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1" r:id="rId1"/>
  </p:sldMasterIdLst>
  <p:notesMasterIdLst>
    <p:notesMasterId r:id="rId136"/>
  </p:notesMasterIdLst>
  <p:sldIdLst>
    <p:sldId id="433" r:id="rId2"/>
    <p:sldId id="592" r:id="rId3"/>
    <p:sldId id="676" r:id="rId4"/>
    <p:sldId id="677" r:id="rId5"/>
    <p:sldId id="598" r:id="rId6"/>
    <p:sldId id="599" r:id="rId7"/>
    <p:sldId id="600" r:id="rId8"/>
    <p:sldId id="601" r:id="rId9"/>
    <p:sldId id="602" r:id="rId10"/>
    <p:sldId id="603" r:id="rId11"/>
    <p:sldId id="604" r:id="rId12"/>
    <p:sldId id="659" r:id="rId13"/>
    <p:sldId id="605" r:id="rId14"/>
    <p:sldId id="606" r:id="rId15"/>
    <p:sldId id="607" r:id="rId16"/>
    <p:sldId id="664" r:id="rId17"/>
    <p:sldId id="665" r:id="rId18"/>
    <p:sldId id="667" r:id="rId19"/>
    <p:sldId id="608" r:id="rId20"/>
    <p:sldId id="687" r:id="rId21"/>
    <p:sldId id="690" r:id="rId22"/>
    <p:sldId id="668" r:id="rId23"/>
    <p:sldId id="669" r:id="rId24"/>
    <p:sldId id="670" r:id="rId25"/>
    <p:sldId id="671" r:id="rId26"/>
    <p:sldId id="672" r:id="rId27"/>
    <p:sldId id="673" r:id="rId28"/>
    <p:sldId id="611" r:id="rId29"/>
    <p:sldId id="612" r:id="rId30"/>
    <p:sldId id="613" r:id="rId31"/>
    <p:sldId id="614" r:id="rId32"/>
    <p:sldId id="615" r:id="rId33"/>
    <p:sldId id="616" r:id="rId34"/>
    <p:sldId id="678" r:id="rId35"/>
    <p:sldId id="679" r:id="rId36"/>
    <p:sldId id="680" r:id="rId37"/>
    <p:sldId id="681" r:id="rId38"/>
    <p:sldId id="682" r:id="rId39"/>
    <p:sldId id="683" r:id="rId40"/>
    <p:sldId id="684" r:id="rId41"/>
    <p:sldId id="685" r:id="rId42"/>
    <p:sldId id="691" r:id="rId43"/>
    <p:sldId id="555" r:id="rId44"/>
    <p:sldId id="623" r:id="rId45"/>
    <p:sldId id="624" r:id="rId46"/>
    <p:sldId id="625" r:id="rId47"/>
    <p:sldId id="692" r:id="rId48"/>
    <p:sldId id="693" r:id="rId49"/>
    <p:sldId id="705" r:id="rId50"/>
    <p:sldId id="708" r:id="rId51"/>
    <p:sldId id="706" r:id="rId52"/>
    <p:sldId id="709" r:id="rId53"/>
    <p:sldId id="626" r:id="rId54"/>
    <p:sldId id="627" r:id="rId55"/>
    <p:sldId id="628" r:id="rId56"/>
    <p:sldId id="629" r:id="rId57"/>
    <p:sldId id="630" r:id="rId58"/>
    <p:sldId id="631" r:id="rId59"/>
    <p:sldId id="634" r:id="rId60"/>
    <p:sldId id="635" r:id="rId61"/>
    <p:sldId id="636" r:id="rId62"/>
    <p:sldId id="637" r:id="rId63"/>
    <p:sldId id="638" r:id="rId64"/>
    <p:sldId id="639" r:id="rId65"/>
    <p:sldId id="640" r:id="rId66"/>
    <p:sldId id="641" r:id="rId67"/>
    <p:sldId id="642" r:id="rId68"/>
    <p:sldId id="643" r:id="rId69"/>
    <p:sldId id="644" r:id="rId70"/>
    <p:sldId id="646" r:id="rId71"/>
    <p:sldId id="647" r:id="rId72"/>
    <p:sldId id="648" r:id="rId73"/>
    <p:sldId id="649" r:id="rId74"/>
    <p:sldId id="650" r:id="rId75"/>
    <p:sldId id="652" r:id="rId76"/>
    <p:sldId id="653" r:id="rId77"/>
    <p:sldId id="694" r:id="rId78"/>
    <p:sldId id="654" r:id="rId79"/>
    <p:sldId id="655" r:id="rId80"/>
    <p:sldId id="656" r:id="rId81"/>
    <p:sldId id="571" r:id="rId82"/>
    <p:sldId id="572" r:id="rId83"/>
    <p:sldId id="573" r:id="rId84"/>
    <p:sldId id="590" r:id="rId85"/>
    <p:sldId id="695" r:id="rId86"/>
    <p:sldId id="696" r:id="rId87"/>
    <p:sldId id="697" r:id="rId88"/>
    <p:sldId id="698" r:id="rId89"/>
    <p:sldId id="699" r:id="rId90"/>
    <p:sldId id="700" r:id="rId91"/>
    <p:sldId id="701" r:id="rId92"/>
    <p:sldId id="702" r:id="rId93"/>
    <p:sldId id="703" r:id="rId94"/>
    <p:sldId id="704" r:id="rId95"/>
    <p:sldId id="658" r:id="rId96"/>
    <p:sldId id="711" r:id="rId97"/>
    <p:sldId id="712" r:id="rId98"/>
    <p:sldId id="713" r:id="rId99"/>
    <p:sldId id="714" r:id="rId100"/>
    <p:sldId id="715" r:id="rId101"/>
    <p:sldId id="716" r:id="rId102"/>
    <p:sldId id="717" r:id="rId103"/>
    <p:sldId id="718" r:id="rId104"/>
    <p:sldId id="719" r:id="rId105"/>
    <p:sldId id="720" r:id="rId106"/>
    <p:sldId id="721" r:id="rId107"/>
    <p:sldId id="722" r:id="rId108"/>
    <p:sldId id="723" r:id="rId109"/>
    <p:sldId id="724" r:id="rId110"/>
    <p:sldId id="725" r:id="rId111"/>
    <p:sldId id="726" r:id="rId112"/>
    <p:sldId id="727" r:id="rId113"/>
    <p:sldId id="728" r:id="rId114"/>
    <p:sldId id="729" r:id="rId115"/>
    <p:sldId id="730" r:id="rId116"/>
    <p:sldId id="731" r:id="rId117"/>
    <p:sldId id="732" r:id="rId118"/>
    <p:sldId id="733" r:id="rId119"/>
    <p:sldId id="734" r:id="rId120"/>
    <p:sldId id="735" r:id="rId121"/>
    <p:sldId id="736" r:id="rId122"/>
    <p:sldId id="737" r:id="rId123"/>
    <p:sldId id="738" r:id="rId124"/>
    <p:sldId id="739" r:id="rId125"/>
    <p:sldId id="740" r:id="rId126"/>
    <p:sldId id="741" r:id="rId127"/>
    <p:sldId id="742" r:id="rId128"/>
    <p:sldId id="743" r:id="rId129"/>
    <p:sldId id="744" r:id="rId130"/>
    <p:sldId id="745" r:id="rId131"/>
    <p:sldId id="746" r:id="rId132"/>
    <p:sldId id="747" r:id="rId133"/>
    <p:sldId id="748" r:id="rId134"/>
    <p:sldId id="749" r:id="rId135"/>
  </p:sldIdLst>
  <p:sldSz cx="9144000" cy="6858000" type="screen4x3"/>
  <p:notesSz cx="6856413" cy="9750425"/>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009999"/>
    <a:srgbClr val="0569CD"/>
    <a:srgbClr val="0066CC"/>
    <a:srgbClr val="0574D0"/>
    <a:srgbClr val="CC3300"/>
    <a:srgbClr val="008080"/>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89" autoAdjust="0"/>
    <p:restoredTop sz="69116" autoAdjust="0"/>
  </p:normalViewPr>
  <p:slideViewPr>
    <p:cSldViewPr>
      <p:cViewPr>
        <p:scale>
          <a:sx n="75" d="100"/>
          <a:sy n="75" d="100"/>
        </p:scale>
        <p:origin x="4404" y="9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87363"/>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3025" y="0"/>
            <a:ext cx="2971800" cy="487363"/>
          </a:xfrm>
          <a:prstGeom prst="rect">
            <a:avLst/>
          </a:prstGeom>
        </p:spPr>
        <p:txBody>
          <a:bodyPr vert="horz" lIns="91440" tIns="45720" rIns="91440" bIns="45720" rtlCol="0"/>
          <a:lstStyle>
            <a:lvl1pPr algn="r">
              <a:defRPr sz="1200">
                <a:latin typeface="Arial" charset="0"/>
                <a:ea typeface="宋体" charset="-122"/>
              </a:defRPr>
            </a:lvl1pPr>
          </a:lstStyle>
          <a:p>
            <a:pPr>
              <a:defRPr/>
            </a:pPr>
            <a:fld id="{5E38AE98-9250-48FD-9CD9-A89CE263A18C}" type="datetimeFigureOut">
              <a:rPr lang="zh-CN" altLang="en-US"/>
              <a:pPr>
                <a:defRPr/>
              </a:pPr>
              <a:t>2019/5/13</a:t>
            </a:fld>
            <a:endParaRPr lang="zh-CN" altLang="en-US"/>
          </a:p>
        </p:txBody>
      </p:sp>
      <p:sp>
        <p:nvSpPr>
          <p:cNvPr id="4" name="幻灯片图像占位符 3"/>
          <p:cNvSpPr>
            <a:spLocks noGrp="1" noRot="1" noChangeAspect="1"/>
          </p:cNvSpPr>
          <p:nvPr>
            <p:ph type="sldImg" idx="2"/>
          </p:nvPr>
        </p:nvSpPr>
        <p:spPr>
          <a:xfrm>
            <a:off x="992188" y="731838"/>
            <a:ext cx="4872037" cy="3656012"/>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630738"/>
            <a:ext cx="5484813" cy="438785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261475"/>
            <a:ext cx="2971800" cy="487363"/>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3025" y="9261475"/>
            <a:ext cx="2971800" cy="487363"/>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A51BA6CA-86D2-4F77-A62F-5D351E1F3B90}" type="slidenum">
              <a:rPr lang="zh-CN" altLang="en-US"/>
              <a:pPr>
                <a:defRPr/>
              </a:pPr>
              <a:t>‹#›</a:t>
            </a:fld>
            <a:endParaRPr lang="zh-CN" altLang="en-US"/>
          </a:p>
        </p:txBody>
      </p:sp>
    </p:spTree>
    <p:extLst>
      <p:ext uri="{BB962C8B-B14F-4D97-AF65-F5344CB8AC3E}">
        <p14:creationId xmlns:p14="http://schemas.microsoft.com/office/powerpoint/2010/main" val="470390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a:t>
            </a:fld>
            <a:endParaRPr lang="zh-CN" altLang="en-US"/>
          </a:p>
        </p:txBody>
      </p:sp>
    </p:spTree>
    <p:extLst>
      <p:ext uri="{BB962C8B-B14F-4D97-AF65-F5344CB8AC3E}">
        <p14:creationId xmlns:p14="http://schemas.microsoft.com/office/powerpoint/2010/main" val="2221639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20</a:t>
            </a:fld>
            <a:endParaRPr lang="zh-CN" altLang="en-US"/>
          </a:p>
        </p:txBody>
      </p:sp>
    </p:spTree>
    <p:extLst>
      <p:ext uri="{BB962C8B-B14F-4D97-AF65-F5344CB8AC3E}">
        <p14:creationId xmlns:p14="http://schemas.microsoft.com/office/powerpoint/2010/main" val="2292972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a:noFill/>
        </p:spPr>
        <p:txBody>
          <a:bodyPr wrap="square" numCol="1" anchor="t" anchorCtr="0" compatLnSpc="1">
            <a:prstTxWarp prst="textNoShape">
              <a:avLst/>
            </a:prstTxWarp>
          </a:bodyPr>
          <a:lstStyle/>
          <a:p>
            <a:endParaRPr lang="en-US" altLang="zh-CN" dirty="0"/>
          </a:p>
        </p:txBody>
      </p:sp>
      <p:sp>
        <p:nvSpPr>
          <p:cNvPr id="133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B022896-BFB0-411C-A0DE-106702788B13}" type="slidenum">
              <a:rPr lang="zh-CN" altLang="en-US" smtClean="0">
                <a:latin typeface="Arial" pitchFamily="34" charset="0"/>
                <a:ea typeface="宋体" pitchFamily="2" charset="-122"/>
              </a:rPr>
              <a:pPr/>
              <a:t>43</a:t>
            </a:fld>
            <a:endParaRPr lang="zh-CN" altLang="en-US" smtClean="0">
              <a:latin typeface="Arial" pitchFamily="34" charset="0"/>
              <a:ea typeface="宋体" pitchFamily="2" charset="-122"/>
            </a:endParaRPr>
          </a:p>
        </p:txBody>
      </p:sp>
    </p:spTree>
    <p:extLst>
      <p:ext uri="{BB962C8B-B14F-4D97-AF65-F5344CB8AC3E}">
        <p14:creationId xmlns:p14="http://schemas.microsoft.com/office/powerpoint/2010/main" val="1242788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74</a:t>
            </a:fld>
            <a:endParaRPr lang="zh-CN" altLang="en-US"/>
          </a:p>
        </p:txBody>
      </p:sp>
    </p:spTree>
    <p:extLst>
      <p:ext uri="{BB962C8B-B14F-4D97-AF65-F5344CB8AC3E}">
        <p14:creationId xmlns:p14="http://schemas.microsoft.com/office/powerpoint/2010/main" val="1210147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81</a:t>
            </a:fld>
            <a:endParaRPr lang="zh-CN" altLang="en-US"/>
          </a:p>
        </p:txBody>
      </p:sp>
    </p:spTree>
    <p:extLst>
      <p:ext uri="{BB962C8B-B14F-4D97-AF65-F5344CB8AC3E}">
        <p14:creationId xmlns:p14="http://schemas.microsoft.com/office/powerpoint/2010/main" val="1996788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82</a:t>
            </a:fld>
            <a:endParaRPr lang="zh-CN" altLang="en-US"/>
          </a:p>
        </p:txBody>
      </p:sp>
    </p:spTree>
    <p:extLst>
      <p:ext uri="{BB962C8B-B14F-4D97-AF65-F5344CB8AC3E}">
        <p14:creationId xmlns:p14="http://schemas.microsoft.com/office/powerpoint/2010/main" val="2499691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83</a:t>
            </a:fld>
            <a:endParaRPr lang="zh-CN" altLang="en-US"/>
          </a:p>
        </p:txBody>
      </p:sp>
    </p:spTree>
    <p:extLst>
      <p:ext uri="{BB962C8B-B14F-4D97-AF65-F5344CB8AC3E}">
        <p14:creationId xmlns:p14="http://schemas.microsoft.com/office/powerpoint/2010/main" val="1122233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84</a:t>
            </a:fld>
            <a:endParaRPr lang="zh-CN" altLang="en-US"/>
          </a:p>
        </p:txBody>
      </p:sp>
    </p:spTree>
    <p:extLst>
      <p:ext uri="{BB962C8B-B14F-4D97-AF65-F5344CB8AC3E}">
        <p14:creationId xmlns:p14="http://schemas.microsoft.com/office/powerpoint/2010/main" val="668901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pPr>
                <a:defRPr/>
              </a:pPr>
              <a:t>88</a:t>
            </a:fld>
            <a:endParaRPr lang="en-US" altLang="zh-CN"/>
          </a:p>
        </p:txBody>
      </p:sp>
    </p:spTree>
    <p:extLst>
      <p:ext uri="{BB962C8B-B14F-4D97-AF65-F5344CB8AC3E}">
        <p14:creationId xmlns:p14="http://schemas.microsoft.com/office/powerpoint/2010/main" val="2556258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94</a:t>
            </a:fld>
            <a:endParaRPr lang="zh-CN" altLang="en-US"/>
          </a:p>
        </p:txBody>
      </p:sp>
    </p:spTree>
    <p:extLst>
      <p:ext uri="{BB962C8B-B14F-4D97-AF65-F5344CB8AC3E}">
        <p14:creationId xmlns:p14="http://schemas.microsoft.com/office/powerpoint/2010/main" val="178596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95</a:t>
            </a:fld>
            <a:endParaRPr lang="zh-CN" altLang="en-US"/>
          </a:p>
        </p:txBody>
      </p:sp>
    </p:spTree>
    <p:extLst>
      <p:ext uri="{BB962C8B-B14F-4D97-AF65-F5344CB8AC3E}">
        <p14:creationId xmlns:p14="http://schemas.microsoft.com/office/powerpoint/2010/main" val="1169097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a:noFill/>
        </p:spPr>
        <p:txBody>
          <a:bodyPr wrap="square" numCol="1" anchor="t" anchorCtr="0" compatLnSpc="1">
            <a:prstTxWarp prst="textNoShape">
              <a:avLst/>
            </a:prstTxWarp>
          </a:bodyPr>
          <a:lstStyle/>
          <a:p>
            <a:endParaRPr lang="en-US" altLang="zh-CN" dirty="0"/>
          </a:p>
        </p:txBody>
      </p:sp>
      <p:sp>
        <p:nvSpPr>
          <p:cNvPr id="133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B022896-BFB0-411C-A0DE-106702788B13}" type="slidenum">
              <a:rPr lang="zh-CN" altLang="en-US" smtClean="0">
                <a:latin typeface="Arial" pitchFamily="34" charset="0"/>
                <a:ea typeface="宋体" pitchFamily="2" charset="-122"/>
              </a:rPr>
              <a:pPr/>
              <a:t>2</a:t>
            </a:fld>
            <a:endParaRPr lang="zh-CN" altLang="en-US" smtClean="0">
              <a:latin typeface="Arial" pitchFamily="34" charset="0"/>
              <a:ea typeface="宋体" pitchFamily="2" charset="-122"/>
            </a:endParaRPr>
          </a:p>
        </p:txBody>
      </p:sp>
    </p:spTree>
    <p:extLst>
      <p:ext uri="{BB962C8B-B14F-4D97-AF65-F5344CB8AC3E}">
        <p14:creationId xmlns:p14="http://schemas.microsoft.com/office/powerpoint/2010/main" val="22859175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a:noFill/>
        </p:spPr>
        <p:txBody>
          <a:bodyPr wrap="square" numCol="1" anchor="t" anchorCtr="0" compatLnSpc="1">
            <a:prstTxWarp prst="textNoShape">
              <a:avLst/>
            </a:prstTxWarp>
          </a:bodyPr>
          <a:lstStyle/>
          <a:p>
            <a:endParaRPr lang="en-US" altLang="zh-CN" dirty="0"/>
          </a:p>
        </p:txBody>
      </p:sp>
      <p:sp>
        <p:nvSpPr>
          <p:cNvPr id="133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B022896-BFB0-411C-A0DE-106702788B13}" type="slidenum">
              <a:rPr lang="zh-CN" altLang="en-US" smtClean="0">
                <a:latin typeface="Arial" pitchFamily="34" charset="0"/>
                <a:ea typeface="宋体" pitchFamily="2" charset="-122"/>
              </a:rPr>
              <a:pPr/>
              <a:t>96</a:t>
            </a:fld>
            <a:endParaRPr lang="zh-CN" altLang="en-US" smtClean="0">
              <a:latin typeface="Arial" pitchFamily="34" charset="0"/>
              <a:ea typeface="宋体" pitchFamily="2" charset="-122"/>
            </a:endParaRPr>
          </a:p>
        </p:txBody>
      </p:sp>
    </p:spTree>
    <p:extLst>
      <p:ext uri="{BB962C8B-B14F-4D97-AF65-F5344CB8AC3E}">
        <p14:creationId xmlns:p14="http://schemas.microsoft.com/office/powerpoint/2010/main" val="2437716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99</a:t>
            </a:fld>
            <a:endParaRPr lang="zh-CN" altLang="en-US"/>
          </a:p>
        </p:txBody>
      </p:sp>
    </p:spTree>
    <p:extLst>
      <p:ext uri="{BB962C8B-B14F-4D97-AF65-F5344CB8AC3E}">
        <p14:creationId xmlns:p14="http://schemas.microsoft.com/office/powerpoint/2010/main" val="1157930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103</a:t>
            </a:fld>
            <a:endParaRPr lang="zh-CN" altLang="en-US"/>
          </a:p>
        </p:txBody>
      </p:sp>
    </p:spTree>
    <p:extLst>
      <p:ext uri="{BB962C8B-B14F-4D97-AF65-F5344CB8AC3E}">
        <p14:creationId xmlns:p14="http://schemas.microsoft.com/office/powerpoint/2010/main" val="22761294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107</a:t>
            </a:fld>
            <a:endParaRPr lang="zh-CN" altLang="en-US"/>
          </a:p>
        </p:txBody>
      </p:sp>
    </p:spTree>
    <p:extLst>
      <p:ext uri="{BB962C8B-B14F-4D97-AF65-F5344CB8AC3E}">
        <p14:creationId xmlns:p14="http://schemas.microsoft.com/office/powerpoint/2010/main" val="42067981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108</a:t>
            </a:fld>
            <a:endParaRPr lang="zh-CN" altLang="en-US"/>
          </a:p>
        </p:txBody>
      </p:sp>
    </p:spTree>
    <p:extLst>
      <p:ext uri="{BB962C8B-B14F-4D97-AF65-F5344CB8AC3E}">
        <p14:creationId xmlns:p14="http://schemas.microsoft.com/office/powerpoint/2010/main" val="1887038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110</a:t>
            </a:fld>
            <a:endParaRPr lang="zh-CN" altLang="en-US"/>
          </a:p>
        </p:txBody>
      </p:sp>
    </p:spTree>
    <p:extLst>
      <p:ext uri="{BB962C8B-B14F-4D97-AF65-F5344CB8AC3E}">
        <p14:creationId xmlns:p14="http://schemas.microsoft.com/office/powerpoint/2010/main" val="309105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112</a:t>
            </a:fld>
            <a:endParaRPr lang="zh-CN" altLang="en-US"/>
          </a:p>
        </p:txBody>
      </p:sp>
    </p:spTree>
    <p:extLst>
      <p:ext uri="{BB962C8B-B14F-4D97-AF65-F5344CB8AC3E}">
        <p14:creationId xmlns:p14="http://schemas.microsoft.com/office/powerpoint/2010/main" val="29534999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117</a:t>
            </a:fld>
            <a:endParaRPr lang="zh-CN" altLang="en-US"/>
          </a:p>
        </p:txBody>
      </p:sp>
    </p:spTree>
    <p:extLst>
      <p:ext uri="{BB962C8B-B14F-4D97-AF65-F5344CB8AC3E}">
        <p14:creationId xmlns:p14="http://schemas.microsoft.com/office/powerpoint/2010/main" val="21037384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118</a:t>
            </a:fld>
            <a:endParaRPr lang="zh-CN" altLang="en-US"/>
          </a:p>
        </p:txBody>
      </p:sp>
    </p:spTree>
    <p:extLst>
      <p:ext uri="{BB962C8B-B14F-4D97-AF65-F5344CB8AC3E}">
        <p14:creationId xmlns:p14="http://schemas.microsoft.com/office/powerpoint/2010/main" val="40659240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121</a:t>
            </a:fld>
            <a:endParaRPr lang="zh-CN" altLang="en-US"/>
          </a:p>
        </p:txBody>
      </p:sp>
    </p:spTree>
    <p:extLst>
      <p:ext uri="{BB962C8B-B14F-4D97-AF65-F5344CB8AC3E}">
        <p14:creationId xmlns:p14="http://schemas.microsoft.com/office/powerpoint/2010/main" val="28278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9</a:t>
            </a:fld>
            <a:endParaRPr lang="zh-CN" altLang="en-US"/>
          </a:p>
        </p:txBody>
      </p:sp>
    </p:spTree>
    <p:extLst>
      <p:ext uri="{BB962C8B-B14F-4D97-AF65-F5344CB8AC3E}">
        <p14:creationId xmlns:p14="http://schemas.microsoft.com/office/powerpoint/2010/main" val="2627955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122</a:t>
            </a:fld>
            <a:endParaRPr lang="zh-CN" altLang="en-US"/>
          </a:p>
        </p:txBody>
      </p:sp>
    </p:spTree>
    <p:extLst>
      <p:ext uri="{BB962C8B-B14F-4D97-AF65-F5344CB8AC3E}">
        <p14:creationId xmlns:p14="http://schemas.microsoft.com/office/powerpoint/2010/main" val="771759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123</a:t>
            </a:fld>
            <a:endParaRPr lang="zh-CN" altLang="en-US"/>
          </a:p>
        </p:txBody>
      </p:sp>
    </p:spTree>
    <p:extLst>
      <p:ext uri="{BB962C8B-B14F-4D97-AF65-F5344CB8AC3E}">
        <p14:creationId xmlns:p14="http://schemas.microsoft.com/office/powerpoint/2010/main" val="2682388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124</a:t>
            </a:fld>
            <a:endParaRPr lang="zh-CN" altLang="en-US"/>
          </a:p>
        </p:txBody>
      </p:sp>
    </p:spTree>
    <p:extLst>
      <p:ext uri="{BB962C8B-B14F-4D97-AF65-F5344CB8AC3E}">
        <p14:creationId xmlns:p14="http://schemas.microsoft.com/office/powerpoint/2010/main" val="3822031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12</a:t>
            </a:fld>
            <a:endParaRPr lang="zh-CN" altLang="en-US"/>
          </a:p>
        </p:txBody>
      </p:sp>
    </p:spTree>
    <p:extLst>
      <p:ext uri="{BB962C8B-B14F-4D97-AF65-F5344CB8AC3E}">
        <p14:creationId xmlns:p14="http://schemas.microsoft.com/office/powerpoint/2010/main" val="4171496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14</a:t>
            </a:fld>
            <a:endParaRPr lang="zh-CN" altLang="en-US"/>
          </a:p>
        </p:txBody>
      </p:sp>
    </p:spTree>
    <p:extLst>
      <p:ext uri="{BB962C8B-B14F-4D97-AF65-F5344CB8AC3E}">
        <p14:creationId xmlns:p14="http://schemas.microsoft.com/office/powerpoint/2010/main" val="2068920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15</a:t>
            </a:fld>
            <a:endParaRPr lang="zh-CN" altLang="en-US"/>
          </a:p>
        </p:txBody>
      </p:sp>
    </p:spTree>
    <p:extLst>
      <p:ext uri="{BB962C8B-B14F-4D97-AF65-F5344CB8AC3E}">
        <p14:creationId xmlns:p14="http://schemas.microsoft.com/office/powerpoint/2010/main" val="1104565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16</a:t>
            </a:fld>
            <a:endParaRPr lang="zh-CN" altLang="en-US"/>
          </a:p>
        </p:txBody>
      </p:sp>
    </p:spTree>
    <p:extLst>
      <p:ext uri="{BB962C8B-B14F-4D97-AF65-F5344CB8AC3E}">
        <p14:creationId xmlns:p14="http://schemas.microsoft.com/office/powerpoint/2010/main" val="2091496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17</a:t>
            </a:fld>
            <a:endParaRPr lang="zh-CN" altLang="en-US"/>
          </a:p>
        </p:txBody>
      </p:sp>
    </p:spTree>
    <p:extLst>
      <p:ext uri="{BB962C8B-B14F-4D97-AF65-F5344CB8AC3E}">
        <p14:creationId xmlns:p14="http://schemas.microsoft.com/office/powerpoint/2010/main" val="4133168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18</a:t>
            </a:fld>
            <a:endParaRPr lang="zh-CN" altLang="en-US"/>
          </a:p>
        </p:txBody>
      </p:sp>
    </p:spTree>
    <p:extLst>
      <p:ext uri="{BB962C8B-B14F-4D97-AF65-F5344CB8AC3E}">
        <p14:creationId xmlns:p14="http://schemas.microsoft.com/office/powerpoint/2010/main" val="17101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20EC32C-C366-44FD-BA31-AD9C7F46D10E}"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C99F0DE-3128-4925-9F3A-9444CBBEDD5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74638"/>
            <a:ext cx="2058988" cy="58801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29325" cy="58801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42663E-EA1A-472D-A510-3AD0E01E678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40713" cy="5880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AA19045-9904-4417-86C7-65DAA8E99208}"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12838" y="247650"/>
            <a:ext cx="7793037" cy="846138"/>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60438" y="1401763"/>
            <a:ext cx="3810000" cy="4695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922838" y="1401763"/>
            <a:ext cx="3810000" cy="2271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922838" y="3825875"/>
            <a:ext cx="3810000" cy="22717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fld id="{1DCB9842-BA10-4549-8097-E73FCECCCF87}" type="slidenum">
              <a:rPr lang="zh-CN" altLang="en-US"/>
              <a:pPr/>
              <a:t>‹#›</a:t>
            </a:fld>
            <a:endParaRPr lang="en-US" altLang="zh-CN"/>
          </a:p>
        </p:txBody>
      </p:sp>
    </p:spTree>
    <p:extLst>
      <p:ext uri="{BB962C8B-B14F-4D97-AF65-F5344CB8AC3E}">
        <p14:creationId xmlns:p14="http://schemas.microsoft.com/office/powerpoint/2010/main" val="206192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12838" y="247650"/>
            <a:ext cx="7793037" cy="846138"/>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60438" y="1401763"/>
            <a:ext cx="3810000" cy="4695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22838" y="1401763"/>
            <a:ext cx="3810000" cy="4695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D725E0E7-6FA0-457A-B083-0C3A0943C3A9}" type="slidenum">
              <a:rPr lang="zh-CN" altLang="en-US"/>
              <a:pPr/>
              <a:t>‹#›</a:t>
            </a:fld>
            <a:endParaRPr lang="en-US" altLang="zh-CN"/>
          </a:p>
        </p:txBody>
      </p:sp>
    </p:spTree>
    <p:extLst>
      <p:ext uri="{BB962C8B-B14F-4D97-AF65-F5344CB8AC3E}">
        <p14:creationId xmlns:p14="http://schemas.microsoft.com/office/powerpoint/2010/main" val="3680540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604" y="188640"/>
            <a:ext cx="4500500" cy="468052"/>
          </a:xfrm>
          <a:prstGeom prst="rect">
            <a:avLst/>
          </a:prstGeom>
        </p:spPr>
        <p:txBody>
          <a:bodyPr/>
          <a:lstStyle>
            <a:lvl1pPr algn="l">
              <a:defRPr sz="2800" b="1">
                <a:latin typeface="Times New Roman" panose="02020603050405020304" pitchFamily="18" charset="0"/>
                <a:ea typeface="+mn-ea"/>
                <a:cs typeface="Times New Roman" panose="02020603050405020304" pitchFamily="18" charset="0"/>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5A38C08-4C68-47CD-82AF-7622E42C8EC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88C3F01-F35F-4CA3-BB0B-6287FF11FA0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4E13B8E-E6FA-4155-B91F-D5FACB15562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B204F84-180C-4941-8E4E-737395F85BFE}"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3DE7FDE-BED3-4E9B-8C6E-8D7EFA663BF2}"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432B3A3-A2AE-4013-BC20-4B5053E5435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9DF2DFA-5FA6-4DBD-B4EB-CABFA3DC8028}"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2D668D-2D4A-4B20-A302-A834F252A0F5}" type="slidenum">
              <a:rPr lang="en-US"/>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19113" y="163988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7"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a:defRPr/>
            </a:pPr>
            <a:endParaRPr lang="en-US"/>
          </a:p>
        </p:txBody>
      </p:sp>
      <p:sp>
        <p:nvSpPr>
          <p:cNvPr id="1028"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a:defRPr/>
            </a:pPr>
            <a:endParaRPr lang="en-US"/>
          </a:p>
        </p:txBody>
      </p:sp>
      <p:sp>
        <p:nvSpPr>
          <p:cNvPr id="1029"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a:defRPr/>
            </a:pPr>
            <a:fld id="{9EF24625-BD92-41F0-9B11-DB3C0ED7DB18}" type="slidenum">
              <a:rPr lang="en-US"/>
              <a:pPr>
                <a:defRPr/>
              </a:pPr>
              <a:t>‹#›</a:t>
            </a:fld>
            <a:endParaRPr lang="en-US"/>
          </a:p>
        </p:txBody>
      </p:sp>
      <p:sp>
        <p:nvSpPr>
          <p:cNvPr id="13" name="Line 8"/>
          <p:cNvSpPr>
            <a:spLocks noChangeShapeType="1"/>
          </p:cNvSpPr>
          <p:nvPr userDrawn="1"/>
        </p:nvSpPr>
        <p:spPr bwMode="auto">
          <a:xfrm>
            <a:off x="228600" y="764704"/>
            <a:ext cx="8686800" cy="0"/>
          </a:xfrm>
          <a:prstGeom prst="line">
            <a:avLst/>
          </a:prstGeom>
          <a:noFill/>
          <a:ln w="57150" cmpd="thinThick">
            <a:solidFill>
              <a:srgbClr val="0574D0"/>
            </a:solidFill>
            <a:round/>
            <a:headEnd/>
            <a:tailEnd/>
          </a:ln>
          <a:effectLst/>
        </p:spPr>
        <p:txBody>
          <a:bodyPr/>
          <a:lstStyle/>
          <a:p>
            <a:pPr>
              <a:defRPr/>
            </a:pPr>
            <a:endParaRPr lang="zh-CN" altLang="en-US">
              <a:latin typeface="Arial" charset="0"/>
              <a:ea typeface="宋体" charset="-122"/>
            </a:endParaRPr>
          </a:p>
        </p:txBody>
      </p:sp>
      <p:sp>
        <p:nvSpPr>
          <p:cNvPr id="9" name="Rectangle 13"/>
          <p:cNvSpPr txBox="1">
            <a:spLocks noChangeArrowheads="1"/>
          </p:cNvSpPr>
          <p:nvPr userDrawn="1"/>
        </p:nvSpPr>
        <p:spPr bwMode="auto">
          <a:xfrm>
            <a:off x="0" y="6531426"/>
            <a:ext cx="653143" cy="2667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1">
                <a:solidFill>
                  <a:schemeClr val="folHlink"/>
                </a:solidFill>
                <a:latin typeface="文鼎中特广告体" pitchFamily="33" charset="-122"/>
                <a:ea typeface="文鼎中特广告体" pitchFamily="33"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66EED6D-2BCF-49C3-A2BB-5D9F30128102}" type="slidenum">
              <a:rPr kumimoji="0" lang="en-US" altLang="zh-CN" sz="1200" b="1" i="0" u="none" strike="noStrike" kern="1200" cap="none" spc="0" normalizeH="0" baseline="0" noProof="0" smtClean="0">
                <a:ln>
                  <a:noFill/>
                </a:ln>
                <a:solidFill>
                  <a:srgbClr val="000008"/>
                </a:solidFill>
                <a:effectLst/>
                <a:uLnTx/>
                <a:uFillTx/>
                <a:latin typeface="文鼎中特广告体" pitchFamily="33" charset="-122"/>
                <a:ea typeface="文鼎中特广告体" pitchFamily="33"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r>
              <a:rPr kumimoji="0" lang="en-US" altLang="zh-CN" sz="1200" b="1" i="0" u="none" strike="noStrike" kern="1200" cap="none" spc="0" normalizeH="0" baseline="0" noProof="0" dirty="0" smtClean="0">
                <a:ln>
                  <a:noFill/>
                </a:ln>
                <a:solidFill>
                  <a:srgbClr val="000008"/>
                </a:solidFill>
                <a:effectLst/>
                <a:uLnTx/>
                <a:uFillTx/>
                <a:latin typeface="文鼎中特广告体" pitchFamily="33" charset="-122"/>
                <a:ea typeface="文鼎中特广告体" pitchFamily="33" charset="-122"/>
                <a:cs typeface="+mn-cs"/>
              </a:rPr>
              <a:t>/66</a:t>
            </a:r>
            <a:endParaRPr kumimoji="0" lang="en-US" altLang="zh-CN" sz="1200" b="1" i="0" u="none" strike="noStrike" kern="1200" cap="none" spc="0" normalizeH="0" baseline="0" noProof="0" dirty="0">
              <a:ln>
                <a:noFill/>
              </a:ln>
              <a:solidFill>
                <a:srgbClr val="000008"/>
              </a:solidFill>
              <a:effectLst/>
              <a:uLnTx/>
              <a:uFillTx/>
              <a:latin typeface="文鼎中特广告体" pitchFamily="33" charset="-122"/>
              <a:ea typeface="文鼎中特广告体" pitchFamily="33" charset="-122"/>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8.emf"/><Relationship Id="rId4" Type="http://schemas.openxmlformats.org/officeDocument/2006/relationships/oleObject" Target="../embeddings/oleObject9.bin"/></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9.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1.emf"/><Relationship Id="rId4" Type="http://schemas.openxmlformats.org/officeDocument/2006/relationships/oleObject" Target="../embeddings/oleObject11.bin"/></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2.emf"/></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3.emf"/><Relationship Id="rId4" Type="http://schemas.openxmlformats.org/officeDocument/2006/relationships/oleObject" Target="../embeddings/oleObject13.bin"/></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3.emf"/><Relationship Id="rId4" Type="http://schemas.openxmlformats.org/officeDocument/2006/relationships/oleObject" Target="../embeddings/oleObject14.bin"/></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3.emf"/><Relationship Id="rId4" Type="http://schemas.openxmlformats.org/officeDocument/2006/relationships/oleObject" Target="../embeddings/oleObject15.bin"/></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3.emf"/><Relationship Id="rId4" Type="http://schemas.openxmlformats.org/officeDocument/2006/relationships/oleObject" Target="../embeddings/oleObject16.bin"/></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4.emf"/></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slide" Target="slide21.xml"/></Relationships>
</file>

<file path=ppt/slides/_rels/slide21.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0.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1.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2.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3.emf"/><Relationship Id="rId4" Type="http://schemas.openxmlformats.org/officeDocument/2006/relationships/oleObject" Target="../embeddings/oleObject6.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4.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6.emf"/><Relationship Id="rId4" Type="http://schemas.openxmlformats.org/officeDocument/2006/relationships/oleObject" Target="../embeddings/oleObject8.bin"/></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22694" y="2221133"/>
            <a:ext cx="9121306" cy="785813"/>
          </a:xfrm>
          <a:prstGeom prst="rect">
            <a:avLst/>
          </a:prstGeom>
        </p:spPr>
        <p:txBody>
          <a:bodyPr/>
          <a:lstStyle/>
          <a:p>
            <a:pPr algn="ctr">
              <a:defRPr/>
            </a:pPr>
            <a:r>
              <a:rPr lang="en-US" altLang="zh-CN" sz="4000" b="1" kern="0" smtClean="0">
                <a:latin typeface="Times" pitchFamily="18" charset="0"/>
                <a:ea typeface="+mj-ea"/>
                <a:cs typeface="+mj-cs"/>
              </a:rPr>
              <a:t>《</a:t>
            </a:r>
            <a:r>
              <a:rPr lang="zh-CN" altLang="en-US" sz="4000" b="1" kern="0" smtClean="0">
                <a:latin typeface="Times" pitchFamily="18" charset="0"/>
                <a:ea typeface="+mj-ea"/>
                <a:cs typeface="+mj-cs"/>
              </a:rPr>
              <a:t>操作系统设计与实现</a:t>
            </a:r>
            <a:r>
              <a:rPr lang="en-US" altLang="zh-CN" sz="4000" b="1" kern="0" smtClean="0">
                <a:latin typeface="Times" pitchFamily="18" charset="0"/>
                <a:ea typeface="+mj-ea"/>
                <a:cs typeface="+mj-cs"/>
              </a:rPr>
              <a:t>》</a:t>
            </a:r>
            <a:endParaRPr lang="zh-CN" altLang="zh-CN" sz="4000" kern="0" dirty="0">
              <a:latin typeface="Times" pitchFamily="18" charset="0"/>
              <a:ea typeface="+mj-ea"/>
              <a:cs typeface="+mj-cs"/>
            </a:endParaRPr>
          </a:p>
        </p:txBody>
      </p:sp>
      <p:sp>
        <p:nvSpPr>
          <p:cNvPr id="14" name="Rectangle 2"/>
          <p:cNvSpPr txBox="1">
            <a:spLocks noChangeArrowheads="1"/>
          </p:cNvSpPr>
          <p:nvPr/>
        </p:nvSpPr>
        <p:spPr>
          <a:xfrm>
            <a:off x="0" y="3775582"/>
            <a:ext cx="9144000" cy="785812"/>
          </a:xfrm>
          <a:prstGeom prst="rect">
            <a:avLst/>
          </a:prstGeom>
        </p:spPr>
        <p:txBody>
          <a:bodyPr/>
          <a:lstStyle/>
          <a:p>
            <a:pPr algn="ctr">
              <a:defRPr/>
            </a:pPr>
            <a:r>
              <a:rPr lang="zh-CN" altLang="en-US" sz="3200" b="1" kern="0" dirty="0" smtClean="0">
                <a:latin typeface="Times New Roman" panose="02020603050405020304" pitchFamily="18" charset="0"/>
                <a:ea typeface="+mj-ea"/>
                <a:cs typeface="Times New Roman" panose="02020603050405020304" pitchFamily="18" charset="0"/>
              </a:rPr>
              <a:t>第</a:t>
            </a:r>
            <a:r>
              <a:rPr lang="en-US" altLang="zh-CN" sz="3200" b="1" kern="0" dirty="0">
                <a:latin typeface="Times New Roman" panose="02020603050405020304" pitchFamily="18" charset="0"/>
                <a:ea typeface="+mj-ea"/>
                <a:cs typeface="Times New Roman" panose="02020603050405020304" pitchFamily="18" charset="0"/>
              </a:rPr>
              <a:t>3</a:t>
            </a:r>
            <a:r>
              <a:rPr lang="zh-CN" altLang="en-US" sz="3200" b="1" kern="0" dirty="0">
                <a:latin typeface="Times New Roman" panose="02020603050405020304" pitchFamily="18" charset="0"/>
                <a:ea typeface="+mj-ea"/>
                <a:cs typeface="Times New Roman" panose="02020603050405020304" pitchFamily="18" charset="0"/>
              </a:rPr>
              <a:t>章 输入／输出系统</a:t>
            </a:r>
            <a:endParaRPr lang="zh-CN" altLang="zh-CN" sz="3200" b="1" kern="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720625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文本框 89"/>
          <p:cNvSpPr txBox="1"/>
          <p:nvPr/>
        </p:nvSpPr>
        <p:spPr>
          <a:xfrm>
            <a:off x="1007604" y="224644"/>
            <a:ext cx="3240360" cy="461665"/>
          </a:xfrm>
          <a:prstGeom prst="rect">
            <a:avLst/>
          </a:prstGeom>
          <a:noFill/>
        </p:spPr>
        <p:txBody>
          <a:bodyPr wrap="square" rtlCol="0">
            <a:spAutoFit/>
          </a:bodyPr>
          <a:lstStyle/>
          <a:p>
            <a:r>
              <a:rPr lang="zh-CN" altLang="en-US" sz="2400" b="1" dirty="0" smtClean="0"/>
              <a:t>常见设备的数据率</a:t>
            </a:r>
            <a:endParaRPr lang="zh-CN" altLang="en-US" sz="2400" b="1" dirty="0"/>
          </a:p>
        </p:txBody>
      </p:sp>
      <p:graphicFrame>
        <p:nvGraphicFramePr>
          <p:cNvPr id="91" name="表格 90"/>
          <p:cNvGraphicFramePr>
            <a:graphicFrameLocks noGrp="1"/>
          </p:cNvGraphicFramePr>
          <p:nvPr>
            <p:extLst>
              <p:ext uri="{D42A27DB-BD31-4B8C-83A1-F6EECF244321}">
                <p14:modId xmlns:p14="http://schemas.microsoft.com/office/powerpoint/2010/main" val="2552374065"/>
              </p:ext>
            </p:extLst>
          </p:nvPr>
        </p:nvGraphicFramePr>
        <p:xfrm>
          <a:off x="1259632" y="1124744"/>
          <a:ext cx="6623360" cy="5046984"/>
        </p:xfrm>
        <a:graphic>
          <a:graphicData uri="http://schemas.openxmlformats.org/drawingml/2006/table">
            <a:tbl>
              <a:tblPr/>
              <a:tblGrid>
                <a:gridCol w="3311680"/>
                <a:gridCol w="3311680"/>
              </a:tblGrid>
              <a:tr h="347912">
                <a:tc>
                  <a:txBody>
                    <a:bodyPr/>
                    <a:lstStyle/>
                    <a:p>
                      <a:pPr algn="ctr"/>
                      <a:r>
                        <a:rPr lang="en-US" sz="1800" b="1" dirty="0">
                          <a:latin typeface="Times New Roman" panose="02020603050405020304" pitchFamily="18" charset="0"/>
                          <a:cs typeface="Times New Roman" panose="02020603050405020304" pitchFamily="18" charset="0"/>
                        </a:rPr>
                        <a:t>Device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a:latin typeface="Times New Roman" panose="02020603050405020304" pitchFamily="18" charset="0"/>
                          <a:cs typeface="Times New Roman" panose="02020603050405020304" pitchFamily="18" charset="0"/>
                        </a:rPr>
                        <a:t>Data rate</a:t>
                      </a:r>
                    </a:p>
                  </a:txBody>
                  <a:tcPr marL="73593" marR="73593" marT="36796" marB="367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2106">
                <a:tc>
                  <a:txBody>
                    <a:bodyPr/>
                    <a:lstStyle/>
                    <a:p>
                      <a:pPr algn="l"/>
                      <a:r>
                        <a:rPr lang="en-US" sz="1800" dirty="0">
                          <a:latin typeface="Times New Roman" panose="02020603050405020304" pitchFamily="18" charset="0"/>
                          <a:cs typeface="Times New Roman" panose="02020603050405020304" pitchFamily="18" charset="0"/>
                        </a:rPr>
                        <a:t>Keyboard</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a:latin typeface="Times New Roman" panose="02020603050405020304" pitchFamily="18" charset="0"/>
                          <a:cs typeface="Times New Roman" panose="02020603050405020304" pitchFamily="18" charset="0"/>
                        </a:rPr>
                        <a:t>10 bytes/sec</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2106">
                <a:tc>
                  <a:txBody>
                    <a:bodyPr/>
                    <a:lstStyle/>
                    <a:p>
                      <a:pPr algn="l"/>
                      <a:r>
                        <a:rPr lang="en-US" sz="1800" dirty="0">
                          <a:latin typeface="Times New Roman" panose="02020603050405020304" pitchFamily="18" charset="0"/>
                          <a:cs typeface="Times New Roman" panose="02020603050405020304" pitchFamily="18" charset="0"/>
                        </a:rPr>
                        <a:t>Mouse</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a:latin typeface="Times New Roman" panose="02020603050405020304" pitchFamily="18" charset="0"/>
                          <a:cs typeface="Times New Roman" panose="02020603050405020304" pitchFamily="18" charset="0"/>
                        </a:rPr>
                        <a:t>100 bytes/sec</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2106">
                <a:tc>
                  <a:txBody>
                    <a:bodyPr/>
                    <a:lstStyle/>
                    <a:p>
                      <a:pPr algn="l"/>
                      <a:r>
                        <a:rPr lang="en-US" sz="1800" dirty="0" err="1">
                          <a:latin typeface="Times New Roman" panose="02020603050405020304" pitchFamily="18" charset="0"/>
                          <a:cs typeface="Times New Roman" panose="02020603050405020304" pitchFamily="18" charset="0"/>
                        </a:rPr>
                        <a:t>56K</a:t>
                      </a:r>
                      <a:r>
                        <a:rPr lang="en-US" sz="1800" dirty="0">
                          <a:latin typeface="Times New Roman" panose="02020603050405020304" pitchFamily="18" charset="0"/>
                          <a:cs typeface="Times New Roman" panose="02020603050405020304" pitchFamily="18" charset="0"/>
                        </a:rPr>
                        <a:t> modem</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a:latin typeface="Times New Roman" panose="02020603050405020304" pitchFamily="18" charset="0"/>
                          <a:cs typeface="Times New Roman" panose="02020603050405020304" pitchFamily="18" charset="0"/>
                        </a:rPr>
                        <a:t>7 KB/sec</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2106">
                <a:tc>
                  <a:txBody>
                    <a:bodyPr/>
                    <a:lstStyle/>
                    <a:p>
                      <a:pPr algn="l"/>
                      <a:r>
                        <a:rPr lang="en-US" sz="1800" dirty="0">
                          <a:latin typeface="Times New Roman" panose="02020603050405020304" pitchFamily="18" charset="0"/>
                          <a:cs typeface="Times New Roman" panose="02020603050405020304" pitchFamily="18" charset="0"/>
                        </a:rPr>
                        <a:t>Scanner</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Times New Roman" panose="02020603050405020304" pitchFamily="18" charset="0"/>
                          <a:cs typeface="Times New Roman" panose="02020603050405020304" pitchFamily="18" charset="0"/>
                        </a:rPr>
                        <a:t>400 KB/sec</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2106">
                <a:tc>
                  <a:txBody>
                    <a:bodyPr/>
                    <a:lstStyle/>
                    <a:p>
                      <a:pPr algn="l"/>
                      <a:r>
                        <a:rPr lang="en-US" sz="1800" dirty="0">
                          <a:latin typeface="Times New Roman" panose="02020603050405020304" pitchFamily="18" charset="0"/>
                          <a:cs typeface="Times New Roman" panose="02020603050405020304" pitchFamily="18" charset="0"/>
                        </a:rPr>
                        <a:t>Digital camcorder</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Times New Roman" panose="02020603050405020304" pitchFamily="18" charset="0"/>
                          <a:cs typeface="Times New Roman" panose="02020603050405020304" pitchFamily="18" charset="0"/>
                        </a:rPr>
                        <a:t>4 MB/sec</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2106">
                <a:tc>
                  <a:txBody>
                    <a:bodyPr/>
                    <a:lstStyle/>
                    <a:p>
                      <a:pPr algn="l"/>
                      <a:r>
                        <a:rPr lang="en-US" sz="1800">
                          <a:latin typeface="Times New Roman" panose="02020603050405020304" pitchFamily="18" charset="0"/>
                          <a:cs typeface="Times New Roman" panose="02020603050405020304" pitchFamily="18" charset="0"/>
                        </a:rPr>
                        <a:t>52x CD-ROM</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Times New Roman" panose="02020603050405020304" pitchFamily="18" charset="0"/>
                          <a:cs typeface="Times New Roman" panose="02020603050405020304" pitchFamily="18" charset="0"/>
                        </a:rPr>
                        <a:t>8 MB/sec</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2106">
                <a:tc>
                  <a:txBody>
                    <a:bodyPr/>
                    <a:lstStyle/>
                    <a:p>
                      <a:pPr algn="l"/>
                      <a:r>
                        <a:rPr lang="en-US" sz="1800">
                          <a:latin typeface="Times New Roman" panose="02020603050405020304" pitchFamily="18" charset="0"/>
                          <a:cs typeface="Times New Roman" panose="02020603050405020304" pitchFamily="18" charset="0"/>
                        </a:rPr>
                        <a:t>FireWire (IEEE 1394)</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Times New Roman" panose="02020603050405020304" pitchFamily="18" charset="0"/>
                          <a:cs typeface="Times New Roman" panose="02020603050405020304" pitchFamily="18" charset="0"/>
                        </a:rPr>
                        <a:t>50 MB/sec</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2106">
                <a:tc>
                  <a:txBody>
                    <a:bodyPr/>
                    <a:lstStyle/>
                    <a:p>
                      <a:pPr algn="l"/>
                      <a:r>
                        <a:rPr lang="en-US" sz="1800">
                          <a:latin typeface="Times New Roman" panose="02020603050405020304" pitchFamily="18" charset="0"/>
                          <a:cs typeface="Times New Roman" panose="02020603050405020304" pitchFamily="18" charset="0"/>
                        </a:rPr>
                        <a:t>USB 2.0</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Times New Roman" panose="02020603050405020304" pitchFamily="18" charset="0"/>
                          <a:cs typeface="Times New Roman" panose="02020603050405020304" pitchFamily="18" charset="0"/>
                        </a:rPr>
                        <a:t>60 MB/sec</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2106">
                <a:tc>
                  <a:txBody>
                    <a:bodyPr/>
                    <a:lstStyle/>
                    <a:p>
                      <a:pPr algn="l"/>
                      <a:r>
                        <a:rPr lang="en-US" sz="1800">
                          <a:latin typeface="Times New Roman" panose="02020603050405020304" pitchFamily="18" charset="0"/>
                          <a:cs typeface="Times New Roman" panose="02020603050405020304" pitchFamily="18" charset="0"/>
                        </a:rPr>
                        <a:t>XGA Monitor</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Times New Roman" panose="02020603050405020304" pitchFamily="18" charset="0"/>
                          <a:cs typeface="Times New Roman" panose="02020603050405020304" pitchFamily="18" charset="0"/>
                        </a:rPr>
                        <a:t>60 MB/sec</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2106">
                <a:tc>
                  <a:txBody>
                    <a:bodyPr/>
                    <a:lstStyle/>
                    <a:p>
                      <a:pPr algn="l"/>
                      <a:r>
                        <a:rPr lang="en-US" sz="1800">
                          <a:latin typeface="Times New Roman" panose="02020603050405020304" pitchFamily="18" charset="0"/>
                          <a:cs typeface="Times New Roman" panose="02020603050405020304" pitchFamily="18" charset="0"/>
                        </a:rPr>
                        <a:t>SONET OC-12 network</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Times New Roman" panose="02020603050405020304" pitchFamily="18" charset="0"/>
                          <a:cs typeface="Times New Roman" panose="02020603050405020304" pitchFamily="18" charset="0"/>
                        </a:rPr>
                        <a:t>78 MB/sec</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2106">
                <a:tc>
                  <a:txBody>
                    <a:bodyPr/>
                    <a:lstStyle/>
                    <a:p>
                      <a:pPr algn="l"/>
                      <a:r>
                        <a:rPr lang="en-US" sz="1800">
                          <a:latin typeface="Times New Roman" panose="02020603050405020304" pitchFamily="18" charset="0"/>
                          <a:cs typeface="Times New Roman" panose="02020603050405020304" pitchFamily="18" charset="0"/>
                        </a:rPr>
                        <a:t>Gigabit Ethernet</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Times New Roman" panose="02020603050405020304" pitchFamily="18" charset="0"/>
                          <a:cs typeface="Times New Roman" panose="02020603050405020304" pitchFamily="18" charset="0"/>
                        </a:rPr>
                        <a:t>125 MB/sec</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2106">
                <a:tc>
                  <a:txBody>
                    <a:bodyPr/>
                    <a:lstStyle/>
                    <a:p>
                      <a:pPr algn="l"/>
                      <a:r>
                        <a:rPr lang="en-US" sz="1800">
                          <a:latin typeface="Times New Roman" panose="02020603050405020304" pitchFamily="18" charset="0"/>
                          <a:cs typeface="Times New Roman" panose="02020603050405020304" pitchFamily="18" charset="0"/>
                        </a:rPr>
                        <a:t>Serial ATA disk</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Times New Roman" panose="02020603050405020304" pitchFamily="18" charset="0"/>
                          <a:cs typeface="Times New Roman" panose="02020603050405020304" pitchFamily="18" charset="0"/>
                        </a:rPr>
                        <a:t>200 MB/sec</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2106">
                <a:tc>
                  <a:txBody>
                    <a:bodyPr/>
                    <a:lstStyle/>
                    <a:p>
                      <a:pPr algn="l"/>
                      <a:r>
                        <a:rPr lang="en-US" sz="1800">
                          <a:latin typeface="Times New Roman" panose="02020603050405020304" pitchFamily="18" charset="0"/>
                          <a:cs typeface="Times New Roman" panose="02020603050405020304" pitchFamily="18" charset="0"/>
                        </a:rPr>
                        <a:t>SCSI Ultrawide 4 disk</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Times New Roman" panose="02020603050405020304" pitchFamily="18" charset="0"/>
                          <a:cs typeface="Times New Roman" panose="02020603050405020304" pitchFamily="18" charset="0"/>
                        </a:rPr>
                        <a:t>320 MB/sec</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2106">
                <a:tc>
                  <a:txBody>
                    <a:bodyPr/>
                    <a:lstStyle/>
                    <a:p>
                      <a:pPr algn="l"/>
                      <a:r>
                        <a:rPr lang="en-US" sz="1800">
                          <a:latin typeface="Times New Roman" panose="02020603050405020304" pitchFamily="18" charset="0"/>
                          <a:cs typeface="Times New Roman" panose="02020603050405020304" pitchFamily="18" charset="0"/>
                        </a:rPr>
                        <a:t>PCI bus</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Times New Roman" panose="02020603050405020304" pitchFamily="18" charset="0"/>
                          <a:cs typeface="Times New Roman" panose="02020603050405020304" pitchFamily="18" charset="0"/>
                        </a:rPr>
                        <a:t>528 MB/sec</a:t>
                      </a:r>
                    </a:p>
                  </a:txBody>
                  <a:tcPr marL="30664" marR="30664" marT="30664" marB="306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77799022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1151621" y="1088740"/>
            <a:ext cx="5904656" cy="4686300"/>
          </a:xfrm>
        </p:spPr>
        <p:txBody>
          <a:bodyPr/>
          <a:lstStyle/>
          <a:p>
            <a:pPr algn="just" eaLnBrk="1" hangingPunct="1">
              <a:lnSpc>
                <a:spcPct val="150000"/>
              </a:lnSpc>
              <a:spcBef>
                <a:spcPts val="0"/>
              </a:spcBef>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使用资源的</a:t>
            </a:r>
            <a:r>
              <a:rPr lang="zh-CN" altLang="en-US" sz="2400" b="1" dirty="0" smtClean="0">
                <a:solidFill>
                  <a:srgbClr val="FF0000"/>
                </a:solidFill>
                <a:latin typeface="Times New Roman" panose="02020603050405020304" pitchFamily="18" charset="0"/>
                <a:cs typeface="Times New Roman" panose="02020603050405020304" pitchFamily="18" charset="0"/>
              </a:rPr>
              <a:t>必须步骤</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lvl="1" algn="just" eaLnBrk="1" hangingPunct="1">
              <a:lnSpc>
                <a:spcPct val="150000"/>
              </a:lnSpc>
              <a:spcBef>
                <a:spcPts val="0"/>
              </a:spcBef>
              <a:buFont typeface="Wingdings" panose="05000000000000000000" pitchFamily="2" charset="2"/>
              <a:buChar char="Ø"/>
            </a:pPr>
            <a:r>
              <a:rPr lang="zh-CN" altLang="en-US" sz="2000" b="1" dirty="0" smtClean="0">
                <a:solidFill>
                  <a:srgbClr val="00B050"/>
                </a:solidFill>
                <a:latin typeface="Times New Roman" panose="02020603050405020304" pitchFamily="18" charset="0"/>
                <a:cs typeface="Times New Roman" panose="02020603050405020304" pitchFamily="18" charset="0"/>
              </a:rPr>
              <a:t>请求资源</a:t>
            </a:r>
          </a:p>
          <a:p>
            <a:pPr lvl="1" algn="just" eaLnBrk="1" hangingPunct="1">
              <a:lnSpc>
                <a:spcPct val="150000"/>
              </a:lnSpc>
              <a:spcBef>
                <a:spcPts val="0"/>
              </a:spcBef>
              <a:buFont typeface="Wingdings" panose="05000000000000000000" pitchFamily="2" charset="2"/>
              <a:buChar char="Ø"/>
            </a:pPr>
            <a:r>
              <a:rPr lang="zh-CN" altLang="en-US" sz="2000" b="1" dirty="0" smtClean="0">
                <a:solidFill>
                  <a:srgbClr val="00B050"/>
                </a:solidFill>
                <a:latin typeface="Times New Roman" panose="02020603050405020304" pitchFamily="18" charset="0"/>
                <a:cs typeface="Times New Roman" panose="02020603050405020304" pitchFamily="18" charset="0"/>
              </a:rPr>
              <a:t>使用资源</a:t>
            </a:r>
          </a:p>
          <a:p>
            <a:pPr lvl="1" algn="just" eaLnBrk="1" hangingPunct="1">
              <a:lnSpc>
                <a:spcPct val="150000"/>
              </a:lnSpc>
              <a:spcBef>
                <a:spcPts val="0"/>
              </a:spcBef>
              <a:buFont typeface="Wingdings" panose="05000000000000000000" pitchFamily="2" charset="2"/>
              <a:buChar char="Ø"/>
            </a:pPr>
            <a:r>
              <a:rPr lang="zh-CN" altLang="en-US" sz="2000" b="1" dirty="0" smtClean="0">
                <a:solidFill>
                  <a:srgbClr val="00B050"/>
                </a:solidFill>
                <a:latin typeface="Times New Roman" panose="02020603050405020304" pitchFamily="18" charset="0"/>
                <a:cs typeface="Times New Roman" panose="02020603050405020304" pitchFamily="18" charset="0"/>
              </a:rPr>
              <a:t>释放资源</a:t>
            </a:r>
            <a:endParaRPr lang="zh-CN" altLang="en-US" sz="1800" b="1" dirty="0" smtClean="0">
              <a:solidFill>
                <a:srgbClr val="00B050"/>
              </a:solidFill>
              <a:latin typeface="Times New Roman" panose="02020603050405020304" pitchFamily="18" charset="0"/>
              <a:cs typeface="Times New Roman" panose="02020603050405020304" pitchFamily="18" charset="0"/>
            </a:endParaRPr>
          </a:p>
          <a:p>
            <a:pPr algn="just" eaLnBrk="1" hangingPunct="1">
              <a:lnSpc>
                <a:spcPct val="150000"/>
              </a:lnSpc>
              <a:spcBef>
                <a:spcPts val="0"/>
              </a:spcBef>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如果请求</a:t>
            </a:r>
            <a:r>
              <a:rPr lang="zh-CN" altLang="en-US" sz="2400" b="1" dirty="0" smtClean="0">
                <a:solidFill>
                  <a:srgbClr val="0070C0"/>
                </a:solidFill>
                <a:latin typeface="Times New Roman" panose="02020603050405020304" pitchFamily="18" charset="0"/>
                <a:cs typeface="Times New Roman" panose="02020603050405020304" pitchFamily="18" charset="0"/>
              </a:rPr>
              <a:t>被拒绝</a:t>
            </a:r>
            <a:r>
              <a:rPr lang="zh-CN" altLang="en-US" sz="2400" dirty="0" smtClean="0">
                <a:latin typeface="Times New Roman" panose="02020603050405020304" pitchFamily="18" charset="0"/>
                <a:cs typeface="Times New Roman" panose="02020603050405020304" pitchFamily="18" charset="0"/>
              </a:rPr>
              <a:t>，必须</a:t>
            </a:r>
            <a:r>
              <a:rPr lang="zh-CN" altLang="en-US" sz="2400" b="1" dirty="0" smtClean="0">
                <a:solidFill>
                  <a:srgbClr val="0070C0"/>
                </a:solidFill>
                <a:latin typeface="Times New Roman" panose="02020603050405020304" pitchFamily="18" charset="0"/>
                <a:cs typeface="Times New Roman" panose="02020603050405020304" pitchFamily="18" charset="0"/>
              </a:rPr>
              <a:t>等待</a:t>
            </a:r>
            <a:endParaRPr lang="en-US" altLang="zh-CN" sz="2400" b="1" dirty="0" smtClean="0">
              <a:solidFill>
                <a:srgbClr val="0070C0"/>
              </a:solidFill>
              <a:latin typeface="Times New Roman" panose="02020603050405020304" pitchFamily="18" charset="0"/>
              <a:cs typeface="Times New Roman" panose="02020603050405020304" pitchFamily="18" charset="0"/>
            </a:endParaRPr>
          </a:p>
          <a:p>
            <a:pPr lvl="1" algn="just" eaLnBrk="1" hangingPunct="1">
              <a:lnSpc>
                <a:spcPct val="150000"/>
              </a:lnSpc>
              <a:spcBef>
                <a:spcPts val="0"/>
              </a:spcBef>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请求进程可能</a:t>
            </a:r>
            <a:r>
              <a:rPr lang="zh-CN" altLang="en-US" sz="2000" b="1" dirty="0" smtClean="0">
                <a:solidFill>
                  <a:srgbClr val="0070C0"/>
                </a:solidFill>
                <a:latin typeface="Times New Roman" panose="02020603050405020304" pitchFamily="18" charset="0"/>
                <a:cs typeface="Times New Roman" panose="02020603050405020304" pitchFamily="18" charset="0"/>
              </a:rPr>
              <a:t>被阻塞</a:t>
            </a:r>
            <a:endParaRPr lang="en-US" altLang="zh-CN" sz="2000" b="1" dirty="0" smtClean="0">
              <a:solidFill>
                <a:srgbClr val="0070C0"/>
              </a:solidFill>
              <a:latin typeface="Times New Roman" panose="02020603050405020304" pitchFamily="18" charset="0"/>
              <a:cs typeface="Times New Roman" panose="02020603050405020304" pitchFamily="18" charset="0"/>
            </a:endParaRPr>
          </a:p>
          <a:p>
            <a:pPr lvl="1" algn="just" eaLnBrk="1" hangingPunct="1">
              <a:lnSpc>
                <a:spcPct val="150000"/>
              </a:lnSpc>
              <a:spcBef>
                <a:spcPts val="0"/>
              </a:spcBef>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也可能由于</a:t>
            </a:r>
            <a:r>
              <a:rPr lang="zh-CN" altLang="en-US" sz="2000" b="1" dirty="0" smtClean="0">
                <a:solidFill>
                  <a:srgbClr val="0070C0"/>
                </a:solidFill>
                <a:latin typeface="Times New Roman" panose="02020603050405020304" pitchFamily="18" charset="0"/>
                <a:cs typeface="Times New Roman" panose="02020603050405020304" pitchFamily="18" charset="0"/>
              </a:rPr>
              <a:t>错误代码而失败</a:t>
            </a:r>
            <a:endParaRPr lang="en-US" altLang="zh-CN" sz="2000" b="1" dirty="0" smtClean="0">
              <a:solidFill>
                <a:srgbClr val="0070C0"/>
              </a:solidFill>
              <a:latin typeface="Times New Roman" panose="02020603050405020304" pitchFamily="18" charset="0"/>
              <a:cs typeface="Times New Roman" panose="02020603050405020304" pitchFamily="18" charset="0"/>
            </a:endParaRPr>
          </a:p>
        </p:txBody>
      </p:sp>
      <p:sp>
        <p:nvSpPr>
          <p:cNvPr id="6148" name="Rectangle 4"/>
          <p:cNvSpPr>
            <a:spLocks noGrp="1" noChangeArrowheads="1"/>
          </p:cNvSpPr>
          <p:nvPr>
            <p:ph type="title"/>
          </p:nvPr>
        </p:nvSpPr>
        <p:spPr/>
        <p:txBody>
          <a:bodyPr/>
          <a:lstStyle/>
          <a:p>
            <a:pPr eaLnBrk="1" hangingPunct="1"/>
            <a:r>
              <a:rPr lang="zh-CN" altLang="en-US" smtClean="0"/>
              <a:t>可剥夺和不可剥夺资源 </a:t>
            </a:r>
          </a:p>
        </p:txBody>
      </p:sp>
    </p:spTree>
    <p:extLst>
      <p:ext uri="{BB962C8B-B14F-4D97-AF65-F5344CB8AC3E}">
        <p14:creationId xmlns:p14="http://schemas.microsoft.com/office/powerpoint/2010/main" val="354316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dirty="0" smtClean="0"/>
              <a:t>资源获取 </a:t>
            </a:r>
          </a:p>
        </p:txBody>
      </p:sp>
      <p:sp>
        <p:nvSpPr>
          <p:cNvPr id="7172" name="Rectangle 3"/>
          <p:cNvSpPr>
            <a:spLocks noGrp="1" noChangeArrowheads="1"/>
          </p:cNvSpPr>
          <p:nvPr>
            <p:ph type="body" idx="1"/>
          </p:nvPr>
        </p:nvSpPr>
        <p:spPr>
          <a:xfrm>
            <a:off x="827584" y="1088740"/>
            <a:ext cx="7596844" cy="4525962"/>
          </a:xfrm>
        </p:spPr>
        <p:txBody>
          <a:bodyPr/>
          <a:lstStyle/>
          <a:p>
            <a:pPr algn="just" eaLnBrk="1" hangingPunct="1">
              <a:lnSpc>
                <a:spcPct val="150000"/>
              </a:lnSpc>
              <a:spcBef>
                <a:spcPts val="0"/>
              </a:spcBef>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对于某些类型的资源，完全是</a:t>
            </a:r>
            <a:r>
              <a:rPr lang="zh-CN" altLang="en-US" sz="2400" b="1" dirty="0" smtClean="0">
                <a:solidFill>
                  <a:srgbClr val="0070C0"/>
                </a:solidFill>
                <a:latin typeface="Times New Roman" panose="02020603050405020304" pitchFamily="18" charset="0"/>
                <a:cs typeface="Times New Roman" panose="02020603050405020304" pitchFamily="18" charset="0"/>
              </a:rPr>
              <a:t>由用户进程来管理</a:t>
            </a:r>
            <a:r>
              <a:rPr lang="zh-CN" altLang="en-US" sz="2400" dirty="0" smtClean="0">
                <a:latin typeface="Times New Roman" panose="02020603050405020304" pitchFamily="18" charset="0"/>
                <a:cs typeface="Times New Roman" panose="02020603050405020304" pitchFamily="18" charset="0"/>
              </a:rPr>
              <a:t>其自身的使用。由</a:t>
            </a:r>
            <a:r>
              <a:rPr lang="zh-CN" altLang="en-US" sz="2400" b="1" dirty="0" smtClean="0">
                <a:solidFill>
                  <a:srgbClr val="FF0000"/>
                </a:solidFill>
                <a:latin typeface="Times New Roman" panose="02020603050405020304" pitchFamily="18" charset="0"/>
                <a:cs typeface="Times New Roman" panose="02020603050405020304" pitchFamily="18" charset="0"/>
              </a:rPr>
              <a:t>用户管理资源</a:t>
            </a:r>
            <a:r>
              <a:rPr lang="zh-CN" altLang="en-US" sz="2400" dirty="0" smtClean="0">
                <a:latin typeface="Times New Roman" panose="02020603050405020304" pitchFamily="18" charset="0"/>
                <a:cs typeface="Times New Roman" panose="02020603050405020304" pitchFamily="18" charset="0"/>
              </a:rPr>
              <a:t>的一种可能方法是给每个资源赋予一个</a:t>
            </a:r>
            <a:r>
              <a:rPr lang="zh-CN" altLang="en-US" sz="2400" b="1" dirty="0" smtClean="0">
                <a:solidFill>
                  <a:srgbClr val="FF0000"/>
                </a:solidFill>
                <a:latin typeface="Times New Roman" panose="02020603050405020304" pitchFamily="18" charset="0"/>
                <a:cs typeface="Times New Roman" panose="02020603050405020304" pitchFamily="18" charset="0"/>
              </a:rPr>
              <a:t>信号量</a:t>
            </a:r>
            <a:r>
              <a:rPr lang="zh-CN" altLang="en-US" sz="2400" dirty="0" smtClean="0">
                <a:latin typeface="Times New Roman" panose="02020603050405020304" pitchFamily="18" charset="0"/>
                <a:cs typeface="Times New Roman" panose="02020603050405020304" pitchFamily="18" charset="0"/>
              </a:rPr>
              <a:t>。这些信号量的</a:t>
            </a:r>
            <a:r>
              <a:rPr lang="zh-CN" altLang="en-US" sz="2400" b="1" dirty="0" smtClean="0">
                <a:solidFill>
                  <a:srgbClr val="0070C0"/>
                </a:solidFill>
                <a:latin typeface="Times New Roman" panose="02020603050405020304" pitchFamily="18" charset="0"/>
                <a:cs typeface="Times New Roman" panose="02020603050405020304" pitchFamily="18" charset="0"/>
              </a:rPr>
              <a:t>初值均为</a:t>
            </a:r>
            <a:r>
              <a:rPr lang="en-US" altLang="zh-CN" sz="2400" b="1" dirty="0" smtClean="0">
                <a:solidFill>
                  <a:srgbClr val="0070C0"/>
                </a:solidFill>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gn="just" eaLnBrk="1" hangingPunct="1">
              <a:lnSpc>
                <a:spcPct val="150000"/>
              </a:lnSpc>
              <a:spcBef>
                <a:spcPts val="0"/>
              </a:spcBef>
              <a:buFont typeface="Wingdings" panose="05000000000000000000" pitchFamily="2" charset="2"/>
              <a:buChar char="n"/>
            </a:pPr>
            <a:endParaRPr lang="zh-CN" altLang="en-US" sz="2400" dirty="0" smtClean="0">
              <a:latin typeface="Times New Roman" panose="02020603050405020304" pitchFamily="18" charset="0"/>
              <a:cs typeface="Times New Roman" panose="02020603050405020304" pitchFamily="18" charset="0"/>
            </a:endParaRPr>
          </a:p>
          <a:p>
            <a:pPr algn="just" eaLnBrk="1" hangingPunct="1">
              <a:lnSpc>
                <a:spcPct val="150000"/>
              </a:lnSpc>
              <a:spcBef>
                <a:spcPts val="0"/>
              </a:spcBef>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其执行过的三步为：</a:t>
            </a:r>
            <a:endParaRPr lang="en-US" altLang="zh-CN" sz="2400" dirty="0" smtClean="0">
              <a:latin typeface="Times New Roman" panose="02020603050405020304" pitchFamily="18" charset="0"/>
              <a:cs typeface="Times New Roman" panose="02020603050405020304" pitchFamily="18" charset="0"/>
            </a:endParaRPr>
          </a:p>
          <a:p>
            <a:pPr lvl="1" algn="just" eaLnBrk="1" hangingPunct="1">
              <a:lnSpc>
                <a:spcPct val="150000"/>
              </a:lnSpc>
              <a:spcBef>
                <a:spcPts val="0"/>
              </a:spcBef>
              <a:buFont typeface="Wingdings" panose="05000000000000000000" pitchFamily="2" charset="2"/>
              <a:buChar char="Ø"/>
            </a:pPr>
            <a:r>
              <a:rPr lang="zh-CN" altLang="en-US" sz="2000" b="1" dirty="0" smtClean="0">
                <a:solidFill>
                  <a:srgbClr val="00B050"/>
                </a:solidFill>
                <a:latin typeface="Times New Roman" panose="02020603050405020304" pitchFamily="18" charset="0"/>
                <a:cs typeface="Times New Roman" panose="02020603050405020304" pitchFamily="18" charset="0"/>
              </a:rPr>
              <a:t>获取</a:t>
            </a:r>
            <a:r>
              <a:rPr lang="zh-CN" altLang="en-US" sz="2000" dirty="0" smtClean="0">
                <a:latin typeface="Times New Roman" panose="02020603050405020304" pitchFamily="18" charset="0"/>
                <a:cs typeface="Times New Roman" panose="02020603050405020304" pitchFamily="18" charset="0"/>
              </a:rPr>
              <a:t>资源时</a:t>
            </a:r>
            <a:r>
              <a:rPr lang="zh-CN" altLang="en-US" sz="2000" b="1" dirty="0" smtClean="0">
                <a:solidFill>
                  <a:srgbClr val="00B050"/>
                </a:solidFill>
                <a:latin typeface="Times New Roman" panose="02020603050405020304" pitchFamily="18" charset="0"/>
                <a:cs typeface="Times New Roman" panose="02020603050405020304" pitchFamily="18" charset="0"/>
              </a:rPr>
              <a:t>对信号量</a:t>
            </a:r>
            <a:r>
              <a:rPr lang="zh-CN" altLang="en-US" sz="2000" dirty="0" smtClean="0">
                <a:latin typeface="Times New Roman" panose="02020603050405020304" pitchFamily="18" charset="0"/>
                <a:cs typeface="Times New Roman" panose="02020603050405020304" pitchFamily="18" charset="0"/>
              </a:rPr>
              <a:t>执行</a:t>
            </a:r>
            <a:r>
              <a:rPr lang="en-US" altLang="zh-CN" sz="2000" b="1" dirty="0" smtClean="0">
                <a:solidFill>
                  <a:srgbClr val="FF0000"/>
                </a:solidFill>
                <a:latin typeface="Times New Roman" panose="02020603050405020304" pitchFamily="18" charset="0"/>
                <a:cs typeface="Times New Roman" panose="02020603050405020304" pitchFamily="18" charset="0"/>
              </a:rPr>
              <a:t>down</a:t>
            </a:r>
            <a:r>
              <a:rPr lang="zh-CN" altLang="en-US" sz="2000" dirty="0" smtClean="0">
                <a:latin typeface="Times New Roman" panose="02020603050405020304" pitchFamily="18" charset="0"/>
                <a:cs typeface="Times New Roman" panose="02020603050405020304" pitchFamily="18" charset="0"/>
              </a:rPr>
              <a:t>操作</a:t>
            </a:r>
            <a:endParaRPr lang="en-US" altLang="zh-CN" sz="2000" dirty="0" smtClean="0">
              <a:latin typeface="Times New Roman" panose="02020603050405020304" pitchFamily="18" charset="0"/>
              <a:cs typeface="Times New Roman" panose="02020603050405020304" pitchFamily="18" charset="0"/>
            </a:endParaRPr>
          </a:p>
          <a:p>
            <a:pPr lvl="1" algn="just" eaLnBrk="1" hangingPunct="1">
              <a:lnSpc>
                <a:spcPct val="150000"/>
              </a:lnSpc>
              <a:spcBef>
                <a:spcPts val="0"/>
              </a:spcBef>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然后使用资源，</a:t>
            </a:r>
            <a:endParaRPr lang="en-US" altLang="zh-CN" sz="2000" dirty="0" smtClean="0">
              <a:latin typeface="Times New Roman" panose="02020603050405020304" pitchFamily="18" charset="0"/>
              <a:cs typeface="Times New Roman" panose="02020603050405020304" pitchFamily="18" charset="0"/>
            </a:endParaRPr>
          </a:p>
          <a:p>
            <a:pPr lvl="1" algn="just" eaLnBrk="1" hangingPunct="1">
              <a:lnSpc>
                <a:spcPct val="150000"/>
              </a:lnSpc>
              <a:spcBef>
                <a:spcPts val="0"/>
              </a:spcBef>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最后</a:t>
            </a:r>
            <a:r>
              <a:rPr lang="zh-CN" altLang="en-US" sz="2000" b="1" dirty="0" smtClean="0">
                <a:solidFill>
                  <a:srgbClr val="0070C0"/>
                </a:solidFill>
                <a:latin typeface="Times New Roman" panose="02020603050405020304" pitchFamily="18" charset="0"/>
                <a:cs typeface="Times New Roman" panose="02020603050405020304" pitchFamily="18" charset="0"/>
              </a:rPr>
              <a:t>释放</a:t>
            </a:r>
            <a:r>
              <a:rPr lang="zh-CN" altLang="en-US" sz="2000" dirty="0" smtClean="0">
                <a:latin typeface="Times New Roman" panose="02020603050405020304" pitchFamily="18" charset="0"/>
                <a:cs typeface="Times New Roman" panose="02020603050405020304" pitchFamily="18" charset="0"/>
              </a:rPr>
              <a:t>资源时执行</a:t>
            </a:r>
            <a:r>
              <a:rPr lang="en-US" altLang="zh-CN" sz="2000" b="1" dirty="0" smtClean="0">
                <a:solidFill>
                  <a:srgbClr val="FF0000"/>
                </a:solidFill>
                <a:latin typeface="Times New Roman" panose="02020603050405020304" pitchFamily="18" charset="0"/>
                <a:cs typeface="Times New Roman" panose="02020603050405020304" pitchFamily="18" charset="0"/>
              </a:rPr>
              <a:t>up</a:t>
            </a:r>
            <a:r>
              <a:rPr lang="zh-CN" altLang="en-US" sz="2000" dirty="0" smtClean="0">
                <a:latin typeface="Times New Roman" panose="02020603050405020304" pitchFamily="18" charset="0"/>
                <a:cs typeface="Times New Roman" panose="02020603050405020304" pitchFamily="18" charset="0"/>
              </a:rPr>
              <a:t>操作。</a:t>
            </a:r>
          </a:p>
        </p:txBody>
      </p:sp>
    </p:spTree>
    <p:extLst>
      <p:ext uri="{BB962C8B-B14F-4D97-AF65-F5344CB8AC3E}">
        <p14:creationId xmlns:p14="http://schemas.microsoft.com/office/powerpoint/2010/main" val="271521428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887413" y="188640"/>
            <a:ext cx="7793037" cy="555625"/>
          </a:xfrm>
        </p:spPr>
        <p:txBody>
          <a:bodyPr/>
          <a:lstStyle/>
          <a:p>
            <a:pPr eaLnBrk="1" hangingPunct="1"/>
            <a:r>
              <a:rPr lang="zh-CN" altLang="en-US" dirty="0" smtClean="0"/>
              <a:t>资源获得</a:t>
            </a:r>
            <a:r>
              <a:rPr lang="en-US" altLang="zh-CN" dirty="0" smtClean="0">
                <a:latin typeface="Times New Roman" panose="02020603050405020304" pitchFamily="18" charset="0"/>
              </a:rPr>
              <a:t>:</a:t>
            </a:r>
            <a:r>
              <a:rPr lang="zh-CN" altLang="en-US" dirty="0" smtClean="0"/>
              <a:t>一个用户</a:t>
            </a:r>
          </a:p>
        </p:txBody>
      </p:sp>
      <p:sp>
        <p:nvSpPr>
          <p:cNvPr id="8196" name="Rectangle 3"/>
          <p:cNvSpPr>
            <a:spLocks noGrp="1" noChangeArrowheads="1"/>
          </p:cNvSpPr>
          <p:nvPr>
            <p:ph type="body" idx="1"/>
          </p:nvPr>
        </p:nvSpPr>
        <p:spPr>
          <a:xfrm>
            <a:off x="657224" y="1052737"/>
            <a:ext cx="7772400" cy="684076"/>
          </a:xfrm>
        </p:spPr>
        <p:txBody>
          <a:bodyPr/>
          <a:lstStyle/>
          <a:p>
            <a:pPr marL="0" indent="0" eaLnBrk="1" hangingPunct="1">
              <a:lnSpc>
                <a:spcPct val="90000"/>
              </a:lnSpc>
              <a:buNone/>
            </a:pPr>
            <a:r>
              <a:rPr lang="zh-CN" altLang="en-US" sz="2800" dirty="0" smtClean="0"/>
              <a:t>使用信号量保护资源 </a:t>
            </a:r>
            <a:r>
              <a:rPr lang="en-US" altLang="zh-CN" sz="2800" dirty="0" smtClean="0"/>
              <a:t>: </a:t>
            </a:r>
            <a:r>
              <a:rPr lang="en-US" altLang="zh-CN" sz="2400" dirty="0" smtClean="0"/>
              <a:t>(a) </a:t>
            </a:r>
            <a:r>
              <a:rPr lang="zh-CN" altLang="en-US" sz="2400" dirty="0" smtClean="0"/>
              <a:t>一个资源</a:t>
            </a:r>
            <a:r>
              <a:rPr lang="en-US" altLang="zh-CN" sz="2400" dirty="0" smtClean="0"/>
              <a:t>,</a:t>
            </a:r>
            <a:r>
              <a:rPr lang="zh-CN" altLang="en-US" sz="2400" dirty="0" smtClean="0"/>
              <a:t> </a:t>
            </a:r>
            <a:r>
              <a:rPr lang="en-US" altLang="zh-CN" sz="2400" dirty="0" smtClean="0"/>
              <a:t>(b) </a:t>
            </a:r>
            <a:r>
              <a:rPr lang="zh-CN" altLang="en-US" sz="2400" dirty="0" smtClean="0"/>
              <a:t>两个资源 </a:t>
            </a:r>
          </a:p>
        </p:txBody>
      </p:sp>
      <p:sp>
        <p:nvSpPr>
          <p:cNvPr id="8198" name="Rectangle 8"/>
          <p:cNvSpPr>
            <a:spLocks noChangeArrowheads="1"/>
          </p:cNvSpPr>
          <p:nvPr/>
        </p:nvSpPr>
        <p:spPr bwMode="auto">
          <a:xfrm>
            <a:off x="4652865" y="1880828"/>
            <a:ext cx="4011613" cy="4070350"/>
          </a:xfrm>
          <a:prstGeom prst="rect">
            <a:avLst/>
          </a:prstGeom>
          <a:noFill/>
          <a:ln w="1905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2667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dirty="0" err="1">
                <a:latin typeface="Arial" panose="020B0604020202020204" pitchFamily="34" charset="0"/>
                <a:cs typeface="Times New Roman" panose="02020603050405020304" pitchFamily="18" charset="0"/>
              </a:rPr>
              <a:t>typedef</a:t>
            </a:r>
            <a:r>
              <a:rPr kumimoji="0" lang="en-US" altLang="zh-CN" dirty="0">
                <a:latin typeface="Arial" panose="020B0604020202020204" pitchFamily="34" charset="0"/>
                <a:cs typeface="Times New Roman" panose="02020603050405020304" pitchFamily="18" charset="0"/>
              </a:rPr>
              <a:t> </a:t>
            </a:r>
            <a:r>
              <a:rPr kumimoji="0" lang="en-US" altLang="zh-CN" dirty="0" err="1">
                <a:latin typeface="Arial" panose="020B0604020202020204" pitchFamily="34" charset="0"/>
                <a:cs typeface="Times New Roman" panose="02020603050405020304" pitchFamily="18" charset="0"/>
              </a:rPr>
              <a:t>int</a:t>
            </a:r>
            <a:r>
              <a:rPr kumimoji="0" lang="en-US" altLang="zh-CN" dirty="0">
                <a:latin typeface="Arial" panose="020B0604020202020204" pitchFamily="34" charset="0"/>
                <a:cs typeface="Times New Roman" panose="02020603050405020304" pitchFamily="18" charset="0"/>
              </a:rPr>
              <a:t> semaphore; </a:t>
            </a:r>
            <a:endParaRPr kumimoji="0" lang="en-US" altLang="zh-CN" dirty="0">
              <a:latin typeface="Times New Roman" panose="02020603050405020304" pitchFamily="18" charset="0"/>
              <a:cs typeface="Times New Roman" panose="02020603050405020304" pitchFamily="18" charset="0"/>
            </a:endParaRPr>
          </a:p>
          <a:p>
            <a:r>
              <a:rPr kumimoji="0" lang="en-US" altLang="zh-CN" dirty="0">
                <a:latin typeface="Arial" panose="020B0604020202020204" pitchFamily="34" charset="0"/>
                <a:cs typeface="Times New Roman" panose="02020603050405020304" pitchFamily="18" charset="0"/>
              </a:rPr>
              <a:t>semaphore </a:t>
            </a:r>
            <a:r>
              <a:rPr kumimoji="0" lang="en-US" altLang="zh-CN" dirty="0" err="1">
                <a:latin typeface="Arial" panose="020B0604020202020204" pitchFamily="34" charset="0"/>
                <a:cs typeface="Times New Roman" panose="02020603050405020304" pitchFamily="18" charset="0"/>
              </a:rPr>
              <a:t>resource_1</a:t>
            </a:r>
            <a:r>
              <a:rPr kumimoji="0" lang="en-US" altLang="zh-CN" dirty="0">
                <a:latin typeface="Arial" panose="020B0604020202020204" pitchFamily="34" charset="0"/>
                <a:cs typeface="Times New Roman" panose="02020603050405020304" pitchFamily="18" charset="0"/>
              </a:rPr>
              <a:t>;</a:t>
            </a:r>
            <a:endParaRPr kumimoji="0" lang="en-US" altLang="zh-CN" dirty="0">
              <a:latin typeface="Times New Roman" panose="02020603050405020304" pitchFamily="18" charset="0"/>
              <a:cs typeface="Times New Roman" panose="02020603050405020304" pitchFamily="18" charset="0"/>
            </a:endParaRPr>
          </a:p>
          <a:p>
            <a:r>
              <a:rPr kumimoji="0" lang="en-US" altLang="zh-CN" dirty="0">
                <a:latin typeface="Arial" panose="020B0604020202020204" pitchFamily="34" charset="0"/>
                <a:cs typeface="Times New Roman" panose="02020603050405020304" pitchFamily="18" charset="0"/>
              </a:rPr>
              <a:t>semaphore </a:t>
            </a:r>
            <a:r>
              <a:rPr kumimoji="0" lang="en-US" altLang="zh-CN" dirty="0" err="1">
                <a:latin typeface="Arial" panose="020B0604020202020204" pitchFamily="34" charset="0"/>
                <a:cs typeface="Times New Roman" panose="02020603050405020304" pitchFamily="18" charset="0"/>
              </a:rPr>
              <a:t>resource_2</a:t>
            </a:r>
            <a:r>
              <a:rPr kumimoji="0" lang="en-US" altLang="zh-CN" dirty="0">
                <a:latin typeface="Arial" panose="020B0604020202020204" pitchFamily="34" charset="0"/>
                <a:cs typeface="Times New Roman" panose="02020603050405020304" pitchFamily="18" charset="0"/>
              </a:rPr>
              <a:t>;</a:t>
            </a:r>
            <a:endParaRPr kumimoji="0" lang="en-US" altLang="zh-CN" dirty="0">
              <a:latin typeface="Times New Roman" panose="02020603050405020304" pitchFamily="18" charset="0"/>
              <a:cs typeface="Times New Roman" panose="02020603050405020304" pitchFamily="18" charset="0"/>
            </a:endParaRPr>
          </a:p>
          <a:p>
            <a:r>
              <a:rPr kumimoji="0" lang="en-US" altLang="zh-CN" dirty="0">
                <a:latin typeface="Arial" panose="020B0604020202020204" pitchFamily="34" charset="0"/>
                <a:cs typeface="Times New Roman" panose="02020603050405020304" pitchFamily="18" charset="0"/>
              </a:rPr>
              <a:t>void </a:t>
            </a:r>
            <a:r>
              <a:rPr kumimoji="0" lang="en-US" altLang="zh-CN" dirty="0" err="1">
                <a:latin typeface="Arial" panose="020B0604020202020204" pitchFamily="34" charset="0"/>
                <a:cs typeface="Times New Roman" panose="02020603050405020304" pitchFamily="18" charset="0"/>
              </a:rPr>
              <a:t>process_A</a:t>
            </a:r>
            <a:r>
              <a:rPr kumimoji="0" lang="en-US" altLang="zh-CN" dirty="0">
                <a:latin typeface="Arial" panose="020B0604020202020204" pitchFamily="34" charset="0"/>
                <a:cs typeface="Times New Roman" panose="02020603050405020304" pitchFamily="18" charset="0"/>
              </a:rPr>
              <a:t>(void) {</a:t>
            </a:r>
            <a:endParaRPr kumimoji="0" lang="en-US" altLang="zh-CN" dirty="0">
              <a:latin typeface="Times New Roman" panose="02020603050405020304" pitchFamily="18" charset="0"/>
              <a:cs typeface="Times New Roman" panose="02020603050405020304" pitchFamily="18" charset="0"/>
            </a:endParaRPr>
          </a:p>
          <a:p>
            <a:r>
              <a:rPr kumimoji="0" lang="en-US" altLang="zh-CN" dirty="0">
                <a:latin typeface="Arial" panose="020B0604020202020204" pitchFamily="34" charset="0"/>
                <a:cs typeface="Times New Roman" panose="02020603050405020304" pitchFamily="18" charset="0"/>
              </a:rPr>
              <a:t>   </a:t>
            </a:r>
            <a:r>
              <a:rPr kumimoji="0" lang="en-US" altLang="zh-CN" dirty="0">
                <a:solidFill>
                  <a:srgbClr val="FF0000"/>
                </a:solidFill>
                <a:latin typeface="Arial" panose="020B0604020202020204" pitchFamily="34" charset="0"/>
                <a:cs typeface="Times New Roman" panose="02020603050405020304" pitchFamily="18" charset="0"/>
              </a:rPr>
              <a:t>down(&amp;resource _1);</a:t>
            </a:r>
            <a:endParaRPr kumimoji="0" lang="en-US" altLang="zh-CN" dirty="0">
              <a:solidFill>
                <a:srgbClr val="FF0000"/>
              </a:solidFill>
              <a:latin typeface="Times New Roman" panose="02020603050405020304" pitchFamily="18" charset="0"/>
              <a:cs typeface="Times New Roman" panose="02020603050405020304" pitchFamily="18" charset="0"/>
            </a:endParaRPr>
          </a:p>
          <a:p>
            <a:r>
              <a:rPr kumimoji="0" lang="en-US" altLang="zh-CN" dirty="0">
                <a:solidFill>
                  <a:srgbClr val="FF0000"/>
                </a:solidFill>
                <a:latin typeface="Arial" panose="020B0604020202020204" pitchFamily="34" charset="0"/>
                <a:cs typeface="Times New Roman" panose="02020603050405020304" pitchFamily="18" charset="0"/>
              </a:rPr>
              <a:t>   down(&amp;resource _2);</a:t>
            </a:r>
            <a:r>
              <a:rPr kumimoji="0" lang="en-US" altLang="zh-CN" dirty="0">
                <a:latin typeface="Arial" panose="020B0604020202020204" pitchFamily="34" charset="0"/>
                <a:cs typeface="Times New Roman" panose="02020603050405020304" pitchFamily="18" charset="0"/>
              </a:rPr>
              <a:t> </a:t>
            </a:r>
            <a:endParaRPr kumimoji="0" lang="en-US" altLang="zh-CN" dirty="0">
              <a:latin typeface="Times New Roman" panose="02020603050405020304" pitchFamily="18" charset="0"/>
              <a:cs typeface="Times New Roman" panose="02020603050405020304" pitchFamily="18" charset="0"/>
            </a:endParaRPr>
          </a:p>
          <a:p>
            <a:r>
              <a:rPr kumimoji="0" lang="en-US" altLang="zh-CN" dirty="0">
                <a:latin typeface="Arial" panose="020B0604020202020204" pitchFamily="34" charset="0"/>
                <a:cs typeface="Times New Roman" panose="02020603050405020304" pitchFamily="18" charset="0"/>
              </a:rPr>
              <a:t>   </a:t>
            </a:r>
            <a:r>
              <a:rPr kumimoji="0" lang="en-US" altLang="zh-CN" dirty="0" err="1">
                <a:latin typeface="Arial" panose="020B0604020202020204" pitchFamily="34" charset="0"/>
                <a:cs typeface="Times New Roman" panose="02020603050405020304" pitchFamily="18" charset="0"/>
              </a:rPr>
              <a:t>use_both_resources</a:t>
            </a:r>
            <a:r>
              <a:rPr kumimoji="0" lang="en-US" altLang="zh-CN" dirty="0">
                <a:latin typeface="Arial" panose="020B0604020202020204" pitchFamily="34" charset="0"/>
                <a:cs typeface="Times New Roman" panose="02020603050405020304" pitchFamily="18" charset="0"/>
              </a:rPr>
              <a:t>( ); </a:t>
            </a:r>
            <a:endParaRPr kumimoji="0" lang="en-US" altLang="zh-CN" dirty="0">
              <a:latin typeface="Times New Roman" panose="02020603050405020304" pitchFamily="18" charset="0"/>
              <a:cs typeface="Times New Roman" panose="02020603050405020304" pitchFamily="18" charset="0"/>
            </a:endParaRPr>
          </a:p>
          <a:p>
            <a:r>
              <a:rPr kumimoji="0" lang="en-US" altLang="zh-CN" dirty="0">
                <a:latin typeface="Arial" panose="020B0604020202020204" pitchFamily="34" charset="0"/>
                <a:cs typeface="Times New Roman" panose="02020603050405020304" pitchFamily="18" charset="0"/>
              </a:rPr>
              <a:t>   </a:t>
            </a:r>
            <a:r>
              <a:rPr kumimoji="0" lang="en-US" altLang="zh-CN" dirty="0">
                <a:solidFill>
                  <a:srgbClr val="FF0000"/>
                </a:solidFill>
                <a:latin typeface="Arial" panose="020B0604020202020204" pitchFamily="34" charset="0"/>
                <a:cs typeface="Times New Roman" panose="02020603050405020304" pitchFamily="18" charset="0"/>
              </a:rPr>
              <a:t>up(&amp;resource _2);</a:t>
            </a:r>
            <a:endParaRPr kumimoji="0" lang="en-US" altLang="zh-CN" dirty="0">
              <a:solidFill>
                <a:srgbClr val="FF0000"/>
              </a:solidFill>
              <a:latin typeface="Times New Roman" panose="02020603050405020304" pitchFamily="18" charset="0"/>
              <a:cs typeface="Times New Roman" panose="02020603050405020304" pitchFamily="18" charset="0"/>
            </a:endParaRPr>
          </a:p>
          <a:p>
            <a:r>
              <a:rPr kumimoji="0" lang="en-US" altLang="zh-CN" dirty="0">
                <a:solidFill>
                  <a:srgbClr val="FF0000"/>
                </a:solidFill>
                <a:latin typeface="Arial" panose="020B0604020202020204" pitchFamily="34" charset="0"/>
                <a:cs typeface="Times New Roman" panose="02020603050405020304" pitchFamily="18" charset="0"/>
              </a:rPr>
              <a:t>   up(&amp;resource _1);</a:t>
            </a:r>
            <a:endParaRPr kumimoji="0" lang="en-US" altLang="zh-CN" dirty="0">
              <a:solidFill>
                <a:srgbClr val="FF0000"/>
              </a:solidFill>
              <a:latin typeface="Times New Roman" panose="02020603050405020304" pitchFamily="18" charset="0"/>
              <a:cs typeface="Times New Roman" panose="02020603050405020304" pitchFamily="18" charset="0"/>
            </a:endParaRPr>
          </a:p>
          <a:p>
            <a:r>
              <a:rPr kumimoji="0" lang="en-US" altLang="zh-CN" dirty="0">
                <a:latin typeface="Arial" panose="020B0604020202020204" pitchFamily="34" charset="0"/>
                <a:cs typeface="Times New Roman" panose="02020603050405020304" pitchFamily="18" charset="0"/>
              </a:rPr>
              <a:t>}</a:t>
            </a:r>
          </a:p>
          <a:p>
            <a:r>
              <a:rPr kumimoji="0" lang="en-US" altLang="zh-CN" dirty="0">
                <a:latin typeface="Arial" panose="020B0604020202020204" pitchFamily="34" charset="0"/>
                <a:cs typeface="Times New Roman" panose="02020603050405020304" pitchFamily="18" charset="0"/>
              </a:rPr>
              <a:t>		(b)</a:t>
            </a:r>
            <a:endParaRPr kumimoji="0" lang="en-US" altLang="zh-CN" dirty="0">
              <a:latin typeface="Times New Roman" panose="02020603050405020304" pitchFamily="18" charset="0"/>
              <a:cs typeface="Times New Roman" panose="02020603050405020304" pitchFamily="18" charset="0"/>
            </a:endParaRPr>
          </a:p>
        </p:txBody>
      </p:sp>
      <p:sp>
        <p:nvSpPr>
          <p:cNvPr id="8199" name="Rectangle 7"/>
          <p:cNvSpPr>
            <a:spLocks noChangeArrowheads="1"/>
          </p:cNvSpPr>
          <p:nvPr/>
        </p:nvSpPr>
        <p:spPr bwMode="auto">
          <a:xfrm>
            <a:off x="641252" y="1880828"/>
            <a:ext cx="4011613" cy="4070350"/>
          </a:xfrm>
          <a:prstGeom prst="rect">
            <a:avLst/>
          </a:prstGeom>
          <a:noFill/>
          <a:ln w="1905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2667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dirty="0" err="1">
                <a:latin typeface="Arial" panose="020B0604020202020204" pitchFamily="34" charset="0"/>
                <a:cs typeface="Times New Roman" panose="02020603050405020304" pitchFamily="18" charset="0"/>
              </a:rPr>
              <a:t>typedef</a:t>
            </a:r>
            <a:r>
              <a:rPr kumimoji="0" lang="en-US" altLang="zh-CN" dirty="0">
                <a:latin typeface="Arial" panose="020B0604020202020204" pitchFamily="34" charset="0"/>
                <a:cs typeface="Times New Roman" panose="02020603050405020304" pitchFamily="18" charset="0"/>
              </a:rPr>
              <a:t> </a:t>
            </a:r>
            <a:r>
              <a:rPr kumimoji="0" lang="en-US" altLang="zh-CN" dirty="0" err="1">
                <a:latin typeface="Arial" panose="020B0604020202020204" pitchFamily="34" charset="0"/>
                <a:cs typeface="Times New Roman" panose="02020603050405020304" pitchFamily="18" charset="0"/>
              </a:rPr>
              <a:t>int</a:t>
            </a:r>
            <a:r>
              <a:rPr kumimoji="0" lang="en-US" altLang="zh-CN" dirty="0">
                <a:latin typeface="Arial" panose="020B0604020202020204" pitchFamily="34" charset="0"/>
                <a:cs typeface="Times New Roman" panose="02020603050405020304" pitchFamily="18" charset="0"/>
              </a:rPr>
              <a:t> semaphore; </a:t>
            </a:r>
            <a:endParaRPr kumimoji="0" lang="en-US" altLang="zh-CN" dirty="0">
              <a:latin typeface="Times New Roman" panose="02020603050405020304" pitchFamily="18" charset="0"/>
              <a:cs typeface="Times New Roman" panose="02020603050405020304" pitchFamily="18" charset="0"/>
            </a:endParaRPr>
          </a:p>
          <a:p>
            <a:r>
              <a:rPr kumimoji="0" lang="en-US" altLang="zh-CN" dirty="0">
                <a:latin typeface="Arial" panose="020B0604020202020204" pitchFamily="34" charset="0"/>
                <a:cs typeface="Times New Roman" panose="02020603050405020304" pitchFamily="18" charset="0"/>
              </a:rPr>
              <a:t>semaphore </a:t>
            </a:r>
            <a:r>
              <a:rPr kumimoji="0" lang="en-US" altLang="zh-CN" dirty="0" err="1">
                <a:latin typeface="Arial" panose="020B0604020202020204" pitchFamily="34" charset="0"/>
                <a:cs typeface="Times New Roman" panose="02020603050405020304" pitchFamily="18" charset="0"/>
              </a:rPr>
              <a:t>resource_1</a:t>
            </a:r>
            <a:r>
              <a:rPr kumimoji="0" lang="en-US" altLang="zh-CN" dirty="0">
                <a:latin typeface="Arial" panose="020B0604020202020204" pitchFamily="34" charset="0"/>
                <a:cs typeface="Times New Roman" panose="02020603050405020304" pitchFamily="18" charset="0"/>
              </a:rPr>
              <a:t>; </a:t>
            </a:r>
            <a:endParaRPr kumimoji="0" lang="en-US" altLang="zh-CN" dirty="0">
              <a:latin typeface="Times New Roman" panose="02020603050405020304" pitchFamily="18" charset="0"/>
              <a:cs typeface="Times New Roman" panose="02020603050405020304" pitchFamily="18" charset="0"/>
            </a:endParaRPr>
          </a:p>
          <a:p>
            <a:r>
              <a:rPr kumimoji="0" lang="en-US" altLang="zh-CN" dirty="0">
                <a:latin typeface="Arial" panose="020B0604020202020204" pitchFamily="34" charset="0"/>
                <a:cs typeface="Times New Roman" panose="02020603050405020304" pitchFamily="18" charset="0"/>
              </a:rPr>
              <a:t>void </a:t>
            </a:r>
            <a:r>
              <a:rPr kumimoji="0" lang="en-US" altLang="zh-CN" dirty="0" err="1">
                <a:latin typeface="Arial" panose="020B0604020202020204" pitchFamily="34" charset="0"/>
                <a:cs typeface="Times New Roman" panose="02020603050405020304" pitchFamily="18" charset="0"/>
              </a:rPr>
              <a:t>process_A</a:t>
            </a:r>
            <a:r>
              <a:rPr kumimoji="0" lang="en-US" altLang="zh-CN" dirty="0">
                <a:latin typeface="Arial" panose="020B0604020202020204" pitchFamily="34" charset="0"/>
                <a:cs typeface="Times New Roman" panose="02020603050405020304" pitchFamily="18" charset="0"/>
              </a:rPr>
              <a:t>(void) { </a:t>
            </a:r>
            <a:endParaRPr kumimoji="0" lang="en-US" altLang="zh-CN" dirty="0">
              <a:latin typeface="Times New Roman" panose="02020603050405020304" pitchFamily="18" charset="0"/>
              <a:cs typeface="Times New Roman" panose="02020603050405020304" pitchFamily="18" charset="0"/>
            </a:endParaRPr>
          </a:p>
          <a:p>
            <a:r>
              <a:rPr kumimoji="0" lang="en-US" altLang="zh-CN" dirty="0">
                <a:latin typeface="Arial" panose="020B0604020202020204" pitchFamily="34" charset="0"/>
                <a:cs typeface="Times New Roman" panose="02020603050405020304" pitchFamily="18" charset="0"/>
              </a:rPr>
              <a:t>   </a:t>
            </a:r>
            <a:r>
              <a:rPr kumimoji="0" lang="en-US" altLang="zh-CN" dirty="0">
                <a:solidFill>
                  <a:srgbClr val="FF0000"/>
                </a:solidFill>
                <a:latin typeface="Arial" panose="020B0604020202020204" pitchFamily="34" charset="0"/>
                <a:cs typeface="Times New Roman" panose="02020603050405020304" pitchFamily="18" charset="0"/>
              </a:rPr>
              <a:t>down(&amp;resource _1);</a:t>
            </a:r>
            <a:r>
              <a:rPr kumimoji="0" lang="en-US" altLang="zh-CN" dirty="0">
                <a:latin typeface="Arial" panose="020B0604020202020204" pitchFamily="34" charset="0"/>
                <a:cs typeface="Times New Roman" panose="02020603050405020304" pitchFamily="18" charset="0"/>
              </a:rPr>
              <a:t> </a:t>
            </a:r>
            <a:endParaRPr kumimoji="0" lang="en-US" altLang="zh-CN" dirty="0">
              <a:latin typeface="Times New Roman" panose="02020603050405020304" pitchFamily="18" charset="0"/>
              <a:cs typeface="Times New Roman" panose="02020603050405020304" pitchFamily="18" charset="0"/>
            </a:endParaRPr>
          </a:p>
          <a:p>
            <a:r>
              <a:rPr kumimoji="0" lang="en-US" altLang="zh-CN" dirty="0">
                <a:latin typeface="Arial" panose="020B0604020202020204" pitchFamily="34" charset="0"/>
                <a:cs typeface="Times New Roman" panose="02020603050405020304" pitchFamily="18" charset="0"/>
              </a:rPr>
              <a:t>   </a:t>
            </a:r>
            <a:r>
              <a:rPr kumimoji="0" lang="en-US" altLang="zh-CN" dirty="0" err="1">
                <a:latin typeface="Arial" panose="020B0604020202020204" pitchFamily="34" charset="0"/>
                <a:cs typeface="Times New Roman" panose="02020603050405020304" pitchFamily="18" charset="0"/>
              </a:rPr>
              <a:t>use_resource_1</a:t>
            </a:r>
            <a:r>
              <a:rPr kumimoji="0" lang="en-US" altLang="zh-CN" dirty="0">
                <a:latin typeface="Arial" panose="020B0604020202020204" pitchFamily="34" charset="0"/>
                <a:cs typeface="Times New Roman" panose="02020603050405020304" pitchFamily="18" charset="0"/>
              </a:rPr>
              <a:t>( );</a:t>
            </a:r>
            <a:endParaRPr kumimoji="0" lang="en-US" altLang="zh-CN" dirty="0">
              <a:latin typeface="Times New Roman" panose="02020603050405020304" pitchFamily="18" charset="0"/>
              <a:cs typeface="Times New Roman" panose="02020603050405020304" pitchFamily="18" charset="0"/>
            </a:endParaRPr>
          </a:p>
          <a:p>
            <a:r>
              <a:rPr kumimoji="0" lang="en-US" altLang="zh-CN" dirty="0">
                <a:latin typeface="Arial" panose="020B0604020202020204" pitchFamily="34" charset="0"/>
                <a:cs typeface="Times New Roman" panose="02020603050405020304" pitchFamily="18" charset="0"/>
              </a:rPr>
              <a:t>   </a:t>
            </a:r>
            <a:r>
              <a:rPr kumimoji="0" lang="en-US" altLang="zh-CN" dirty="0">
                <a:solidFill>
                  <a:srgbClr val="FF0000"/>
                </a:solidFill>
                <a:latin typeface="Arial" panose="020B0604020202020204" pitchFamily="34" charset="0"/>
                <a:cs typeface="Times New Roman" panose="02020603050405020304" pitchFamily="18" charset="0"/>
              </a:rPr>
              <a:t>up(&amp;resource _1);</a:t>
            </a:r>
            <a:r>
              <a:rPr kumimoji="0" lang="en-US" altLang="zh-CN" dirty="0">
                <a:latin typeface="Arial" panose="020B0604020202020204" pitchFamily="34" charset="0"/>
                <a:cs typeface="Times New Roman" panose="02020603050405020304" pitchFamily="18" charset="0"/>
              </a:rPr>
              <a:t> </a:t>
            </a:r>
            <a:endParaRPr kumimoji="0" lang="en-US" altLang="zh-CN" dirty="0">
              <a:latin typeface="Times New Roman" panose="02020603050405020304" pitchFamily="18" charset="0"/>
              <a:cs typeface="Times New Roman" panose="02020603050405020304" pitchFamily="18" charset="0"/>
            </a:endParaRPr>
          </a:p>
          <a:p>
            <a:r>
              <a:rPr kumimoji="0" lang="en-US" altLang="zh-CN" dirty="0">
                <a:latin typeface="Arial" panose="020B0604020202020204" pitchFamily="34" charset="0"/>
                <a:cs typeface="Times New Roman" panose="02020603050405020304" pitchFamily="18" charset="0"/>
              </a:rPr>
              <a:t>} </a:t>
            </a:r>
          </a:p>
          <a:p>
            <a:endParaRPr kumimoji="0" lang="en-US" altLang="zh-CN" dirty="0">
              <a:latin typeface="Arial" panose="020B0604020202020204" pitchFamily="34" charset="0"/>
              <a:cs typeface="Times New Roman" panose="02020603050405020304" pitchFamily="18" charset="0"/>
            </a:endParaRPr>
          </a:p>
          <a:p>
            <a:endParaRPr kumimoji="0" lang="en-US" altLang="zh-CN" dirty="0">
              <a:latin typeface="Arial" panose="020B0604020202020204" pitchFamily="34" charset="0"/>
              <a:cs typeface="Times New Roman" panose="02020603050405020304" pitchFamily="18" charset="0"/>
            </a:endParaRPr>
          </a:p>
          <a:p>
            <a:endParaRPr kumimoji="0" lang="en-US" altLang="zh-CN" dirty="0">
              <a:latin typeface="Arial" panose="020B0604020202020204" pitchFamily="34" charset="0"/>
              <a:cs typeface="Times New Roman" panose="02020603050405020304" pitchFamily="18" charset="0"/>
            </a:endParaRPr>
          </a:p>
          <a:p>
            <a:r>
              <a:rPr kumimoji="0" lang="en-US" altLang="zh-CN" dirty="0">
                <a:latin typeface="Arial" panose="020B0604020202020204" pitchFamily="34" charset="0"/>
                <a:cs typeface="Times New Roman" panose="02020603050405020304" pitchFamily="18" charset="0"/>
              </a:rPr>
              <a:t>	(a)</a:t>
            </a:r>
            <a:endParaRPr kumimoji="0" lang="en-US" altLang="zh-CN" dirty="0">
              <a:latin typeface="Times New Roman" panose="02020603050405020304" pitchFamily="18" charset="0"/>
              <a:cs typeface="Times New Roman" panose="02020603050405020304" pitchFamily="18" charset="0"/>
            </a:endParaRPr>
          </a:p>
        </p:txBody>
      </p:sp>
      <p:sp>
        <p:nvSpPr>
          <p:cNvPr id="8200" name="Line 9"/>
          <p:cNvSpPr>
            <a:spLocks noChangeShapeType="1"/>
          </p:cNvSpPr>
          <p:nvPr/>
        </p:nvSpPr>
        <p:spPr bwMode="auto">
          <a:xfrm>
            <a:off x="641252" y="1880828"/>
            <a:ext cx="8023225" cy="0"/>
          </a:xfrm>
          <a:prstGeom prst="line">
            <a:avLst/>
          </a:prstGeom>
          <a:noFill/>
          <a:ln w="19050" cap="rnd">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1" name="Line 10"/>
          <p:cNvSpPr>
            <a:spLocks noChangeShapeType="1"/>
          </p:cNvSpPr>
          <p:nvPr/>
        </p:nvSpPr>
        <p:spPr bwMode="auto">
          <a:xfrm>
            <a:off x="641252" y="5951178"/>
            <a:ext cx="8023225" cy="0"/>
          </a:xfrm>
          <a:prstGeom prst="line">
            <a:avLst/>
          </a:prstGeom>
          <a:noFill/>
          <a:ln w="19050" cap="rnd">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2" name="Line 11"/>
          <p:cNvSpPr>
            <a:spLocks noChangeShapeType="1"/>
          </p:cNvSpPr>
          <p:nvPr/>
        </p:nvSpPr>
        <p:spPr bwMode="auto">
          <a:xfrm>
            <a:off x="641252" y="1880828"/>
            <a:ext cx="0" cy="4070350"/>
          </a:xfrm>
          <a:prstGeom prst="line">
            <a:avLst/>
          </a:prstGeom>
          <a:noFill/>
          <a:ln w="19050" cap="rnd">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3" name="Line 12"/>
          <p:cNvSpPr>
            <a:spLocks noChangeShapeType="1"/>
          </p:cNvSpPr>
          <p:nvPr/>
        </p:nvSpPr>
        <p:spPr bwMode="auto">
          <a:xfrm>
            <a:off x="8664477" y="1880828"/>
            <a:ext cx="0" cy="4070350"/>
          </a:xfrm>
          <a:prstGeom prst="line">
            <a:avLst/>
          </a:prstGeom>
          <a:noFill/>
          <a:ln w="19050" cap="rnd">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4" name="Line 16"/>
          <p:cNvSpPr>
            <a:spLocks noChangeShapeType="1"/>
          </p:cNvSpPr>
          <p:nvPr/>
        </p:nvSpPr>
        <p:spPr bwMode="auto">
          <a:xfrm>
            <a:off x="4652865" y="1880828"/>
            <a:ext cx="0" cy="4070350"/>
          </a:xfrm>
          <a:prstGeom prst="line">
            <a:avLst/>
          </a:prstGeom>
          <a:noFill/>
          <a:ln w="19050" cap="rnd">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8194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9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9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9">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198">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198">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98">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198">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98">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198">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198">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198">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198">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198">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19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dirty="0" smtClean="0"/>
              <a:t>资源获得</a:t>
            </a:r>
            <a:r>
              <a:rPr lang="en-US" altLang="zh-CN" dirty="0" smtClean="0">
                <a:latin typeface="Times New Roman" panose="02020603050405020304" pitchFamily="18" charset="0"/>
              </a:rPr>
              <a:t>:</a:t>
            </a:r>
            <a:r>
              <a:rPr lang="zh-CN" altLang="en-US" dirty="0" smtClean="0"/>
              <a:t>两个用户</a:t>
            </a:r>
          </a:p>
        </p:txBody>
      </p:sp>
      <p:sp>
        <p:nvSpPr>
          <p:cNvPr id="10244" name="Rectangle 3"/>
          <p:cNvSpPr>
            <a:spLocks noGrp="1" noChangeArrowheads="1"/>
          </p:cNvSpPr>
          <p:nvPr>
            <p:ph type="body" idx="1"/>
          </p:nvPr>
        </p:nvSpPr>
        <p:spPr>
          <a:xfrm>
            <a:off x="755576" y="990599"/>
            <a:ext cx="7376356" cy="494185"/>
          </a:xfrm>
        </p:spPr>
        <p:txBody>
          <a:bodyPr/>
          <a:lstStyle/>
          <a:p>
            <a:pPr marL="457200" lvl="1" indent="0" eaLnBrk="1" hangingPunct="1">
              <a:lnSpc>
                <a:spcPct val="90000"/>
              </a:lnSpc>
              <a:buNone/>
            </a:pPr>
            <a:r>
              <a:rPr lang="en-US" altLang="zh-CN" sz="2400" dirty="0" smtClean="0"/>
              <a:t>(a) </a:t>
            </a:r>
            <a:r>
              <a:rPr lang="zh-CN" altLang="en-US" sz="2400" dirty="0" smtClean="0"/>
              <a:t>无死锁代码</a:t>
            </a:r>
            <a:r>
              <a:rPr lang="en-US" altLang="zh-CN" sz="2400" dirty="0" smtClean="0"/>
              <a:t>;  (b) </a:t>
            </a:r>
            <a:r>
              <a:rPr lang="zh-CN" altLang="en-US" sz="2400" dirty="0" smtClean="0"/>
              <a:t>具有潜在死锁的代码 </a:t>
            </a:r>
          </a:p>
        </p:txBody>
      </p:sp>
      <p:sp>
        <p:nvSpPr>
          <p:cNvPr id="10246" name="Rectangle 5"/>
          <p:cNvSpPr>
            <a:spLocks noChangeArrowheads="1"/>
          </p:cNvSpPr>
          <p:nvPr/>
        </p:nvSpPr>
        <p:spPr bwMode="auto">
          <a:xfrm>
            <a:off x="4623173" y="1664804"/>
            <a:ext cx="4011613" cy="4489450"/>
          </a:xfrm>
          <a:prstGeom prst="rect">
            <a:avLst/>
          </a:prstGeom>
          <a:noFill/>
          <a:ln w="1905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2667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800" dirty="0">
                <a:latin typeface="Arial" panose="020B0604020202020204" pitchFamily="34" charset="0"/>
              </a:rPr>
              <a:t>semaphore </a:t>
            </a:r>
            <a:r>
              <a:rPr kumimoji="0" lang="en-US" altLang="zh-CN" sz="1800" dirty="0" err="1">
                <a:latin typeface="Arial" panose="020B0604020202020204" pitchFamily="34" charset="0"/>
              </a:rPr>
              <a:t>resource_1</a:t>
            </a:r>
            <a:r>
              <a:rPr kumimoji="0" lang="en-US" altLang="zh-CN" sz="1800" dirty="0">
                <a:latin typeface="Arial" panose="020B0604020202020204" pitchFamily="34" charset="0"/>
              </a:rPr>
              <a:t>;</a:t>
            </a:r>
          </a:p>
          <a:p>
            <a:pPr eaLnBrk="1" hangingPunct="1"/>
            <a:r>
              <a:rPr kumimoji="0" lang="en-US" altLang="zh-CN" sz="1800" dirty="0">
                <a:latin typeface="Arial" panose="020B0604020202020204" pitchFamily="34" charset="0"/>
              </a:rPr>
              <a:t>semaphore </a:t>
            </a:r>
            <a:r>
              <a:rPr kumimoji="0" lang="en-US" altLang="zh-CN" sz="1800" dirty="0" err="1">
                <a:latin typeface="Arial" panose="020B0604020202020204" pitchFamily="34" charset="0"/>
              </a:rPr>
              <a:t>resource_2</a:t>
            </a:r>
            <a:r>
              <a:rPr kumimoji="0" lang="en-US" altLang="zh-CN" sz="1800" dirty="0">
                <a:latin typeface="Arial" panose="020B0604020202020204" pitchFamily="34" charset="0"/>
              </a:rPr>
              <a:t>;</a:t>
            </a:r>
          </a:p>
          <a:p>
            <a:pPr eaLnBrk="1" hangingPunct="1"/>
            <a:r>
              <a:rPr kumimoji="0" lang="en-US" altLang="zh-CN" sz="1800" dirty="0">
                <a:latin typeface="Arial" panose="020B0604020202020204" pitchFamily="34" charset="0"/>
              </a:rPr>
              <a:t>void </a:t>
            </a:r>
            <a:r>
              <a:rPr kumimoji="0" lang="en-US" altLang="zh-CN" sz="1800" dirty="0" err="1">
                <a:latin typeface="Arial" panose="020B0604020202020204" pitchFamily="34" charset="0"/>
              </a:rPr>
              <a:t>process_A</a:t>
            </a:r>
            <a:r>
              <a:rPr kumimoji="0" lang="en-US" altLang="zh-CN" sz="1800" dirty="0">
                <a:latin typeface="Arial" panose="020B0604020202020204" pitchFamily="34" charset="0"/>
              </a:rPr>
              <a:t>(void) {</a:t>
            </a:r>
          </a:p>
          <a:p>
            <a:pPr eaLnBrk="1" hangingPunct="1"/>
            <a:r>
              <a:rPr kumimoji="0" lang="en-US" altLang="zh-CN" sz="1800" dirty="0">
                <a:latin typeface="Arial" panose="020B0604020202020204" pitchFamily="34" charset="0"/>
              </a:rPr>
              <a:t>	</a:t>
            </a:r>
            <a:r>
              <a:rPr kumimoji="0" lang="en-US" altLang="zh-CN" sz="1800" dirty="0">
                <a:solidFill>
                  <a:srgbClr val="0000FF"/>
                </a:solidFill>
                <a:latin typeface="Arial" panose="020B0604020202020204" pitchFamily="34" charset="0"/>
              </a:rPr>
              <a:t>down(&amp;resource _1);</a:t>
            </a:r>
          </a:p>
          <a:p>
            <a:pPr eaLnBrk="1" hangingPunct="1"/>
            <a:r>
              <a:rPr kumimoji="0" lang="en-US" altLang="zh-CN" sz="1800" dirty="0">
                <a:solidFill>
                  <a:srgbClr val="0000FF"/>
                </a:solidFill>
                <a:latin typeface="Arial" panose="020B0604020202020204" pitchFamily="34" charset="0"/>
              </a:rPr>
              <a:t>	down(&amp;resource _2);</a:t>
            </a:r>
          </a:p>
          <a:p>
            <a:pPr eaLnBrk="1" hangingPunct="1"/>
            <a:r>
              <a:rPr kumimoji="0" lang="en-US" altLang="zh-CN" sz="1800" dirty="0">
                <a:latin typeface="Arial" panose="020B0604020202020204" pitchFamily="34" charset="0"/>
              </a:rPr>
              <a:t>	</a:t>
            </a:r>
            <a:r>
              <a:rPr kumimoji="0" lang="en-US" altLang="zh-CN" sz="1800" dirty="0" err="1">
                <a:latin typeface="Arial" panose="020B0604020202020204" pitchFamily="34" charset="0"/>
              </a:rPr>
              <a:t>use_both_resources</a:t>
            </a:r>
            <a:r>
              <a:rPr kumimoji="0" lang="en-US" altLang="zh-CN" sz="1800" dirty="0">
                <a:latin typeface="Arial" panose="020B0604020202020204" pitchFamily="34" charset="0"/>
              </a:rPr>
              <a:t>( );</a:t>
            </a:r>
          </a:p>
          <a:p>
            <a:pPr eaLnBrk="1" hangingPunct="1"/>
            <a:r>
              <a:rPr kumimoji="0" lang="en-US" altLang="zh-CN" sz="1800" dirty="0">
                <a:latin typeface="Arial" panose="020B0604020202020204" pitchFamily="34" charset="0"/>
              </a:rPr>
              <a:t>	up(&amp;resource _2);</a:t>
            </a:r>
          </a:p>
          <a:p>
            <a:pPr eaLnBrk="1" hangingPunct="1"/>
            <a:r>
              <a:rPr kumimoji="0" lang="en-US" altLang="zh-CN" sz="1800" dirty="0">
                <a:latin typeface="Arial" panose="020B0604020202020204" pitchFamily="34" charset="0"/>
              </a:rPr>
              <a:t>	up(&amp;resource _1);}</a:t>
            </a:r>
          </a:p>
          <a:p>
            <a:pPr eaLnBrk="1" hangingPunct="1"/>
            <a:r>
              <a:rPr kumimoji="0" lang="en-US" altLang="zh-CN" sz="1800" dirty="0">
                <a:latin typeface="Arial" panose="020B0604020202020204" pitchFamily="34" charset="0"/>
              </a:rPr>
              <a:t>void </a:t>
            </a:r>
            <a:r>
              <a:rPr kumimoji="0" lang="en-US" altLang="zh-CN" sz="1800" dirty="0" err="1">
                <a:latin typeface="Arial" panose="020B0604020202020204" pitchFamily="34" charset="0"/>
              </a:rPr>
              <a:t>process_B</a:t>
            </a:r>
            <a:r>
              <a:rPr kumimoji="0" lang="en-US" altLang="zh-CN" sz="1800" dirty="0">
                <a:latin typeface="Arial" panose="020B0604020202020204" pitchFamily="34" charset="0"/>
              </a:rPr>
              <a:t>(void) {</a:t>
            </a:r>
          </a:p>
          <a:p>
            <a:pPr eaLnBrk="1" hangingPunct="1"/>
            <a:r>
              <a:rPr kumimoji="0" lang="en-US" altLang="zh-CN" sz="1800" dirty="0">
                <a:latin typeface="Arial" panose="020B0604020202020204" pitchFamily="34" charset="0"/>
              </a:rPr>
              <a:t>	</a:t>
            </a:r>
            <a:r>
              <a:rPr kumimoji="0" lang="en-US" altLang="zh-CN" sz="1800" dirty="0">
                <a:solidFill>
                  <a:srgbClr val="0000FF"/>
                </a:solidFill>
                <a:latin typeface="Arial" panose="020B0604020202020204" pitchFamily="34" charset="0"/>
              </a:rPr>
              <a:t>down(&amp;resource _2);</a:t>
            </a:r>
          </a:p>
          <a:p>
            <a:pPr eaLnBrk="1" hangingPunct="1"/>
            <a:r>
              <a:rPr kumimoji="0" lang="en-US" altLang="zh-CN" sz="1800" dirty="0">
                <a:solidFill>
                  <a:srgbClr val="0000FF"/>
                </a:solidFill>
                <a:latin typeface="Arial" panose="020B0604020202020204" pitchFamily="34" charset="0"/>
              </a:rPr>
              <a:t>	down(&amp;resource _1);</a:t>
            </a:r>
          </a:p>
          <a:p>
            <a:pPr eaLnBrk="1" hangingPunct="1"/>
            <a:r>
              <a:rPr kumimoji="0" lang="en-US" altLang="zh-CN" sz="1800" dirty="0">
                <a:latin typeface="Arial" panose="020B0604020202020204" pitchFamily="34" charset="0"/>
              </a:rPr>
              <a:t>	</a:t>
            </a:r>
            <a:r>
              <a:rPr kumimoji="0" lang="en-US" altLang="zh-CN" sz="1800" dirty="0" err="1">
                <a:latin typeface="Arial" panose="020B0604020202020204" pitchFamily="34" charset="0"/>
              </a:rPr>
              <a:t>use_both_resources</a:t>
            </a:r>
            <a:r>
              <a:rPr kumimoji="0" lang="en-US" altLang="zh-CN" sz="1800" dirty="0">
                <a:latin typeface="Arial" panose="020B0604020202020204" pitchFamily="34" charset="0"/>
              </a:rPr>
              <a:t>( );</a:t>
            </a:r>
          </a:p>
          <a:p>
            <a:pPr eaLnBrk="1" hangingPunct="1"/>
            <a:r>
              <a:rPr kumimoji="0" lang="en-US" altLang="zh-CN" sz="1800" dirty="0">
                <a:latin typeface="Arial" panose="020B0604020202020204" pitchFamily="34" charset="0"/>
              </a:rPr>
              <a:t>	up(&amp;resource _1);</a:t>
            </a:r>
          </a:p>
          <a:p>
            <a:pPr eaLnBrk="1" hangingPunct="1"/>
            <a:r>
              <a:rPr kumimoji="0" lang="en-US" altLang="zh-CN" sz="1800" dirty="0">
                <a:latin typeface="Arial" panose="020B0604020202020204" pitchFamily="34" charset="0"/>
              </a:rPr>
              <a:t>	up(&amp;resource _2);}</a:t>
            </a:r>
          </a:p>
          <a:p>
            <a:pPr eaLnBrk="1" hangingPunct="1"/>
            <a:endParaRPr kumimoji="0" lang="en-US" altLang="zh-CN" sz="1800" dirty="0">
              <a:latin typeface="Arial" panose="020B0604020202020204" pitchFamily="34" charset="0"/>
            </a:endParaRPr>
          </a:p>
          <a:p>
            <a:pPr eaLnBrk="1" hangingPunct="1"/>
            <a:r>
              <a:rPr kumimoji="0" lang="en-US" altLang="zh-CN" sz="1800" dirty="0">
                <a:latin typeface="Arial" panose="020B0604020202020204" pitchFamily="34" charset="0"/>
              </a:rPr>
              <a:t>		(b)</a:t>
            </a:r>
          </a:p>
        </p:txBody>
      </p:sp>
      <p:sp>
        <p:nvSpPr>
          <p:cNvPr id="10247" name="Rectangle 6"/>
          <p:cNvSpPr>
            <a:spLocks noChangeArrowheads="1"/>
          </p:cNvSpPr>
          <p:nvPr/>
        </p:nvSpPr>
        <p:spPr bwMode="auto">
          <a:xfrm>
            <a:off x="611560" y="1664804"/>
            <a:ext cx="4011613" cy="4489450"/>
          </a:xfrm>
          <a:prstGeom prst="rect">
            <a:avLst/>
          </a:prstGeom>
          <a:noFill/>
          <a:ln w="1905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2667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800" dirty="0" err="1">
                <a:latin typeface="Arial" panose="020B0604020202020204" pitchFamily="34" charset="0"/>
              </a:rPr>
              <a:t>typedef</a:t>
            </a:r>
            <a:r>
              <a:rPr kumimoji="0" lang="en-US" altLang="zh-CN" sz="1800" dirty="0">
                <a:latin typeface="Arial" panose="020B0604020202020204" pitchFamily="34" charset="0"/>
              </a:rPr>
              <a:t> </a:t>
            </a:r>
            <a:r>
              <a:rPr kumimoji="0" lang="en-US" altLang="zh-CN" sz="1800" dirty="0" err="1">
                <a:latin typeface="Arial" panose="020B0604020202020204" pitchFamily="34" charset="0"/>
              </a:rPr>
              <a:t>int</a:t>
            </a:r>
            <a:r>
              <a:rPr kumimoji="0" lang="en-US" altLang="zh-CN" sz="1800" dirty="0">
                <a:latin typeface="Arial" panose="020B0604020202020204" pitchFamily="34" charset="0"/>
              </a:rPr>
              <a:t> semaphore;</a:t>
            </a:r>
          </a:p>
          <a:p>
            <a:pPr eaLnBrk="1" hangingPunct="1"/>
            <a:r>
              <a:rPr kumimoji="0" lang="en-US" altLang="zh-CN" sz="1800" dirty="0">
                <a:latin typeface="Arial" panose="020B0604020202020204" pitchFamily="34" charset="0"/>
              </a:rPr>
              <a:t>semaphore </a:t>
            </a:r>
            <a:r>
              <a:rPr kumimoji="0" lang="en-US" altLang="zh-CN" sz="1800" dirty="0" err="1">
                <a:latin typeface="Arial" panose="020B0604020202020204" pitchFamily="34" charset="0"/>
              </a:rPr>
              <a:t>resource_1</a:t>
            </a:r>
            <a:r>
              <a:rPr kumimoji="0" lang="en-US" altLang="zh-CN" sz="1800" dirty="0">
                <a:latin typeface="Arial" panose="020B0604020202020204" pitchFamily="34" charset="0"/>
              </a:rPr>
              <a:t>; </a:t>
            </a:r>
          </a:p>
          <a:p>
            <a:pPr eaLnBrk="1" hangingPunct="1"/>
            <a:r>
              <a:rPr kumimoji="0" lang="en-US" altLang="zh-CN" sz="1800" dirty="0">
                <a:latin typeface="Arial" panose="020B0604020202020204" pitchFamily="34" charset="0"/>
              </a:rPr>
              <a:t>semaphore </a:t>
            </a:r>
            <a:r>
              <a:rPr kumimoji="0" lang="en-US" altLang="zh-CN" sz="1800" dirty="0" err="1">
                <a:latin typeface="Arial" panose="020B0604020202020204" pitchFamily="34" charset="0"/>
              </a:rPr>
              <a:t>resource_2</a:t>
            </a:r>
            <a:r>
              <a:rPr kumimoji="0" lang="en-US" altLang="zh-CN" sz="1800" dirty="0">
                <a:latin typeface="Arial" panose="020B0604020202020204" pitchFamily="34" charset="0"/>
              </a:rPr>
              <a:t>; </a:t>
            </a:r>
          </a:p>
          <a:p>
            <a:pPr eaLnBrk="1" hangingPunct="1"/>
            <a:r>
              <a:rPr kumimoji="0" lang="en-US" altLang="zh-CN" sz="1800" dirty="0">
                <a:latin typeface="Arial" panose="020B0604020202020204" pitchFamily="34" charset="0"/>
              </a:rPr>
              <a:t>void </a:t>
            </a:r>
            <a:r>
              <a:rPr kumimoji="0" lang="en-US" altLang="zh-CN" sz="1800" dirty="0" err="1">
                <a:latin typeface="Arial" panose="020B0604020202020204" pitchFamily="34" charset="0"/>
              </a:rPr>
              <a:t>process_A</a:t>
            </a:r>
            <a:r>
              <a:rPr kumimoji="0" lang="en-US" altLang="zh-CN" sz="1800" dirty="0">
                <a:latin typeface="Arial" panose="020B0604020202020204" pitchFamily="34" charset="0"/>
              </a:rPr>
              <a:t>(void) { </a:t>
            </a:r>
          </a:p>
          <a:p>
            <a:pPr eaLnBrk="1" hangingPunct="1"/>
            <a:r>
              <a:rPr kumimoji="0" lang="en-US" altLang="zh-CN" sz="1800" dirty="0">
                <a:latin typeface="Arial" panose="020B0604020202020204" pitchFamily="34" charset="0"/>
              </a:rPr>
              <a:t>	</a:t>
            </a:r>
            <a:r>
              <a:rPr kumimoji="0" lang="en-US" altLang="zh-CN" sz="1800" dirty="0">
                <a:solidFill>
                  <a:srgbClr val="FF0000"/>
                </a:solidFill>
                <a:latin typeface="Arial" panose="020B0604020202020204" pitchFamily="34" charset="0"/>
              </a:rPr>
              <a:t>down(&amp;resource _1); </a:t>
            </a:r>
          </a:p>
          <a:p>
            <a:pPr eaLnBrk="1" hangingPunct="1"/>
            <a:r>
              <a:rPr kumimoji="0" lang="en-US" altLang="zh-CN" sz="1800" dirty="0">
                <a:solidFill>
                  <a:srgbClr val="FF0000"/>
                </a:solidFill>
                <a:latin typeface="Arial" panose="020B0604020202020204" pitchFamily="34" charset="0"/>
              </a:rPr>
              <a:t>	down(&amp;resource _2);</a:t>
            </a:r>
            <a:r>
              <a:rPr kumimoji="0" lang="en-US" altLang="zh-CN" sz="1800" dirty="0">
                <a:latin typeface="Arial" panose="020B0604020202020204" pitchFamily="34" charset="0"/>
              </a:rPr>
              <a:t> </a:t>
            </a:r>
          </a:p>
          <a:p>
            <a:pPr eaLnBrk="1" hangingPunct="1"/>
            <a:r>
              <a:rPr kumimoji="0" lang="en-US" altLang="zh-CN" sz="1800" dirty="0">
                <a:latin typeface="Arial" panose="020B0604020202020204" pitchFamily="34" charset="0"/>
              </a:rPr>
              <a:t>	</a:t>
            </a:r>
            <a:r>
              <a:rPr kumimoji="0" lang="en-US" altLang="zh-CN" sz="1800" dirty="0" err="1">
                <a:latin typeface="Arial" panose="020B0604020202020204" pitchFamily="34" charset="0"/>
              </a:rPr>
              <a:t>use_both_resources</a:t>
            </a:r>
            <a:r>
              <a:rPr kumimoji="0" lang="en-US" altLang="zh-CN" sz="1800" dirty="0">
                <a:latin typeface="Arial" panose="020B0604020202020204" pitchFamily="34" charset="0"/>
              </a:rPr>
              <a:t>( ); </a:t>
            </a:r>
          </a:p>
          <a:p>
            <a:pPr eaLnBrk="1" hangingPunct="1"/>
            <a:r>
              <a:rPr kumimoji="0" lang="en-US" altLang="zh-CN" sz="1800" dirty="0">
                <a:latin typeface="Arial" panose="020B0604020202020204" pitchFamily="34" charset="0"/>
              </a:rPr>
              <a:t>	up(&amp;resource _2); </a:t>
            </a:r>
          </a:p>
          <a:p>
            <a:pPr eaLnBrk="1" hangingPunct="1"/>
            <a:r>
              <a:rPr kumimoji="0" lang="en-US" altLang="zh-CN" sz="1800" dirty="0">
                <a:latin typeface="Arial" panose="020B0604020202020204" pitchFamily="34" charset="0"/>
              </a:rPr>
              <a:t>	up(&amp;resource _1); }</a:t>
            </a:r>
          </a:p>
          <a:p>
            <a:pPr eaLnBrk="1" hangingPunct="1"/>
            <a:r>
              <a:rPr kumimoji="0" lang="en-US" altLang="zh-CN" sz="1800" dirty="0">
                <a:latin typeface="Arial" panose="020B0604020202020204" pitchFamily="34" charset="0"/>
              </a:rPr>
              <a:t>void </a:t>
            </a:r>
            <a:r>
              <a:rPr kumimoji="0" lang="en-US" altLang="zh-CN" sz="1800" dirty="0" err="1">
                <a:latin typeface="Arial" panose="020B0604020202020204" pitchFamily="34" charset="0"/>
              </a:rPr>
              <a:t>process_B</a:t>
            </a:r>
            <a:r>
              <a:rPr kumimoji="0" lang="en-US" altLang="zh-CN" sz="1800" dirty="0">
                <a:latin typeface="Arial" panose="020B0604020202020204" pitchFamily="34" charset="0"/>
              </a:rPr>
              <a:t>(void) { </a:t>
            </a:r>
          </a:p>
          <a:p>
            <a:pPr eaLnBrk="1" hangingPunct="1"/>
            <a:r>
              <a:rPr kumimoji="0" lang="en-US" altLang="zh-CN" sz="1800" dirty="0">
                <a:latin typeface="Arial" panose="020B0604020202020204" pitchFamily="34" charset="0"/>
              </a:rPr>
              <a:t>	</a:t>
            </a:r>
            <a:r>
              <a:rPr kumimoji="0" lang="en-US" altLang="zh-CN" sz="1800" dirty="0">
                <a:solidFill>
                  <a:srgbClr val="FF0000"/>
                </a:solidFill>
                <a:latin typeface="Arial" panose="020B0604020202020204" pitchFamily="34" charset="0"/>
              </a:rPr>
              <a:t>down(&amp;resource _1); </a:t>
            </a:r>
          </a:p>
          <a:p>
            <a:pPr eaLnBrk="1" hangingPunct="1"/>
            <a:r>
              <a:rPr kumimoji="0" lang="en-US" altLang="zh-CN" sz="1800" dirty="0">
                <a:solidFill>
                  <a:srgbClr val="FF0000"/>
                </a:solidFill>
                <a:latin typeface="Arial" panose="020B0604020202020204" pitchFamily="34" charset="0"/>
              </a:rPr>
              <a:t>	down(&amp;resource _2);</a:t>
            </a:r>
            <a:r>
              <a:rPr kumimoji="0" lang="en-US" altLang="zh-CN" sz="1800" dirty="0">
                <a:latin typeface="Arial" panose="020B0604020202020204" pitchFamily="34" charset="0"/>
              </a:rPr>
              <a:t> </a:t>
            </a:r>
          </a:p>
          <a:p>
            <a:pPr eaLnBrk="1" hangingPunct="1"/>
            <a:r>
              <a:rPr kumimoji="0" lang="en-US" altLang="zh-CN" sz="1800" dirty="0">
                <a:latin typeface="Arial" panose="020B0604020202020204" pitchFamily="34" charset="0"/>
              </a:rPr>
              <a:t>	</a:t>
            </a:r>
            <a:r>
              <a:rPr kumimoji="0" lang="en-US" altLang="zh-CN" sz="1800" dirty="0" err="1">
                <a:latin typeface="Arial" panose="020B0604020202020204" pitchFamily="34" charset="0"/>
              </a:rPr>
              <a:t>use_both_resources</a:t>
            </a:r>
            <a:r>
              <a:rPr kumimoji="0" lang="en-US" altLang="zh-CN" sz="1800" dirty="0">
                <a:latin typeface="Arial" panose="020B0604020202020204" pitchFamily="34" charset="0"/>
              </a:rPr>
              <a:t>( ); </a:t>
            </a:r>
          </a:p>
          <a:p>
            <a:pPr eaLnBrk="1" hangingPunct="1"/>
            <a:r>
              <a:rPr kumimoji="0" lang="en-US" altLang="zh-CN" sz="1800" dirty="0">
                <a:latin typeface="Arial" panose="020B0604020202020204" pitchFamily="34" charset="0"/>
              </a:rPr>
              <a:t>	up(&amp;resource _2); </a:t>
            </a:r>
          </a:p>
          <a:p>
            <a:pPr eaLnBrk="1" hangingPunct="1"/>
            <a:r>
              <a:rPr kumimoji="0" lang="en-US" altLang="zh-CN" sz="1800" dirty="0">
                <a:latin typeface="Arial" panose="020B0604020202020204" pitchFamily="34" charset="0"/>
              </a:rPr>
              <a:t>	up(&amp;resource _1); }</a:t>
            </a:r>
          </a:p>
          <a:p>
            <a:pPr eaLnBrk="1" hangingPunct="1"/>
            <a:r>
              <a:rPr kumimoji="0" lang="en-US" altLang="zh-CN" sz="1800" dirty="0">
                <a:latin typeface="Arial" panose="020B0604020202020204" pitchFamily="34" charset="0"/>
              </a:rPr>
              <a:t>		(a)</a:t>
            </a:r>
          </a:p>
        </p:txBody>
      </p:sp>
      <p:sp>
        <p:nvSpPr>
          <p:cNvPr id="10248" name="Line 7"/>
          <p:cNvSpPr>
            <a:spLocks noChangeShapeType="1"/>
          </p:cNvSpPr>
          <p:nvPr/>
        </p:nvSpPr>
        <p:spPr bwMode="auto">
          <a:xfrm>
            <a:off x="611560" y="1664804"/>
            <a:ext cx="8023225" cy="0"/>
          </a:xfrm>
          <a:prstGeom prst="line">
            <a:avLst/>
          </a:prstGeom>
          <a:noFill/>
          <a:ln w="19050" cap="rnd">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9" name="Line 8"/>
          <p:cNvSpPr>
            <a:spLocks noChangeShapeType="1"/>
          </p:cNvSpPr>
          <p:nvPr/>
        </p:nvSpPr>
        <p:spPr bwMode="auto">
          <a:xfrm>
            <a:off x="611560" y="6154254"/>
            <a:ext cx="8023225" cy="0"/>
          </a:xfrm>
          <a:prstGeom prst="line">
            <a:avLst/>
          </a:prstGeom>
          <a:noFill/>
          <a:ln w="19050" cap="rnd">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0" name="Line 9"/>
          <p:cNvSpPr>
            <a:spLocks noChangeShapeType="1"/>
          </p:cNvSpPr>
          <p:nvPr/>
        </p:nvSpPr>
        <p:spPr bwMode="auto">
          <a:xfrm>
            <a:off x="611560" y="1664804"/>
            <a:ext cx="0" cy="4489450"/>
          </a:xfrm>
          <a:prstGeom prst="line">
            <a:avLst/>
          </a:prstGeom>
          <a:noFill/>
          <a:ln w="19050" cap="rnd">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1" name="Line 10"/>
          <p:cNvSpPr>
            <a:spLocks noChangeShapeType="1"/>
          </p:cNvSpPr>
          <p:nvPr/>
        </p:nvSpPr>
        <p:spPr bwMode="auto">
          <a:xfrm>
            <a:off x="8634785" y="1664804"/>
            <a:ext cx="0" cy="4489450"/>
          </a:xfrm>
          <a:prstGeom prst="line">
            <a:avLst/>
          </a:prstGeom>
          <a:noFill/>
          <a:ln w="19050" cap="rnd">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2" name="Line 11"/>
          <p:cNvSpPr>
            <a:spLocks noChangeShapeType="1"/>
          </p:cNvSpPr>
          <p:nvPr/>
        </p:nvSpPr>
        <p:spPr bwMode="auto">
          <a:xfrm>
            <a:off x="4623173" y="1664804"/>
            <a:ext cx="0" cy="4489450"/>
          </a:xfrm>
          <a:prstGeom prst="line">
            <a:avLst/>
          </a:prstGeom>
          <a:noFill/>
          <a:ln w="19050" cap="rnd">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74554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4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4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4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47">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247">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47">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47">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47">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246">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246">
                                            <p:txEl>
                                              <p:pRg st="1" end="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246">
                                            <p:txEl>
                                              <p:pRg st="2" end="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246">
                                            <p:txEl>
                                              <p:pRg st="3" end="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46">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246">
                                            <p:txEl>
                                              <p:pRg st="5" end="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246">
                                            <p:txEl>
                                              <p:pRg st="6" end="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246">
                                            <p:txEl>
                                              <p:pRg st="7" end="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246">
                                            <p:txEl>
                                              <p:pRg st="8" end="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246">
                                            <p:txEl>
                                              <p:pRg st="9" end="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246">
                                            <p:txEl>
                                              <p:pRg st="10" end="1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246">
                                            <p:txEl>
                                              <p:pRg st="11" end="1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246">
                                            <p:txEl>
                                              <p:pRg st="12" end="1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0246">
                                            <p:txEl>
                                              <p:pRg st="13" end="13"/>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24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007604" y="188640"/>
            <a:ext cx="3600400" cy="468052"/>
          </a:xfrm>
        </p:spPr>
        <p:txBody>
          <a:bodyPr/>
          <a:lstStyle/>
          <a:p>
            <a:pPr eaLnBrk="1" hangingPunct="1"/>
            <a:r>
              <a:rPr lang="en-US" altLang="zh-CN" dirty="0"/>
              <a:t>3.3.2 </a:t>
            </a:r>
            <a:r>
              <a:rPr lang="zh-CN" altLang="en-US" dirty="0"/>
              <a:t>死锁的</a:t>
            </a:r>
            <a:r>
              <a:rPr lang="zh-CN" altLang="en-US" dirty="0" smtClean="0"/>
              <a:t>原理</a:t>
            </a:r>
          </a:p>
        </p:txBody>
      </p:sp>
      <p:sp>
        <p:nvSpPr>
          <p:cNvPr id="11268" name="Rectangle 3"/>
          <p:cNvSpPr>
            <a:spLocks noGrp="1" noChangeArrowheads="1"/>
          </p:cNvSpPr>
          <p:nvPr>
            <p:ph type="body" idx="1"/>
          </p:nvPr>
        </p:nvSpPr>
        <p:spPr>
          <a:xfrm>
            <a:off x="557554" y="1016732"/>
            <a:ext cx="8046894" cy="4525962"/>
          </a:xfrm>
        </p:spPr>
        <p:txBody>
          <a:bodyPr/>
          <a:lstStyle/>
          <a:p>
            <a:pPr algn="just" eaLnBrk="1" hangingPunct="1">
              <a:lnSpc>
                <a:spcPct val="150000"/>
              </a:lnSpc>
              <a:spcBef>
                <a:spcPts val="0"/>
              </a:spcBef>
              <a:buFont typeface="Wingdings" panose="05000000000000000000" pitchFamily="2" charset="2"/>
              <a:buChar char="n"/>
            </a:pPr>
            <a:r>
              <a:rPr lang="zh-CN" altLang="en-US" sz="2400" b="1" dirty="0" smtClean="0"/>
              <a:t>死锁可以正式地</a:t>
            </a:r>
            <a:r>
              <a:rPr lang="zh-CN" altLang="en-US" sz="2400" b="1" dirty="0" smtClean="0">
                <a:solidFill>
                  <a:srgbClr val="FF0000"/>
                </a:solidFill>
              </a:rPr>
              <a:t>定义</a:t>
            </a:r>
            <a:r>
              <a:rPr lang="zh-CN" altLang="en-US" sz="2400" b="1" dirty="0" smtClean="0"/>
              <a:t>如下：</a:t>
            </a:r>
          </a:p>
          <a:p>
            <a:pPr marL="457200" lvl="1" indent="0" algn="just" eaLnBrk="1" hangingPunct="1">
              <a:lnSpc>
                <a:spcPct val="150000"/>
              </a:lnSpc>
              <a:spcBef>
                <a:spcPts val="0"/>
              </a:spcBef>
              <a:buNone/>
            </a:pPr>
            <a:r>
              <a:rPr lang="zh-CN" altLang="en-US" sz="2000" dirty="0" smtClean="0"/>
              <a:t>如果在一个</a:t>
            </a:r>
            <a:r>
              <a:rPr lang="zh-CN" altLang="en-US" sz="2000" b="1" dirty="0" smtClean="0">
                <a:solidFill>
                  <a:srgbClr val="FF0000"/>
                </a:solidFill>
              </a:rPr>
              <a:t>进程集合中</a:t>
            </a:r>
            <a:r>
              <a:rPr lang="zh-CN" altLang="en-US" sz="2000" dirty="0" smtClean="0"/>
              <a:t>的</a:t>
            </a:r>
            <a:r>
              <a:rPr lang="zh-CN" altLang="en-US" sz="2000" b="1" dirty="0" smtClean="0">
                <a:solidFill>
                  <a:srgbClr val="FF0000"/>
                </a:solidFill>
              </a:rPr>
              <a:t>每个进程</a:t>
            </a:r>
            <a:r>
              <a:rPr lang="zh-CN" altLang="en-US" sz="2000" dirty="0" smtClean="0"/>
              <a:t>都在等待只能由该集合中的</a:t>
            </a:r>
            <a:r>
              <a:rPr lang="zh-CN" altLang="en-US" sz="2000" b="1" dirty="0" smtClean="0">
                <a:solidFill>
                  <a:srgbClr val="FF0000"/>
                </a:solidFill>
              </a:rPr>
              <a:t>另一个进程引发</a:t>
            </a:r>
            <a:r>
              <a:rPr lang="zh-CN" altLang="en-US" sz="2000" dirty="0" smtClean="0"/>
              <a:t>的事件，该组进程就</a:t>
            </a:r>
            <a:r>
              <a:rPr lang="zh-CN" altLang="en-US" sz="2000" b="1" dirty="0" smtClean="0">
                <a:solidFill>
                  <a:srgbClr val="FF0000"/>
                </a:solidFill>
              </a:rPr>
              <a:t>被死锁</a:t>
            </a:r>
            <a:r>
              <a:rPr lang="zh-CN" altLang="en-US" sz="2000" dirty="0" smtClean="0"/>
              <a:t>。 </a:t>
            </a:r>
          </a:p>
          <a:p>
            <a:pPr algn="just" eaLnBrk="1" hangingPunct="1">
              <a:lnSpc>
                <a:spcPct val="150000"/>
              </a:lnSpc>
              <a:spcBef>
                <a:spcPts val="0"/>
              </a:spcBef>
              <a:buFont typeface="Wingdings" panose="05000000000000000000" pitchFamily="2" charset="2"/>
              <a:buChar char="n"/>
            </a:pPr>
            <a:r>
              <a:rPr lang="zh-CN" altLang="en-US" sz="2400" dirty="0" smtClean="0"/>
              <a:t>在大多数情形下，进程都是在</a:t>
            </a:r>
            <a:r>
              <a:rPr lang="zh-CN" altLang="en-US" sz="2400" b="1" dirty="0" smtClean="0">
                <a:solidFill>
                  <a:srgbClr val="FF0000"/>
                </a:solidFill>
              </a:rPr>
              <a:t>等待</a:t>
            </a:r>
            <a:r>
              <a:rPr lang="zh-CN" altLang="en-US" sz="2400" dirty="0" smtClean="0"/>
              <a:t>该集合中另一个成员将目前占有的资源</a:t>
            </a:r>
            <a:r>
              <a:rPr lang="zh-CN" altLang="en-US" sz="2400" b="1" dirty="0" smtClean="0">
                <a:solidFill>
                  <a:srgbClr val="FF0000"/>
                </a:solidFill>
              </a:rPr>
              <a:t>释放</a:t>
            </a:r>
            <a:r>
              <a:rPr lang="zh-CN" altLang="en-US" sz="2400" dirty="0" smtClean="0"/>
              <a:t>。</a:t>
            </a:r>
          </a:p>
          <a:p>
            <a:pPr algn="just" eaLnBrk="1" hangingPunct="1">
              <a:lnSpc>
                <a:spcPct val="150000"/>
              </a:lnSpc>
              <a:spcBef>
                <a:spcPts val="0"/>
              </a:spcBef>
              <a:buFont typeface="Wingdings" panose="05000000000000000000" pitchFamily="2" charset="2"/>
              <a:buChar char="n"/>
            </a:pPr>
            <a:r>
              <a:rPr lang="zh-CN" altLang="en-US" sz="2400" dirty="0" smtClean="0"/>
              <a:t>死锁的进程都</a:t>
            </a:r>
            <a:r>
              <a:rPr lang="zh-CN" altLang="en-US" sz="2400" b="1" dirty="0" smtClean="0">
                <a:solidFill>
                  <a:srgbClr val="FF0000"/>
                </a:solidFill>
              </a:rPr>
              <a:t>不能</a:t>
            </a:r>
          </a:p>
          <a:p>
            <a:pPr lvl="1" algn="just" eaLnBrk="1" hangingPunct="1">
              <a:lnSpc>
                <a:spcPct val="150000"/>
              </a:lnSpc>
              <a:spcBef>
                <a:spcPts val="0"/>
              </a:spcBef>
              <a:buFont typeface="Wingdings" panose="05000000000000000000" pitchFamily="2" charset="2"/>
              <a:buChar char="Ø"/>
            </a:pPr>
            <a:r>
              <a:rPr lang="zh-CN" altLang="en-US" sz="2000" b="1" dirty="0" smtClean="0">
                <a:solidFill>
                  <a:srgbClr val="0070C0"/>
                </a:solidFill>
              </a:rPr>
              <a:t>运行</a:t>
            </a:r>
          </a:p>
          <a:p>
            <a:pPr lvl="1" algn="just" eaLnBrk="1" hangingPunct="1">
              <a:lnSpc>
                <a:spcPct val="150000"/>
              </a:lnSpc>
              <a:spcBef>
                <a:spcPts val="0"/>
              </a:spcBef>
              <a:buFont typeface="Wingdings" panose="05000000000000000000" pitchFamily="2" charset="2"/>
              <a:buChar char="Ø"/>
            </a:pPr>
            <a:r>
              <a:rPr lang="zh-CN" altLang="en-US" sz="2000" b="1" dirty="0" smtClean="0">
                <a:solidFill>
                  <a:srgbClr val="0070C0"/>
                </a:solidFill>
              </a:rPr>
              <a:t>释放资源</a:t>
            </a:r>
          </a:p>
          <a:p>
            <a:pPr lvl="1" algn="just" eaLnBrk="1" hangingPunct="1">
              <a:lnSpc>
                <a:spcPct val="150000"/>
              </a:lnSpc>
              <a:spcBef>
                <a:spcPts val="0"/>
              </a:spcBef>
              <a:buFont typeface="Wingdings" panose="05000000000000000000" pitchFamily="2" charset="2"/>
              <a:buChar char="Ø"/>
            </a:pPr>
            <a:r>
              <a:rPr lang="zh-CN" altLang="en-US" sz="2000" b="1" dirty="0" smtClean="0">
                <a:solidFill>
                  <a:srgbClr val="0070C0"/>
                </a:solidFill>
              </a:rPr>
              <a:t>被唤醒</a:t>
            </a:r>
          </a:p>
        </p:txBody>
      </p:sp>
    </p:spTree>
    <p:extLst>
      <p:ext uri="{BB962C8B-B14F-4D97-AF65-F5344CB8AC3E}">
        <p14:creationId xmlns:p14="http://schemas.microsoft.com/office/powerpoint/2010/main" val="166621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26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6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6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26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2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4144" name="Group 128"/>
          <p:cNvGrpSpPr>
            <a:grpSpLocks/>
          </p:cNvGrpSpPr>
          <p:nvPr/>
        </p:nvGrpSpPr>
        <p:grpSpPr bwMode="auto">
          <a:xfrm>
            <a:off x="4572000" y="1143000"/>
            <a:ext cx="3429000" cy="3429000"/>
            <a:chOff x="1776" y="720"/>
            <a:chExt cx="2160" cy="2160"/>
          </a:xfrm>
        </p:grpSpPr>
        <p:grpSp>
          <p:nvGrpSpPr>
            <p:cNvPr id="214031" name="Group 15"/>
            <p:cNvGrpSpPr>
              <a:grpSpLocks/>
            </p:cNvGrpSpPr>
            <p:nvPr/>
          </p:nvGrpSpPr>
          <p:grpSpPr bwMode="auto">
            <a:xfrm>
              <a:off x="2374" y="720"/>
              <a:ext cx="945" cy="2160"/>
              <a:chOff x="2374" y="2068"/>
              <a:chExt cx="945" cy="2252"/>
            </a:xfrm>
          </p:grpSpPr>
          <p:sp>
            <p:nvSpPr>
              <p:cNvPr id="214032" name="Line 16"/>
              <p:cNvSpPr>
                <a:spLocks noChangeShapeType="1"/>
              </p:cNvSpPr>
              <p:nvPr/>
            </p:nvSpPr>
            <p:spPr bwMode="auto">
              <a:xfrm>
                <a:off x="3319" y="2068"/>
                <a:ext cx="0" cy="2251"/>
              </a:xfrm>
              <a:prstGeom prst="line">
                <a:avLst/>
              </a:prstGeom>
              <a:noFill/>
              <a:ln w="762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14033" name="Line 17"/>
              <p:cNvSpPr>
                <a:spLocks noChangeShapeType="1"/>
              </p:cNvSpPr>
              <p:nvPr/>
            </p:nvSpPr>
            <p:spPr bwMode="auto">
              <a:xfrm>
                <a:off x="2374" y="2068"/>
                <a:ext cx="0" cy="2252"/>
              </a:xfrm>
              <a:prstGeom prst="line">
                <a:avLst/>
              </a:prstGeom>
              <a:noFill/>
              <a:ln w="762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grpSp>
          <p:nvGrpSpPr>
            <p:cNvPr id="214140" name="Group 124"/>
            <p:cNvGrpSpPr>
              <a:grpSpLocks/>
            </p:cNvGrpSpPr>
            <p:nvPr/>
          </p:nvGrpSpPr>
          <p:grpSpPr bwMode="auto">
            <a:xfrm rot="16200000">
              <a:off x="2383" y="737"/>
              <a:ext cx="945" cy="2160"/>
              <a:chOff x="2374" y="2068"/>
              <a:chExt cx="945" cy="2252"/>
            </a:xfrm>
          </p:grpSpPr>
          <p:sp>
            <p:nvSpPr>
              <p:cNvPr id="214141" name="Line 125"/>
              <p:cNvSpPr>
                <a:spLocks noChangeShapeType="1"/>
              </p:cNvSpPr>
              <p:nvPr/>
            </p:nvSpPr>
            <p:spPr bwMode="auto">
              <a:xfrm>
                <a:off x="3319" y="2068"/>
                <a:ext cx="0" cy="2251"/>
              </a:xfrm>
              <a:prstGeom prst="line">
                <a:avLst/>
              </a:prstGeom>
              <a:noFill/>
              <a:ln w="762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14142" name="Line 126"/>
              <p:cNvSpPr>
                <a:spLocks noChangeShapeType="1"/>
              </p:cNvSpPr>
              <p:nvPr/>
            </p:nvSpPr>
            <p:spPr bwMode="auto">
              <a:xfrm>
                <a:off x="2374" y="2068"/>
                <a:ext cx="0" cy="2252"/>
              </a:xfrm>
              <a:prstGeom prst="line">
                <a:avLst/>
              </a:prstGeom>
              <a:noFill/>
              <a:ln w="762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grpSp>
      <p:sp>
        <p:nvSpPr>
          <p:cNvPr id="214018" name="Rectangle 2"/>
          <p:cNvSpPr>
            <a:spLocks noGrp="1" noChangeArrowheads="1"/>
          </p:cNvSpPr>
          <p:nvPr>
            <p:ph type="title"/>
          </p:nvPr>
        </p:nvSpPr>
        <p:spPr>
          <a:xfrm>
            <a:off x="1223628" y="152636"/>
            <a:ext cx="2592288" cy="540059"/>
          </a:xfrm>
        </p:spPr>
        <p:txBody>
          <a:bodyPr/>
          <a:lstStyle/>
          <a:p>
            <a:r>
              <a:rPr lang="zh-CN" altLang="en-US" dirty="0">
                <a:sym typeface="Symbol" panose="05050102010706020507" pitchFamily="18" charset="2"/>
              </a:rPr>
              <a:t>死锁现象</a:t>
            </a:r>
          </a:p>
        </p:txBody>
      </p:sp>
      <p:grpSp>
        <p:nvGrpSpPr>
          <p:cNvPr id="214060" name="Group 44"/>
          <p:cNvGrpSpPr>
            <a:grpSpLocks/>
          </p:cNvGrpSpPr>
          <p:nvPr/>
        </p:nvGrpSpPr>
        <p:grpSpPr bwMode="auto">
          <a:xfrm rot="16200000">
            <a:off x="4229100" y="3116263"/>
            <a:ext cx="2103437" cy="350838"/>
            <a:chOff x="624" y="960"/>
            <a:chExt cx="3325" cy="531"/>
          </a:xfrm>
        </p:grpSpPr>
        <p:grpSp>
          <p:nvGrpSpPr>
            <p:cNvPr id="214061" name="Group 45"/>
            <p:cNvGrpSpPr>
              <a:grpSpLocks/>
            </p:cNvGrpSpPr>
            <p:nvPr/>
          </p:nvGrpSpPr>
          <p:grpSpPr bwMode="auto">
            <a:xfrm>
              <a:off x="624" y="1008"/>
              <a:ext cx="1073" cy="483"/>
              <a:chOff x="2375" y="2170"/>
              <a:chExt cx="1073" cy="483"/>
            </a:xfrm>
          </p:grpSpPr>
          <p:sp>
            <p:nvSpPr>
              <p:cNvPr id="214062" name="Freeform 46"/>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63" name="Freeform 47"/>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64" name="Freeform 48"/>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Lst>
                <a:ahLst/>
                <a:cxnLst>
                  <a:cxn ang="0">
                    <a:pos x="T0" y="T1"/>
                  </a:cxn>
                  <a:cxn ang="0">
                    <a:pos x="T2" y="T3"/>
                  </a:cxn>
                  <a:cxn ang="0">
                    <a:pos x="T4" y="T5"/>
                  </a:cxn>
                  <a:cxn ang="0">
                    <a:pos x="T6" y="T7"/>
                  </a:cxn>
                  <a:cxn ang="0">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65" name="Freeform 49"/>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Lst>
                <a:ahLst/>
                <a:cxnLst>
                  <a:cxn ang="0">
                    <a:pos x="T0" y="T1"/>
                  </a:cxn>
                  <a:cxn ang="0">
                    <a:pos x="T2" y="T3"/>
                  </a:cxn>
                  <a:cxn ang="0">
                    <a:pos x="T4" y="T5"/>
                  </a:cxn>
                  <a:cxn ang="0">
                    <a:pos x="T6" y="T7"/>
                  </a:cxn>
                  <a:cxn ang="0">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66" name="Freeform 50"/>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Lst>
                <a:ahLst/>
                <a:cxnLst>
                  <a:cxn ang="0">
                    <a:pos x="T0" y="T1"/>
                  </a:cxn>
                  <a:cxn ang="0">
                    <a:pos x="T2" y="T3"/>
                  </a:cxn>
                  <a:cxn ang="0">
                    <a:pos x="T4" y="T5"/>
                  </a:cxn>
                  <a:cxn ang="0">
                    <a:pos x="T6" y="T7"/>
                  </a:cxn>
                  <a:cxn ang="0">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67" name="Freeform 51"/>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Lst>
                <a:ahLst/>
                <a:cxnLst>
                  <a:cxn ang="0">
                    <a:pos x="T0" y="T1"/>
                  </a:cxn>
                  <a:cxn ang="0">
                    <a:pos x="T2" y="T3"/>
                  </a:cxn>
                  <a:cxn ang="0">
                    <a:pos x="T4" y="T5"/>
                  </a:cxn>
                  <a:cxn ang="0">
                    <a:pos x="T6" y="T7"/>
                  </a:cxn>
                  <a:cxn ang="0">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68" name="Freeform 52"/>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Lst>
                <a:ahLst/>
                <a:cxnLst>
                  <a:cxn ang="0">
                    <a:pos x="T0" y="T1"/>
                  </a:cxn>
                  <a:cxn ang="0">
                    <a:pos x="T2" y="T3"/>
                  </a:cxn>
                  <a:cxn ang="0">
                    <a:pos x="T4" y="T5"/>
                  </a:cxn>
                  <a:cxn ang="0">
                    <a:pos x="T6" y="T7"/>
                  </a:cxn>
                  <a:cxn ang="0">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14069" name="Group 53"/>
            <p:cNvGrpSpPr>
              <a:grpSpLocks/>
            </p:cNvGrpSpPr>
            <p:nvPr/>
          </p:nvGrpSpPr>
          <p:grpSpPr bwMode="auto">
            <a:xfrm>
              <a:off x="2832" y="960"/>
              <a:ext cx="1117" cy="518"/>
              <a:chOff x="3847" y="1511"/>
              <a:chExt cx="1117" cy="518"/>
            </a:xfrm>
          </p:grpSpPr>
          <p:sp>
            <p:nvSpPr>
              <p:cNvPr id="214070" name="Freeform 54"/>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71" name="Freeform 55"/>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0"/>
                    </a:lnTo>
                    <a:lnTo>
                      <a:pt x="895" y="1"/>
                    </a:lnTo>
                    <a:lnTo>
                      <a:pt x="895" y="1"/>
                    </a:lnTo>
                    <a:lnTo>
                      <a:pt x="895" y="2"/>
                    </a:lnTo>
                    <a:lnTo>
                      <a:pt x="895" y="5"/>
                    </a:lnTo>
                    <a:lnTo>
                      <a:pt x="904" y="26"/>
                    </a:lnTo>
                    <a:lnTo>
                      <a:pt x="788" y="26"/>
                    </a:lnTo>
                    <a:lnTo>
                      <a:pt x="816" y="83"/>
                    </a:lnTo>
                    <a:lnTo>
                      <a:pt x="1037" y="85"/>
                    </a:lnTo>
                    <a:lnTo>
                      <a:pt x="1037" y="85"/>
                    </a:lnTo>
                    <a:lnTo>
                      <a:pt x="1038" y="86"/>
                    </a:lnTo>
                    <a:lnTo>
                      <a:pt x="1038" y="86"/>
                    </a:lnTo>
                    <a:lnTo>
                      <a:pt x="1038" y="87"/>
                    </a:lnTo>
                    <a:lnTo>
                      <a:pt x="1033" y="263"/>
                    </a:lnTo>
                    <a:close/>
                  </a:path>
                </a:pathLst>
              </a:custGeom>
              <a:solidFill>
                <a:srgbClr val="3FB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72" name="Freeform 56"/>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73" name="Freeform 57"/>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Lst>
                <a:ahLst/>
                <a:cxnLst>
                  <a:cxn ang="0">
                    <a:pos x="T0" y="T1"/>
                  </a:cxn>
                  <a:cxn ang="0">
                    <a:pos x="T2" y="T3"/>
                  </a:cxn>
                  <a:cxn ang="0">
                    <a:pos x="T4" y="T5"/>
                  </a:cxn>
                  <a:cxn ang="0">
                    <a:pos x="T6" y="T7"/>
                  </a:cxn>
                  <a:cxn ang="0">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14074" name="Group 58"/>
            <p:cNvGrpSpPr>
              <a:grpSpLocks/>
            </p:cNvGrpSpPr>
            <p:nvPr/>
          </p:nvGrpSpPr>
          <p:grpSpPr bwMode="auto">
            <a:xfrm>
              <a:off x="1728" y="1008"/>
              <a:ext cx="1073" cy="483"/>
              <a:chOff x="2375" y="2170"/>
              <a:chExt cx="1073" cy="483"/>
            </a:xfrm>
          </p:grpSpPr>
          <p:sp>
            <p:nvSpPr>
              <p:cNvPr id="214075" name="Freeform 59"/>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76" name="Freeform 60"/>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77" name="Freeform 61"/>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Lst>
                <a:ahLst/>
                <a:cxnLst>
                  <a:cxn ang="0">
                    <a:pos x="T0" y="T1"/>
                  </a:cxn>
                  <a:cxn ang="0">
                    <a:pos x="T2" y="T3"/>
                  </a:cxn>
                  <a:cxn ang="0">
                    <a:pos x="T4" y="T5"/>
                  </a:cxn>
                  <a:cxn ang="0">
                    <a:pos x="T6" y="T7"/>
                  </a:cxn>
                  <a:cxn ang="0">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78" name="Freeform 62"/>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Lst>
                <a:ahLst/>
                <a:cxnLst>
                  <a:cxn ang="0">
                    <a:pos x="T0" y="T1"/>
                  </a:cxn>
                  <a:cxn ang="0">
                    <a:pos x="T2" y="T3"/>
                  </a:cxn>
                  <a:cxn ang="0">
                    <a:pos x="T4" y="T5"/>
                  </a:cxn>
                  <a:cxn ang="0">
                    <a:pos x="T6" y="T7"/>
                  </a:cxn>
                  <a:cxn ang="0">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79" name="Freeform 63"/>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Lst>
                <a:ahLst/>
                <a:cxnLst>
                  <a:cxn ang="0">
                    <a:pos x="T0" y="T1"/>
                  </a:cxn>
                  <a:cxn ang="0">
                    <a:pos x="T2" y="T3"/>
                  </a:cxn>
                  <a:cxn ang="0">
                    <a:pos x="T4" y="T5"/>
                  </a:cxn>
                  <a:cxn ang="0">
                    <a:pos x="T6" y="T7"/>
                  </a:cxn>
                  <a:cxn ang="0">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80" name="Freeform 64"/>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Lst>
                <a:ahLst/>
                <a:cxnLst>
                  <a:cxn ang="0">
                    <a:pos x="T0" y="T1"/>
                  </a:cxn>
                  <a:cxn ang="0">
                    <a:pos x="T2" y="T3"/>
                  </a:cxn>
                  <a:cxn ang="0">
                    <a:pos x="T4" y="T5"/>
                  </a:cxn>
                  <a:cxn ang="0">
                    <a:pos x="T6" y="T7"/>
                  </a:cxn>
                  <a:cxn ang="0">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81" name="Freeform 65"/>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Lst>
                <a:ahLst/>
                <a:cxnLst>
                  <a:cxn ang="0">
                    <a:pos x="T0" y="T1"/>
                  </a:cxn>
                  <a:cxn ang="0">
                    <a:pos x="T2" y="T3"/>
                  </a:cxn>
                  <a:cxn ang="0">
                    <a:pos x="T4" y="T5"/>
                  </a:cxn>
                  <a:cxn ang="0">
                    <a:pos x="T6" y="T7"/>
                  </a:cxn>
                  <a:cxn ang="0">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14038" name="Group 22"/>
          <p:cNvGrpSpPr>
            <a:grpSpLocks/>
          </p:cNvGrpSpPr>
          <p:nvPr/>
        </p:nvGrpSpPr>
        <p:grpSpPr bwMode="auto">
          <a:xfrm rot="5400000">
            <a:off x="6180138" y="2278063"/>
            <a:ext cx="2103437" cy="350837"/>
            <a:chOff x="624" y="960"/>
            <a:chExt cx="3325" cy="531"/>
          </a:xfrm>
        </p:grpSpPr>
        <p:grpSp>
          <p:nvGrpSpPr>
            <p:cNvPr id="214039" name="Group 23"/>
            <p:cNvGrpSpPr>
              <a:grpSpLocks/>
            </p:cNvGrpSpPr>
            <p:nvPr/>
          </p:nvGrpSpPr>
          <p:grpSpPr bwMode="auto">
            <a:xfrm>
              <a:off x="624" y="1008"/>
              <a:ext cx="1073" cy="483"/>
              <a:chOff x="2375" y="2170"/>
              <a:chExt cx="1073" cy="483"/>
            </a:xfrm>
          </p:grpSpPr>
          <p:sp>
            <p:nvSpPr>
              <p:cNvPr id="214040" name="Freeform 24"/>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41" name="Freeform 25"/>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42" name="Freeform 26"/>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Lst>
                <a:ahLst/>
                <a:cxnLst>
                  <a:cxn ang="0">
                    <a:pos x="T0" y="T1"/>
                  </a:cxn>
                  <a:cxn ang="0">
                    <a:pos x="T2" y="T3"/>
                  </a:cxn>
                  <a:cxn ang="0">
                    <a:pos x="T4" y="T5"/>
                  </a:cxn>
                  <a:cxn ang="0">
                    <a:pos x="T6" y="T7"/>
                  </a:cxn>
                  <a:cxn ang="0">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43" name="Freeform 27"/>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Lst>
                <a:ahLst/>
                <a:cxnLst>
                  <a:cxn ang="0">
                    <a:pos x="T0" y="T1"/>
                  </a:cxn>
                  <a:cxn ang="0">
                    <a:pos x="T2" y="T3"/>
                  </a:cxn>
                  <a:cxn ang="0">
                    <a:pos x="T4" y="T5"/>
                  </a:cxn>
                  <a:cxn ang="0">
                    <a:pos x="T6" y="T7"/>
                  </a:cxn>
                  <a:cxn ang="0">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44" name="Freeform 28"/>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Lst>
                <a:ahLst/>
                <a:cxnLst>
                  <a:cxn ang="0">
                    <a:pos x="T0" y="T1"/>
                  </a:cxn>
                  <a:cxn ang="0">
                    <a:pos x="T2" y="T3"/>
                  </a:cxn>
                  <a:cxn ang="0">
                    <a:pos x="T4" y="T5"/>
                  </a:cxn>
                  <a:cxn ang="0">
                    <a:pos x="T6" y="T7"/>
                  </a:cxn>
                  <a:cxn ang="0">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45" name="Freeform 29"/>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Lst>
                <a:ahLst/>
                <a:cxnLst>
                  <a:cxn ang="0">
                    <a:pos x="T0" y="T1"/>
                  </a:cxn>
                  <a:cxn ang="0">
                    <a:pos x="T2" y="T3"/>
                  </a:cxn>
                  <a:cxn ang="0">
                    <a:pos x="T4" y="T5"/>
                  </a:cxn>
                  <a:cxn ang="0">
                    <a:pos x="T6" y="T7"/>
                  </a:cxn>
                  <a:cxn ang="0">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46" name="Freeform 30"/>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Lst>
                <a:ahLst/>
                <a:cxnLst>
                  <a:cxn ang="0">
                    <a:pos x="T0" y="T1"/>
                  </a:cxn>
                  <a:cxn ang="0">
                    <a:pos x="T2" y="T3"/>
                  </a:cxn>
                  <a:cxn ang="0">
                    <a:pos x="T4" y="T5"/>
                  </a:cxn>
                  <a:cxn ang="0">
                    <a:pos x="T6" y="T7"/>
                  </a:cxn>
                  <a:cxn ang="0">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14047" name="Group 31"/>
            <p:cNvGrpSpPr>
              <a:grpSpLocks/>
            </p:cNvGrpSpPr>
            <p:nvPr/>
          </p:nvGrpSpPr>
          <p:grpSpPr bwMode="auto">
            <a:xfrm>
              <a:off x="2832" y="960"/>
              <a:ext cx="1117" cy="518"/>
              <a:chOff x="3847" y="1511"/>
              <a:chExt cx="1117" cy="518"/>
            </a:xfrm>
          </p:grpSpPr>
          <p:sp>
            <p:nvSpPr>
              <p:cNvPr id="214048" name="Freeform 32"/>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49" name="Freeform 33"/>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0"/>
                    </a:lnTo>
                    <a:lnTo>
                      <a:pt x="895" y="1"/>
                    </a:lnTo>
                    <a:lnTo>
                      <a:pt x="895" y="1"/>
                    </a:lnTo>
                    <a:lnTo>
                      <a:pt x="895" y="2"/>
                    </a:lnTo>
                    <a:lnTo>
                      <a:pt x="895" y="5"/>
                    </a:lnTo>
                    <a:lnTo>
                      <a:pt x="904" y="26"/>
                    </a:lnTo>
                    <a:lnTo>
                      <a:pt x="788" y="26"/>
                    </a:lnTo>
                    <a:lnTo>
                      <a:pt x="816" y="83"/>
                    </a:lnTo>
                    <a:lnTo>
                      <a:pt x="1037" y="85"/>
                    </a:lnTo>
                    <a:lnTo>
                      <a:pt x="1037" y="85"/>
                    </a:lnTo>
                    <a:lnTo>
                      <a:pt x="1038" y="86"/>
                    </a:lnTo>
                    <a:lnTo>
                      <a:pt x="1038" y="86"/>
                    </a:lnTo>
                    <a:lnTo>
                      <a:pt x="1038" y="87"/>
                    </a:lnTo>
                    <a:lnTo>
                      <a:pt x="1033" y="263"/>
                    </a:lnTo>
                    <a:close/>
                  </a:path>
                </a:pathLst>
              </a:custGeom>
              <a:solidFill>
                <a:srgbClr val="3FB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50" name="Freeform 34"/>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51" name="Freeform 35"/>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Lst>
                <a:ahLst/>
                <a:cxnLst>
                  <a:cxn ang="0">
                    <a:pos x="T0" y="T1"/>
                  </a:cxn>
                  <a:cxn ang="0">
                    <a:pos x="T2" y="T3"/>
                  </a:cxn>
                  <a:cxn ang="0">
                    <a:pos x="T4" y="T5"/>
                  </a:cxn>
                  <a:cxn ang="0">
                    <a:pos x="T6" y="T7"/>
                  </a:cxn>
                  <a:cxn ang="0">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14052" name="Group 36"/>
            <p:cNvGrpSpPr>
              <a:grpSpLocks/>
            </p:cNvGrpSpPr>
            <p:nvPr/>
          </p:nvGrpSpPr>
          <p:grpSpPr bwMode="auto">
            <a:xfrm>
              <a:off x="1728" y="1008"/>
              <a:ext cx="1073" cy="483"/>
              <a:chOff x="2375" y="2170"/>
              <a:chExt cx="1073" cy="483"/>
            </a:xfrm>
          </p:grpSpPr>
          <p:sp>
            <p:nvSpPr>
              <p:cNvPr id="214053" name="Freeform 37"/>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54" name="Freeform 38"/>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55" name="Freeform 39"/>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Lst>
                <a:ahLst/>
                <a:cxnLst>
                  <a:cxn ang="0">
                    <a:pos x="T0" y="T1"/>
                  </a:cxn>
                  <a:cxn ang="0">
                    <a:pos x="T2" y="T3"/>
                  </a:cxn>
                  <a:cxn ang="0">
                    <a:pos x="T4" y="T5"/>
                  </a:cxn>
                  <a:cxn ang="0">
                    <a:pos x="T6" y="T7"/>
                  </a:cxn>
                  <a:cxn ang="0">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56" name="Freeform 40"/>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Lst>
                <a:ahLst/>
                <a:cxnLst>
                  <a:cxn ang="0">
                    <a:pos x="T0" y="T1"/>
                  </a:cxn>
                  <a:cxn ang="0">
                    <a:pos x="T2" y="T3"/>
                  </a:cxn>
                  <a:cxn ang="0">
                    <a:pos x="T4" y="T5"/>
                  </a:cxn>
                  <a:cxn ang="0">
                    <a:pos x="T6" y="T7"/>
                  </a:cxn>
                  <a:cxn ang="0">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57" name="Freeform 41"/>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Lst>
                <a:ahLst/>
                <a:cxnLst>
                  <a:cxn ang="0">
                    <a:pos x="T0" y="T1"/>
                  </a:cxn>
                  <a:cxn ang="0">
                    <a:pos x="T2" y="T3"/>
                  </a:cxn>
                  <a:cxn ang="0">
                    <a:pos x="T4" y="T5"/>
                  </a:cxn>
                  <a:cxn ang="0">
                    <a:pos x="T6" y="T7"/>
                  </a:cxn>
                  <a:cxn ang="0">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58" name="Freeform 42"/>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Lst>
                <a:ahLst/>
                <a:cxnLst>
                  <a:cxn ang="0">
                    <a:pos x="T0" y="T1"/>
                  </a:cxn>
                  <a:cxn ang="0">
                    <a:pos x="T2" y="T3"/>
                  </a:cxn>
                  <a:cxn ang="0">
                    <a:pos x="T4" y="T5"/>
                  </a:cxn>
                  <a:cxn ang="0">
                    <a:pos x="T6" y="T7"/>
                  </a:cxn>
                  <a:cxn ang="0">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59" name="Freeform 43"/>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Lst>
                <a:ahLst/>
                <a:cxnLst>
                  <a:cxn ang="0">
                    <a:pos x="T0" y="T1"/>
                  </a:cxn>
                  <a:cxn ang="0">
                    <a:pos x="T2" y="T3"/>
                  </a:cxn>
                  <a:cxn ang="0">
                    <a:pos x="T4" y="T5"/>
                  </a:cxn>
                  <a:cxn ang="0">
                    <a:pos x="T6" y="T7"/>
                  </a:cxn>
                  <a:cxn ang="0">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14082" name="Group 66"/>
          <p:cNvGrpSpPr>
            <a:grpSpLocks/>
          </p:cNvGrpSpPr>
          <p:nvPr/>
        </p:nvGrpSpPr>
        <p:grpSpPr bwMode="auto">
          <a:xfrm>
            <a:off x="4724400" y="1701800"/>
            <a:ext cx="2197100" cy="336550"/>
            <a:chOff x="624" y="960"/>
            <a:chExt cx="3325" cy="531"/>
          </a:xfrm>
        </p:grpSpPr>
        <p:grpSp>
          <p:nvGrpSpPr>
            <p:cNvPr id="214083" name="Group 67"/>
            <p:cNvGrpSpPr>
              <a:grpSpLocks/>
            </p:cNvGrpSpPr>
            <p:nvPr/>
          </p:nvGrpSpPr>
          <p:grpSpPr bwMode="auto">
            <a:xfrm>
              <a:off x="624" y="1008"/>
              <a:ext cx="1073" cy="483"/>
              <a:chOff x="2375" y="2170"/>
              <a:chExt cx="1073" cy="483"/>
            </a:xfrm>
          </p:grpSpPr>
          <p:sp>
            <p:nvSpPr>
              <p:cNvPr id="214084" name="Freeform 68"/>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85" name="Freeform 69"/>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86" name="Freeform 70"/>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Lst>
                <a:ahLst/>
                <a:cxnLst>
                  <a:cxn ang="0">
                    <a:pos x="T0" y="T1"/>
                  </a:cxn>
                  <a:cxn ang="0">
                    <a:pos x="T2" y="T3"/>
                  </a:cxn>
                  <a:cxn ang="0">
                    <a:pos x="T4" y="T5"/>
                  </a:cxn>
                  <a:cxn ang="0">
                    <a:pos x="T6" y="T7"/>
                  </a:cxn>
                  <a:cxn ang="0">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87" name="Freeform 71"/>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Lst>
                <a:ahLst/>
                <a:cxnLst>
                  <a:cxn ang="0">
                    <a:pos x="T0" y="T1"/>
                  </a:cxn>
                  <a:cxn ang="0">
                    <a:pos x="T2" y="T3"/>
                  </a:cxn>
                  <a:cxn ang="0">
                    <a:pos x="T4" y="T5"/>
                  </a:cxn>
                  <a:cxn ang="0">
                    <a:pos x="T6" y="T7"/>
                  </a:cxn>
                  <a:cxn ang="0">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88" name="Freeform 72"/>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Lst>
                <a:ahLst/>
                <a:cxnLst>
                  <a:cxn ang="0">
                    <a:pos x="T0" y="T1"/>
                  </a:cxn>
                  <a:cxn ang="0">
                    <a:pos x="T2" y="T3"/>
                  </a:cxn>
                  <a:cxn ang="0">
                    <a:pos x="T4" y="T5"/>
                  </a:cxn>
                  <a:cxn ang="0">
                    <a:pos x="T6" y="T7"/>
                  </a:cxn>
                  <a:cxn ang="0">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89" name="Freeform 73"/>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Lst>
                <a:ahLst/>
                <a:cxnLst>
                  <a:cxn ang="0">
                    <a:pos x="T0" y="T1"/>
                  </a:cxn>
                  <a:cxn ang="0">
                    <a:pos x="T2" y="T3"/>
                  </a:cxn>
                  <a:cxn ang="0">
                    <a:pos x="T4" y="T5"/>
                  </a:cxn>
                  <a:cxn ang="0">
                    <a:pos x="T6" y="T7"/>
                  </a:cxn>
                  <a:cxn ang="0">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90" name="Freeform 74"/>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Lst>
                <a:ahLst/>
                <a:cxnLst>
                  <a:cxn ang="0">
                    <a:pos x="T0" y="T1"/>
                  </a:cxn>
                  <a:cxn ang="0">
                    <a:pos x="T2" y="T3"/>
                  </a:cxn>
                  <a:cxn ang="0">
                    <a:pos x="T4" y="T5"/>
                  </a:cxn>
                  <a:cxn ang="0">
                    <a:pos x="T6" y="T7"/>
                  </a:cxn>
                  <a:cxn ang="0">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14091" name="Group 75"/>
            <p:cNvGrpSpPr>
              <a:grpSpLocks/>
            </p:cNvGrpSpPr>
            <p:nvPr/>
          </p:nvGrpSpPr>
          <p:grpSpPr bwMode="auto">
            <a:xfrm>
              <a:off x="2832" y="960"/>
              <a:ext cx="1117" cy="518"/>
              <a:chOff x="3847" y="1511"/>
              <a:chExt cx="1117" cy="518"/>
            </a:xfrm>
          </p:grpSpPr>
          <p:sp>
            <p:nvSpPr>
              <p:cNvPr id="214092" name="Freeform 76"/>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93" name="Freeform 77"/>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0"/>
                    </a:lnTo>
                    <a:lnTo>
                      <a:pt x="895" y="1"/>
                    </a:lnTo>
                    <a:lnTo>
                      <a:pt x="895" y="1"/>
                    </a:lnTo>
                    <a:lnTo>
                      <a:pt x="895" y="2"/>
                    </a:lnTo>
                    <a:lnTo>
                      <a:pt x="895" y="5"/>
                    </a:lnTo>
                    <a:lnTo>
                      <a:pt x="904" y="26"/>
                    </a:lnTo>
                    <a:lnTo>
                      <a:pt x="788" y="26"/>
                    </a:lnTo>
                    <a:lnTo>
                      <a:pt x="816" y="83"/>
                    </a:lnTo>
                    <a:lnTo>
                      <a:pt x="1037" y="85"/>
                    </a:lnTo>
                    <a:lnTo>
                      <a:pt x="1037" y="85"/>
                    </a:lnTo>
                    <a:lnTo>
                      <a:pt x="1038" y="86"/>
                    </a:lnTo>
                    <a:lnTo>
                      <a:pt x="1038" y="86"/>
                    </a:lnTo>
                    <a:lnTo>
                      <a:pt x="1038" y="87"/>
                    </a:lnTo>
                    <a:lnTo>
                      <a:pt x="1033" y="263"/>
                    </a:lnTo>
                    <a:close/>
                  </a:path>
                </a:pathLst>
              </a:custGeom>
              <a:solidFill>
                <a:srgbClr val="3FB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94" name="Freeform 78"/>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95" name="Freeform 79"/>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Lst>
                <a:ahLst/>
                <a:cxnLst>
                  <a:cxn ang="0">
                    <a:pos x="T0" y="T1"/>
                  </a:cxn>
                  <a:cxn ang="0">
                    <a:pos x="T2" y="T3"/>
                  </a:cxn>
                  <a:cxn ang="0">
                    <a:pos x="T4" y="T5"/>
                  </a:cxn>
                  <a:cxn ang="0">
                    <a:pos x="T6" y="T7"/>
                  </a:cxn>
                  <a:cxn ang="0">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14096" name="Group 80"/>
            <p:cNvGrpSpPr>
              <a:grpSpLocks/>
            </p:cNvGrpSpPr>
            <p:nvPr/>
          </p:nvGrpSpPr>
          <p:grpSpPr bwMode="auto">
            <a:xfrm>
              <a:off x="1728" y="1008"/>
              <a:ext cx="1073" cy="483"/>
              <a:chOff x="2375" y="2170"/>
              <a:chExt cx="1073" cy="483"/>
            </a:xfrm>
          </p:grpSpPr>
          <p:sp>
            <p:nvSpPr>
              <p:cNvPr id="214097" name="Freeform 81"/>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98" name="Freeform 82"/>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099" name="Freeform 83"/>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Lst>
                <a:ahLst/>
                <a:cxnLst>
                  <a:cxn ang="0">
                    <a:pos x="T0" y="T1"/>
                  </a:cxn>
                  <a:cxn ang="0">
                    <a:pos x="T2" y="T3"/>
                  </a:cxn>
                  <a:cxn ang="0">
                    <a:pos x="T4" y="T5"/>
                  </a:cxn>
                  <a:cxn ang="0">
                    <a:pos x="T6" y="T7"/>
                  </a:cxn>
                  <a:cxn ang="0">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100" name="Freeform 84"/>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Lst>
                <a:ahLst/>
                <a:cxnLst>
                  <a:cxn ang="0">
                    <a:pos x="T0" y="T1"/>
                  </a:cxn>
                  <a:cxn ang="0">
                    <a:pos x="T2" y="T3"/>
                  </a:cxn>
                  <a:cxn ang="0">
                    <a:pos x="T4" y="T5"/>
                  </a:cxn>
                  <a:cxn ang="0">
                    <a:pos x="T6" y="T7"/>
                  </a:cxn>
                  <a:cxn ang="0">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101" name="Freeform 85"/>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Lst>
                <a:ahLst/>
                <a:cxnLst>
                  <a:cxn ang="0">
                    <a:pos x="T0" y="T1"/>
                  </a:cxn>
                  <a:cxn ang="0">
                    <a:pos x="T2" y="T3"/>
                  </a:cxn>
                  <a:cxn ang="0">
                    <a:pos x="T4" y="T5"/>
                  </a:cxn>
                  <a:cxn ang="0">
                    <a:pos x="T6" y="T7"/>
                  </a:cxn>
                  <a:cxn ang="0">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102" name="Freeform 86"/>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Lst>
                <a:ahLst/>
                <a:cxnLst>
                  <a:cxn ang="0">
                    <a:pos x="T0" y="T1"/>
                  </a:cxn>
                  <a:cxn ang="0">
                    <a:pos x="T2" y="T3"/>
                  </a:cxn>
                  <a:cxn ang="0">
                    <a:pos x="T4" y="T5"/>
                  </a:cxn>
                  <a:cxn ang="0">
                    <a:pos x="T6" y="T7"/>
                  </a:cxn>
                  <a:cxn ang="0">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103" name="Freeform 87"/>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Lst>
                <a:ahLst/>
                <a:cxnLst>
                  <a:cxn ang="0">
                    <a:pos x="T0" y="T1"/>
                  </a:cxn>
                  <a:cxn ang="0">
                    <a:pos x="T2" y="T3"/>
                  </a:cxn>
                  <a:cxn ang="0">
                    <a:pos x="T4" y="T5"/>
                  </a:cxn>
                  <a:cxn ang="0">
                    <a:pos x="T6" y="T7"/>
                  </a:cxn>
                  <a:cxn ang="0">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14104" name="Group 88"/>
          <p:cNvGrpSpPr>
            <a:grpSpLocks/>
          </p:cNvGrpSpPr>
          <p:nvPr/>
        </p:nvGrpSpPr>
        <p:grpSpPr bwMode="auto">
          <a:xfrm flipH="1" flipV="1">
            <a:off x="5638800" y="3733800"/>
            <a:ext cx="2198688" cy="338138"/>
            <a:chOff x="624" y="960"/>
            <a:chExt cx="3325" cy="531"/>
          </a:xfrm>
        </p:grpSpPr>
        <p:grpSp>
          <p:nvGrpSpPr>
            <p:cNvPr id="214105" name="Group 89"/>
            <p:cNvGrpSpPr>
              <a:grpSpLocks/>
            </p:cNvGrpSpPr>
            <p:nvPr/>
          </p:nvGrpSpPr>
          <p:grpSpPr bwMode="auto">
            <a:xfrm>
              <a:off x="624" y="1008"/>
              <a:ext cx="1073" cy="483"/>
              <a:chOff x="2375" y="2170"/>
              <a:chExt cx="1073" cy="483"/>
            </a:xfrm>
          </p:grpSpPr>
          <p:sp>
            <p:nvSpPr>
              <p:cNvPr id="214106" name="Freeform 90"/>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107" name="Freeform 91"/>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108" name="Freeform 92"/>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Lst>
                <a:ahLst/>
                <a:cxnLst>
                  <a:cxn ang="0">
                    <a:pos x="T0" y="T1"/>
                  </a:cxn>
                  <a:cxn ang="0">
                    <a:pos x="T2" y="T3"/>
                  </a:cxn>
                  <a:cxn ang="0">
                    <a:pos x="T4" y="T5"/>
                  </a:cxn>
                  <a:cxn ang="0">
                    <a:pos x="T6" y="T7"/>
                  </a:cxn>
                  <a:cxn ang="0">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109" name="Freeform 93"/>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Lst>
                <a:ahLst/>
                <a:cxnLst>
                  <a:cxn ang="0">
                    <a:pos x="T0" y="T1"/>
                  </a:cxn>
                  <a:cxn ang="0">
                    <a:pos x="T2" y="T3"/>
                  </a:cxn>
                  <a:cxn ang="0">
                    <a:pos x="T4" y="T5"/>
                  </a:cxn>
                  <a:cxn ang="0">
                    <a:pos x="T6" y="T7"/>
                  </a:cxn>
                  <a:cxn ang="0">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110" name="Freeform 94"/>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Lst>
                <a:ahLst/>
                <a:cxnLst>
                  <a:cxn ang="0">
                    <a:pos x="T0" y="T1"/>
                  </a:cxn>
                  <a:cxn ang="0">
                    <a:pos x="T2" y="T3"/>
                  </a:cxn>
                  <a:cxn ang="0">
                    <a:pos x="T4" y="T5"/>
                  </a:cxn>
                  <a:cxn ang="0">
                    <a:pos x="T6" y="T7"/>
                  </a:cxn>
                  <a:cxn ang="0">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111" name="Freeform 95"/>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Lst>
                <a:ahLst/>
                <a:cxnLst>
                  <a:cxn ang="0">
                    <a:pos x="T0" y="T1"/>
                  </a:cxn>
                  <a:cxn ang="0">
                    <a:pos x="T2" y="T3"/>
                  </a:cxn>
                  <a:cxn ang="0">
                    <a:pos x="T4" y="T5"/>
                  </a:cxn>
                  <a:cxn ang="0">
                    <a:pos x="T6" y="T7"/>
                  </a:cxn>
                  <a:cxn ang="0">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112" name="Freeform 96"/>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Lst>
                <a:ahLst/>
                <a:cxnLst>
                  <a:cxn ang="0">
                    <a:pos x="T0" y="T1"/>
                  </a:cxn>
                  <a:cxn ang="0">
                    <a:pos x="T2" y="T3"/>
                  </a:cxn>
                  <a:cxn ang="0">
                    <a:pos x="T4" y="T5"/>
                  </a:cxn>
                  <a:cxn ang="0">
                    <a:pos x="T6" y="T7"/>
                  </a:cxn>
                  <a:cxn ang="0">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14113" name="Group 97"/>
            <p:cNvGrpSpPr>
              <a:grpSpLocks/>
            </p:cNvGrpSpPr>
            <p:nvPr/>
          </p:nvGrpSpPr>
          <p:grpSpPr bwMode="auto">
            <a:xfrm>
              <a:off x="2832" y="960"/>
              <a:ext cx="1117" cy="518"/>
              <a:chOff x="3847" y="1511"/>
              <a:chExt cx="1117" cy="518"/>
            </a:xfrm>
          </p:grpSpPr>
          <p:sp>
            <p:nvSpPr>
              <p:cNvPr id="214114" name="Freeform 98"/>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115" name="Freeform 99"/>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0"/>
                    </a:lnTo>
                    <a:lnTo>
                      <a:pt x="895" y="1"/>
                    </a:lnTo>
                    <a:lnTo>
                      <a:pt x="895" y="1"/>
                    </a:lnTo>
                    <a:lnTo>
                      <a:pt x="895" y="2"/>
                    </a:lnTo>
                    <a:lnTo>
                      <a:pt x="895" y="5"/>
                    </a:lnTo>
                    <a:lnTo>
                      <a:pt x="904" y="26"/>
                    </a:lnTo>
                    <a:lnTo>
                      <a:pt x="788" y="26"/>
                    </a:lnTo>
                    <a:lnTo>
                      <a:pt x="816" y="83"/>
                    </a:lnTo>
                    <a:lnTo>
                      <a:pt x="1037" y="85"/>
                    </a:lnTo>
                    <a:lnTo>
                      <a:pt x="1037" y="85"/>
                    </a:lnTo>
                    <a:lnTo>
                      <a:pt x="1038" y="86"/>
                    </a:lnTo>
                    <a:lnTo>
                      <a:pt x="1038" y="86"/>
                    </a:lnTo>
                    <a:lnTo>
                      <a:pt x="1038" y="87"/>
                    </a:lnTo>
                    <a:lnTo>
                      <a:pt x="1033" y="263"/>
                    </a:lnTo>
                    <a:close/>
                  </a:path>
                </a:pathLst>
              </a:custGeom>
              <a:solidFill>
                <a:srgbClr val="3FB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116" name="Freeform 100"/>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117" name="Freeform 101"/>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Lst>
                <a:ahLst/>
                <a:cxnLst>
                  <a:cxn ang="0">
                    <a:pos x="T0" y="T1"/>
                  </a:cxn>
                  <a:cxn ang="0">
                    <a:pos x="T2" y="T3"/>
                  </a:cxn>
                  <a:cxn ang="0">
                    <a:pos x="T4" y="T5"/>
                  </a:cxn>
                  <a:cxn ang="0">
                    <a:pos x="T6" y="T7"/>
                  </a:cxn>
                  <a:cxn ang="0">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14118" name="Group 102"/>
            <p:cNvGrpSpPr>
              <a:grpSpLocks/>
            </p:cNvGrpSpPr>
            <p:nvPr/>
          </p:nvGrpSpPr>
          <p:grpSpPr bwMode="auto">
            <a:xfrm>
              <a:off x="1728" y="1008"/>
              <a:ext cx="1073" cy="483"/>
              <a:chOff x="2375" y="2170"/>
              <a:chExt cx="1073" cy="483"/>
            </a:xfrm>
          </p:grpSpPr>
          <p:sp>
            <p:nvSpPr>
              <p:cNvPr id="214119" name="Freeform 103"/>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120" name="Freeform 104"/>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121" name="Freeform 105"/>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Lst>
                <a:ahLst/>
                <a:cxnLst>
                  <a:cxn ang="0">
                    <a:pos x="T0" y="T1"/>
                  </a:cxn>
                  <a:cxn ang="0">
                    <a:pos x="T2" y="T3"/>
                  </a:cxn>
                  <a:cxn ang="0">
                    <a:pos x="T4" y="T5"/>
                  </a:cxn>
                  <a:cxn ang="0">
                    <a:pos x="T6" y="T7"/>
                  </a:cxn>
                  <a:cxn ang="0">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122" name="Freeform 106"/>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Lst>
                <a:ahLst/>
                <a:cxnLst>
                  <a:cxn ang="0">
                    <a:pos x="T0" y="T1"/>
                  </a:cxn>
                  <a:cxn ang="0">
                    <a:pos x="T2" y="T3"/>
                  </a:cxn>
                  <a:cxn ang="0">
                    <a:pos x="T4" y="T5"/>
                  </a:cxn>
                  <a:cxn ang="0">
                    <a:pos x="T6" y="T7"/>
                  </a:cxn>
                  <a:cxn ang="0">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123" name="Freeform 107"/>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Lst>
                <a:ahLst/>
                <a:cxnLst>
                  <a:cxn ang="0">
                    <a:pos x="T0" y="T1"/>
                  </a:cxn>
                  <a:cxn ang="0">
                    <a:pos x="T2" y="T3"/>
                  </a:cxn>
                  <a:cxn ang="0">
                    <a:pos x="T4" y="T5"/>
                  </a:cxn>
                  <a:cxn ang="0">
                    <a:pos x="T6" y="T7"/>
                  </a:cxn>
                  <a:cxn ang="0">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124" name="Freeform 108"/>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Lst>
                <a:ahLst/>
                <a:cxnLst>
                  <a:cxn ang="0">
                    <a:pos x="T0" y="T1"/>
                  </a:cxn>
                  <a:cxn ang="0">
                    <a:pos x="T2" y="T3"/>
                  </a:cxn>
                  <a:cxn ang="0">
                    <a:pos x="T4" y="T5"/>
                  </a:cxn>
                  <a:cxn ang="0">
                    <a:pos x="T6" y="T7"/>
                  </a:cxn>
                  <a:cxn ang="0">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125" name="Freeform 109"/>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Lst>
                <a:ahLst/>
                <a:cxnLst>
                  <a:cxn ang="0">
                    <a:pos x="T0" y="T1"/>
                  </a:cxn>
                  <a:cxn ang="0">
                    <a:pos x="T2" y="T3"/>
                  </a:cxn>
                  <a:cxn ang="0">
                    <a:pos x="T4" y="T5"/>
                  </a:cxn>
                  <a:cxn ang="0">
                    <a:pos x="T6" y="T7"/>
                  </a:cxn>
                  <a:cxn ang="0">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214145" name="Rectangle 129"/>
          <p:cNvSpPr>
            <a:spLocks noChangeArrowheads="1"/>
          </p:cNvSpPr>
          <p:nvPr/>
        </p:nvSpPr>
        <p:spPr bwMode="auto">
          <a:xfrm>
            <a:off x="685800" y="1268413"/>
            <a:ext cx="34290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400" dirty="0">
                <a:solidFill>
                  <a:srgbClr val="FF0000"/>
                </a:solidFill>
              </a:rPr>
              <a:t>看一个实际的例子</a:t>
            </a:r>
          </a:p>
        </p:txBody>
      </p:sp>
      <p:sp>
        <p:nvSpPr>
          <p:cNvPr id="214146" name="Rectangle 130"/>
          <p:cNvSpPr>
            <a:spLocks noChangeArrowheads="1"/>
          </p:cNvSpPr>
          <p:nvPr/>
        </p:nvSpPr>
        <p:spPr bwMode="auto">
          <a:xfrm>
            <a:off x="685800" y="2792413"/>
            <a:ext cx="41148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400" dirty="0"/>
              <a:t>现在分析这个例子</a:t>
            </a:r>
          </a:p>
        </p:txBody>
      </p:sp>
      <p:grpSp>
        <p:nvGrpSpPr>
          <p:cNvPr id="214163" name="Group 147"/>
          <p:cNvGrpSpPr>
            <a:grpSpLocks/>
          </p:cNvGrpSpPr>
          <p:nvPr/>
        </p:nvGrpSpPr>
        <p:grpSpPr bwMode="auto">
          <a:xfrm>
            <a:off x="990600" y="3508375"/>
            <a:ext cx="4876800" cy="425450"/>
            <a:chOff x="624" y="2210"/>
            <a:chExt cx="3072" cy="268"/>
          </a:xfrm>
        </p:grpSpPr>
        <p:sp>
          <p:nvSpPr>
            <p:cNvPr id="214148" name="Rectangle 132"/>
            <p:cNvSpPr>
              <a:spLocks noChangeArrowheads="1"/>
            </p:cNvSpPr>
            <p:nvPr/>
          </p:nvSpPr>
          <p:spPr bwMode="auto">
            <a:xfrm>
              <a:off x="624" y="2210"/>
              <a:ext cx="3072"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20000"/>
                </a:lnSpc>
              </a:pPr>
              <a:r>
                <a:rPr lang="zh-CN" altLang="en-US" sz="2000" b="1" dirty="0"/>
                <a:t>争用了资源</a:t>
              </a:r>
              <a:r>
                <a:rPr lang="en-US" altLang="zh-CN" sz="2000" b="1" dirty="0"/>
                <a:t>: </a:t>
              </a:r>
              <a:r>
                <a:rPr lang="zh-CN" altLang="en-US" sz="2000" b="1" dirty="0">
                  <a:solidFill>
                    <a:srgbClr val="FF0000"/>
                  </a:solidFill>
                </a:rPr>
                <a:t>道路</a:t>
              </a:r>
              <a:endParaRPr lang="zh-CN" altLang="en-US" sz="2000" b="1" dirty="0">
                <a:solidFill>
                  <a:srgbClr val="FF0000"/>
                </a:solidFill>
                <a:sym typeface="Symbol" panose="05050102010706020507" pitchFamily="18" charset="2"/>
              </a:endParaRPr>
            </a:p>
          </p:txBody>
        </p:sp>
        <p:pic>
          <p:nvPicPr>
            <p:cNvPr id="214149" name="Picture 133"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2318"/>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4164" name="Group 148"/>
          <p:cNvGrpSpPr>
            <a:grpSpLocks/>
          </p:cNvGrpSpPr>
          <p:nvPr/>
        </p:nvGrpSpPr>
        <p:grpSpPr bwMode="auto">
          <a:xfrm>
            <a:off x="990600" y="4041775"/>
            <a:ext cx="4038600" cy="793750"/>
            <a:chOff x="624" y="2546"/>
            <a:chExt cx="2544" cy="500"/>
          </a:xfrm>
        </p:grpSpPr>
        <p:sp>
          <p:nvSpPr>
            <p:cNvPr id="214152" name="Rectangle 136"/>
            <p:cNvSpPr>
              <a:spLocks noChangeArrowheads="1"/>
            </p:cNvSpPr>
            <p:nvPr/>
          </p:nvSpPr>
          <p:spPr bwMode="auto">
            <a:xfrm>
              <a:off x="624" y="2546"/>
              <a:ext cx="2544"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20000"/>
                </a:lnSpc>
              </a:pPr>
              <a:r>
                <a:rPr lang="en-US" altLang="zh-CN" sz="2000" b="1" dirty="0"/>
                <a:t>A</a:t>
              </a:r>
              <a:r>
                <a:rPr lang="zh-CN" altLang="en-US" sz="2000" b="1" dirty="0"/>
                <a:t>占有道路</a:t>
              </a:r>
              <a:r>
                <a:rPr lang="en-US" altLang="zh-CN" sz="2000" b="1" dirty="0"/>
                <a:t>1</a:t>
              </a:r>
              <a:r>
                <a:rPr lang="zh-CN" altLang="en-US" sz="2000" b="1" dirty="0"/>
                <a:t>，又要请求道路</a:t>
              </a:r>
              <a:r>
                <a:rPr lang="en-US" altLang="zh-CN" sz="2000" b="1" dirty="0"/>
                <a:t>2</a:t>
              </a:r>
              <a:r>
                <a:rPr lang="zh-CN" altLang="en-US" sz="2000" b="1" dirty="0"/>
                <a:t>，</a:t>
              </a:r>
              <a:r>
                <a:rPr lang="en-US" altLang="zh-CN" sz="2000" b="1" dirty="0"/>
                <a:t>B</a:t>
              </a:r>
              <a:r>
                <a:rPr lang="zh-CN" altLang="en-US" sz="2000" b="1" dirty="0"/>
                <a:t>占有</a:t>
              </a:r>
              <a:r>
                <a:rPr lang="en-US" altLang="zh-CN" sz="2000" b="1" dirty="0"/>
                <a:t>…</a:t>
              </a:r>
              <a:endParaRPr lang="en-US" altLang="zh-CN" sz="2000" b="1" dirty="0">
                <a:solidFill>
                  <a:srgbClr val="FF0000"/>
                </a:solidFill>
                <a:sym typeface="Symbol" panose="05050102010706020507" pitchFamily="18" charset="2"/>
              </a:endParaRPr>
            </a:p>
          </p:txBody>
        </p:sp>
        <p:pic>
          <p:nvPicPr>
            <p:cNvPr id="214153" name="Picture 13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2663"/>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4162" name="Group 146"/>
          <p:cNvGrpSpPr>
            <a:grpSpLocks/>
          </p:cNvGrpSpPr>
          <p:nvPr/>
        </p:nvGrpSpPr>
        <p:grpSpPr bwMode="auto">
          <a:xfrm>
            <a:off x="4648200" y="1143000"/>
            <a:ext cx="3429000" cy="3352800"/>
            <a:chOff x="2928" y="720"/>
            <a:chExt cx="2160" cy="2112"/>
          </a:xfrm>
        </p:grpSpPr>
        <p:sp>
          <p:nvSpPr>
            <p:cNvPr id="214154" name="Text Box 138"/>
            <p:cNvSpPr txBox="1">
              <a:spLocks noChangeArrowheads="1"/>
            </p:cNvSpPr>
            <p:nvPr/>
          </p:nvSpPr>
          <p:spPr bwMode="auto">
            <a:xfrm>
              <a:off x="2976" y="139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D</a:t>
              </a:r>
            </a:p>
          </p:txBody>
        </p:sp>
        <p:sp>
          <p:nvSpPr>
            <p:cNvPr id="214155" name="Text Box 139"/>
            <p:cNvSpPr txBox="1">
              <a:spLocks noChangeArrowheads="1"/>
            </p:cNvSpPr>
            <p:nvPr/>
          </p:nvSpPr>
          <p:spPr bwMode="auto">
            <a:xfrm>
              <a:off x="4080" y="8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A</a:t>
              </a:r>
            </a:p>
          </p:txBody>
        </p:sp>
        <p:sp>
          <p:nvSpPr>
            <p:cNvPr id="214156" name="Text Box 140"/>
            <p:cNvSpPr txBox="1">
              <a:spLocks noChangeArrowheads="1"/>
            </p:cNvSpPr>
            <p:nvPr/>
          </p:nvSpPr>
          <p:spPr bwMode="auto">
            <a:xfrm>
              <a:off x="4656" y="192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B</a:t>
              </a:r>
            </a:p>
          </p:txBody>
        </p:sp>
        <p:sp>
          <p:nvSpPr>
            <p:cNvPr id="214157" name="Text Box 141"/>
            <p:cNvSpPr txBox="1">
              <a:spLocks noChangeArrowheads="1"/>
            </p:cNvSpPr>
            <p:nvPr/>
          </p:nvSpPr>
          <p:spPr bwMode="auto">
            <a:xfrm>
              <a:off x="3600" y="254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C</a:t>
              </a:r>
            </a:p>
          </p:txBody>
        </p:sp>
        <p:sp>
          <p:nvSpPr>
            <p:cNvPr id="214158" name="Text Box 142"/>
            <p:cNvSpPr txBox="1">
              <a:spLocks noChangeArrowheads="1"/>
            </p:cNvSpPr>
            <p:nvPr/>
          </p:nvSpPr>
          <p:spPr bwMode="auto">
            <a:xfrm>
              <a:off x="4752" y="105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chemeClr val="accent2"/>
                  </a:solidFill>
                </a:rPr>
                <a:t>1</a:t>
              </a:r>
            </a:p>
          </p:txBody>
        </p:sp>
        <p:sp>
          <p:nvSpPr>
            <p:cNvPr id="214159" name="Text Box 143"/>
            <p:cNvSpPr txBox="1">
              <a:spLocks noChangeArrowheads="1"/>
            </p:cNvSpPr>
            <p:nvPr/>
          </p:nvSpPr>
          <p:spPr bwMode="auto">
            <a:xfrm>
              <a:off x="4464" y="254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chemeClr val="accent2"/>
                  </a:solidFill>
                </a:rPr>
                <a:t>2</a:t>
              </a:r>
            </a:p>
          </p:txBody>
        </p:sp>
        <p:sp>
          <p:nvSpPr>
            <p:cNvPr id="214160" name="Text Box 144"/>
            <p:cNvSpPr txBox="1">
              <a:spLocks noChangeArrowheads="1"/>
            </p:cNvSpPr>
            <p:nvPr/>
          </p:nvSpPr>
          <p:spPr bwMode="auto">
            <a:xfrm>
              <a:off x="2928" y="19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chemeClr val="accent2"/>
                  </a:solidFill>
                </a:rPr>
                <a:t>3</a:t>
              </a:r>
            </a:p>
          </p:txBody>
        </p:sp>
        <p:sp>
          <p:nvSpPr>
            <p:cNvPr id="214161" name="Text Box 145"/>
            <p:cNvSpPr txBox="1">
              <a:spLocks noChangeArrowheads="1"/>
            </p:cNvSpPr>
            <p:nvPr/>
          </p:nvSpPr>
          <p:spPr bwMode="auto">
            <a:xfrm>
              <a:off x="3216" y="72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chemeClr val="accent2"/>
                  </a:solidFill>
                </a:rPr>
                <a:t>4</a:t>
              </a:r>
            </a:p>
          </p:txBody>
        </p:sp>
      </p:grpSp>
      <p:grpSp>
        <p:nvGrpSpPr>
          <p:cNvPr id="214193" name="Group 177"/>
          <p:cNvGrpSpPr>
            <a:grpSpLocks/>
          </p:cNvGrpSpPr>
          <p:nvPr/>
        </p:nvGrpSpPr>
        <p:grpSpPr bwMode="auto">
          <a:xfrm>
            <a:off x="3971925" y="4572000"/>
            <a:ext cx="4486275" cy="1993900"/>
            <a:chOff x="2502" y="2880"/>
            <a:chExt cx="2730" cy="1256"/>
          </a:xfrm>
        </p:grpSpPr>
        <p:sp>
          <p:nvSpPr>
            <p:cNvPr id="214166" name="Rectangle 150"/>
            <p:cNvSpPr>
              <a:spLocks noChangeArrowheads="1"/>
            </p:cNvSpPr>
            <p:nvPr/>
          </p:nvSpPr>
          <p:spPr bwMode="auto">
            <a:xfrm>
              <a:off x="2736" y="3360"/>
              <a:ext cx="288" cy="288"/>
            </a:xfrm>
            <a:prstGeom prst="rect">
              <a:avLst/>
            </a:prstGeom>
            <a:solidFill>
              <a:schemeClr val="bg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solidFill>
                    <a:srgbClr val="FF0000"/>
                  </a:solidFill>
                  <a:latin typeface="Courier New" panose="02070309020205020404" pitchFamily="49" charset="0"/>
                </a:rPr>
                <a:t>1</a:t>
              </a:r>
            </a:p>
          </p:txBody>
        </p:sp>
        <p:sp>
          <p:nvSpPr>
            <p:cNvPr id="214169" name="Oval 153"/>
            <p:cNvSpPr>
              <a:spLocks noChangeArrowheads="1"/>
            </p:cNvSpPr>
            <p:nvPr/>
          </p:nvSpPr>
          <p:spPr bwMode="auto">
            <a:xfrm>
              <a:off x="3120" y="2976"/>
              <a:ext cx="392" cy="392"/>
            </a:xfrm>
            <a:prstGeom prst="ellipse">
              <a:avLst/>
            </a:prstGeom>
            <a:solidFill>
              <a:schemeClr val="bg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Courier New" panose="02070309020205020404" pitchFamily="49" charset="0"/>
                </a:rPr>
                <a:t>A</a:t>
              </a:r>
            </a:p>
          </p:txBody>
        </p:sp>
        <p:sp>
          <p:nvSpPr>
            <p:cNvPr id="214170" name="AutoShape 154"/>
            <p:cNvSpPr>
              <a:spLocks noChangeArrowheads="1"/>
            </p:cNvSpPr>
            <p:nvPr/>
          </p:nvSpPr>
          <p:spPr bwMode="auto">
            <a:xfrm>
              <a:off x="2832" y="3072"/>
              <a:ext cx="286" cy="25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14177" name="Text Box 161"/>
            <p:cNvSpPr txBox="1">
              <a:spLocks noChangeArrowheads="1"/>
            </p:cNvSpPr>
            <p:nvPr/>
          </p:nvSpPr>
          <p:spPr bwMode="auto">
            <a:xfrm>
              <a:off x="2502" y="2976"/>
              <a:ext cx="392"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b="1">
                  <a:solidFill>
                    <a:srgbClr val="FF0000"/>
                  </a:solidFill>
                  <a:latin typeface="Courier New" panose="02070309020205020404" pitchFamily="49" charset="0"/>
                </a:rPr>
                <a:t>占有</a:t>
              </a:r>
            </a:p>
          </p:txBody>
        </p:sp>
        <p:sp>
          <p:nvSpPr>
            <p:cNvPr id="214178" name="Rectangle 162"/>
            <p:cNvSpPr>
              <a:spLocks noChangeArrowheads="1"/>
            </p:cNvSpPr>
            <p:nvPr/>
          </p:nvSpPr>
          <p:spPr bwMode="auto">
            <a:xfrm>
              <a:off x="3840" y="3024"/>
              <a:ext cx="288" cy="288"/>
            </a:xfrm>
            <a:prstGeom prst="rect">
              <a:avLst/>
            </a:prstGeom>
            <a:solidFill>
              <a:schemeClr val="bg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solidFill>
                    <a:srgbClr val="FF0000"/>
                  </a:solidFill>
                  <a:latin typeface="Courier New" panose="02070309020205020404" pitchFamily="49" charset="0"/>
                </a:rPr>
                <a:t>2</a:t>
              </a:r>
            </a:p>
          </p:txBody>
        </p:sp>
        <p:sp>
          <p:nvSpPr>
            <p:cNvPr id="214179" name="Oval 163"/>
            <p:cNvSpPr>
              <a:spLocks noChangeArrowheads="1"/>
            </p:cNvSpPr>
            <p:nvPr/>
          </p:nvSpPr>
          <p:spPr bwMode="auto">
            <a:xfrm>
              <a:off x="4456" y="2976"/>
              <a:ext cx="392" cy="392"/>
            </a:xfrm>
            <a:prstGeom prst="ellipse">
              <a:avLst/>
            </a:prstGeom>
            <a:solidFill>
              <a:schemeClr val="bg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Courier New" panose="02070309020205020404" pitchFamily="49" charset="0"/>
                </a:rPr>
                <a:t>B</a:t>
              </a:r>
            </a:p>
          </p:txBody>
        </p:sp>
        <p:sp>
          <p:nvSpPr>
            <p:cNvPr id="214180" name="AutoShape 164"/>
            <p:cNvSpPr>
              <a:spLocks noChangeArrowheads="1"/>
            </p:cNvSpPr>
            <p:nvPr/>
          </p:nvSpPr>
          <p:spPr bwMode="auto">
            <a:xfrm rot="5400000">
              <a:off x="4866" y="3135"/>
              <a:ext cx="286" cy="25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14181" name="Text Box 165"/>
            <p:cNvSpPr txBox="1">
              <a:spLocks noChangeArrowheads="1"/>
            </p:cNvSpPr>
            <p:nvPr/>
          </p:nvSpPr>
          <p:spPr bwMode="auto">
            <a:xfrm>
              <a:off x="3462" y="2880"/>
              <a:ext cx="392"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b="1">
                  <a:solidFill>
                    <a:srgbClr val="FF0000"/>
                  </a:solidFill>
                  <a:latin typeface="Courier New" panose="02070309020205020404" pitchFamily="49" charset="0"/>
                </a:rPr>
                <a:t>等待</a:t>
              </a:r>
            </a:p>
          </p:txBody>
        </p:sp>
        <p:sp>
          <p:nvSpPr>
            <p:cNvPr id="214182" name="AutoShape 166"/>
            <p:cNvSpPr>
              <a:spLocks noChangeArrowheads="1"/>
            </p:cNvSpPr>
            <p:nvPr/>
          </p:nvSpPr>
          <p:spPr bwMode="auto">
            <a:xfrm>
              <a:off x="3552" y="3090"/>
              <a:ext cx="240" cy="144"/>
            </a:xfrm>
            <a:prstGeom prst="rightArrow">
              <a:avLst>
                <a:gd name="adj1" fmla="val 50000"/>
                <a:gd name="adj2" fmla="val 41667"/>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183" name="AutoShape 167"/>
            <p:cNvSpPr>
              <a:spLocks noChangeArrowheads="1"/>
            </p:cNvSpPr>
            <p:nvPr/>
          </p:nvSpPr>
          <p:spPr bwMode="auto">
            <a:xfrm>
              <a:off x="4167" y="3081"/>
              <a:ext cx="240" cy="144"/>
            </a:xfrm>
            <a:prstGeom prst="rightArrow">
              <a:avLst>
                <a:gd name="adj1" fmla="val 50000"/>
                <a:gd name="adj2" fmla="val 41667"/>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184" name="Rectangle 168"/>
            <p:cNvSpPr>
              <a:spLocks noChangeArrowheads="1"/>
            </p:cNvSpPr>
            <p:nvPr/>
          </p:nvSpPr>
          <p:spPr bwMode="auto">
            <a:xfrm>
              <a:off x="4944" y="3408"/>
              <a:ext cx="288" cy="288"/>
            </a:xfrm>
            <a:prstGeom prst="rect">
              <a:avLst/>
            </a:prstGeom>
            <a:solidFill>
              <a:schemeClr val="bg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solidFill>
                    <a:srgbClr val="FF0000"/>
                  </a:solidFill>
                  <a:latin typeface="Courier New" panose="02070309020205020404" pitchFamily="49" charset="0"/>
                </a:rPr>
                <a:t>3</a:t>
              </a:r>
            </a:p>
          </p:txBody>
        </p:sp>
        <p:sp>
          <p:nvSpPr>
            <p:cNvPr id="214185" name="Oval 169"/>
            <p:cNvSpPr>
              <a:spLocks noChangeArrowheads="1"/>
            </p:cNvSpPr>
            <p:nvPr/>
          </p:nvSpPr>
          <p:spPr bwMode="auto">
            <a:xfrm>
              <a:off x="3120" y="3744"/>
              <a:ext cx="392" cy="392"/>
            </a:xfrm>
            <a:prstGeom prst="ellipse">
              <a:avLst/>
            </a:prstGeom>
            <a:solidFill>
              <a:schemeClr val="bg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Courier New" panose="02070309020205020404" pitchFamily="49" charset="0"/>
                </a:rPr>
                <a:t>D</a:t>
              </a:r>
            </a:p>
          </p:txBody>
        </p:sp>
        <p:sp>
          <p:nvSpPr>
            <p:cNvPr id="214186" name="Rectangle 170"/>
            <p:cNvSpPr>
              <a:spLocks noChangeArrowheads="1"/>
            </p:cNvSpPr>
            <p:nvPr/>
          </p:nvSpPr>
          <p:spPr bwMode="auto">
            <a:xfrm>
              <a:off x="3840" y="3792"/>
              <a:ext cx="288" cy="288"/>
            </a:xfrm>
            <a:prstGeom prst="rect">
              <a:avLst/>
            </a:prstGeom>
            <a:solidFill>
              <a:schemeClr val="bg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solidFill>
                    <a:srgbClr val="FF0000"/>
                  </a:solidFill>
                  <a:latin typeface="Courier New" panose="02070309020205020404" pitchFamily="49" charset="0"/>
                </a:rPr>
                <a:t>4</a:t>
              </a:r>
            </a:p>
          </p:txBody>
        </p:sp>
        <p:sp>
          <p:nvSpPr>
            <p:cNvPr id="214187" name="Oval 171"/>
            <p:cNvSpPr>
              <a:spLocks noChangeArrowheads="1"/>
            </p:cNvSpPr>
            <p:nvPr/>
          </p:nvSpPr>
          <p:spPr bwMode="auto">
            <a:xfrm>
              <a:off x="4456" y="3744"/>
              <a:ext cx="392" cy="392"/>
            </a:xfrm>
            <a:prstGeom prst="ellipse">
              <a:avLst/>
            </a:prstGeom>
            <a:solidFill>
              <a:schemeClr val="bg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Courier New" panose="02070309020205020404" pitchFamily="49" charset="0"/>
                </a:rPr>
                <a:t>C</a:t>
              </a:r>
            </a:p>
          </p:txBody>
        </p:sp>
        <p:sp>
          <p:nvSpPr>
            <p:cNvPr id="214189" name="AutoShape 173"/>
            <p:cNvSpPr>
              <a:spLocks noChangeArrowheads="1"/>
            </p:cNvSpPr>
            <p:nvPr/>
          </p:nvSpPr>
          <p:spPr bwMode="auto">
            <a:xfrm rot="10800000">
              <a:off x="3552" y="3858"/>
              <a:ext cx="240" cy="144"/>
            </a:xfrm>
            <a:prstGeom prst="rightArrow">
              <a:avLst>
                <a:gd name="adj1" fmla="val 50000"/>
                <a:gd name="adj2" fmla="val 41667"/>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190" name="AutoShape 174"/>
            <p:cNvSpPr>
              <a:spLocks noChangeArrowheads="1"/>
            </p:cNvSpPr>
            <p:nvPr/>
          </p:nvSpPr>
          <p:spPr bwMode="auto">
            <a:xfrm rot="10800000">
              <a:off x="4167" y="3849"/>
              <a:ext cx="240" cy="144"/>
            </a:xfrm>
            <a:prstGeom prst="rightArrow">
              <a:avLst>
                <a:gd name="adj1" fmla="val 50000"/>
                <a:gd name="adj2" fmla="val 41667"/>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191" name="AutoShape 175"/>
            <p:cNvSpPr>
              <a:spLocks noChangeArrowheads="1"/>
            </p:cNvSpPr>
            <p:nvPr/>
          </p:nvSpPr>
          <p:spPr bwMode="auto">
            <a:xfrm rot="16200000">
              <a:off x="2802" y="3711"/>
              <a:ext cx="286" cy="25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14192" name="AutoShape 176"/>
            <p:cNvSpPr>
              <a:spLocks noChangeArrowheads="1"/>
            </p:cNvSpPr>
            <p:nvPr/>
          </p:nvSpPr>
          <p:spPr bwMode="auto">
            <a:xfrm rot="10800000">
              <a:off x="4848" y="3744"/>
              <a:ext cx="286" cy="25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grpSp>
        <p:nvGrpSpPr>
          <p:cNvPr id="214198" name="Group 182"/>
          <p:cNvGrpSpPr>
            <a:grpSpLocks/>
          </p:cNvGrpSpPr>
          <p:nvPr/>
        </p:nvGrpSpPr>
        <p:grpSpPr bwMode="auto">
          <a:xfrm>
            <a:off x="990600" y="5127625"/>
            <a:ext cx="4038600" cy="425450"/>
            <a:chOff x="624" y="3230"/>
            <a:chExt cx="2544" cy="268"/>
          </a:xfrm>
        </p:grpSpPr>
        <p:sp>
          <p:nvSpPr>
            <p:cNvPr id="214196" name="Rectangle 180"/>
            <p:cNvSpPr>
              <a:spLocks noChangeArrowheads="1"/>
            </p:cNvSpPr>
            <p:nvPr/>
          </p:nvSpPr>
          <p:spPr bwMode="auto">
            <a:xfrm>
              <a:off x="624" y="3230"/>
              <a:ext cx="2544"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20000"/>
                </a:lnSpc>
              </a:pPr>
              <a:r>
                <a:rPr lang="zh-CN" altLang="en-US" sz="2000" b="1" dirty="0">
                  <a:solidFill>
                    <a:srgbClr val="FF0000"/>
                  </a:solidFill>
                </a:rPr>
                <a:t>形成了无限等待</a:t>
              </a:r>
              <a:endParaRPr lang="zh-CN" altLang="en-US" sz="2000" b="1" dirty="0">
                <a:solidFill>
                  <a:srgbClr val="FF0000"/>
                </a:solidFill>
                <a:sym typeface="Symbol" panose="05050102010706020507" pitchFamily="18" charset="2"/>
              </a:endParaRPr>
            </a:p>
          </p:txBody>
        </p:sp>
        <p:pic>
          <p:nvPicPr>
            <p:cNvPr id="214197" name="Picture 181"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365"/>
              <a:ext cx="119" cy="1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83095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4145"/>
                                        </p:tgtEl>
                                        <p:attrNameLst>
                                          <p:attrName>style.visibility</p:attrName>
                                        </p:attrNameLst>
                                      </p:cBhvr>
                                      <p:to>
                                        <p:strVal val="visible"/>
                                      </p:to>
                                    </p:set>
                                    <p:animEffect transition="in" filter="dissolve">
                                      <p:cBhvr>
                                        <p:cTn id="7" dur="500"/>
                                        <p:tgtEl>
                                          <p:spTgt spid="2141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4144"/>
                                        </p:tgtEl>
                                        <p:attrNameLst>
                                          <p:attrName>style.visibility</p:attrName>
                                        </p:attrNameLst>
                                      </p:cBhvr>
                                      <p:to>
                                        <p:strVal val="visible"/>
                                      </p:to>
                                    </p:set>
                                    <p:animEffect transition="in" filter="dissolve">
                                      <p:cBhvr>
                                        <p:cTn id="12" dur="500"/>
                                        <p:tgtEl>
                                          <p:spTgt spid="2141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nodeType="clickEffect">
                                  <p:stCondLst>
                                    <p:cond delay="0"/>
                                  </p:stCondLst>
                                  <p:childTnLst>
                                    <p:set>
                                      <p:cBhvr>
                                        <p:cTn id="16" dur="1" fill="hold">
                                          <p:stCondLst>
                                            <p:cond delay="0"/>
                                          </p:stCondLst>
                                        </p:cTn>
                                        <p:tgtEl>
                                          <p:spTgt spid="214082"/>
                                        </p:tgtEl>
                                        <p:attrNameLst>
                                          <p:attrName>style.visibility</p:attrName>
                                        </p:attrNameLst>
                                      </p:cBhvr>
                                      <p:to>
                                        <p:strVal val="visible"/>
                                      </p:to>
                                    </p:set>
                                    <p:anim calcmode="lin" valueType="num">
                                      <p:cBhvr>
                                        <p:cTn id="17" dur="500" fill="hold"/>
                                        <p:tgtEl>
                                          <p:spTgt spid="214082"/>
                                        </p:tgtEl>
                                        <p:attrNameLst>
                                          <p:attrName>ppt_x</p:attrName>
                                        </p:attrNameLst>
                                      </p:cBhvr>
                                      <p:tavLst>
                                        <p:tav tm="0">
                                          <p:val>
                                            <p:strVal val="#ppt_x-#ppt_w/2"/>
                                          </p:val>
                                        </p:tav>
                                        <p:tav tm="100000">
                                          <p:val>
                                            <p:strVal val="#ppt_x"/>
                                          </p:val>
                                        </p:tav>
                                      </p:tavLst>
                                    </p:anim>
                                    <p:anim calcmode="lin" valueType="num">
                                      <p:cBhvr>
                                        <p:cTn id="18" dur="500" fill="hold"/>
                                        <p:tgtEl>
                                          <p:spTgt spid="214082"/>
                                        </p:tgtEl>
                                        <p:attrNameLst>
                                          <p:attrName>ppt_y</p:attrName>
                                        </p:attrNameLst>
                                      </p:cBhvr>
                                      <p:tavLst>
                                        <p:tav tm="0">
                                          <p:val>
                                            <p:strVal val="#ppt_y"/>
                                          </p:val>
                                        </p:tav>
                                        <p:tav tm="100000">
                                          <p:val>
                                            <p:strVal val="#ppt_y"/>
                                          </p:val>
                                        </p:tav>
                                      </p:tavLst>
                                    </p:anim>
                                    <p:anim calcmode="lin" valueType="num">
                                      <p:cBhvr>
                                        <p:cTn id="19" dur="500" fill="hold"/>
                                        <p:tgtEl>
                                          <p:spTgt spid="214082"/>
                                        </p:tgtEl>
                                        <p:attrNameLst>
                                          <p:attrName>ppt_w</p:attrName>
                                        </p:attrNameLst>
                                      </p:cBhvr>
                                      <p:tavLst>
                                        <p:tav tm="0">
                                          <p:val>
                                            <p:fltVal val="0"/>
                                          </p:val>
                                        </p:tav>
                                        <p:tav tm="100000">
                                          <p:val>
                                            <p:strVal val="#ppt_w"/>
                                          </p:val>
                                        </p:tav>
                                      </p:tavLst>
                                    </p:anim>
                                    <p:anim calcmode="lin" valueType="num">
                                      <p:cBhvr>
                                        <p:cTn id="20" dur="500" fill="hold"/>
                                        <p:tgtEl>
                                          <p:spTgt spid="214082"/>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nodeType="clickEffect">
                                  <p:stCondLst>
                                    <p:cond delay="0"/>
                                  </p:stCondLst>
                                  <p:childTnLst>
                                    <p:set>
                                      <p:cBhvr>
                                        <p:cTn id="24" dur="1" fill="hold">
                                          <p:stCondLst>
                                            <p:cond delay="0"/>
                                          </p:stCondLst>
                                        </p:cTn>
                                        <p:tgtEl>
                                          <p:spTgt spid="214038"/>
                                        </p:tgtEl>
                                        <p:attrNameLst>
                                          <p:attrName>style.visibility</p:attrName>
                                        </p:attrNameLst>
                                      </p:cBhvr>
                                      <p:to>
                                        <p:strVal val="visible"/>
                                      </p:to>
                                    </p:set>
                                    <p:anim calcmode="lin" valueType="num">
                                      <p:cBhvr>
                                        <p:cTn id="25" dur="500" fill="hold"/>
                                        <p:tgtEl>
                                          <p:spTgt spid="214038"/>
                                        </p:tgtEl>
                                        <p:attrNameLst>
                                          <p:attrName>ppt_x</p:attrName>
                                        </p:attrNameLst>
                                      </p:cBhvr>
                                      <p:tavLst>
                                        <p:tav tm="0">
                                          <p:val>
                                            <p:strVal val="#ppt_x"/>
                                          </p:val>
                                        </p:tav>
                                        <p:tav tm="100000">
                                          <p:val>
                                            <p:strVal val="#ppt_x"/>
                                          </p:val>
                                        </p:tav>
                                      </p:tavLst>
                                    </p:anim>
                                    <p:anim calcmode="lin" valueType="num">
                                      <p:cBhvr>
                                        <p:cTn id="26" dur="500" fill="hold"/>
                                        <p:tgtEl>
                                          <p:spTgt spid="214038"/>
                                        </p:tgtEl>
                                        <p:attrNameLst>
                                          <p:attrName>ppt_y</p:attrName>
                                        </p:attrNameLst>
                                      </p:cBhvr>
                                      <p:tavLst>
                                        <p:tav tm="0">
                                          <p:val>
                                            <p:strVal val="#ppt_y-#ppt_h/2"/>
                                          </p:val>
                                        </p:tav>
                                        <p:tav tm="100000">
                                          <p:val>
                                            <p:strVal val="#ppt_y"/>
                                          </p:val>
                                        </p:tav>
                                      </p:tavLst>
                                    </p:anim>
                                    <p:anim calcmode="lin" valueType="num">
                                      <p:cBhvr>
                                        <p:cTn id="27" dur="500" fill="hold"/>
                                        <p:tgtEl>
                                          <p:spTgt spid="214038"/>
                                        </p:tgtEl>
                                        <p:attrNameLst>
                                          <p:attrName>ppt_w</p:attrName>
                                        </p:attrNameLst>
                                      </p:cBhvr>
                                      <p:tavLst>
                                        <p:tav tm="0">
                                          <p:val>
                                            <p:strVal val="#ppt_w"/>
                                          </p:val>
                                        </p:tav>
                                        <p:tav tm="100000">
                                          <p:val>
                                            <p:strVal val="#ppt_w"/>
                                          </p:val>
                                        </p:tav>
                                      </p:tavLst>
                                    </p:anim>
                                    <p:anim calcmode="lin" valueType="num">
                                      <p:cBhvr>
                                        <p:cTn id="28" dur="500" fill="hold"/>
                                        <p:tgtEl>
                                          <p:spTgt spid="214038"/>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2" fill="hold" nodeType="clickEffect">
                                  <p:stCondLst>
                                    <p:cond delay="0"/>
                                  </p:stCondLst>
                                  <p:childTnLst>
                                    <p:set>
                                      <p:cBhvr>
                                        <p:cTn id="32" dur="1" fill="hold">
                                          <p:stCondLst>
                                            <p:cond delay="0"/>
                                          </p:stCondLst>
                                        </p:cTn>
                                        <p:tgtEl>
                                          <p:spTgt spid="214104"/>
                                        </p:tgtEl>
                                        <p:attrNameLst>
                                          <p:attrName>style.visibility</p:attrName>
                                        </p:attrNameLst>
                                      </p:cBhvr>
                                      <p:to>
                                        <p:strVal val="visible"/>
                                      </p:to>
                                    </p:set>
                                    <p:anim calcmode="lin" valueType="num">
                                      <p:cBhvr>
                                        <p:cTn id="33" dur="500" fill="hold"/>
                                        <p:tgtEl>
                                          <p:spTgt spid="214104"/>
                                        </p:tgtEl>
                                        <p:attrNameLst>
                                          <p:attrName>ppt_x</p:attrName>
                                        </p:attrNameLst>
                                      </p:cBhvr>
                                      <p:tavLst>
                                        <p:tav tm="0">
                                          <p:val>
                                            <p:strVal val="#ppt_x+#ppt_w/2"/>
                                          </p:val>
                                        </p:tav>
                                        <p:tav tm="100000">
                                          <p:val>
                                            <p:strVal val="#ppt_x"/>
                                          </p:val>
                                        </p:tav>
                                      </p:tavLst>
                                    </p:anim>
                                    <p:anim calcmode="lin" valueType="num">
                                      <p:cBhvr>
                                        <p:cTn id="34" dur="500" fill="hold"/>
                                        <p:tgtEl>
                                          <p:spTgt spid="214104"/>
                                        </p:tgtEl>
                                        <p:attrNameLst>
                                          <p:attrName>ppt_y</p:attrName>
                                        </p:attrNameLst>
                                      </p:cBhvr>
                                      <p:tavLst>
                                        <p:tav tm="0">
                                          <p:val>
                                            <p:strVal val="#ppt_y"/>
                                          </p:val>
                                        </p:tav>
                                        <p:tav tm="100000">
                                          <p:val>
                                            <p:strVal val="#ppt_y"/>
                                          </p:val>
                                        </p:tav>
                                      </p:tavLst>
                                    </p:anim>
                                    <p:anim calcmode="lin" valueType="num">
                                      <p:cBhvr>
                                        <p:cTn id="35" dur="500" fill="hold"/>
                                        <p:tgtEl>
                                          <p:spTgt spid="214104"/>
                                        </p:tgtEl>
                                        <p:attrNameLst>
                                          <p:attrName>ppt_w</p:attrName>
                                        </p:attrNameLst>
                                      </p:cBhvr>
                                      <p:tavLst>
                                        <p:tav tm="0">
                                          <p:val>
                                            <p:fltVal val="0"/>
                                          </p:val>
                                        </p:tav>
                                        <p:tav tm="100000">
                                          <p:val>
                                            <p:strVal val="#ppt_w"/>
                                          </p:val>
                                        </p:tav>
                                      </p:tavLst>
                                    </p:anim>
                                    <p:anim calcmode="lin" valueType="num">
                                      <p:cBhvr>
                                        <p:cTn id="36" dur="500" fill="hold"/>
                                        <p:tgtEl>
                                          <p:spTgt spid="214104"/>
                                        </p:tgtEl>
                                        <p:attrNameLst>
                                          <p:attrName>ppt_h</p:attrName>
                                        </p:attrNameLst>
                                      </p:cBhvr>
                                      <p:tavLst>
                                        <p:tav tm="0">
                                          <p:val>
                                            <p:strVal val="#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4" fill="hold" nodeType="clickEffect">
                                  <p:stCondLst>
                                    <p:cond delay="0"/>
                                  </p:stCondLst>
                                  <p:childTnLst>
                                    <p:set>
                                      <p:cBhvr>
                                        <p:cTn id="40" dur="1" fill="hold">
                                          <p:stCondLst>
                                            <p:cond delay="0"/>
                                          </p:stCondLst>
                                        </p:cTn>
                                        <p:tgtEl>
                                          <p:spTgt spid="214060"/>
                                        </p:tgtEl>
                                        <p:attrNameLst>
                                          <p:attrName>style.visibility</p:attrName>
                                        </p:attrNameLst>
                                      </p:cBhvr>
                                      <p:to>
                                        <p:strVal val="visible"/>
                                      </p:to>
                                    </p:set>
                                    <p:anim calcmode="lin" valueType="num">
                                      <p:cBhvr>
                                        <p:cTn id="41" dur="500" fill="hold"/>
                                        <p:tgtEl>
                                          <p:spTgt spid="214060"/>
                                        </p:tgtEl>
                                        <p:attrNameLst>
                                          <p:attrName>ppt_x</p:attrName>
                                        </p:attrNameLst>
                                      </p:cBhvr>
                                      <p:tavLst>
                                        <p:tav tm="0">
                                          <p:val>
                                            <p:strVal val="#ppt_x"/>
                                          </p:val>
                                        </p:tav>
                                        <p:tav tm="100000">
                                          <p:val>
                                            <p:strVal val="#ppt_x"/>
                                          </p:val>
                                        </p:tav>
                                      </p:tavLst>
                                    </p:anim>
                                    <p:anim calcmode="lin" valueType="num">
                                      <p:cBhvr>
                                        <p:cTn id="42" dur="500" fill="hold"/>
                                        <p:tgtEl>
                                          <p:spTgt spid="214060"/>
                                        </p:tgtEl>
                                        <p:attrNameLst>
                                          <p:attrName>ppt_y</p:attrName>
                                        </p:attrNameLst>
                                      </p:cBhvr>
                                      <p:tavLst>
                                        <p:tav tm="0">
                                          <p:val>
                                            <p:strVal val="#ppt_y+#ppt_h/2"/>
                                          </p:val>
                                        </p:tav>
                                        <p:tav tm="100000">
                                          <p:val>
                                            <p:strVal val="#ppt_y"/>
                                          </p:val>
                                        </p:tav>
                                      </p:tavLst>
                                    </p:anim>
                                    <p:anim calcmode="lin" valueType="num">
                                      <p:cBhvr>
                                        <p:cTn id="43" dur="500" fill="hold"/>
                                        <p:tgtEl>
                                          <p:spTgt spid="214060"/>
                                        </p:tgtEl>
                                        <p:attrNameLst>
                                          <p:attrName>ppt_w</p:attrName>
                                        </p:attrNameLst>
                                      </p:cBhvr>
                                      <p:tavLst>
                                        <p:tav tm="0">
                                          <p:val>
                                            <p:strVal val="#ppt_w"/>
                                          </p:val>
                                        </p:tav>
                                        <p:tav tm="100000">
                                          <p:val>
                                            <p:strVal val="#ppt_w"/>
                                          </p:val>
                                        </p:tav>
                                      </p:tavLst>
                                    </p:anim>
                                    <p:anim calcmode="lin" valueType="num">
                                      <p:cBhvr>
                                        <p:cTn id="44" dur="500" fill="hold"/>
                                        <p:tgtEl>
                                          <p:spTgt spid="214060"/>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14146"/>
                                        </p:tgtEl>
                                        <p:attrNameLst>
                                          <p:attrName>style.visibility</p:attrName>
                                        </p:attrNameLst>
                                      </p:cBhvr>
                                      <p:to>
                                        <p:strVal val="visible"/>
                                      </p:to>
                                    </p:set>
                                    <p:animEffect transition="in" filter="dissolve">
                                      <p:cBhvr>
                                        <p:cTn id="49" dur="500"/>
                                        <p:tgtEl>
                                          <p:spTgt spid="21414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214163"/>
                                        </p:tgtEl>
                                        <p:attrNameLst>
                                          <p:attrName>style.visibility</p:attrName>
                                        </p:attrNameLst>
                                      </p:cBhvr>
                                      <p:to>
                                        <p:strVal val="visible"/>
                                      </p:to>
                                    </p:set>
                                    <p:animEffect transition="in" filter="dissolve">
                                      <p:cBhvr>
                                        <p:cTn id="54" dur="500"/>
                                        <p:tgtEl>
                                          <p:spTgt spid="21416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nodeType="clickEffect">
                                  <p:stCondLst>
                                    <p:cond delay="0"/>
                                  </p:stCondLst>
                                  <p:childTnLst>
                                    <p:set>
                                      <p:cBhvr>
                                        <p:cTn id="58" dur="1" fill="hold">
                                          <p:stCondLst>
                                            <p:cond delay="0"/>
                                          </p:stCondLst>
                                        </p:cTn>
                                        <p:tgtEl>
                                          <p:spTgt spid="214164"/>
                                        </p:tgtEl>
                                        <p:attrNameLst>
                                          <p:attrName>style.visibility</p:attrName>
                                        </p:attrNameLst>
                                      </p:cBhvr>
                                      <p:to>
                                        <p:strVal val="visible"/>
                                      </p:to>
                                    </p:set>
                                    <p:animEffect transition="in" filter="dissolve">
                                      <p:cBhvr>
                                        <p:cTn id="59" dur="500"/>
                                        <p:tgtEl>
                                          <p:spTgt spid="21416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nodeType="clickEffect">
                                  <p:stCondLst>
                                    <p:cond delay="0"/>
                                  </p:stCondLst>
                                  <p:childTnLst>
                                    <p:set>
                                      <p:cBhvr>
                                        <p:cTn id="63" dur="1" fill="hold">
                                          <p:stCondLst>
                                            <p:cond delay="0"/>
                                          </p:stCondLst>
                                        </p:cTn>
                                        <p:tgtEl>
                                          <p:spTgt spid="214162"/>
                                        </p:tgtEl>
                                        <p:attrNameLst>
                                          <p:attrName>style.visibility</p:attrName>
                                        </p:attrNameLst>
                                      </p:cBhvr>
                                      <p:to>
                                        <p:strVal val="visible"/>
                                      </p:to>
                                    </p:set>
                                    <p:animEffect transition="in" filter="dissolve">
                                      <p:cBhvr>
                                        <p:cTn id="64" dur="500"/>
                                        <p:tgtEl>
                                          <p:spTgt spid="21416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nodeType="clickEffect">
                                  <p:stCondLst>
                                    <p:cond delay="0"/>
                                  </p:stCondLst>
                                  <p:childTnLst>
                                    <p:set>
                                      <p:cBhvr>
                                        <p:cTn id="68" dur="1" fill="hold">
                                          <p:stCondLst>
                                            <p:cond delay="0"/>
                                          </p:stCondLst>
                                        </p:cTn>
                                        <p:tgtEl>
                                          <p:spTgt spid="214193"/>
                                        </p:tgtEl>
                                        <p:attrNameLst>
                                          <p:attrName>style.visibility</p:attrName>
                                        </p:attrNameLst>
                                      </p:cBhvr>
                                      <p:to>
                                        <p:strVal val="visible"/>
                                      </p:to>
                                    </p:set>
                                    <p:animEffect transition="in" filter="dissolve">
                                      <p:cBhvr>
                                        <p:cTn id="69" dur="500"/>
                                        <p:tgtEl>
                                          <p:spTgt spid="21419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nodeType="clickEffect">
                                  <p:stCondLst>
                                    <p:cond delay="0"/>
                                  </p:stCondLst>
                                  <p:childTnLst>
                                    <p:set>
                                      <p:cBhvr>
                                        <p:cTn id="73" dur="1" fill="hold">
                                          <p:stCondLst>
                                            <p:cond delay="0"/>
                                          </p:stCondLst>
                                        </p:cTn>
                                        <p:tgtEl>
                                          <p:spTgt spid="214198"/>
                                        </p:tgtEl>
                                        <p:attrNameLst>
                                          <p:attrName>style.visibility</p:attrName>
                                        </p:attrNameLst>
                                      </p:cBhvr>
                                      <p:to>
                                        <p:strVal val="visible"/>
                                      </p:to>
                                    </p:set>
                                    <p:animEffect transition="in" filter="dissolve">
                                      <p:cBhvr>
                                        <p:cTn id="74" dur="500"/>
                                        <p:tgtEl>
                                          <p:spTgt spid="214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145" grpId="0"/>
      <p:bldP spid="214146"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dirty="0" smtClean="0"/>
              <a:t>产生死锁的条件</a:t>
            </a:r>
          </a:p>
        </p:txBody>
      </p:sp>
      <p:sp>
        <p:nvSpPr>
          <p:cNvPr id="12292" name="Rectangle 3"/>
          <p:cNvSpPr>
            <a:spLocks noGrp="1" noChangeArrowheads="1"/>
          </p:cNvSpPr>
          <p:nvPr>
            <p:ph type="body" idx="1"/>
          </p:nvPr>
        </p:nvSpPr>
        <p:spPr>
          <a:xfrm>
            <a:off x="683568" y="980728"/>
            <a:ext cx="8049580" cy="4525962"/>
          </a:xfrm>
        </p:spPr>
        <p:txBody>
          <a:bodyPr/>
          <a:lstStyle/>
          <a:p>
            <a:pPr marL="533400" indent="-533400" eaLnBrk="1" hangingPunct="1">
              <a:lnSpc>
                <a:spcPct val="150000"/>
              </a:lnSpc>
              <a:spcBef>
                <a:spcPts val="0"/>
              </a:spcBef>
              <a:buFont typeface="Wingdings" panose="05000000000000000000" pitchFamily="2" charset="2"/>
              <a:buAutoNum type="arabicPeriod"/>
            </a:pPr>
            <a:r>
              <a:rPr lang="zh-CN" altLang="en-US" sz="2400" b="1" dirty="0" smtClean="0">
                <a:solidFill>
                  <a:srgbClr val="0070C0"/>
                </a:solidFill>
              </a:rPr>
              <a:t>互斥条件</a:t>
            </a:r>
          </a:p>
          <a:p>
            <a:pPr lvl="1" eaLnBrk="1" hangingPunct="1">
              <a:lnSpc>
                <a:spcPct val="150000"/>
              </a:lnSpc>
              <a:spcBef>
                <a:spcPts val="0"/>
              </a:spcBef>
              <a:buFont typeface="Wingdings" panose="05000000000000000000" pitchFamily="2" charset="2"/>
              <a:buChar char="Ø"/>
            </a:pPr>
            <a:r>
              <a:rPr lang="zh-CN" altLang="en-US" sz="2000" dirty="0" smtClean="0"/>
              <a:t>每个资源每次只允许</a:t>
            </a:r>
            <a:r>
              <a:rPr lang="zh-CN" altLang="en-US" sz="2000" b="1" dirty="0" smtClean="0">
                <a:solidFill>
                  <a:srgbClr val="FF0000"/>
                </a:solidFill>
              </a:rPr>
              <a:t>一个进程</a:t>
            </a:r>
            <a:r>
              <a:rPr lang="zh-CN" altLang="en-US" sz="2000" dirty="0" smtClean="0"/>
              <a:t>使用或者空闲</a:t>
            </a:r>
          </a:p>
          <a:p>
            <a:pPr marL="533400" indent="-533400" eaLnBrk="1" hangingPunct="1">
              <a:lnSpc>
                <a:spcPct val="150000"/>
              </a:lnSpc>
              <a:spcBef>
                <a:spcPts val="0"/>
              </a:spcBef>
              <a:buFont typeface="Wingdings" panose="05000000000000000000" pitchFamily="2" charset="2"/>
              <a:buAutoNum type="arabicPeriod"/>
            </a:pPr>
            <a:r>
              <a:rPr lang="zh-CN" altLang="en-US" sz="2400" b="1" dirty="0" smtClean="0">
                <a:solidFill>
                  <a:srgbClr val="0070C0"/>
                </a:solidFill>
              </a:rPr>
              <a:t>占有和等待条件</a:t>
            </a:r>
          </a:p>
          <a:p>
            <a:pPr lvl="1" eaLnBrk="1" hangingPunct="1">
              <a:lnSpc>
                <a:spcPct val="150000"/>
              </a:lnSpc>
              <a:spcBef>
                <a:spcPts val="0"/>
              </a:spcBef>
              <a:buFont typeface="Wingdings" panose="05000000000000000000" pitchFamily="2" charset="2"/>
              <a:buChar char="Ø"/>
            </a:pPr>
            <a:r>
              <a:rPr lang="zh-CN" altLang="en-US" sz="2000" dirty="0" smtClean="0"/>
              <a:t>已占有某些资源的进程可以</a:t>
            </a:r>
            <a:r>
              <a:rPr lang="zh-CN" altLang="en-US" sz="2000" b="1" dirty="0" smtClean="0">
                <a:solidFill>
                  <a:srgbClr val="FF0000"/>
                </a:solidFill>
              </a:rPr>
              <a:t>请求新</a:t>
            </a:r>
            <a:r>
              <a:rPr lang="zh-CN" altLang="en-US" sz="2000" dirty="0" smtClean="0"/>
              <a:t>的资源</a:t>
            </a:r>
          </a:p>
          <a:p>
            <a:pPr marL="533400" indent="-533400" eaLnBrk="1" hangingPunct="1">
              <a:lnSpc>
                <a:spcPct val="150000"/>
              </a:lnSpc>
              <a:spcBef>
                <a:spcPts val="0"/>
              </a:spcBef>
              <a:buFont typeface="Wingdings" panose="05000000000000000000" pitchFamily="2" charset="2"/>
              <a:buAutoNum type="arabicPeriod"/>
            </a:pPr>
            <a:r>
              <a:rPr lang="zh-CN" altLang="en-US" sz="2400" b="1" dirty="0" smtClean="0">
                <a:solidFill>
                  <a:srgbClr val="0070C0"/>
                </a:solidFill>
              </a:rPr>
              <a:t>非剥夺条件</a:t>
            </a:r>
          </a:p>
          <a:p>
            <a:pPr lvl="1" eaLnBrk="1" hangingPunct="1">
              <a:lnSpc>
                <a:spcPct val="150000"/>
              </a:lnSpc>
              <a:spcBef>
                <a:spcPts val="0"/>
              </a:spcBef>
              <a:buFont typeface="Wingdings" panose="05000000000000000000" pitchFamily="2" charset="2"/>
              <a:buChar char="Ø"/>
            </a:pPr>
            <a:r>
              <a:rPr lang="zh-CN" altLang="en-US" sz="2000" dirty="0" smtClean="0"/>
              <a:t>先前授予的资源</a:t>
            </a:r>
            <a:r>
              <a:rPr lang="zh-CN" altLang="en-US" sz="2000" b="1" dirty="0" smtClean="0">
                <a:solidFill>
                  <a:srgbClr val="FF0000"/>
                </a:solidFill>
              </a:rPr>
              <a:t>无法强制</a:t>
            </a:r>
            <a:r>
              <a:rPr lang="zh-CN" altLang="en-US" sz="2000" dirty="0" smtClean="0"/>
              <a:t>地剥夺</a:t>
            </a:r>
          </a:p>
          <a:p>
            <a:pPr marL="533400" indent="-533400" eaLnBrk="1" hangingPunct="1">
              <a:lnSpc>
                <a:spcPct val="150000"/>
              </a:lnSpc>
              <a:spcBef>
                <a:spcPts val="0"/>
              </a:spcBef>
              <a:buFont typeface="Wingdings" panose="05000000000000000000" pitchFamily="2" charset="2"/>
              <a:buAutoNum type="arabicPeriod"/>
            </a:pPr>
            <a:r>
              <a:rPr lang="zh-CN" altLang="en-US" sz="2400" b="1" dirty="0" smtClean="0">
                <a:solidFill>
                  <a:srgbClr val="0070C0"/>
                </a:solidFill>
              </a:rPr>
              <a:t>循环等待条件</a:t>
            </a:r>
          </a:p>
          <a:p>
            <a:pPr lvl="1" eaLnBrk="1" hangingPunct="1">
              <a:lnSpc>
                <a:spcPct val="150000"/>
              </a:lnSpc>
              <a:spcBef>
                <a:spcPts val="0"/>
              </a:spcBef>
              <a:buFont typeface="Wingdings" panose="05000000000000000000" pitchFamily="2" charset="2"/>
              <a:buChar char="Ø"/>
            </a:pPr>
            <a:r>
              <a:rPr lang="zh-CN" altLang="en-US" sz="2000" dirty="0" smtClean="0"/>
              <a:t>至少有</a:t>
            </a:r>
            <a:r>
              <a:rPr lang="en-US" altLang="zh-CN" sz="2000" dirty="0" smtClean="0"/>
              <a:t>2</a:t>
            </a:r>
            <a:r>
              <a:rPr lang="zh-CN" altLang="en-US" sz="2000" dirty="0" smtClean="0"/>
              <a:t>个或以上进程构成</a:t>
            </a:r>
            <a:r>
              <a:rPr lang="zh-CN" altLang="en-US" sz="2000" b="1" dirty="0" smtClean="0">
                <a:solidFill>
                  <a:srgbClr val="FF0000"/>
                </a:solidFill>
              </a:rPr>
              <a:t>循环链</a:t>
            </a:r>
          </a:p>
          <a:p>
            <a:pPr lvl="1" eaLnBrk="1" hangingPunct="1">
              <a:lnSpc>
                <a:spcPct val="150000"/>
              </a:lnSpc>
              <a:spcBef>
                <a:spcPts val="0"/>
              </a:spcBef>
              <a:buFont typeface="Wingdings" panose="05000000000000000000" pitchFamily="2" charset="2"/>
              <a:buChar char="Ø"/>
            </a:pPr>
            <a:r>
              <a:rPr lang="zh-CN" altLang="en-US" sz="2000" b="1" dirty="0" smtClean="0">
                <a:solidFill>
                  <a:srgbClr val="FF0000"/>
                </a:solidFill>
              </a:rPr>
              <a:t>每个</a:t>
            </a:r>
            <a:r>
              <a:rPr lang="zh-CN" altLang="en-US" sz="2000" dirty="0" smtClean="0"/>
              <a:t>进程都在</a:t>
            </a:r>
            <a:r>
              <a:rPr lang="zh-CN" altLang="en-US" sz="2000" b="1" dirty="0" smtClean="0">
                <a:solidFill>
                  <a:srgbClr val="FF0000"/>
                </a:solidFill>
              </a:rPr>
              <a:t>等待</a:t>
            </a:r>
            <a:r>
              <a:rPr lang="zh-CN" altLang="en-US" sz="2000" dirty="0" smtClean="0"/>
              <a:t>由循环链中下一个成员占有的资源</a:t>
            </a:r>
          </a:p>
        </p:txBody>
      </p:sp>
    </p:spTree>
    <p:extLst>
      <p:ext uri="{BB962C8B-B14F-4D97-AF65-F5344CB8AC3E}">
        <p14:creationId xmlns:p14="http://schemas.microsoft.com/office/powerpoint/2010/main" val="85431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29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9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29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29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29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smtClean="0"/>
              <a:t>死锁模型</a:t>
            </a:r>
          </a:p>
        </p:txBody>
      </p:sp>
      <p:sp>
        <p:nvSpPr>
          <p:cNvPr id="13316" name="Rectangle 3"/>
          <p:cNvSpPr>
            <a:spLocks noGrp="1" noChangeArrowheads="1"/>
          </p:cNvSpPr>
          <p:nvPr>
            <p:ph type="body" idx="1"/>
          </p:nvPr>
        </p:nvSpPr>
        <p:spPr>
          <a:xfrm>
            <a:off x="575556" y="872716"/>
            <a:ext cx="8229600" cy="2520280"/>
          </a:xfrm>
        </p:spPr>
        <p:txBody>
          <a:bodyPr/>
          <a:lstStyle/>
          <a:p>
            <a:pPr algn="just" eaLnBrk="1" hangingPunct="1">
              <a:lnSpc>
                <a:spcPct val="150000"/>
              </a:lnSpc>
              <a:buFont typeface="Wingdings" panose="05000000000000000000" pitchFamily="2" charset="2"/>
              <a:buChar char="Ø"/>
            </a:pPr>
            <a:r>
              <a:rPr lang="zh-CN" altLang="en-US" sz="2000" b="1" dirty="0" smtClean="0">
                <a:solidFill>
                  <a:srgbClr val="FF0000"/>
                </a:solidFill>
                <a:latin typeface="Times New Roman" panose="02020603050405020304" pitchFamily="18" charset="0"/>
                <a:cs typeface="Times New Roman" panose="02020603050405020304" pitchFamily="18" charset="0"/>
              </a:rPr>
              <a:t>圆形节点</a:t>
            </a:r>
            <a:r>
              <a:rPr lang="zh-CN" altLang="en-US" sz="2000" dirty="0" smtClean="0">
                <a:latin typeface="Times New Roman" panose="02020603050405020304" pitchFamily="18" charset="0"/>
                <a:cs typeface="Times New Roman" panose="02020603050405020304" pitchFamily="18" charset="0"/>
              </a:rPr>
              <a:t>表示进程，</a:t>
            </a:r>
            <a:r>
              <a:rPr lang="zh-CN" altLang="en-US" sz="2000" b="1" dirty="0" smtClean="0">
                <a:solidFill>
                  <a:srgbClr val="FF0000"/>
                </a:solidFill>
                <a:latin typeface="Times New Roman" panose="02020603050405020304" pitchFamily="18" charset="0"/>
                <a:cs typeface="Times New Roman" panose="02020603050405020304" pitchFamily="18" charset="0"/>
              </a:rPr>
              <a:t>方形节点</a:t>
            </a:r>
            <a:r>
              <a:rPr lang="zh-CN" altLang="en-US" sz="2000" dirty="0" smtClean="0">
                <a:latin typeface="Times New Roman" panose="02020603050405020304" pitchFamily="18" charset="0"/>
                <a:cs typeface="Times New Roman" panose="02020603050405020304" pitchFamily="18" charset="0"/>
              </a:rPr>
              <a:t>表示资源。</a:t>
            </a:r>
          </a:p>
          <a:p>
            <a:pPr algn="just" eaLnBrk="1" hangingPunct="1">
              <a:lnSpc>
                <a:spcPct val="150000"/>
              </a:lnSpc>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由资源节点</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方形节点</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到进程节点</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圆形节点</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的弧线代表该资源已被进程</a:t>
            </a:r>
            <a:r>
              <a:rPr lang="zh-CN" altLang="en-US" sz="2000" b="1" dirty="0" smtClean="0">
                <a:solidFill>
                  <a:srgbClr val="0070C0"/>
                </a:solidFill>
                <a:latin typeface="Times New Roman" panose="02020603050405020304" pitchFamily="18" charset="0"/>
                <a:cs typeface="Times New Roman" panose="02020603050405020304" pitchFamily="18" charset="0"/>
              </a:rPr>
              <a:t>申请、获准并占用</a:t>
            </a:r>
            <a:r>
              <a:rPr lang="zh-CN" altLang="en-US" sz="2000" dirty="0" smtClean="0">
                <a:latin typeface="Times New Roman" panose="02020603050405020304" pitchFamily="18" charset="0"/>
                <a:cs typeface="Times New Roman" panose="02020603050405020304" pitchFamily="18" charset="0"/>
              </a:rPr>
              <a:t>。在下图</a:t>
            </a:r>
            <a:r>
              <a:rPr lang="en-US" altLang="zh-CN" sz="2000" dirty="0" smtClean="0">
                <a:latin typeface="Times New Roman" panose="02020603050405020304" pitchFamily="18" charset="0"/>
                <a:cs typeface="Times New Roman" panose="02020603050405020304" pitchFamily="18" charset="0"/>
              </a:rPr>
              <a:t> (a)</a:t>
            </a:r>
            <a:r>
              <a:rPr lang="zh-CN" altLang="en-US" sz="2000" dirty="0" smtClean="0">
                <a:latin typeface="Times New Roman" panose="02020603050405020304" pitchFamily="18" charset="0"/>
                <a:cs typeface="Times New Roman" panose="02020603050405020304" pitchFamily="18" charset="0"/>
              </a:rPr>
              <a:t>中，</a:t>
            </a:r>
            <a:r>
              <a:rPr lang="zh-CN" altLang="en-US" sz="2000" b="1" dirty="0" smtClean="0">
                <a:solidFill>
                  <a:srgbClr val="FF0000"/>
                </a:solidFill>
                <a:latin typeface="Times New Roman" panose="02020603050405020304" pitchFamily="18" charset="0"/>
                <a:cs typeface="Times New Roman" panose="02020603050405020304" pitchFamily="18" charset="0"/>
              </a:rPr>
              <a:t>资源</a:t>
            </a:r>
            <a:r>
              <a:rPr lang="en-US" altLang="zh-CN" sz="2000" b="1" dirty="0" smtClean="0">
                <a:solidFill>
                  <a:srgbClr val="FF0000"/>
                </a:solidFill>
                <a:latin typeface="Times New Roman" panose="02020603050405020304" pitchFamily="18" charset="0"/>
                <a:cs typeface="Times New Roman" panose="02020603050405020304" pitchFamily="18" charset="0"/>
              </a:rPr>
              <a:t>R</a:t>
            </a:r>
            <a:r>
              <a:rPr lang="zh-CN" altLang="en-US" sz="2000" b="1" dirty="0" smtClean="0">
                <a:solidFill>
                  <a:srgbClr val="FF0000"/>
                </a:solidFill>
                <a:latin typeface="Times New Roman" panose="02020603050405020304" pitchFamily="18" charset="0"/>
                <a:cs typeface="Times New Roman" panose="02020603050405020304" pitchFamily="18" charset="0"/>
              </a:rPr>
              <a:t>当前被指派给进程</a:t>
            </a:r>
            <a:r>
              <a:rPr lang="en-US" altLang="zh-CN" sz="2000" b="1" dirty="0" smtClean="0">
                <a:solidFill>
                  <a:srgbClr val="FF0000"/>
                </a:solidFill>
                <a:latin typeface="Times New Roman" panose="02020603050405020304" pitchFamily="18" charset="0"/>
                <a:cs typeface="Times New Roman" panose="02020603050405020304" pitchFamily="18" charset="0"/>
              </a:rPr>
              <a:t>A</a:t>
            </a:r>
            <a:r>
              <a:rPr lang="zh-CN" altLang="en-US" sz="2000" b="1" dirty="0" smtClean="0">
                <a:solidFill>
                  <a:srgbClr val="FF0000"/>
                </a:solidFill>
                <a:latin typeface="Times New Roman" panose="02020603050405020304" pitchFamily="18" charset="0"/>
                <a:cs typeface="Times New Roman" panose="02020603050405020304" pitchFamily="18" charset="0"/>
              </a:rPr>
              <a:t>。</a:t>
            </a:r>
          </a:p>
          <a:p>
            <a:pPr algn="just" eaLnBrk="1" hangingPunct="1">
              <a:lnSpc>
                <a:spcPct val="150000"/>
              </a:lnSpc>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由进程到资源的弧线表示该进程当前</a:t>
            </a:r>
            <a:r>
              <a:rPr lang="zh-CN" altLang="en-US" sz="2000" b="1" dirty="0" smtClean="0">
                <a:solidFill>
                  <a:srgbClr val="0070C0"/>
                </a:solidFill>
                <a:latin typeface="Times New Roman" panose="02020603050405020304" pitchFamily="18" charset="0"/>
                <a:cs typeface="Times New Roman" panose="02020603050405020304" pitchFamily="18" charset="0"/>
              </a:rPr>
              <a:t>正在申请</a:t>
            </a:r>
            <a:r>
              <a:rPr lang="zh-CN" altLang="en-US" sz="2000" dirty="0" smtClean="0">
                <a:latin typeface="Times New Roman" panose="02020603050405020304" pitchFamily="18" charset="0"/>
                <a:cs typeface="Times New Roman" panose="02020603050405020304" pitchFamily="18" charset="0"/>
              </a:rPr>
              <a:t>该资源，并且</a:t>
            </a:r>
            <a:r>
              <a:rPr lang="zh-CN" altLang="en-US" sz="2000" b="1" dirty="0" smtClean="0">
                <a:solidFill>
                  <a:srgbClr val="0070C0"/>
                </a:solidFill>
                <a:latin typeface="Times New Roman" panose="02020603050405020304" pitchFamily="18" charset="0"/>
                <a:cs typeface="Times New Roman" panose="02020603050405020304" pitchFamily="18" charset="0"/>
              </a:rPr>
              <a:t>处于阻塞等待状态</a:t>
            </a:r>
            <a:r>
              <a:rPr lang="zh-CN" altLang="en-US" sz="2000" dirty="0" smtClean="0">
                <a:latin typeface="Times New Roman" panose="02020603050405020304" pitchFamily="18" charset="0"/>
                <a:cs typeface="Times New Roman" panose="02020603050405020304" pitchFamily="18" charset="0"/>
              </a:rPr>
              <a:t>。在下图</a:t>
            </a:r>
            <a:r>
              <a:rPr lang="en-US" altLang="zh-CN" sz="2000" dirty="0" smtClean="0">
                <a:latin typeface="Times New Roman" panose="02020603050405020304" pitchFamily="18" charset="0"/>
                <a:cs typeface="Times New Roman" panose="02020603050405020304" pitchFamily="18" charset="0"/>
              </a:rPr>
              <a:t> (b)</a:t>
            </a:r>
            <a:r>
              <a:rPr lang="zh-CN" altLang="en-US" sz="2000" dirty="0" smtClean="0">
                <a:latin typeface="Times New Roman" panose="02020603050405020304" pitchFamily="18" charset="0"/>
                <a:cs typeface="Times New Roman" panose="02020603050405020304" pitchFamily="18" charset="0"/>
              </a:rPr>
              <a:t>中，</a:t>
            </a:r>
            <a:r>
              <a:rPr lang="zh-CN" altLang="en-US" sz="2000" b="1" dirty="0" smtClean="0">
                <a:solidFill>
                  <a:srgbClr val="FF0000"/>
                </a:solidFill>
                <a:latin typeface="Times New Roman" panose="02020603050405020304" pitchFamily="18" charset="0"/>
                <a:cs typeface="Times New Roman" panose="02020603050405020304" pitchFamily="18" charset="0"/>
              </a:rPr>
              <a:t>进程</a:t>
            </a:r>
            <a:r>
              <a:rPr lang="en-US" altLang="zh-CN" sz="2000" b="1" dirty="0" smtClean="0">
                <a:solidFill>
                  <a:srgbClr val="FF0000"/>
                </a:solidFill>
                <a:latin typeface="Times New Roman" panose="02020603050405020304" pitchFamily="18" charset="0"/>
                <a:cs typeface="Times New Roman" panose="02020603050405020304" pitchFamily="18" charset="0"/>
              </a:rPr>
              <a:t>B</a:t>
            </a:r>
            <a:r>
              <a:rPr lang="zh-CN" altLang="en-US" sz="2000" b="1" dirty="0" smtClean="0">
                <a:solidFill>
                  <a:srgbClr val="FF0000"/>
                </a:solidFill>
                <a:latin typeface="Times New Roman" panose="02020603050405020304" pitchFamily="18" charset="0"/>
                <a:cs typeface="Times New Roman" panose="02020603050405020304" pitchFamily="18" charset="0"/>
              </a:rPr>
              <a:t>正等待着资源</a:t>
            </a:r>
            <a:r>
              <a:rPr lang="en-US" altLang="zh-CN" sz="2000" b="1" dirty="0" smtClean="0">
                <a:solidFill>
                  <a:srgbClr val="FF0000"/>
                </a:solidFill>
                <a:latin typeface="Times New Roman" panose="02020603050405020304" pitchFamily="18" charset="0"/>
                <a:cs typeface="Times New Roman" panose="02020603050405020304" pitchFamily="18" charset="0"/>
              </a:rPr>
              <a:t>S</a:t>
            </a:r>
            <a:r>
              <a:rPr lang="zh-CN" altLang="en-US" sz="2000" dirty="0" smtClean="0">
                <a:latin typeface="Times New Roman" panose="02020603050405020304" pitchFamily="18" charset="0"/>
                <a:cs typeface="Times New Roman" panose="02020603050405020304" pitchFamily="18" charset="0"/>
              </a:rPr>
              <a:t>。 </a:t>
            </a:r>
          </a:p>
        </p:txBody>
      </p:sp>
      <p:pic>
        <p:nvPicPr>
          <p:cNvPr id="6" name="图片 5"/>
          <p:cNvPicPr>
            <a:picLocks noChangeAspect="1"/>
          </p:cNvPicPr>
          <p:nvPr/>
        </p:nvPicPr>
        <p:blipFill>
          <a:blip r:embed="rId3"/>
          <a:stretch>
            <a:fillRect/>
          </a:stretch>
        </p:blipFill>
        <p:spPr>
          <a:xfrm>
            <a:off x="1513868" y="3537012"/>
            <a:ext cx="6666667" cy="2704762"/>
          </a:xfrm>
          <a:prstGeom prst="rect">
            <a:avLst/>
          </a:prstGeom>
        </p:spPr>
      </p:pic>
    </p:spTree>
    <p:extLst>
      <p:ext uri="{BB962C8B-B14F-4D97-AF65-F5344CB8AC3E}">
        <p14:creationId xmlns:p14="http://schemas.microsoft.com/office/powerpoint/2010/main" val="157196299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539552" y="837566"/>
            <a:ext cx="4140460" cy="623887"/>
          </a:xfrm>
        </p:spPr>
        <p:txBody>
          <a:bodyPr/>
          <a:lstStyle/>
          <a:p>
            <a:pPr eaLnBrk="1" hangingPunct="1">
              <a:buFont typeface="Wingdings" panose="05000000000000000000" pitchFamily="2" charset="2"/>
              <a:buChar char="n"/>
            </a:pPr>
            <a:r>
              <a:rPr lang="zh-CN" altLang="en-US" sz="2400" b="1" dirty="0" smtClean="0"/>
              <a:t>死锁的产生（</a:t>
            </a:r>
            <a:r>
              <a:rPr lang="en-US" altLang="zh-CN" sz="2400" b="1" dirty="0" smtClean="0"/>
              <a:t>page 163</a:t>
            </a:r>
            <a:r>
              <a:rPr lang="zh-CN" altLang="en-US" sz="2400" b="1" dirty="0" smtClean="0"/>
              <a:t>）</a:t>
            </a:r>
          </a:p>
        </p:txBody>
      </p:sp>
      <p:sp>
        <p:nvSpPr>
          <p:cNvPr id="15364" name="Rectangle 8"/>
          <p:cNvSpPr>
            <a:spLocks noGrp="1" noChangeArrowheads="1"/>
          </p:cNvSpPr>
          <p:nvPr>
            <p:ph type="title"/>
          </p:nvPr>
        </p:nvSpPr>
        <p:spPr/>
        <p:txBody>
          <a:bodyPr/>
          <a:lstStyle/>
          <a:p>
            <a:pPr eaLnBrk="1" hangingPunct="1"/>
            <a:r>
              <a:rPr lang="zh-CN" altLang="en-US" smtClean="0"/>
              <a:t>死锁模型</a:t>
            </a:r>
          </a:p>
        </p:txBody>
      </p:sp>
      <p:graphicFrame>
        <p:nvGraphicFramePr>
          <p:cNvPr id="34828" name="Object 12"/>
          <p:cNvGraphicFramePr>
            <a:graphicFrameLocks noChangeAspect="1"/>
          </p:cNvGraphicFramePr>
          <p:nvPr>
            <p:extLst/>
          </p:nvPr>
        </p:nvGraphicFramePr>
        <p:xfrm>
          <a:off x="683568" y="1376772"/>
          <a:ext cx="7640638" cy="4984750"/>
        </p:xfrm>
        <a:graphic>
          <a:graphicData uri="http://schemas.openxmlformats.org/presentationml/2006/ole">
            <mc:AlternateContent xmlns:mc="http://schemas.openxmlformats.org/markup-compatibility/2006">
              <mc:Choice xmlns:v="urn:schemas-microsoft-com:vml" Requires="v">
                <p:oleObj spid="_x0000_s11276" name="Visio" r:id="rId4" imgW="3681984" imgH="2402738" progId="Visio.Drawing.11">
                  <p:embed/>
                </p:oleObj>
              </mc:Choice>
              <mc:Fallback>
                <p:oleObj name="Visio" r:id="rId4" imgW="3681984" imgH="240273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1376772"/>
                        <a:ext cx="7640638" cy="498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20089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34828"/>
                                        </p:tgtEl>
                                        <p:attrNameLst>
                                          <p:attrName>style.visibility</p:attrName>
                                        </p:attrNameLst>
                                      </p:cBhvr>
                                      <p:to>
                                        <p:strVal val="visible"/>
                                      </p:to>
                                    </p:set>
                                    <p:animEffect transition="in" filter="randombar(horizontal)">
                                      <p:cBhvr>
                                        <p:cTn id="7" dur="500"/>
                                        <p:tgtEl>
                                          <p:spTgt spid="34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431540" y="832860"/>
            <a:ext cx="7772400" cy="598487"/>
          </a:xfrm>
        </p:spPr>
        <p:txBody>
          <a:bodyPr/>
          <a:lstStyle/>
          <a:p>
            <a:pPr eaLnBrk="1" hangingPunct="1">
              <a:buFont typeface="Wingdings" panose="05000000000000000000" pitchFamily="2" charset="2"/>
              <a:buChar char="n"/>
            </a:pPr>
            <a:r>
              <a:rPr lang="zh-CN" altLang="en-US" sz="2400" b="1" dirty="0" smtClean="0"/>
              <a:t>死锁的避免</a:t>
            </a:r>
          </a:p>
        </p:txBody>
      </p:sp>
      <p:sp>
        <p:nvSpPr>
          <p:cNvPr id="16388" name="Rectangle 8"/>
          <p:cNvSpPr>
            <a:spLocks noGrp="1" noChangeArrowheads="1"/>
          </p:cNvSpPr>
          <p:nvPr>
            <p:ph type="title"/>
          </p:nvPr>
        </p:nvSpPr>
        <p:spPr/>
        <p:txBody>
          <a:bodyPr/>
          <a:lstStyle/>
          <a:p>
            <a:pPr eaLnBrk="1" hangingPunct="1"/>
            <a:r>
              <a:rPr lang="zh-CN" altLang="en-US" smtClean="0"/>
              <a:t>死锁模型</a:t>
            </a:r>
          </a:p>
        </p:txBody>
      </p:sp>
      <p:graphicFrame>
        <p:nvGraphicFramePr>
          <p:cNvPr id="35850" name="Object 10"/>
          <p:cNvGraphicFramePr>
            <a:graphicFrameLocks noChangeAspect="1"/>
          </p:cNvGraphicFramePr>
          <p:nvPr>
            <p:extLst/>
          </p:nvPr>
        </p:nvGraphicFramePr>
        <p:xfrm>
          <a:off x="575556" y="1844824"/>
          <a:ext cx="7878762" cy="4297362"/>
        </p:xfrm>
        <a:graphic>
          <a:graphicData uri="http://schemas.openxmlformats.org/presentationml/2006/ole">
            <mc:AlternateContent xmlns:mc="http://schemas.openxmlformats.org/markup-compatibility/2006">
              <mc:Choice xmlns:v="urn:schemas-microsoft-com:vml" Requires="v">
                <p:oleObj spid="_x0000_s12300" name="Visio" r:id="rId3" imgW="3478987" imgH="1897990" progId="Visio.Drawing.6">
                  <p:embed/>
                </p:oleObj>
              </mc:Choice>
              <mc:Fallback>
                <p:oleObj name="Visio" r:id="rId3" imgW="3478987" imgH="189799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556" y="1844824"/>
                        <a:ext cx="7878762" cy="429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63914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35850"/>
                                        </p:tgtEl>
                                        <p:attrNameLst>
                                          <p:attrName>style.visibility</p:attrName>
                                        </p:attrNameLst>
                                      </p:cBhvr>
                                      <p:to>
                                        <p:strVal val="visible"/>
                                      </p:to>
                                    </p:set>
                                    <p:animEffect transition="in" filter="randombar(horizontal)">
                                      <p:cBhvr>
                                        <p:cTn id="7" dur="500"/>
                                        <p:tgtEl>
                                          <p:spTgt spid="35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body" idx="1"/>
          </p:nvPr>
        </p:nvSpPr>
        <p:spPr>
          <a:xfrm>
            <a:off x="611560" y="836712"/>
            <a:ext cx="8229600" cy="4525962"/>
          </a:xfrm>
        </p:spPr>
        <p:txBody>
          <a:bodyPr/>
          <a:lstStyle/>
          <a:p>
            <a:pPr eaLnBrk="1" hangingPunct="1">
              <a:lnSpc>
                <a:spcPct val="150000"/>
              </a:lnSpc>
              <a:spcBef>
                <a:spcPts val="0"/>
              </a:spcBef>
              <a:buFont typeface="Wingdings" panose="05000000000000000000" pitchFamily="2" charset="2"/>
              <a:buChar char="n"/>
            </a:pPr>
            <a:r>
              <a:rPr lang="en-US" altLang="zh-CN" sz="2400" dirty="0" smtClean="0">
                <a:latin typeface="+mn-ea"/>
              </a:rPr>
              <a:t>I/O</a:t>
            </a:r>
            <a:r>
              <a:rPr lang="zh-CN" altLang="en-US" sz="2400" dirty="0" smtClean="0">
                <a:latin typeface="+mn-ea"/>
              </a:rPr>
              <a:t>单元一般由两部分组成</a:t>
            </a:r>
            <a:r>
              <a:rPr lang="en-US" altLang="zh-CN" sz="2400" dirty="0" smtClean="0">
                <a:latin typeface="+mn-ea"/>
              </a:rPr>
              <a:t>:</a:t>
            </a:r>
          </a:p>
          <a:p>
            <a:pPr lvl="1" eaLnBrk="1" hangingPunct="1">
              <a:lnSpc>
                <a:spcPct val="150000"/>
              </a:lnSpc>
              <a:spcBef>
                <a:spcPts val="0"/>
              </a:spcBef>
              <a:buFont typeface="Wingdings" panose="05000000000000000000" pitchFamily="2" charset="2"/>
              <a:buChar char="Ø"/>
            </a:pPr>
            <a:r>
              <a:rPr lang="zh-CN" altLang="en-US" sz="2400" b="1" dirty="0" smtClean="0">
                <a:solidFill>
                  <a:srgbClr val="FF0000"/>
                </a:solidFill>
                <a:latin typeface="+mn-ea"/>
              </a:rPr>
              <a:t>机械部分</a:t>
            </a:r>
          </a:p>
          <a:p>
            <a:pPr lvl="1" eaLnBrk="1" hangingPunct="1">
              <a:lnSpc>
                <a:spcPct val="150000"/>
              </a:lnSpc>
              <a:spcBef>
                <a:spcPts val="0"/>
              </a:spcBef>
              <a:buFont typeface="Wingdings" panose="05000000000000000000" pitchFamily="2" charset="2"/>
              <a:buChar char="Ø"/>
            </a:pPr>
            <a:r>
              <a:rPr lang="zh-CN" altLang="en-US" sz="2400" b="1" dirty="0" smtClean="0">
                <a:solidFill>
                  <a:srgbClr val="FF0000"/>
                </a:solidFill>
                <a:latin typeface="+mn-ea"/>
              </a:rPr>
              <a:t>电子部分</a:t>
            </a:r>
          </a:p>
          <a:p>
            <a:pPr eaLnBrk="1" hangingPunct="1">
              <a:lnSpc>
                <a:spcPct val="150000"/>
              </a:lnSpc>
              <a:spcBef>
                <a:spcPts val="0"/>
              </a:spcBef>
              <a:buFont typeface="Wingdings" panose="05000000000000000000" pitchFamily="2" charset="2"/>
              <a:buChar char="n"/>
            </a:pPr>
            <a:r>
              <a:rPr lang="zh-CN" altLang="en-US" sz="2400" dirty="0" smtClean="0">
                <a:latin typeface="+mn-ea"/>
              </a:rPr>
              <a:t>电子部分称作</a:t>
            </a:r>
            <a:r>
              <a:rPr lang="zh-CN" altLang="en-US" sz="2400" b="1" dirty="0" smtClean="0">
                <a:solidFill>
                  <a:srgbClr val="FF0000"/>
                </a:solidFill>
                <a:latin typeface="+mn-ea"/>
              </a:rPr>
              <a:t>设备控制器或适配器</a:t>
            </a:r>
          </a:p>
          <a:p>
            <a:pPr lvl="1" eaLnBrk="1" hangingPunct="1">
              <a:lnSpc>
                <a:spcPct val="150000"/>
              </a:lnSpc>
              <a:spcBef>
                <a:spcPts val="0"/>
              </a:spcBef>
              <a:buFont typeface="Wingdings" panose="05000000000000000000" pitchFamily="2" charset="2"/>
              <a:buChar char="Ø"/>
            </a:pPr>
            <a:r>
              <a:rPr lang="zh-CN" altLang="en-US" sz="2400" dirty="0" smtClean="0">
                <a:latin typeface="+mn-ea"/>
              </a:rPr>
              <a:t>很多控制器可以连接多个相同的设备</a:t>
            </a:r>
          </a:p>
          <a:p>
            <a:pPr eaLnBrk="1" hangingPunct="1">
              <a:lnSpc>
                <a:spcPct val="150000"/>
              </a:lnSpc>
              <a:spcBef>
                <a:spcPts val="0"/>
              </a:spcBef>
              <a:buFont typeface="Wingdings" panose="05000000000000000000" pitchFamily="2" charset="2"/>
              <a:buChar char="n"/>
            </a:pPr>
            <a:r>
              <a:rPr lang="zh-CN" altLang="en-US" sz="2400" dirty="0" smtClean="0">
                <a:latin typeface="+mn-ea"/>
              </a:rPr>
              <a:t>控制器的任务，以磁盘为例，从磁盘驱动器出来的是</a:t>
            </a:r>
            <a:r>
              <a:rPr lang="zh-CN" altLang="en-US" sz="2400" b="1" dirty="0" smtClean="0">
                <a:solidFill>
                  <a:srgbClr val="FF0000"/>
                </a:solidFill>
                <a:latin typeface="+mn-ea"/>
              </a:rPr>
              <a:t>比特流</a:t>
            </a:r>
            <a:r>
              <a:rPr lang="zh-CN" altLang="en-US" sz="2400" dirty="0" smtClean="0">
                <a:latin typeface="+mn-ea"/>
              </a:rPr>
              <a:t>，控制器要负责：</a:t>
            </a:r>
          </a:p>
          <a:p>
            <a:pPr lvl="1" eaLnBrk="1" hangingPunct="1">
              <a:lnSpc>
                <a:spcPct val="150000"/>
              </a:lnSpc>
              <a:spcBef>
                <a:spcPts val="0"/>
              </a:spcBef>
              <a:buFont typeface="Wingdings" panose="05000000000000000000" pitchFamily="2" charset="2"/>
              <a:buChar char="Ø"/>
            </a:pPr>
            <a:r>
              <a:rPr lang="zh-CN" altLang="en-US" sz="2400" dirty="0" smtClean="0">
                <a:latin typeface="+mn-ea"/>
              </a:rPr>
              <a:t>把</a:t>
            </a:r>
            <a:r>
              <a:rPr lang="zh-CN" altLang="en-US" sz="2400" dirty="0" smtClean="0">
                <a:solidFill>
                  <a:srgbClr val="0000FF"/>
                </a:solidFill>
                <a:latin typeface="+mn-ea"/>
              </a:rPr>
              <a:t>串行位流</a:t>
            </a:r>
            <a:r>
              <a:rPr lang="zh-CN" altLang="en-US" sz="2400" dirty="0" smtClean="0">
                <a:latin typeface="+mn-ea"/>
              </a:rPr>
              <a:t>转换为</a:t>
            </a:r>
            <a:r>
              <a:rPr lang="zh-CN" altLang="en-US" sz="2400" dirty="0" smtClean="0">
                <a:solidFill>
                  <a:srgbClr val="0000FF"/>
                </a:solidFill>
                <a:latin typeface="+mn-ea"/>
              </a:rPr>
              <a:t>字节块</a:t>
            </a:r>
            <a:r>
              <a:rPr lang="zh-CN" altLang="en-US" sz="2400" dirty="0" smtClean="0">
                <a:latin typeface="+mn-ea"/>
              </a:rPr>
              <a:t> </a:t>
            </a:r>
          </a:p>
          <a:p>
            <a:pPr lvl="1" eaLnBrk="1" hangingPunct="1">
              <a:lnSpc>
                <a:spcPct val="150000"/>
              </a:lnSpc>
              <a:spcBef>
                <a:spcPts val="0"/>
              </a:spcBef>
              <a:buFont typeface="Wingdings" panose="05000000000000000000" pitchFamily="2" charset="2"/>
              <a:buChar char="Ø"/>
            </a:pPr>
            <a:r>
              <a:rPr lang="zh-CN" altLang="en-US" sz="2400" dirty="0" smtClean="0">
                <a:latin typeface="+mn-ea"/>
              </a:rPr>
              <a:t>进行必要的校验工作 </a:t>
            </a:r>
          </a:p>
          <a:p>
            <a:pPr lvl="1" eaLnBrk="1" hangingPunct="1">
              <a:lnSpc>
                <a:spcPct val="150000"/>
              </a:lnSpc>
              <a:spcBef>
                <a:spcPts val="0"/>
              </a:spcBef>
              <a:buFont typeface="Wingdings" panose="05000000000000000000" pitchFamily="2" charset="2"/>
              <a:buChar char="Ø"/>
            </a:pPr>
            <a:r>
              <a:rPr lang="zh-CN" altLang="en-US" sz="2400" dirty="0" smtClean="0">
                <a:latin typeface="+mn-ea"/>
              </a:rPr>
              <a:t>在对块验证检查并证明无误后，再将它复制到主存中。 </a:t>
            </a:r>
          </a:p>
        </p:txBody>
      </p:sp>
      <p:sp>
        <p:nvSpPr>
          <p:cNvPr id="7" name="Rectangle 2"/>
          <p:cNvSpPr>
            <a:spLocks noGrp="1" noChangeArrowheads="1"/>
          </p:cNvSpPr>
          <p:nvPr>
            <p:ph type="title"/>
          </p:nvPr>
        </p:nvSpPr>
        <p:spPr>
          <a:xfrm>
            <a:off x="1043608" y="159321"/>
            <a:ext cx="4392488" cy="533375"/>
          </a:xfrm>
        </p:spPr>
        <p:txBody>
          <a:bodyPr/>
          <a:lstStyle/>
          <a:p>
            <a:pPr algn="l" eaLnBrk="1" hangingPunct="1"/>
            <a:r>
              <a:rPr lang="en-US" altLang="zh-CN" b="1" smtClean="0">
                <a:ea typeface="+mn-ea"/>
              </a:rPr>
              <a:t>3.1.2</a:t>
            </a:r>
            <a:r>
              <a:rPr lang="en-US" altLang="zh-CN" b="1" smtClean="0">
                <a:latin typeface="+mn-ea"/>
                <a:ea typeface="+mn-ea"/>
              </a:rPr>
              <a:t> </a:t>
            </a:r>
            <a:r>
              <a:rPr lang="zh-CN" altLang="en-US" b="1" smtClean="0">
                <a:ea typeface="+mn-ea"/>
              </a:rPr>
              <a:t>设备控制器</a:t>
            </a:r>
          </a:p>
        </p:txBody>
      </p:sp>
    </p:spTree>
    <p:extLst>
      <p:ext uri="{BB962C8B-B14F-4D97-AF65-F5344CB8AC3E}">
        <p14:creationId xmlns:p14="http://schemas.microsoft.com/office/powerpoint/2010/main" val="130261908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827584" y="1124744"/>
            <a:ext cx="7772400" cy="4464050"/>
          </a:xfrm>
        </p:spPr>
        <p:txBody>
          <a:bodyPr/>
          <a:lstStyle/>
          <a:p>
            <a:pPr marL="609600" indent="-609600" algn="just" eaLnBrk="1" hangingPunct="1">
              <a:lnSpc>
                <a:spcPct val="150000"/>
              </a:lnSpc>
              <a:spcBef>
                <a:spcPts val="0"/>
              </a:spcBef>
              <a:buFont typeface="Wingdings" panose="05000000000000000000" pitchFamily="2" charset="2"/>
              <a:buNone/>
            </a:pPr>
            <a:r>
              <a:rPr lang="zh-CN" altLang="en-US" sz="2400" b="1" dirty="0" smtClean="0">
                <a:solidFill>
                  <a:srgbClr val="0569CD"/>
                </a:solidFill>
              </a:rPr>
              <a:t>处理死锁</a:t>
            </a:r>
            <a:r>
              <a:rPr lang="zh-CN" altLang="en-US" sz="2400" dirty="0" smtClean="0"/>
              <a:t>有以下</a:t>
            </a:r>
            <a:r>
              <a:rPr lang="zh-CN" altLang="en-US" sz="2400" b="1" dirty="0" smtClean="0">
                <a:solidFill>
                  <a:srgbClr val="0569CD"/>
                </a:solidFill>
              </a:rPr>
              <a:t>四种策略</a:t>
            </a:r>
            <a:r>
              <a:rPr lang="zh-CN" altLang="en-US" sz="2400" dirty="0" smtClean="0"/>
              <a:t>：</a:t>
            </a:r>
          </a:p>
          <a:p>
            <a:pPr marL="609600" indent="-609600" algn="just" eaLnBrk="1" hangingPunct="1">
              <a:lnSpc>
                <a:spcPct val="150000"/>
              </a:lnSpc>
              <a:spcBef>
                <a:spcPts val="0"/>
              </a:spcBef>
              <a:buFont typeface="Wingdings" panose="05000000000000000000" pitchFamily="2" charset="2"/>
              <a:buAutoNum type="arabicPeriod"/>
            </a:pPr>
            <a:r>
              <a:rPr lang="zh-CN" altLang="en-US" sz="2400" b="1" dirty="0" smtClean="0">
                <a:solidFill>
                  <a:srgbClr val="FF0000"/>
                </a:solidFill>
              </a:rPr>
              <a:t>忽略该问题</a:t>
            </a:r>
            <a:r>
              <a:rPr lang="zh-CN" altLang="en-US" sz="2400" dirty="0" smtClean="0"/>
              <a:t>。</a:t>
            </a:r>
          </a:p>
          <a:p>
            <a:pPr lvl="1" algn="just" eaLnBrk="1" hangingPunct="1">
              <a:lnSpc>
                <a:spcPct val="150000"/>
              </a:lnSpc>
              <a:spcBef>
                <a:spcPts val="0"/>
              </a:spcBef>
              <a:buFont typeface="Wingdings" panose="05000000000000000000" pitchFamily="2" charset="2"/>
              <a:buChar char="Ø"/>
            </a:pPr>
            <a:r>
              <a:rPr lang="zh-CN" altLang="en-US" sz="2000" dirty="0" smtClean="0"/>
              <a:t>也许你忽视它，它也会忽视你。</a:t>
            </a:r>
          </a:p>
          <a:p>
            <a:pPr marL="609600" indent="-609600" algn="just" eaLnBrk="1" hangingPunct="1">
              <a:lnSpc>
                <a:spcPct val="150000"/>
              </a:lnSpc>
              <a:spcBef>
                <a:spcPts val="0"/>
              </a:spcBef>
              <a:buFont typeface="Wingdings" panose="05000000000000000000" pitchFamily="2" charset="2"/>
              <a:buAutoNum type="arabicPeriod"/>
            </a:pPr>
            <a:r>
              <a:rPr lang="zh-CN" altLang="en-US" sz="2400" b="1" dirty="0" smtClean="0">
                <a:solidFill>
                  <a:srgbClr val="FF0000"/>
                </a:solidFill>
              </a:rPr>
              <a:t>检测并恢复</a:t>
            </a:r>
            <a:r>
              <a:rPr lang="zh-CN" altLang="en-US" sz="2400" dirty="0" smtClean="0"/>
              <a:t>。</a:t>
            </a:r>
          </a:p>
          <a:p>
            <a:pPr lvl="1" algn="just" eaLnBrk="1" hangingPunct="1">
              <a:lnSpc>
                <a:spcPct val="150000"/>
              </a:lnSpc>
              <a:spcBef>
                <a:spcPts val="0"/>
              </a:spcBef>
              <a:buFont typeface="Wingdings" panose="05000000000000000000" pitchFamily="2" charset="2"/>
              <a:buChar char="Ø"/>
            </a:pPr>
            <a:r>
              <a:rPr lang="zh-CN" altLang="en-US" sz="2000" b="1" dirty="0" smtClean="0"/>
              <a:t>允许死锁发生</a:t>
            </a:r>
            <a:r>
              <a:rPr lang="zh-CN" altLang="en-US" sz="2000" dirty="0" smtClean="0"/>
              <a:t>，然后检测它们，再采取行动。</a:t>
            </a:r>
          </a:p>
          <a:p>
            <a:pPr marL="609600" indent="-609600" algn="just" eaLnBrk="1" hangingPunct="1">
              <a:lnSpc>
                <a:spcPct val="150000"/>
              </a:lnSpc>
              <a:spcBef>
                <a:spcPts val="0"/>
              </a:spcBef>
              <a:buFont typeface="Wingdings" panose="05000000000000000000" pitchFamily="2" charset="2"/>
              <a:buAutoNum type="arabicPeriod"/>
            </a:pPr>
            <a:r>
              <a:rPr lang="zh-CN" altLang="en-US" sz="2400" dirty="0" smtClean="0"/>
              <a:t>通过</a:t>
            </a:r>
            <a:r>
              <a:rPr lang="zh-CN" altLang="en-US" sz="2400" b="1" dirty="0" smtClean="0">
                <a:solidFill>
                  <a:srgbClr val="FF0000"/>
                </a:solidFill>
              </a:rPr>
              <a:t>仔细地资源分配</a:t>
            </a:r>
            <a:r>
              <a:rPr lang="zh-CN" altLang="en-US" sz="2400" dirty="0" smtClean="0"/>
              <a:t>来动态地</a:t>
            </a:r>
            <a:r>
              <a:rPr lang="zh-CN" altLang="en-US" sz="2400" b="1" dirty="0" smtClean="0">
                <a:solidFill>
                  <a:srgbClr val="0569CD"/>
                </a:solidFill>
              </a:rPr>
              <a:t>避免死锁</a:t>
            </a:r>
            <a:r>
              <a:rPr lang="zh-CN" altLang="en-US" sz="2400" dirty="0" smtClean="0"/>
              <a:t>。</a:t>
            </a:r>
          </a:p>
          <a:p>
            <a:pPr marL="609600" indent="-609600" algn="just" eaLnBrk="1" hangingPunct="1">
              <a:lnSpc>
                <a:spcPct val="150000"/>
              </a:lnSpc>
              <a:spcBef>
                <a:spcPts val="0"/>
              </a:spcBef>
              <a:buFont typeface="Wingdings" panose="05000000000000000000" pitchFamily="2" charset="2"/>
              <a:buAutoNum type="arabicPeriod"/>
            </a:pPr>
            <a:r>
              <a:rPr lang="zh-CN" altLang="en-US" sz="2400" dirty="0" smtClean="0"/>
              <a:t>通过在</a:t>
            </a:r>
            <a:r>
              <a:rPr lang="zh-CN" altLang="en-US" sz="2400" b="1" dirty="0" smtClean="0">
                <a:solidFill>
                  <a:srgbClr val="FF0000"/>
                </a:solidFill>
              </a:rPr>
              <a:t>结构上破坏死锁</a:t>
            </a:r>
            <a:r>
              <a:rPr lang="zh-CN" altLang="en-US" sz="2400" dirty="0" smtClean="0"/>
              <a:t>的四个</a:t>
            </a:r>
            <a:r>
              <a:rPr lang="zh-CN" altLang="en-US" sz="2400" b="1" dirty="0" smtClean="0">
                <a:solidFill>
                  <a:srgbClr val="FF0000"/>
                </a:solidFill>
              </a:rPr>
              <a:t>必要条件</a:t>
            </a:r>
            <a:r>
              <a:rPr lang="zh-CN" altLang="en-US" sz="2400" dirty="0" smtClean="0"/>
              <a:t>之一来</a:t>
            </a:r>
            <a:r>
              <a:rPr lang="zh-CN" altLang="en-US" sz="2400" b="1" dirty="0" smtClean="0">
                <a:solidFill>
                  <a:srgbClr val="0569CD"/>
                </a:solidFill>
              </a:rPr>
              <a:t>预防死锁</a:t>
            </a:r>
            <a:r>
              <a:rPr lang="zh-CN" altLang="en-US" sz="2400" dirty="0" smtClean="0">
                <a:solidFill>
                  <a:srgbClr val="0569CD"/>
                </a:solidFill>
              </a:rPr>
              <a:t>。 </a:t>
            </a:r>
            <a:endParaRPr lang="en-US" altLang="zh-CN" sz="2400" dirty="0" smtClean="0">
              <a:solidFill>
                <a:srgbClr val="0569CD"/>
              </a:solidFill>
            </a:endParaRPr>
          </a:p>
        </p:txBody>
      </p:sp>
      <p:sp>
        <p:nvSpPr>
          <p:cNvPr id="17412" name="Rectangle 5"/>
          <p:cNvSpPr>
            <a:spLocks noGrp="1" noChangeArrowheads="1"/>
          </p:cNvSpPr>
          <p:nvPr>
            <p:ph type="title"/>
          </p:nvPr>
        </p:nvSpPr>
        <p:spPr>
          <a:xfrm>
            <a:off x="1007604" y="188640"/>
            <a:ext cx="7679196" cy="576064"/>
          </a:xfrm>
        </p:spPr>
        <p:txBody>
          <a:bodyPr/>
          <a:lstStyle/>
          <a:p>
            <a:pPr eaLnBrk="1" hangingPunct="1"/>
            <a:r>
              <a:rPr lang="zh-CN" altLang="en-US" dirty="0"/>
              <a:t>死锁处理方法概述</a:t>
            </a:r>
            <a:endParaRPr lang="zh-CN" altLang="en-US" dirty="0" smtClean="0"/>
          </a:p>
        </p:txBody>
      </p:sp>
      <p:pic>
        <p:nvPicPr>
          <p:cNvPr id="9" name="Picture 4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175625" y="76200"/>
            <a:ext cx="815975" cy="17526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565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41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22" name="Rectangle 26"/>
          <p:cNvSpPr>
            <a:spLocks noChangeArrowheads="1"/>
          </p:cNvSpPr>
          <p:nvPr/>
        </p:nvSpPr>
        <p:spPr bwMode="auto">
          <a:xfrm>
            <a:off x="685800" y="1555701"/>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400" dirty="0">
                <a:solidFill>
                  <a:srgbClr val="FF0000"/>
                </a:solidFill>
              </a:rPr>
              <a:t>死锁预防</a:t>
            </a:r>
          </a:p>
        </p:txBody>
      </p:sp>
      <p:sp>
        <p:nvSpPr>
          <p:cNvPr id="208926" name="Rectangle 30"/>
          <p:cNvSpPr>
            <a:spLocks noChangeArrowheads="1"/>
          </p:cNvSpPr>
          <p:nvPr/>
        </p:nvSpPr>
        <p:spPr bwMode="auto">
          <a:xfrm>
            <a:off x="2889250" y="1693813"/>
            <a:ext cx="37641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chemeClr val="accent2"/>
                </a:solidFill>
              </a:rPr>
              <a:t>“no smoking”</a:t>
            </a:r>
            <a:r>
              <a:rPr lang="zh-CN" altLang="en-US" sz="2400" b="1" dirty="0">
                <a:solidFill>
                  <a:schemeClr val="accent2"/>
                </a:solidFill>
              </a:rPr>
              <a:t>，预防火灾</a:t>
            </a:r>
          </a:p>
        </p:txBody>
      </p:sp>
      <p:sp>
        <p:nvSpPr>
          <p:cNvPr id="208928" name="Rectangle 32"/>
          <p:cNvSpPr>
            <a:spLocks noChangeArrowheads="1"/>
          </p:cNvSpPr>
          <p:nvPr/>
        </p:nvSpPr>
        <p:spPr bwMode="auto">
          <a:xfrm>
            <a:off x="685800" y="25638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400" dirty="0">
                <a:solidFill>
                  <a:srgbClr val="FF0000"/>
                </a:solidFill>
              </a:rPr>
              <a:t>死锁避免</a:t>
            </a:r>
          </a:p>
        </p:txBody>
      </p:sp>
      <p:sp>
        <p:nvSpPr>
          <p:cNvPr id="208931" name="Rectangle 35"/>
          <p:cNvSpPr>
            <a:spLocks noChangeArrowheads="1"/>
          </p:cNvSpPr>
          <p:nvPr/>
        </p:nvSpPr>
        <p:spPr bwMode="auto">
          <a:xfrm>
            <a:off x="2889250" y="2681288"/>
            <a:ext cx="48253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accent2"/>
                </a:solidFill>
              </a:rPr>
              <a:t>检测到煤气超标时，自动切断电源</a:t>
            </a:r>
          </a:p>
        </p:txBody>
      </p:sp>
      <p:sp>
        <p:nvSpPr>
          <p:cNvPr id="208932" name="Rectangle 36"/>
          <p:cNvSpPr>
            <a:spLocks noChangeArrowheads="1"/>
          </p:cNvSpPr>
          <p:nvPr/>
        </p:nvSpPr>
        <p:spPr bwMode="auto">
          <a:xfrm>
            <a:off x="685800" y="36306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400">
                <a:solidFill>
                  <a:srgbClr val="FF0000"/>
                </a:solidFill>
              </a:rPr>
              <a:t>死锁检测</a:t>
            </a:r>
            <a:r>
              <a:rPr lang="en-US" altLang="zh-CN" sz="2400">
                <a:solidFill>
                  <a:srgbClr val="FF0000"/>
                </a:solidFill>
              </a:rPr>
              <a:t>+</a:t>
            </a:r>
            <a:r>
              <a:rPr lang="zh-CN" altLang="en-US" sz="2400">
                <a:solidFill>
                  <a:srgbClr val="FF0000"/>
                </a:solidFill>
              </a:rPr>
              <a:t>恢复</a:t>
            </a:r>
          </a:p>
        </p:txBody>
      </p:sp>
      <p:sp>
        <p:nvSpPr>
          <p:cNvPr id="208935" name="Rectangle 39"/>
          <p:cNvSpPr>
            <a:spLocks noChangeArrowheads="1"/>
          </p:cNvSpPr>
          <p:nvPr/>
        </p:nvSpPr>
        <p:spPr bwMode="auto">
          <a:xfrm>
            <a:off x="3778250" y="3748088"/>
            <a:ext cx="50609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chemeClr val="accent2"/>
                </a:solidFill>
              </a:rPr>
              <a:t>发现火灾时，立刻拿起灭火器</a:t>
            </a:r>
          </a:p>
        </p:txBody>
      </p:sp>
      <p:sp>
        <p:nvSpPr>
          <p:cNvPr id="208936" name="Rectangle 40"/>
          <p:cNvSpPr>
            <a:spLocks noChangeArrowheads="1"/>
          </p:cNvSpPr>
          <p:nvPr/>
        </p:nvSpPr>
        <p:spPr bwMode="auto">
          <a:xfrm>
            <a:off x="685800" y="4725144"/>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400">
                <a:solidFill>
                  <a:srgbClr val="FF0000"/>
                </a:solidFill>
              </a:rPr>
              <a:t>死锁忽略</a:t>
            </a:r>
          </a:p>
        </p:txBody>
      </p:sp>
      <p:sp>
        <p:nvSpPr>
          <p:cNvPr id="208939" name="Rectangle 43"/>
          <p:cNvSpPr>
            <a:spLocks noChangeArrowheads="1"/>
          </p:cNvSpPr>
          <p:nvPr/>
        </p:nvSpPr>
        <p:spPr bwMode="auto">
          <a:xfrm>
            <a:off x="2895600" y="4842619"/>
            <a:ext cx="50609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chemeClr val="accent2"/>
                </a:solidFill>
              </a:rPr>
              <a:t>在太阳上可以对火灾全然不顾</a:t>
            </a:r>
          </a:p>
        </p:txBody>
      </p:sp>
      <p:pic>
        <p:nvPicPr>
          <p:cNvPr id="208944" name="Picture 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175625" y="76200"/>
            <a:ext cx="815975" cy="17526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5"/>
          <p:cNvSpPr>
            <a:spLocks noGrp="1" noChangeArrowheads="1"/>
          </p:cNvSpPr>
          <p:nvPr>
            <p:ph type="title"/>
          </p:nvPr>
        </p:nvSpPr>
        <p:spPr>
          <a:xfrm>
            <a:off x="1007604" y="188640"/>
            <a:ext cx="7679196" cy="576064"/>
          </a:xfrm>
        </p:spPr>
        <p:txBody>
          <a:bodyPr/>
          <a:lstStyle/>
          <a:p>
            <a:pPr eaLnBrk="1" hangingPunct="1"/>
            <a:r>
              <a:rPr lang="zh-CN" altLang="en-US" dirty="0"/>
              <a:t>死锁处理方法概述</a:t>
            </a:r>
            <a:endParaRPr lang="zh-CN" altLang="en-US" dirty="0" smtClean="0"/>
          </a:p>
        </p:txBody>
      </p:sp>
    </p:spTree>
    <p:extLst>
      <p:ext uri="{BB962C8B-B14F-4D97-AF65-F5344CB8AC3E}">
        <p14:creationId xmlns:p14="http://schemas.microsoft.com/office/powerpoint/2010/main" val="11904029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8922"/>
                                        </p:tgtEl>
                                        <p:attrNameLst>
                                          <p:attrName>style.visibility</p:attrName>
                                        </p:attrNameLst>
                                      </p:cBhvr>
                                      <p:to>
                                        <p:strVal val="visible"/>
                                      </p:to>
                                    </p:set>
                                    <p:animEffect transition="in" filter="dissolve">
                                      <p:cBhvr>
                                        <p:cTn id="7" dur="500"/>
                                        <p:tgtEl>
                                          <p:spTgt spid="2089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08926"/>
                                        </p:tgtEl>
                                        <p:attrNameLst>
                                          <p:attrName>style.visibility</p:attrName>
                                        </p:attrNameLst>
                                      </p:cBhvr>
                                      <p:to>
                                        <p:strVal val="visible"/>
                                      </p:to>
                                    </p:set>
                                    <p:anim calcmode="lin" valueType="num">
                                      <p:cBhvr additive="base">
                                        <p:cTn id="12" dur="500" fill="hold"/>
                                        <p:tgtEl>
                                          <p:spTgt spid="208926"/>
                                        </p:tgtEl>
                                        <p:attrNameLst>
                                          <p:attrName>ppt_x</p:attrName>
                                        </p:attrNameLst>
                                      </p:cBhvr>
                                      <p:tavLst>
                                        <p:tav tm="0">
                                          <p:val>
                                            <p:strVal val="1+#ppt_w/2"/>
                                          </p:val>
                                        </p:tav>
                                        <p:tav tm="100000">
                                          <p:val>
                                            <p:strVal val="#ppt_x"/>
                                          </p:val>
                                        </p:tav>
                                      </p:tavLst>
                                    </p:anim>
                                    <p:anim calcmode="lin" valueType="num">
                                      <p:cBhvr additive="base">
                                        <p:cTn id="13" dur="500" fill="hold"/>
                                        <p:tgtEl>
                                          <p:spTgt spid="20892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08928"/>
                                        </p:tgtEl>
                                        <p:attrNameLst>
                                          <p:attrName>style.visibility</p:attrName>
                                        </p:attrNameLst>
                                      </p:cBhvr>
                                      <p:to>
                                        <p:strVal val="visible"/>
                                      </p:to>
                                    </p:set>
                                    <p:animEffect transition="in" filter="dissolve">
                                      <p:cBhvr>
                                        <p:cTn id="18" dur="500"/>
                                        <p:tgtEl>
                                          <p:spTgt spid="20892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08931"/>
                                        </p:tgtEl>
                                        <p:attrNameLst>
                                          <p:attrName>style.visibility</p:attrName>
                                        </p:attrNameLst>
                                      </p:cBhvr>
                                      <p:to>
                                        <p:strVal val="visible"/>
                                      </p:to>
                                    </p:set>
                                    <p:anim calcmode="lin" valueType="num">
                                      <p:cBhvr additive="base">
                                        <p:cTn id="23" dur="500" fill="hold"/>
                                        <p:tgtEl>
                                          <p:spTgt spid="208931"/>
                                        </p:tgtEl>
                                        <p:attrNameLst>
                                          <p:attrName>ppt_x</p:attrName>
                                        </p:attrNameLst>
                                      </p:cBhvr>
                                      <p:tavLst>
                                        <p:tav tm="0">
                                          <p:val>
                                            <p:strVal val="1+#ppt_w/2"/>
                                          </p:val>
                                        </p:tav>
                                        <p:tav tm="100000">
                                          <p:val>
                                            <p:strVal val="#ppt_x"/>
                                          </p:val>
                                        </p:tav>
                                      </p:tavLst>
                                    </p:anim>
                                    <p:anim calcmode="lin" valueType="num">
                                      <p:cBhvr additive="base">
                                        <p:cTn id="24" dur="500" fill="hold"/>
                                        <p:tgtEl>
                                          <p:spTgt spid="208931"/>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08932"/>
                                        </p:tgtEl>
                                        <p:attrNameLst>
                                          <p:attrName>style.visibility</p:attrName>
                                        </p:attrNameLst>
                                      </p:cBhvr>
                                      <p:to>
                                        <p:strVal val="visible"/>
                                      </p:to>
                                    </p:set>
                                    <p:animEffect transition="in" filter="dissolve">
                                      <p:cBhvr>
                                        <p:cTn id="29" dur="500"/>
                                        <p:tgtEl>
                                          <p:spTgt spid="20893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208935"/>
                                        </p:tgtEl>
                                        <p:attrNameLst>
                                          <p:attrName>style.visibility</p:attrName>
                                        </p:attrNameLst>
                                      </p:cBhvr>
                                      <p:to>
                                        <p:strVal val="visible"/>
                                      </p:to>
                                    </p:set>
                                    <p:anim calcmode="lin" valueType="num">
                                      <p:cBhvr additive="base">
                                        <p:cTn id="34" dur="500" fill="hold"/>
                                        <p:tgtEl>
                                          <p:spTgt spid="208935"/>
                                        </p:tgtEl>
                                        <p:attrNameLst>
                                          <p:attrName>ppt_x</p:attrName>
                                        </p:attrNameLst>
                                      </p:cBhvr>
                                      <p:tavLst>
                                        <p:tav tm="0">
                                          <p:val>
                                            <p:strVal val="1+#ppt_w/2"/>
                                          </p:val>
                                        </p:tav>
                                        <p:tav tm="100000">
                                          <p:val>
                                            <p:strVal val="#ppt_x"/>
                                          </p:val>
                                        </p:tav>
                                      </p:tavLst>
                                    </p:anim>
                                    <p:anim calcmode="lin" valueType="num">
                                      <p:cBhvr additive="base">
                                        <p:cTn id="35" dur="500" fill="hold"/>
                                        <p:tgtEl>
                                          <p:spTgt spid="208935"/>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08936"/>
                                        </p:tgtEl>
                                        <p:attrNameLst>
                                          <p:attrName>style.visibility</p:attrName>
                                        </p:attrNameLst>
                                      </p:cBhvr>
                                      <p:to>
                                        <p:strVal val="visible"/>
                                      </p:to>
                                    </p:set>
                                    <p:animEffect transition="in" filter="dissolve">
                                      <p:cBhvr>
                                        <p:cTn id="40" dur="500"/>
                                        <p:tgtEl>
                                          <p:spTgt spid="20893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208939"/>
                                        </p:tgtEl>
                                        <p:attrNameLst>
                                          <p:attrName>style.visibility</p:attrName>
                                        </p:attrNameLst>
                                      </p:cBhvr>
                                      <p:to>
                                        <p:strVal val="visible"/>
                                      </p:to>
                                    </p:set>
                                    <p:anim calcmode="lin" valueType="num">
                                      <p:cBhvr additive="base">
                                        <p:cTn id="45" dur="500" fill="hold"/>
                                        <p:tgtEl>
                                          <p:spTgt spid="208939"/>
                                        </p:tgtEl>
                                        <p:attrNameLst>
                                          <p:attrName>ppt_x</p:attrName>
                                        </p:attrNameLst>
                                      </p:cBhvr>
                                      <p:tavLst>
                                        <p:tav tm="0">
                                          <p:val>
                                            <p:strVal val="1+#ppt_w/2"/>
                                          </p:val>
                                        </p:tav>
                                        <p:tav tm="100000">
                                          <p:val>
                                            <p:strVal val="#ppt_x"/>
                                          </p:val>
                                        </p:tav>
                                      </p:tavLst>
                                    </p:anim>
                                    <p:anim calcmode="lin" valueType="num">
                                      <p:cBhvr additive="base">
                                        <p:cTn id="46" dur="500" fill="hold"/>
                                        <p:tgtEl>
                                          <p:spTgt spid="2089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22" grpId="0"/>
      <p:bldP spid="208926" grpId="0"/>
      <p:bldP spid="208928" grpId="0"/>
      <p:bldP spid="208931" grpId="0"/>
      <p:bldP spid="208932" grpId="0"/>
      <p:bldP spid="208935" grpId="0"/>
      <p:bldP spid="208936" grpId="0"/>
      <p:bldP spid="208939"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type="body" idx="1"/>
          </p:nvPr>
        </p:nvSpPr>
        <p:spPr>
          <a:xfrm>
            <a:off x="755576" y="1124744"/>
            <a:ext cx="7956884" cy="4578350"/>
          </a:xfrm>
        </p:spPr>
        <p:txBody>
          <a:bodyPr/>
          <a:lstStyle/>
          <a:p>
            <a:pPr eaLnBrk="1" hangingPunct="1">
              <a:lnSpc>
                <a:spcPct val="150000"/>
              </a:lnSpc>
              <a:buFont typeface="Wingdings" panose="05000000000000000000" pitchFamily="2" charset="2"/>
              <a:buChar char="Ø"/>
            </a:pPr>
            <a:r>
              <a:rPr lang="zh-CN" altLang="en-US" sz="2400" dirty="0"/>
              <a:t>解决死锁最简单的方法就是</a:t>
            </a:r>
            <a:r>
              <a:rPr lang="zh-CN" altLang="en-US" sz="2400" b="1" u="sng" dirty="0">
                <a:solidFill>
                  <a:srgbClr val="FF0000"/>
                </a:solidFill>
              </a:rPr>
              <a:t>鸵鸟算法</a:t>
            </a:r>
            <a:r>
              <a:rPr lang="zh-CN" altLang="en-US" sz="2400" dirty="0"/>
              <a:t>：把头埋到沙子里，假装根本没有问题发生</a:t>
            </a:r>
            <a:r>
              <a:rPr lang="zh-CN" altLang="en-US" sz="2400" dirty="0" smtClean="0"/>
              <a:t>。</a:t>
            </a:r>
            <a:r>
              <a:rPr lang="en-US" altLang="zh-CN" sz="2400" dirty="0" smtClean="0"/>
              <a:t>(</a:t>
            </a:r>
            <a:r>
              <a:rPr lang="zh-CN" altLang="en-US" sz="2400" b="1" dirty="0" smtClean="0">
                <a:solidFill>
                  <a:srgbClr val="00B050"/>
                </a:solidFill>
              </a:rPr>
              <a:t>视而不见</a:t>
            </a:r>
            <a:r>
              <a:rPr lang="en-US" altLang="zh-CN" sz="2400" b="1" dirty="0" smtClean="0">
                <a:solidFill>
                  <a:srgbClr val="00B050"/>
                </a:solidFill>
              </a:rPr>
              <a:t>)</a:t>
            </a:r>
            <a:endParaRPr lang="zh-CN" altLang="en-US" sz="2400" b="1" dirty="0" smtClean="0">
              <a:solidFill>
                <a:srgbClr val="00B050"/>
              </a:solidFill>
            </a:endParaRPr>
          </a:p>
          <a:p>
            <a:pPr eaLnBrk="1" hangingPunct="1">
              <a:lnSpc>
                <a:spcPct val="150000"/>
              </a:lnSpc>
              <a:buFont typeface="Wingdings" panose="05000000000000000000" pitchFamily="2" charset="2"/>
              <a:buChar char="Ø"/>
            </a:pPr>
            <a:r>
              <a:rPr lang="zh-CN" altLang="en-US" sz="2400" b="1" dirty="0" smtClean="0"/>
              <a:t>理由</a:t>
            </a:r>
            <a:r>
              <a:rPr lang="zh-CN" altLang="en-US" sz="2400" dirty="0" smtClean="0"/>
              <a:t>： </a:t>
            </a:r>
          </a:p>
          <a:p>
            <a:pPr lvl="1" eaLnBrk="1" hangingPunct="1">
              <a:lnSpc>
                <a:spcPct val="150000"/>
              </a:lnSpc>
              <a:buFont typeface="Arial" panose="020B0604020202020204" pitchFamily="34" charset="0"/>
              <a:buChar char="•"/>
            </a:pPr>
            <a:r>
              <a:rPr lang="zh-CN" altLang="en-US" sz="2000" dirty="0" smtClean="0"/>
              <a:t>死锁</a:t>
            </a:r>
            <a:r>
              <a:rPr lang="zh-CN" altLang="en-US" sz="2000" b="1" dirty="0" smtClean="0">
                <a:solidFill>
                  <a:srgbClr val="0000FF"/>
                </a:solidFill>
              </a:rPr>
              <a:t>极少</a:t>
            </a:r>
            <a:r>
              <a:rPr lang="zh-CN" altLang="en-US" sz="2000" dirty="0" smtClean="0"/>
              <a:t>发生（</a:t>
            </a:r>
            <a:r>
              <a:rPr lang="en-US" altLang="zh-CN" sz="2000" dirty="0" smtClean="0"/>
              <a:t>page165</a:t>
            </a:r>
            <a:r>
              <a:rPr lang="zh-CN" altLang="en-US" sz="2000" dirty="0" smtClean="0"/>
              <a:t>）</a:t>
            </a:r>
            <a:endParaRPr lang="en-US" altLang="zh-CN" sz="2000" dirty="0" smtClean="0"/>
          </a:p>
          <a:p>
            <a:pPr lvl="1" eaLnBrk="1" hangingPunct="1">
              <a:lnSpc>
                <a:spcPct val="150000"/>
              </a:lnSpc>
              <a:buFont typeface="Arial" panose="020B0604020202020204" pitchFamily="34" charset="0"/>
              <a:buChar char="•"/>
            </a:pPr>
            <a:r>
              <a:rPr lang="zh-CN" altLang="en-US" sz="2000" b="1" dirty="0" smtClean="0">
                <a:solidFill>
                  <a:srgbClr val="0000FF"/>
                </a:solidFill>
              </a:rPr>
              <a:t>预防</a:t>
            </a:r>
            <a:r>
              <a:rPr lang="zh-CN" altLang="en-US" sz="2000" dirty="0" smtClean="0"/>
              <a:t>死锁的</a:t>
            </a:r>
            <a:r>
              <a:rPr lang="zh-CN" altLang="en-US" sz="2000" b="1" dirty="0" smtClean="0">
                <a:solidFill>
                  <a:srgbClr val="0000FF"/>
                </a:solidFill>
              </a:rPr>
              <a:t>代价太高</a:t>
            </a:r>
            <a:endParaRPr lang="en-US" altLang="zh-CN" sz="2000" b="1" dirty="0" smtClean="0">
              <a:solidFill>
                <a:srgbClr val="0000FF"/>
              </a:solidFill>
            </a:endParaRPr>
          </a:p>
          <a:p>
            <a:pPr eaLnBrk="1" hangingPunct="1">
              <a:lnSpc>
                <a:spcPct val="150000"/>
              </a:lnSpc>
              <a:buFont typeface="Wingdings" panose="05000000000000000000" pitchFamily="2" charset="2"/>
              <a:buChar char="Ø"/>
            </a:pPr>
            <a:r>
              <a:rPr lang="en-US" altLang="zh-CN" sz="2400" dirty="0" smtClean="0"/>
              <a:t>UNIX</a:t>
            </a:r>
            <a:r>
              <a:rPr lang="zh-CN" altLang="en-US" sz="2400" dirty="0" smtClean="0"/>
              <a:t>和</a:t>
            </a:r>
            <a:r>
              <a:rPr lang="en-US" altLang="zh-CN" sz="2400" dirty="0" smtClean="0"/>
              <a:t>Windows</a:t>
            </a:r>
            <a:r>
              <a:rPr lang="zh-CN" altLang="en-US" sz="2400" dirty="0" smtClean="0"/>
              <a:t>采用这方法</a:t>
            </a:r>
          </a:p>
          <a:p>
            <a:pPr eaLnBrk="1" hangingPunct="1">
              <a:lnSpc>
                <a:spcPct val="150000"/>
              </a:lnSpc>
              <a:buFont typeface="Wingdings" panose="05000000000000000000" pitchFamily="2" charset="2"/>
              <a:buChar char="Ø"/>
            </a:pPr>
            <a:r>
              <a:rPr lang="zh-CN" altLang="en-US" sz="2400" dirty="0"/>
              <a:t>解决死锁问题通常要花很大代价，而且会给进程带来许多不便的限制</a:t>
            </a:r>
            <a:r>
              <a:rPr lang="zh-CN" altLang="en-US" sz="2400" dirty="0" smtClean="0"/>
              <a:t>。</a:t>
            </a:r>
            <a:r>
              <a:rPr lang="zh-CN" altLang="en-US" sz="2400" b="1" u="sng" dirty="0" smtClean="0">
                <a:solidFill>
                  <a:srgbClr val="0000FF"/>
                </a:solidFill>
              </a:rPr>
              <a:t>这是方便性与正确性的平衡</a:t>
            </a:r>
            <a:endParaRPr lang="en-US" altLang="zh-CN" sz="2400" b="1" u="sng" dirty="0" smtClean="0">
              <a:solidFill>
                <a:srgbClr val="0000FF"/>
              </a:solidFill>
            </a:endParaRPr>
          </a:p>
        </p:txBody>
      </p:sp>
      <p:sp>
        <p:nvSpPr>
          <p:cNvPr id="5" name="Rectangle 2"/>
          <p:cNvSpPr txBox="1">
            <a:spLocks noChangeArrowheads="1"/>
          </p:cNvSpPr>
          <p:nvPr/>
        </p:nvSpPr>
        <p:spPr>
          <a:xfrm>
            <a:off x="1007604" y="188640"/>
            <a:ext cx="5904656" cy="468052"/>
          </a:xfrm>
          <a:prstGeom prst="rect">
            <a:avLst/>
          </a:prstGeom>
        </p:spPr>
        <p:txBody>
          <a:bodyPr/>
          <a:lstStyle>
            <a:lvl1pPr algn="l"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eaLnBrk="1" hangingPunct="1"/>
            <a:r>
              <a:rPr lang="en-US" altLang="zh-CN" kern="0" dirty="0" smtClean="0"/>
              <a:t>3.3.3 </a:t>
            </a:r>
            <a:r>
              <a:rPr lang="zh-CN" altLang="en-US" kern="0" dirty="0" smtClean="0"/>
              <a:t>鸵鸟</a:t>
            </a:r>
            <a:r>
              <a:rPr lang="zh-CN" altLang="en-US" kern="0" dirty="0"/>
              <a:t>算法</a:t>
            </a:r>
            <a:r>
              <a:rPr lang="en-US" altLang="zh-CN" kern="0" dirty="0"/>
              <a:t>(Ostrich Algorithm)</a:t>
            </a:r>
            <a:r>
              <a:rPr lang="zh-CN" altLang="en-US" kern="0" dirty="0" smtClean="0"/>
              <a:t> </a:t>
            </a:r>
          </a:p>
        </p:txBody>
      </p:sp>
    </p:spTree>
    <p:extLst>
      <p:ext uri="{BB962C8B-B14F-4D97-AF65-F5344CB8AC3E}">
        <p14:creationId xmlns:p14="http://schemas.microsoft.com/office/powerpoint/2010/main" val="299314431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zh-CN" dirty="0" smtClean="0"/>
              <a:t>3.3.4 </a:t>
            </a:r>
            <a:r>
              <a:rPr lang="zh-CN" altLang="en-US" dirty="0" smtClean="0"/>
              <a:t>死锁检测和恢复</a:t>
            </a:r>
          </a:p>
        </p:txBody>
      </p:sp>
      <p:sp>
        <p:nvSpPr>
          <p:cNvPr id="19460" name="Rectangle 3"/>
          <p:cNvSpPr>
            <a:spLocks noGrp="1" noChangeArrowheads="1"/>
          </p:cNvSpPr>
          <p:nvPr>
            <p:ph type="body" idx="1"/>
          </p:nvPr>
        </p:nvSpPr>
        <p:spPr>
          <a:xfrm>
            <a:off x="694166" y="1052736"/>
            <a:ext cx="7772400" cy="1958975"/>
          </a:xfrm>
        </p:spPr>
        <p:txBody>
          <a:bodyPr/>
          <a:lstStyle/>
          <a:p>
            <a:pPr algn="just" eaLnBrk="1" hangingPunct="1">
              <a:lnSpc>
                <a:spcPct val="150000"/>
              </a:lnSpc>
              <a:buFont typeface="Wingdings" panose="05000000000000000000" pitchFamily="2" charset="2"/>
              <a:buChar char="n"/>
            </a:pPr>
            <a:r>
              <a:rPr lang="zh-CN" altLang="en-US" sz="2400" b="1" dirty="0" smtClean="0"/>
              <a:t>当使用该技术时，系统并不试图阻止死锁的发生，相反，它允许死锁发生，当死锁发生时尝试去检测它，然后采取某些行动来进行</a:t>
            </a:r>
            <a:r>
              <a:rPr lang="zh-CN" altLang="en-US" sz="2400" b="1" dirty="0" smtClean="0">
                <a:solidFill>
                  <a:srgbClr val="FF0000"/>
                </a:solidFill>
              </a:rPr>
              <a:t>恢复</a:t>
            </a:r>
            <a:r>
              <a:rPr lang="zh-CN" altLang="en-US" sz="2400" b="1" dirty="0" smtClean="0"/>
              <a:t>。 </a:t>
            </a:r>
          </a:p>
        </p:txBody>
      </p:sp>
      <p:sp>
        <p:nvSpPr>
          <p:cNvPr id="5" name="Rectangle 2"/>
          <p:cNvSpPr txBox="1">
            <a:spLocks noChangeArrowheads="1"/>
          </p:cNvSpPr>
          <p:nvPr/>
        </p:nvSpPr>
        <p:spPr>
          <a:xfrm>
            <a:off x="694166" y="2852936"/>
            <a:ext cx="7679196" cy="3060340"/>
          </a:xfrm>
          <a:prstGeom prst="rect">
            <a:avLst/>
          </a:prstGeom>
        </p:spPr>
        <p:txBody>
          <a:bodyPr/>
          <a:lstStyle>
            <a:lvl1pPr algn="l"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marL="342900" indent="-342900" algn="just" eaLnBrk="1" hangingPunct="1">
              <a:lnSpc>
                <a:spcPct val="150000"/>
              </a:lnSpc>
              <a:buFont typeface="Wingdings" panose="05000000000000000000" pitchFamily="2" charset="2"/>
              <a:buChar char="n"/>
            </a:pPr>
            <a:r>
              <a:rPr lang="zh-CN" altLang="en-US" sz="2400" kern="0" dirty="0" smtClean="0"/>
              <a:t>单资源类型的死锁检测</a:t>
            </a:r>
            <a:endParaRPr lang="en-US" altLang="zh-CN" sz="2400" kern="0" dirty="0" smtClean="0"/>
          </a:p>
          <a:p>
            <a:pPr lvl="1" algn="just" eaLnBrk="1" hangingPunct="1">
              <a:lnSpc>
                <a:spcPct val="150000"/>
              </a:lnSpc>
            </a:pPr>
            <a:r>
              <a:rPr lang="zh-CN" altLang="en-US" sz="2000" b="0" dirty="0"/>
              <a:t>构造一个</a:t>
            </a:r>
            <a:r>
              <a:rPr lang="zh-CN" altLang="en-US" sz="2000" b="0" dirty="0">
                <a:solidFill>
                  <a:srgbClr val="0070C0"/>
                </a:solidFill>
              </a:rPr>
              <a:t>资源图</a:t>
            </a:r>
            <a:r>
              <a:rPr lang="zh-CN" altLang="en-US" sz="2000" b="0" dirty="0"/>
              <a:t>，如果这张图</a:t>
            </a:r>
            <a:r>
              <a:rPr lang="zh-CN" altLang="en-US" sz="2000" b="0" dirty="0">
                <a:solidFill>
                  <a:srgbClr val="FF0000"/>
                </a:solidFill>
              </a:rPr>
              <a:t>包含</a:t>
            </a:r>
            <a:r>
              <a:rPr lang="zh-CN" altLang="en-US" sz="2000" b="0" dirty="0"/>
              <a:t>了一个或多个的</a:t>
            </a:r>
            <a:r>
              <a:rPr lang="zh-CN" altLang="en-US" sz="2000" b="0" dirty="0">
                <a:solidFill>
                  <a:srgbClr val="FF0000"/>
                </a:solidFill>
              </a:rPr>
              <a:t>环路</a:t>
            </a:r>
            <a:r>
              <a:rPr lang="zh-CN" altLang="en-US" sz="2000" b="0" dirty="0"/>
              <a:t>，那么就</a:t>
            </a:r>
            <a:r>
              <a:rPr lang="zh-CN" altLang="en-US" sz="2000" b="0" dirty="0">
                <a:solidFill>
                  <a:srgbClr val="FF0000"/>
                </a:solidFill>
              </a:rPr>
              <a:t>存在死锁</a:t>
            </a:r>
            <a:r>
              <a:rPr lang="zh-CN" altLang="en-US" sz="2000" b="0" dirty="0"/>
              <a:t>。该环路中任何进程都被死锁。如果</a:t>
            </a:r>
            <a:r>
              <a:rPr lang="zh-CN" altLang="en-US" sz="2000" b="0" dirty="0">
                <a:solidFill>
                  <a:srgbClr val="FF0000"/>
                </a:solidFill>
              </a:rPr>
              <a:t>不存在环路</a:t>
            </a:r>
            <a:r>
              <a:rPr lang="zh-CN" altLang="en-US" sz="2000" b="0" dirty="0"/>
              <a:t>，系统就</a:t>
            </a:r>
            <a:r>
              <a:rPr lang="zh-CN" altLang="en-US" sz="2000" b="0" dirty="0">
                <a:solidFill>
                  <a:srgbClr val="FF0000"/>
                </a:solidFill>
              </a:rPr>
              <a:t>不会死锁</a:t>
            </a:r>
            <a:r>
              <a:rPr lang="zh-CN" altLang="en-US" sz="2000" b="0" dirty="0"/>
              <a:t>。 </a:t>
            </a:r>
            <a:endParaRPr lang="en-US" altLang="zh-CN" sz="2000" b="0" dirty="0" smtClean="0"/>
          </a:p>
          <a:p>
            <a:pPr marL="342900" indent="-342900" algn="just" eaLnBrk="1" hangingPunct="1">
              <a:lnSpc>
                <a:spcPct val="150000"/>
              </a:lnSpc>
              <a:buFont typeface="Wingdings" panose="05000000000000000000" pitchFamily="2" charset="2"/>
              <a:buChar char="n"/>
            </a:pPr>
            <a:r>
              <a:rPr lang="zh-CN" altLang="en-US" sz="2400" dirty="0"/>
              <a:t>多资源类型的死锁</a:t>
            </a:r>
            <a:r>
              <a:rPr lang="zh-CN" altLang="en-US" sz="2400" dirty="0" smtClean="0"/>
              <a:t>检测</a:t>
            </a:r>
            <a:endParaRPr lang="en-US" altLang="zh-CN" sz="2400" dirty="0" smtClean="0"/>
          </a:p>
          <a:p>
            <a:pPr lvl="1" algn="just" eaLnBrk="1" hangingPunct="1">
              <a:lnSpc>
                <a:spcPct val="150000"/>
              </a:lnSpc>
            </a:pPr>
            <a:r>
              <a:rPr lang="zh-CN" altLang="en-US" sz="2000" b="0" dirty="0">
                <a:latin typeface="Times New Roman" panose="02020603050405020304" pitchFamily="18" charset="0"/>
              </a:rPr>
              <a:t>使用基于矩阵的算法来检测</a:t>
            </a:r>
            <a:r>
              <a:rPr lang="en-US" altLang="zh-CN" sz="2000" b="0" i="1" dirty="0">
                <a:solidFill>
                  <a:srgbClr val="FF0000"/>
                </a:solidFill>
                <a:latin typeface="Times New Roman" panose="02020603050405020304" pitchFamily="18" charset="0"/>
              </a:rPr>
              <a:t>n</a:t>
            </a:r>
            <a:r>
              <a:rPr lang="zh-CN" altLang="en-US" sz="2000" b="0" dirty="0">
                <a:solidFill>
                  <a:srgbClr val="FF0000"/>
                </a:solidFill>
                <a:latin typeface="Times New Roman" panose="02020603050405020304" pitchFamily="18" charset="0"/>
              </a:rPr>
              <a:t>个进程</a:t>
            </a:r>
            <a:r>
              <a:rPr lang="en-US" altLang="zh-CN" sz="2000" b="0" dirty="0">
                <a:latin typeface="Times New Roman" panose="02020603050405020304" pitchFamily="18" charset="0"/>
              </a:rPr>
              <a:t>(</a:t>
            </a:r>
            <a:r>
              <a:rPr lang="zh-CN" altLang="en-US" sz="2000" b="0" dirty="0">
                <a:latin typeface="Times New Roman" panose="02020603050405020304" pitchFamily="18" charset="0"/>
              </a:rPr>
              <a:t>从</a:t>
            </a:r>
            <a:r>
              <a:rPr lang="en-US" altLang="zh-CN" sz="2000" b="0" i="1" dirty="0" err="1">
                <a:latin typeface="Times New Roman" panose="02020603050405020304" pitchFamily="18" charset="0"/>
              </a:rPr>
              <a:t>P</a:t>
            </a:r>
            <a:r>
              <a:rPr lang="en-US" altLang="zh-CN" sz="2000" b="0" baseline="-25000" dirty="0" err="1">
                <a:latin typeface="Times New Roman" panose="02020603050405020304" pitchFamily="18" charset="0"/>
              </a:rPr>
              <a:t>1</a:t>
            </a:r>
            <a:r>
              <a:rPr lang="zh-CN" altLang="en-US" sz="2000" b="0" dirty="0">
                <a:latin typeface="Times New Roman" panose="02020603050405020304" pitchFamily="18" charset="0"/>
              </a:rPr>
              <a:t>到</a:t>
            </a:r>
            <a:r>
              <a:rPr lang="en-US" altLang="zh-CN" sz="2000" b="0" i="1" dirty="0" err="1">
                <a:latin typeface="Times New Roman" panose="02020603050405020304" pitchFamily="18" charset="0"/>
              </a:rPr>
              <a:t>P</a:t>
            </a:r>
            <a:r>
              <a:rPr lang="en-US" altLang="zh-CN" sz="2000" b="0" i="1" baseline="-25000" dirty="0" err="1">
                <a:latin typeface="Times New Roman" panose="02020603050405020304" pitchFamily="18" charset="0"/>
              </a:rPr>
              <a:t>n</a:t>
            </a:r>
            <a:r>
              <a:rPr lang="en-US" altLang="zh-CN" sz="2000" b="0" dirty="0">
                <a:latin typeface="Times New Roman" panose="02020603050405020304" pitchFamily="18" charset="0"/>
              </a:rPr>
              <a:t>)</a:t>
            </a:r>
            <a:r>
              <a:rPr lang="zh-CN" altLang="en-US" sz="2000" b="0" dirty="0">
                <a:latin typeface="Times New Roman" panose="02020603050405020304" pitchFamily="18" charset="0"/>
              </a:rPr>
              <a:t>中的死锁</a:t>
            </a:r>
            <a:r>
              <a:rPr lang="zh-CN" altLang="en-US" sz="2000" b="0" dirty="0" smtClean="0">
                <a:latin typeface="Times New Roman" panose="02020603050405020304" pitchFamily="18" charset="0"/>
              </a:rPr>
              <a:t>。</a:t>
            </a:r>
            <a:endParaRPr lang="zh-CN" altLang="en-US" sz="2400" b="0" kern="0" dirty="0" smtClean="0"/>
          </a:p>
        </p:txBody>
      </p:sp>
    </p:spTree>
    <p:extLst>
      <p:ext uri="{BB962C8B-B14F-4D97-AF65-F5344CB8AC3E}">
        <p14:creationId xmlns:p14="http://schemas.microsoft.com/office/powerpoint/2010/main" val="357473617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zh-CN" altLang="en-US" dirty="0" smtClean="0"/>
              <a:t>从死锁中恢复</a:t>
            </a:r>
            <a:endParaRPr lang="en-US" altLang="zh-CN" dirty="0" smtClean="0"/>
          </a:p>
        </p:txBody>
      </p:sp>
      <p:sp>
        <p:nvSpPr>
          <p:cNvPr id="32772" name="Rectangle 3"/>
          <p:cNvSpPr>
            <a:spLocks noGrp="1" noChangeArrowheads="1"/>
          </p:cNvSpPr>
          <p:nvPr>
            <p:ph type="body" idx="1"/>
          </p:nvPr>
        </p:nvSpPr>
        <p:spPr>
          <a:xfrm>
            <a:off x="619840" y="836712"/>
            <a:ext cx="8062912" cy="5652628"/>
          </a:xfrm>
        </p:spPr>
        <p:txBody>
          <a:bodyPr/>
          <a:lstStyle/>
          <a:p>
            <a:pPr algn="just" eaLnBrk="1" hangingPunct="1">
              <a:lnSpc>
                <a:spcPct val="150000"/>
              </a:lnSpc>
              <a:spcBef>
                <a:spcPts val="0"/>
              </a:spcBef>
              <a:buFont typeface="Wingdings" panose="05000000000000000000" pitchFamily="2" charset="2"/>
              <a:buChar char="n"/>
            </a:pPr>
            <a:r>
              <a:rPr lang="zh-CN" altLang="en-US" sz="2000" b="1" dirty="0" smtClean="0">
                <a:solidFill>
                  <a:srgbClr val="FF0000"/>
                </a:solidFill>
                <a:latin typeface="Times New Roman" panose="02020603050405020304" pitchFamily="18" charset="0"/>
                <a:cs typeface="Times New Roman" panose="02020603050405020304" pitchFamily="18" charset="0"/>
              </a:rPr>
              <a:t>剥夺法恢复</a:t>
            </a:r>
            <a:endParaRPr lang="en-US" altLang="zh-CN" sz="2000" b="1" dirty="0" smtClean="0">
              <a:solidFill>
                <a:srgbClr val="FF0000"/>
              </a:solidFill>
              <a:latin typeface="Times New Roman" panose="02020603050405020304" pitchFamily="18" charset="0"/>
              <a:cs typeface="Times New Roman" panose="02020603050405020304" pitchFamily="18" charset="0"/>
            </a:endParaRPr>
          </a:p>
          <a:p>
            <a:pPr lvl="1" algn="just" eaLnBrk="1" hangingPunct="1">
              <a:lnSpc>
                <a:spcPct val="150000"/>
              </a:lnSpc>
              <a:spcBef>
                <a:spcPts val="0"/>
              </a:spcBef>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在某些情况下，</a:t>
            </a:r>
            <a:r>
              <a:rPr lang="zh-CN" altLang="en-US" sz="2000" b="1" dirty="0" smtClean="0">
                <a:solidFill>
                  <a:srgbClr val="0070C0"/>
                </a:solidFill>
                <a:latin typeface="Times New Roman" panose="02020603050405020304" pitchFamily="18" charset="0"/>
                <a:cs typeface="Times New Roman" panose="02020603050405020304" pitchFamily="18" charset="0"/>
              </a:rPr>
              <a:t>临时</a:t>
            </a:r>
            <a:r>
              <a:rPr lang="zh-CN" altLang="en-US" sz="2000" dirty="0" smtClean="0">
                <a:latin typeface="Times New Roman" panose="02020603050405020304" pitchFamily="18" charset="0"/>
                <a:cs typeface="Times New Roman" panose="02020603050405020304" pitchFamily="18" charset="0"/>
              </a:rPr>
              <a:t>将资源从其占有者</a:t>
            </a:r>
            <a:r>
              <a:rPr lang="zh-CN" altLang="en-US" sz="2000" b="1" dirty="0" smtClean="0">
                <a:solidFill>
                  <a:srgbClr val="0070C0"/>
                </a:solidFill>
                <a:latin typeface="Times New Roman" panose="02020603050405020304" pitchFamily="18" charset="0"/>
                <a:cs typeface="Times New Roman" panose="02020603050405020304" pitchFamily="18" charset="0"/>
              </a:rPr>
              <a:t>拿走</a:t>
            </a:r>
            <a:r>
              <a:rPr lang="zh-CN" altLang="en-US" sz="2000" dirty="0" smtClean="0">
                <a:latin typeface="Times New Roman" panose="02020603050405020304" pitchFamily="18" charset="0"/>
                <a:cs typeface="Times New Roman" panose="02020603050405020304" pitchFamily="18" charset="0"/>
              </a:rPr>
              <a:t>，并</a:t>
            </a:r>
            <a:r>
              <a:rPr lang="zh-CN" altLang="en-US" sz="2000" b="1" dirty="0" smtClean="0">
                <a:solidFill>
                  <a:srgbClr val="0070C0"/>
                </a:solidFill>
                <a:latin typeface="Times New Roman" panose="02020603050405020304" pitchFamily="18" charset="0"/>
                <a:cs typeface="Times New Roman" panose="02020603050405020304" pitchFamily="18" charset="0"/>
              </a:rPr>
              <a:t>转交</a:t>
            </a:r>
            <a:r>
              <a:rPr lang="zh-CN" altLang="en-US" sz="2000" dirty="0" smtClean="0">
                <a:latin typeface="Times New Roman" panose="02020603050405020304" pitchFamily="18" charset="0"/>
                <a:cs typeface="Times New Roman" panose="02020603050405020304" pitchFamily="18" charset="0"/>
              </a:rPr>
              <a:t>给另一个进程是可能的。很多情况下，需要人工干预，尤其是对大型主机上运行的批处理操作系统。</a:t>
            </a:r>
          </a:p>
          <a:p>
            <a:pPr lvl="1" algn="just" eaLnBrk="1" hangingPunct="1">
              <a:lnSpc>
                <a:spcPct val="150000"/>
              </a:lnSpc>
              <a:spcBef>
                <a:spcPts val="0"/>
              </a:spcBef>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将资源从一个进程拿走，给另一个进程使用，并在</a:t>
            </a:r>
            <a:r>
              <a:rPr lang="zh-CN" altLang="en-US" sz="2000" b="1" dirty="0" smtClean="0">
                <a:solidFill>
                  <a:srgbClr val="0070C0"/>
                </a:solidFill>
                <a:latin typeface="Times New Roman" panose="02020603050405020304" pitchFamily="18" charset="0"/>
                <a:cs typeface="Times New Roman" panose="02020603050405020304" pitchFamily="18" charset="0"/>
              </a:rPr>
              <a:t>不影响原进程的情况下返回</a:t>
            </a:r>
            <a:r>
              <a:rPr lang="zh-CN" altLang="en-US" sz="2000" dirty="0" smtClean="0">
                <a:latin typeface="Times New Roman" panose="02020603050405020304" pitchFamily="18" charset="0"/>
                <a:cs typeface="Times New Roman" panose="02020603050405020304" pitchFamily="18" charset="0"/>
              </a:rPr>
              <a:t>，这种作法取决于该资源的特性。</a:t>
            </a:r>
            <a:endParaRPr lang="en-US" altLang="zh-CN" sz="2000" dirty="0" smtClean="0">
              <a:latin typeface="Times New Roman" panose="02020603050405020304" pitchFamily="18" charset="0"/>
              <a:cs typeface="Times New Roman" panose="02020603050405020304" pitchFamily="18" charset="0"/>
            </a:endParaRPr>
          </a:p>
          <a:p>
            <a:pPr algn="just" eaLnBrk="1" hangingPunct="1">
              <a:lnSpc>
                <a:spcPct val="150000"/>
              </a:lnSpc>
              <a:spcBef>
                <a:spcPts val="0"/>
              </a:spcBef>
              <a:buFont typeface="Wingdings" panose="05000000000000000000" pitchFamily="2" charset="2"/>
              <a:buChar char="n"/>
            </a:pPr>
            <a:r>
              <a:rPr lang="zh-CN" altLang="en-US" sz="2000" b="1" dirty="0" smtClean="0">
                <a:solidFill>
                  <a:srgbClr val="FF0000"/>
                </a:solidFill>
                <a:latin typeface="Times New Roman" panose="02020603050405020304" pitchFamily="18" charset="0"/>
                <a:cs typeface="Times New Roman" panose="02020603050405020304" pitchFamily="18" charset="0"/>
              </a:rPr>
              <a:t>回退法恢复</a:t>
            </a:r>
            <a:endParaRPr lang="en-US" altLang="zh-CN" sz="2000" b="1" dirty="0" smtClean="0">
              <a:solidFill>
                <a:srgbClr val="FF0000"/>
              </a:solidFill>
              <a:latin typeface="Times New Roman" panose="02020603050405020304" pitchFamily="18" charset="0"/>
              <a:cs typeface="Times New Roman" panose="02020603050405020304" pitchFamily="18" charset="0"/>
            </a:endParaRPr>
          </a:p>
          <a:p>
            <a:pPr lvl="1" algn="just" eaLnBrk="1" hangingPunct="1">
              <a:lnSpc>
                <a:spcPct val="150000"/>
              </a:lnSpc>
              <a:spcBef>
                <a:spcPts val="0"/>
              </a:spcBef>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周期性地对进程设置</a:t>
            </a:r>
            <a:r>
              <a:rPr lang="zh-CN" altLang="en-US" sz="2000" b="1" dirty="0" smtClean="0">
                <a:solidFill>
                  <a:srgbClr val="0070C0"/>
                </a:solidFill>
                <a:latin typeface="Times New Roman" panose="02020603050405020304" pitchFamily="18" charset="0"/>
                <a:cs typeface="Times New Roman" panose="02020603050405020304" pitchFamily="18" charset="0"/>
              </a:rPr>
              <a:t>检测点</a:t>
            </a:r>
            <a:r>
              <a:rPr lang="en-US" altLang="zh-CN" sz="2000" dirty="0" smtClean="0">
                <a:latin typeface="Times New Roman" panose="02020603050405020304" pitchFamily="18" charset="0"/>
                <a:cs typeface="Times New Roman" panose="02020603050405020304" pitchFamily="18" charset="0"/>
              </a:rPr>
              <a:t>(checkpoint)</a:t>
            </a:r>
            <a:r>
              <a:rPr lang="zh-CN" altLang="en-US" sz="2000" dirty="0" smtClean="0">
                <a:latin typeface="Times New Roman" panose="02020603050405020304" pitchFamily="18" charset="0"/>
                <a:cs typeface="Times New Roman" panose="02020603050405020304" pitchFamily="18" charset="0"/>
              </a:rPr>
              <a:t>，即将进程状态写入文件</a:t>
            </a:r>
            <a:r>
              <a:rPr lang="zh-CN" altLang="en-US" sz="2000" b="1" dirty="0" smtClean="0">
                <a:solidFill>
                  <a:srgbClr val="0070C0"/>
                </a:solidFill>
                <a:latin typeface="Times New Roman" panose="02020603050405020304" pitchFamily="18" charset="0"/>
                <a:cs typeface="Times New Roman" panose="02020603050405020304" pitchFamily="18" charset="0"/>
              </a:rPr>
              <a:t>以备稍后重启</a:t>
            </a:r>
            <a:r>
              <a:rPr lang="zh-CN" altLang="en-US" sz="2000" dirty="0" smtClean="0">
                <a:latin typeface="Times New Roman" panose="02020603050405020304" pitchFamily="18" charset="0"/>
                <a:cs typeface="Times New Roman" panose="02020603050405020304" pitchFamily="18" charset="0"/>
              </a:rPr>
              <a:t>。</a:t>
            </a:r>
          </a:p>
          <a:p>
            <a:pPr lvl="1" algn="just" eaLnBrk="1" hangingPunct="1">
              <a:lnSpc>
                <a:spcPct val="150000"/>
              </a:lnSpc>
              <a:spcBef>
                <a:spcPts val="0"/>
              </a:spcBef>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检测点中不仅包括</a:t>
            </a:r>
            <a:r>
              <a:rPr lang="zh-CN" altLang="en-US" sz="2000" b="1" dirty="0" smtClean="0">
                <a:solidFill>
                  <a:srgbClr val="0070C0"/>
                </a:solidFill>
                <a:latin typeface="Times New Roman" panose="02020603050405020304" pitchFamily="18" charset="0"/>
                <a:cs typeface="Times New Roman" panose="02020603050405020304" pitchFamily="18" charset="0"/>
              </a:rPr>
              <a:t>内存映像</a:t>
            </a:r>
            <a:r>
              <a:rPr lang="zh-CN" altLang="en-US" sz="2000" dirty="0" smtClean="0">
                <a:latin typeface="Times New Roman" panose="02020603050405020304" pitchFamily="18" charset="0"/>
                <a:cs typeface="Times New Roman" panose="02020603050405020304" pitchFamily="18" charset="0"/>
              </a:rPr>
              <a:t>，还包括</a:t>
            </a:r>
            <a:r>
              <a:rPr lang="zh-CN" altLang="en-US" sz="2000" b="1" dirty="0" smtClean="0">
                <a:solidFill>
                  <a:srgbClr val="0070C0"/>
                </a:solidFill>
                <a:latin typeface="Times New Roman" panose="02020603050405020304" pitchFamily="18" charset="0"/>
                <a:cs typeface="Times New Roman" panose="02020603050405020304" pitchFamily="18" charset="0"/>
              </a:rPr>
              <a:t>资源状态</a:t>
            </a:r>
            <a:r>
              <a:rPr lang="zh-CN" altLang="en-US" sz="2000" dirty="0" smtClean="0">
                <a:latin typeface="Times New Roman" panose="02020603050405020304" pitchFamily="18" charset="0"/>
                <a:cs typeface="Times New Roman" panose="02020603050405020304" pitchFamily="18" charset="0"/>
              </a:rPr>
              <a:t>，即哪些资源已经被指派给进程。</a:t>
            </a:r>
          </a:p>
          <a:p>
            <a:pPr lvl="1" algn="just" eaLnBrk="1" hangingPunct="1">
              <a:lnSpc>
                <a:spcPct val="150000"/>
              </a:lnSpc>
              <a:spcBef>
                <a:spcPts val="0"/>
              </a:spcBef>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一旦检测到死锁，恢复时，进程</a:t>
            </a:r>
            <a:r>
              <a:rPr lang="zh-CN" altLang="en-US" sz="2000" b="1" dirty="0" smtClean="0">
                <a:solidFill>
                  <a:srgbClr val="0070C0"/>
                </a:solidFill>
                <a:latin typeface="Times New Roman" panose="02020603050405020304" pitchFamily="18" charset="0"/>
                <a:cs typeface="Times New Roman" panose="02020603050405020304" pitchFamily="18" charset="0"/>
              </a:rPr>
              <a:t>回退到较早的检测点</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316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77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7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zh-CN" altLang="en-US" smtClean="0"/>
              <a:t>从死锁中恢复</a:t>
            </a:r>
            <a:endParaRPr lang="en-US" altLang="zh-CN" smtClean="0"/>
          </a:p>
        </p:txBody>
      </p:sp>
      <p:sp>
        <p:nvSpPr>
          <p:cNvPr id="32772" name="Rectangle 3"/>
          <p:cNvSpPr>
            <a:spLocks noGrp="1" noChangeArrowheads="1"/>
          </p:cNvSpPr>
          <p:nvPr>
            <p:ph type="body" idx="1"/>
          </p:nvPr>
        </p:nvSpPr>
        <p:spPr>
          <a:xfrm>
            <a:off x="683568" y="1124744"/>
            <a:ext cx="7884876" cy="2772308"/>
          </a:xfrm>
        </p:spPr>
        <p:txBody>
          <a:bodyPr/>
          <a:lstStyle/>
          <a:p>
            <a:pPr algn="just" eaLnBrk="1" hangingPunct="1">
              <a:lnSpc>
                <a:spcPct val="150000"/>
              </a:lnSpc>
              <a:buFont typeface="Wingdings" panose="05000000000000000000" pitchFamily="2" charset="2"/>
              <a:buChar char="n"/>
            </a:pPr>
            <a:r>
              <a:rPr lang="zh-CN" altLang="en-US" sz="2000" b="1" dirty="0" smtClean="0">
                <a:solidFill>
                  <a:srgbClr val="FF0000"/>
                </a:solidFill>
              </a:rPr>
              <a:t>杀死</a:t>
            </a:r>
            <a:r>
              <a:rPr lang="zh-CN" altLang="en-US" sz="2000" b="1" dirty="0">
                <a:solidFill>
                  <a:srgbClr val="FF0000"/>
                </a:solidFill>
              </a:rPr>
              <a:t>进程来恢复</a:t>
            </a:r>
            <a:endParaRPr lang="en-US" altLang="zh-CN" sz="2000" b="1" dirty="0">
              <a:solidFill>
                <a:srgbClr val="FF0000"/>
              </a:solidFill>
            </a:endParaRPr>
          </a:p>
          <a:p>
            <a:pPr lvl="1" algn="just" eaLnBrk="1" hangingPunct="1">
              <a:lnSpc>
                <a:spcPct val="150000"/>
              </a:lnSpc>
              <a:buFont typeface="Wingdings" panose="05000000000000000000" pitchFamily="2" charset="2"/>
              <a:buChar char="Ø"/>
            </a:pPr>
            <a:r>
              <a:rPr lang="zh-CN" altLang="en-US" sz="2000" dirty="0"/>
              <a:t>最粗鲁也是最简单的解决死锁的方法就是</a:t>
            </a:r>
            <a:r>
              <a:rPr lang="zh-CN" altLang="en-US" sz="2000" b="1" dirty="0">
                <a:solidFill>
                  <a:srgbClr val="FF0000"/>
                </a:solidFill>
              </a:rPr>
              <a:t>杀死一个或多个进程</a:t>
            </a:r>
            <a:r>
              <a:rPr lang="zh-CN" altLang="en-US" sz="2000" dirty="0"/>
              <a:t>。</a:t>
            </a:r>
            <a:endParaRPr lang="en-US" altLang="zh-CN" sz="2000" dirty="0"/>
          </a:p>
          <a:p>
            <a:pPr lvl="1" algn="just" eaLnBrk="1" hangingPunct="1">
              <a:lnSpc>
                <a:spcPct val="150000"/>
              </a:lnSpc>
              <a:buFont typeface="Wingdings" panose="05000000000000000000" pitchFamily="2" charset="2"/>
              <a:buChar char="Ø"/>
            </a:pPr>
            <a:r>
              <a:rPr lang="zh-CN" altLang="en-US" sz="2000" dirty="0"/>
              <a:t>杀掉</a:t>
            </a:r>
            <a:r>
              <a:rPr lang="zh-CN" altLang="en-US" sz="2000" b="1" dirty="0">
                <a:solidFill>
                  <a:srgbClr val="FF0000"/>
                </a:solidFill>
              </a:rPr>
              <a:t>环路中</a:t>
            </a:r>
            <a:r>
              <a:rPr lang="zh-CN" altLang="en-US" sz="2000" dirty="0"/>
              <a:t>的一个进程。</a:t>
            </a:r>
            <a:endParaRPr lang="en-US" altLang="zh-CN" sz="2000" dirty="0"/>
          </a:p>
          <a:p>
            <a:pPr lvl="1" algn="just" eaLnBrk="1" hangingPunct="1">
              <a:lnSpc>
                <a:spcPct val="150000"/>
              </a:lnSpc>
              <a:buFont typeface="Wingdings" panose="05000000000000000000" pitchFamily="2" charset="2"/>
              <a:buChar char="Ø"/>
            </a:pPr>
            <a:r>
              <a:rPr lang="zh-CN" altLang="en-US" sz="2000" dirty="0"/>
              <a:t>另外，也可以是将环路外的进程作为牺牲品，以释放资源。</a:t>
            </a:r>
            <a:endParaRPr lang="en-US" altLang="zh-CN" sz="2000" dirty="0"/>
          </a:p>
          <a:p>
            <a:pPr lvl="1" algn="just" eaLnBrk="1" hangingPunct="1">
              <a:lnSpc>
                <a:spcPct val="150000"/>
              </a:lnSpc>
              <a:buFont typeface="Wingdings" panose="05000000000000000000" pitchFamily="2" charset="2"/>
              <a:buChar char="Ø"/>
            </a:pPr>
            <a:r>
              <a:rPr lang="zh-CN" altLang="en-US" sz="2000" dirty="0"/>
              <a:t>最好杀死可以从头再运行而不会产生副作用的进程</a:t>
            </a:r>
            <a:r>
              <a:rPr lang="zh-CN" altLang="en-US" sz="2000" dirty="0" smtClean="0"/>
              <a:t>。</a:t>
            </a:r>
            <a:endParaRPr lang="zh-CN" alt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926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ltLang="zh-CN" dirty="0" smtClean="0"/>
              <a:t>3.3.5 </a:t>
            </a:r>
            <a:r>
              <a:rPr lang="zh-CN" altLang="en-US" dirty="0" smtClean="0"/>
              <a:t>死锁避免</a:t>
            </a:r>
          </a:p>
        </p:txBody>
      </p:sp>
      <p:sp>
        <p:nvSpPr>
          <p:cNvPr id="34820" name="Rectangle 3"/>
          <p:cNvSpPr>
            <a:spLocks noGrp="1" noChangeArrowheads="1"/>
          </p:cNvSpPr>
          <p:nvPr>
            <p:ph type="body" idx="1"/>
          </p:nvPr>
        </p:nvSpPr>
        <p:spPr>
          <a:xfrm>
            <a:off x="539552" y="1088740"/>
            <a:ext cx="8028892" cy="4525962"/>
          </a:xfrm>
        </p:spPr>
        <p:txBody>
          <a:bodyPr/>
          <a:lstStyle/>
          <a:p>
            <a:pPr algn="just" eaLnBrk="1" hangingPunct="1">
              <a:lnSpc>
                <a:spcPct val="150000"/>
              </a:lnSpc>
              <a:buFont typeface="Wingdings" panose="05000000000000000000" pitchFamily="2" charset="2"/>
              <a:buChar char="n"/>
            </a:pPr>
            <a:r>
              <a:rPr lang="zh-CN" altLang="en-US" sz="2400" dirty="0" smtClean="0"/>
              <a:t>在讨论死锁检测时，我们假设，当进程申请资源时，它</a:t>
            </a:r>
            <a:r>
              <a:rPr lang="zh-CN" altLang="en-US" sz="2400" b="1" dirty="0" smtClean="0">
                <a:solidFill>
                  <a:srgbClr val="FF0000"/>
                </a:solidFill>
              </a:rPr>
              <a:t>一次性申请所有</a:t>
            </a:r>
            <a:r>
              <a:rPr lang="zh-CN" altLang="en-US" sz="2400" dirty="0" smtClean="0"/>
              <a:t>的资源。</a:t>
            </a:r>
          </a:p>
          <a:p>
            <a:pPr algn="just" eaLnBrk="1" hangingPunct="1">
              <a:lnSpc>
                <a:spcPct val="150000"/>
              </a:lnSpc>
              <a:buFont typeface="Wingdings" panose="05000000000000000000" pitchFamily="2" charset="2"/>
              <a:buChar char="n"/>
            </a:pPr>
            <a:r>
              <a:rPr lang="zh-CN" altLang="en-US" sz="2400" dirty="0" smtClean="0"/>
              <a:t>不过，在大多数系统中</a:t>
            </a:r>
            <a:r>
              <a:rPr lang="zh-CN" altLang="en-US" sz="2400" b="1" dirty="0" smtClean="0">
                <a:solidFill>
                  <a:srgbClr val="FF0000"/>
                </a:solidFill>
              </a:rPr>
              <a:t>一次只申请一个资源</a:t>
            </a:r>
            <a:r>
              <a:rPr lang="zh-CN" altLang="en-US" sz="2400" dirty="0" smtClean="0"/>
              <a:t>。系统必须能够判断授权某个资源是否安全，并且只在安全的情况下分配资源。</a:t>
            </a:r>
          </a:p>
          <a:p>
            <a:pPr algn="just" eaLnBrk="1" hangingPunct="1">
              <a:lnSpc>
                <a:spcPct val="150000"/>
              </a:lnSpc>
              <a:buFont typeface="Wingdings" panose="05000000000000000000" pitchFamily="2" charset="2"/>
              <a:buChar char="n"/>
            </a:pPr>
            <a:r>
              <a:rPr lang="zh-CN" altLang="en-US" sz="2400" dirty="0" smtClean="0"/>
              <a:t>这就引出了一个问题：是否存在一种算法总能作出正确的选择从而避免死锁？答案是肯定的，但是</a:t>
            </a:r>
            <a:r>
              <a:rPr lang="zh-CN" altLang="en-US" sz="2400" b="1" dirty="0" smtClean="0">
                <a:solidFill>
                  <a:srgbClr val="FF0000"/>
                </a:solidFill>
              </a:rPr>
              <a:t>必须预知某些特定的信息</a:t>
            </a:r>
            <a:r>
              <a:rPr lang="zh-CN" altLang="en-US" sz="2400" dirty="0" smtClean="0"/>
              <a:t>。</a:t>
            </a:r>
          </a:p>
        </p:txBody>
      </p:sp>
    </p:spTree>
    <p:extLst>
      <p:ext uri="{BB962C8B-B14F-4D97-AF65-F5344CB8AC3E}">
        <p14:creationId xmlns:p14="http://schemas.microsoft.com/office/powerpoint/2010/main" val="163778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2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8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954088" y="975829"/>
            <a:ext cx="7772400" cy="688975"/>
          </a:xfrm>
        </p:spPr>
        <p:txBody>
          <a:bodyPr/>
          <a:lstStyle/>
          <a:p>
            <a:pPr eaLnBrk="1" hangingPunct="1">
              <a:buFont typeface="Wingdings" panose="05000000000000000000" pitchFamily="2" charset="2"/>
              <a:buChar char="n"/>
            </a:pPr>
            <a:r>
              <a:rPr lang="zh-CN" altLang="en-US" sz="2800" b="1" dirty="0" smtClean="0"/>
              <a:t>两个进程的资源轨迹（</a:t>
            </a:r>
            <a:r>
              <a:rPr lang="en-US" altLang="zh-CN" sz="2800" b="1" dirty="0" smtClean="0"/>
              <a:t>page 169</a:t>
            </a:r>
            <a:r>
              <a:rPr lang="zh-CN" altLang="en-US" sz="2800" b="1" dirty="0" smtClean="0"/>
              <a:t>）</a:t>
            </a:r>
          </a:p>
        </p:txBody>
      </p:sp>
      <p:sp>
        <p:nvSpPr>
          <p:cNvPr id="36868" name="Rectangle 7"/>
          <p:cNvSpPr>
            <a:spLocks noGrp="1" noChangeArrowheads="1"/>
          </p:cNvSpPr>
          <p:nvPr>
            <p:ph type="title"/>
          </p:nvPr>
        </p:nvSpPr>
        <p:spPr/>
        <p:txBody>
          <a:bodyPr/>
          <a:lstStyle/>
          <a:p>
            <a:pPr eaLnBrk="1" hangingPunct="1"/>
            <a:r>
              <a:rPr lang="zh-CN" altLang="zh-CN" dirty="0" smtClean="0"/>
              <a:t>资源轨迹图</a:t>
            </a:r>
            <a:endParaRPr lang="en-US" altLang="zh-CN" dirty="0" smtClean="0"/>
          </a:p>
        </p:txBody>
      </p:sp>
      <p:graphicFrame>
        <p:nvGraphicFramePr>
          <p:cNvPr id="20488" name="Object 8"/>
          <p:cNvGraphicFramePr>
            <a:graphicFrameLocks noChangeAspect="1"/>
          </p:cNvGraphicFramePr>
          <p:nvPr>
            <p:extLst/>
          </p:nvPr>
        </p:nvGraphicFramePr>
        <p:xfrm>
          <a:off x="971352" y="1592796"/>
          <a:ext cx="7258050" cy="4311650"/>
        </p:xfrm>
        <a:graphic>
          <a:graphicData uri="http://schemas.openxmlformats.org/presentationml/2006/ole">
            <mc:AlternateContent xmlns:mc="http://schemas.openxmlformats.org/markup-compatibility/2006">
              <mc:Choice xmlns:v="urn:schemas-microsoft-com:vml" Requires="v">
                <p:oleObj spid="_x0000_s13324" name="Visio" r:id="rId4" imgW="3223870" imgH="1931518" progId="Visio.Drawing.6">
                  <p:embed/>
                </p:oleObj>
              </mc:Choice>
              <mc:Fallback>
                <p:oleObj name="Visio" r:id="rId4" imgW="3223870" imgH="193151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352" y="1592796"/>
                        <a:ext cx="7258050" cy="431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8324964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zh-CN" altLang="en-US" smtClean="0"/>
              <a:t>单资源的银行家算法</a:t>
            </a:r>
          </a:p>
        </p:txBody>
      </p:sp>
      <p:sp>
        <p:nvSpPr>
          <p:cNvPr id="40964" name="Rectangle 3"/>
          <p:cNvSpPr>
            <a:spLocks noGrp="1" noChangeArrowheads="1"/>
          </p:cNvSpPr>
          <p:nvPr>
            <p:ph type="body" idx="1"/>
          </p:nvPr>
        </p:nvSpPr>
        <p:spPr>
          <a:xfrm>
            <a:off x="863588" y="1160748"/>
            <a:ext cx="7668852" cy="4525962"/>
          </a:xfrm>
        </p:spPr>
        <p:txBody>
          <a:bodyPr/>
          <a:lstStyle/>
          <a:p>
            <a:pPr algn="just" eaLnBrk="1" hangingPunct="1">
              <a:lnSpc>
                <a:spcPct val="150000"/>
              </a:lnSpc>
              <a:buFont typeface="Wingdings" panose="05000000000000000000" pitchFamily="2" charset="2"/>
              <a:buChar char="n"/>
            </a:pPr>
            <a:r>
              <a:rPr lang="en-US" altLang="zh-CN" sz="2400" dirty="0" smtClean="0">
                <a:latin typeface="Times New Roman" panose="02020603050405020304" pitchFamily="18" charset="0"/>
                <a:cs typeface="Times New Roman" panose="02020603050405020304" pitchFamily="18" charset="0"/>
              </a:rPr>
              <a:t>Dijkstra(1965)</a:t>
            </a:r>
            <a:r>
              <a:rPr lang="zh-CN" altLang="en-US" sz="2400" dirty="0" smtClean="0">
                <a:latin typeface="Times New Roman" panose="02020603050405020304" pitchFamily="18" charset="0"/>
                <a:cs typeface="Times New Roman" panose="02020603050405020304" pitchFamily="18" charset="0"/>
              </a:rPr>
              <a:t>提出了一种能够避免死锁的调度算法，称为</a:t>
            </a:r>
            <a:r>
              <a:rPr lang="zh-CN" altLang="en-US" sz="2400" dirty="0" smtClean="0">
                <a:solidFill>
                  <a:srgbClr val="CC3300"/>
                </a:solidFill>
                <a:latin typeface="Times New Roman" panose="02020603050405020304" pitchFamily="18" charset="0"/>
                <a:cs typeface="Times New Roman" panose="02020603050405020304" pitchFamily="18" charset="0"/>
              </a:rPr>
              <a:t>银行家算法</a:t>
            </a:r>
            <a:r>
              <a:rPr lang="en-US" altLang="zh-CN" sz="2400" dirty="0" smtClean="0">
                <a:solidFill>
                  <a:srgbClr val="CC3300"/>
                </a:solidFill>
                <a:latin typeface="Times New Roman" panose="02020603050405020304" pitchFamily="18" charset="0"/>
                <a:cs typeface="Times New Roman" panose="02020603050405020304" pitchFamily="18" charset="0"/>
              </a:rPr>
              <a:t>(banker’s algorithm)</a:t>
            </a:r>
            <a:r>
              <a:rPr lang="zh-CN" altLang="en-US" sz="2400" dirty="0" smtClean="0">
                <a:latin typeface="Times New Roman" panose="02020603050405020304" pitchFamily="18" charset="0"/>
                <a:cs typeface="Times New Roman" panose="02020603050405020304" pitchFamily="18" charset="0"/>
              </a:rPr>
              <a:t>，该算法是死锁检测算法的扩展。</a:t>
            </a:r>
          </a:p>
          <a:p>
            <a:pPr algn="just" eaLnBrk="1" hangingPunct="1">
              <a:lnSpc>
                <a:spcPct val="150000"/>
              </a:lnSpc>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它是一个小镇的银行家为模型设计的，银行家向一群客户分别承诺了一定的贷款额度。</a:t>
            </a:r>
          </a:p>
          <a:p>
            <a:pPr algn="just" eaLnBrk="1" hangingPunct="1">
              <a:lnSpc>
                <a:spcPct val="150000"/>
              </a:lnSpc>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该算法所作的就是检查请求获准是否会导致不安全状态。如果会，请求即被拒绝；否则，批准其请求。</a:t>
            </a:r>
            <a:endParaRPr lang="en-US" altLang="zh-CN" sz="2400" dirty="0" smtClean="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en-US" altLang="zh-CN" sz="2400" dirty="0" smtClean="0">
                <a:solidFill>
                  <a:srgbClr val="FF0000"/>
                </a:solidFill>
                <a:latin typeface="Times New Roman" panose="02020603050405020304" pitchFamily="18" charset="0"/>
                <a:cs typeface="Times New Roman" panose="02020603050405020304" pitchFamily="18" charset="0"/>
              </a:rPr>
              <a:t>   【</a:t>
            </a:r>
            <a:r>
              <a:rPr lang="zh-CN" altLang="en-US" sz="2400" dirty="0" smtClean="0">
                <a:solidFill>
                  <a:srgbClr val="FF0000"/>
                </a:solidFill>
                <a:latin typeface="Times New Roman" panose="02020603050405020304" pitchFamily="18" charset="0"/>
                <a:cs typeface="Times New Roman" panose="02020603050405020304" pitchFamily="18" charset="0"/>
              </a:rPr>
              <a:t>详细请看教材</a:t>
            </a:r>
            <a:r>
              <a:rPr lang="en-US" altLang="zh-CN" sz="2400" dirty="0" smtClean="0">
                <a:solidFill>
                  <a:srgbClr val="FF0000"/>
                </a:solidFill>
                <a:latin typeface="Times New Roman" panose="02020603050405020304" pitchFamily="18" charset="0"/>
                <a:cs typeface="Times New Roman" panose="02020603050405020304" pitchFamily="18" charset="0"/>
              </a:rPr>
              <a:t>168</a:t>
            </a:r>
            <a:r>
              <a:rPr lang="zh-CN" altLang="en-US" sz="2400" dirty="0" smtClean="0">
                <a:solidFill>
                  <a:srgbClr val="FF0000"/>
                </a:solidFill>
                <a:latin typeface="Times New Roman" panose="02020603050405020304" pitchFamily="18" charset="0"/>
                <a:cs typeface="Times New Roman" panose="02020603050405020304" pitchFamily="18" charset="0"/>
              </a:rPr>
              <a:t>页</a:t>
            </a:r>
            <a:r>
              <a:rPr lang="en-US" altLang="zh-CN" sz="2400" dirty="0" smtClean="0">
                <a:solidFill>
                  <a:srgbClr val="FF0000"/>
                </a:solidFill>
                <a:latin typeface="Times New Roman" panose="02020603050405020304" pitchFamily="18" charset="0"/>
                <a:cs typeface="Times New Roman" panose="02020603050405020304" pitchFamily="18" charset="0"/>
              </a:rPr>
              <a:t>】</a:t>
            </a:r>
            <a:endParaRPr lang="zh-CN" altLang="en-US" sz="2400"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684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6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1157058" y="4941168"/>
            <a:ext cx="7380288" cy="527732"/>
          </a:xfrm>
        </p:spPr>
        <p:txBody>
          <a:bodyPr/>
          <a:lstStyle/>
          <a:p>
            <a:pPr marL="0" indent="0" eaLnBrk="1" hangingPunct="1">
              <a:buNone/>
            </a:pPr>
            <a:r>
              <a:rPr lang="zh-CN" altLang="en-US" sz="2800" dirty="0" smtClean="0"/>
              <a:t>资源分配状态</a:t>
            </a:r>
            <a:r>
              <a:rPr lang="en-US" altLang="zh-CN" sz="2800" dirty="0" smtClean="0"/>
              <a:t>:  </a:t>
            </a:r>
            <a:r>
              <a:rPr lang="en-US" altLang="zh-CN" sz="2400" dirty="0" smtClean="0"/>
              <a:t>(a) </a:t>
            </a:r>
            <a:r>
              <a:rPr lang="zh-CN" altLang="en-US" sz="2400" dirty="0" smtClean="0"/>
              <a:t>安全   </a:t>
            </a:r>
            <a:r>
              <a:rPr lang="en-US" altLang="zh-CN" sz="2400" dirty="0" smtClean="0"/>
              <a:t>(b) </a:t>
            </a:r>
            <a:r>
              <a:rPr lang="zh-CN" altLang="en-US" sz="2400" dirty="0" smtClean="0"/>
              <a:t>安全     </a:t>
            </a:r>
            <a:r>
              <a:rPr lang="en-US" altLang="zh-CN" sz="2400" dirty="0" smtClean="0"/>
              <a:t>(c) </a:t>
            </a:r>
            <a:r>
              <a:rPr lang="zh-CN" altLang="en-US" sz="2400" dirty="0" smtClean="0"/>
              <a:t>不安全</a:t>
            </a:r>
          </a:p>
        </p:txBody>
      </p:sp>
      <p:sp>
        <p:nvSpPr>
          <p:cNvPr id="41988" name="Rectangle 8"/>
          <p:cNvSpPr>
            <a:spLocks noGrp="1" noChangeArrowheads="1"/>
          </p:cNvSpPr>
          <p:nvPr>
            <p:ph type="title"/>
          </p:nvPr>
        </p:nvSpPr>
        <p:spPr/>
        <p:txBody>
          <a:bodyPr/>
          <a:lstStyle/>
          <a:p>
            <a:pPr eaLnBrk="1" hangingPunct="1"/>
            <a:r>
              <a:rPr lang="zh-CN" altLang="en-US" smtClean="0"/>
              <a:t>单资源的银行家算法</a:t>
            </a:r>
          </a:p>
        </p:txBody>
      </p:sp>
      <p:graphicFrame>
        <p:nvGraphicFramePr>
          <p:cNvPr id="38921" name="Object 9"/>
          <p:cNvGraphicFramePr>
            <a:graphicFrameLocks noChangeAspect="1"/>
          </p:cNvGraphicFramePr>
          <p:nvPr>
            <p:extLst/>
          </p:nvPr>
        </p:nvGraphicFramePr>
        <p:xfrm>
          <a:off x="755576" y="1484784"/>
          <a:ext cx="7526337" cy="3254375"/>
        </p:xfrm>
        <a:graphic>
          <a:graphicData uri="http://schemas.openxmlformats.org/presentationml/2006/ole">
            <mc:AlternateContent xmlns:mc="http://schemas.openxmlformats.org/markup-compatibility/2006">
              <mc:Choice xmlns:v="urn:schemas-microsoft-com:vml" Requires="v">
                <p:oleObj spid="_x0000_s14348" name="Visio" r:id="rId3" imgW="3139745" imgH="1357884" progId="Visio.Drawing.6">
                  <p:embed/>
                </p:oleObj>
              </mc:Choice>
              <mc:Fallback>
                <p:oleObj name="Visio" r:id="rId3" imgW="3139745" imgH="135788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484784"/>
                        <a:ext cx="7526337" cy="325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92291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63588" y="1016732"/>
            <a:ext cx="7272809" cy="286232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n"/>
            </a:pPr>
            <a:r>
              <a:rPr lang="zh-CN" altLang="en-US" sz="2000" dirty="0" smtClean="0"/>
              <a:t>控制器卡上一般都有一个连接器，与设备本身相连的电缆可以插入这个连接器。许多控制器可以控制</a:t>
            </a:r>
            <a:r>
              <a:rPr lang="en-US" altLang="zh-CN" sz="2000" dirty="0">
                <a:latin typeface="Times New Roman" panose="02020603050405020304" pitchFamily="18" charset="0"/>
                <a:cs typeface="Times New Roman" panose="02020603050405020304" pitchFamily="18" charset="0"/>
              </a:rPr>
              <a:t>2</a:t>
            </a:r>
            <a:r>
              <a:rPr lang="zh-CN" altLang="en-US" sz="2000" dirty="0" smtClean="0"/>
              <a:t>个、</a:t>
            </a:r>
            <a:r>
              <a:rPr lang="en-US" altLang="zh-CN" sz="2000" dirty="0">
                <a:latin typeface="Times New Roman" panose="02020603050405020304" pitchFamily="18" charset="0"/>
                <a:cs typeface="Times New Roman" panose="02020603050405020304" pitchFamily="18" charset="0"/>
              </a:rPr>
              <a:t>4</a:t>
            </a:r>
            <a:r>
              <a:rPr lang="zh-CN" altLang="en-US" sz="2000" dirty="0" smtClean="0"/>
              <a:t>个甚至</a:t>
            </a:r>
            <a:r>
              <a:rPr lang="en-US" altLang="zh-CN" sz="2000" dirty="0">
                <a:latin typeface="Times New Roman" panose="02020603050405020304" pitchFamily="18" charset="0"/>
                <a:cs typeface="Times New Roman" panose="02020603050405020304" pitchFamily="18" charset="0"/>
              </a:rPr>
              <a:t>8</a:t>
            </a:r>
            <a:r>
              <a:rPr lang="zh-CN" altLang="en-US" sz="2000" dirty="0" smtClean="0"/>
              <a:t>个相同的设备。</a:t>
            </a:r>
            <a:endParaRPr lang="en-US" altLang="zh-CN" sz="2000" dirty="0" smtClean="0"/>
          </a:p>
          <a:p>
            <a:pPr marL="342900" indent="-342900" algn="just">
              <a:lnSpc>
                <a:spcPct val="150000"/>
              </a:lnSpc>
              <a:buFont typeface="Wingdings" panose="05000000000000000000" pitchFamily="2" charset="2"/>
              <a:buChar char="n"/>
            </a:pPr>
            <a:r>
              <a:rPr lang="zh-CN" altLang="en-US" sz="2000" dirty="0" smtClean="0"/>
              <a:t>之所以区分控制器和设备本身，是因为操作系统大多数与控制器打交道，而非设备本身。大多数计算机采用都是总线模型来进行</a:t>
            </a:r>
            <a:r>
              <a:rPr lang="en-US" altLang="zh-CN" sz="2000" dirty="0" smtClean="0">
                <a:latin typeface="Times New Roman" panose="02020603050405020304" pitchFamily="18" charset="0"/>
                <a:cs typeface="Times New Roman" panose="02020603050405020304" pitchFamily="18" charset="0"/>
              </a:rPr>
              <a:t>CPU</a:t>
            </a:r>
            <a:r>
              <a:rPr lang="zh-CN" altLang="en-US" sz="2000" dirty="0" smtClean="0"/>
              <a:t>和控制器之间的通信。</a:t>
            </a:r>
            <a:endParaRPr lang="zh-CN" altLang="en-US" sz="2000" dirty="0"/>
          </a:p>
        </p:txBody>
      </p:sp>
      <p:pic>
        <p:nvPicPr>
          <p:cNvPr id="6" name="图片 5"/>
          <p:cNvPicPr>
            <a:picLocks noChangeAspect="1"/>
          </p:cNvPicPr>
          <p:nvPr/>
        </p:nvPicPr>
        <p:blipFill>
          <a:blip r:embed="rId3"/>
          <a:stretch>
            <a:fillRect/>
          </a:stretch>
        </p:blipFill>
        <p:spPr>
          <a:xfrm>
            <a:off x="1718572" y="3807046"/>
            <a:ext cx="5742857" cy="2552381"/>
          </a:xfrm>
          <a:prstGeom prst="rect">
            <a:avLst/>
          </a:prstGeom>
        </p:spPr>
      </p:pic>
      <p:sp>
        <p:nvSpPr>
          <p:cNvPr id="7" name="Rectangle 2"/>
          <p:cNvSpPr>
            <a:spLocks noGrp="1" noChangeArrowheads="1"/>
          </p:cNvSpPr>
          <p:nvPr>
            <p:ph type="title"/>
          </p:nvPr>
        </p:nvSpPr>
        <p:spPr>
          <a:xfrm>
            <a:off x="1043608" y="159321"/>
            <a:ext cx="4392488" cy="533375"/>
          </a:xfrm>
        </p:spPr>
        <p:txBody>
          <a:bodyPr/>
          <a:lstStyle/>
          <a:p>
            <a:pPr algn="l" eaLnBrk="1" hangingPunct="1"/>
            <a:r>
              <a:rPr lang="en-US" altLang="zh-CN" b="1" smtClean="0">
                <a:ea typeface="+mn-ea"/>
              </a:rPr>
              <a:t>3.1.2</a:t>
            </a:r>
            <a:r>
              <a:rPr lang="en-US" altLang="zh-CN" b="1" smtClean="0">
                <a:latin typeface="+mn-ea"/>
                <a:ea typeface="+mn-ea"/>
              </a:rPr>
              <a:t> </a:t>
            </a:r>
            <a:r>
              <a:rPr lang="zh-CN" altLang="en-US" b="1" smtClean="0">
                <a:ea typeface="+mn-ea"/>
              </a:rPr>
              <a:t>设备控制器</a:t>
            </a:r>
          </a:p>
        </p:txBody>
      </p:sp>
    </p:spTree>
    <p:extLst>
      <p:ext uri="{BB962C8B-B14F-4D97-AF65-F5344CB8AC3E}">
        <p14:creationId xmlns:p14="http://schemas.microsoft.com/office/powerpoint/2010/main" val="252136874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body" idx="1"/>
          </p:nvPr>
        </p:nvSpPr>
        <p:spPr>
          <a:xfrm>
            <a:off x="647564" y="1016732"/>
            <a:ext cx="7776864" cy="4830763"/>
          </a:xfrm>
        </p:spPr>
        <p:txBody>
          <a:bodyPr/>
          <a:lstStyle/>
          <a:p>
            <a:pPr algn="just" eaLnBrk="1" hangingPunct="1">
              <a:lnSpc>
                <a:spcPct val="150000"/>
              </a:lnSpc>
              <a:buFont typeface="Wingdings" panose="05000000000000000000" pitchFamily="2" charset="2"/>
              <a:buChar char="n"/>
            </a:pPr>
            <a:r>
              <a:rPr lang="zh-CN" altLang="en-US" sz="2800" dirty="0" smtClean="0"/>
              <a:t>算法：</a:t>
            </a:r>
          </a:p>
          <a:p>
            <a:pPr lvl="1" algn="just" eaLnBrk="1" hangingPunct="1">
              <a:lnSpc>
                <a:spcPct val="150000"/>
              </a:lnSpc>
              <a:buFont typeface="Wingdings" panose="05000000000000000000" pitchFamily="2" charset="2"/>
              <a:buChar char="Ø"/>
            </a:pPr>
            <a:r>
              <a:rPr lang="zh-CN" altLang="en-US" sz="2400" dirty="0" smtClean="0"/>
              <a:t>对每个资源请求检查满足它会否引起不安全状态，如果是不安全状态，则不满足此请求。</a:t>
            </a:r>
          </a:p>
          <a:p>
            <a:pPr lvl="1" algn="just" eaLnBrk="1" hangingPunct="1">
              <a:lnSpc>
                <a:spcPct val="150000"/>
              </a:lnSpc>
              <a:buFont typeface="Wingdings" panose="05000000000000000000" pitchFamily="2" charset="2"/>
              <a:buChar char="Ø"/>
            </a:pPr>
            <a:r>
              <a:rPr lang="zh-CN" altLang="en-US" sz="2400" dirty="0" smtClean="0"/>
              <a:t>检测状态是否安全：此状态下是否有足够的资源满足一个距最大需求最近的客户，</a:t>
            </a:r>
            <a:r>
              <a:rPr lang="zh-CN" altLang="en-US" sz="2400" dirty="0" smtClean="0">
                <a:solidFill>
                  <a:srgbClr val="FF0000"/>
                </a:solidFill>
              </a:rPr>
              <a:t>如果有，将此客户标记，（设客户运行结束）资源释放后，继续检查其他客户</a:t>
            </a:r>
            <a:r>
              <a:rPr lang="zh-CN" altLang="en-US" sz="2400" dirty="0" smtClean="0"/>
              <a:t>，</a:t>
            </a:r>
            <a:r>
              <a:rPr lang="zh-CN" altLang="en-US" sz="2400" dirty="0" smtClean="0">
                <a:solidFill>
                  <a:srgbClr val="00B050"/>
                </a:solidFill>
              </a:rPr>
              <a:t>直至所有客户都被标记则是安全状态，否则是不安全状态。</a:t>
            </a:r>
          </a:p>
        </p:txBody>
      </p:sp>
      <p:sp>
        <p:nvSpPr>
          <p:cNvPr id="43012" name="Rectangle 3"/>
          <p:cNvSpPr>
            <a:spLocks noGrp="1" noChangeArrowheads="1"/>
          </p:cNvSpPr>
          <p:nvPr>
            <p:ph type="title"/>
          </p:nvPr>
        </p:nvSpPr>
        <p:spPr/>
        <p:txBody>
          <a:bodyPr/>
          <a:lstStyle/>
          <a:p>
            <a:pPr eaLnBrk="1" hangingPunct="1"/>
            <a:r>
              <a:rPr lang="zh-CN" altLang="en-US" smtClean="0"/>
              <a:t>单资源的银行家算法</a:t>
            </a:r>
          </a:p>
        </p:txBody>
      </p:sp>
    </p:spTree>
    <p:extLst>
      <p:ext uri="{BB962C8B-B14F-4D97-AF65-F5344CB8AC3E}">
        <p14:creationId xmlns:p14="http://schemas.microsoft.com/office/powerpoint/2010/main" val="111911853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8"/>
          <p:cNvSpPr>
            <a:spLocks noGrp="1" noChangeArrowheads="1"/>
          </p:cNvSpPr>
          <p:nvPr>
            <p:ph type="title"/>
          </p:nvPr>
        </p:nvSpPr>
        <p:spPr/>
        <p:txBody>
          <a:bodyPr/>
          <a:lstStyle/>
          <a:p>
            <a:pPr eaLnBrk="1" hangingPunct="1"/>
            <a:r>
              <a:rPr lang="zh-CN" altLang="en-US" smtClean="0"/>
              <a:t>多资源的银行家算法</a:t>
            </a:r>
          </a:p>
        </p:txBody>
      </p:sp>
      <p:graphicFrame>
        <p:nvGraphicFramePr>
          <p:cNvPr id="6" name="Object 9"/>
          <p:cNvGraphicFramePr>
            <a:graphicFrameLocks noChangeAspect="1"/>
          </p:cNvGraphicFramePr>
          <p:nvPr>
            <p:extLst/>
          </p:nvPr>
        </p:nvGraphicFramePr>
        <p:xfrm>
          <a:off x="1232142" y="2159224"/>
          <a:ext cx="7023100" cy="3730625"/>
        </p:xfrm>
        <a:graphic>
          <a:graphicData uri="http://schemas.openxmlformats.org/presentationml/2006/ole">
            <mc:AlternateContent xmlns:mc="http://schemas.openxmlformats.org/markup-compatibility/2006">
              <mc:Choice xmlns:v="urn:schemas-microsoft-com:vml" Requires="v">
                <p:oleObj spid="_x0000_s15372" name="Visio" r:id="rId4" imgW="2635301" imgH="1400556" progId="Visio.Drawing.6">
                  <p:embed/>
                </p:oleObj>
              </mc:Choice>
              <mc:Fallback>
                <p:oleObj name="Visio" r:id="rId4" imgW="2635301" imgH="1400556"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2142" y="2159224"/>
                        <a:ext cx="7023100" cy="373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矩形 6"/>
          <p:cNvSpPr/>
          <p:nvPr/>
        </p:nvSpPr>
        <p:spPr>
          <a:xfrm>
            <a:off x="1007604" y="718956"/>
            <a:ext cx="6858000" cy="1569660"/>
          </a:xfrm>
          <a:prstGeom prst="rect">
            <a:avLst/>
          </a:prstGeom>
        </p:spPr>
        <p:txBody>
          <a:bodyPr wrap="square">
            <a:spAutoFit/>
          </a:bodyPr>
          <a:lstStyle/>
          <a:p>
            <a:pPr eaLnBrk="1" hangingPunct="1">
              <a:lnSpc>
                <a:spcPct val="150000"/>
              </a:lnSpc>
            </a:pPr>
            <a:r>
              <a:rPr lang="zh-CN" altLang="en-US" sz="2400" b="1" dirty="0"/>
              <a:t>核心思想</a:t>
            </a:r>
          </a:p>
          <a:p>
            <a:pPr marL="800100" lvl="1" indent="-342900" eaLnBrk="1" hangingPunct="1">
              <a:lnSpc>
                <a:spcPct val="150000"/>
              </a:lnSpc>
              <a:buFont typeface="Wingdings" panose="05000000000000000000" pitchFamily="2" charset="2"/>
              <a:buChar char="Ø"/>
            </a:pPr>
            <a:r>
              <a:rPr lang="zh-CN" altLang="en-US" sz="2000" dirty="0"/>
              <a:t>对单种资源银行家算法进行扩充</a:t>
            </a:r>
          </a:p>
          <a:p>
            <a:pPr marL="800100" lvl="1" indent="-342900" eaLnBrk="1" hangingPunct="1">
              <a:lnSpc>
                <a:spcPct val="150000"/>
              </a:lnSpc>
              <a:buFont typeface="Wingdings" panose="05000000000000000000" pitchFamily="2" charset="2"/>
              <a:buChar char="Ø"/>
            </a:pPr>
            <a:r>
              <a:rPr lang="zh-CN" altLang="en-US" sz="2000" dirty="0"/>
              <a:t>基于向量操作来运行银行家算法</a:t>
            </a:r>
          </a:p>
        </p:txBody>
      </p:sp>
    </p:spTree>
    <p:extLst>
      <p:ext uri="{BB962C8B-B14F-4D97-AF65-F5344CB8AC3E}">
        <p14:creationId xmlns:p14="http://schemas.microsoft.com/office/powerpoint/2010/main" val="6073500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3548" y="692696"/>
            <a:ext cx="8064896" cy="1417568"/>
          </a:xfrm>
          <a:prstGeom prst="rect">
            <a:avLst/>
          </a:prstGeom>
        </p:spPr>
        <p:txBody>
          <a:bodyPr wrap="square">
            <a:spAutoFit/>
          </a:bodyPr>
          <a:lstStyle/>
          <a:p>
            <a:pPr algn="just" eaLnBrk="1" hangingPunct="1">
              <a:lnSpc>
                <a:spcPct val="150000"/>
              </a:lnSpc>
            </a:pPr>
            <a:r>
              <a:rPr lang="zh-CN" altLang="en-US" sz="2000" b="1" dirty="0" smtClean="0"/>
              <a:t>处理步骤</a:t>
            </a:r>
          </a:p>
          <a:p>
            <a:pPr lvl="1" algn="just" eaLnBrk="1" hangingPunct="1">
              <a:lnSpc>
                <a:spcPct val="150000"/>
              </a:lnSpc>
            </a:pPr>
            <a:r>
              <a:rPr lang="en-US" altLang="zh-CN" sz="2000" dirty="0" err="1" smtClean="0"/>
              <a:t>Step1</a:t>
            </a:r>
            <a:r>
              <a:rPr lang="zh-CN" altLang="en-US" sz="2000" dirty="0"/>
              <a:t>：检查“仍需资源矩阵”中的每一行，判断是否存在一行，其所需资源总数小于向量</a:t>
            </a:r>
            <a:r>
              <a:rPr lang="en-US" altLang="zh-CN" sz="2000" dirty="0"/>
              <a:t>A</a:t>
            </a:r>
            <a:r>
              <a:rPr lang="zh-CN" altLang="en-US" sz="2000" dirty="0"/>
              <a:t>（剩余资源总数），失败则系统死锁</a:t>
            </a:r>
            <a:r>
              <a:rPr lang="zh-CN" altLang="en-US" sz="2000" dirty="0" smtClean="0"/>
              <a:t>。</a:t>
            </a:r>
            <a:endParaRPr lang="zh-CN" altLang="en-US" sz="2000" dirty="0"/>
          </a:p>
        </p:txBody>
      </p:sp>
      <p:sp>
        <p:nvSpPr>
          <p:cNvPr id="5" name="Rectangle 3"/>
          <p:cNvSpPr txBox="1">
            <a:spLocks noChangeArrowheads="1"/>
          </p:cNvSpPr>
          <p:nvPr/>
        </p:nvSpPr>
        <p:spPr bwMode="auto">
          <a:xfrm>
            <a:off x="1043608" y="158160"/>
            <a:ext cx="7796213" cy="784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buNone/>
            </a:pPr>
            <a:r>
              <a:rPr lang="zh-CN" altLang="en-US" b="1" kern="0" dirty="0" smtClean="0"/>
              <a:t>多资源的银行家算法范例</a:t>
            </a:r>
            <a:endParaRPr lang="en-US" altLang="zh-CN" b="1" kern="0" dirty="0" smtClean="0"/>
          </a:p>
        </p:txBody>
      </p:sp>
      <p:sp>
        <p:nvSpPr>
          <p:cNvPr id="6" name="矩形 5"/>
          <p:cNvSpPr/>
          <p:nvPr/>
        </p:nvSpPr>
        <p:spPr>
          <a:xfrm>
            <a:off x="647564" y="5949280"/>
            <a:ext cx="8192257" cy="553998"/>
          </a:xfrm>
          <a:prstGeom prst="rect">
            <a:avLst/>
          </a:prstGeom>
        </p:spPr>
        <p:txBody>
          <a:bodyPr wrap="square">
            <a:spAutoFit/>
          </a:bodyPr>
          <a:lstStyle/>
          <a:p>
            <a:pPr lvl="1" algn="just" eaLnBrk="1" hangingPunct="1">
              <a:lnSpc>
                <a:spcPct val="150000"/>
              </a:lnSpc>
            </a:pPr>
            <a:r>
              <a:rPr lang="zh-CN" altLang="en-US" sz="2000" dirty="0"/>
              <a:t>如果所有进程状态均可标为结束，则状态安全，否则会发生死锁。</a:t>
            </a:r>
          </a:p>
        </p:txBody>
      </p:sp>
      <p:graphicFrame>
        <p:nvGraphicFramePr>
          <p:cNvPr id="7" name="Object 9"/>
          <p:cNvGraphicFramePr>
            <a:graphicFrameLocks noChangeAspect="1"/>
          </p:cNvGraphicFramePr>
          <p:nvPr>
            <p:extLst/>
          </p:nvPr>
        </p:nvGraphicFramePr>
        <p:xfrm>
          <a:off x="1232142" y="2159224"/>
          <a:ext cx="7023100" cy="3730625"/>
        </p:xfrm>
        <a:graphic>
          <a:graphicData uri="http://schemas.openxmlformats.org/presentationml/2006/ole">
            <mc:AlternateContent xmlns:mc="http://schemas.openxmlformats.org/markup-compatibility/2006">
              <mc:Choice xmlns:v="urn:schemas-microsoft-com:vml" Requires="v">
                <p:oleObj spid="_x0000_s16396" name="Visio" r:id="rId4" imgW="2635301" imgH="1400556" progId="Visio.Drawing.6">
                  <p:embed/>
                </p:oleObj>
              </mc:Choice>
              <mc:Fallback>
                <p:oleObj name="Visio" r:id="rId4" imgW="2635301" imgH="1400556"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2142" y="2159224"/>
                        <a:ext cx="7023100" cy="373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07143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3548" y="692696"/>
            <a:ext cx="8064896" cy="1417568"/>
          </a:xfrm>
          <a:prstGeom prst="rect">
            <a:avLst/>
          </a:prstGeom>
        </p:spPr>
        <p:txBody>
          <a:bodyPr wrap="square">
            <a:spAutoFit/>
          </a:bodyPr>
          <a:lstStyle/>
          <a:p>
            <a:pPr algn="just" eaLnBrk="1" hangingPunct="1">
              <a:lnSpc>
                <a:spcPct val="150000"/>
              </a:lnSpc>
            </a:pPr>
            <a:r>
              <a:rPr lang="zh-CN" altLang="en-US" sz="2000" b="1" dirty="0" smtClean="0"/>
              <a:t>处理步骤</a:t>
            </a:r>
          </a:p>
          <a:p>
            <a:pPr lvl="1" algn="just" eaLnBrk="1" hangingPunct="1">
              <a:lnSpc>
                <a:spcPct val="150000"/>
              </a:lnSpc>
            </a:pPr>
            <a:r>
              <a:rPr lang="en-US" altLang="zh-CN" sz="2000" dirty="0" err="1" smtClean="0"/>
              <a:t>Step2</a:t>
            </a:r>
            <a:r>
              <a:rPr lang="zh-CN" altLang="en-US" sz="2000" dirty="0"/>
              <a:t>：如存在此行，则将所有资源分配给该行对应向量，并将其状态标识为结束</a:t>
            </a:r>
            <a:r>
              <a:rPr lang="zh-CN" altLang="en-US" sz="2000" dirty="0" smtClean="0"/>
              <a:t>。</a:t>
            </a:r>
            <a:endParaRPr lang="zh-CN" altLang="en-US" sz="2000" dirty="0"/>
          </a:p>
        </p:txBody>
      </p:sp>
      <p:sp>
        <p:nvSpPr>
          <p:cNvPr id="5" name="Rectangle 3"/>
          <p:cNvSpPr txBox="1">
            <a:spLocks noChangeArrowheads="1"/>
          </p:cNvSpPr>
          <p:nvPr/>
        </p:nvSpPr>
        <p:spPr bwMode="auto">
          <a:xfrm>
            <a:off x="1043608" y="158160"/>
            <a:ext cx="7796213" cy="784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buNone/>
            </a:pPr>
            <a:r>
              <a:rPr lang="zh-CN" altLang="en-US" b="1" kern="0" dirty="0" smtClean="0"/>
              <a:t>多资源的银行家算法范例</a:t>
            </a:r>
            <a:endParaRPr lang="en-US" altLang="zh-CN" b="1" kern="0" dirty="0" smtClean="0"/>
          </a:p>
        </p:txBody>
      </p:sp>
      <p:sp>
        <p:nvSpPr>
          <p:cNvPr id="6" name="矩形 5"/>
          <p:cNvSpPr/>
          <p:nvPr/>
        </p:nvSpPr>
        <p:spPr>
          <a:xfrm>
            <a:off x="647564" y="5949280"/>
            <a:ext cx="8192257" cy="553998"/>
          </a:xfrm>
          <a:prstGeom prst="rect">
            <a:avLst/>
          </a:prstGeom>
        </p:spPr>
        <p:txBody>
          <a:bodyPr wrap="square">
            <a:spAutoFit/>
          </a:bodyPr>
          <a:lstStyle/>
          <a:p>
            <a:pPr lvl="1" algn="just" eaLnBrk="1" hangingPunct="1">
              <a:lnSpc>
                <a:spcPct val="150000"/>
              </a:lnSpc>
            </a:pPr>
            <a:r>
              <a:rPr lang="zh-CN" altLang="en-US" sz="2000" dirty="0"/>
              <a:t>如果所有进程状态均可标为结束，则状态安全，否则会发生死锁。</a:t>
            </a:r>
          </a:p>
        </p:txBody>
      </p:sp>
      <p:graphicFrame>
        <p:nvGraphicFramePr>
          <p:cNvPr id="7" name="Object 9"/>
          <p:cNvGraphicFramePr>
            <a:graphicFrameLocks noChangeAspect="1"/>
          </p:cNvGraphicFramePr>
          <p:nvPr>
            <p:extLst/>
          </p:nvPr>
        </p:nvGraphicFramePr>
        <p:xfrm>
          <a:off x="1232142" y="2159224"/>
          <a:ext cx="7023100" cy="3730625"/>
        </p:xfrm>
        <a:graphic>
          <a:graphicData uri="http://schemas.openxmlformats.org/presentationml/2006/ole">
            <mc:AlternateContent xmlns:mc="http://schemas.openxmlformats.org/markup-compatibility/2006">
              <mc:Choice xmlns:v="urn:schemas-microsoft-com:vml" Requires="v">
                <p:oleObj spid="_x0000_s17420" name="Visio" r:id="rId4" imgW="2635301" imgH="1400556" progId="Visio.Drawing.6">
                  <p:embed/>
                </p:oleObj>
              </mc:Choice>
              <mc:Fallback>
                <p:oleObj name="Visio" r:id="rId4" imgW="2635301" imgH="1400556"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2142" y="2159224"/>
                        <a:ext cx="7023100" cy="373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7396599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3548" y="692696"/>
            <a:ext cx="8064896" cy="1417568"/>
          </a:xfrm>
          <a:prstGeom prst="rect">
            <a:avLst/>
          </a:prstGeom>
        </p:spPr>
        <p:txBody>
          <a:bodyPr wrap="square">
            <a:spAutoFit/>
          </a:bodyPr>
          <a:lstStyle/>
          <a:p>
            <a:pPr algn="just" eaLnBrk="1" hangingPunct="1">
              <a:lnSpc>
                <a:spcPct val="150000"/>
              </a:lnSpc>
            </a:pPr>
            <a:r>
              <a:rPr lang="zh-CN" altLang="en-US" sz="2000" b="1" dirty="0" smtClean="0"/>
              <a:t>处理步骤</a:t>
            </a:r>
          </a:p>
          <a:p>
            <a:pPr lvl="1" algn="just" eaLnBrk="1" hangingPunct="1">
              <a:lnSpc>
                <a:spcPct val="150000"/>
              </a:lnSpc>
            </a:pPr>
            <a:r>
              <a:rPr lang="en-US" altLang="zh-CN" sz="2000" dirty="0" err="1" smtClean="0"/>
              <a:t>Step3</a:t>
            </a:r>
            <a:r>
              <a:rPr lang="zh-CN" altLang="en-US" sz="2000" dirty="0"/>
              <a:t>：重复</a:t>
            </a:r>
            <a:r>
              <a:rPr lang="en-US" altLang="zh-CN" sz="2000" dirty="0"/>
              <a:t>1</a:t>
            </a:r>
            <a:r>
              <a:rPr lang="zh-CN" altLang="en-US" sz="2000" dirty="0"/>
              <a:t>～</a:t>
            </a:r>
            <a:r>
              <a:rPr lang="en-US" altLang="zh-CN" sz="2000" dirty="0"/>
              <a:t>2</a:t>
            </a:r>
            <a:r>
              <a:rPr lang="zh-CN" altLang="en-US" sz="2000" dirty="0"/>
              <a:t>步，直至所有进程状态为结束。</a:t>
            </a:r>
          </a:p>
          <a:p>
            <a:pPr lvl="1" algn="just" eaLnBrk="1" hangingPunct="1">
              <a:lnSpc>
                <a:spcPct val="150000"/>
              </a:lnSpc>
            </a:pPr>
            <a:r>
              <a:rPr lang="zh-CN" altLang="en-US" sz="2000" dirty="0"/>
              <a:t>如果所有进程状态均可标为结束，则状态安全，否则会发生死锁。</a:t>
            </a:r>
          </a:p>
        </p:txBody>
      </p:sp>
      <p:sp>
        <p:nvSpPr>
          <p:cNvPr id="5" name="Rectangle 3"/>
          <p:cNvSpPr txBox="1">
            <a:spLocks noChangeArrowheads="1"/>
          </p:cNvSpPr>
          <p:nvPr/>
        </p:nvSpPr>
        <p:spPr bwMode="auto">
          <a:xfrm>
            <a:off x="1043608" y="158160"/>
            <a:ext cx="7796213" cy="784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buNone/>
            </a:pPr>
            <a:r>
              <a:rPr lang="zh-CN" altLang="en-US" b="1" kern="0" dirty="0" smtClean="0"/>
              <a:t>多资源的银行家算法范例</a:t>
            </a:r>
            <a:endParaRPr lang="en-US" altLang="zh-CN" b="1" kern="0" dirty="0" smtClean="0"/>
          </a:p>
        </p:txBody>
      </p:sp>
      <p:sp>
        <p:nvSpPr>
          <p:cNvPr id="6" name="矩形 5"/>
          <p:cNvSpPr/>
          <p:nvPr/>
        </p:nvSpPr>
        <p:spPr>
          <a:xfrm>
            <a:off x="647564" y="5949280"/>
            <a:ext cx="8192257" cy="553998"/>
          </a:xfrm>
          <a:prstGeom prst="rect">
            <a:avLst/>
          </a:prstGeom>
        </p:spPr>
        <p:txBody>
          <a:bodyPr wrap="square">
            <a:spAutoFit/>
          </a:bodyPr>
          <a:lstStyle/>
          <a:p>
            <a:pPr lvl="1" algn="just" eaLnBrk="1" hangingPunct="1">
              <a:lnSpc>
                <a:spcPct val="150000"/>
              </a:lnSpc>
            </a:pPr>
            <a:r>
              <a:rPr lang="zh-CN" altLang="en-US" sz="2000" dirty="0"/>
              <a:t>如果所有进程状态均可标为结束，则状态安全，否则会发生死锁。</a:t>
            </a:r>
          </a:p>
        </p:txBody>
      </p:sp>
      <p:graphicFrame>
        <p:nvGraphicFramePr>
          <p:cNvPr id="7" name="Object 9"/>
          <p:cNvGraphicFramePr>
            <a:graphicFrameLocks noChangeAspect="1"/>
          </p:cNvGraphicFramePr>
          <p:nvPr>
            <p:extLst/>
          </p:nvPr>
        </p:nvGraphicFramePr>
        <p:xfrm>
          <a:off x="1232142" y="2159224"/>
          <a:ext cx="7023100" cy="3730625"/>
        </p:xfrm>
        <a:graphic>
          <a:graphicData uri="http://schemas.openxmlformats.org/presentationml/2006/ole">
            <mc:AlternateContent xmlns:mc="http://schemas.openxmlformats.org/markup-compatibility/2006">
              <mc:Choice xmlns:v="urn:schemas-microsoft-com:vml" Requires="v">
                <p:oleObj spid="_x0000_s18444" name="Visio" r:id="rId4" imgW="2635301" imgH="1400556" progId="Visio.Drawing.6">
                  <p:embed/>
                </p:oleObj>
              </mc:Choice>
              <mc:Fallback>
                <p:oleObj name="Visio" r:id="rId4" imgW="2635301" imgH="1400556"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2142" y="2159224"/>
                        <a:ext cx="7023100" cy="373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248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1052736"/>
            <a:ext cx="8280920" cy="4801314"/>
          </a:xfrm>
          <a:prstGeom prst="rect">
            <a:avLst/>
          </a:prstGeom>
        </p:spPr>
        <p:txBody>
          <a:bodyPr wrap="square">
            <a:spAutoFit/>
          </a:bodyPr>
          <a:lstStyle/>
          <a:p>
            <a:pPr algn="just" eaLnBrk="1" hangingPunct="1">
              <a:lnSpc>
                <a:spcPct val="150000"/>
              </a:lnSpc>
            </a:pPr>
            <a:r>
              <a:rPr lang="zh-CN" altLang="en-US" sz="2400" b="1" dirty="0" smtClean="0"/>
              <a:t>     总结处理步骤：</a:t>
            </a:r>
          </a:p>
          <a:p>
            <a:pPr marL="800100" lvl="1" indent="-342900" algn="just" eaLnBrk="1" hangingPunct="1">
              <a:lnSpc>
                <a:spcPct val="150000"/>
              </a:lnSpc>
              <a:buFont typeface="Wingdings" panose="05000000000000000000" pitchFamily="2" charset="2"/>
              <a:buChar char="n"/>
            </a:pPr>
            <a:r>
              <a:rPr lang="en-US" altLang="zh-CN" sz="2000" dirty="0" smtClean="0"/>
              <a:t>Step1</a:t>
            </a:r>
            <a:r>
              <a:rPr lang="zh-CN" altLang="en-US" sz="2000" dirty="0" smtClean="0"/>
              <a:t>：</a:t>
            </a:r>
            <a:endParaRPr lang="en-US" altLang="zh-CN" sz="2000" dirty="0" smtClean="0"/>
          </a:p>
          <a:p>
            <a:pPr marL="817200" lvl="1" algn="just" eaLnBrk="1" hangingPunct="1">
              <a:lnSpc>
                <a:spcPct val="150000"/>
              </a:lnSpc>
            </a:pPr>
            <a:r>
              <a:rPr lang="zh-CN" altLang="en-US" sz="2000" dirty="0" smtClean="0"/>
              <a:t>检查</a:t>
            </a:r>
            <a:r>
              <a:rPr lang="zh-CN" altLang="en-US" sz="2000" dirty="0"/>
              <a:t>“仍需资源矩阵”中的每一行，判断是否存在一行，其所需资源总数小于向量</a:t>
            </a:r>
            <a:r>
              <a:rPr lang="en-US" altLang="zh-CN" sz="2000" dirty="0"/>
              <a:t>A</a:t>
            </a:r>
            <a:r>
              <a:rPr lang="zh-CN" altLang="en-US" sz="2000" dirty="0"/>
              <a:t>（剩余资源总数），失败则系统死锁。</a:t>
            </a:r>
          </a:p>
          <a:p>
            <a:pPr marL="800100" lvl="1" indent="-342900" algn="just" eaLnBrk="1" hangingPunct="1">
              <a:lnSpc>
                <a:spcPct val="150000"/>
              </a:lnSpc>
              <a:buFont typeface="Wingdings" panose="05000000000000000000" pitchFamily="2" charset="2"/>
              <a:buChar char="n"/>
            </a:pPr>
            <a:r>
              <a:rPr lang="en-US" altLang="zh-CN" sz="2000" dirty="0"/>
              <a:t>Step2</a:t>
            </a:r>
            <a:r>
              <a:rPr lang="zh-CN" altLang="en-US" sz="2000" dirty="0" smtClean="0"/>
              <a:t>：</a:t>
            </a:r>
            <a:endParaRPr lang="en-US" altLang="zh-CN" sz="2000" dirty="0" smtClean="0"/>
          </a:p>
          <a:p>
            <a:pPr marL="817200" lvl="1" algn="just" eaLnBrk="1" hangingPunct="1">
              <a:lnSpc>
                <a:spcPct val="150000"/>
              </a:lnSpc>
            </a:pPr>
            <a:r>
              <a:rPr lang="zh-CN" altLang="en-US" sz="2000" dirty="0" smtClean="0"/>
              <a:t>如</a:t>
            </a:r>
            <a:r>
              <a:rPr lang="zh-CN" altLang="en-US" sz="2000" dirty="0"/>
              <a:t>存在此行，则将所有资源分配给该行对应向量，并将其状态标识为结束。</a:t>
            </a:r>
          </a:p>
          <a:p>
            <a:pPr marL="800100" lvl="1" indent="-342900" algn="just" eaLnBrk="1" hangingPunct="1">
              <a:lnSpc>
                <a:spcPct val="150000"/>
              </a:lnSpc>
              <a:buFont typeface="Wingdings" panose="05000000000000000000" pitchFamily="2" charset="2"/>
              <a:buChar char="n"/>
            </a:pPr>
            <a:r>
              <a:rPr lang="en-US" altLang="zh-CN" sz="2000" dirty="0"/>
              <a:t>Step3</a:t>
            </a:r>
            <a:r>
              <a:rPr lang="zh-CN" altLang="en-US" sz="2000" dirty="0" smtClean="0"/>
              <a:t>：</a:t>
            </a:r>
            <a:endParaRPr lang="en-US" altLang="zh-CN" sz="2000" dirty="0" smtClean="0"/>
          </a:p>
          <a:p>
            <a:pPr marL="817200" lvl="1" algn="just" eaLnBrk="1" hangingPunct="1">
              <a:lnSpc>
                <a:spcPct val="150000"/>
              </a:lnSpc>
            </a:pPr>
            <a:r>
              <a:rPr lang="zh-CN" altLang="en-US" sz="2000" dirty="0" smtClean="0"/>
              <a:t>重复</a:t>
            </a:r>
            <a:r>
              <a:rPr lang="en-US" altLang="zh-CN" sz="2000" dirty="0"/>
              <a:t>1</a:t>
            </a:r>
            <a:r>
              <a:rPr lang="zh-CN" altLang="en-US" sz="2000" dirty="0"/>
              <a:t>～</a:t>
            </a:r>
            <a:r>
              <a:rPr lang="en-US" altLang="zh-CN" sz="2000" dirty="0"/>
              <a:t>2</a:t>
            </a:r>
            <a:r>
              <a:rPr lang="zh-CN" altLang="en-US" sz="2000" dirty="0"/>
              <a:t>步，直至所有进程状态为结束。</a:t>
            </a:r>
          </a:p>
          <a:p>
            <a:pPr marL="817200" lvl="1" algn="just" eaLnBrk="1" hangingPunct="1">
              <a:lnSpc>
                <a:spcPct val="150000"/>
              </a:lnSpc>
            </a:pPr>
            <a:r>
              <a:rPr lang="zh-CN" altLang="en-US" sz="2000" dirty="0"/>
              <a:t>如果所有进程状态均可标为结束，则状态安全，否则会发生死锁。</a:t>
            </a:r>
          </a:p>
        </p:txBody>
      </p:sp>
      <p:sp>
        <p:nvSpPr>
          <p:cNvPr id="5" name="Rectangle 3"/>
          <p:cNvSpPr txBox="1">
            <a:spLocks noChangeArrowheads="1"/>
          </p:cNvSpPr>
          <p:nvPr/>
        </p:nvSpPr>
        <p:spPr bwMode="auto">
          <a:xfrm>
            <a:off x="1043608" y="158160"/>
            <a:ext cx="7796213" cy="784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buNone/>
            </a:pPr>
            <a:r>
              <a:rPr lang="zh-CN" altLang="en-US" kern="0" dirty="0" smtClean="0"/>
              <a:t>多资源的银行家算法范例</a:t>
            </a:r>
            <a:endParaRPr lang="en-US" altLang="zh-CN" kern="0" dirty="0" smtClean="0"/>
          </a:p>
        </p:txBody>
      </p:sp>
    </p:spTree>
    <p:extLst>
      <p:ext uri="{BB962C8B-B14F-4D97-AF65-F5344CB8AC3E}">
        <p14:creationId xmlns:p14="http://schemas.microsoft.com/office/powerpoint/2010/main" val="214699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US" altLang="zh-CN" dirty="0" smtClean="0"/>
              <a:t>3.3.6 </a:t>
            </a:r>
            <a:r>
              <a:rPr lang="zh-CN" altLang="en-US" dirty="0" smtClean="0"/>
              <a:t>死锁预防</a:t>
            </a:r>
          </a:p>
        </p:txBody>
      </p:sp>
      <p:sp>
        <p:nvSpPr>
          <p:cNvPr id="48132" name="Rectangle 3"/>
          <p:cNvSpPr>
            <a:spLocks noGrp="1" noChangeArrowheads="1"/>
          </p:cNvSpPr>
          <p:nvPr>
            <p:ph type="body" idx="1"/>
          </p:nvPr>
        </p:nvSpPr>
        <p:spPr>
          <a:xfrm>
            <a:off x="719572" y="1088740"/>
            <a:ext cx="7668852" cy="4525962"/>
          </a:xfrm>
        </p:spPr>
        <p:txBody>
          <a:bodyPr/>
          <a:lstStyle/>
          <a:p>
            <a:pPr algn="just" eaLnBrk="1" hangingPunct="1">
              <a:lnSpc>
                <a:spcPct val="150000"/>
              </a:lnSpc>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我们已经知道死锁避免从本质上是不可能的，因为它需要</a:t>
            </a:r>
            <a:r>
              <a:rPr lang="zh-CN" altLang="en-US" sz="2400" b="1" dirty="0" smtClean="0">
                <a:solidFill>
                  <a:srgbClr val="FF0000"/>
                </a:solidFill>
                <a:latin typeface="Times New Roman" panose="02020603050405020304" pitchFamily="18" charset="0"/>
                <a:cs typeface="Times New Roman" panose="02020603050405020304" pitchFamily="18" charset="0"/>
              </a:rPr>
              <a:t>未来需求的信息</a:t>
            </a:r>
            <a:r>
              <a:rPr lang="zh-CN" altLang="en-US" sz="2400" dirty="0" smtClean="0">
                <a:latin typeface="Times New Roman" panose="02020603050405020304" pitchFamily="18" charset="0"/>
                <a:cs typeface="Times New Roman" panose="02020603050405020304" pitchFamily="18" charset="0"/>
              </a:rPr>
              <a:t>，而这些需求是不可知的。</a:t>
            </a:r>
          </a:p>
          <a:p>
            <a:pPr algn="just" eaLnBrk="1" hangingPunct="1">
              <a:lnSpc>
                <a:spcPct val="150000"/>
              </a:lnSpc>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真正的系统又是如何避免死锁的呢？让我们回顾</a:t>
            </a:r>
            <a:r>
              <a:rPr lang="en-US" altLang="zh-CN" sz="2400" dirty="0" smtClean="0">
                <a:latin typeface="Times New Roman" panose="02020603050405020304" pitchFamily="18" charset="0"/>
                <a:cs typeface="Times New Roman" panose="02020603050405020304" pitchFamily="18" charset="0"/>
              </a:rPr>
              <a:t>Coffman</a:t>
            </a:r>
            <a:r>
              <a:rPr lang="zh-CN" altLang="en-US" sz="2400" dirty="0" smtClean="0">
                <a:latin typeface="Times New Roman" panose="02020603050405020304" pitchFamily="18" charset="0"/>
                <a:cs typeface="Times New Roman" panose="02020603050405020304" pitchFamily="18" charset="0"/>
              </a:rPr>
              <a:t>等</a:t>
            </a:r>
            <a:r>
              <a:rPr lang="en-US" altLang="zh-CN" sz="2400" dirty="0" smtClean="0">
                <a:latin typeface="Times New Roman" panose="02020603050405020304" pitchFamily="18" charset="0"/>
                <a:cs typeface="Times New Roman" panose="02020603050405020304" pitchFamily="18" charset="0"/>
              </a:rPr>
              <a:t>(1971)</a:t>
            </a:r>
            <a:r>
              <a:rPr lang="zh-CN" altLang="en-US" sz="2400" dirty="0" smtClean="0">
                <a:latin typeface="Times New Roman" panose="02020603050405020304" pitchFamily="18" charset="0"/>
                <a:cs typeface="Times New Roman" panose="02020603050405020304" pitchFamily="18" charset="0"/>
              </a:rPr>
              <a:t>所述的四个条件，看是否能发现线索。</a:t>
            </a:r>
          </a:p>
          <a:p>
            <a:pPr algn="just" eaLnBrk="1" hangingPunct="1">
              <a:lnSpc>
                <a:spcPct val="150000"/>
              </a:lnSpc>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如果能够保证四个条件中至少有一个不满足，那么从结构上死锁将不会产生</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Havender</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1968)</a:t>
            </a:r>
            <a:r>
              <a:rPr lang="zh-CN" altLang="en-US"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009191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967352" y="1052736"/>
            <a:ext cx="7759700" cy="4475163"/>
          </a:xfrm>
        </p:spPr>
        <p:txBody>
          <a:bodyPr/>
          <a:lstStyle/>
          <a:p>
            <a:pPr eaLnBrk="1" hangingPunct="1">
              <a:lnSpc>
                <a:spcPct val="150000"/>
              </a:lnSpc>
              <a:spcBef>
                <a:spcPts val="0"/>
              </a:spcBef>
              <a:buFont typeface="Wingdings" panose="05000000000000000000" pitchFamily="2" charset="2"/>
              <a:buChar char="n"/>
            </a:pPr>
            <a:r>
              <a:rPr lang="zh-CN" altLang="en-US" sz="2400" dirty="0" smtClean="0"/>
              <a:t>某些设备</a:t>
            </a:r>
            <a:r>
              <a:rPr lang="en-US" altLang="zh-CN" sz="2400" dirty="0" smtClean="0"/>
              <a:t>(</a:t>
            </a:r>
            <a:r>
              <a:rPr lang="zh-CN" altLang="en-US" sz="2400" dirty="0" smtClean="0"/>
              <a:t>例如打印机</a:t>
            </a:r>
            <a:r>
              <a:rPr lang="en-US" altLang="zh-CN" sz="2400" dirty="0" smtClean="0"/>
              <a:t>)</a:t>
            </a:r>
            <a:r>
              <a:rPr lang="zh-CN" altLang="en-US" sz="2400" dirty="0" smtClean="0"/>
              <a:t>可以假脱机操作</a:t>
            </a:r>
            <a:endParaRPr lang="en-US" altLang="zh-CN" sz="2400" dirty="0" smtClean="0"/>
          </a:p>
          <a:p>
            <a:pPr lvl="1" eaLnBrk="1" hangingPunct="1">
              <a:lnSpc>
                <a:spcPct val="150000"/>
              </a:lnSpc>
              <a:spcBef>
                <a:spcPts val="0"/>
              </a:spcBef>
              <a:buFont typeface="Wingdings" panose="05000000000000000000" pitchFamily="2" charset="2"/>
              <a:buChar char="Ø"/>
            </a:pPr>
            <a:r>
              <a:rPr lang="zh-CN" altLang="en-US" sz="2000" dirty="0" smtClean="0"/>
              <a:t>只有打印机守护程序使用打印机资源</a:t>
            </a:r>
            <a:endParaRPr lang="en-US" altLang="zh-CN" sz="2000" dirty="0" smtClean="0"/>
          </a:p>
          <a:p>
            <a:pPr lvl="1" eaLnBrk="1" hangingPunct="1">
              <a:lnSpc>
                <a:spcPct val="150000"/>
              </a:lnSpc>
              <a:spcBef>
                <a:spcPts val="0"/>
              </a:spcBef>
              <a:buFont typeface="Wingdings" panose="05000000000000000000" pitchFamily="2" charset="2"/>
              <a:buChar char="Ø"/>
            </a:pPr>
            <a:r>
              <a:rPr lang="zh-CN" altLang="en-US" sz="2000" dirty="0" smtClean="0"/>
              <a:t>这样就可以消除打印机死锁</a:t>
            </a:r>
            <a:endParaRPr lang="en-US" altLang="zh-CN" sz="2000" dirty="0" smtClean="0"/>
          </a:p>
          <a:p>
            <a:pPr eaLnBrk="1" hangingPunct="1">
              <a:lnSpc>
                <a:spcPct val="150000"/>
              </a:lnSpc>
              <a:spcBef>
                <a:spcPts val="0"/>
              </a:spcBef>
              <a:buFont typeface="Wingdings" panose="05000000000000000000" pitchFamily="2" charset="2"/>
              <a:buChar char="n"/>
            </a:pPr>
            <a:r>
              <a:rPr lang="zh-CN" altLang="en-US" sz="2400" dirty="0" smtClean="0"/>
              <a:t>不是所有的设备都可以进行假脱机操作</a:t>
            </a:r>
            <a:endParaRPr lang="en-US" altLang="zh-CN" sz="2400" dirty="0" smtClean="0"/>
          </a:p>
          <a:p>
            <a:pPr eaLnBrk="1" hangingPunct="1">
              <a:lnSpc>
                <a:spcPct val="150000"/>
              </a:lnSpc>
              <a:spcBef>
                <a:spcPts val="0"/>
              </a:spcBef>
              <a:buFont typeface="Wingdings" panose="05000000000000000000" pitchFamily="2" charset="2"/>
              <a:buChar char="n"/>
            </a:pPr>
            <a:r>
              <a:rPr lang="zh-CN" altLang="en-US" sz="2400" dirty="0" smtClean="0"/>
              <a:t>原则</a:t>
            </a:r>
            <a:r>
              <a:rPr lang="en-US" altLang="zh-CN" sz="2400" dirty="0" smtClean="0"/>
              <a:t>:</a:t>
            </a:r>
          </a:p>
          <a:p>
            <a:pPr lvl="1" eaLnBrk="1" hangingPunct="1">
              <a:lnSpc>
                <a:spcPct val="150000"/>
              </a:lnSpc>
              <a:spcBef>
                <a:spcPts val="0"/>
              </a:spcBef>
              <a:buFont typeface="Wingdings" panose="05000000000000000000" pitchFamily="2" charset="2"/>
              <a:buChar char="Ø"/>
            </a:pPr>
            <a:r>
              <a:rPr lang="zh-CN" altLang="en-US" sz="2000" dirty="0" smtClean="0"/>
              <a:t>不到万不得已不要指派资源</a:t>
            </a:r>
            <a:endParaRPr lang="en-US" altLang="zh-CN" sz="2000" dirty="0" smtClean="0"/>
          </a:p>
          <a:p>
            <a:pPr lvl="1" eaLnBrk="1" hangingPunct="1">
              <a:lnSpc>
                <a:spcPct val="150000"/>
              </a:lnSpc>
              <a:spcBef>
                <a:spcPts val="0"/>
              </a:spcBef>
              <a:buFont typeface="Wingdings" panose="05000000000000000000" pitchFamily="2" charset="2"/>
              <a:buChar char="Ø"/>
            </a:pPr>
            <a:r>
              <a:rPr lang="zh-CN" altLang="en-US" sz="2000" dirty="0" smtClean="0"/>
              <a:t>使得尽可能少的进程实际上要求资源</a:t>
            </a:r>
            <a:endParaRPr lang="en-US" altLang="zh-CN" sz="2000" dirty="0" smtClean="0"/>
          </a:p>
        </p:txBody>
      </p:sp>
      <p:sp>
        <p:nvSpPr>
          <p:cNvPr id="49156" name="Rectangle 4"/>
          <p:cNvSpPr>
            <a:spLocks noGrp="1" noChangeArrowheads="1"/>
          </p:cNvSpPr>
          <p:nvPr>
            <p:ph type="title"/>
          </p:nvPr>
        </p:nvSpPr>
        <p:spPr/>
        <p:txBody>
          <a:bodyPr/>
          <a:lstStyle/>
          <a:p>
            <a:pPr eaLnBrk="1" hangingPunct="1"/>
            <a:r>
              <a:rPr lang="zh-CN" altLang="en-US" smtClean="0"/>
              <a:t>破坏互斥条件</a:t>
            </a:r>
            <a:endParaRPr lang="en-US" altLang="zh-CN" smtClean="0"/>
          </a:p>
        </p:txBody>
      </p:sp>
    </p:spTree>
    <p:extLst>
      <p:ext uri="{BB962C8B-B14F-4D97-AF65-F5344CB8AC3E}">
        <p14:creationId xmlns:p14="http://schemas.microsoft.com/office/powerpoint/2010/main" val="32752353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827584" y="1088740"/>
            <a:ext cx="7666038" cy="4896544"/>
          </a:xfrm>
        </p:spPr>
        <p:txBody>
          <a:bodyPr/>
          <a:lstStyle/>
          <a:p>
            <a:pPr eaLnBrk="1" hangingPunct="1">
              <a:lnSpc>
                <a:spcPct val="150000"/>
              </a:lnSpc>
              <a:spcBef>
                <a:spcPts val="0"/>
              </a:spcBef>
              <a:buFont typeface="Wingdings" panose="05000000000000000000" pitchFamily="2" charset="2"/>
              <a:buChar char="n"/>
            </a:pPr>
            <a:r>
              <a:rPr lang="zh-CN" altLang="en-US" sz="2400" dirty="0" smtClean="0"/>
              <a:t>要求进程在开始执行前请求所需资源</a:t>
            </a:r>
            <a:endParaRPr lang="en-US" altLang="zh-CN" sz="2400" dirty="0" smtClean="0"/>
          </a:p>
          <a:p>
            <a:pPr lvl="1" eaLnBrk="1" hangingPunct="1">
              <a:lnSpc>
                <a:spcPct val="150000"/>
              </a:lnSpc>
              <a:spcBef>
                <a:spcPts val="0"/>
              </a:spcBef>
              <a:buFont typeface="Wingdings" panose="05000000000000000000" pitchFamily="2" charset="2"/>
              <a:buChar char="Ø"/>
            </a:pPr>
            <a:r>
              <a:rPr lang="zh-CN" altLang="en-US" sz="2000" dirty="0" smtClean="0"/>
              <a:t>这样进程在其需要时无需等待</a:t>
            </a:r>
            <a:endParaRPr lang="en-US" altLang="zh-CN" sz="1800" dirty="0" smtClean="0"/>
          </a:p>
          <a:p>
            <a:pPr eaLnBrk="1" hangingPunct="1">
              <a:lnSpc>
                <a:spcPct val="150000"/>
              </a:lnSpc>
              <a:spcBef>
                <a:spcPts val="0"/>
              </a:spcBef>
              <a:buFont typeface="Wingdings" panose="05000000000000000000" pitchFamily="2" charset="2"/>
              <a:buChar char="n"/>
            </a:pPr>
            <a:r>
              <a:rPr lang="zh-CN" altLang="en-US" sz="2400" dirty="0" smtClean="0"/>
              <a:t>问题</a:t>
            </a:r>
          </a:p>
          <a:p>
            <a:pPr lvl="1" eaLnBrk="1" hangingPunct="1">
              <a:lnSpc>
                <a:spcPct val="150000"/>
              </a:lnSpc>
              <a:spcBef>
                <a:spcPts val="0"/>
              </a:spcBef>
              <a:buFont typeface="Wingdings" panose="05000000000000000000" pitchFamily="2" charset="2"/>
              <a:buChar char="Ø"/>
            </a:pPr>
            <a:r>
              <a:rPr lang="zh-CN" altLang="en-US" sz="2000" dirty="0" smtClean="0"/>
              <a:t>也许在开始运行时无法确知是否需要资源</a:t>
            </a:r>
            <a:endParaRPr lang="en-US" altLang="zh-CN" sz="2000" dirty="0" smtClean="0"/>
          </a:p>
          <a:p>
            <a:pPr lvl="1" eaLnBrk="1" hangingPunct="1">
              <a:lnSpc>
                <a:spcPct val="150000"/>
              </a:lnSpc>
              <a:spcBef>
                <a:spcPts val="0"/>
              </a:spcBef>
              <a:buFont typeface="Wingdings" panose="05000000000000000000" pitchFamily="2" charset="2"/>
              <a:buChar char="Ø"/>
            </a:pPr>
            <a:r>
              <a:rPr lang="zh-CN" altLang="en-US" sz="2000" dirty="0" smtClean="0"/>
              <a:t>也许需要的资源其他进程正在使用</a:t>
            </a:r>
          </a:p>
          <a:p>
            <a:pPr eaLnBrk="1" hangingPunct="1">
              <a:lnSpc>
                <a:spcPct val="150000"/>
              </a:lnSpc>
              <a:spcBef>
                <a:spcPts val="0"/>
              </a:spcBef>
              <a:buFont typeface="Wingdings" panose="05000000000000000000" pitchFamily="2" charset="2"/>
              <a:buChar char="n"/>
            </a:pPr>
            <a:r>
              <a:rPr lang="zh-CN" altLang="en-US" sz="2400" dirty="0" smtClean="0"/>
              <a:t>变更</a:t>
            </a:r>
            <a:r>
              <a:rPr lang="en-US" altLang="zh-CN" sz="2400" dirty="0" smtClean="0"/>
              <a:t>: </a:t>
            </a:r>
          </a:p>
          <a:p>
            <a:pPr lvl="1" eaLnBrk="1" hangingPunct="1">
              <a:lnSpc>
                <a:spcPct val="150000"/>
              </a:lnSpc>
              <a:spcBef>
                <a:spcPts val="0"/>
              </a:spcBef>
              <a:buFont typeface="Wingdings" panose="05000000000000000000" pitchFamily="2" charset="2"/>
              <a:buChar char="Ø"/>
            </a:pPr>
            <a:r>
              <a:rPr lang="zh-CN" altLang="en-US" sz="2000" dirty="0" smtClean="0"/>
              <a:t>进程必须放弃所有资源</a:t>
            </a:r>
          </a:p>
          <a:p>
            <a:pPr lvl="1" eaLnBrk="1" hangingPunct="1">
              <a:lnSpc>
                <a:spcPct val="150000"/>
              </a:lnSpc>
              <a:spcBef>
                <a:spcPts val="0"/>
              </a:spcBef>
              <a:buFont typeface="Wingdings" panose="05000000000000000000" pitchFamily="2" charset="2"/>
              <a:buChar char="Ø"/>
            </a:pPr>
            <a:r>
              <a:rPr lang="zh-CN" altLang="en-US" sz="2000" dirty="0" smtClean="0"/>
              <a:t>然后在需要时申请全部所需资源</a:t>
            </a:r>
          </a:p>
        </p:txBody>
      </p:sp>
      <p:sp>
        <p:nvSpPr>
          <p:cNvPr id="50180" name="Rectangle 4"/>
          <p:cNvSpPr>
            <a:spLocks noGrp="1" noChangeArrowheads="1"/>
          </p:cNvSpPr>
          <p:nvPr>
            <p:ph type="title"/>
          </p:nvPr>
        </p:nvSpPr>
        <p:spPr/>
        <p:txBody>
          <a:bodyPr/>
          <a:lstStyle/>
          <a:p>
            <a:pPr eaLnBrk="1" hangingPunct="1"/>
            <a:r>
              <a:rPr lang="zh-CN" altLang="en-US" smtClean="0"/>
              <a:t>破坏占有和等待条件 </a:t>
            </a:r>
          </a:p>
        </p:txBody>
      </p:sp>
    </p:spTree>
    <p:extLst>
      <p:ext uri="{BB962C8B-B14F-4D97-AF65-F5344CB8AC3E}">
        <p14:creationId xmlns:p14="http://schemas.microsoft.com/office/powerpoint/2010/main" val="129104070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1010476" y="1196752"/>
            <a:ext cx="7266954" cy="3074988"/>
          </a:xfrm>
        </p:spPr>
        <p:txBody>
          <a:bodyPr/>
          <a:lstStyle/>
          <a:p>
            <a:pPr algn="just" eaLnBrk="1" hangingPunct="1">
              <a:lnSpc>
                <a:spcPct val="150000"/>
              </a:lnSpc>
              <a:spcBef>
                <a:spcPts val="0"/>
              </a:spcBef>
              <a:buFont typeface="Wingdings" panose="05000000000000000000" pitchFamily="2" charset="2"/>
              <a:buChar char="n"/>
            </a:pPr>
            <a:r>
              <a:rPr lang="zh-CN" altLang="en-US" sz="2400" dirty="0" smtClean="0"/>
              <a:t>消除不可剥夺条件比前面的方法更困难。</a:t>
            </a:r>
          </a:p>
          <a:p>
            <a:pPr algn="just" eaLnBrk="1" hangingPunct="1">
              <a:lnSpc>
                <a:spcPct val="150000"/>
              </a:lnSpc>
              <a:spcBef>
                <a:spcPts val="0"/>
              </a:spcBef>
              <a:buFont typeface="Wingdings" panose="05000000000000000000" pitchFamily="2" charset="2"/>
              <a:buChar char="n"/>
            </a:pPr>
            <a:r>
              <a:rPr lang="zh-CN" altLang="en-US" sz="2400" dirty="0" smtClean="0"/>
              <a:t>如果一个进程已分配到一台打印机，且正在进行打印，如果由于它需要的绘图仪无法获得而强制性地把它占有的打印机剥夺掉，这会引起一片混乱。</a:t>
            </a:r>
          </a:p>
          <a:p>
            <a:pPr algn="just" eaLnBrk="1" hangingPunct="1">
              <a:lnSpc>
                <a:spcPct val="150000"/>
              </a:lnSpc>
              <a:spcBef>
                <a:spcPts val="0"/>
              </a:spcBef>
              <a:buFont typeface="Wingdings" panose="05000000000000000000" pitchFamily="2" charset="2"/>
              <a:buChar char="n"/>
            </a:pPr>
            <a:r>
              <a:rPr lang="zh-CN" altLang="en-US" sz="2400" dirty="0" smtClean="0"/>
              <a:t>通常，该方法不是有效的。</a:t>
            </a:r>
            <a:endParaRPr lang="en-US" altLang="zh-CN" sz="2400" dirty="0" smtClean="0"/>
          </a:p>
        </p:txBody>
      </p:sp>
      <p:sp>
        <p:nvSpPr>
          <p:cNvPr id="51204" name="Text Box 5"/>
          <p:cNvSpPr txBox="1">
            <a:spLocks noChangeArrowheads="1"/>
          </p:cNvSpPr>
          <p:nvPr/>
        </p:nvSpPr>
        <p:spPr bwMode="auto">
          <a:xfrm>
            <a:off x="1552575" y="5210175"/>
            <a:ext cx="1431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0" lang="zh-CN" altLang="en-US">
                <a:latin typeface="Times New Roman" panose="02020603050405020304" pitchFamily="18" charset="0"/>
              </a:rPr>
              <a:t>  </a:t>
            </a:r>
          </a:p>
        </p:txBody>
      </p:sp>
      <p:sp>
        <p:nvSpPr>
          <p:cNvPr id="51205" name="Rectangle 6"/>
          <p:cNvSpPr>
            <a:spLocks noGrp="1" noChangeArrowheads="1"/>
          </p:cNvSpPr>
          <p:nvPr>
            <p:ph type="title"/>
          </p:nvPr>
        </p:nvSpPr>
        <p:spPr/>
        <p:txBody>
          <a:bodyPr/>
          <a:lstStyle/>
          <a:p>
            <a:pPr eaLnBrk="1" hangingPunct="1"/>
            <a:r>
              <a:rPr lang="zh-CN" altLang="en-US" dirty="0" smtClean="0"/>
              <a:t>破坏不可抢占条件 </a:t>
            </a:r>
          </a:p>
        </p:txBody>
      </p:sp>
    </p:spTree>
    <p:extLst>
      <p:ext uri="{BB962C8B-B14F-4D97-AF65-F5344CB8AC3E}">
        <p14:creationId xmlns:p14="http://schemas.microsoft.com/office/powerpoint/2010/main" val="292943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type="body" idx="1"/>
          </p:nvPr>
        </p:nvSpPr>
        <p:spPr>
          <a:xfrm>
            <a:off x="791581" y="1124744"/>
            <a:ext cx="7776864" cy="5040313"/>
          </a:xfrm>
        </p:spPr>
        <p:txBody>
          <a:bodyPr/>
          <a:lstStyle/>
          <a:p>
            <a:pPr algn="just" eaLnBrk="1" hangingPunct="1">
              <a:lnSpc>
                <a:spcPct val="150000"/>
              </a:lnSpc>
              <a:buFont typeface="Wingdings" panose="05000000000000000000" pitchFamily="2" charset="2"/>
              <a:buChar char="n"/>
            </a:pPr>
            <a:r>
              <a:rPr lang="zh-CN" altLang="en-US" sz="2400" dirty="0" smtClean="0">
                <a:latin typeface="+mn-ea"/>
                <a:cs typeface="Times New Roman" panose="02020603050405020304" pitchFamily="18" charset="0"/>
              </a:rPr>
              <a:t>控制器中有一些寄存器用于与</a:t>
            </a:r>
            <a:r>
              <a:rPr lang="en-US" altLang="zh-CN" sz="2400" dirty="0" smtClean="0">
                <a:latin typeface="+mn-ea"/>
                <a:cs typeface="Times New Roman" panose="02020603050405020304" pitchFamily="18" charset="0"/>
              </a:rPr>
              <a:t>CPU</a:t>
            </a:r>
            <a:r>
              <a:rPr lang="zh-CN" altLang="en-US" sz="2400" dirty="0" smtClean="0">
                <a:latin typeface="+mn-ea"/>
                <a:cs typeface="Times New Roman" panose="02020603050405020304" pitchFamily="18" charset="0"/>
              </a:rPr>
              <a:t>通信：</a:t>
            </a:r>
          </a:p>
          <a:p>
            <a:pPr lvl="1" algn="just" eaLnBrk="1" hangingPunct="1">
              <a:lnSpc>
                <a:spcPct val="150000"/>
              </a:lnSpc>
              <a:buFont typeface="Wingdings" panose="05000000000000000000" pitchFamily="2" charset="2"/>
              <a:buChar char="Ø"/>
            </a:pPr>
            <a:r>
              <a:rPr lang="zh-CN" altLang="en-US" sz="2400" dirty="0" smtClean="0">
                <a:latin typeface="+mn-ea"/>
                <a:cs typeface="Times New Roman" panose="02020603050405020304" pitchFamily="18" charset="0"/>
              </a:rPr>
              <a:t>通过对</a:t>
            </a:r>
            <a:r>
              <a:rPr lang="zh-CN" altLang="en-US" sz="2400" b="1" dirty="0" smtClean="0">
                <a:solidFill>
                  <a:srgbClr val="FF0000"/>
                </a:solidFill>
                <a:latin typeface="+mn-ea"/>
                <a:cs typeface="Times New Roman" panose="02020603050405020304" pitchFamily="18" charset="0"/>
              </a:rPr>
              <a:t>寄存器写入</a:t>
            </a:r>
            <a:r>
              <a:rPr lang="zh-CN" altLang="en-US" sz="2400" dirty="0" smtClean="0">
                <a:latin typeface="+mn-ea"/>
                <a:cs typeface="Times New Roman" panose="02020603050405020304" pitchFamily="18" charset="0"/>
              </a:rPr>
              <a:t>，操作系统可以控制设备：命令设备发送数据、接受数据、开启或关闭、执行其他操作等等</a:t>
            </a:r>
          </a:p>
          <a:p>
            <a:pPr lvl="1" algn="just" eaLnBrk="1" hangingPunct="1">
              <a:lnSpc>
                <a:spcPct val="150000"/>
              </a:lnSpc>
              <a:buFont typeface="Wingdings" panose="05000000000000000000" pitchFamily="2" charset="2"/>
              <a:buChar char="Ø"/>
            </a:pPr>
            <a:r>
              <a:rPr lang="zh-CN" altLang="en-US" sz="2400" dirty="0" smtClean="0">
                <a:latin typeface="+mn-ea"/>
                <a:cs typeface="Times New Roman" panose="02020603050405020304" pitchFamily="18" charset="0"/>
              </a:rPr>
              <a:t>通过</a:t>
            </a:r>
            <a:r>
              <a:rPr lang="zh-CN" altLang="en-US" sz="2400" b="1" dirty="0" smtClean="0">
                <a:solidFill>
                  <a:srgbClr val="FF0000"/>
                </a:solidFill>
                <a:latin typeface="+mn-ea"/>
                <a:cs typeface="Times New Roman" panose="02020603050405020304" pitchFamily="18" charset="0"/>
              </a:rPr>
              <a:t>读取寄存器</a:t>
            </a:r>
            <a:r>
              <a:rPr lang="zh-CN" altLang="en-US" sz="2400" dirty="0" smtClean="0">
                <a:latin typeface="+mn-ea"/>
                <a:cs typeface="Times New Roman" panose="02020603050405020304" pitchFamily="18" charset="0"/>
              </a:rPr>
              <a:t>，操作系统可以了解设备的状态，是否准备好接收新命令等。</a:t>
            </a:r>
          </a:p>
          <a:p>
            <a:pPr algn="just" eaLnBrk="1" hangingPunct="1">
              <a:lnSpc>
                <a:spcPct val="150000"/>
              </a:lnSpc>
              <a:buFont typeface="Wingdings" panose="05000000000000000000" pitchFamily="2" charset="2"/>
              <a:buChar char="n"/>
            </a:pPr>
            <a:r>
              <a:rPr lang="zh-CN" altLang="en-US" sz="2400" dirty="0" smtClean="0">
                <a:latin typeface="+mn-ea"/>
                <a:cs typeface="Times New Roman" panose="02020603050405020304" pitchFamily="18" charset="0"/>
              </a:rPr>
              <a:t>许多设备还有一个操作系统可以读写的</a:t>
            </a:r>
            <a:r>
              <a:rPr lang="zh-CN" altLang="en-US" sz="2400" b="1" dirty="0" smtClean="0">
                <a:solidFill>
                  <a:srgbClr val="FF0000"/>
                </a:solidFill>
                <a:latin typeface="+mn-ea"/>
                <a:cs typeface="Times New Roman" panose="02020603050405020304" pitchFamily="18" charset="0"/>
              </a:rPr>
              <a:t>数据缓冲区</a:t>
            </a:r>
            <a:r>
              <a:rPr lang="zh-CN" altLang="en-US" sz="2400" dirty="0" smtClean="0">
                <a:latin typeface="+mn-ea"/>
                <a:cs typeface="Times New Roman" panose="02020603050405020304" pitchFamily="18" charset="0"/>
              </a:rPr>
              <a:t>。</a:t>
            </a:r>
            <a:endParaRPr lang="en-US" altLang="zh-CN" sz="2400" dirty="0" smtClean="0">
              <a:latin typeface="+mn-ea"/>
              <a:cs typeface="Times New Roman" panose="02020603050405020304" pitchFamily="18" charset="0"/>
            </a:endParaRPr>
          </a:p>
          <a:p>
            <a:pPr lvl="1" algn="just" eaLnBrk="1" hangingPunct="1">
              <a:lnSpc>
                <a:spcPct val="150000"/>
              </a:lnSpc>
              <a:buFont typeface="Wingdings" panose="05000000000000000000" pitchFamily="2" charset="2"/>
              <a:buChar char="Ø"/>
            </a:pPr>
            <a:r>
              <a:rPr lang="zh-CN" altLang="en-US" sz="2400" dirty="0" smtClean="0">
                <a:latin typeface="+mn-ea"/>
                <a:cs typeface="Times New Roman" panose="02020603050405020304" pitchFamily="18" charset="0"/>
              </a:rPr>
              <a:t>例如视频</a:t>
            </a:r>
            <a:r>
              <a:rPr lang="en-US" altLang="zh-CN" sz="2400" dirty="0" smtClean="0">
                <a:latin typeface="+mn-ea"/>
                <a:cs typeface="Times New Roman" panose="02020603050405020304" pitchFamily="18" charset="0"/>
              </a:rPr>
              <a:t>RAM</a:t>
            </a:r>
          </a:p>
        </p:txBody>
      </p:sp>
      <p:sp>
        <p:nvSpPr>
          <p:cNvPr id="5" name="Rectangle 2"/>
          <p:cNvSpPr txBox="1">
            <a:spLocks noChangeArrowheads="1"/>
          </p:cNvSpPr>
          <p:nvPr/>
        </p:nvSpPr>
        <p:spPr>
          <a:xfrm>
            <a:off x="1043608" y="159321"/>
            <a:ext cx="4392488" cy="53337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en-US" altLang="zh-CN" sz="2800" b="1" kern="0" smtClean="0">
                <a:latin typeface="Times New Roman" panose="02020603050405020304" pitchFamily="18" charset="0"/>
                <a:ea typeface="+mn-ea"/>
                <a:cs typeface="Times New Roman" panose="02020603050405020304" pitchFamily="18" charset="0"/>
              </a:rPr>
              <a:t>3.1.3 </a:t>
            </a:r>
            <a:r>
              <a:rPr lang="zh-CN" altLang="en-US" sz="2800" b="1" kern="0" smtClean="0">
                <a:latin typeface="+mn-ea"/>
                <a:ea typeface="+mn-ea"/>
              </a:rPr>
              <a:t>内存</a:t>
            </a:r>
            <a:r>
              <a:rPr lang="zh-CN" altLang="en-US" sz="2800" b="1" kern="0">
                <a:latin typeface="+mn-ea"/>
                <a:ea typeface="+mn-ea"/>
              </a:rPr>
              <a:t>映射</a:t>
            </a:r>
            <a:r>
              <a:rPr lang="en-US" altLang="zh-CN" sz="2800" b="1" kern="0">
                <a:latin typeface="+mn-ea"/>
                <a:ea typeface="+mn-ea"/>
              </a:rPr>
              <a:t>I/O</a:t>
            </a:r>
            <a:endParaRPr lang="zh-CN" altLang="en-US" sz="2800" b="1" kern="0" smtClean="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0614800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1007604" y="188640"/>
            <a:ext cx="7679196" cy="504056"/>
          </a:xfrm>
        </p:spPr>
        <p:txBody>
          <a:bodyPr/>
          <a:lstStyle/>
          <a:p>
            <a:pPr eaLnBrk="1" hangingPunct="1"/>
            <a:r>
              <a:rPr lang="zh-CN" altLang="en-US" dirty="0" smtClean="0"/>
              <a:t>破坏</a:t>
            </a:r>
            <a:r>
              <a:rPr lang="zh-CN" altLang="en-US" dirty="0"/>
              <a:t>环路</a:t>
            </a:r>
            <a:r>
              <a:rPr lang="zh-CN" altLang="en-US" dirty="0" smtClean="0"/>
              <a:t>等待条件</a:t>
            </a:r>
          </a:p>
        </p:txBody>
      </p:sp>
      <p:sp>
        <p:nvSpPr>
          <p:cNvPr id="52228" name="Rectangle 3"/>
          <p:cNvSpPr>
            <a:spLocks noGrp="1" noChangeArrowheads="1"/>
          </p:cNvSpPr>
          <p:nvPr>
            <p:ph type="body" idx="1"/>
          </p:nvPr>
        </p:nvSpPr>
        <p:spPr>
          <a:xfrm>
            <a:off x="863588" y="1160748"/>
            <a:ext cx="7380820" cy="4525962"/>
          </a:xfrm>
        </p:spPr>
        <p:txBody>
          <a:bodyPr/>
          <a:lstStyle/>
          <a:p>
            <a:pPr algn="just" eaLnBrk="1" hangingPunct="1">
              <a:lnSpc>
                <a:spcPct val="150000"/>
              </a:lnSpc>
              <a:spcBef>
                <a:spcPts val="0"/>
              </a:spcBef>
              <a:buFont typeface="Wingdings" panose="05000000000000000000" pitchFamily="2" charset="2"/>
              <a:buChar char="n"/>
            </a:pPr>
            <a:r>
              <a:rPr lang="zh-CN" altLang="en-US" sz="2400" dirty="0" smtClean="0"/>
              <a:t>消除</a:t>
            </a:r>
            <a:r>
              <a:rPr lang="zh-CN" altLang="en-US" sz="2400" dirty="0"/>
              <a:t>环路</a:t>
            </a:r>
            <a:r>
              <a:rPr lang="zh-CN" altLang="en-US" sz="2400" dirty="0" smtClean="0"/>
              <a:t>等待有几种方法。一种是保证每一个进程在任何时刻只能占用一个资源，如果要申请第二个，必须先释放第一个。 </a:t>
            </a:r>
          </a:p>
          <a:p>
            <a:pPr algn="just" eaLnBrk="1" hangingPunct="1">
              <a:lnSpc>
                <a:spcPct val="150000"/>
              </a:lnSpc>
              <a:spcBef>
                <a:spcPts val="0"/>
              </a:spcBef>
              <a:buFont typeface="Wingdings" panose="05000000000000000000" pitchFamily="2" charset="2"/>
              <a:buChar char="n"/>
            </a:pPr>
            <a:r>
              <a:rPr lang="zh-CN" altLang="en-US" sz="2400" dirty="0" smtClean="0"/>
              <a:t>另一种避免环路等待的方法是提供所有资源一个全局编号，进程可以在任何时候申请资源，但是所有申请必须按照编号的顺序。 </a:t>
            </a:r>
          </a:p>
        </p:txBody>
      </p:sp>
    </p:spTree>
    <p:extLst>
      <p:ext uri="{BB962C8B-B14F-4D97-AF65-F5344CB8AC3E}">
        <p14:creationId xmlns:p14="http://schemas.microsoft.com/office/powerpoint/2010/main" val="417934513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AutoShape 3"/>
          <p:cNvSpPr>
            <a:spLocks noGrp="1" noChangeAspect="1" noChangeArrowheads="1"/>
          </p:cNvSpPr>
          <p:nvPr>
            <p:ph type="body" idx="1"/>
          </p:nvPr>
        </p:nvSpPr>
        <p:spPr>
          <a:xfrm>
            <a:off x="906190" y="4365104"/>
            <a:ext cx="7454900" cy="1301750"/>
          </a:xfrm>
        </p:spPr>
        <p:txBody>
          <a:bodyPr/>
          <a:lstStyle/>
          <a:p>
            <a:pPr marL="457200" lvl="1" indent="0" eaLnBrk="1" hangingPunct="1">
              <a:buNone/>
            </a:pPr>
            <a:r>
              <a:rPr lang="en-US" altLang="zh-CN" dirty="0" smtClean="0"/>
              <a:t>(a) </a:t>
            </a:r>
            <a:r>
              <a:rPr lang="zh-CN" altLang="en-US" dirty="0" smtClean="0"/>
              <a:t>正常排序的资源                         </a:t>
            </a:r>
            <a:r>
              <a:rPr lang="en-US" altLang="zh-CN" dirty="0" smtClean="0"/>
              <a:t>(b) </a:t>
            </a:r>
            <a:r>
              <a:rPr lang="zh-CN" altLang="en-US" dirty="0" smtClean="0"/>
              <a:t>资源图</a:t>
            </a:r>
            <a:endParaRPr lang="zh-CN" altLang="en-US" sz="2400" dirty="0" smtClean="0"/>
          </a:p>
        </p:txBody>
      </p:sp>
      <p:graphicFrame>
        <p:nvGraphicFramePr>
          <p:cNvPr id="29704" name="Object 8"/>
          <p:cNvGraphicFramePr>
            <a:graphicFrameLocks noChangeAspect="1"/>
          </p:cNvGraphicFramePr>
          <p:nvPr>
            <p:extLst/>
          </p:nvPr>
        </p:nvGraphicFramePr>
        <p:xfrm>
          <a:off x="1331640" y="1439342"/>
          <a:ext cx="6604000" cy="2613025"/>
        </p:xfrm>
        <a:graphic>
          <a:graphicData uri="http://schemas.openxmlformats.org/presentationml/2006/ole">
            <mc:AlternateContent xmlns:mc="http://schemas.openxmlformats.org/markup-compatibility/2006">
              <mc:Choice xmlns:v="urn:schemas-microsoft-com:vml" Requires="v">
                <p:oleObj spid="_x0000_s19468" name="Visio" r:id="rId3" imgW="2051304" imgH="812597" progId="Visio.Drawing.6">
                  <p:embed/>
                </p:oleObj>
              </mc:Choice>
              <mc:Fallback>
                <p:oleObj name="Visio" r:id="rId3" imgW="2051304" imgH="812597"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439342"/>
                        <a:ext cx="6604000" cy="2613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2"/>
          <p:cNvSpPr>
            <a:spLocks noGrp="1" noChangeArrowheads="1"/>
          </p:cNvSpPr>
          <p:nvPr>
            <p:ph type="title"/>
          </p:nvPr>
        </p:nvSpPr>
        <p:spPr>
          <a:xfrm>
            <a:off x="1007604" y="188640"/>
            <a:ext cx="7679196" cy="504056"/>
          </a:xfrm>
        </p:spPr>
        <p:txBody>
          <a:bodyPr/>
          <a:lstStyle/>
          <a:p>
            <a:pPr eaLnBrk="1" hangingPunct="1"/>
            <a:r>
              <a:rPr lang="zh-CN" altLang="en-US" dirty="0" smtClean="0"/>
              <a:t>破坏</a:t>
            </a:r>
            <a:r>
              <a:rPr lang="zh-CN" altLang="en-US" dirty="0"/>
              <a:t>环路</a:t>
            </a:r>
            <a:r>
              <a:rPr lang="zh-CN" altLang="en-US" dirty="0" smtClean="0"/>
              <a:t>等待条件</a:t>
            </a:r>
          </a:p>
        </p:txBody>
      </p:sp>
    </p:spTree>
    <p:extLst>
      <p:ext uri="{BB962C8B-B14F-4D97-AF65-F5344CB8AC3E}">
        <p14:creationId xmlns:p14="http://schemas.microsoft.com/office/powerpoint/2010/main" val="3754025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29704"/>
                                        </p:tgtEl>
                                        <p:attrNameLst>
                                          <p:attrName>style.visibility</p:attrName>
                                        </p:attrNameLst>
                                      </p:cBhvr>
                                      <p:to>
                                        <p:strVal val="visible"/>
                                      </p:to>
                                    </p:set>
                                    <p:animEffect transition="in" filter="randombar(horizontal)">
                                      <p:cBhvr>
                                        <p:cTn id="7"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AutoShape 2"/>
          <p:cNvSpPr>
            <a:spLocks noGrp="1" noChangeAspect="1" noChangeArrowheads="1"/>
          </p:cNvSpPr>
          <p:nvPr>
            <p:ph type="body" idx="1"/>
          </p:nvPr>
        </p:nvSpPr>
        <p:spPr>
          <a:xfrm>
            <a:off x="1511660" y="942975"/>
            <a:ext cx="5853906" cy="1292225"/>
          </a:xfrm>
        </p:spPr>
        <p:txBody>
          <a:bodyPr/>
          <a:lstStyle/>
          <a:p>
            <a:pPr marL="0" lvl="1" indent="-342900" eaLnBrk="1" hangingPunct="1">
              <a:lnSpc>
                <a:spcPct val="150000"/>
              </a:lnSpc>
              <a:spcBef>
                <a:spcPts val="0"/>
              </a:spcBef>
              <a:buFont typeface="Wingdings" panose="05000000000000000000" pitchFamily="2" charset="2"/>
              <a:buChar char="Ø"/>
            </a:pPr>
            <a:r>
              <a:rPr lang="zh-CN" altLang="en-US" dirty="0" smtClean="0"/>
              <a:t>由于必须按照编号顺序申请资源，以下的死锁状态不会出现：</a:t>
            </a:r>
          </a:p>
        </p:txBody>
      </p:sp>
      <p:sp>
        <p:nvSpPr>
          <p:cNvPr id="54277" name="Oval 5"/>
          <p:cNvSpPr>
            <a:spLocks noChangeArrowheads="1"/>
          </p:cNvSpPr>
          <p:nvPr/>
        </p:nvSpPr>
        <p:spPr bwMode="auto">
          <a:xfrm>
            <a:off x="3352800" y="2616200"/>
            <a:ext cx="508000" cy="482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dirty="0"/>
              <a:t>A</a:t>
            </a:r>
          </a:p>
        </p:txBody>
      </p:sp>
      <p:sp>
        <p:nvSpPr>
          <p:cNvPr id="54278" name="Rectangle 6"/>
          <p:cNvSpPr>
            <a:spLocks noChangeArrowheads="1"/>
          </p:cNvSpPr>
          <p:nvPr/>
        </p:nvSpPr>
        <p:spPr bwMode="auto">
          <a:xfrm>
            <a:off x="3390900" y="3606800"/>
            <a:ext cx="4953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i</a:t>
            </a:r>
          </a:p>
        </p:txBody>
      </p:sp>
      <p:sp>
        <p:nvSpPr>
          <p:cNvPr id="54279" name="Line 7"/>
          <p:cNvSpPr>
            <a:spLocks noChangeShapeType="1"/>
          </p:cNvSpPr>
          <p:nvPr/>
        </p:nvSpPr>
        <p:spPr bwMode="auto">
          <a:xfrm>
            <a:off x="3606800" y="3162300"/>
            <a:ext cx="0" cy="444500"/>
          </a:xfrm>
          <a:prstGeom prst="line">
            <a:avLst/>
          </a:prstGeom>
          <a:noFill/>
          <a:ln w="952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80" name="Oval 8"/>
          <p:cNvSpPr>
            <a:spLocks noChangeArrowheads="1"/>
          </p:cNvSpPr>
          <p:nvPr/>
        </p:nvSpPr>
        <p:spPr bwMode="auto">
          <a:xfrm>
            <a:off x="4597400" y="2616200"/>
            <a:ext cx="508000" cy="482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B</a:t>
            </a:r>
          </a:p>
        </p:txBody>
      </p:sp>
      <p:sp>
        <p:nvSpPr>
          <p:cNvPr id="54281" name="Rectangle 9"/>
          <p:cNvSpPr>
            <a:spLocks noChangeArrowheads="1"/>
          </p:cNvSpPr>
          <p:nvPr/>
        </p:nvSpPr>
        <p:spPr bwMode="auto">
          <a:xfrm>
            <a:off x="4635500" y="3606800"/>
            <a:ext cx="4953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j</a:t>
            </a:r>
          </a:p>
        </p:txBody>
      </p:sp>
      <p:sp>
        <p:nvSpPr>
          <p:cNvPr id="54282" name="Line 10"/>
          <p:cNvSpPr>
            <a:spLocks noChangeShapeType="1"/>
          </p:cNvSpPr>
          <p:nvPr/>
        </p:nvSpPr>
        <p:spPr bwMode="auto">
          <a:xfrm>
            <a:off x="4851400" y="3162300"/>
            <a:ext cx="0" cy="444500"/>
          </a:xfrm>
          <a:prstGeom prst="line">
            <a:avLst/>
          </a:prstGeom>
          <a:noFill/>
          <a:ln w="952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83" name="Line 11"/>
          <p:cNvSpPr>
            <a:spLocks noChangeShapeType="1"/>
          </p:cNvSpPr>
          <p:nvPr/>
        </p:nvSpPr>
        <p:spPr bwMode="auto">
          <a:xfrm>
            <a:off x="3822700" y="3009900"/>
            <a:ext cx="927100" cy="584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84" name="Line 13"/>
          <p:cNvSpPr>
            <a:spLocks noChangeShapeType="1"/>
          </p:cNvSpPr>
          <p:nvPr/>
        </p:nvSpPr>
        <p:spPr bwMode="auto">
          <a:xfrm flipH="1">
            <a:off x="3746500" y="2971800"/>
            <a:ext cx="876300" cy="6477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Rectangle 2"/>
          <p:cNvSpPr>
            <a:spLocks noGrp="1" noChangeArrowheads="1"/>
          </p:cNvSpPr>
          <p:nvPr>
            <p:ph type="title"/>
          </p:nvPr>
        </p:nvSpPr>
        <p:spPr>
          <a:xfrm>
            <a:off x="1007604" y="188640"/>
            <a:ext cx="7679196" cy="504056"/>
          </a:xfrm>
        </p:spPr>
        <p:txBody>
          <a:bodyPr/>
          <a:lstStyle/>
          <a:p>
            <a:pPr eaLnBrk="1" hangingPunct="1"/>
            <a:r>
              <a:rPr lang="zh-CN" altLang="en-US" dirty="0" smtClean="0"/>
              <a:t>破坏</a:t>
            </a:r>
            <a:r>
              <a:rPr lang="zh-CN" altLang="en-US" dirty="0"/>
              <a:t>环路</a:t>
            </a:r>
            <a:r>
              <a:rPr lang="zh-CN" altLang="en-US" dirty="0" smtClean="0"/>
              <a:t>等待条件</a:t>
            </a:r>
          </a:p>
        </p:txBody>
      </p:sp>
    </p:spTree>
    <p:extLst>
      <p:ext uri="{BB962C8B-B14F-4D97-AF65-F5344CB8AC3E}">
        <p14:creationId xmlns:p14="http://schemas.microsoft.com/office/powerpoint/2010/main" val="77102324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1057"/>
          <p:cNvSpPr>
            <a:spLocks noGrp="1" noChangeArrowheads="1"/>
          </p:cNvSpPr>
          <p:nvPr>
            <p:ph type="title"/>
          </p:nvPr>
        </p:nvSpPr>
        <p:spPr/>
        <p:txBody>
          <a:bodyPr/>
          <a:lstStyle/>
          <a:p>
            <a:pPr eaLnBrk="1" hangingPunct="1"/>
            <a:r>
              <a:rPr lang="zh-CN" altLang="en-US" smtClean="0"/>
              <a:t>死锁预防的总结</a:t>
            </a:r>
          </a:p>
        </p:txBody>
      </p:sp>
      <p:grpSp>
        <p:nvGrpSpPr>
          <p:cNvPr id="40036" name="Group 1124"/>
          <p:cNvGrpSpPr>
            <a:grpSpLocks/>
          </p:cNvGrpSpPr>
          <p:nvPr/>
        </p:nvGrpSpPr>
        <p:grpSpPr bwMode="auto">
          <a:xfrm>
            <a:off x="1799692" y="1556792"/>
            <a:ext cx="5558954" cy="2820926"/>
            <a:chOff x="482" y="724"/>
            <a:chExt cx="4675" cy="3281"/>
          </a:xfrm>
        </p:grpSpPr>
        <p:sp>
          <p:nvSpPr>
            <p:cNvPr id="39990" name="Rectangle 1078"/>
            <p:cNvSpPr>
              <a:spLocks noChangeArrowheads="1"/>
            </p:cNvSpPr>
            <p:nvPr/>
          </p:nvSpPr>
          <p:spPr bwMode="auto">
            <a:xfrm>
              <a:off x="1988" y="3421"/>
              <a:ext cx="3169" cy="584"/>
            </a:xfrm>
            <a:prstGeom prst="rect">
              <a:avLst/>
            </a:prstGeom>
            <a:noFill/>
            <a:ln w="1905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zh-CN" altLang="en-US" sz="2000" dirty="0" smtClean="0">
                  <a:effectLst>
                    <a:outerShdw blurRad="38100" dist="38100" dir="2700000" algn="tl">
                      <a:srgbClr val="C0C0C0"/>
                    </a:outerShdw>
                  </a:effectLst>
                  <a:latin typeface="黑体" pitchFamily="2" charset="-122"/>
                  <a:ea typeface="黑体" pitchFamily="2" charset="-122"/>
                  <a:cs typeface="Times New Roman" pitchFamily="18" charset="0"/>
                </a:rPr>
                <a:t>对资源按数值编号</a:t>
              </a:r>
              <a:endParaRPr kumimoji="0" lang="zh-CN" altLang="en-US" sz="2000" dirty="0">
                <a:effectLst>
                  <a:outerShdw blurRad="38100" dist="38100" dir="2700000" algn="tl">
                    <a:srgbClr val="C0C0C0"/>
                  </a:outerShdw>
                </a:effectLst>
                <a:latin typeface="黑体" pitchFamily="2" charset="-122"/>
                <a:ea typeface="黑体" pitchFamily="2" charset="-122"/>
                <a:cs typeface="Times New Roman" pitchFamily="18" charset="0"/>
              </a:endParaRPr>
            </a:p>
          </p:txBody>
        </p:sp>
        <p:sp>
          <p:nvSpPr>
            <p:cNvPr id="39989" name="Rectangle 1077"/>
            <p:cNvSpPr>
              <a:spLocks noChangeArrowheads="1"/>
            </p:cNvSpPr>
            <p:nvPr/>
          </p:nvSpPr>
          <p:spPr bwMode="auto">
            <a:xfrm>
              <a:off x="482" y="3421"/>
              <a:ext cx="1506" cy="584"/>
            </a:xfrm>
            <a:prstGeom prst="rect">
              <a:avLst/>
            </a:prstGeom>
            <a:noFill/>
            <a:ln w="1905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zh-CN" altLang="en-US" sz="2000" dirty="0">
                  <a:effectLst>
                    <a:outerShdw blurRad="38100" dist="38100" dir="2700000" algn="tl">
                      <a:srgbClr val="C0C0C0"/>
                    </a:outerShdw>
                  </a:effectLst>
                  <a:latin typeface="黑体" pitchFamily="2" charset="-122"/>
                  <a:ea typeface="黑体" pitchFamily="2" charset="-122"/>
                  <a:cs typeface="Times New Roman" pitchFamily="18" charset="0"/>
                </a:rPr>
                <a:t>环路</a:t>
              </a:r>
              <a:r>
                <a:rPr kumimoji="0" lang="zh-CN" altLang="en-US" sz="2000" dirty="0" smtClean="0">
                  <a:effectLst>
                    <a:outerShdw blurRad="38100" dist="38100" dir="2700000" algn="tl">
                      <a:srgbClr val="C0C0C0"/>
                    </a:outerShdw>
                  </a:effectLst>
                  <a:latin typeface="黑体" pitchFamily="2" charset="-122"/>
                  <a:ea typeface="黑体" pitchFamily="2" charset="-122"/>
                  <a:cs typeface="Times New Roman" pitchFamily="18" charset="0"/>
                </a:rPr>
                <a:t>等待</a:t>
              </a:r>
              <a:endParaRPr kumimoji="0" lang="zh-CN" altLang="en-US" sz="2000" dirty="0">
                <a:effectLst>
                  <a:outerShdw blurRad="38100" dist="38100" dir="2700000" algn="tl">
                    <a:srgbClr val="C0C0C0"/>
                  </a:outerShdw>
                </a:effectLst>
                <a:latin typeface="黑体" pitchFamily="2" charset="-122"/>
                <a:ea typeface="黑体" pitchFamily="2" charset="-122"/>
                <a:cs typeface="Times New Roman" pitchFamily="18" charset="0"/>
              </a:endParaRPr>
            </a:p>
          </p:txBody>
        </p:sp>
        <p:sp>
          <p:nvSpPr>
            <p:cNvPr id="39988" name="Rectangle 1076"/>
            <p:cNvSpPr>
              <a:spLocks noChangeArrowheads="1"/>
            </p:cNvSpPr>
            <p:nvPr/>
          </p:nvSpPr>
          <p:spPr bwMode="auto">
            <a:xfrm>
              <a:off x="1988" y="2838"/>
              <a:ext cx="3169" cy="586"/>
            </a:xfrm>
            <a:prstGeom prst="rect">
              <a:avLst/>
            </a:prstGeom>
            <a:noFill/>
            <a:ln w="1905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zh-CN" altLang="en-US" sz="2000" dirty="0" smtClean="0">
                  <a:effectLst>
                    <a:outerShdw blurRad="38100" dist="38100" dir="2700000" algn="tl">
                      <a:srgbClr val="C0C0C0"/>
                    </a:outerShdw>
                  </a:effectLst>
                  <a:latin typeface="黑体" pitchFamily="2" charset="-122"/>
                  <a:ea typeface="黑体" pitchFamily="2" charset="-122"/>
                  <a:cs typeface="Times New Roman" pitchFamily="18" charset="0"/>
                </a:rPr>
                <a:t>抢占资源</a:t>
              </a:r>
              <a:endParaRPr kumimoji="0" lang="zh-CN" altLang="en-US" sz="2000" dirty="0">
                <a:effectLst>
                  <a:outerShdw blurRad="38100" dist="38100" dir="2700000" algn="tl">
                    <a:srgbClr val="C0C0C0"/>
                  </a:outerShdw>
                </a:effectLst>
                <a:latin typeface="黑体" pitchFamily="2" charset="-122"/>
                <a:ea typeface="黑体" pitchFamily="2" charset="-122"/>
                <a:cs typeface="Times New Roman" pitchFamily="18" charset="0"/>
              </a:endParaRPr>
            </a:p>
          </p:txBody>
        </p:sp>
        <p:sp>
          <p:nvSpPr>
            <p:cNvPr id="39987" name="Rectangle 1075"/>
            <p:cNvSpPr>
              <a:spLocks noChangeArrowheads="1"/>
            </p:cNvSpPr>
            <p:nvPr/>
          </p:nvSpPr>
          <p:spPr bwMode="auto">
            <a:xfrm>
              <a:off x="482" y="2838"/>
              <a:ext cx="1506" cy="586"/>
            </a:xfrm>
            <a:prstGeom prst="rect">
              <a:avLst/>
            </a:prstGeom>
            <a:noFill/>
            <a:ln w="1905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zh-CN" altLang="en-US" sz="2000" dirty="0" smtClean="0">
                  <a:effectLst>
                    <a:outerShdw blurRad="38100" dist="38100" dir="2700000" algn="tl">
                      <a:srgbClr val="C0C0C0"/>
                    </a:outerShdw>
                  </a:effectLst>
                  <a:latin typeface="黑体" pitchFamily="2" charset="-122"/>
                  <a:ea typeface="黑体" pitchFamily="2" charset="-122"/>
                  <a:cs typeface="Times New Roman" pitchFamily="18" charset="0"/>
                </a:rPr>
                <a:t>不可抢占</a:t>
              </a:r>
              <a:endParaRPr kumimoji="0" lang="zh-CN" altLang="en-US" sz="2000" dirty="0">
                <a:effectLst>
                  <a:outerShdw blurRad="38100" dist="38100" dir="2700000" algn="tl">
                    <a:srgbClr val="C0C0C0"/>
                  </a:outerShdw>
                </a:effectLst>
                <a:latin typeface="黑体" pitchFamily="2" charset="-122"/>
                <a:ea typeface="黑体" pitchFamily="2" charset="-122"/>
                <a:cs typeface="Times New Roman" pitchFamily="18" charset="0"/>
              </a:endParaRPr>
            </a:p>
          </p:txBody>
        </p:sp>
        <p:sp>
          <p:nvSpPr>
            <p:cNvPr id="39986" name="Rectangle 1074"/>
            <p:cNvSpPr>
              <a:spLocks noChangeArrowheads="1"/>
            </p:cNvSpPr>
            <p:nvPr/>
          </p:nvSpPr>
          <p:spPr bwMode="auto">
            <a:xfrm>
              <a:off x="1988" y="1891"/>
              <a:ext cx="3169" cy="946"/>
            </a:xfrm>
            <a:prstGeom prst="rect">
              <a:avLst/>
            </a:prstGeom>
            <a:noFill/>
            <a:ln w="1905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kumimoji="0" lang="zh-CN" altLang="en-US" sz="2000" dirty="0" smtClean="0">
                  <a:effectLst>
                    <a:outerShdw blurRad="38100" dist="38100" dir="2700000" algn="tl">
                      <a:srgbClr val="C0C0C0"/>
                    </a:outerShdw>
                  </a:effectLst>
                  <a:latin typeface="黑体" pitchFamily="2" charset="-122"/>
                  <a:ea typeface="黑体" pitchFamily="2" charset="-122"/>
                  <a:cs typeface="Times New Roman" pitchFamily="18" charset="0"/>
                </a:rPr>
                <a:t>在开始时请求所有资源</a:t>
              </a:r>
              <a:endParaRPr kumimoji="0" lang="zh-CN" altLang="en-US" sz="2000" dirty="0">
                <a:effectLst>
                  <a:outerShdw blurRad="38100" dist="38100" dir="2700000" algn="tl">
                    <a:srgbClr val="C0C0C0"/>
                  </a:outerShdw>
                </a:effectLst>
                <a:latin typeface="黑体" pitchFamily="2" charset="-122"/>
                <a:ea typeface="黑体" pitchFamily="2" charset="-122"/>
                <a:cs typeface="Times New Roman" pitchFamily="18" charset="0"/>
              </a:endParaRPr>
            </a:p>
          </p:txBody>
        </p:sp>
        <p:sp>
          <p:nvSpPr>
            <p:cNvPr id="39985" name="Rectangle 1073"/>
            <p:cNvSpPr>
              <a:spLocks noChangeArrowheads="1"/>
            </p:cNvSpPr>
            <p:nvPr/>
          </p:nvSpPr>
          <p:spPr bwMode="auto">
            <a:xfrm>
              <a:off x="482" y="1891"/>
              <a:ext cx="1506" cy="946"/>
            </a:xfrm>
            <a:prstGeom prst="rect">
              <a:avLst/>
            </a:prstGeom>
            <a:noFill/>
            <a:ln w="1905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zh-CN" altLang="en-US" sz="2000" dirty="0" smtClean="0">
                  <a:effectLst>
                    <a:outerShdw blurRad="38100" dist="38100" dir="2700000" algn="tl">
                      <a:srgbClr val="C0C0C0"/>
                    </a:outerShdw>
                  </a:effectLst>
                  <a:latin typeface="黑体" pitchFamily="2" charset="-122"/>
                  <a:ea typeface="黑体" pitchFamily="2" charset="-122"/>
                  <a:cs typeface="Times New Roman" pitchFamily="18" charset="0"/>
                </a:rPr>
                <a:t>占有和等待</a:t>
              </a:r>
              <a:endParaRPr kumimoji="0" lang="zh-CN" altLang="en-US" sz="2000" dirty="0">
                <a:effectLst>
                  <a:outerShdw blurRad="38100" dist="38100" dir="2700000" algn="tl">
                    <a:srgbClr val="C0C0C0"/>
                  </a:outerShdw>
                </a:effectLst>
                <a:latin typeface="黑体" pitchFamily="2" charset="-122"/>
                <a:ea typeface="黑体" pitchFamily="2" charset="-122"/>
                <a:cs typeface="Times New Roman" pitchFamily="18" charset="0"/>
              </a:endParaRPr>
            </a:p>
          </p:txBody>
        </p:sp>
        <p:sp>
          <p:nvSpPr>
            <p:cNvPr id="39984" name="Rectangle 1072"/>
            <p:cNvSpPr>
              <a:spLocks noChangeArrowheads="1"/>
            </p:cNvSpPr>
            <p:nvPr/>
          </p:nvSpPr>
          <p:spPr bwMode="auto">
            <a:xfrm>
              <a:off x="1988" y="1308"/>
              <a:ext cx="3169" cy="584"/>
            </a:xfrm>
            <a:prstGeom prst="rect">
              <a:avLst/>
            </a:prstGeom>
            <a:noFill/>
            <a:ln w="1905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kumimoji="0" lang="zh-CN" altLang="en-US" sz="2000" dirty="0" smtClean="0">
                  <a:effectLst>
                    <a:outerShdw blurRad="38100" dist="38100" dir="2700000" algn="tl">
                      <a:srgbClr val="C0C0C0"/>
                    </a:outerShdw>
                  </a:effectLst>
                  <a:latin typeface="黑体" pitchFamily="2" charset="-122"/>
                  <a:ea typeface="黑体" pitchFamily="2" charset="-122"/>
                  <a:cs typeface="Times New Roman" pitchFamily="18" charset="0"/>
                </a:rPr>
                <a:t>对</a:t>
              </a:r>
              <a:r>
                <a:rPr kumimoji="0" lang="zh-CN" altLang="en-US" sz="2000" dirty="0">
                  <a:effectLst>
                    <a:outerShdw blurRad="38100" dist="38100" dir="2700000" algn="tl">
                      <a:srgbClr val="C0C0C0"/>
                    </a:outerShdw>
                  </a:effectLst>
                  <a:latin typeface="黑体" pitchFamily="2" charset="-122"/>
                  <a:ea typeface="黑体" pitchFamily="2" charset="-122"/>
                  <a:cs typeface="Times New Roman" pitchFamily="18" charset="0"/>
                </a:rPr>
                <a:t>所有资源</a:t>
              </a:r>
              <a:r>
                <a:rPr kumimoji="0" lang="zh-CN" altLang="en-US" sz="2000" dirty="0" smtClean="0">
                  <a:effectLst>
                    <a:outerShdw blurRad="38100" dist="38100" dir="2700000" algn="tl">
                      <a:srgbClr val="C0C0C0"/>
                    </a:outerShdw>
                  </a:effectLst>
                  <a:latin typeface="黑体" pitchFamily="2" charset="-122"/>
                  <a:ea typeface="黑体" pitchFamily="2" charset="-122"/>
                  <a:cs typeface="Times New Roman" pitchFamily="18" charset="0"/>
                </a:rPr>
                <a:t>使用</a:t>
              </a:r>
              <a:r>
                <a:rPr lang="zh-CN" altLang="en-US" sz="2000" dirty="0" smtClean="0">
                  <a:effectLst>
                    <a:outerShdw blurRad="38100" dist="38100" dir="2700000" algn="tl">
                      <a:srgbClr val="C0C0C0"/>
                    </a:outerShdw>
                  </a:effectLst>
                  <a:latin typeface="黑体" pitchFamily="2" charset="-122"/>
                  <a:ea typeface="黑体" pitchFamily="2" charset="-122"/>
                  <a:cs typeface="Times New Roman" pitchFamily="18" charset="0"/>
                </a:rPr>
                <a:t>假脱机技术</a:t>
              </a:r>
              <a:endParaRPr kumimoji="0" lang="zh-CN" altLang="en-US" sz="2000" dirty="0">
                <a:effectLst>
                  <a:outerShdw blurRad="38100" dist="38100" dir="2700000" algn="tl">
                    <a:srgbClr val="C0C0C0"/>
                  </a:outerShdw>
                </a:effectLst>
                <a:latin typeface="黑体" pitchFamily="2" charset="-122"/>
                <a:ea typeface="黑体" pitchFamily="2" charset="-122"/>
                <a:cs typeface="Times New Roman" pitchFamily="18" charset="0"/>
              </a:endParaRPr>
            </a:p>
          </p:txBody>
        </p:sp>
        <p:sp>
          <p:nvSpPr>
            <p:cNvPr id="39983" name="Rectangle 1071"/>
            <p:cNvSpPr>
              <a:spLocks noChangeArrowheads="1"/>
            </p:cNvSpPr>
            <p:nvPr/>
          </p:nvSpPr>
          <p:spPr bwMode="auto">
            <a:xfrm>
              <a:off x="482" y="1308"/>
              <a:ext cx="1506" cy="584"/>
            </a:xfrm>
            <a:prstGeom prst="rect">
              <a:avLst/>
            </a:prstGeom>
            <a:noFill/>
            <a:ln w="1905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kumimoji="0" lang="zh-CN" altLang="en-US" sz="2000">
                  <a:effectLst>
                    <a:outerShdw blurRad="38100" dist="38100" dir="2700000" algn="tl">
                      <a:srgbClr val="C0C0C0"/>
                    </a:outerShdw>
                  </a:effectLst>
                  <a:latin typeface="黑体" pitchFamily="2" charset="-122"/>
                  <a:ea typeface="黑体" pitchFamily="2" charset="-122"/>
                  <a:cs typeface="Times New Roman" pitchFamily="18" charset="0"/>
                </a:rPr>
                <a:t>互斥</a:t>
              </a:r>
            </a:p>
          </p:txBody>
        </p:sp>
        <p:sp>
          <p:nvSpPr>
            <p:cNvPr id="39982" name="Rectangle 1070"/>
            <p:cNvSpPr>
              <a:spLocks noChangeArrowheads="1"/>
            </p:cNvSpPr>
            <p:nvPr/>
          </p:nvSpPr>
          <p:spPr bwMode="auto">
            <a:xfrm>
              <a:off x="1988" y="724"/>
              <a:ext cx="3169" cy="584"/>
            </a:xfrm>
            <a:prstGeom prst="rect">
              <a:avLst/>
            </a:prstGeom>
            <a:noFill/>
            <a:ln w="1905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kumimoji="0" lang="zh-CN" altLang="en-US" sz="2000" b="1" dirty="0">
                  <a:effectLst>
                    <a:outerShdw blurRad="38100" dist="38100" dir="2700000" algn="tl">
                      <a:srgbClr val="C0C0C0"/>
                    </a:outerShdw>
                  </a:effectLst>
                  <a:latin typeface="黑体" pitchFamily="2" charset="-122"/>
                  <a:ea typeface="黑体" pitchFamily="2" charset="-122"/>
                  <a:cs typeface="Times New Roman" pitchFamily="18" charset="0"/>
                </a:rPr>
                <a:t>方法</a:t>
              </a:r>
            </a:p>
          </p:txBody>
        </p:sp>
        <p:sp>
          <p:nvSpPr>
            <p:cNvPr id="39981" name="Rectangle 1069"/>
            <p:cNvSpPr>
              <a:spLocks noChangeArrowheads="1"/>
            </p:cNvSpPr>
            <p:nvPr/>
          </p:nvSpPr>
          <p:spPr bwMode="auto">
            <a:xfrm>
              <a:off x="482" y="724"/>
              <a:ext cx="1506" cy="584"/>
            </a:xfrm>
            <a:prstGeom prst="rect">
              <a:avLst/>
            </a:prstGeom>
            <a:noFill/>
            <a:ln w="1905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kumimoji="0" lang="zh-CN" altLang="en-US" sz="2000" b="1" dirty="0">
                  <a:effectLst>
                    <a:outerShdw blurRad="38100" dist="38100" dir="2700000" algn="tl">
                      <a:srgbClr val="C0C0C0"/>
                    </a:outerShdw>
                  </a:effectLst>
                  <a:latin typeface="黑体" pitchFamily="2" charset="-122"/>
                  <a:ea typeface="黑体" pitchFamily="2" charset="-122"/>
                  <a:cs typeface="Times New Roman" pitchFamily="18" charset="0"/>
                </a:rPr>
                <a:t>条件</a:t>
              </a:r>
            </a:p>
          </p:txBody>
        </p:sp>
        <p:sp>
          <p:nvSpPr>
            <p:cNvPr id="55311" name="Line 1079"/>
            <p:cNvSpPr>
              <a:spLocks noChangeShapeType="1"/>
            </p:cNvSpPr>
            <p:nvPr/>
          </p:nvSpPr>
          <p:spPr bwMode="auto">
            <a:xfrm>
              <a:off x="482" y="724"/>
              <a:ext cx="4675" cy="0"/>
            </a:xfrm>
            <a:prstGeom prst="line">
              <a:avLst/>
            </a:prstGeom>
            <a:noFill/>
            <a:ln w="19050" cap="rnd">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55312" name="Line 1080"/>
            <p:cNvSpPr>
              <a:spLocks noChangeShapeType="1"/>
            </p:cNvSpPr>
            <p:nvPr/>
          </p:nvSpPr>
          <p:spPr bwMode="auto">
            <a:xfrm>
              <a:off x="482" y="4005"/>
              <a:ext cx="4675" cy="0"/>
            </a:xfrm>
            <a:prstGeom prst="line">
              <a:avLst/>
            </a:prstGeom>
            <a:noFill/>
            <a:ln w="19050" cap="rnd">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55313" name="Line 1081"/>
            <p:cNvSpPr>
              <a:spLocks noChangeShapeType="1"/>
            </p:cNvSpPr>
            <p:nvPr/>
          </p:nvSpPr>
          <p:spPr bwMode="auto">
            <a:xfrm>
              <a:off x="482" y="724"/>
              <a:ext cx="0" cy="3281"/>
            </a:xfrm>
            <a:prstGeom prst="line">
              <a:avLst/>
            </a:prstGeom>
            <a:noFill/>
            <a:ln w="19050" cap="rnd">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55314" name="Line 1082"/>
            <p:cNvSpPr>
              <a:spLocks noChangeShapeType="1"/>
            </p:cNvSpPr>
            <p:nvPr/>
          </p:nvSpPr>
          <p:spPr bwMode="auto">
            <a:xfrm>
              <a:off x="5157" y="724"/>
              <a:ext cx="0" cy="3281"/>
            </a:xfrm>
            <a:prstGeom prst="line">
              <a:avLst/>
            </a:prstGeom>
            <a:noFill/>
            <a:ln w="19050" cap="rnd">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55315" name="Line 1085"/>
            <p:cNvSpPr>
              <a:spLocks noChangeShapeType="1"/>
            </p:cNvSpPr>
            <p:nvPr/>
          </p:nvSpPr>
          <p:spPr bwMode="auto">
            <a:xfrm>
              <a:off x="482" y="1308"/>
              <a:ext cx="4675" cy="0"/>
            </a:xfrm>
            <a:prstGeom prst="line">
              <a:avLst/>
            </a:prstGeom>
            <a:noFill/>
            <a:ln w="19050" cap="rnd">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55316" name="Line 1087"/>
            <p:cNvSpPr>
              <a:spLocks noChangeShapeType="1"/>
            </p:cNvSpPr>
            <p:nvPr/>
          </p:nvSpPr>
          <p:spPr bwMode="auto">
            <a:xfrm>
              <a:off x="1988" y="724"/>
              <a:ext cx="0" cy="3281"/>
            </a:xfrm>
            <a:prstGeom prst="line">
              <a:avLst/>
            </a:prstGeom>
            <a:noFill/>
            <a:ln w="19050" cap="rnd">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55317" name="Line 1091"/>
            <p:cNvSpPr>
              <a:spLocks noChangeShapeType="1"/>
            </p:cNvSpPr>
            <p:nvPr/>
          </p:nvSpPr>
          <p:spPr bwMode="auto">
            <a:xfrm>
              <a:off x="482" y="1892"/>
              <a:ext cx="4675" cy="0"/>
            </a:xfrm>
            <a:prstGeom prst="line">
              <a:avLst/>
            </a:prstGeom>
            <a:noFill/>
            <a:ln w="19050" cap="rnd">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55318" name="Line 1099"/>
            <p:cNvSpPr>
              <a:spLocks noChangeShapeType="1"/>
            </p:cNvSpPr>
            <p:nvPr/>
          </p:nvSpPr>
          <p:spPr bwMode="auto">
            <a:xfrm>
              <a:off x="482" y="2837"/>
              <a:ext cx="4675" cy="0"/>
            </a:xfrm>
            <a:prstGeom prst="line">
              <a:avLst/>
            </a:prstGeom>
            <a:noFill/>
            <a:ln w="19050" cap="rnd">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55319" name="Line 1107"/>
            <p:cNvSpPr>
              <a:spLocks noChangeShapeType="1"/>
            </p:cNvSpPr>
            <p:nvPr/>
          </p:nvSpPr>
          <p:spPr bwMode="auto">
            <a:xfrm>
              <a:off x="482" y="3421"/>
              <a:ext cx="4675" cy="0"/>
            </a:xfrm>
            <a:prstGeom prst="line">
              <a:avLst/>
            </a:prstGeom>
            <a:noFill/>
            <a:ln w="19050" cap="rnd">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Tree>
    <p:extLst>
      <p:ext uri="{BB962C8B-B14F-4D97-AF65-F5344CB8AC3E}">
        <p14:creationId xmlns:p14="http://schemas.microsoft.com/office/powerpoint/2010/main" val="13713143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40036"/>
                                        </p:tgtEl>
                                        <p:attrNameLst>
                                          <p:attrName>style.visibility</p:attrName>
                                        </p:attrNameLst>
                                      </p:cBhvr>
                                      <p:to>
                                        <p:strVal val="visible"/>
                                      </p:to>
                                    </p:set>
                                    <p:animEffect transition="in" filter="randombar(horizontal)">
                                      <p:cBhvr>
                                        <p:cTn id="7" dur="500"/>
                                        <p:tgtEl>
                                          <p:spTgt spid="40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a:t>死锁总结</a:t>
            </a:r>
          </a:p>
        </p:txBody>
      </p:sp>
      <p:sp>
        <p:nvSpPr>
          <p:cNvPr id="171013" name="Rectangle 5"/>
          <p:cNvSpPr>
            <a:spLocks noChangeArrowheads="1"/>
          </p:cNvSpPr>
          <p:nvPr/>
        </p:nvSpPr>
        <p:spPr bwMode="auto">
          <a:xfrm>
            <a:off x="326703" y="908720"/>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400"/>
              <a:t>进程竞争资源 </a:t>
            </a:r>
            <a:r>
              <a:rPr lang="zh-CN" altLang="en-US" sz="2400">
                <a:sym typeface="Symbol" panose="05050102010706020507" pitchFamily="18" charset="2"/>
              </a:rPr>
              <a:t> 有可能形成循环竞争  死锁</a:t>
            </a:r>
          </a:p>
        </p:txBody>
      </p:sp>
      <p:sp>
        <p:nvSpPr>
          <p:cNvPr id="171014" name="Rectangle 6"/>
          <p:cNvSpPr>
            <a:spLocks noChangeArrowheads="1"/>
          </p:cNvSpPr>
          <p:nvPr/>
        </p:nvSpPr>
        <p:spPr bwMode="auto">
          <a:xfrm>
            <a:off x="323528" y="1518320"/>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400">
                <a:sym typeface="Symbol" panose="05050102010706020507" pitchFamily="18" charset="2"/>
              </a:rPr>
              <a:t>死锁需要处理</a:t>
            </a:r>
            <a:r>
              <a:rPr lang="zh-CN" altLang="en-US" sz="2400">
                <a:solidFill>
                  <a:srgbClr val="FF0000"/>
                </a:solidFill>
              </a:rPr>
              <a:t> </a:t>
            </a:r>
            <a:r>
              <a:rPr lang="zh-CN" altLang="en-US" sz="2400">
                <a:sym typeface="Symbol" panose="05050102010706020507" pitchFamily="18" charset="2"/>
              </a:rPr>
              <a:t> 死锁分析  死锁的必要条件</a:t>
            </a:r>
          </a:p>
        </p:txBody>
      </p:sp>
      <p:sp>
        <p:nvSpPr>
          <p:cNvPr id="171015" name="Rectangle 7"/>
          <p:cNvSpPr>
            <a:spLocks noChangeArrowheads="1"/>
          </p:cNvSpPr>
          <p:nvPr/>
        </p:nvSpPr>
        <p:spPr bwMode="auto">
          <a:xfrm>
            <a:off x="323528" y="2177132"/>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400">
                <a:sym typeface="Symbol" panose="05050102010706020507" pitchFamily="18" charset="2"/>
              </a:rPr>
              <a:t>死锁处理   预防、避免、检测</a:t>
            </a:r>
            <a:r>
              <a:rPr lang="en-US" altLang="zh-CN" sz="2400">
                <a:sym typeface="Symbol" panose="05050102010706020507" pitchFamily="18" charset="2"/>
              </a:rPr>
              <a:t>+</a:t>
            </a:r>
            <a:r>
              <a:rPr lang="zh-CN" altLang="en-US" sz="2400">
                <a:sym typeface="Symbol" panose="05050102010706020507" pitchFamily="18" charset="2"/>
              </a:rPr>
              <a:t>恢复、忽略</a:t>
            </a:r>
          </a:p>
        </p:txBody>
      </p:sp>
      <p:sp>
        <p:nvSpPr>
          <p:cNvPr id="171017" name="Rectangle 9"/>
          <p:cNvSpPr>
            <a:spLocks noChangeArrowheads="1"/>
          </p:cNvSpPr>
          <p:nvPr/>
        </p:nvSpPr>
        <p:spPr bwMode="auto">
          <a:xfrm>
            <a:off x="323528" y="2835945"/>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400">
                <a:sym typeface="Symbol" panose="05050102010706020507" pitchFamily="18" charset="2"/>
              </a:rPr>
              <a:t>死锁预防</a:t>
            </a:r>
            <a:r>
              <a:rPr lang="en-US" altLang="zh-CN" sz="2400">
                <a:sym typeface="Symbol" panose="05050102010706020507" pitchFamily="18" charset="2"/>
              </a:rPr>
              <a:t>: </a:t>
            </a:r>
            <a:r>
              <a:rPr lang="zh-CN" altLang="en-US" sz="2400">
                <a:sym typeface="Symbol" panose="05050102010706020507" pitchFamily="18" charset="2"/>
              </a:rPr>
              <a:t>破除必要条件  引入了不合理因素</a:t>
            </a:r>
          </a:p>
        </p:txBody>
      </p:sp>
      <p:sp>
        <p:nvSpPr>
          <p:cNvPr id="171018" name="Rectangle 10"/>
          <p:cNvSpPr>
            <a:spLocks noChangeArrowheads="1"/>
          </p:cNvSpPr>
          <p:nvPr/>
        </p:nvSpPr>
        <p:spPr bwMode="auto">
          <a:xfrm>
            <a:off x="323528" y="3472532"/>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400">
                <a:sym typeface="Symbol" panose="05050102010706020507" pitchFamily="18" charset="2"/>
              </a:rPr>
              <a:t>死锁避免</a:t>
            </a:r>
            <a:r>
              <a:rPr lang="en-US" altLang="zh-CN" sz="2400">
                <a:sym typeface="Symbol" panose="05050102010706020507" pitchFamily="18" charset="2"/>
              </a:rPr>
              <a:t>: </a:t>
            </a:r>
            <a:r>
              <a:rPr lang="zh-CN" altLang="en-US" sz="2400">
                <a:sym typeface="Symbol" panose="05050102010706020507" pitchFamily="18" charset="2"/>
              </a:rPr>
              <a:t>用银行家算法找安全序列  效率太低 </a:t>
            </a:r>
          </a:p>
        </p:txBody>
      </p:sp>
      <p:sp>
        <p:nvSpPr>
          <p:cNvPr id="171019" name="Rectangle 11"/>
          <p:cNvSpPr>
            <a:spLocks noChangeArrowheads="1"/>
          </p:cNvSpPr>
          <p:nvPr/>
        </p:nvSpPr>
        <p:spPr bwMode="auto">
          <a:xfrm>
            <a:off x="323528" y="4109120"/>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400">
                <a:sym typeface="Symbol" panose="05050102010706020507" pitchFamily="18" charset="2"/>
              </a:rPr>
              <a:t>死锁检测恢复</a:t>
            </a:r>
            <a:r>
              <a:rPr lang="en-US" altLang="zh-CN" sz="2400">
                <a:sym typeface="Symbol" panose="05050102010706020507" pitchFamily="18" charset="2"/>
              </a:rPr>
              <a:t>: </a:t>
            </a:r>
            <a:r>
              <a:rPr lang="zh-CN" altLang="en-US" sz="2400">
                <a:sym typeface="Symbol" panose="05050102010706020507" pitchFamily="18" charset="2"/>
              </a:rPr>
              <a:t>银行家算法找死锁进程组并恢复  实现较难 </a:t>
            </a:r>
          </a:p>
        </p:txBody>
      </p:sp>
      <p:sp>
        <p:nvSpPr>
          <p:cNvPr id="171020" name="Rectangle 12"/>
          <p:cNvSpPr>
            <a:spLocks noChangeArrowheads="1"/>
          </p:cNvSpPr>
          <p:nvPr/>
        </p:nvSpPr>
        <p:spPr bwMode="auto">
          <a:xfrm>
            <a:off x="323528" y="4794920"/>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400">
                <a:sym typeface="Symbol" panose="05050102010706020507" pitchFamily="18" charset="2"/>
              </a:rPr>
              <a:t>死锁忽略</a:t>
            </a:r>
            <a:r>
              <a:rPr lang="en-US" altLang="zh-CN" sz="2400">
                <a:sym typeface="Symbol" panose="05050102010706020507" pitchFamily="18" charset="2"/>
              </a:rPr>
              <a:t>: </a:t>
            </a:r>
            <a:r>
              <a:rPr lang="zh-CN" altLang="en-US" sz="2400">
                <a:sym typeface="Symbol" panose="05050102010706020507" pitchFamily="18" charset="2"/>
              </a:rPr>
              <a:t>就好像没有死锁  现在用的最多 </a:t>
            </a:r>
          </a:p>
        </p:txBody>
      </p:sp>
      <p:grpSp>
        <p:nvGrpSpPr>
          <p:cNvPr id="171023" name="Group 15"/>
          <p:cNvGrpSpPr>
            <a:grpSpLocks/>
          </p:cNvGrpSpPr>
          <p:nvPr/>
        </p:nvGrpSpPr>
        <p:grpSpPr bwMode="auto">
          <a:xfrm>
            <a:off x="933128" y="4837782"/>
            <a:ext cx="7543800" cy="1355725"/>
            <a:chOff x="576" y="3226"/>
            <a:chExt cx="4752" cy="854"/>
          </a:xfrm>
        </p:grpSpPr>
        <p:sp>
          <p:nvSpPr>
            <p:cNvPr id="171024" name="Text Box 16"/>
            <p:cNvSpPr txBox="1">
              <a:spLocks noChangeArrowheads="1"/>
            </p:cNvSpPr>
            <p:nvPr/>
          </p:nvSpPr>
          <p:spPr bwMode="auto">
            <a:xfrm>
              <a:off x="576" y="3562"/>
              <a:ext cx="4416" cy="51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a:solidFill>
                    <a:srgbClr val="000099"/>
                  </a:solidFill>
                </a:rPr>
                <a:t>任何思想、</a:t>
              </a:r>
              <a:r>
                <a:rPr lang="zh-CN" altLang="en-US" sz="2400" b="1">
                  <a:solidFill>
                    <a:srgbClr val="000099"/>
                  </a:solidFill>
                  <a:sym typeface="Symbol" panose="05050102010706020507" pitchFamily="18" charset="2"/>
                </a:rPr>
                <a:t>概念、技术的主流都会</a:t>
              </a:r>
            </a:p>
            <a:p>
              <a:pPr algn="ctr"/>
              <a:r>
                <a:rPr lang="zh-CN" altLang="en-US" sz="2400" b="1">
                  <a:solidFill>
                    <a:srgbClr val="000099"/>
                  </a:solidFill>
                  <a:sym typeface="Symbol" panose="05050102010706020507" pitchFamily="18" charset="2"/>
                </a:rPr>
                <a:t>随着时间而改变，操作系统尤为明显</a:t>
              </a:r>
              <a:r>
                <a:rPr lang="en-US" altLang="zh-CN" sz="2400" b="1">
                  <a:solidFill>
                    <a:srgbClr val="000099"/>
                  </a:solidFill>
                  <a:sym typeface="Symbol" panose="05050102010706020507" pitchFamily="18" charset="2"/>
                </a:rPr>
                <a:t>! </a:t>
              </a:r>
            </a:p>
          </p:txBody>
        </p:sp>
        <p:pic>
          <p:nvPicPr>
            <p:cNvPr id="171025" name="Picture 17"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6" y="3226"/>
              <a:ext cx="912" cy="7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69262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1013"/>
                                        </p:tgtEl>
                                        <p:attrNameLst>
                                          <p:attrName>style.visibility</p:attrName>
                                        </p:attrNameLst>
                                      </p:cBhvr>
                                      <p:to>
                                        <p:strVal val="visible"/>
                                      </p:to>
                                    </p:set>
                                    <p:animEffect transition="in" filter="dissolve">
                                      <p:cBhvr>
                                        <p:cTn id="7" dur="500"/>
                                        <p:tgtEl>
                                          <p:spTgt spid="1710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1014"/>
                                        </p:tgtEl>
                                        <p:attrNameLst>
                                          <p:attrName>style.visibility</p:attrName>
                                        </p:attrNameLst>
                                      </p:cBhvr>
                                      <p:to>
                                        <p:strVal val="visible"/>
                                      </p:to>
                                    </p:set>
                                    <p:animEffect transition="in" filter="dissolve">
                                      <p:cBhvr>
                                        <p:cTn id="12" dur="500"/>
                                        <p:tgtEl>
                                          <p:spTgt spid="1710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1015"/>
                                        </p:tgtEl>
                                        <p:attrNameLst>
                                          <p:attrName>style.visibility</p:attrName>
                                        </p:attrNameLst>
                                      </p:cBhvr>
                                      <p:to>
                                        <p:strVal val="visible"/>
                                      </p:to>
                                    </p:set>
                                    <p:animEffect transition="in" filter="dissolve">
                                      <p:cBhvr>
                                        <p:cTn id="17" dur="500"/>
                                        <p:tgtEl>
                                          <p:spTgt spid="1710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1017"/>
                                        </p:tgtEl>
                                        <p:attrNameLst>
                                          <p:attrName>style.visibility</p:attrName>
                                        </p:attrNameLst>
                                      </p:cBhvr>
                                      <p:to>
                                        <p:strVal val="visible"/>
                                      </p:to>
                                    </p:set>
                                    <p:animEffect transition="in" filter="dissolve">
                                      <p:cBhvr>
                                        <p:cTn id="22" dur="500"/>
                                        <p:tgtEl>
                                          <p:spTgt spid="1710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1018"/>
                                        </p:tgtEl>
                                        <p:attrNameLst>
                                          <p:attrName>style.visibility</p:attrName>
                                        </p:attrNameLst>
                                      </p:cBhvr>
                                      <p:to>
                                        <p:strVal val="visible"/>
                                      </p:to>
                                    </p:set>
                                    <p:animEffect transition="in" filter="dissolve">
                                      <p:cBhvr>
                                        <p:cTn id="27" dur="500"/>
                                        <p:tgtEl>
                                          <p:spTgt spid="1710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1019"/>
                                        </p:tgtEl>
                                        <p:attrNameLst>
                                          <p:attrName>style.visibility</p:attrName>
                                        </p:attrNameLst>
                                      </p:cBhvr>
                                      <p:to>
                                        <p:strVal val="visible"/>
                                      </p:to>
                                    </p:set>
                                    <p:animEffect transition="in" filter="dissolve">
                                      <p:cBhvr>
                                        <p:cTn id="32" dur="500"/>
                                        <p:tgtEl>
                                          <p:spTgt spid="1710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1020"/>
                                        </p:tgtEl>
                                        <p:attrNameLst>
                                          <p:attrName>style.visibility</p:attrName>
                                        </p:attrNameLst>
                                      </p:cBhvr>
                                      <p:to>
                                        <p:strVal val="visible"/>
                                      </p:to>
                                    </p:set>
                                    <p:animEffect transition="in" filter="dissolve">
                                      <p:cBhvr>
                                        <p:cTn id="37" dur="500"/>
                                        <p:tgtEl>
                                          <p:spTgt spid="1710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71023"/>
                                        </p:tgtEl>
                                        <p:attrNameLst>
                                          <p:attrName>style.visibility</p:attrName>
                                        </p:attrNameLst>
                                      </p:cBhvr>
                                      <p:to>
                                        <p:strVal val="visible"/>
                                      </p:to>
                                    </p:set>
                                    <p:animEffect transition="in" filter="dissolve">
                                      <p:cBhvr>
                                        <p:cTn id="42" dur="500"/>
                                        <p:tgtEl>
                                          <p:spTgt spid="171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3" grpId="0"/>
      <p:bldP spid="171014" grpId="0"/>
      <p:bldP spid="171015" grpId="0"/>
      <p:bldP spid="171017" grpId="0"/>
      <p:bldP spid="171018" grpId="0"/>
      <p:bldP spid="171019" grpId="0"/>
      <p:bldP spid="1710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431540" y="908720"/>
            <a:ext cx="8208912" cy="5616624"/>
          </a:xfrm>
        </p:spPr>
        <p:txBody>
          <a:bodyPr/>
          <a:lstStyle/>
          <a:p>
            <a:pPr algn="just" eaLnBrk="1" hangingPunct="1">
              <a:lnSpc>
                <a:spcPct val="150000"/>
              </a:lnSpc>
              <a:spcBef>
                <a:spcPts val="0"/>
              </a:spcBef>
              <a:buFont typeface="Wingdings" panose="05000000000000000000" pitchFamily="2" charset="2"/>
              <a:buChar char="n"/>
            </a:pPr>
            <a:r>
              <a:rPr lang="en-US" altLang="zh-CN" sz="2400" smtClean="0">
                <a:latin typeface="Times New Roman" panose="02020603050405020304" pitchFamily="18" charset="0"/>
                <a:cs typeface="Times New Roman" panose="02020603050405020304" pitchFamily="18" charset="0"/>
              </a:rPr>
              <a:t>CPU</a:t>
            </a:r>
            <a:r>
              <a:rPr lang="zh-CN" altLang="en-US" sz="2400" smtClean="0">
                <a:latin typeface="Times New Roman" panose="02020603050405020304" pitchFamily="18" charset="0"/>
                <a:cs typeface="Times New Roman" panose="02020603050405020304" pitchFamily="18" charset="0"/>
              </a:rPr>
              <a:t>如何与控制寄存器和数据缓冲区通信，控制器中寄存器编址的三种方案：</a:t>
            </a:r>
          </a:p>
          <a:p>
            <a:pPr lvl="1" algn="just" eaLnBrk="1" hangingPunct="1">
              <a:lnSpc>
                <a:spcPct val="150000"/>
              </a:lnSpc>
              <a:spcBef>
                <a:spcPts val="0"/>
              </a:spcBef>
              <a:buFont typeface="Wingdings" panose="05000000000000000000" pitchFamily="2" charset="2"/>
              <a:buChar char="Ø"/>
            </a:pPr>
            <a:r>
              <a:rPr lang="en-US" altLang="zh-CN" sz="2400" b="1" smtClean="0">
                <a:solidFill>
                  <a:srgbClr val="FF0000"/>
                </a:solidFill>
                <a:latin typeface="Times New Roman" panose="02020603050405020304" pitchFamily="18" charset="0"/>
                <a:cs typeface="Times New Roman" panose="02020603050405020304" pitchFamily="18" charset="0"/>
              </a:rPr>
              <a:t>I/O</a:t>
            </a:r>
            <a:r>
              <a:rPr lang="zh-CN" altLang="en-US" sz="2400" b="1" smtClean="0">
                <a:solidFill>
                  <a:srgbClr val="FF0000"/>
                </a:solidFill>
                <a:latin typeface="Times New Roman" panose="02020603050405020304" pitchFamily="18" charset="0"/>
                <a:cs typeface="Times New Roman" panose="02020603050405020304" pitchFamily="18" charset="0"/>
              </a:rPr>
              <a:t>单独编址</a:t>
            </a:r>
            <a:r>
              <a:rPr lang="en-US" altLang="zh-CN" sz="2400">
                <a:latin typeface="Times New Roman" panose="02020603050405020304" pitchFamily="18" charset="0"/>
                <a:cs typeface="Times New Roman" panose="02020603050405020304" pitchFamily="18" charset="0"/>
              </a:rPr>
              <a:t>：</a:t>
            </a:r>
            <a:r>
              <a:rPr lang="zh-CN" altLang="en-US" sz="2400" smtClean="0">
                <a:latin typeface="Times New Roman" panose="02020603050405020304" pitchFamily="18" charset="0"/>
                <a:cs typeface="Times New Roman" panose="02020603050405020304" pitchFamily="18" charset="0"/>
              </a:rPr>
              <a:t>每个控制寄存器分配到一个</a:t>
            </a:r>
            <a:r>
              <a:rPr lang="en-US" altLang="zh-CN" sz="2400" smtClean="0">
                <a:latin typeface="Times New Roman" panose="02020603050405020304" pitchFamily="18" charset="0"/>
                <a:cs typeface="Times New Roman" panose="02020603050405020304" pitchFamily="18" charset="0"/>
              </a:rPr>
              <a:t>I/O</a:t>
            </a:r>
            <a:r>
              <a:rPr lang="zh-CN" altLang="en-US" sz="2400" b="1" smtClean="0">
                <a:solidFill>
                  <a:srgbClr val="0000FF"/>
                </a:solidFill>
                <a:latin typeface="Times New Roman" panose="02020603050405020304" pitchFamily="18" charset="0"/>
                <a:cs typeface="Times New Roman" panose="02020603050405020304" pitchFamily="18" charset="0"/>
              </a:rPr>
              <a:t>端口号</a:t>
            </a:r>
            <a:r>
              <a:rPr lang="zh-CN" altLang="en-US" sz="2400" smtClean="0">
                <a:latin typeface="Times New Roman" panose="02020603050405020304" pitchFamily="18" charset="0"/>
                <a:cs typeface="Times New Roman" panose="02020603050405020304" pitchFamily="18" charset="0"/>
              </a:rPr>
              <a:t>，并使用特定的指令，如</a:t>
            </a:r>
            <a:r>
              <a:rPr lang="en-US" altLang="zh-CN" sz="2400" smtClean="0">
                <a:latin typeface="Times New Roman" panose="02020603050405020304" pitchFamily="18" charset="0"/>
                <a:cs typeface="Times New Roman" panose="02020603050405020304" pitchFamily="18" charset="0"/>
              </a:rPr>
              <a:t>IN，OUT</a:t>
            </a:r>
            <a:r>
              <a:rPr lang="zh-CN" altLang="en-US" sz="2400" smtClean="0">
                <a:latin typeface="Times New Roman" panose="02020603050405020304" pitchFamily="18" charset="0"/>
                <a:cs typeface="Times New Roman" panose="02020603050405020304" pitchFamily="18" charset="0"/>
              </a:rPr>
              <a:t>等。内存地址空间和</a:t>
            </a:r>
            <a:r>
              <a:rPr lang="en-US" altLang="zh-CN" sz="2400" smtClean="0">
                <a:latin typeface="Times New Roman" panose="02020603050405020304" pitchFamily="18" charset="0"/>
                <a:cs typeface="Times New Roman" panose="02020603050405020304" pitchFamily="18" charset="0"/>
              </a:rPr>
              <a:t>I/O</a:t>
            </a:r>
            <a:r>
              <a:rPr lang="zh-CN" altLang="en-US" sz="2400" smtClean="0">
                <a:latin typeface="Times New Roman" panose="02020603050405020304" pitchFamily="18" charset="0"/>
                <a:cs typeface="Times New Roman" panose="02020603050405020304" pitchFamily="18" charset="0"/>
              </a:rPr>
              <a:t>地址空间是</a:t>
            </a:r>
            <a:r>
              <a:rPr lang="zh-CN" altLang="en-US" sz="2400" b="1" smtClean="0">
                <a:solidFill>
                  <a:srgbClr val="FF0000"/>
                </a:solidFill>
                <a:latin typeface="Times New Roman" panose="02020603050405020304" pitchFamily="18" charset="0"/>
                <a:cs typeface="Times New Roman" panose="02020603050405020304" pitchFamily="18" charset="0"/>
              </a:rPr>
              <a:t>不同</a:t>
            </a:r>
            <a:r>
              <a:rPr lang="zh-CN" altLang="en-US" sz="2400" smtClean="0">
                <a:latin typeface="Times New Roman" panose="02020603050405020304" pitchFamily="18" charset="0"/>
                <a:cs typeface="Times New Roman" panose="02020603050405020304" pitchFamily="18" charset="0"/>
              </a:rPr>
              <a:t>的。</a:t>
            </a:r>
          </a:p>
          <a:p>
            <a:pPr lvl="1" algn="just" eaLnBrk="1" hangingPunct="1">
              <a:lnSpc>
                <a:spcPct val="150000"/>
              </a:lnSpc>
              <a:spcBef>
                <a:spcPts val="0"/>
              </a:spcBef>
              <a:buFont typeface="Wingdings" panose="05000000000000000000" pitchFamily="2" charset="2"/>
              <a:buChar char="Ø"/>
            </a:pPr>
            <a:r>
              <a:rPr lang="zh-CN" altLang="en-US" sz="2400" b="1" smtClean="0">
                <a:solidFill>
                  <a:srgbClr val="FF0000"/>
                </a:solidFill>
                <a:latin typeface="Times New Roman" panose="02020603050405020304" pitchFamily="18" charset="0"/>
                <a:cs typeface="Times New Roman" panose="02020603050405020304" pitchFamily="18" charset="0"/>
              </a:rPr>
              <a:t>内存映射</a:t>
            </a:r>
            <a:r>
              <a:rPr lang="en-US" altLang="zh-CN" sz="2400" b="1" smtClean="0">
                <a:solidFill>
                  <a:srgbClr val="FF0000"/>
                </a:solidFill>
                <a:latin typeface="Times New Roman" panose="02020603050405020304" pitchFamily="18" charset="0"/>
                <a:cs typeface="Times New Roman" panose="02020603050405020304" pitchFamily="18" charset="0"/>
              </a:rPr>
              <a:t>I/O</a:t>
            </a:r>
            <a:r>
              <a:rPr lang="en-US" altLang="zh-CN" sz="2400" smtClean="0">
                <a:latin typeface="Times New Roman" panose="02020603050405020304" pitchFamily="18" charset="0"/>
                <a:cs typeface="Times New Roman" panose="02020603050405020304" pitchFamily="18" charset="0"/>
              </a:rPr>
              <a:t>：</a:t>
            </a:r>
            <a:r>
              <a:rPr lang="zh-CN" altLang="en-US" sz="2400" smtClean="0">
                <a:latin typeface="Times New Roman" panose="02020603050405020304" pitchFamily="18" charset="0"/>
                <a:cs typeface="Times New Roman" panose="02020603050405020304" pitchFamily="18" charset="0"/>
              </a:rPr>
              <a:t>每个控制寄存器被分配了一个唯一的、没有指派给内存的</a:t>
            </a:r>
            <a:r>
              <a:rPr lang="zh-CN" altLang="en-US" sz="2400" b="1" smtClean="0">
                <a:solidFill>
                  <a:srgbClr val="0000FF"/>
                </a:solidFill>
                <a:latin typeface="Times New Roman" panose="02020603050405020304" pitchFamily="18" charset="0"/>
                <a:cs typeface="Times New Roman" panose="02020603050405020304" pitchFamily="18" charset="0"/>
              </a:rPr>
              <a:t>内存地址</a:t>
            </a:r>
            <a:r>
              <a:rPr lang="zh-CN" altLang="en-US" sz="2400" smtClean="0">
                <a:latin typeface="Times New Roman" panose="02020603050405020304" pitchFamily="18" charset="0"/>
                <a:cs typeface="Times New Roman" panose="02020603050405020304" pitchFamily="18" charset="0"/>
              </a:rPr>
              <a:t>。被分配的地址通常在地址空间的</a:t>
            </a:r>
            <a:r>
              <a:rPr lang="zh-CN" altLang="en-US" sz="2400" b="1" smtClean="0">
                <a:solidFill>
                  <a:srgbClr val="FF0000"/>
                </a:solidFill>
                <a:latin typeface="Times New Roman" panose="02020603050405020304" pitchFamily="18" charset="0"/>
                <a:cs typeface="Times New Roman" panose="02020603050405020304" pitchFamily="18" charset="0"/>
              </a:rPr>
              <a:t>高端</a:t>
            </a:r>
            <a:r>
              <a:rPr lang="zh-CN" altLang="en-US" sz="2400" smtClean="0">
                <a:latin typeface="Times New Roman" panose="02020603050405020304" pitchFamily="18" charset="0"/>
                <a:cs typeface="Times New Roman" panose="02020603050405020304" pitchFamily="18" charset="0"/>
              </a:rPr>
              <a:t>。</a:t>
            </a:r>
          </a:p>
          <a:p>
            <a:pPr lvl="1" algn="just" eaLnBrk="1" hangingPunct="1">
              <a:lnSpc>
                <a:spcPct val="150000"/>
              </a:lnSpc>
              <a:spcBef>
                <a:spcPts val="0"/>
              </a:spcBef>
              <a:buFont typeface="Wingdings" panose="05000000000000000000" pitchFamily="2" charset="2"/>
              <a:buChar char="Ø"/>
            </a:pPr>
            <a:r>
              <a:rPr lang="zh-CN" altLang="en-US" sz="2400" b="1" smtClean="0">
                <a:solidFill>
                  <a:srgbClr val="FF0000"/>
                </a:solidFill>
                <a:latin typeface="Times New Roman" panose="02020603050405020304" pitchFamily="18" charset="0"/>
                <a:cs typeface="Times New Roman" panose="02020603050405020304" pitchFamily="18" charset="0"/>
              </a:rPr>
              <a:t>混合方案</a:t>
            </a:r>
            <a:r>
              <a:rPr lang="zh-CN" altLang="en-US" sz="2400" smtClean="0">
                <a:latin typeface="Times New Roman" panose="02020603050405020304" pitchFamily="18" charset="0"/>
                <a:cs typeface="Times New Roman" panose="02020603050405020304" pitchFamily="18" charset="0"/>
              </a:rPr>
              <a:t>：控制寄存器具有单独的</a:t>
            </a:r>
            <a:r>
              <a:rPr lang="en-US" altLang="zh-CN" sz="2400" smtClean="0">
                <a:latin typeface="Times New Roman" panose="02020603050405020304" pitchFamily="18" charset="0"/>
                <a:cs typeface="Times New Roman" panose="02020603050405020304" pitchFamily="18" charset="0"/>
              </a:rPr>
              <a:t>I/O</a:t>
            </a:r>
            <a:r>
              <a:rPr lang="zh-CN" altLang="en-US" sz="2400" b="1" smtClean="0">
                <a:solidFill>
                  <a:srgbClr val="0000FF"/>
                </a:solidFill>
                <a:latin typeface="Times New Roman" panose="02020603050405020304" pitchFamily="18" charset="0"/>
                <a:cs typeface="Times New Roman" panose="02020603050405020304" pitchFamily="18" charset="0"/>
              </a:rPr>
              <a:t>端口</a:t>
            </a:r>
            <a:r>
              <a:rPr lang="zh-CN" altLang="en-US" sz="2400" smtClean="0">
                <a:latin typeface="Times New Roman" panose="02020603050405020304" pitchFamily="18" charset="0"/>
                <a:cs typeface="Times New Roman" panose="02020603050405020304" pitchFamily="18" charset="0"/>
              </a:rPr>
              <a:t>，而数据缓冲区映射到</a:t>
            </a:r>
            <a:r>
              <a:rPr lang="zh-CN" altLang="en-US" sz="2400" b="1" smtClean="0">
                <a:solidFill>
                  <a:srgbClr val="0000FF"/>
                </a:solidFill>
                <a:latin typeface="Times New Roman" panose="02020603050405020304" pitchFamily="18" charset="0"/>
                <a:cs typeface="Times New Roman" panose="02020603050405020304" pitchFamily="18" charset="0"/>
              </a:rPr>
              <a:t>内存</a:t>
            </a:r>
            <a:r>
              <a:rPr lang="zh-CN" altLang="en-US" sz="2400" smtClean="0">
                <a:latin typeface="Times New Roman" panose="02020603050405020304" pitchFamily="18" charset="0"/>
                <a:cs typeface="Times New Roman" panose="02020603050405020304" pitchFamily="18" charset="0"/>
              </a:rPr>
              <a:t>空间</a:t>
            </a:r>
          </a:p>
        </p:txBody>
      </p:sp>
      <p:sp>
        <p:nvSpPr>
          <p:cNvPr id="5" name="Rectangle 2"/>
          <p:cNvSpPr txBox="1">
            <a:spLocks noChangeArrowheads="1"/>
          </p:cNvSpPr>
          <p:nvPr/>
        </p:nvSpPr>
        <p:spPr>
          <a:xfrm>
            <a:off x="1043608" y="159321"/>
            <a:ext cx="4392488" cy="53337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en-US" altLang="zh-CN" sz="2800" b="1" kern="0" smtClean="0">
                <a:latin typeface="Times New Roman" panose="02020603050405020304" pitchFamily="18" charset="0"/>
                <a:ea typeface="+mn-ea"/>
                <a:cs typeface="Times New Roman" panose="02020603050405020304" pitchFamily="18" charset="0"/>
              </a:rPr>
              <a:t>3.1.3 </a:t>
            </a:r>
            <a:r>
              <a:rPr lang="zh-CN" altLang="en-US" sz="2800" b="1" kern="0" smtClean="0">
                <a:latin typeface="+mn-ea"/>
                <a:ea typeface="+mn-ea"/>
              </a:rPr>
              <a:t>内存</a:t>
            </a:r>
            <a:r>
              <a:rPr lang="zh-CN" altLang="en-US" sz="2800" b="1" kern="0">
                <a:latin typeface="+mn-ea"/>
                <a:ea typeface="+mn-ea"/>
              </a:rPr>
              <a:t>映射</a:t>
            </a:r>
            <a:r>
              <a:rPr lang="en-US" altLang="zh-CN" sz="2800" b="1" kern="0">
                <a:latin typeface="+mn-ea"/>
                <a:ea typeface="+mn-ea"/>
              </a:rPr>
              <a:t>I/O</a:t>
            </a:r>
            <a:endParaRPr lang="zh-CN" altLang="en-US" sz="2800" b="1" kern="0" smtClean="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8938606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1043608" y="159321"/>
            <a:ext cx="4392488" cy="53337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en-US" altLang="zh-CN" sz="2800" b="1" kern="0" smtClean="0">
                <a:latin typeface="Times New Roman" panose="02020603050405020304" pitchFamily="18" charset="0"/>
                <a:ea typeface="+mn-ea"/>
                <a:cs typeface="Times New Roman" panose="02020603050405020304" pitchFamily="18" charset="0"/>
              </a:rPr>
              <a:t>3.1.3 </a:t>
            </a:r>
            <a:r>
              <a:rPr lang="zh-CN" altLang="en-US" sz="2800" b="1" kern="0" smtClean="0">
                <a:latin typeface="+mn-ea"/>
                <a:ea typeface="+mn-ea"/>
              </a:rPr>
              <a:t>内存</a:t>
            </a:r>
            <a:r>
              <a:rPr lang="zh-CN" altLang="en-US" sz="2800" b="1" kern="0">
                <a:latin typeface="+mn-ea"/>
                <a:ea typeface="+mn-ea"/>
              </a:rPr>
              <a:t>映射</a:t>
            </a:r>
            <a:r>
              <a:rPr lang="en-US" altLang="zh-CN" sz="2800" b="1" kern="0">
                <a:latin typeface="+mn-ea"/>
                <a:ea typeface="+mn-ea"/>
              </a:rPr>
              <a:t>I/O</a:t>
            </a:r>
            <a:endParaRPr lang="zh-CN" altLang="en-US" sz="2800" b="1" kern="0" smtClean="0">
              <a:latin typeface="Times New Roman" panose="02020603050405020304" pitchFamily="18" charset="0"/>
              <a:ea typeface="+mn-ea"/>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683568" y="1340768"/>
            <a:ext cx="7971428" cy="2885714"/>
          </a:xfrm>
          <a:prstGeom prst="rect">
            <a:avLst/>
          </a:prstGeom>
        </p:spPr>
      </p:pic>
      <p:sp>
        <p:nvSpPr>
          <p:cNvPr id="7" name="矩形 6"/>
          <p:cNvSpPr/>
          <p:nvPr/>
        </p:nvSpPr>
        <p:spPr>
          <a:xfrm>
            <a:off x="287524" y="4226482"/>
            <a:ext cx="9253028" cy="400110"/>
          </a:xfrm>
          <a:prstGeom prst="rect">
            <a:avLst/>
          </a:prstGeom>
        </p:spPr>
        <p:txBody>
          <a:bodyPr wrap="square">
            <a:spAutoFit/>
          </a:bodyPr>
          <a:lstStyle/>
          <a:p>
            <a:r>
              <a:rPr lang="en-US" altLang="zh-CN" sz="2000" smtClean="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a) Separate I/O and memory space</a:t>
            </a:r>
            <a:r>
              <a:rPr lang="en-US" altLang="zh-CN" sz="2000" smtClean="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(b) Memory-mapped I/O</a:t>
            </a:r>
            <a:r>
              <a:rPr lang="en-US" altLang="zh-CN" sz="2000" smtClean="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c) Hybrid.</a:t>
            </a:r>
            <a:endParaRPr lang="zh-CN" alt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866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043608" y="152636"/>
            <a:ext cx="4392488" cy="46805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en-US" altLang="zh-CN" sz="2800" b="1" kern="0" dirty="0" smtClean="0">
                <a:latin typeface="Times New Roman" panose="02020603050405020304" pitchFamily="18" charset="0"/>
                <a:ea typeface="+mn-ea"/>
                <a:cs typeface="Times New Roman" panose="02020603050405020304" pitchFamily="18" charset="0"/>
              </a:rPr>
              <a:t>(a) I/O</a:t>
            </a:r>
            <a:r>
              <a:rPr lang="zh-CN" altLang="en-US" sz="2800" b="1" kern="0" dirty="0">
                <a:latin typeface="Times New Roman" panose="02020603050405020304" pitchFamily="18" charset="0"/>
                <a:ea typeface="+mn-ea"/>
                <a:cs typeface="Times New Roman" panose="02020603050405020304" pitchFamily="18" charset="0"/>
              </a:rPr>
              <a:t>单独编址</a:t>
            </a:r>
            <a:endParaRPr lang="zh-CN" altLang="en-US" sz="2800" b="1" kern="0" dirty="0" smtClean="0">
              <a:latin typeface="Times New Roman" panose="02020603050405020304" pitchFamily="18" charset="0"/>
              <a:ea typeface="+mn-ea"/>
              <a:cs typeface="Times New Roman" panose="02020603050405020304" pitchFamily="18" charset="0"/>
            </a:endParaRPr>
          </a:p>
        </p:txBody>
      </p:sp>
      <p:sp>
        <p:nvSpPr>
          <p:cNvPr id="6" name="文本框 5"/>
          <p:cNvSpPr txBox="1"/>
          <p:nvPr/>
        </p:nvSpPr>
        <p:spPr>
          <a:xfrm>
            <a:off x="827584" y="1124744"/>
            <a:ext cx="7488832" cy="47089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sz="2400" smtClean="0">
                <a:latin typeface="Times New Roman" panose="02020603050405020304" pitchFamily="18" charset="0"/>
                <a:cs typeface="Times New Roman" panose="02020603050405020304" pitchFamily="18" charset="0"/>
              </a:rPr>
              <a:t>每个</a:t>
            </a:r>
            <a:r>
              <a:rPr lang="zh-CN" altLang="en-US" sz="2400" dirty="0" smtClean="0">
                <a:latin typeface="Times New Roman" panose="02020603050405020304" pitchFamily="18" charset="0"/>
                <a:cs typeface="Times New Roman" panose="02020603050405020304" pitchFamily="18" charset="0"/>
              </a:rPr>
              <a:t>控制寄存器被分配一个</a:t>
            </a:r>
            <a:r>
              <a:rPr lang="en-US" altLang="zh-CN" sz="2400" dirty="0" smtClean="0">
                <a:latin typeface="Times New Roman" panose="02020603050405020304" pitchFamily="18" charset="0"/>
                <a:cs typeface="Times New Roman" panose="02020603050405020304" pitchFamily="18" charset="0"/>
              </a:rPr>
              <a:t>I/O</a:t>
            </a:r>
            <a:r>
              <a:rPr lang="zh-CN" altLang="en-US" sz="2400" dirty="0" smtClean="0">
                <a:latin typeface="Times New Roman" panose="02020603050405020304" pitchFamily="18" charset="0"/>
                <a:cs typeface="Times New Roman" panose="02020603050405020304" pitchFamily="18" charset="0"/>
              </a:rPr>
              <a:t>端口</a:t>
            </a:r>
            <a:r>
              <a:rPr lang="en-US" altLang="zh-CN" sz="2400" dirty="0" smtClean="0">
                <a:latin typeface="Times New Roman" panose="02020603050405020304" pitchFamily="18" charset="0"/>
                <a:cs typeface="Times New Roman" panose="02020603050405020304" pitchFamily="18" charset="0"/>
              </a:rPr>
              <a:t>(I/O port) </a:t>
            </a:r>
            <a:r>
              <a:rPr lang="zh-CN" altLang="en-US" sz="2400" dirty="0" smtClean="0">
                <a:latin typeface="Times New Roman" panose="02020603050405020304" pitchFamily="18" charset="0"/>
                <a:cs typeface="Times New Roman" panose="02020603050405020304" pitchFamily="18" charset="0"/>
              </a:rPr>
              <a:t>号，这是一个</a:t>
            </a:r>
            <a:r>
              <a:rPr lang="en-US" altLang="zh-CN" sz="2400" dirty="0" smtClean="0">
                <a:latin typeface="Times New Roman" panose="02020603050405020304" pitchFamily="18" charset="0"/>
                <a:cs typeface="Times New Roman" panose="02020603050405020304" pitchFamily="18" charset="0"/>
              </a:rPr>
              <a:t>8</a:t>
            </a:r>
            <a:r>
              <a:rPr lang="zh-CN" altLang="en-US" sz="2400" dirty="0" smtClean="0">
                <a:latin typeface="Times New Roman" panose="02020603050405020304" pitchFamily="18" charset="0"/>
                <a:cs typeface="Times New Roman" panose="02020603050405020304" pitchFamily="18" charset="0"/>
              </a:rPr>
              <a:t>位或</a:t>
            </a:r>
            <a:r>
              <a:rPr lang="en-US" altLang="zh-CN" sz="2400" dirty="0" smtClean="0">
                <a:latin typeface="Times New Roman" panose="02020603050405020304" pitchFamily="18" charset="0"/>
                <a:cs typeface="Times New Roman" panose="02020603050405020304" pitchFamily="18" charset="0"/>
              </a:rPr>
              <a:t>16</a:t>
            </a:r>
            <a:r>
              <a:rPr lang="zh-CN" altLang="en-US" sz="2400" dirty="0" smtClean="0">
                <a:latin typeface="Times New Roman" panose="02020603050405020304" pitchFamily="18" charset="0"/>
                <a:cs typeface="Times New Roman" panose="02020603050405020304" pitchFamily="18" charset="0"/>
              </a:rPr>
              <a:t>位的整数。使用一条专门的</a:t>
            </a:r>
            <a:r>
              <a:rPr lang="en-US" altLang="zh-CN" sz="2400" dirty="0" smtClean="0">
                <a:latin typeface="Times New Roman" panose="02020603050405020304" pitchFamily="18" charset="0"/>
                <a:cs typeface="Times New Roman" panose="02020603050405020304" pitchFamily="18" charset="0"/>
              </a:rPr>
              <a:t>I/O</a:t>
            </a:r>
            <a:r>
              <a:rPr lang="zh-CN" altLang="en-US" sz="2400" dirty="0" smtClean="0">
                <a:latin typeface="Times New Roman" panose="02020603050405020304" pitchFamily="18" charset="0"/>
                <a:cs typeface="Times New Roman" panose="02020603050405020304" pitchFamily="18" charset="0"/>
              </a:rPr>
              <a:t>指令，例如：</a:t>
            </a:r>
            <a:endParaRPr lang="en-US" altLang="zh-CN" sz="2400" dirty="0" smtClean="0">
              <a:latin typeface="Times New Roman" panose="02020603050405020304" pitchFamily="18" charset="0"/>
              <a:cs typeface="Times New Roman" panose="02020603050405020304" pitchFamily="18" charset="0"/>
            </a:endParaRPr>
          </a:p>
          <a:p>
            <a:pPr algn="just">
              <a:lnSpc>
                <a:spcPct val="150000"/>
              </a:lnSpc>
            </a:pPr>
            <a:r>
              <a:rPr lang="en-US" altLang="zh-CN" sz="2800" dirty="0" smtClean="0">
                <a:latin typeface="Times New Roman" panose="02020603050405020304" pitchFamily="18" charset="0"/>
                <a:cs typeface="Times New Roman" panose="02020603050405020304" pitchFamily="18" charset="0"/>
              </a:rPr>
              <a:t>			</a:t>
            </a:r>
            <a:r>
              <a:rPr lang="en-US" altLang="zh-CN" sz="2600" dirty="0" smtClean="0">
                <a:latin typeface="Times New Roman" panose="02020603050405020304" pitchFamily="18" charset="0"/>
                <a:cs typeface="Times New Roman" panose="02020603050405020304" pitchFamily="18" charset="0"/>
              </a:rPr>
              <a:t>IN  REG,  PORT</a:t>
            </a:r>
          </a:p>
          <a:p>
            <a:pPr marL="342900" indent="-342900" algn="just">
              <a:lnSpc>
                <a:spcPct val="150000"/>
              </a:lnSpc>
              <a:buFont typeface="Wingdings" panose="05000000000000000000" pitchFamily="2" charset="2"/>
              <a:buChar char="Ø"/>
            </a:pPr>
            <a:r>
              <a:rPr lang="en-US" altLang="zh-CN" sz="2400" smtClean="0">
                <a:latin typeface="Times New Roman" panose="02020603050405020304" pitchFamily="18" charset="0"/>
                <a:cs typeface="Times New Roman" panose="02020603050405020304" pitchFamily="18" charset="0"/>
              </a:rPr>
              <a:t>CPU</a:t>
            </a:r>
            <a:r>
              <a:rPr lang="zh-CN" altLang="en-US" sz="2400" dirty="0">
                <a:latin typeface="Times New Roman" panose="02020603050405020304" pitchFamily="18" charset="0"/>
                <a:cs typeface="Times New Roman" panose="02020603050405020304" pitchFamily="18" charset="0"/>
              </a:rPr>
              <a:t>可以读取控制寄存器</a:t>
            </a:r>
            <a:r>
              <a:rPr lang="en-US" altLang="zh-CN" sz="2400" dirty="0">
                <a:latin typeface="Times New Roman" panose="02020603050405020304" pitchFamily="18" charset="0"/>
                <a:cs typeface="Times New Roman" panose="02020603050405020304" pitchFamily="18" charset="0"/>
              </a:rPr>
              <a:t>PORT</a:t>
            </a:r>
            <a:r>
              <a:rPr lang="zh-CN" altLang="en-US" sz="2400" dirty="0">
                <a:latin typeface="Times New Roman" panose="02020603050405020304" pitchFamily="18" charset="0"/>
                <a:cs typeface="Times New Roman" panose="02020603050405020304" pitchFamily="18" charset="0"/>
              </a:rPr>
              <a:t>的内容并将结果存入到</a:t>
            </a:r>
            <a:r>
              <a:rPr lang="en-US" altLang="zh-CN" sz="2400" dirty="0">
                <a:latin typeface="Times New Roman" panose="02020603050405020304" pitchFamily="18" charset="0"/>
                <a:cs typeface="Times New Roman" panose="02020603050405020304" pitchFamily="18" charset="0"/>
              </a:rPr>
              <a:t>CPU</a:t>
            </a:r>
            <a:r>
              <a:rPr lang="zh-CN" altLang="en-US" sz="2400" dirty="0">
                <a:latin typeface="Times New Roman" panose="02020603050405020304" pitchFamily="18" charset="0"/>
                <a:cs typeface="Times New Roman" panose="02020603050405020304" pitchFamily="18" charset="0"/>
              </a:rPr>
              <a:t>寄存器</a:t>
            </a:r>
            <a:r>
              <a:rPr lang="en-US" altLang="zh-CN" sz="2400" dirty="0">
                <a:latin typeface="Times New Roman" panose="02020603050405020304" pitchFamily="18" charset="0"/>
                <a:cs typeface="Times New Roman" panose="02020603050405020304" pitchFamily="18" charset="0"/>
              </a:rPr>
              <a:t>REG</a:t>
            </a:r>
            <a:r>
              <a:rPr lang="zh-CN" altLang="en-US" sz="2400" dirty="0">
                <a:latin typeface="Times New Roman" panose="02020603050405020304" pitchFamily="18" charset="0"/>
                <a:cs typeface="Times New Roman" panose="02020603050405020304" pitchFamily="18" charset="0"/>
              </a:rPr>
              <a:t>中。与此类似，使用：</a:t>
            </a:r>
            <a:endParaRPr lang="en-US" altLang="zh-CN" sz="2400" dirty="0">
              <a:latin typeface="Times New Roman" panose="02020603050405020304" pitchFamily="18" charset="0"/>
              <a:cs typeface="Times New Roman" panose="02020603050405020304" pitchFamily="18" charset="0"/>
            </a:endParaRPr>
          </a:p>
          <a:p>
            <a:pPr algn="just">
              <a:lnSpc>
                <a:spcPct val="150000"/>
              </a:lnSpc>
            </a:pP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en-US" altLang="zh-CN" sz="2600" dirty="0" smtClean="0">
                <a:latin typeface="Times New Roman" panose="02020603050405020304" pitchFamily="18" charset="0"/>
                <a:cs typeface="Times New Roman" panose="02020603050405020304" pitchFamily="18" charset="0"/>
              </a:rPr>
              <a:t>OUT  PORT,  REG</a:t>
            </a:r>
          </a:p>
          <a:p>
            <a:pPr marL="342900" indent="-342900" algn="just">
              <a:lnSpc>
                <a:spcPct val="150000"/>
              </a:lnSpc>
              <a:buFont typeface="Wingdings" panose="05000000000000000000" pitchFamily="2" charset="2"/>
              <a:buChar char="Ø"/>
            </a:pPr>
            <a:r>
              <a:rPr lang="en-US" altLang="zh-CN" sz="2400" smtClean="0">
                <a:latin typeface="Times New Roman" panose="02020603050405020304" pitchFamily="18" charset="0"/>
                <a:cs typeface="Times New Roman" panose="02020603050405020304" pitchFamily="18" charset="0"/>
              </a:rPr>
              <a:t>CPU</a:t>
            </a:r>
            <a:r>
              <a:rPr lang="zh-CN" altLang="en-US" sz="2400" dirty="0">
                <a:latin typeface="Times New Roman" panose="02020603050405020304" pitchFamily="18" charset="0"/>
                <a:cs typeface="Times New Roman" panose="02020603050405020304" pitchFamily="18" charset="0"/>
              </a:rPr>
              <a:t>可以将</a:t>
            </a:r>
            <a:r>
              <a:rPr lang="en-US" altLang="zh-CN" sz="2400" dirty="0">
                <a:latin typeface="Times New Roman" panose="02020603050405020304" pitchFamily="18" charset="0"/>
                <a:cs typeface="Times New Roman" panose="02020603050405020304" pitchFamily="18" charset="0"/>
              </a:rPr>
              <a:t>REG</a:t>
            </a:r>
            <a:r>
              <a:rPr lang="zh-CN" altLang="en-US" sz="2400" dirty="0">
                <a:latin typeface="Times New Roman" panose="02020603050405020304" pitchFamily="18" charset="0"/>
                <a:cs typeface="Times New Roman" panose="02020603050405020304" pitchFamily="18" charset="0"/>
              </a:rPr>
              <a:t>的内容写入到控制寄存器中。</a:t>
            </a:r>
          </a:p>
        </p:txBody>
      </p:sp>
    </p:spTree>
    <p:extLst>
      <p:ext uri="{BB962C8B-B14F-4D97-AF65-F5344CB8AC3E}">
        <p14:creationId xmlns:p14="http://schemas.microsoft.com/office/powerpoint/2010/main" val="33313214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043608" y="188640"/>
            <a:ext cx="4392488" cy="46805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en-US" altLang="zh-CN" sz="2800" b="1" kern="0" dirty="0" smtClean="0">
                <a:latin typeface="Times New Roman" panose="02020603050405020304" pitchFamily="18" charset="0"/>
                <a:ea typeface="+mn-ea"/>
                <a:cs typeface="Times New Roman" panose="02020603050405020304" pitchFamily="18" charset="0"/>
              </a:rPr>
              <a:t>(b) </a:t>
            </a:r>
            <a:r>
              <a:rPr lang="zh-CN" altLang="en-US" sz="2800" b="1" kern="0" dirty="0" smtClean="0">
                <a:latin typeface="Times New Roman" panose="02020603050405020304" pitchFamily="18" charset="0"/>
                <a:ea typeface="+mn-ea"/>
                <a:cs typeface="Times New Roman" panose="02020603050405020304" pitchFamily="18" charset="0"/>
              </a:rPr>
              <a:t>内存</a:t>
            </a:r>
            <a:r>
              <a:rPr lang="zh-CN" altLang="en-US" sz="2800" b="1" kern="0" dirty="0">
                <a:latin typeface="Times New Roman" panose="02020603050405020304" pitchFamily="18" charset="0"/>
                <a:ea typeface="+mn-ea"/>
                <a:cs typeface="Times New Roman" panose="02020603050405020304" pitchFamily="18" charset="0"/>
              </a:rPr>
              <a:t>映射</a:t>
            </a:r>
            <a:r>
              <a:rPr lang="en-US" altLang="zh-CN" sz="2800" b="1" kern="0" dirty="0">
                <a:latin typeface="Times New Roman" panose="02020603050405020304" pitchFamily="18" charset="0"/>
                <a:ea typeface="+mn-ea"/>
                <a:cs typeface="Times New Roman" panose="02020603050405020304" pitchFamily="18" charset="0"/>
              </a:rPr>
              <a:t>I/O</a:t>
            </a:r>
            <a:endParaRPr lang="zh-CN" altLang="en-US" sz="2800" b="1" kern="0" dirty="0" smtClean="0">
              <a:latin typeface="Times New Roman" panose="02020603050405020304" pitchFamily="18" charset="0"/>
              <a:ea typeface="+mn-ea"/>
              <a:cs typeface="Times New Roman" panose="02020603050405020304" pitchFamily="18" charset="0"/>
            </a:endParaRPr>
          </a:p>
        </p:txBody>
      </p:sp>
      <p:sp>
        <p:nvSpPr>
          <p:cNvPr id="6" name="文本框 5"/>
          <p:cNvSpPr txBox="1"/>
          <p:nvPr/>
        </p:nvSpPr>
        <p:spPr>
          <a:xfrm>
            <a:off x="611560" y="1520788"/>
            <a:ext cx="5256584" cy="341632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I/O</a:t>
            </a:r>
            <a:r>
              <a:rPr lang="zh-CN" altLang="en-US" sz="2400">
                <a:latin typeface="Times New Roman" panose="02020603050405020304" pitchFamily="18" charset="0"/>
                <a:cs typeface="Times New Roman" panose="02020603050405020304" pitchFamily="18" charset="0"/>
              </a:rPr>
              <a:t>寄存器是内存地址空间的一部分，这种方案被称为内存映射</a:t>
            </a:r>
            <a:r>
              <a:rPr lang="en-US" altLang="zh-CN" sz="2400">
                <a:latin typeface="Times New Roman" panose="02020603050405020304" pitchFamily="18" charset="0"/>
                <a:cs typeface="Times New Roman" panose="02020603050405020304" pitchFamily="18" charset="0"/>
              </a:rPr>
              <a:t>I/O</a:t>
            </a:r>
            <a:r>
              <a:rPr lang="zh-CN" altLang="en-US" sz="2400">
                <a:latin typeface="Times New Roman" panose="02020603050405020304" pitchFamily="18" charset="0"/>
                <a:cs typeface="Times New Roman" panose="02020603050405020304" pitchFamily="18" charset="0"/>
              </a:rPr>
              <a:t>，如图所示。每个控制器寄存器被分配唯一的一个内存地址，通常分配给控制寄存器的地址位于地址空间的顶端。</a:t>
            </a:r>
            <a:endParaRPr lang="zh-CN" altLang="en-US" sz="24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6300192" y="1844823"/>
            <a:ext cx="2160240" cy="3087801"/>
          </a:xfrm>
          <a:prstGeom prst="rect">
            <a:avLst/>
          </a:prstGeom>
        </p:spPr>
      </p:pic>
    </p:spTree>
    <p:extLst>
      <p:ext uri="{BB962C8B-B14F-4D97-AF65-F5344CB8AC3E}">
        <p14:creationId xmlns:p14="http://schemas.microsoft.com/office/powerpoint/2010/main" val="4457703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7604" y="188640"/>
            <a:ext cx="3852428" cy="523220"/>
          </a:xfrm>
          <a:prstGeom prst="rect">
            <a:avLst/>
          </a:prstGeom>
          <a:noFill/>
        </p:spPr>
        <p:txBody>
          <a:bodyPr wrap="square" rtlCol="0">
            <a:spAutoFit/>
          </a:bodyPr>
          <a:lstStyle/>
          <a:p>
            <a:r>
              <a:rPr lang="zh-CN" altLang="en-US" sz="2800" b="1" smtClean="0"/>
              <a:t>这些方案是如何</a:t>
            </a:r>
            <a:r>
              <a:rPr lang="zh-CN" altLang="en-US" sz="2800" b="1" dirty="0" smtClean="0"/>
              <a:t>工作呢？</a:t>
            </a:r>
            <a:endParaRPr lang="zh-CN" altLang="en-US" sz="2800" b="1" dirty="0"/>
          </a:p>
        </p:txBody>
      </p:sp>
      <p:sp>
        <p:nvSpPr>
          <p:cNvPr id="3" name="文本框 2"/>
          <p:cNvSpPr txBox="1"/>
          <p:nvPr/>
        </p:nvSpPr>
        <p:spPr>
          <a:xfrm>
            <a:off x="539552" y="1412776"/>
            <a:ext cx="8100900" cy="3416320"/>
          </a:xfrm>
          <a:prstGeom prst="rect">
            <a:avLst/>
          </a:prstGeom>
          <a:noFill/>
        </p:spPr>
        <p:txBody>
          <a:bodyPr wrap="square" rtlCol="0">
            <a:spAutoFit/>
          </a:bodyPr>
          <a:lstStyle/>
          <a:p>
            <a:pPr algn="just">
              <a:lnSpc>
                <a:spcPct val="150000"/>
              </a:lnSpc>
            </a:pPr>
            <a:r>
              <a:rPr lang="zh-CN" altLang="en-US" sz="2400" b="1" dirty="0" smtClean="0">
                <a:latin typeface="Times New Roman" panose="02020603050405020304" pitchFamily="18" charset="0"/>
                <a:cs typeface="Times New Roman" panose="02020603050405020304" pitchFamily="18" charset="0"/>
              </a:rPr>
              <a:t>      当</a:t>
            </a:r>
            <a:r>
              <a:rPr lang="en-US" altLang="zh-CN" sz="2400" b="1" dirty="0" smtClean="0">
                <a:latin typeface="Times New Roman" panose="02020603050405020304" pitchFamily="18" charset="0"/>
                <a:cs typeface="Times New Roman" panose="02020603050405020304" pitchFamily="18" charset="0"/>
              </a:rPr>
              <a:t>CPU</a:t>
            </a:r>
            <a:r>
              <a:rPr lang="zh-CN" altLang="en-US" sz="2400" b="1" dirty="0" smtClean="0">
                <a:latin typeface="Times New Roman" panose="02020603050405020304" pitchFamily="18" charset="0"/>
                <a:cs typeface="Times New Roman" panose="02020603050405020304" pitchFamily="18" charset="0"/>
              </a:rPr>
              <a:t>想要读入一个字时，无论是从内存中读入还是从</a:t>
            </a:r>
            <a:r>
              <a:rPr lang="en-US" altLang="zh-CN" sz="2400" b="1" dirty="0" smtClean="0">
                <a:latin typeface="Times New Roman" panose="02020603050405020304" pitchFamily="18" charset="0"/>
                <a:cs typeface="Times New Roman" panose="02020603050405020304" pitchFamily="18" charset="0"/>
              </a:rPr>
              <a:t>I/O</a:t>
            </a:r>
            <a:r>
              <a:rPr lang="zh-CN" altLang="en-US" sz="2400" b="1" dirty="0" smtClean="0">
                <a:latin typeface="Times New Roman" panose="02020603050405020304" pitchFamily="18" charset="0"/>
                <a:cs typeface="Times New Roman" panose="02020603050405020304" pitchFamily="18" charset="0"/>
              </a:rPr>
              <a:t>端口读入，它都要将需要的地址放到总线的地址线上。</a:t>
            </a:r>
            <a:endParaRPr lang="en-US" altLang="zh-CN" sz="2400" b="1" dirty="0" smtClean="0">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需要总线的一条控制线上设置</a:t>
            </a:r>
            <a:r>
              <a:rPr lang="zh-CN" altLang="en-US" sz="2400" b="1" dirty="0" smtClean="0">
                <a:latin typeface="Times New Roman" panose="02020603050405020304" pitchFamily="18" charset="0"/>
                <a:cs typeface="Times New Roman" panose="02020603050405020304" pitchFamily="18" charset="0"/>
              </a:rPr>
              <a:t>读信号</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还要用到第二条信号线来</a:t>
            </a:r>
            <a:r>
              <a:rPr lang="zh-CN" altLang="en-US" sz="2400" u="sng" dirty="0" smtClean="0">
                <a:latin typeface="Times New Roman" panose="02020603050405020304" pitchFamily="18" charset="0"/>
                <a:cs typeface="Times New Roman" panose="02020603050405020304" pitchFamily="18" charset="0"/>
              </a:rPr>
              <a:t>表明是</a:t>
            </a:r>
            <a:r>
              <a:rPr lang="en-US" altLang="zh-CN" sz="2400" u="sng" dirty="0" smtClean="0">
                <a:latin typeface="Times New Roman" panose="02020603050405020304" pitchFamily="18" charset="0"/>
                <a:cs typeface="Times New Roman" panose="02020603050405020304" pitchFamily="18" charset="0"/>
              </a:rPr>
              <a:t>I/O</a:t>
            </a:r>
            <a:r>
              <a:rPr lang="zh-CN" altLang="en-US" sz="2400" u="sng" dirty="0" smtClean="0">
                <a:latin typeface="Times New Roman" panose="02020603050405020304" pitchFamily="18" charset="0"/>
                <a:cs typeface="Times New Roman" panose="02020603050405020304" pitchFamily="18" charset="0"/>
              </a:rPr>
              <a:t>空间还是内存空间</a:t>
            </a:r>
            <a:endParaRPr lang="en-US" altLang="zh-CN" sz="2400" u="sng" dirty="0" smtClean="0">
              <a:latin typeface="Times New Roman" panose="02020603050405020304" pitchFamily="18" charset="0"/>
              <a:cs typeface="Times New Roman" panose="02020603050405020304" pitchFamily="18" charset="0"/>
            </a:endParaRPr>
          </a:p>
          <a:p>
            <a:pPr marL="1371600" lvl="2" indent="-457200" algn="just">
              <a:lnSpc>
                <a:spcPct val="150000"/>
              </a:lnSpc>
              <a:buFont typeface="Wingdings" panose="05000000000000000000" pitchFamily="2" charset="2"/>
              <a:buChar char="Ø"/>
            </a:pPr>
            <a:r>
              <a:rPr lang="zh-CN" altLang="en-US" sz="2400" dirty="0"/>
              <a:t>如果是内存空间，内存将响应请求</a:t>
            </a:r>
            <a:endParaRPr lang="en-US" altLang="zh-CN" sz="2400" dirty="0"/>
          </a:p>
          <a:p>
            <a:pPr marL="1371600" lvl="2" indent="-457200" algn="just">
              <a:lnSpc>
                <a:spcPct val="150000"/>
              </a:lnSpc>
              <a:buFont typeface="Wingdings" panose="05000000000000000000" pitchFamily="2" charset="2"/>
              <a:buChar char="Ø"/>
            </a:pPr>
            <a:r>
              <a:rPr lang="zh-CN" altLang="en-US" sz="2400" dirty="0"/>
              <a:t>如果是</a:t>
            </a:r>
            <a:r>
              <a:rPr lang="en-US" altLang="zh-CN" sz="2400" dirty="0"/>
              <a:t>I/O</a:t>
            </a:r>
            <a:r>
              <a:rPr lang="zh-CN" altLang="en-US" sz="2400" dirty="0"/>
              <a:t>空间，</a:t>
            </a:r>
            <a:r>
              <a:rPr lang="en-US" altLang="zh-CN" sz="2400" dirty="0"/>
              <a:t>I/O</a:t>
            </a:r>
            <a:r>
              <a:rPr lang="zh-CN" altLang="en-US" sz="2400" dirty="0"/>
              <a:t>设备将响应请求</a:t>
            </a:r>
          </a:p>
        </p:txBody>
      </p:sp>
    </p:spTree>
    <p:extLst>
      <p:ext uri="{BB962C8B-B14F-4D97-AF65-F5344CB8AC3E}">
        <p14:creationId xmlns:p14="http://schemas.microsoft.com/office/powerpoint/2010/main" val="331903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type="body" idx="1"/>
          </p:nvPr>
        </p:nvSpPr>
        <p:spPr>
          <a:xfrm>
            <a:off x="503548" y="1428819"/>
            <a:ext cx="7869311" cy="2432229"/>
          </a:xfrm>
        </p:spPr>
        <p:txBody>
          <a:bodyPr/>
          <a:lstStyle/>
          <a:p>
            <a:pPr lvl="1" algn="just" eaLnBrk="1" hangingPunct="1">
              <a:lnSpc>
                <a:spcPct val="150000"/>
              </a:lnSpc>
              <a:buFont typeface="Wingdings" panose="05000000000000000000" pitchFamily="2" charset="2"/>
              <a:buChar char="Ø"/>
            </a:pPr>
            <a:r>
              <a:rPr lang="en-US" altLang="zh-CN" sz="2000" smtClean="0">
                <a:latin typeface="Times New Roman" panose="02020603050405020304" pitchFamily="18" charset="0"/>
                <a:cs typeface="Times New Roman" panose="02020603050405020304" pitchFamily="18" charset="0"/>
              </a:rPr>
              <a:t>I/O</a:t>
            </a:r>
            <a:r>
              <a:rPr lang="zh-CN" altLang="en-US" sz="2000" smtClean="0">
                <a:latin typeface="Times New Roman" panose="02020603050405020304" pitchFamily="18" charset="0"/>
                <a:cs typeface="Times New Roman" panose="02020603050405020304" pitchFamily="18" charset="0"/>
              </a:rPr>
              <a:t>的设备驱动程序完全可以</a:t>
            </a:r>
            <a:r>
              <a:rPr lang="zh-CN" altLang="en-US" sz="2000" b="1" smtClean="0">
                <a:solidFill>
                  <a:srgbClr val="FF0000"/>
                </a:solidFill>
                <a:latin typeface="Times New Roman" panose="02020603050405020304" pitchFamily="18" charset="0"/>
                <a:cs typeface="Times New Roman" panose="02020603050405020304" pitchFamily="18" charset="0"/>
              </a:rPr>
              <a:t>用</a:t>
            </a:r>
            <a:r>
              <a:rPr lang="en-US" altLang="zh-CN" sz="2000" b="1" smtClean="0">
                <a:solidFill>
                  <a:srgbClr val="FF0000"/>
                </a:solidFill>
                <a:latin typeface="Times New Roman" panose="02020603050405020304" pitchFamily="18" charset="0"/>
                <a:cs typeface="Times New Roman" panose="02020603050405020304" pitchFamily="18" charset="0"/>
              </a:rPr>
              <a:t>C</a:t>
            </a:r>
            <a:r>
              <a:rPr lang="zh-CN" altLang="en-US" sz="2000" smtClean="0">
                <a:latin typeface="Times New Roman" panose="02020603050405020304" pitchFamily="18" charset="0"/>
                <a:cs typeface="Times New Roman" panose="02020603050405020304" pitchFamily="18" charset="0"/>
              </a:rPr>
              <a:t>编写。</a:t>
            </a:r>
          </a:p>
          <a:p>
            <a:pPr lvl="1" algn="just" eaLnBrk="1" hangingPunct="1">
              <a:lnSpc>
                <a:spcPct val="150000"/>
              </a:lnSpc>
              <a:buFont typeface="Wingdings" panose="05000000000000000000" pitchFamily="2" charset="2"/>
              <a:buChar char="Ø"/>
            </a:pPr>
            <a:r>
              <a:rPr lang="zh-CN" altLang="en-US" sz="2000" smtClean="0">
                <a:latin typeface="Times New Roman" panose="02020603050405020304" pitchFamily="18" charset="0"/>
                <a:cs typeface="Times New Roman" panose="02020603050405020304" pitchFamily="18" charset="0"/>
              </a:rPr>
              <a:t>使用内存映射</a:t>
            </a:r>
            <a:r>
              <a:rPr lang="en-US" altLang="zh-CN" sz="2000" smtClean="0">
                <a:latin typeface="Times New Roman" panose="02020603050405020304" pitchFamily="18" charset="0"/>
                <a:cs typeface="Times New Roman" panose="02020603050405020304" pitchFamily="18" charset="0"/>
              </a:rPr>
              <a:t>I/O</a:t>
            </a:r>
            <a:r>
              <a:rPr lang="zh-CN" altLang="en-US" sz="2000" smtClean="0">
                <a:latin typeface="Times New Roman" panose="02020603050405020304" pitchFamily="18" charset="0"/>
                <a:cs typeface="Times New Roman" panose="02020603050405020304" pitchFamily="18" charset="0"/>
              </a:rPr>
              <a:t>，</a:t>
            </a:r>
            <a:r>
              <a:rPr lang="zh-CN" altLang="en-US" sz="2000" b="1" smtClean="0">
                <a:solidFill>
                  <a:srgbClr val="FF0000"/>
                </a:solidFill>
                <a:latin typeface="Times New Roman" panose="02020603050405020304" pitchFamily="18" charset="0"/>
                <a:cs typeface="Times New Roman" panose="02020603050405020304" pitchFamily="18" charset="0"/>
              </a:rPr>
              <a:t>无需特殊的保护机制</a:t>
            </a:r>
            <a:r>
              <a:rPr lang="zh-CN" altLang="en-US" sz="2000" smtClean="0">
                <a:latin typeface="Times New Roman" panose="02020603050405020304" pitchFamily="18" charset="0"/>
                <a:cs typeface="Times New Roman" panose="02020603050405020304" pitchFamily="18" charset="0"/>
              </a:rPr>
              <a:t>来隔离</a:t>
            </a:r>
            <a:r>
              <a:rPr lang="en-US" altLang="zh-CN" sz="2000" smtClean="0">
                <a:latin typeface="Times New Roman" panose="02020603050405020304" pitchFamily="18" charset="0"/>
                <a:cs typeface="Times New Roman" panose="02020603050405020304" pitchFamily="18" charset="0"/>
              </a:rPr>
              <a:t>I/O</a:t>
            </a:r>
            <a:r>
              <a:rPr lang="zh-CN" altLang="en-US" sz="2000" smtClean="0">
                <a:latin typeface="Times New Roman" panose="02020603050405020304" pitchFamily="18" charset="0"/>
                <a:cs typeface="Times New Roman" panose="02020603050405020304" pitchFamily="18" charset="0"/>
              </a:rPr>
              <a:t>操作和用户进程。</a:t>
            </a:r>
          </a:p>
          <a:p>
            <a:pPr lvl="1" algn="just" eaLnBrk="1" hangingPunct="1">
              <a:lnSpc>
                <a:spcPct val="150000"/>
              </a:lnSpc>
              <a:buFont typeface="Wingdings" panose="05000000000000000000" pitchFamily="2" charset="2"/>
              <a:buChar char="Ø"/>
            </a:pPr>
            <a:r>
              <a:rPr lang="zh-CN" altLang="en-US" sz="2000" smtClean="0">
                <a:latin typeface="Times New Roman" panose="02020603050405020304" pitchFamily="18" charset="0"/>
                <a:cs typeface="Times New Roman" panose="02020603050405020304" pitchFamily="18" charset="0"/>
              </a:rPr>
              <a:t>使用内存映射</a:t>
            </a:r>
            <a:r>
              <a:rPr lang="en-US" altLang="zh-CN" sz="2000" smtClean="0">
                <a:latin typeface="Times New Roman" panose="02020603050405020304" pitchFamily="18" charset="0"/>
                <a:cs typeface="Times New Roman" panose="02020603050405020304" pitchFamily="18" charset="0"/>
              </a:rPr>
              <a:t>I/O</a:t>
            </a:r>
            <a:r>
              <a:rPr lang="zh-CN" altLang="en-US" sz="2000" smtClean="0">
                <a:latin typeface="Times New Roman" panose="02020603050405020304" pitchFamily="18" charset="0"/>
                <a:cs typeface="Times New Roman" panose="02020603050405020304" pitchFamily="18" charset="0"/>
              </a:rPr>
              <a:t>，每个可以引用内存的指令都同样可以</a:t>
            </a:r>
            <a:r>
              <a:rPr lang="zh-CN" altLang="en-US" sz="2000" b="1" smtClean="0">
                <a:solidFill>
                  <a:srgbClr val="FF0000"/>
                </a:solidFill>
                <a:latin typeface="Times New Roman" panose="02020603050405020304" pitchFamily="18" charset="0"/>
                <a:cs typeface="Times New Roman" panose="02020603050405020304" pitchFamily="18" charset="0"/>
              </a:rPr>
              <a:t>引用控制寄存器</a:t>
            </a:r>
            <a:r>
              <a:rPr lang="zh-CN" altLang="en-US" sz="2000" smtClean="0">
                <a:latin typeface="Times New Roman" panose="02020603050405020304" pitchFamily="18" charset="0"/>
                <a:cs typeface="Times New Roman" panose="02020603050405020304" pitchFamily="18" charset="0"/>
              </a:rPr>
              <a:t>。</a:t>
            </a:r>
          </a:p>
        </p:txBody>
      </p:sp>
      <p:sp>
        <p:nvSpPr>
          <p:cNvPr id="6" name="文本框 5"/>
          <p:cNvSpPr txBox="1"/>
          <p:nvPr/>
        </p:nvSpPr>
        <p:spPr>
          <a:xfrm>
            <a:off x="935596" y="944724"/>
            <a:ext cx="3852428"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a:t>内存映射</a:t>
            </a:r>
            <a:r>
              <a:rPr lang="en-US" altLang="zh-CN" sz="2400" b="1"/>
              <a:t>I/O</a:t>
            </a:r>
            <a:r>
              <a:rPr lang="zh-CN" altLang="en-US" sz="2400" b="1"/>
              <a:t>的</a:t>
            </a:r>
            <a:r>
              <a:rPr lang="zh-CN" altLang="en-US" sz="2400" b="1" smtClean="0"/>
              <a:t>优点</a:t>
            </a:r>
            <a:endParaRPr lang="zh-CN" altLang="en-US" sz="2400" b="1"/>
          </a:p>
        </p:txBody>
      </p:sp>
      <p:sp>
        <p:nvSpPr>
          <p:cNvPr id="7" name="Rectangle 2"/>
          <p:cNvSpPr txBox="1">
            <a:spLocks noChangeArrowheads="1"/>
          </p:cNvSpPr>
          <p:nvPr/>
        </p:nvSpPr>
        <p:spPr>
          <a:xfrm>
            <a:off x="1043608" y="159321"/>
            <a:ext cx="4392488" cy="53337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en-US" altLang="zh-CN" sz="2800" b="1" kern="0" smtClean="0">
                <a:latin typeface="Times New Roman" panose="02020603050405020304" pitchFamily="18" charset="0"/>
                <a:ea typeface="+mn-ea"/>
                <a:cs typeface="Times New Roman" panose="02020603050405020304" pitchFamily="18" charset="0"/>
              </a:rPr>
              <a:t>3.1.3 </a:t>
            </a:r>
            <a:r>
              <a:rPr lang="zh-CN" altLang="en-US" sz="2800" b="1" kern="0" smtClean="0">
                <a:latin typeface="+mn-ea"/>
                <a:ea typeface="+mn-ea"/>
              </a:rPr>
              <a:t>内存</a:t>
            </a:r>
            <a:r>
              <a:rPr lang="zh-CN" altLang="en-US" sz="2800" b="1" kern="0">
                <a:latin typeface="+mn-ea"/>
                <a:ea typeface="+mn-ea"/>
              </a:rPr>
              <a:t>映射</a:t>
            </a:r>
            <a:r>
              <a:rPr lang="en-US" altLang="zh-CN" sz="2800" b="1" kern="0">
                <a:latin typeface="+mn-ea"/>
                <a:ea typeface="+mn-ea"/>
              </a:rPr>
              <a:t>I/O</a:t>
            </a:r>
            <a:endParaRPr lang="zh-CN" altLang="en-US" sz="2800" b="1" kern="0" smtClean="0">
              <a:latin typeface="Times New Roman" panose="02020603050405020304" pitchFamily="18" charset="0"/>
              <a:ea typeface="+mn-ea"/>
              <a:cs typeface="Times New Roman" panose="02020603050405020304" pitchFamily="18" charset="0"/>
            </a:endParaRPr>
          </a:p>
        </p:txBody>
      </p:sp>
      <p:sp>
        <p:nvSpPr>
          <p:cNvPr id="8" name="Rectangle 3"/>
          <p:cNvSpPr txBox="1">
            <a:spLocks noChangeArrowheads="1"/>
          </p:cNvSpPr>
          <p:nvPr/>
        </p:nvSpPr>
        <p:spPr bwMode="auto">
          <a:xfrm>
            <a:off x="510261" y="4768335"/>
            <a:ext cx="7862597" cy="19087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lvl="1" algn="just" eaLnBrk="1" hangingPunct="1">
              <a:lnSpc>
                <a:spcPct val="150000"/>
              </a:lnSpc>
              <a:buFont typeface="Wingdings" panose="05000000000000000000" pitchFamily="2" charset="2"/>
              <a:buChar char="Ø"/>
            </a:pPr>
            <a:r>
              <a:rPr lang="zh-CN" altLang="en-US" sz="2000" kern="0" smtClean="0"/>
              <a:t>内存高速缓存的处理，操作系统必须</a:t>
            </a:r>
            <a:r>
              <a:rPr lang="zh-CN" altLang="en-US" sz="2000" b="1" kern="0" smtClean="0">
                <a:solidFill>
                  <a:srgbClr val="FF0000"/>
                </a:solidFill>
              </a:rPr>
              <a:t>管理选择性高速缓存</a:t>
            </a:r>
            <a:r>
              <a:rPr lang="zh-CN" altLang="en-US" sz="2000" kern="0" smtClean="0"/>
              <a:t>。</a:t>
            </a:r>
          </a:p>
          <a:p>
            <a:pPr lvl="1" algn="just" eaLnBrk="1" hangingPunct="1">
              <a:lnSpc>
                <a:spcPct val="150000"/>
              </a:lnSpc>
              <a:buFont typeface="Wingdings" panose="05000000000000000000" pitchFamily="2" charset="2"/>
              <a:buChar char="Ø"/>
            </a:pPr>
            <a:r>
              <a:rPr lang="zh-CN" altLang="en-US" sz="2000" kern="0" smtClean="0"/>
              <a:t>具有单独的高速内存总线的系统中，</a:t>
            </a:r>
            <a:r>
              <a:rPr lang="en-US" altLang="zh-CN" sz="2000" kern="0" smtClean="0"/>
              <a:t>I/O</a:t>
            </a:r>
            <a:r>
              <a:rPr lang="zh-CN" altLang="en-US" sz="2000" kern="0" smtClean="0"/>
              <a:t>设备</a:t>
            </a:r>
            <a:r>
              <a:rPr lang="zh-CN" altLang="en-US" sz="2000" b="1" kern="0" smtClean="0">
                <a:solidFill>
                  <a:srgbClr val="FF0000"/>
                </a:solidFill>
              </a:rPr>
              <a:t>无法直接查看内存地址</a:t>
            </a:r>
            <a:r>
              <a:rPr lang="zh-CN" altLang="en-US" sz="2000" kern="0" smtClean="0"/>
              <a:t>，需要采取特殊的措施。</a:t>
            </a:r>
          </a:p>
        </p:txBody>
      </p:sp>
      <p:sp>
        <p:nvSpPr>
          <p:cNvPr id="9" name="文本框 8"/>
          <p:cNvSpPr txBox="1"/>
          <p:nvPr/>
        </p:nvSpPr>
        <p:spPr>
          <a:xfrm>
            <a:off x="935596" y="4198658"/>
            <a:ext cx="3852428"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a:t>内存映射</a:t>
            </a:r>
            <a:r>
              <a:rPr lang="en-US" altLang="zh-CN" sz="2400" b="1"/>
              <a:t>I/O</a:t>
            </a:r>
            <a:r>
              <a:rPr lang="zh-CN" altLang="en-US" sz="2400" b="1"/>
              <a:t>的</a:t>
            </a:r>
            <a:r>
              <a:rPr lang="zh-CN" altLang="en-US" sz="2400" b="1" smtClean="0"/>
              <a:t>优点</a:t>
            </a:r>
            <a:endParaRPr lang="zh-CN" altLang="en-US" sz="2400" b="1"/>
          </a:p>
        </p:txBody>
      </p:sp>
    </p:spTree>
    <p:extLst>
      <p:ext uri="{BB962C8B-B14F-4D97-AF65-F5344CB8AC3E}">
        <p14:creationId xmlns:p14="http://schemas.microsoft.com/office/powerpoint/2010/main" val="4116586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
          <p:cNvSpPr txBox="1">
            <a:spLocks noChangeArrowheads="1"/>
          </p:cNvSpPr>
          <p:nvPr/>
        </p:nvSpPr>
        <p:spPr bwMode="auto">
          <a:xfrm>
            <a:off x="2411760" y="2060848"/>
            <a:ext cx="4068452" cy="27363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l">
              <a:lnSpc>
                <a:spcPct val="150000"/>
              </a:lnSpc>
              <a:spcBef>
                <a:spcPts val="0"/>
              </a:spcBef>
              <a:buSzPct val="100000"/>
              <a:buFont typeface="Wingdings" pitchFamily="2" charset="2"/>
              <a:buChar char="n"/>
              <a:defRPr/>
            </a:pPr>
            <a:r>
              <a:rPr lang="en-US" altLang="zh-CN" sz="3200" b="1" kern="0" dirty="0">
                <a:solidFill>
                  <a:srgbClr val="FF0000"/>
                </a:solidFill>
                <a:latin typeface="Times New Roman" panose="02020603050405020304" pitchFamily="18" charset="0"/>
                <a:ea typeface="+mn-ea"/>
                <a:cs typeface="Times New Roman" panose="02020603050405020304" pitchFamily="18" charset="0"/>
              </a:rPr>
              <a:t>3</a:t>
            </a:r>
            <a:r>
              <a:rPr lang="en-US" altLang="zh-CN" sz="3200" b="1" kern="0" dirty="0" smtClean="0">
                <a:solidFill>
                  <a:srgbClr val="FF0000"/>
                </a:solidFill>
                <a:latin typeface="Times New Roman" panose="02020603050405020304" pitchFamily="18" charset="0"/>
                <a:ea typeface="+mn-ea"/>
                <a:cs typeface="Times New Roman" panose="02020603050405020304" pitchFamily="18" charset="0"/>
              </a:rPr>
              <a:t>.1 I/O</a:t>
            </a:r>
            <a:r>
              <a:rPr lang="zh-CN" altLang="en-US" sz="3200" b="1" kern="0" dirty="0" smtClean="0">
                <a:solidFill>
                  <a:srgbClr val="FF0000"/>
                </a:solidFill>
                <a:latin typeface="Times New Roman" panose="02020603050405020304" pitchFamily="18" charset="0"/>
                <a:ea typeface="+mn-ea"/>
                <a:cs typeface="Times New Roman" panose="02020603050405020304" pitchFamily="18" charset="0"/>
              </a:rPr>
              <a:t>硬件原理</a:t>
            </a:r>
            <a:endParaRPr lang="en-US" altLang="zh-CN" sz="3200" b="1" kern="0" dirty="0" smtClean="0">
              <a:solidFill>
                <a:srgbClr val="FF0000"/>
              </a:solidFill>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3200" b="1" kern="0" dirty="0">
                <a:latin typeface="Times New Roman" panose="02020603050405020304" pitchFamily="18" charset="0"/>
                <a:ea typeface="+mn-ea"/>
                <a:cs typeface="Times New Roman" panose="02020603050405020304" pitchFamily="18" charset="0"/>
              </a:rPr>
              <a:t>3</a:t>
            </a:r>
            <a:r>
              <a:rPr lang="en-US" altLang="zh-CN" sz="3200" b="1" kern="0" dirty="0" smtClean="0">
                <a:latin typeface="Times New Roman" panose="02020603050405020304" pitchFamily="18" charset="0"/>
                <a:ea typeface="+mn-ea"/>
                <a:cs typeface="Times New Roman" panose="02020603050405020304" pitchFamily="18" charset="0"/>
              </a:rPr>
              <a:t>.2 I/O</a:t>
            </a:r>
            <a:r>
              <a:rPr lang="zh-CN" altLang="en-US" sz="3200" b="1" kern="0" dirty="0" smtClean="0">
                <a:latin typeface="Times New Roman" panose="02020603050405020304" pitchFamily="18" charset="0"/>
                <a:ea typeface="+mn-ea"/>
                <a:cs typeface="Times New Roman" panose="02020603050405020304" pitchFamily="18" charset="0"/>
              </a:rPr>
              <a:t>软件的原理</a:t>
            </a:r>
            <a:endParaRPr lang="en-US" altLang="zh-CN" sz="32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3200" b="1" kern="0" dirty="0">
                <a:latin typeface="Times New Roman" panose="02020603050405020304" pitchFamily="18" charset="0"/>
                <a:ea typeface="+mn-ea"/>
                <a:cs typeface="Times New Roman" panose="02020603050405020304" pitchFamily="18" charset="0"/>
              </a:rPr>
              <a:t>3</a:t>
            </a:r>
            <a:r>
              <a:rPr lang="en-US" altLang="zh-CN" sz="3200" b="1" kern="0" dirty="0" smtClean="0">
                <a:latin typeface="Times New Roman" panose="02020603050405020304" pitchFamily="18" charset="0"/>
                <a:ea typeface="+mn-ea"/>
                <a:cs typeface="Times New Roman" panose="02020603050405020304" pitchFamily="18" charset="0"/>
              </a:rPr>
              <a:t>.3 </a:t>
            </a:r>
            <a:r>
              <a:rPr lang="zh-CN" altLang="en-US" sz="3200" b="1" kern="0" dirty="0" smtClean="0">
                <a:latin typeface="Times New Roman" panose="02020603050405020304" pitchFamily="18" charset="0"/>
                <a:ea typeface="+mn-ea"/>
                <a:cs typeface="Times New Roman" panose="02020603050405020304" pitchFamily="18" charset="0"/>
              </a:rPr>
              <a:t>死锁</a:t>
            </a:r>
            <a:endParaRPr lang="en-US" altLang="zh-CN" sz="3200" b="1" kern="0" dirty="0" smtClean="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black">
          <a:xfrm>
            <a:off x="971600" y="80628"/>
            <a:ext cx="4680521" cy="609600"/>
          </a:xfrm>
          <a:prstGeom prst="rect">
            <a:avLst/>
          </a:prstGeom>
        </p:spPr>
        <p:txBody>
          <a:bodyPr/>
          <a:lstStyle/>
          <a:p>
            <a:pPr algn="ctr">
              <a:defRPr/>
            </a:pPr>
            <a:r>
              <a:rPr lang="zh-CN" altLang="en-US" sz="3400" b="1" kern="0" dirty="0">
                <a:latin typeface="Times New Roman" panose="02020603050405020304" pitchFamily="18" charset="0"/>
                <a:cs typeface="Times New Roman" panose="02020603050405020304" pitchFamily="18" charset="0"/>
              </a:rPr>
              <a:t>第</a:t>
            </a:r>
            <a:r>
              <a:rPr lang="en-US" altLang="zh-CN" sz="3400" b="1" kern="0" dirty="0">
                <a:latin typeface="Times New Roman" panose="02020603050405020304" pitchFamily="18" charset="0"/>
                <a:cs typeface="Times New Roman" panose="02020603050405020304" pitchFamily="18" charset="0"/>
              </a:rPr>
              <a:t>3</a:t>
            </a:r>
            <a:r>
              <a:rPr lang="zh-CN" altLang="en-US" sz="3400" b="1" kern="0" dirty="0">
                <a:latin typeface="Times New Roman" panose="02020603050405020304" pitchFamily="18" charset="0"/>
                <a:cs typeface="Times New Roman" panose="02020603050405020304" pitchFamily="18" charset="0"/>
              </a:rPr>
              <a:t>章 输入／输出系统</a:t>
            </a:r>
            <a:endParaRPr lang="zh-CN" altLang="zh-CN" sz="3400" b="1"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69718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508" y="0"/>
            <a:ext cx="8820980" cy="1448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338"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5596" y="1988840"/>
            <a:ext cx="5328592" cy="4644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03548" y="311168"/>
            <a:ext cx="8208912" cy="1569660"/>
          </a:xfrm>
          <a:prstGeom prst="rect">
            <a:avLst/>
          </a:prstGeom>
        </p:spPr>
        <p:txBody>
          <a:bodyPr wrap="square">
            <a:spAutoFit/>
          </a:bodyPr>
          <a:lstStyle/>
          <a:p>
            <a:pPr algn="just">
              <a:lnSpc>
                <a:spcPct val="120000"/>
              </a:lnSpc>
              <a:spcAft>
                <a:spcPts val="0"/>
              </a:spcAft>
            </a:pPr>
            <a:r>
              <a:rPr lang="en-US" altLang="zh-CN" sz="2000" kern="100" dirty="0" smtClean="0">
                <a:latin typeface="Times New Roman" panose="02020603050405020304" pitchFamily="18" charset="0"/>
              </a:rPr>
              <a:t>LED</a:t>
            </a:r>
            <a:r>
              <a:rPr lang="zh-CN" altLang="zh-CN" sz="2000" kern="100" dirty="0" smtClean="0">
                <a:latin typeface="Times New Roman" panose="02020603050405020304" pitchFamily="18" charset="0"/>
              </a:rPr>
              <a:t>接口</a:t>
            </a:r>
            <a:r>
              <a:rPr lang="zh-CN" altLang="zh-CN" sz="2000" kern="100" dirty="0">
                <a:latin typeface="Times New Roman" panose="02020603050405020304" pitchFamily="18" charset="0"/>
              </a:rPr>
              <a:t>电路</a:t>
            </a:r>
            <a:r>
              <a:rPr lang="zh-CN" altLang="zh-CN" sz="2000" kern="100" dirty="0" smtClean="0">
                <a:latin typeface="Times New Roman" panose="02020603050405020304" pitchFamily="18" charset="0"/>
              </a:rPr>
              <a:t>如</a:t>
            </a:r>
            <a:r>
              <a:rPr lang="zh-CN" altLang="en-US" sz="2000" kern="100" dirty="0" smtClean="0">
                <a:latin typeface="Times New Roman" panose="02020603050405020304" pitchFamily="18" charset="0"/>
              </a:rPr>
              <a:t>下</a:t>
            </a:r>
            <a:r>
              <a:rPr lang="zh-CN" altLang="zh-CN" sz="2000" kern="100" dirty="0" smtClean="0">
                <a:latin typeface="Times New Roman" panose="02020603050405020304" pitchFamily="18" charset="0"/>
              </a:rPr>
              <a:t>图，</a:t>
            </a:r>
            <a:r>
              <a:rPr lang="en-US" altLang="zh-CN" sz="2000" kern="100" dirty="0">
                <a:latin typeface="Times New Roman" panose="02020603050405020304" pitchFamily="18" charset="0"/>
              </a:rPr>
              <a:t>LED</a:t>
            </a:r>
            <a:r>
              <a:rPr lang="zh-CN" altLang="zh-CN" sz="2000" kern="100" dirty="0">
                <a:latin typeface="Times New Roman" panose="02020603050405020304" pitchFamily="18" charset="0"/>
              </a:rPr>
              <a:t>将</a:t>
            </a:r>
            <a:r>
              <a:rPr lang="en-US" altLang="zh-CN" sz="2000" kern="100" dirty="0">
                <a:latin typeface="Times New Roman" panose="02020603050405020304" pitchFamily="18" charset="0"/>
              </a:rPr>
              <a:t>74HC574</a:t>
            </a:r>
            <a:r>
              <a:rPr lang="zh-CN" altLang="zh-CN" sz="2000" kern="100" dirty="0">
                <a:latin typeface="Times New Roman" panose="02020603050405020304" pitchFamily="18" charset="0"/>
              </a:rPr>
              <a:t>的时钟信号输入</a:t>
            </a:r>
            <a:r>
              <a:rPr lang="zh-CN" altLang="zh-CN" sz="2000" kern="100" dirty="0" smtClean="0">
                <a:latin typeface="Times New Roman" panose="02020603050405020304" pitchFamily="18" charset="0"/>
              </a:rPr>
              <a:t>端作为</a:t>
            </a:r>
            <a:r>
              <a:rPr lang="zh-CN" altLang="zh-CN" sz="2000" kern="100" dirty="0">
                <a:latin typeface="Times New Roman" panose="02020603050405020304" pitchFamily="18" charset="0"/>
              </a:rPr>
              <a:t>片选信号，该片选信号</a:t>
            </a:r>
            <a:r>
              <a:rPr lang="zh-CN" altLang="zh-CN" sz="2000" kern="100" dirty="0" smtClean="0">
                <a:latin typeface="Times New Roman" panose="02020603050405020304" pitchFamily="18" charset="0"/>
              </a:rPr>
              <a:t>由</a:t>
            </a:r>
            <a:r>
              <a:rPr lang="en-US" altLang="zh-CN" sz="2000" kern="100" dirty="0" smtClean="0">
                <a:latin typeface="Times New Roman" panose="02020603050405020304" pitchFamily="18" charset="0"/>
              </a:rPr>
              <a:t>CPU</a:t>
            </a:r>
            <a:r>
              <a:rPr lang="zh-CN" altLang="zh-CN" sz="2000" kern="100" dirty="0">
                <a:latin typeface="Times New Roman" panose="02020603050405020304" pitchFamily="18" charset="0"/>
              </a:rPr>
              <a:t>的地址信号</a:t>
            </a:r>
            <a:r>
              <a:rPr lang="en-US" altLang="zh-CN" sz="2000" kern="100" dirty="0">
                <a:latin typeface="Times New Roman" panose="02020603050405020304" pitchFamily="18" charset="0"/>
              </a:rPr>
              <a:t>BA22</a:t>
            </a:r>
            <a:r>
              <a:rPr lang="zh-CN" altLang="zh-CN" sz="2000" kern="100" dirty="0">
                <a:latin typeface="Times New Roman" panose="02020603050405020304" pitchFamily="18" charset="0"/>
              </a:rPr>
              <a:t>～</a:t>
            </a:r>
            <a:r>
              <a:rPr lang="en-US" altLang="zh-CN" sz="2000" kern="100" dirty="0">
                <a:latin typeface="Times New Roman" panose="02020603050405020304" pitchFamily="18" charset="0"/>
              </a:rPr>
              <a:t>BA20</a:t>
            </a:r>
            <a:r>
              <a:rPr lang="zh-CN" altLang="zh-CN" sz="2000" kern="100" dirty="0">
                <a:latin typeface="Times New Roman" panose="02020603050405020304" pitchFamily="18" charset="0"/>
              </a:rPr>
              <a:t>通过</a:t>
            </a:r>
            <a:r>
              <a:rPr lang="en-US" altLang="zh-CN" sz="2000" kern="100" dirty="0">
                <a:latin typeface="Times New Roman" panose="02020603050405020304" pitchFamily="18" charset="0"/>
              </a:rPr>
              <a:t>3-8</a:t>
            </a:r>
            <a:r>
              <a:rPr lang="zh-CN" altLang="zh-CN" sz="2000" kern="100" dirty="0">
                <a:latin typeface="Times New Roman" panose="02020603050405020304" pitchFamily="18" charset="0"/>
              </a:rPr>
              <a:t>译码器</a:t>
            </a:r>
            <a:r>
              <a:rPr lang="en-US" altLang="zh-CN" sz="2000" kern="100" dirty="0">
                <a:latin typeface="Times New Roman" panose="02020603050405020304" pitchFamily="18" charset="0"/>
              </a:rPr>
              <a:t>74LCX138</a:t>
            </a:r>
            <a:r>
              <a:rPr lang="zh-CN" altLang="zh-CN" sz="2000" kern="100" dirty="0">
                <a:latin typeface="Times New Roman" panose="02020603050405020304" pitchFamily="18" charset="0"/>
              </a:rPr>
              <a:t>产生。</a:t>
            </a:r>
            <a:r>
              <a:rPr lang="zh-CN" altLang="zh-CN" sz="2000" kern="100" dirty="0" smtClean="0">
                <a:latin typeface="Times New Roman" panose="02020603050405020304" pitchFamily="18" charset="0"/>
              </a:rPr>
              <a:t>根据</a:t>
            </a:r>
            <a:r>
              <a:rPr lang="en-US" altLang="zh-CN" sz="2000" kern="100" dirty="0">
                <a:latin typeface="Times New Roman" panose="02020603050405020304" pitchFamily="18" charset="0"/>
              </a:rPr>
              <a:t>CPU</a:t>
            </a:r>
            <a:r>
              <a:rPr lang="zh-CN" altLang="zh-CN" sz="2000" kern="100" dirty="0" smtClean="0">
                <a:latin typeface="Times New Roman" panose="02020603050405020304" pitchFamily="18" charset="0"/>
              </a:rPr>
              <a:t>芯片</a:t>
            </a:r>
            <a:r>
              <a:rPr lang="zh-CN" altLang="zh-CN" sz="2000" kern="100" dirty="0">
                <a:latin typeface="Times New Roman" panose="02020603050405020304" pitchFamily="18" charset="0"/>
              </a:rPr>
              <a:t>手册，得知当</a:t>
            </a:r>
            <a:r>
              <a:rPr lang="en-US" altLang="zh-CN" sz="2000" kern="100" dirty="0">
                <a:latin typeface="Times New Roman" panose="02020603050405020304" pitchFamily="18" charset="0"/>
              </a:rPr>
              <a:t>B_CS3</a:t>
            </a:r>
            <a:r>
              <a:rPr lang="zh-CN" altLang="zh-CN" sz="2000" kern="100" dirty="0">
                <a:latin typeface="Times New Roman" panose="02020603050405020304" pitchFamily="18" charset="0"/>
              </a:rPr>
              <a:t>片选信号有效时</a:t>
            </a:r>
            <a:r>
              <a:rPr lang="en-US" altLang="zh-CN" sz="2000" kern="100" dirty="0">
                <a:latin typeface="Times New Roman" panose="02020603050405020304" pitchFamily="18" charset="0"/>
              </a:rPr>
              <a:t>(</a:t>
            </a:r>
            <a:r>
              <a:rPr lang="zh-CN" altLang="zh-CN" sz="2000" kern="100" dirty="0">
                <a:latin typeface="Times New Roman" panose="02020603050405020304" pitchFamily="18" charset="0"/>
              </a:rPr>
              <a:t>低电平有效</a:t>
            </a:r>
            <a:r>
              <a:rPr lang="en-US" altLang="zh-CN" sz="2000" kern="100" dirty="0">
                <a:latin typeface="Times New Roman" panose="02020603050405020304" pitchFamily="18" charset="0"/>
              </a:rPr>
              <a:t>)</a:t>
            </a:r>
            <a:r>
              <a:rPr lang="zh-CN" altLang="zh-CN" sz="2000" kern="100" dirty="0" smtClean="0">
                <a:latin typeface="Times New Roman" panose="02020603050405020304" pitchFamily="18" charset="0"/>
              </a:rPr>
              <a:t>，</a:t>
            </a:r>
            <a:r>
              <a:rPr lang="en-US" altLang="zh-CN" sz="2000" kern="100" dirty="0" smtClean="0">
                <a:latin typeface="Times New Roman" panose="02020603050405020304" pitchFamily="18" charset="0"/>
              </a:rPr>
              <a:t>CPU</a:t>
            </a:r>
            <a:r>
              <a:rPr lang="zh-CN" altLang="zh-CN" sz="2000" kern="100" dirty="0" smtClean="0">
                <a:latin typeface="Times New Roman" panose="02020603050405020304" pitchFamily="18" charset="0"/>
              </a:rPr>
              <a:t>芯片</a:t>
            </a:r>
            <a:r>
              <a:rPr lang="zh-CN" altLang="zh-CN" sz="2000" kern="100" dirty="0">
                <a:latin typeface="Times New Roman" panose="02020603050405020304" pitchFamily="18" charset="0"/>
              </a:rPr>
              <a:t>控制的内存地址空间范围为</a:t>
            </a:r>
            <a:r>
              <a:rPr lang="en-US" altLang="zh-CN" sz="2000" kern="100" dirty="0">
                <a:latin typeface="Times New Roman" panose="02020603050405020304" pitchFamily="18" charset="0"/>
              </a:rPr>
              <a:t>0x0C000000 ~ 0x10000000</a:t>
            </a:r>
            <a:r>
              <a:rPr lang="zh-CN" altLang="zh-CN" sz="2000" kern="100" dirty="0">
                <a:latin typeface="Times New Roman" panose="02020603050405020304" pitchFamily="18" charset="0"/>
              </a:rPr>
              <a:t>（</a:t>
            </a:r>
            <a:r>
              <a:rPr lang="en-US" altLang="zh-CN" sz="2000" kern="100" dirty="0">
                <a:latin typeface="Times New Roman" panose="02020603050405020304" pitchFamily="18" charset="0"/>
              </a:rPr>
              <a:t>64Mbyte</a:t>
            </a:r>
            <a:r>
              <a:rPr lang="zh-CN" altLang="zh-CN" sz="2000" kern="100" dirty="0">
                <a:latin typeface="Times New Roman" panose="02020603050405020304" pitchFamily="18" charset="0"/>
              </a:rPr>
              <a:t>）。</a:t>
            </a:r>
          </a:p>
        </p:txBody>
      </p:sp>
      <p:sp>
        <p:nvSpPr>
          <p:cNvPr id="3" name="爆炸形 1 2">
            <a:hlinkClick r:id="rId4" action="ppaction://hlinksldjump"/>
          </p:cNvPr>
          <p:cNvSpPr/>
          <p:nvPr/>
        </p:nvSpPr>
        <p:spPr>
          <a:xfrm>
            <a:off x="6552220" y="3861048"/>
            <a:ext cx="1980220" cy="162018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altLang="zh-CN" dirty="0" smtClean="0">
                <a:solidFill>
                  <a:srgbClr val="FF0000"/>
                </a:solidFill>
              </a:rPr>
              <a:t>138</a:t>
            </a:r>
            <a:r>
              <a:rPr lang="zh-CN" altLang="en-US" dirty="0" smtClean="0">
                <a:solidFill>
                  <a:srgbClr val="FF0000"/>
                </a:solidFill>
              </a:rPr>
              <a:t>器件</a:t>
            </a:r>
            <a:endParaRPr lang="zh-CN" altLang="en-US" dirty="0">
              <a:solidFill>
                <a:srgbClr val="FF0000"/>
              </a:solidFill>
            </a:endParaRPr>
          </a:p>
        </p:txBody>
      </p:sp>
    </p:spTree>
    <p:extLst>
      <p:ext uri="{BB962C8B-B14F-4D97-AF65-F5344CB8AC3E}">
        <p14:creationId xmlns:p14="http://schemas.microsoft.com/office/powerpoint/2010/main" val="26948096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024935264"/>
              </p:ext>
            </p:extLst>
          </p:nvPr>
        </p:nvGraphicFramePr>
        <p:xfrm>
          <a:off x="3354399" y="1716249"/>
          <a:ext cx="4433456" cy="3337560"/>
        </p:xfrm>
        <a:graphic>
          <a:graphicData uri="http://schemas.openxmlformats.org/drawingml/2006/table">
            <a:tbl>
              <a:tblPr firstRow="1" bandRow="1">
                <a:tableStyleId>{E8034E78-7F5D-4C2E-B375-FC64B27BC917}</a:tableStyleId>
              </a:tblPr>
              <a:tblGrid>
                <a:gridCol w="554182"/>
                <a:gridCol w="554182"/>
                <a:gridCol w="554182"/>
                <a:gridCol w="554182"/>
                <a:gridCol w="554182"/>
                <a:gridCol w="554182"/>
                <a:gridCol w="554182"/>
                <a:gridCol w="554182"/>
              </a:tblGrid>
              <a:tr h="370840">
                <a:tc>
                  <a:txBody>
                    <a:bodyPr/>
                    <a:lstStyle/>
                    <a:p>
                      <a:pPr algn="ctr"/>
                      <a:r>
                        <a:rPr lang="en-US" altLang="zh-CN" dirty="0" smtClean="0"/>
                        <a:t> Y0</a:t>
                      </a:r>
                      <a:endParaRPr lang="zh-CN" altLang="en-US" dirty="0"/>
                    </a:p>
                  </a:txBody>
                  <a:tcPr>
                    <a:solidFill>
                      <a:srgbClr val="009999"/>
                    </a:solidFill>
                  </a:tcPr>
                </a:tc>
                <a:tc>
                  <a:txBody>
                    <a:bodyPr/>
                    <a:lstStyle/>
                    <a:p>
                      <a:pPr algn="ctr"/>
                      <a:r>
                        <a:rPr lang="en-US" altLang="zh-CN" dirty="0" smtClean="0"/>
                        <a:t>Y1</a:t>
                      </a:r>
                      <a:endParaRPr lang="zh-CN" altLang="en-US" dirty="0"/>
                    </a:p>
                  </a:txBody>
                  <a:tcPr>
                    <a:solidFill>
                      <a:srgbClr val="009999"/>
                    </a:solidFill>
                  </a:tcPr>
                </a:tc>
                <a:tc>
                  <a:txBody>
                    <a:bodyPr/>
                    <a:lstStyle/>
                    <a:p>
                      <a:pPr algn="ctr"/>
                      <a:r>
                        <a:rPr lang="en-US" altLang="zh-CN" dirty="0" smtClean="0"/>
                        <a:t>Y2</a:t>
                      </a:r>
                      <a:endParaRPr lang="zh-CN" altLang="en-US" dirty="0"/>
                    </a:p>
                  </a:txBody>
                  <a:tcPr>
                    <a:solidFill>
                      <a:srgbClr val="009999"/>
                    </a:solidFill>
                  </a:tcPr>
                </a:tc>
                <a:tc>
                  <a:txBody>
                    <a:bodyPr/>
                    <a:lstStyle/>
                    <a:p>
                      <a:pPr algn="ctr"/>
                      <a:r>
                        <a:rPr lang="en-US" altLang="zh-CN" dirty="0" smtClean="0"/>
                        <a:t>Y3</a:t>
                      </a:r>
                      <a:endParaRPr lang="zh-CN" altLang="en-US" dirty="0"/>
                    </a:p>
                  </a:txBody>
                  <a:tcPr>
                    <a:solidFill>
                      <a:srgbClr val="009999"/>
                    </a:solidFill>
                  </a:tcPr>
                </a:tc>
                <a:tc>
                  <a:txBody>
                    <a:bodyPr/>
                    <a:lstStyle/>
                    <a:p>
                      <a:pPr algn="ctr"/>
                      <a:r>
                        <a:rPr lang="en-US" altLang="zh-CN" dirty="0" smtClean="0"/>
                        <a:t>Y4</a:t>
                      </a:r>
                      <a:endParaRPr lang="zh-CN" altLang="en-US" dirty="0"/>
                    </a:p>
                  </a:txBody>
                  <a:tcPr>
                    <a:solidFill>
                      <a:srgbClr val="009999"/>
                    </a:solidFill>
                  </a:tcPr>
                </a:tc>
                <a:tc>
                  <a:txBody>
                    <a:bodyPr/>
                    <a:lstStyle/>
                    <a:p>
                      <a:pPr algn="ctr"/>
                      <a:r>
                        <a:rPr lang="en-US" altLang="zh-CN" dirty="0" smtClean="0"/>
                        <a:t>Y5</a:t>
                      </a:r>
                      <a:endParaRPr lang="zh-CN" altLang="en-US" dirty="0"/>
                    </a:p>
                  </a:txBody>
                  <a:tcPr>
                    <a:solidFill>
                      <a:srgbClr val="009999"/>
                    </a:solidFill>
                  </a:tcPr>
                </a:tc>
                <a:tc>
                  <a:txBody>
                    <a:bodyPr/>
                    <a:lstStyle/>
                    <a:p>
                      <a:pPr algn="ctr"/>
                      <a:r>
                        <a:rPr lang="en-US" altLang="zh-CN" dirty="0" smtClean="0"/>
                        <a:t>Y6</a:t>
                      </a:r>
                      <a:endParaRPr lang="zh-CN" altLang="en-US" dirty="0"/>
                    </a:p>
                  </a:txBody>
                  <a:tcPr>
                    <a:solidFill>
                      <a:srgbClr val="009999"/>
                    </a:solidFill>
                  </a:tcPr>
                </a:tc>
                <a:tc>
                  <a:txBody>
                    <a:bodyPr/>
                    <a:lstStyle/>
                    <a:p>
                      <a:pPr algn="ctr"/>
                      <a:r>
                        <a:rPr lang="en-US" altLang="zh-CN" dirty="0" smtClean="0"/>
                        <a:t>Y7</a:t>
                      </a:r>
                      <a:endParaRPr lang="zh-CN" altLang="en-US" dirty="0"/>
                    </a:p>
                  </a:txBody>
                  <a:tcPr>
                    <a:solidFill>
                      <a:srgbClr val="009999"/>
                    </a:solidFill>
                  </a:tcPr>
                </a:tc>
              </a:tr>
              <a:tr h="370840">
                <a:tc>
                  <a:txBody>
                    <a:bodyPr/>
                    <a:lstStyle/>
                    <a:p>
                      <a:pPr algn="ctr"/>
                      <a:r>
                        <a:rPr lang="en-US" altLang="zh-CN" dirty="0" smtClean="0">
                          <a:solidFill>
                            <a:srgbClr val="0000CC"/>
                          </a:solidFill>
                        </a:rPr>
                        <a:t>0</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r>
              <a:tr h="370840">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0000CC"/>
                          </a:solidFill>
                        </a:rPr>
                        <a:t>0</a:t>
                      </a:r>
                      <a:endParaRPr lang="zh-CN" altLang="en-US" dirty="0" smtClean="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r>
              <a:tr h="370840">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0000CC"/>
                          </a:solidFill>
                        </a:rPr>
                        <a:t>0</a:t>
                      </a:r>
                      <a:endParaRPr lang="zh-CN" altLang="en-US" dirty="0" smtClean="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r>
              <a:tr h="370840">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0000CC"/>
                          </a:solidFill>
                        </a:rPr>
                        <a:t>0</a:t>
                      </a:r>
                      <a:endParaRPr lang="zh-CN" altLang="en-US" dirty="0" smtClean="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r>
              <a:tr h="370840">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0000CC"/>
                          </a:solidFill>
                        </a:rPr>
                        <a:t>0</a:t>
                      </a:r>
                      <a:endParaRPr lang="zh-CN" altLang="en-US" dirty="0" smtClean="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r>
              <a:tr h="370840">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0000CC"/>
                          </a:solidFill>
                        </a:rPr>
                        <a:t>0</a:t>
                      </a:r>
                      <a:endParaRPr lang="zh-CN" altLang="en-US" dirty="0" smtClean="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r>
              <a:tr h="370840">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0000CC"/>
                          </a:solidFill>
                        </a:rPr>
                        <a:t>0</a:t>
                      </a:r>
                      <a:endParaRPr lang="zh-CN" altLang="en-US" dirty="0" smtClean="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r>
              <a:tr h="370840">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1</a:t>
                      </a:r>
                      <a:endParaRPr lang="zh-CN" altLang="en-US" dirty="0">
                        <a:solidFill>
                          <a:srgbClr val="0000CC"/>
                        </a:solidFill>
                      </a:endParaRPr>
                    </a:p>
                  </a:txBody>
                  <a:tcPr/>
                </a:tc>
                <a:tc>
                  <a:txBody>
                    <a:bodyPr/>
                    <a:lstStyle/>
                    <a:p>
                      <a:pPr algn="ctr"/>
                      <a:r>
                        <a:rPr lang="en-US" altLang="zh-CN" dirty="0" smtClean="0">
                          <a:solidFill>
                            <a:srgbClr val="0000CC"/>
                          </a:solidFill>
                        </a:rPr>
                        <a:t>0</a:t>
                      </a:r>
                      <a:endParaRPr lang="zh-CN" altLang="en-US" dirty="0">
                        <a:solidFill>
                          <a:srgbClr val="0000CC"/>
                        </a:solidFill>
                      </a:endParaRPr>
                    </a:p>
                  </a:txBody>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990091526"/>
              </p:ext>
            </p:extLst>
          </p:nvPr>
        </p:nvGraphicFramePr>
        <p:xfrm>
          <a:off x="819753" y="1714850"/>
          <a:ext cx="2319687" cy="3337560"/>
        </p:xfrm>
        <a:graphic>
          <a:graphicData uri="http://schemas.openxmlformats.org/drawingml/2006/table">
            <a:tbl>
              <a:tblPr firstRow="1" bandRow="1">
                <a:tableStyleId>{E8034E78-7F5D-4C2E-B375-FC64B27BC917}</a:tableStyleId>
              </a:tblPr>
              <a:tblGrid>
                <a:gridCol w="773229"/>
                <a:gridCol w="773229"/>
                <a:gridCol w="773229"/>
              </a:tblGrid>
              <a:tr h="370840">
                <a:tc>
                  <a:txBody>
                    <a:bodyPr/>
                    <a:lstStyle/>
                    <a:p>
                      <a:pPr algn="ctr"/>
                      <a:r>
                        <a:rPr lang="en-US" altLang="zh-CN" dirty="0" smtClean="0">
                          <a:solidFill>
                            <a:srgbClr val="C00000"/>
                          </a:solidFill>
                        </a:rPr>
                        <a:t>BA22</a:t>
                      </a:r>
                      <a:endParaRPr lang="zh-CN" altLang="en-US" dirty="0">
                        <a:solidFill>
                          <a:srgbClr val="C00000"/>
                        </a:solidFill>
                      </a:endParaRPr>
                    </a:p>
                  </a:txBody>
                  <a:tcPr>
                    <a:solidFill>
                      <a:srgbClr val="009999"/>
                    </a:solidFill>
                  </a:tcPr>
                </a:tc>
                <a:tc>
                  <a:txBody>
                    <a:bodyPr/>
                    <a:lstStyle/>
                    <a:p>
                      <a:pPr algn="ctr"/>
                      <a:r>
                        <a:rPr lang="en-US" altLang="zh-CN" dirty="0" smtClean="0">
                          <a:solidFill>
                            <a:srgbClr val="C00000"/>
                          </a:solidFill>
                        </a:rPr>
                        <a:t>BA21</a:t>
                      </a:r>
                      <a:endParaRPr lang="zh-CN" altLang="en-US" dirty="0">
                        <a:solidFill>
                          <a:srgbClr val="C00000"/>
                        </a:solidFill>
                      </a:endParaRPr>
                    </a:p>
                  </a:txBody>
                  <a:tcPr>
                    <a:solidFill>
                      <a:srgbClr val="009999"/>
                    </a:solidFill>
                  </a:tcPr>
                </a:tc>
                <a:tc>
                  <a:txBody>
                    <a:bodyPr/>
                    <a:lstStyle/>
                    <a:p>
                      <a:pPr algn="ctr"/>
                      <a:r>
                        <a:rPr lang="en-US" altLang="zh-CN" dirty="0" smtClean="0">
                          <a:solidFill>
                            <a:srgbClr val="C00000"/>
                          </a:solidFill>
                        </a:rPr>
                        <a:t>BA20</a:t>
                      </a:r>
                      <a:endParaRPr lang="zh-CN" altLang="en-US" dirty="0">
                        <a:solidFill>
                          <a:srgbClr val="C00000"/>
                        </a:solidFill>
                      </a:endParaRPr>
                    </a:p>
                  </a:txBody>
                  <a:tcPr>
                    <a:solidFill>
                      <a:srgbClr val="009999"/>
                    </a:solidFill>
                  </a:tcPr>
                </a:tc>
              </a:tr>
              <a:tr h="370840">
                <a:tc>
                  <a:txBody>
                    <a:bodyPr/>
                    <a:lstStyle/>
                    <a:p>
                      <a:pPr algn="ctr"/>
                      <a:r>
                        <a:rPr lang="en-US" altLang="zh-CN" dirty="0" smtClean="0">
                          <a:solidFill>
                            <a:srgbClr val="FF0000"/>
                          </a:solidFill>
                        </a:rPr>
                        <a:t>0</a:t>
                      </a:r>
                      <a:endParaRPr lang="zh-CN" altLang="en-US" dirty="0">
                        <a:solidFill>
                          <a:srgbClr val="FF0000"/>
                        </a:solidFill>
                      </a:endParaRPr>
                    </a:p>
                  </a:txBody>
                  <a:tcPr/>
                </a:tc>
                <a:tc>
                  <a:txBody>
                    <a:bodyPr/>
                    <a:lstStyle/>
                    <a:p>
                      <a:pPr algn="ctr"/>
                      <a:r>
                        <a:rPr lang="en-US" altLang="zh-CN" dirty="0" smtClean="0">
                          <a:solidFill>
                            <a:srgbClr val="FF0000"/>
                          </a:solidFill>
                        </a:rPr>
                        <a:t>0</a:t>
                      </a:r>
                      <a:endParaRPr lang="zh-CN" altLang="en-US" dirty="0">
                        <a:solidFill>
                          <a:srgbClr val="FF0000"/>
                        </a:solidFill>
                      </a:endParaRPr>
                    </a:p>
                  </a:txBody>
                  <a:tcPr/>
                </a:tc>
                <a:tc>
                  <a:txBody>
                    <a:bodyPr/>
                    <a:lstStyle/>
                    <a:p>
                      <a:pPr algn="ctr"/>
                      <a:r>
                        <a:rPr lang="en-US" altLang="zh-CN" dirty="0" smtClean="0">
                          <a:solidFill>
                            <a:srgbClr val="FF0000"/>
                          </a:solidFill>
                        </a:rPr>
                        <a:t>0</a:t>
                      </a:r>
                      <a:endParaRPr lang="zh-CN" altLang="en-US" dirty="0">
                        <a:solidFill>
                          <a:srgbClr val="FF0000"/>
                        </a:solidFill>
                      </a:endParaRPr>
                    </a:p>
                  </a:txBody>
                  <a:tcPr/>
                </a:tc>
              </a:tr>
              <a:tr h="370840">
                <a:tc>
                  <a:txBody>
                    <a:bodyPr/>
                    <a:lstStyle/>
                    <a:p>
                      <a:pPr algn="ctr"/>
                      <a:r>
                        <a:rPr lang="en-US" altLang="zh-CN" dirty="0" smtClean="0">
                          <a:solidFill>
                            <a:srgbClr val="FF0000"/>
                          </a:solidFill>
                        </a:rPr>
                        <a:t>0</a:t>
                      </a:r>
                      <a:endParaRPr lang="zh-CN" altLang="en-US" dirty="0">
                        <a:solidFill>
                          <a:srgbClr val="FF0000"/>
                        </a:solidFill>
                      </a:endParaRPr>
                    </a:p>
                  </a:txBody>
                  <a:tcPr/>
                </a:tc>
                <a:tc>
                  <a:txBody>
                    <a:bodyPr/>
                    <a:lstStyle/>
                    <a:p>
                      <a:pPr algn="ctr"/>
                      <a:r>
                        <a:rPr lang="en-US" altLang="zh-CN" dirty="0" smtClean="0">
                          <a:solidFill>
                            <a:srgbClr val="FF0000"/>
                          </a:solidFill>
                        </a:rPr>
                        <a:t>0</a:t>
                      </a:r>
                      <a:endParaRPr lang="zh-CN" altLang="en-US" dirty="0">
                        <a:solidFill>
                          <a:srgbClr val="FF0000"/>
                        </a:solidFill>
                      </a:endParaRPr>
                    </a:p>
                  </a:txBody>
                  <a:tcPr/>
                </a:tc>
                <a:tc>
                  <a:txBody>
                    <a:bodyPr/>
                    <a:lstStyle/>
                    <a:p>
                      <a:pPr algn="ctr"/>
                      <a:r>
                        <a:rPr lang="en-US" altLang="zh-CN" dirty="0" smtClean="0">
                          <a:solidFill>
                            <a:srgbClr val="FF0000"/>
                          </a:solidFill>
                        </a:rPr>
                        <a:t>1</a:t>
                      </a:r>
                      <a:endParaRPr lang="zh-CN" altLang="en-US" dirty="0">
                        <a:solidFill>
                          <a:srgbClr val="FF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0</a:t>
                      </a:r>
                      <a:endParaRPr lang="zh-CN" altLang="en-US" dirty="0" smtClean="0">
                        <a:solidFill>
                          <a:srgbClr val="FF0000"/>
                        </a:solidFill>
                      </a:endParaRPr>
                    </a:p>
                  </a:txBody>
                  <a:tcPr/>
                </a:tc>
                <a:tc>
                  <a:txBody>
                    <a:bodyPr/>
                    <a:lstStyle/>
                    <a:p>
                      <a:pPr algn="ctr"/>
                      <a:r>
                        <a:rPr lang="en-US" altLang="zh-CN" dirty="0" smtClean="0">
                          <a:solidFill>
                            <a:srgbClr val="FF0000"/>
                          </a:solidFill>
                        </a:rPr>
                        <a:t>1</a:t>
                      </a:r>
                      <a:endParaRPr lang="zh-CN" altLang="en-US" dirty="0">
                        <a:solidFill>
                          <a:srgbClr val="FF0000"/>
                        </a:solidFill>
                      </a:endParaRPr>
                    </a:p>
                  </a:txBody>
                  <a:tcPr/>
                </a:tc>
                <a:tc>
                  <a:txBody>
                    <a:bodyPr/>
                    <a:lstStyle/>
                    <a:p>
                      <a:pPr algn="ctr"/>
                      <a:r>
                        <a:rPr lang="en-US" altLang="zh-CN" dirty="0" smtClean="0">
                          <a:solidFill>
                            <a:srgbClr val="FF0000"/>
                          </a:solidFill>
                        </a:rPr>
                        <a:t>0</a:t>
                      </a:r>
                      <a:endParaRPr lang="zh-CN" altLang="en-US" dirty="0">
                        <a:solidFill>
                          <a:srgbClr val="FF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0</a:t>
                      </a:r>
                      <a:endParaRPr lang="zh-CN" altLang="en-US" dirty="0" smtClean="0">
                        <a:solidFill>
                          <a:srgbClr val="FF0000"/>
                        </a:solidFill>
                      </a:endParaRPr>
                    </a:p>
                  </a:txBody>
                  <a:tcPr/>
                </a:tc>
                <a:tc>
                  <a:txBody>
                    <a:bodyPr/>
                    <a:lstStyle/>
                    <a:p>
                      <a:pPr algn="ctr"/>
                      <a:r>
                        <a:rPr lang="en-US" altLang="zh-CN" dirty="0" smtClean="0">
                          <a:solidFill>
                            <a:srgbClr val="FF0000"/>
                          </a:solidFill>
                        </a:rPr>
                        <a:t>1</a:t>
                      </a:r>
                      <a:endParaRPr lang="zh-CN" altLang="en-US" dirty="0">
                        <a:solidFill>
                          <a:srgbClr val="FF0000"/>
                        </a:solidFill>
                      </a:endParaRPr>
                    </a:p>
                  </a:txBody>
                  <a:tcPr/>
                </a:tc>
                <a:tc>
                  <a:txBody>
                    <a:bodyPr/>
                    <a:lstStyle/>
                    <a:p>
                      <a:pPr algn="ctr"/>
                      <a:r>
                        <a:rPr lang="en-US" altLang="zh-CN" dirty="0" smtClean="0">
                          <a:solidFill>
                            <a:srgbClr val="FF0000"/>
                          </a:solidFill>
                        </a:rPr>
                        <a:t>1</a:t>
                      </a:r>
                      <a:endParaRPr lang="zh-CN" altLang="en-US" dirty="0">
                        <a:solidFill>
                          <a:srgbClr val="FF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1</a:t>
                      </a:r>
                      <a:endParaRPr lang="zh-CN" altLang="en-US" dirty="0" smtClean="0">
                        <a:solidFill>
                          <a:srgbClr val="FF0000"/>
                        </a:solidFill>
                      </a:endParaRPr>
                    </a:p>
                  </a:txBody>
                  <a:tcPr/>
                </a:tc>
                <a:tc>
                  <a:txBody>
                    <a:bodyPr/>
                    <a:lstStyle/>
                    <a:p>
                      <a:pPr algn="ctr"/>
                      <a:r>
                        <a:rPr lang="en-US" altLang="zh-CN" dirty="0" smtClean="0">
                          <a:solidFill>
                            <a:srgbClr val="FF0000"/>
                          </a:solidFill>
                        </a:rPr>
                        <a:t>0</a:t>
                      </a:r>
                      <a:endParaRPr lang="zh-CN" altLang="en-US" dirty="0">
                        <a:solidFill>
                          <a:srgbClr val="FF0000"/>
                        </a:solidFill>
                      </a:endParaRPr>
                    </a:p>
                  </a:txBody>
                  <a:tcPr/>
                </a:tc>
                <a:tc>
                  <a:txBody>
                    <a:bodyPr/>
                    <a:lstStyle/>
                    <a:p>
                      <a:pPr algn="ctr"/>
                      <a:r>
                        <a:rPr lang="en-US" altLang="zh-CN" dirty="0" smtClean="0">
                          <a:solidFill>
                            <a:srgbClr val="FF0000"/>
                          </a:solidFill>
                        </a:rPr>
                        <a:t>0</a:t>
                      </a:r>
                      <a:endParaRPr lang="zh-CN" altLang="en-US" dirty="0">
                        <a:solidFill>
                          <a:srgbClr val="FF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1</a:t>
                      </a:r>
                      <a:endParaRPr lang="zh-CN" altLang="en-US" dirty="0" smtClean="0">
                        <a:solidFill>
                          <a:srgbClr val="FF0000"/>
                        </a:solidFill>
                      </a:endParaRPr>
                    </a:p>
                  </a:txBody>
                  <a:tcPr/>
                </a:tc>
                <a:tc>
                  <a:txBody>
                    <a:bodyPr/>
                    <a:lstStyle/>
                    <a:p>
                      <a:pPr algn="ctr"/>
                      <a:r>
                        <a:rPr lang="en-US" altLang="zh-CN" dirty="0" smtClean="0">
                          <a:solidFill>
                            <a:srgbClr val="FF0000"/>
                          </a:solidFill>
                        </a:rPr>
                        <a:t>0</a:t>
                      </a:r>
                      <a:endParaRPr lang="zh-CN" altLang="en-US" dirty="0">
                        <a:solidFill>
                          <a:srgbClr val="FF0000"/>
                        </a:solidFill>
                      </a:endParaRPr>
                    </a:p>
                  </a:txBody>
                  <a:tcPr/>
                </a:tc>
                <a:tc>
                  <a:txBody>
                    <a:bodyPr/>
                    <a:lstStyle/>
                    <a:p>
                      <a:pPr algn="ctr"/>
                      <a:r>
                        <a:rPr lang="en-US" altLang="zh-CN" dirty="0" smtClean="0">
                          <a:solidFill>
                            <a:srgbClr val="FF0000"/>
                          </a:solidFill>
                        </a:rPr>
                        <a:t>1</a:t>
                      </a:r>
                      <a:endParaRPr lang="zh-CN" altLang="en-US" dirty="0">
                        <a:solidFill>
                          <a:srgbClr val="FF0000"/>
                        </a:solidFill>
                      </a:endParaRPr>
                    </a:p>
                  </a:txBody>
                  <a:tcPr/>
                </a:tc>
              </a:tr>
              <a:tr h="370840">
                <a:tc>
                  <a:txBody>
                    <a:bodyPr/>
                    <a:lstStyle/>
                    <a:p>
                      <a:pPr algn="ctr"/>
                      <a:r>
                        <a:rPr lang="en-US" altLang="zh-CN" dirty="0" smtClean="0">
                          <a:solidFill>
                            <a:srgbClr val="FF0000"/>
                          </a:solidFill>
                        </a:rPr>
                        <a:t>1</a:t>
                      </a:r>
                      <a:endParaRPr lang="zh-CN" altLang="en-US"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1</a:t>
                      </a:r>
                      <a:endParaRPr lang="zh-CN" altLang="en-US" dirty="0" smtClean="0">
                        <a:solidFill>
                          <a:srgbClr val="FF0000"/>
                        </a:solidFill>
                      </a:endParaRPr>
                    </a:p>
                  </a:txBody>
                  <a:tcPr/>
                </a:tc>
                <a:tc>
                  <a:txBody>
                    <a:bodyPr/>
                    <a:lstStyle/>
                    <a:p>
                      <a:pPr algn="ctr"/>
                      <a:r>
                        <a:rPr lang="en-US" altLang="zh-CN" dirty="0" smtClean="0">
                          <a:solidFill>
                            <a:srgbClr val="FF0000"/>
                          </a:solidFill>
                        </a:rPr>
                        <a:t>0</a:t>
                      </a:r>
                      <a:endParaRPr lang="zh-CN" altLang="en-US" dirty="0">
                        <a:solidFill>
                          <a:srgbClr val="FF0000"/>
                        </a:solidFill>
                      </a:endParaRPr>
                    </a:p>
                  </a:txBody>
                  <a:tcPr/>
                </a:tc>
              </a:tr>
              <a:tr h="370840">
                <a:tc>
                  <a:txBody>
                    <a:bodyPr/>
                    <a:lstStyle/>
                    <a:p>
                      <a:pPr algn="ctr"/>
                      <a:r>
                        <a:rPr lang="en-US" altLang="zh-CN" dirty="0" smtClean="0">
                          <a:solidFill>
                            <a:srgbClr val="FF0000"/>
                          </a:solidFill>
                        </a:rPr>
                        <a:t>1</a:t>
                      </a:r>
                      <a:endParaRPr lang="zh-CN" altLang="en-US" dirty="0">
                        <a:solidFill>
                          <a:srgbClr val="FF0000"/>
                        </a:solidFill>
                      </a:endParaRPr>
                    </a:p>
                  </a:txBody>
                  <a:tcPr/>
                </a:tc>
                <a:tc>
                  <a:txBody>
                    <a:bodyPr/>
                    <a:lstStyle/>
                    <a:p>
                      <a:pPr algn="ctr"/>
                      <a:r>
                        <a:rPr lang="en-US" altLang="zh-CN" dirty="0" smtClean="0">
                          <a:solidFill>
                            <a:srgbClr val="FF0000"/>
                          </a:solidFill>
                        </a:rPr>
                        <a:t>1</a:t>
                      </a:r>
                      <a:endParaRPr lang="zh-CN" altLang="en-US" dirty="0">
                        <a:solidFill>
                          <a:srgbClr val="FF0000"/>
                        </a:solidFill>
                      </a:endParaRPr>
                    </a:p>
                  </a:txBody>
                  <a:tcPr/>
                </a:tc>
                <a:tc>
                  <a:txBody>
                    <a:bodyPr/>
                    <a:lstStyle/>
                    <a:p>
                      <a:pPr algn="ctr"/>
                      <a:r>
                        <a:rPr lang="en-US" altLang="zh-CN" dirty="0" smtClean="0">
                          <a:solidFill>
                            <a:srgbClr val="FF0000"/>
                          </a:solidFill>
                        </a:rPr>
                        <a:t>1</a:t>
                      </a:r>
                      <a:endParaRPr lang="zh-CN" altLang="en-US" dirty="0">
                        <a:solidFill>
                          <a:srgbClr val="FF0000"/>
                        </a:solidFill>
                      </a:endParaRPr>
                    </a:p>
                  </a:txBody>
                  <a:tcPr/>
                </a:tc>
              </a:tr>
            </a:tbl>
          </a:graphicData>
        </a:graphic>
      </p:graphicFrame>
      <p:sp>
        <p:nvSpPr>
          <p:cNvPr id="4" name="矩形 3"/>
          <p:cNvSpPr/>
          <p:nvPr/>
        </p:nvSpPr>
        <p:spPr bwMode="auto">
          <a:xfrm>
            <a:off x="5064492" y="1724537"/>
            <a:ext cx="433136" cy="3339976"/>
          </a:xfrm>
          <a:prstGeom prst="rect">
            <a:avLst/>
          </a:prstGeom>
          <a:solidFill>
            <a:srgbClr val="92D050">
              <a:alpha val="50000"/>
            </a:srgbClr>
          </a:solidFill>
          <a:ln w="19050">
            <a:solidFill>
              <a:srgbClr val="0000CC"/>
            </a:solidFill>
            <a:round/>
            <a:headEnd/>
            <a:tailEnd/>
          </a:ln>
        </p:spPr>
        <p:txBody>
          <a:bodyPr rtlCol="0" anchor="ctr"/>
          <a:lstStyle/>
          <a:p>
            <a:pPr algn="ctr"/>
            <a:endParaRPr lang="zh-CN" altLang="en-US" sz="1600" b="1" dirty="0">
              <a:solidFill>
                <a:srgbClr val="0000CC"/>
              </a:solidFill>
              <a:latin typeface="+mn-ea"/>
              <a:ea typeface="+mn-ea"/>
            </a:endParaRPr>
          </a:p>
        </p:txBody>
      </p:sp>
      <p:sp>
        <p:nvSpPr>
          <p:cNvPr id="5" name="矩形 4"/>
          <p:cNvSpPr/>
          <p:nvPr/>
        </p:nvSpPr>
        <p:spPr bwMode="auto">
          <a:xfrm>
            <a:off x="925631" y="3264579"/>
            <a:ext cx="2125576" cy="267913"/>
          </a:xfrm>
          <a:prstGeom prst="rect">
            <a:avLst/>
          </a:prstGeom>
          <a:solidFill>
            <a:srgbClr val="92D050">
              <a:alpha val="50000"/>
            </a:srgbClr>
          </a:solidFill>
          <a:ln w="19050">
            <a:solidFill>
              <a:srgbClr val="0000CC"/>
            </a:solidFill>
            <a:round/>
            <a:headEnd/>
            <a:tailEnd/>
          </a:ln>
        </p:spPr>
        <p:txBody>
          <a:bodyPr rtlCol="0" anchor="ctr"/>
          <a:lstStyle/>
          <a:p>
            <a:pPr algn="ctr"/>
            <a:endParaRPr lang="zh-CN" altLang="en-US" sz="1600" b="1" dirty="0">
              <a:solidFill>
                <a:srgbClr val="0000CC"/>
              </a:solidFill>
              <a:latin typeface="+mn-ea"/>
              <a:ea typeface="+mn-ea"/>
            </a:endParaRPr>
          </a:p>
        </p:txBody>
      </p:sp>
      <p:cxnSp>
        <p:nvCxnSpPr>
          <p:cNvPr id="15" name="直接箭头连接符 14"/>
          <p:cNvCxnSpPr>
            <a:stCxn id="4" idx="0"/>
          </p:cNvCxnSpPr>
          <p:nvPr/>
        </p:nvCxnSpPr>
        <p:spPr>
          <a:xfrm flipV="1">
            <a:off x="5281060" y="1295908"/>
            <a:ext cx="775" cy="428629"/>
          </a:xfrm>
          <a:prstGeom prst="straightConnector1">
            <a:avLst/>
          </a:prstGeom>
          <a:ln w="31750">
            <a:solidFill>
              <a:srgbClr val="0000CC"/>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20" name="表格 19"/>
          <p:cNvGraphicFramePr>
            <a:graphicFrameLocks noGrp="1"/>
          </p:cNvGraphicFramePr>
          <p:nvPr>
            <p:extLst>
              <p:ext uri="{D42A27DB-BD31-4B8C-83A1-F6EECF244321}">
                <p14:modId xmlns:p14="http://schemas.microsoft.com/office/powerpoint/2010/main" val="776533856"/>
              </p:ext>
            </p:extLst>
          </p:nvPr>
        </p:nvGraphicFramePr>
        <p:xfrm>
          <a:off x="319244" y="5354594"/>
          <a:ext cx="8393216" cy="370840"/>
        </p:xfrm>
        <a:graphic>
          <a:graphicData uri="http://schemas.openxmlformats.org/drawingml/2006/table">
            <a:tbl>
              <a:tblPr firstRow="1" bandRow="1">
                <a:tableStyleId>{E8B1032C-EA38-4F05-BA0D-38AFFFC7BED3}</a:tableStyleId>
              </a:tblPr>
              <a:tblGrid>
                <a:gridCol w="262288"/>
                <a:gridCol w="262288"/>
                <a:gridCol w="262288"/>
                <a:gridCol w="262288"/>
                <a:gridCol w="262288"/>
                <a:gridCol w="262288"/>
                <a:gridCol w="262288"/>
                <a:gridCol w="262288"/>
                <a:gridCol w="262288"/>
                <a:gridCol w="262288"/>
                <a:gridCol w="262288"/>
                <a:gridCol w="262288"/>
                <a:gridCol w="262288"/>
                <a:gridCol w="262288"/>
                <a:gridCol w="262288"/>
                <a:gridCol w="262288"/>
                <a:gridCol w="262288"/>
                <a:gridCol w="262288"/>
                <a:gridCol w="262288"/>
                <a:gridCol w="262288"/>
                <a:gridCol w="262288"/>
                <a:gridCol w="262288"/>
                <a:gridCol w="262288"/>
                <a:gridCol w="262288"/>
                <a:gridCol w="262288"/>
                <a:gridCol w="262288"/>
                <a:gridCol w="262288"/>
                <a:gridCol w="262288"/>
                <a:gridCol w="262288"/>
                <a:gridCol w="262288"/>
                <a:gridCol w="262288"/>
                <a:gridCol w="262288"/>
              </a:tblGrid>
              <a:tr h="370840">
                <a:tc>
                  <a:txBody>
                    <a:bodyPr/>
                    <a:lstStyle/>
                    <a:p>
                      <a:endParaRPr lang="zh-CN" altLang="en-US" dirty="0"/>
                    </a:p>
                  </a:txBody>
                  <a:tcPr>
                    <a:solidFill>
                      <a:srgbClr val="0055FE"/>
                    </a:solidFill>
                  </a:tcPr>
                </a:tc>
                <a:tc>
                  <a:txBody>
                    <a:bodyPr/>
                    <a:lstStyle/>
                    <a:p>
                      <a:endParaRPr lang="zh-CN" altLang="en-US" sz="800" dirty="0"/>
                    </a:p>
                  </a:txBody>
                  <a:tcPr>
                    <a:solidFill>
                      <a:srgbClr val="0055FE"/>
                    </a:solidFill>
                  </a:tcPr>
                </a:tc>
                <a:tc>
                  <a:txBody>
                    <a:bodyPr/>
                    <a:lstStyle/>
                    <a:p>
                      <a:endParaRPr lang="zh-CN" altLang="en-US" dirty="0"/>
                    </a:p>
                  </a:txBody>
                  <a:tcPr>
                    <a:solidFill>
                      <a:srgbClr val="0055FE"/>
                    </a:solidFill>
                  </a:tcPr>
                </a:tc>
                <a:tc>
                  <a:txBody>
                    <a:bodyPr/>
                    <a:lstStyle/>
                    <a:p>
                      <a:endParaRPr lang="zh-CN" altLang="en-US" dirty="0"/>
                    </a:p>
                  </a:txBody>
                  <a:tcPr>
                    <a:solidFill>
                      <a:srgbClr val="0055FE"/>
                    </a:solidFill>
                  </a:tcPr>
                </a:tc>
                <a:tc>
                  <a:txBody>
                    <a:bodyPr/>
                    <a:lstStyle/>
                    <a:p>
                      <a:endParaRPr lang="zh-CN" altLang="en-US" dirty="0"/>
                    </a:p>
                  </a:txBody>
                  <a:tcPr>
                    <a:solidFill>
                      <a:srgbClr val="0055FE"/>
                    </a:solidFill>
                  </a:tcPr>
                </a:tc>
                <a:tc>
                  <a:txBody>
                    <a:bodyPr/>
                    <a:lstStyle/>
                    <a:p>
                      <a:endParaRPr lang="zh-CN" altLang="en-US" dirty="0"/>
                    </a:p>
                  </a:txBody>
                  <a:tcPr>
                    <a:solidFill>
                      <a:srgbClr val="0055FE"/>
                    </a:solidFill>
                  </a:tcPr>
                </a:tc>
                <a:tc>
                  <a:txBody>
                    <a:bodyPr/>
                    <a:lstStyle/>
                    <a:p>
                      <a:endParaRPr lang="zh-CN" altLang="en-US" dirty="0"/>
                    </a:p>
                  </a:txBody>
                  <a:tcPr>
                    <a:solidFill>
                      <a:srgbClr val="0055FE"/>
                    </a:solidFill>
                  </a:tcPr>
                </a:tc>
                <a:tc>
                  <a:txBody>
                    <a:bodyPr/>
                    <a:lstStyle/>
                    <a:p>
                      <a:endParaRPr lang="zh-CN" altLang="en-US" dirty="0"/>
                    </a:p>
                  </a:txBody>
                  <a:tcPr>
                    <a:solidFill>
                      <a:srgbClr val="0055FE"/>
                    </a:solidFill>
                  </a:tcPr>
                </a:tc>
                <a:tc>
                  <a:txBody>
                    <a:bodyPr/>
                    <a:lstStyle/>
                    <a:p>
                      <a:endParaRPr lang="zh-CN" altLang="en-US" dirty="0"/>
                    </a:p>
                  </a:txBody>
                  <a:tcPr>
                    <a:solidFill>
                      <a:srgbClr val="FF0000"/>
                    </a:solidFill>
                  </a:tcPr>
                </a:tc>
                <a:tc>
                  <a:txBody>
                    <a:bodyPr/>
                    <a:lstStyle/>
                    <a:p>
                      <a:endParaRPr lang="zh-CN" altLang="en-US" dirty="0"/>
                    </a:p>
                  </a:txBody>
                  <a:tcPr>
                    <a:solidFill>
                      <a:srgbClr val="FF0000"/>
                    </a:solidFill>
                  </a:tcPr>
                </a:tc>
                <a:tc>
                  <a:txBody>
                    <a:bodyPr/>
                    <a:lstStyle/>
                    <a:p>
                      <a:endParaRPr lang="zh-CN" altLang="en-US" dirty="0"/>
                    </a:p>
                  </a:txBody>
                  <a:tcPr>
                    <a:solidFill>
                      <a:srgbClr val="FF0000"/>
                    </a:solidFill>
                  </a:tcPr>
                </a:tc>
                <a:tc>
                  <a:txBody>
                    <a:bodyPr/>
                    <a:lstStyle/>
                    <a:p>
                      <a:endParaRPr lang="zh-CN" altLang="en-US" dirty="0"/>
                    </a:p>
                  </a:txBody>
                  <a:tcPr>
                    <a:solidFill>
                      <a:srgbClr val="FF0000"/>
                    </a:solidFill>
                  </a:tcPr>
                </a:tc>
                <a:tc>
                  <a:txBody>
                    <a:bodyPr/>
                    <a:lstStyle/>
                    <a:p>
                      <a:endParaRPr lang="zh-CN" altLang="en-US" dirty="0"/>
                    </a:p>
                  </a:txBody>
                  <a:tcPr>
                    <a:solidFill>
                      <a:srgbClr val="FF0000"/>
                    </a:solidFill>
                  </a:tcPr>
                </a:tc>
                <a:tc>
                  <a:txBody>
                    <a:bodyPr/>
                    <a:lstStyle/>
                    <a:p>
                      <a:endParaRPr lang="zh-CN" altLang="en-US" dirty="0"/>
                    </a:p>
                  </a:txBody>
                  <a:tcPr>
                    <a:solidFill>
                      <a:srgbClr val="FF0000"/>
                    </a:solidFill>
                  </a:tcPr>
                </a:tc>
                <a:tc>
                  <a:txBody>
                    <a:bodyPr/>
                    <a:lstStyle/>
                    <a:p>
                      <a:endParaRPr lang="zh-CN" altLang="en-US" dirty="0"/>
                    </a:p>
                  </a:txBody>
                  <a:tcPr>
                    <a:solidFill>
                      <a:srgbClr val="FF0000"/>
                    </a:solidFill>
                  </a:tcPr>
                </a:tc>
                <a:tc>
                  <a:txBody>
                    <a:bodyPr/>
                    <a:lstStyle/>
                    <a:p>
                      <a:endParaRPr lang="zh-CN" altLang="en-US" dirty="0"/>
                    </a:p>
                  </a:txBody>
                  <a:tcPr>
                    <a:solidFill>
                      <a:srgbClr val="FF0000"/>
                    </a:solidFill>
                  </a:tcPr>
                </a:tc>
                <a:tc>
                  <a:txBody>
                    <a:bodyPr/>
                    <a:lstStyle/>
                    <a:p>
                      <a:endParaRPr lang="zh-CN" altLang="en-US" dirty="0"/>
                    </a:p>
                  </a:txBody>
                  <a:tcPr>
                    <a:solidFill>
                      <a:srgbClr val="00B050"/>
                    </a:solidFill>
                  </a:tcPr>
                </a:tc>
                <a:tc>
                  <a:txBody>
                    <a:bodyPr/>
                    <a:lstStyle/>
                    <a:p>
                      <a:endParaRPr lang="zh-CN" altLang="en-US" dirty="0"/>
                    </a:p>
                  </a:txBody>
                  <a:tcPr>
                    <a:solidFill>
                      <a:srgbClr val="00B050"/>
                    </a:solidFill>
                  </a:tcPr>
                </a:tc>
                <a:tc>
                  <a:txBody>
                    <a:bodyPr/>
                    <a:lstStyle/>
                    <a:p>
                      <a:endParaRPr lang="zh-CN" altLang="en-US" dirty="0"/>
                    </a:p>
                  </a:txBody>
                  <a:tcPr>
                    <a:solidFill>
                      <a:srgbClr val="00B050"/>
                    </a:solidFill>
                  </a:tcPr>
                </a:tc>
                <a:tc>
                  <a:txBody>
                    <a:bodyPr/>
                    <a:lstStyle/>
                    <a:p>
                      <a:endParaRPr lang="zh-CN" altLang="en-US" dirty="0"/>
                    </a:p>
                  </a:txBody>
                  <a:tcPr>
                    <a:solidFill>
                      <a:srgbClr val="00B050"/>
                    </a:solidFill>
                  </a:tcPr>
                </a:tc>
                <a:tc>
                  <a:txBody>
                    <a:bodyPr/>
                    <a:lstStyle/>
                    <a:p>
                      <a:endParaRPr lang="zh-CN" altLang="en-US" dirty="0"/>
                    </a:p>
                  </a:txBody>
                  <a:tcPr>
                    <a:solidFill>
                      <a:srgbClr val="00B050"/>
                    </a:solidFill>
                  </a:tcPr>
                </a:tc>
                <a:tc>
                  <a:txBody>
                    <a:bodyPr/>
                    <a:lstStyle/>
                    <a:p>
                      <a:endParaRPr lang="zh-CN" altLang="en-US" dirty="0"/>
                    </a:p>
                  </a:txBody>
                  <a:tcPr>
                    <a:solidFill>
                      <a:srgbClr val="00B050"/>
                    </a:solidFill>
                  </a:tcPr>
                </a:tc>
                <a:tc>
                  <a:txBody>
                    <a:bodyPr/>
                    <a:lstStyle/>
                    <a:p>
                      <a:endParaRPr lang="zh-CN" altLang="en-US" dirty="0"/>
                    </a:p>
                  </a:txBody>
                  <a:tcPr>
                    <a:solidFill>
                      <a:srgbClr val="00B050"/>
                    </a:solidFill>
                  </a:tcPr>
                </a:tc>
                <a:tc>
                  <a:txBody>
                    <a:bodyPr/>
                    <a:lstStyle/>
                    <a:p>
                      <a:endParaRPr lang="zh-CN" altLang="en-US" dirty="0"/>
                    </a:p>
                  </a:txBody>
                  <a:tcPr>
                    <a:solidFill>
                      <a:srgbClr val="00B050"/>
                    </a:solidFill>
                  </a:tcPr>
                </a:tc>
                <a:tc>
                  <a:txBody>
                    <a:bodyPr/>
                    <a:lstStyle/>
                    <a:p>
                      <a:endParaRPr lang="zh-CN" altLang="en-US" dirty="0">
                        <a:solidFill>
                          <a:srgbClr val="FF0000"/>
                        </a:solidFill>
                      </a:endParaRPr>
                    </a:p>
                  </a:txBody>
                  <a:tcPr>
                    <a:solidFill>
                      <a:srgbClr val="0000CC"/>
                    </a:solidFill>
                  </a:tcPr>
                </a:tc>
                <a:tc>
                  <a:txBody>
                    <a:bodyPr/>
                    <a:lstStyle/>
                    <a:p>
                      <a:endParaRPr lang="zh-CN" altLang="en-US" dirty="0">
                        <a:solidFill>
                          <a:srgbClr val="FF0000"/>
                        </a:solidFill>
                      </a:endParaRPr>
                    </a:p>
                  </a:txBody>
                  <a:tcPr>
                    <a:solidFill>
                      <a:srgbClr val="0000CC"/>
                    </a:solidFill>
                  </a:tcPr>
                </a:tc>
                <a:tc>
                  <a:txBody>
                    <a:bodyPr/>
                    <a:lstStyle/>
                    <a:p>
                      <a:endParaRPr lang="zh-CN" altLang="en-US" dirty="0">
                        <a:solidFill>
                          <a:srgbClr val="FF0000"/>
                        </a:solidFill>
                      </a:endParaRPr>
                    </a:p>
                  </a:txBody>
                  <a:tcPr>
                    <a:solidFill>
                      <a:srgbClr val="0000CC"/>
                    </a:solidFill>
                  </a:tcPr>
                </a:tc>
                <a:tc>
                  <a:txBody>
                    <a:bodyPr/>
                    <a:lstStyle/>
                    <a:p>
                      <a:endParaRPr lang="zh-CN" altLang="en-US" dirty="0">
                        <a:solidFill>
                          <a:srgbClr val="FF0000"/>
                        </a:solidFill>
                      </a:endParaRPr>
                    </a:p>
                  </a:txBody>
                  <a:tcPr>
                    <a:solidFill>
                      <a:srgbClr val="0000CC"/>
                    </a:solidFill>
                  </a:tcPr>
                </a:tc>
                <a:tc>
                  <a:txBody>
                    <a:bodyPr/>
                    <a:lstStyle/>
                    <a:p>
                      <a:endParaRPr lang="zh-CN" altLang="en-US" dirty="0">
                        <a:solidFill>
                          <a:srgbClr val="FF0000"/>
                        </a:solidFill>
                      </a:endParaRPr>
                    </a:p>
                  </a:txBody>
                  <a:tcPr>
                    <a:solidFill>
                      <a:srgbClr val="0000CC"/>
                    </a:solidFill>
                  </a:tcPr>
                </a:tc>
                <a:tc>
                  <a:txBody>
                    <a:bodyPr/>
                    <a:lstStyle/>
                    <a:p>
                      <a:endParaRPr lang="zh-CN" altLang="en-US" dirty="0">
                        <a:solidFill>
                          <a:srgbClr val="FF0000"/>
                        </a:solidFill>
                      </a:endParaRPr>
                    </a:p>
                  </a:txBody>
                  <a:tcPr>
                    <a:solidFill>
                      <a:srgbClr val="0000CC"/>
                    </a:solidFill>
                  </a:tcPr>
                </a:tc>
                <a:tc>
                  <a:txBody>
                    <a:bodyPr/>
                    <a:lstStyle/>
                    <a:p>
                      <a:endParaRPr lang="zh-CN" altLang="en-US" dirty="0">
                        <a:solidFill>
                          <a:srgbClr val="FF0000"/>
                        </a:solidFill>
                      </a:endParaRPr>
                    </a:p>
                  </a:txBody>
                  <a:tcPr>
                    <a:solidFill>
                      <a:srgbClr val="0000CC"/>
                    </a:solidFill>
                  </a:tcPr>
                </a:tc>
                <a:tc>
                  <a:txBody>
                    <a:bodyPr/>
                    <a:lstStyle/>
                    <a:p>
                      <a:endParaRPr lang="zh-CN" altLang="en-US" dirty="0">
                        <a:solidFill>
                          <a:srgbClr val="FF0000"/>
                        </a:solidFill>
                      </a:endParaRPr>
                    </a:p>
                  </a:txBody>
                  <a:tcPr>
                    <a:solidFill>
                      <a:srgbClr val="0000CC"/>
                    </a:solidFill>
                  </a:tcPr>
                </a:tc>
              </a:tr>
            </a:tbl>
          </a:graphicData>
        </a:graphic>
      </p:graphicFrame>
      <p:sp>
        <p:nvSpPr>
          <p:cNvPr id="21" name="TextBox 20"/>
          <p:cNvSpPr txBox="1"/>
          <p:nvPr/>
        </p:nvSpPr>
        <p:spPr>
          <a:xfrm>
            <a:off x="2610053" y="5093396"/>
            <a:ext cx="1010653" cy="307777"/>
          </a:xfrm>
          <a:prstGeom prst="rect">
            <a:avLst/>
          </a:prstGeom>
          <a:noFill/>
        </p:spPr>
        <p:txBody>
          <a:bodyPr wrap="square" rtlCol="0">
            <a:spAutoFit/>
          </a:bodyPr>
          <a:lstStyle/>
          <a:p>
            <a:r>
              <a:rPr lang="en-US" altLang="zh-CN" sz="1400" b="1" dirty="0" smtClean="0">
                <a:solidFill>
                  <a:srgbClr val="0000CC"/>
                </a:solidFill>
                <a:latin typeface="+mn-ea"/>
                <a:ea typeface="+mn-ea"/>
              </a:rPr>
              <a:t>22 21 20</a:t>
            </a:r>
            <a:endParaRPr lang="zh-CN" altLang="en-US" sz="1400" b="1" dirty="0">
              <a:solidFill>
                <a:srgbClr val="0000CC"/>
              </a:solidFill>
              <a:latin typeface="+mn-ea"/>
              <a:ea typeface="+mn-ea"/>
            </a:endParaRPr>
          </a:p>
        </p:txBody>
      </p:sp>
      <p:sp>
        <p:nvSpPr>
          <p:cNvPr id="22" name="TextBox 21"/>
          <p:cNvSpPr txBox="1"/>
          <p:nvPr/>
        </p:nvSpPr>
        <p:spPr>
          <a:xfrm>
            <a:off x="280735" y="5082153"/>
            <a:ext cx="413886" cy="307777"/>
          </a:xfrm>
          <a:prstGeom prst="rect">
            <a:avLst/>
          </a:prstGeom>
          <a:noFill/>
        </p:spPr>
        <p:txBody>
          <a:bodyPr wrap="square" lIns="72000" rIns="72000" rtlCol="0">
            <a:spAutoFit/>
          </a:bodyPr>
          <a:lstStyle/>
          <a:p>
            <a:r>
              <a:rPr lang="en-US" altLang="zh-CN" sz="1400" b="1" dirty="0" smtClean="0">
                <a:solidFill>
                  <a:srgbClr val="0000CC"/>
                </a:solidFill>
                <a:latin typeface="+mn-ea"/>
                <a:ea typeface="+mn-ea"/>
              </a:rPr>
              <a:t>31</a:t>
            </a:r>
            <a:endParaRPr lang="zh-CN" altLang="en-US" sz="1400" b="1" dirty="0">
              <a:solidFill>
                <a:srgbClr val="0000CC"/>
              </a:solidFill>
              <a:latin typeface="+mn-ea"/>
              <a:ea typeface="+mn-ea"/>
            </a:endParaRPr>
          </a:p>
        </p:txBody>
      </p:sp>
      <p:sp>
        <p:nvSpPr>
          <p:cNvPr id="23" name="TextBox 22"/>
          <p:cNvSpPr txBox="1"/>
          <p:nvPr/>
        </p:nvSpPr>
        <p:spPr>
          <a:xfrm>
            <a:off x="8431714" y="5091793"/>
            <a:ext cx="280739" cy="307777"/>
          </a:xfrm>
          <a:prstGeom prst="rect">
            <a:avLst/>
          </a:prstGeom>
          <a:noFill/>
        </p:spPr>
        <p:txBody>
          <a:bodyPr wrap="square" rtlCol="0">
            <a:spAutoFit/>
          </a:bodyPr>
          <a:lstStyle/>
          <a:p>
            <a:r>
              <a:rPr lang="en-US" altLang="zh-CN" sz="1400" b="1" dirty="0" smtClean="0">
                <a:solidFill>
                  <a:srgbClr val="0000CC"/>
                </a:solidFill>
                <a:latin typeface="+mn-ea"/>
                <a:ea typeface="+mn-ea"/>
              </a:rPr>
              <a:t>0</a:t>
            </a:r>
            <a:endParaRPr lang="zh-CN" altLang="en-US" sz="1400" b="1" dirty="0">
              <a:solidFill>
                <a:srgbClr val="0000CC"/>
              </a:solidFill>
              <a:latin typeface="+mn-ea"/>
              <a:ea typeface="+mn-ea"/>
            </a:endParaRPr>
          </a:p>
        </p:txBody>
      </p:sp>
      <p:sp>
        <p:nvSpPr>
          <p:cNvPr id="25" name="TextBox 24"/>
          <p:cNvSpPr txBox="1"/>
          <p:nvPr/>
        </p:nvSpPr>
        <p:spPr>
          <a:xfrm>
            <a:off x="2762449" y="5698163"/>
            <a:ext cx="558266" cy="461665"/>
          </a:xfrm>
          <a:prstGeom prst="rect">
            <a:avLst/>
          </a:prstGeom>
          <a:noFill/>
        </p:spPr>
        <p:txBody>
          <a:bodyPr wrap="square" rtlCol="0">
            <a:spAutoFit/>
          </a:bodyPr>
          <a:lstStyle/>
          <a:p>
            <a:r>
              <a:rPr lang="en-US" altLang="zh-CN" sz="2400" b="1" dirty="0" smtClean="0">
                <a:solidFill>
                  <a:srgbClr val="0000CC"/>
                </a:solidFill>
                <a:latin typeface="+mn-ea"/>
                <a:ea typeface="+mn-ea"/>
              </a:rPr>
              <a:t>3</a:t>
            </a:r>
          </a:p>
        </p:txBody>
      </p:sp>
      <p:sp>
        <p:nvSpPr>
          <p:cNvPr id="26" name="矩形 25"/>
          <p:cNvSpPr/>
          <p:nvPr/>
        </p:nvSpPr>
        <p:spPr bwMode="auto">
          <a:xfrm>
            <a:off x="2435485" y="5353257"/>
            <a:ext cx="1058779" cy="741142"/>
          </a:xfrm>
          <a:prstGeom prst="rect">
            <a:avLst/>
          </a:prstGeom>
          <a:noFill/>
          <a:ln w="19050">
            <a:solidFill>
              <a:srgbClr val="0000CC"/>
            </a:solidFill>
            <a:round/>
            <a:headEnd/>
            <a:tailEnd/>
          </a:ln>
        </p:spPr>
        <p:txBody>
          <a:bodyPr rtlCol="0" anchor="ctr"/>
          <a:lstStyle/>
          <a:p>
            <a:pPr algn="ctr"/>
            <a:endParaRPr lang="zh-CN" altLang="en-US" sz="1600" b="1" dirty="0">
              <a:solidFill>
                <a:srgbClr val="0000CC"/>
              </a:solidFill>
              <a:latin typeface="+mn-ea"/>
              <a:ea typeface="+mn-ea"/>
            </a:endParaRPr>
          </a:p>
        </p:txBody>
      </p:sp>
      <p:sp>
        <p:nvSpPr>
          <p:cNvPr id="27" name="TextBox 26"/>
          <p:cNvSpPr txBox="1"/>
          <p:nvPr/>
        </p:nvSpPr>
        <p:spPr>
          <a:xfrm>
            <a:off x="1115616" y="152636"/>
            <a:ext cx="2849078" cy="461665"/>
          </a:xfrm>
          <a:prstGeom prst="rect">
            <a:avLst/>
          </a:prstGeom>
          <a:noFill/>
        </p:spPr>
        <p:txBody>
          <a:bodyPr wrap="square" rtlCol="0">
            <a:spAutoFit/>
          </a:bodyPr>
          <a:lstStyle/>
          <a:p>
            <a:r>
              <a:rPr lang="en-US" altLang="zh-CN" sz="2400" b="1" dirty="0" smtClean="0">
                <a:latin typeface="+mn-ea"/>
                <a:ea typeface="+mn-ea"/>
              </a:rPr>
              <a:t>74LCX138</a:t>
            </a:r>
            <a:r>
              <a:rPr lang="zh-CN" altLang="en-US" sz="2400" b="1" dirty="0" smtClean="0">
                <a:latin typeface="+mn-ea"/>
                <a:ea typeface="+mn-ea"/>
              </a:rPr>
              <a:t>器件</a:t>
            </a:r>
            <a:endParaRPr lang="zh-CN" altLang="en-US" sz="2400" b="1" dirty="0">
              <a:latin typeface="+mn-ea"/>
              <a:ea typeface="+mn-ea"/>
            </a:endParaRPr>
          </a:p>
        </p:txBody>
      </p:sp>
      <p:sp>
        <p:nvSpPr>
          <p:cNvPr id="28" name="TextBox 27"/>
          <p:cNvSpPr txBox="1"/>
          <p:nvPr/>
        </p:nvSpPr>
        <p:spPr>
          <a:xfrm>
            <a:off x="1848042" y="5099813"/>
            <a:ext cx="413886" cy="307777"/>
          </a:xfrm>
          <a:prstGeom prst="rect">
            <a:avLst/>
          </a:prstGeom>
          <a:noFill/>
        </p:spPr>
        <p:txBody>
          <a:bodyPr wrap="square" lIns="72000" rIns="72000" rtlCol="0">
            <a:spAutoFit/>
          </a:bodyPr>
          <a:lstStyle/>
          <a:p>
            <a:r>
              <a:rPr lang="en-US" altLang="zh-CN" sz="1400" b="1" dirty="0" smtClean="0">
                <a:solidFill>
                  <a:srgbClr val="0000CC"/>
                </a:solidFill>
                <a:latin typeface="+mn-ea"/>
                <a:ea typeface="+mn-ea"/>
              </a:rPr>
              <a:t>25</a:t>
            </a:r>
            <a:endParaRPr lang="zh-CN" altLang="en-US" sz="1400" b="1" dirty="0">
              <a:solidFill>
                <a:srgbClr val="0000CC"/>
              </a:solidFill>
              <a:latin typeface="+mn-ea"/>
              <a:ea typeface="+mn-ea"/>
            </a:endParaRPr>
          </a:p>
        </p:txBody>
      </p:sp>
      <p:sp>
        <p:nvSpPr>
          <p:cNvPr id="29" name="TextBox 28"/>
          <p:cNvSpPr txBox="1"/>
          <p:nvPr/>
        </p:nvSpPr>
        <p:spPr>
          <a:xfrm>
            <a:off x="1057164" y="5088570"/>
            <a:ext cx="413886" cy="307777"/>
          </a:xfrm>
          <a:prstGeom prst="rect">
            <a:avLst/>
          </a:prstGeom>
          <a:noFill/>
        </p:spPr>
        <p:txBody>
          <a:bodyPr wrap="square" lIns="72000" rIns="72000" rtlCol="0">
            <a:spAutoFit/>
          </a:bodyPr>
          <a:lstStyle/>
          <a:p>
            <a:r>
              <a:rPr lang="en-US" altLang="zh-CN" sz="1400" b="1" dirty="0" smtClean="0">
                <a:solidFill>
                  <a:srgbClr val="0000CC"/>
                </a:solidFill>
                <a:latin typeface="+mn-ea"/>
                <a:ea typeface="+mn-ea"/>
              </a:rPr>
              <a:t>28</a:t>
            </a:r>
            <a:endParaRPr lang="zh-CN" altLang="en-US" sz="1400" b="1" dirty="0">
              <a:solidFill>
                <a:srgbClr val="0000CC"/>
              </a:solidFill>
              <a:latin typeface="+mn-ea"/>
              <a:ea typeface="+mn-ea"/>
            </a:endParaRPr>
          </a:p>
        </p:txBody>
      </p:sp>
      <p:sp>
        <p:nvSpPr>
          <p:cNvPr id="30" name="TextBox 29"/>
          <p:cNvSpPr txBox="1"/>
          <p:nvPr/>
        </p:nvSpPr>
        <p:spPr>
          <a:xfrm>
            <a:off x="1743192" y="5664621"/>
            <a:ext cx="558266" cy="461665"/>
          </a:xfrm>
          <a:prstGeom prst="rect">
            <a:avLst/>
          </a:prstGeom>
          <a:noFill/>
        </p:spPr>
        <p:txBody>
          <a:bodyPr wrap="square" rtlCol="0">
            <a:spAutoFit/>
          </a:bodyPr>
          <a:lstStyle/>
          <a:p>
            <a:r>
              <a:rPr lang="en-US" altLang="zh-CN" sz="2400" b="1" dirty="0" smtClean="0">
                <a:solidFill>
                  <a:srgbClr val="0000CC"/>
                </a:solidFill>
                <a:latin typeface="+mn-ea"/>
                <a:ea typeface="+mn-ea"/>
              </a:rPr>
              <a:t>C</a:t>
            </a:r>
          </a:p>
        </p:txBody>
      </p:sp>
      <p:sp>
        <p:nvSpPr>
          <p:cNvPr id="31" name="矩形 30"/>
          <p:cNvSpPr/>
          <p:nvPr/>
        </p:nvSpPr>
        <p:spPr bwMode="auto">
          <a:xfrm>
            <a:off x="317635" y="5368279"/>
            <a:ext cx="2079786" cy="723496"/>
          </a:xfrm>
          <a:prstGeom prst="rect">
            <a:avLst/>
          </a:prstGeom>
          <a:noFill/>
          <a:ln w="19050">
            <a:solidFill>
              <a:srgbClr val="0000CC"/>
            </a:solidFill>
            <a:round/>
            <a:headEnd/>
            <a:tailEnd/>
          </a:ln>
        </p:spPr>
        <p:txBody>
          <a:bodyPr rtlCol="0" anchor="ctr"/>
          <a:lstStyle/>
          <a:p>
            <a:pPr algn="ctr"/>
            <a:endParaRPr lang="zh-CN" altLang="en-US" sz="1600" b="1" dirty="0">
              <a:solidFill>
                <a:srgbClr val="0000CC"/>
              </a:solidFill>
              <a:latin typeface="+mn-ea"/>
              <a:ea typeface="+mn-ea"/>
            </a:endParaRPr>
          </a:p>
        </p:txBody>
      </p:sp>
      <p:sp>
        <p:nvSpPr>
          <p:cNvPr id="32" name="TextBox 31"/>
          <p:cNvSpPr txBox="1"/>
          <p:nvPr/>
        </p:nvSpPr>
        <p:spPr>
          <a:xfrm>
            <a:off x="1348414" y="5391469"/>
            <a:ext cx="1156635" cy="307777"/>
          </a:xfrm>
          <a:prstGeom prst="rect">
            <a:avLst/>
          </a:prstGeom>
          <a:noFill/>
        </p:spPr>
        <p:txBody>
          <a:bodyPr wrap="square" rtlCol="0">
            <a:spAutoFit/>
          </a:bodyPr>
          <a:lstStyle/>
          <a:p>
            <a:r>
              <a:rPr lang="en-US" altLang="zh-CN" sz="1400" b="1" dirty="0" smtClean="0">
                <a:solidFill>
                  <a:schemeClr val="tx2"/>
                </a:solidFill>
                <a:latin typeface="+mn-ea"/>
                <a:ea typeface="+mn-ea"/>
              </a:rPr>
              <a:t>1  0  1  0</a:t>
            </a:r>
            <a:endParaRPr lang="zh-CN" altLang="en-US" sz="1400" b="1" dirty="0">
              <a:solidFill>
                <a:schemeClr val="tx2"/>
              </a:solidFill>
              <a:latin typeface="+mn-ea"/>
              <a:ea typeface="+mn-ea"/>
            </a:endParaRPr>
          </a:p>
        </p:txBody>
      </p:sp>
      <p:sp>
        <p:nvSpPr>
          <p:cNvPr id="34" name="TextBox 33"/>
          <p:cNvSpPr txBox="1"/>
          <p:nvPr/>
        </p:nvSpPr>
        <p:spPr>
          <a:xfrm>
            <a:off x="2670722" y="5373237"/>
            <a:ext cx="848917" cy="307777"/>
          </a:xfrm>
          <a:prstGeom prst="rect">
            <a:avLst/>
          </a:prstGeom>
          <a:noFill/>
        </p:spPr>
        <p:txBody>
          <a:bodyPr wrap="square" rtlCol="0">
            <a:spAutoFit/>
          </a:bodyPr>
          <a:lstStyle/>
          <a:p>
            <a:r>
              <a:rPr lang="en-US" altLang="zh-CN" sz="1400" b="1" dirty="0" smtClean="0">
                <a:solidFill>
                  <a:schemeClr val="tx2"/>
                </a:solidFill>
                <a:latin typeface="+mn-ea"/>
                <a:ea typeface="+mn-ea"/>
              </a:rPr>
              <a:t>0  0  1</a:t>
            </a:r>
            <a:endParaRPr lang="zh-CN" altLang="en-US" sz="1400" b="1" dirty="0">
              <a:solidFill>
                <a:schemeClr val="tx2"/>
              </a:solidFill>
              <a:latin typeface="+mn-ea"/>
              <a:ea typeface="+mn-ea"/>
            </a:endParaRPr>
          </a:p>
        </p:txBody>
      </p:sp>
      <p:sp>
        <p:nvSpPr>
          <p:cNvPr id="35" name="TextBox 34"/>
          <p:cNvSpPr txBox="1"/>
          <p:nvPr/>
        </p:nvSpPr>
        <p:spPr>
          <a:xfrm>
            <a:off x="3773105" y="5977316"/>
            <a:ext cx="2590799" cy="461665"/>
          </a:xfrm>
          <a:prstGeom prst="rect">
            <a:avLst/>
          </a:prstGeom>
          <a:solidFill>
            <a:schemeClr val="bg1">
              <a:lumMod val="95000"/>
            </a:schemeClr>
          </a:solidFill>
        </p:spPr>
        <p:txBody>
          <a:bodyPr wrap="square" rtlCol="0">
            <a:spAutoFit/>
          </a:bodyPr>
          <a:lstStyle/>
          <a:p>
            <a:pPr algn="ctr"/>
            <a:r>
              <a:rPr lang="en-US" altLang="zh-CN" sz="2400" b="1" dirty="0" smtClean="0">
                <a:solidFill>
                  <a:schemeClr val="tx2"/>
                </a:solidFill>
                <a:latin typeface="+mn-ea"/>
                <a:ea typeface="+mn-ea"/>
              </a:rPr>
              <a:t>0X 1030_0000</a:t>
            </a:r>
            <a:endParaRPr lang="zh-CN" altLang="en-US" sz="2400" b="1" dirty="0">
              <a:solidFill>
                <a:schemeClr val="tx2"/>
              </a:solidFill>
              <a:latin typeface="+mn-ea"/>
              <a:ea typeface="+mn-ea"/>
            </a:endParaRPr>
          </a:p>
        </p:txBody>
      </p:sp>
      <p:sp>
        <p:nvSpPr>
          <p:cNvPr id="41" name="TextBox 40"/>
          <p:cNvSpPr txBox="1"/>
          <p:nvPr/>
        </p:nvSpPr>
        <p:spPr>
          <a:xfrm>
            <a:off x="4706135" y="836712"/>
            <a:ext cx="1196740" cy="461665"/>
          </a:xfrm>
          <a:prstGeom prst="rect">
            <a:avLst/>
          </a:prstGeom>
          <a:solidFill>
            <a:srgbClr val="FFC000"/>
          </a:solidFill>
        </p:spPr>
        <p:txBody>
          <a:bodyPr wrap="square" rtlCol="0">
            <a:spAutoFit/>
          </a:bodyPr>
          <a:lstStyle/>
          <a:p>
            <a:pPr algn="ctr"/>
            <a:r>
              <a:rPr lang="en-US" altLang="zh-CN" sz="2400" b="1" dirty="0" smtClean="0">
                <a:solidFill>
                  <a:schemeClr val="tx2"/>
                </a:solidFill>
                <a:latin typeface="+mn-ea"/>
                <a:ea typeface="+mn-ea"/>
              </a:rPr>
              <a:t>LED</a:t>
            </a:r>
            <a:endParaRPr lang="zh-CN" altLang="en-US" sz="2400" b="1" dirty="0">
              <a:solidFill>
                <a:schemeClr val="tx2"/>
              </a:solidFill>
              <a:latin typeface="+mn-ea"/>
              <a:ea typeface="+mn-ea"/>
            </a:endParaRPr>
          </a:p>
        </p:txBody>
      </p:sp>
      <p:sp>
        <p:nvSpPr>
          <p:cNvPr id="6" name="七角星 5">
            <a:hlinkClick r:id="rId2" action="ppaction://hlinksldjump"/>
          </p:cNvPr>
          <p:cNvSpPr/>
          <p:nvPr/>
        </p:nvSpPr>
        <p:spPr>
          <a:xfrm>
            <a:off x="7740352" y="476672"/>
            <a:ext cx="1166428" cy="914400"/>
          </a:xfrm>
          <a:prstGeom prst="star7">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zh-CN" altLang="en-US" sz="2000" dirty="0" smtClean="0">
                <a:solidFill>
                  <a:srgbClr val="FF0000"/>
                </a:solidFill>
              </a:rPr>
              <a:t>返回</a:t>
            </a:r>
            <a:endParaRPr lang="zh-CN" altLang="en-US" sz="2000" dirty="0">
              <a:solidFill>
                <a:srgbClr val="FF0000"/>
              </a:solidFill>
            </a:endParaRPr>
          </a:p>
        </p:txBody>
      </p:sp>
    </p:spTree>
    <p:extLst>
      <p:ext uri="{BB962C8B-B14F-4D97-AF65-F5344CB8AC3E}">
        <p14:creationId xmlns:p14="http://schemas.microsoft.com/office/powerpoint/2010/main" val="3665076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blinds(horizontal)">
                                      <p:cBhvr>
                                        <p:cTn id="1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type="body" idx="1"/>
          </p:nvPr>
        </p:nvSpPr>
        <p:spPr>
          <a:xfrm>
            <a:off x="852488" y="1309688"/>
            <a:ext cx="7535936" cy="4695825"/>
          </a:xfrm>
        </p:spPr>
        <p:txBody>
          <a:bodyPr/>
          <a:lstStyle/>
          <a:p>
            <a:pPr marL="0" indent="457200" algn="just" eaLnBrk="1" hangingPunct="1">
              <a:lnSpc>
                <a:spcPct val="150000"/>
              </a:lnSpc>
              <a:buFont typeface="Wingdings" panose="05000000000000000000" pitchFamily="2" charset="2"/>
              <a:buNone/>
            </a:pPr>
            <a:r>
              <a:rPr lang="zh-CN" altLang="en-US" sz="2800" b="1" smtClean="0">
                <a:solidFill>
                  <a:srgbClr val="FF0000"/>
                </a:solidFill>
              </a:rPr>
              <a:t>中断</a:t>
            </a:r>
            <a:r>
              <a:rPr lang="zh-CN" altLang="en-US" sz="2800" smtClean="0"/>
              <a:t>指在计算机执行期间，系统内发生任何不寻常或非预期的</a:t>
            </a:r>
            <a:r>
              <a:rPr lang="zh-CN" altLang="en-US" sz="2800" b="1" smtClean="0">
                <a:solidFill>
                  <a:srgbClr val="0000FF"/>
                </a:solidFill>
              </a:rPr>
              <a:t>急需处理</a:t>
            </a:r>
            <a:r>
              <a:rPr lang="zh-CN" altLang="en-US" sz="2800" smtClean="0"/>
              <a:t>的事件，使得</a:t>
            </a:r>
            <a:r>
              <a:rPr lang="en-US" altLang="zh-CN" sz="2800" smtClean="0"/>
              <a:t>CPU</a:t>
            </a:r>
            <a:r>
              <a:rPr lang="zh-CN" altLang="en-US" sz="2800" b="1" smtClean="0">
                <a:solidFill>
                  <a:srgbClr val="0000FF"/>
                </a:solidFill>
              </a:rPr>
              <a:t>暂时中断</a:t>
            </a:r>
            <a:r>
              <a:rPr lang="zh-CN" altLang="en-US" sz="2800" smtClean="0"/>
              <a:t>当前正在运行的程序而</a:t>
            </a:r>
            <a:r>
              <a:rPr lang="zh-CN" altLang="en-US" sz="2800" b="1" smtClean="0">
                <a:solidFill>
                  <a:srgbClr val="0000FF"/>
                </a:solidFill>
              </a:rPr>
              <a:t>转去</a:t>
            </a:r>
            <a:r>
              <a:rPr lang="zh-CN" altLang="en-US" sz="2800" smtClean="0"/>
              <a:t>执行相应的事件处理程序，待处理</a:t>
            </a:r>
            <a:r>
              <a:rPr lang="zh-CN" altLang="en-US" sz="2800" b="1" smtClean="0">
                <a:solidFill>
                  <a:srgbClr val="0000FF"/>
                </a:solidFill>
              </a:rPr>
              <a:t>完毕后又返回</a:t>
            </a:r>
            <a:r>
              <a:rPr lang="zh-CN" altLang="en-US" sz="2800" smtClean="0"/>
              <a:t>原来被中断处继续执行或调度新的进程。</a:t>
            </a:r>
          </a:p>
        </p:txBody>
      </p:sp>
      <p:sp>
        <p:nvSpPr>
          <p:cNvPr id="4" name="Rectangle 2"/>
          <p:cNvSpPr txBox="1">
            <a:spLocks noChangeArrowheads="1"/>
          </p:cNvSpPr>
          <p:nvPr/>
        </p:nvSpPr>
        <p:spPr>
          <a:xfrm>
            <a:off x="1043608" y="159321"/>
            <a:ext cx="4392488" cy="53337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en-US" altLang="zh-CN" sz="2800" b="1" kern="0" smtClean="0">
                <a:latin typeface="Times New Roman" panose="02020603050405020304" pitchFamily="18" charset="0"/>
                <a:ea typeface="+mn-ea"/>
                <a:cs typeface="Times New Roman" panose="02020603050405020304" pitchFamily="18" charset="0"/>
              </a:rPr>
              <a:t>3.1.4 </a:t>
            </a:r>
            <a:r>
              <a:rPr lang="zh-CN" altLang="en-US" sz="2800" b="1" kern="0" smtClean="0">
                <a:latin typeface="Times New Roman" panose="02020603050405020304" pitchFamily="18" charset="0"/>
                <a:ea typeface="+mn-ea"/>
                <a:cs typeface="Times New Roman" panose="02020603050405020304" pitchFamily="18" charset="0"/>
              </a:rPr>
              <a:t>中断技术</a:t>
            </a:r>
          </a:p>
        </p:txBody>
      </p:sp>
    </p:spTree>
    <p:extLst>
      <p:ext uri="{BB962C8B-B14F-4D97-AF65-F5344CB8AC3E}">
        <p14:creationId xmlns:p14="http://schemas.microsoft.com/office/powerpoint/2010/main" val="34720472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type="body" idx="1"/>
          </p:nvPr>
        </p:nvSpPr>
        <p:spPr>
          <a:xfrm>
            <a:off x="719572" y="1088740"/>
            <a:ext cx="7772400" cy="5436604"/>
          </a:xfrm>
        </p:spPr>
        <p:txBody>
          <a:bodyPr/>
          <a:lstStyle/>
          <a:p>
            <a:pPr marL="0" indent="0" algn="just" eaLnBrk="1" hangingPunct="1">
              <a:lnSpc>
                <a:spcPct val="150000"/>
              </a:lnSpc>
              <a:spcBef>
                <a:spcPts val="0"/>
              </a:spcBef>
              <a:buNone/>
            </a:pPr>
            <a:r>
              <a:rPr lang="zh-CN" altLang="en-US" sz="2400" b="1" smtClean="0">
                <a:latin typeface="Times New Roman" panose="02020603050405020304" pitchFamily="18" charset="0"/>
                <a:cs typeface="Times New Roman" panose="02020603050405020304" pitchFamily="18" charset="0"/>
              </a:rPr>
              <a:t>     基本概念</a:t>
            </a:r>
          </a:p>
          <a:p>
            <a:pPr lvl="1" algn="just" eaLnBrk="1" hangingPunct="1">
              <a:lnSpc>
                <a:spcPct val="150000"/>
              </a:lnSpc>
              <a:spcBef>
                <a:spcPts val="0"/>
              </a:spcBef>
              <a:buFont typeface="Wingdings" panose="05000000000000000000" pitchFamily="2" charset="2"/>
              <a:buChar char="Ø"/>
            </a:pPr>
            <a:r>
              <a:rPr lang="zh-CN" altLang="en-US" sz="2000" b="1" smtClean="0">
                <a:solidFill>
                  <a:srgbClr val="FF0000"/>
                </a:solidFill>
                <a:latin typeface="Times New Roman" panose="02020603050405020304" pitchFamily="18" charset="0"/>
                <a:cs typeface="Times New Roman" panose="02020603050405020304" pitchFamily="18" charset="0"/>
              </a:rPr>
              <a:t>中断源</a:t>
            </a:r>
            <a:r>
              <a:rPr lang="zh-CN" altLang="en-US" sz="2000" smtClean="0">
                <a:latin typeface="Times New Roman" panose="02020603050405020304" pitchFamily="18" charset="0"/>
                <a:cs typeface="Times New Roman" panose="02020603050405020304" pitchFamily="18" charset="0"/>
              </a:rPr>
              <a:t>：引起中断发生的</a:t>
            </a:r>
            <a:r>
              <a:rPr lang="zh-CN" altLang="en-US" sz="2000" b="1" smtClean="0">
                <a:solidFill>
                  <a:srgbClr val="0000FF"/>
                </a:solidFill>
                <a:latin typeface="Times New Roman" panose="02020603050405020304" pitchFamily="18" charset="0"/>
                <a:cs typeface="Times New Roman" panose="02020603050405020304" pitchFamily="18" charset="0"/>
              </a:rPr>
              <a:t>事件</a:t>
            </a:r>
          </a:p>
          <a:p>
            <a:pPr lvl="1" algn="just" eaLnBrk="1" hangingPunct="1">
              <a:lnSpc>
                <a:spcPct val="150000"/>
              </a:lnSpc>
              <a:spcBef>
                <a:spcPts val="0"/>
              </a:spcBef>
              <a:buFont typeface="Wingdings" panose="05000000000000000000" pitchFamily="2" charset="2"/>
              <a:buChar char="Ø"/>
            </a:pPr>
            <a:r>
              <a:rPr lang="zh-CN" altLang="en-US" sz="2000" b="1" smtClean="0">
                <a:solidFill>
                  <a:srgbClr val="FF0000"/>
                </a:solidFill>
                <a:latin typeface="Times New Roman" panose="02020603050405020304" pitchFamily="18" charset="0"/>
                <a:cs typeface="Times New Roman" panose="02020603050405020304" pitchFamily="18" charset="0"/>
              </a:rPr>
              <a:t>中断请求</a:t>
            </a:r>
            <a:r>
              <a:rPr lang="zh-CN" altLang="en-US" sz="2000" smtClean="0">
                <a:latin typeface="Times New Roman" panose="02020603050405020304" pitchFamily="18" charset="0"/>
                <a:cs typeface="Times New Roman" panose="02020603050405020304" pitchFamily="18" charset="0"/>
              </a:rPr>
              <a:t>：中断源向</a:t>
            </a:r>
            <a:r>
              <a:rPr lang="en-US" altLang="zh-CN" sz="2000" smtClean="0">
                <a:latin typeface="Times New Roman" panose="02020603050405020304" pitchFamily="18" charset="0"/>
                <a:cs typeface="Times New Roman" panose="02020603050405020304" pitchFamily="18" charset="0"/>
              </a:rPr>
              <a:t>CPU</a:t>
            </a:r>
            <a:r>
              <a:rPr lang="zh-CN" altLang="en-US" sz="2000" smtClean="0">
                <a:latin typeface="Times New Roman" panose="02020603050405020304" pitchFamily="18" charset="0"/>
                <a:cs typeface="Times New Roman" panose="02020603050405020304" pitchFamily="18" charset="0"/>
              </a:rPr>
              <a:t>发出的请求中断处理</a:t>
            </a:r>
            <a:r>
              <a:rPr lang="zh-CN" altLang="en-US" sz="2000" b="1" smtClean="0">
                <a:solidFill>
                  <a:srgbClr val="0000FF"/>
                </a:solidFill>
                <a:latin typeface="Times New Roman" panose="02020603050405020304" pitchFamily="18" charset="0"/>
                <a:cs typeface="Times New Roman" panose="02020603050405020304" pitchFamily="18" charset="0"/>
              </a:rPr>
              <a:t>信号</a:t>
            </a:r>
          </a:p>
          <a:p>
            <a:pPr lvl="1" algn="just" eaLnBrk="1" hangingPunct="1">
              <a:lnSpc>
                <a:spcPct val="150000"/>
              </a:lnSpc>
              <a:spcBef>
                <a:spcPts val="0"/>
              </a:spcBef>
              <a:buFont typeface="Wingdings" panose="05000000000000000000" pitchFamily="2" charset="2"/>
              <a:buChar char="Ø"/>
            </a:pPr>
            <a:r>
              <a:rPr lang="zh-CN" altLang="en-US" sz="2000" b="1" smtClean="0">
                <a:solidFill>
                  <a:srgbClr val="FF0000"/>
                </a:solidFill>
                <a:latin typeface="Times New Roman" panose="02020603050405020304" pitchFamily="18" charset="0"/>
                <a:cs typeface="Times New Roman" panose="02020603050405020304" pitchFamily="18" charset="0"/>
              </a:rPr>
              <a:t>中断响应</a:t>
            </a:r>
            <a:r>
              <a:rPr lang="zh-CN" altLang="en-US" sz="2000" smtClean="0">
                <a:latin typeface="Times New Roman" panose="02020603050405020304" pitchFamily="18" charset="0"/>
                <a:cs typeface="Times New Roman" panose="02020603050405020304" pitchFamily="18" charset="0"/>
              </a:rPr>
              <a:t>：</a:t>
            </a:r>
            <a:r>
              <a:rPr lang="en-US" altLang="zh-CN" sz="2000" smtClean="0">
                <a:latin typeface="Times New Roman" panose="02020603050405020304" pitchFamily="18" charset="0"/>
                <a:cs typeface="Times New Roman" panose="02020603050405020304" pitchFamily="18" charset="0"/>
              </a:rPr>
              <a:t>CPU</a:t>
            </a:r>
            <a:r>
              <a:rPr lang="zh-CN" altLang="en-US" sz="2000" smtClean="0">
                <a:latin typeface="Times New Roman" panose="02020603050405020304" pitchFamily="18" charset="0"/>
                <a:cs typeface="Times New Roman" panose="02020603050405020304" pitchFamily="18" charset="0"/>
              </a:rPr>
              <a:t>收到中断请求后转到相应的事件处理程序的</a:t>
            </a:r>
            <a:r>
              <a:rPr lang="zh-CN" altLang="en-US" sz="2000" b="1" smtClean="0">
                <a:solidFill>
                  <a:srgbClr val="0000FF"/>
                </a:solidFill>
                <a:latin typeface="Times New Roman" panose="02020603050405020304" pitchFamily="18" charset="0"/>
                <a:cs typeface="Times New Roman" panose="02020603050405020304" pitchFamily="18" charset="0"/>
              </a:rPr>
              <a:t>过程</a:t>
            </a:r>
          </a:p>
          <a:p>
            <a:pPr lvl="1" algn="just" eaLnBrk="1" hangingPunct="1">
              <a:lnSpc>
                <a:spcPct val="150000"/>
              </a:lnSpc>
              <a:spcBef>
                <a:spcPts val="0"/>
              </a:spcBef>
              <a:buFont typeface="Wingdings" panose="05000000000000000000" pitchFamily="2" charset="2"/>
              <a:buChar char="Ø"/>
            </a:pPr>
            <a:r>
              <a:rPr lang="zh-CN" altLang="en-US" sz="2000" b="1" smtClean="0">
                <a:solidFill>
                  <a:srgbClr val="FF0000"/>
                </a:solidFill>
                <a:latin typeface="Times New Roman" panose="02020603050405020304" pitchFamily="18" charset="0"/>
                <a:cs typeface="Times New Roman" panose="02020603050405020304" pitchFamily="18" charset="0"/>
              </a:rPr>
              <a:t>关中断/开中断</a:t>
            </a:r>
            <a:r>
              <a:rPr lang="zh-CN" altLang="en-US" sz="2000" smtClean="0">
                <a:latin typeface="Times New Roman" panose="02020603050405020304" pitchFamily="18" charset="0"/>
                <a:cs typeface="Times New Roman" panose="02020603050405020304" pitchFamily="18" charset="0"/>
              </a:rPr>
              <a:t>：</a:t>
            </a:r>
            <a:r>
              <a:rPr lang="en-US" altLang="zh-CN" sz="2000" smtClean="0">
                <a:latin typeface="Times New Roman" panose="02020603050405020304" pitchFamily="18" charset="0"/>
                <a:cs typeface="Times New Roman" panose="02020603050405020304" pitchFamily="18" charset="0"/>
              </a:rPr>
              <a:t>CPU</a:t>
            </a:r>
            <a:r>
              <a:rPr lang="zh-CN" altLang="en-US" sz="2000" smtClean="0">
                <a:latin typeface="Times New Roman" panose="02020603050405020304" pitchFamily="18" charset="0"/>
                <a:cs typeface="Times New Roman" panose="02020603050405020304" pitchFamily="18" charset="0"/>
              </a:rPr>
              <a:t>内部的</a:t>
            </a:r>
            <a:r>
              <a:rPr lang="en-US" altLang="zh-CN" sz="2000" smtClean="0">
                <a:latin typeface="Times New Roman" panose="02020603050405020304" pitchFamily="18" charset="0"/>
                <a:cs typeface="Times New Roman" panose="02020603050405020304" pitchFamily="18" charset="0"/>
              </a:rPr>
              <a:t>PSW</a:t>
            </a:r>
            <a:r>
              <a:rPr lang="zh-CN" altLang="en-US" sz="2000" smtClean="0">
                <a:latin typeface="Times New Roman" panose="02020603050405020304" pitchFamily="18" charset="0"/>
                <a:cs typeface="Times New Roman" panose="02020603050405020304" pitchFamily="18" charset="0"/>
              </a:rPr>
              <a:t>的中断允许位被清除/被设置，不允许/允许</a:t>
            </a:r>
            <a:r>
              <a:rPr lang="en-US" altLang="zh-CN" sz="2000" smtClean="0">
                <a:latin typeface="Times New Roman" panose="02020603050405020304" pitchFamily="18" charset="0"/>
                <a:cs typeface="Times New Roman" panose="02020603050405020304" pitchFamily="18" charset="0"/>
              </a:rPr>
              <a:t>CPU</a:t>
            </a:r>
            <a:r>
              <a:rPr lang="zh-CN" altLang="en-US" sz="2000" smtClean="0">
                <a:latin typeface="Times New Roman" panose="02020603050405020304" pitchFamily="18" charset="0"/>
                <a:cs typeface="Times New Roman" panose="02020603050405020304" pitchFamily="18" charset="0"/>
              </a:rPr>
              <a:t>响应中断。用于保证某段程序执行的</a:t>
            </a:r>
            <a:r>
              <a:rPr lang="zh-CN" altLang="en-US" sz="2000" b="1" smtClean="0">
                <a:solidFill>
                  <a:srgbClr val="0000FF"/>
                </a:solidFill>
                <a:latin typeface="Times New Roman" panose="02020603050405020304" pitchFamily="18" charset="0"/>
                <a:cs typeface="Times New Roman" panose="02020603050405020304" pitchFamily="18" charset="0"/>
              </a:rPr>
              <a:t>原子性</a:t>
            </a:r>
          </a:p>
          <a:p>
            <a:pPr lvl="1" algn="just" eaLnBrk="1" hangingPunct="1">
              <a:lnSpc>
                <a:spcPct val="150000"/>
              </a:lnSpc>
              <a:spcBef>
                <a:spcPts val="0"/>
              </a:spcBef>
              <a:buFont typeface="Wingdings" panose="05000000000000000000" pitchFamily="2" charset="2"/>
              <a:buChar char="Ø"/>
            </a:pPr>
            <a:r>
              <a:rPr lang="zh-CN" altLang="en-US" sz="2000" b="1" smtClean="0">
                <a:solidFill>
                  <a:srgbClr val="FF0000"/>
                </a:solidFill>
                <a:latin typeface="Times New Roman" panose="02020603050405020304" pitchFamily="18" charset="0"/>
                <a:cs typeface="Times New Roman" panose="02020603050405020304" pitchFamily="18" charset="0"/>
              </a:rPr>
              <a:t>中断屏蔽</a:t>
            </a:r>
            <a:r>
              <a:rPr lang="zh-CN" altLang="en-US" sz="2000" smtClean="0">
                <a:latin typeface="Times New Roman" panose="02020603050405020304" pitchFamily="18" charset="0"/>
                <a:cs typeface="Times New Roman" panose="02020603050405020304" pitchFamily="18" charset="0"/>
              </a:rPr>
              <a:t>：在中断请求产生后，系统有选择地</a:t>
            </a:r>
            <a:r>
              <a:rPr lang="zh-CN" altLang="en-US" sz="2000" b="1" smtClean="0">
                <a:solidFill>
                  <a:srgbClr val="0000FF"/>
                </a:solidFill>
                <a:latin typeface="Times New Roman" panose="02020603050405020304" pitchFamily="18" charset="0"/>
                <a:cs typeface="Times New Roman" panose="02020603050405020304" pitchFamily="18" charset="0"/>
              </a:rPr>
              <a:t>封锁</a:t>
            </a:r>
            <a:r>
              <a:rPr lang="zh-CN" altLang="en-US" sz="2000" smtClean="0">
                <a:latin typeface="Times New Roman" panose="02020603050405020304" pitchFamily="18" charset="0"/>
                <a:cs typeface="Times New Roman" panose="02020603050405020304" pitchFamily="18" charset="0"/>
              </a:rPr>
              <a:t>一部分中断而允许另一部分仍能得到响应。有些具有最高优先级的中断不允许被屏蔽。</a:t>
            </a:r>
          </a:p>
        </p:txBody>
      </p:sp>
      <p:sp>
        <p:nvSpPr>
          <p:cNvPr id="5" name="Rectangle 2"/>
          <p:cNvSpPr txBox="1">
            <a:spLocks noChangeArrowheads="1"/>
          </p:cNvSpPr>
          <p:nvPr/>
        </p:nvSpPr>
        <p:spPr>
          <a:xfrm>
            <a:off x="1043608" y="159321"/>
            <a:ext cx="4392488" cy="53337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en-US" altLang="zh-CN" sz="2800" b="1" kern="0" smtClean="0">
                <a:latin typeface="Times New Roman" panose="02020603050405020304" pitchFamily="18" charset="0"/>
                <a:ea typeface="+mn-ea"/>
                <a:cs typeface="Times New Roman" panose="02020603050405020304" pitchFamily="18" charset="0"/>
              </a:rPr>
              <a:t>3.1.4 </a:t>
            </a:r>
            <a:r>
              <a:rPr lang="zh-CN" altLang="en-US" sz="2800" b="1" kern="0" smtClean="0">
                <a:latin typeface="Times New Roman" panose="02020603050405020304" pitchFamily="18" charset="0"/>
                <a:ea typeface="+mn-ea"/>
                <a:cs typeface="Times New Roman" panose="02020603050405020304" pitchFamily="18" charset="0"/>
              </a:rPr>
              <a:t>中断技术</a:t>
            </a:r>
          </a:p>
        </p:txBody>
      </p:sp>
    </p:spTree>
    <p:extLst>
      <p:ext uri="{BB962C8B-B14F-4D97-AF65-F5344CB8AC3E}">
        <p14:creationId xmlns:p14="http://schemas.microsoft.com/office/powerpoint/2010/main" val="39122996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type="body" idx="1"/>
          </p:nvPr>
        </p:nvSpPr>
        <p:spPr>
          <a:xfrm>
            <a:off x="431540" y="1196752"/>
            <a:ext cx="8064896" cy="4695825"/>
          </a:xfrm>
        </p:spPr>
        <p:txBody>
          <a:bodyPr/>
          <a:lstStyle/>
          <a:p>
            <a:pPr marL="0" indent="0" algn="just" eaLnBrk="1" hangingPunct="1">
              <a:lnSpc>
                <a:spcPct val="150000"/>
              </a:lnSpc>
              <a:spcBef>
                <a:spcPts val="0"/>
              </a:spcBef>
              <a:buNone/>
            </a:pPr>
            <a:r>
              <a:rPr lang="zh-CN" altLang="en-US" sz="2400" b="1" smtClean="0">
                <a:latin typeface="Times New Roman" panose="02020603050405020304" pitchFamily="18" charset="0"/>
                <a:cs typeface="Times New Roman" panose="02020603050405020304" pitchFamily="18" charset="0"/>
              </a:rPr>
              <a:t>      中断的</a:t>
            </a:r>
            <a:r>
              <a:rPr lang="zh-CN" altLang="en-US" sz="2400" b="1" smtClean="0">
                <a:solidFill>
                  <a:srgbClr val="FF0000"/>
                </a:solidFill>
                <a:latin typeface="Times New Roman" panose="02020603050405020304" pitchFamily="18" charset="0"/>
                <a:cs typeface="Times New Roman" panose="02020603050405020304" pitchFamily="18" charset="0"/>
              </a:rPr>
              <a:t>分类</a:t>
            </a:r>
          </a:p>
          <a:p>
            <a:pPr marL="0" indent="0" algn="just" eaLnBrk="1" hangingPunct="1">
              <a:lnSpc>
                <a:spcPct val="150000"/>
              </a:lnSpc>
              <a:spcBef>
                <a:spcPts val="0"/>
              </a:spcBef>
              <a:buNone/>
            </a:pPr>
            <a:r>
              <a:rPr lang="zh-CN" altLang="en-US" sz="2400" b="1" smtClean="0">
                <a:latin typeface="Times New Roman" panose="02020603050405020304" pitchFamily="18" charset="0"/>
                <a:cs typeface="Times New Roman" panose="02020603050405020304" pitchFamily="18" charset="0"/>
              </a:rPr>
              <a:t>	根据</a:t>
            </a:r>
            <a:r>
              <a:rPr lang="zh-CN" altLang="en-US" sz="2400" b="1" smtClean="0">
                <a:solidFill>
                  <a:srgbClr val="FF0000"/>
                </a:solidFill>
                <a:latin typeface="Times New Roman" panose="02020603050405020304" pitchFamily="18" charset="0"/>
                <a:cs typeface="Times New Roman" panose="02020603050405020304" pitchFamily="18" charset="0"/>
              </a:rPr>
              <a:t>中断源</a:t>
            </a:r>
            <a:r>
              <a:rPr lang="zh-CN" altLang="en-US" sz="2400" b="1" smtClean="0">
                <a:latin typeface="Times New Roman" panose="02020603050405020304" pitchFamily="18" charset="0"/>
                <a:cs typeface="Times New Roman" panose="02020603050405020304" pitchFamily="18" charset="0"/>
              </a:rPr>
              <a:t>产生的条件，分为</a:t>
            </a:r>
          </a:p>
          <a:p>
            <a:pPr lvl="1" algn="just" eaLnBrk="1" hangingPunct="1">
              <a:lnSpc>
                <a:spcPct val="150000"/>
              </a:lnSpc>
              <a:spcBef>
                <a:spcPts val="0"/>
              </a:spcBef>
              <a:buFont typeface="Wingdings" panose="05000000000000000000" pitchFamily="2" charset="2"/>
              <a:buChar char="Ø"/>
            </a:pPr>
            <a:r>
              <a:rPr lang="zh-CN" altLang="en-US" sz="2400" b="1" smtClean="0">
                <a:solidFill>
                  <a:srgbClr val="FF0000"/>
                </a:solidFill>
                <a:latin typeface="Times New Roman" panose="02020603050405020304" pitchFamily="18" charset="0"/>
                <a:cs typeface="Times New Roman" panose="02020603050405020304" pitchFamily="18" charset="0"/>
              </a:rPr>
              <a:t>外中断</a:t>
            </a:r>
            <a:r>
              <a:rPr lang="zh-CN" altLang="en-US" sz="2400" smtClean="0">
                <a:latin typeface="Times New Roman" panose="02020603050405020304" pitchFamily="18" charset="0"/>
                <a:cs typeface="Times New Roman" panose="02020603050405020304" pitchFamily="18" charset="0"/>
              </a:rPr>
              <a:t>：来自处理机和内存外部的中断。包括</a:t>
            </a:r>
            <a:r>
              <a:rPr lang="en-US" altLang="zh-CN" sz="2400" smtClean="0">
                <a:latin typeface="Times New Roman" panose="02020603050405020304" pitchFamily="18" charset="0"/>
                <a:cs typeface="Times New Roman" panose="02020603050405020304" pitchFamily="18" charset="0"/>
              </a:rPr>
              <a:t>I/O</a:t>
            </a:r>
            <a:r>
              <a:rPr lang="zh-CN" altLang="en-US" sz="2400" smtClean="0">
                <a:latin typeface="Times New Roman" panose="02020603050405020304" pitchFamily="18" charset="0"/>
                <a:cs typeface="Times New Roman" panose="02020603050405020304" pitchFamily="18" charset="0"/>
              </a:rPr>
              <a:t>中断、外部信号中断(如用户按下</a:t>
            </a:r>
            <a:r>
              <a:rPr lang="en-US" altLang="zh-CN" sz="2400" smtClean="0">
                <a:latin typeface="Times New Roman" panose="02020603050405020304" pitchFamily="18" charset="0"/>
                <a:cs typeface="Times New Roman" panose="02020603050405020304" pitchFamily="18" charset="0"/>
              </a:rPr>
              <a:t>ESC</a:t>
            </a:r>
            <a:r>
              <a:rPr lang="zh-CN" altLang="en-US" sz="2400" smtClean="0">
                <a:latin typeface="Times New Roman" panose="02020603050405020304" pitchFamily="18" charset="0"/>
                <a:cs typeface="Times New Roman" panose="02020603050405020304" pitchFamily="18" charset="0"/>
              </a:rPr>
              <a:t>键)、时钟中断、调试中断等。外中断在狭义上被称为</a:t>
            </a:r>
            <a:r>
              <a:rPr lang="zh-CN" altLang="en-US" sz="2400" smtClean="0">
                <a:solidFill>
                  <a:srgbClr val="0000FF"/>
                </a:solidFill>
                <a:latin typeface="Times New Roman" panose="02020603050405020304" pitchFamily="18" charset="0"/>
                <a:cs typeface="Times New Roman" panose="02020603050405020304" pitchFamily="18" charset="0"/>
              </a:rPr>
              <a:t>中断</a:t>
            </a:r>
            <a:r>
              <a:rPr lang="zh-CN" altLang="en-US" sz="2400" smtClean="0">
                <a:latin typeface="Times New Roman" panose="02020603050405020304" pitchFamily="18" charset="0"/>
                <a:cs typeface="Times New Roman" panose="02020603050405020304" pitchFamily="18" charset="0"/>
              </a:rPr>
              <a:t>。</a:t>
            </a:r>
          </a:p>
          <a:p>
            <a:pPr lvl="1" algn="just" eaLnBrk="1" hangingPunct="1">
              <a:lnSpc>
                <a:spcPct val="150000"/>
              </a:lnSpc>
              <a:spcBef>
                <a:spcPts val="0"/>
              </a:spcBef>
              <a:buFont typeface="Wingdings" panose="05000000000000000000" pitchFamily="2" charset="2"/>
              <a:buChar char="Ø"/>
            </a:pPr>
            <a:r>
              <a:rPr lang="zh-CN" altLang="en-US" sz="2400" b="1" smtClean="0">
                <a:solidFill>
                  <a:srgbClr val="FF0000"/>
                </a:solidFill>
                <a:latin typeface="Times New Roman" panose="02020603050405020304" pitchFamily="18" charset="0"/>
                <a:cs typeface="Times New Roman" panose="02020603050405020304" pitchFamily="18" charset="0"/>
              </a:rPr>
              <a:t>内中断</a:t>
            </a:r>
            <a:r>
              <a:rPr lang="zh-CN" altLang="en-US" sz="2400" smtClean="0">
                <a:latin typeface="Times New Roman" panose="02020603050405020304" pitchFamily="18" charset="0"/>
                <a:cs typeface="Times New Roman" panose="02020603050405020304" pitchFamily="18" charset="0"/>
              </a:rPr>
              <a:t>：处理机和内存内部产生的中断。一般称为</a:t>
            </a:r>
            <a:r>
              <a:rPr lang="zh-CN" altLang="en-US" sz="2400" smtClean="0">
                <a:solidFill>
                  <a:srgbClr val="0000FF"/>
                </a:solidFill>
                <a:latin typeface="Times New Roman" panose="02020603050405020304" pitchFamily="18" charset="0"/>
                <a:cs typeface="Times New Roman" panose="02020603050405020304" pitchFamily="18" charset="0"/>
              </a:rPr>
              <a:t>陷阱</a:t>
            </a:r>
            <a:r>
              <a:rPr lang="zh-CN" altLang="en-US" sz="2400" smtClean="0">
                <a:latin typeface="Times New Roman" panose="02020603050405020304" pitchFamily="18" charset="0"/>
                <a:cs typeface="Times New Roman" panose="02020603050405020304" pitchFamily="18" charset="0"/>
              </a:rPr>
              <a:t>(</a:t>
            </a:r>
            <a:r>
              <a:rPr lang="en-US" altLang="zh-CN" sz="2400" smtClean="0">
                <a:latin typeface="Times New Roman" panose="02020603050405020304" pitchFamily="18" charset="0"/>
                <a:cs typeface="Times New Roman" panose="02020603050405020304" pitchFamily="18" charset="0"/>
              </a:rPr>
              <a:t>trap)</a:t>
            </a:r>
            <a:r>
              <a:rPr lang="zh-CN" altLang="en-US" sz="2400" smtClean="0">
                <a:latin typeface="Times New Roman" panose="02020603050405020304" pitchFamily="18" charset="0"/>
                <a:cs typeface="Times New Roman" panose="02020603050405020304" pitchFamily="18" charset="0"/>
              </a:rPr>
              <a:t>或异常。包括程序运算引起的各种错误，如页面失效、除数为零、从用户态到核心态的切换等。</a:t>
            </a:r>
          </a:p>
          <a:p>
            <a:pPr algn="just" eaLnBrk="1" hangingPunct="1">
              <a:lnSpc>
                <a:spcPct val="150000"/>
              </a:lnSpc>
              <a:spcBef>
                <a:spcPts val="0"/>
              </a:spcBef>
              <a:buFont typeface="Wingdings" panose="05000000000000000000" pitchFamily="2" charset="2"/>
              <a:buChar char="n"/>
            </a:pPr>
            <a:endParaRPr lang="zh-CN" altLang="en-US" sz="2400" smtClean="0">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a:xfrm>
            <a:off x="1043608" y="159321"/>
            <a:ext cx="4392488" cy="53337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en-US" altLang="zh-CN" sz="2800" b="1" kern="0" smtClean="0">
                <a:latin typeface="Times New Roman" panose="02020603050405020304" pitchFamily="18" charset="0"/>
                <a:ea typeface="+mn-ea"/>
                <a:cs typeface="Times New Roman" panose="02020603050405020304" pitchFamily="18" charset="0"/>
              </a:rPr>
              <a:t>3.1.4 </a:t>
            </a:r>
            <a:r>
              <a:rPr lang="zh-CN" altLang="en-US" sz="2800" b="1" kern="0" smtClean="0">
                <a:latin typeface="Times New Roman" panose="02020603050405020304" pitchFamily="18" charset="0"/>
                <a:ea typeface="+mn-ea"/>
                <a:cs typeface="Times New Roman" panose="02020603050405020304" pitchFamily="18" charset="0"/>
              </a:rPr>
              <a:t>中断技术</a:t>
            </a:r>
          </a:p>
        </p:txBody>
      </p:sp>
    </p:spTree>
    <p:extLst>
      <p:ext uri="{BB962C8B-B14F-4D97-AF65-F5344CB8AC3E}">
        <p14:creationId xmlns:p14="http://schemas.microsoft.com/office/powerpoint/2010/main" val="18648515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type="body" idx="1"/>
          </p:nvPr>
        </p:nvSpPr>
        <p:spPr>
          <a:xfrm>
            <a:off x="791580" y="1052736"/>
            <a:ext cx="7488832" cy="4695825"/>
          </a:xfrm>
        </p:spPr>
        <p:txBody>
          <a:bodyPr/>
          <a:lstStyle/>
          <a:p>
            <a:pPr marL="0" indent="0" algn="just" eaLnBrk="1" hangingPunct="1">
              <a:lnSpc>
                <a:spcPct val="150000"/>
              </a:lnSpc>
              <a:buNone/>
            </a:pPr>
            <a:r>
              <a:rPr lang="zh-CN" altLang="en-US" sz="2400" b="1" dirty="0" smtClean="0"/>
              <a:t>    中断的</a:t>
            </a:r>
            <a:r>
              <a:rPr lang="zh-CN" altLang="en-US" sz="2400" b="1" dirty="0" smtClean="0">
                <a:solidFill>
                  <a:srgbClr val="FF0000"/>
                </a:solidFill>
              </a:rPr>
              <a:t>优先级</a:t>
            </a:r>
          </a:p>
          <a:p>
            <a:pPr lvl="1" algn="just" eaLnBrk="1" hangingPunct="1">
              <a:lnSpc>
                <a:spcPct val="150000"/>
              </a:lnSpc>
              <a:buFont typeface="Wingdings" panose="05000000000000000000" pitchFamily="2" charset="2"/>
              <a:buChar char="Ø"/>
            </a:pPr>
            <a:r>
              <a:rPr lang="zh-CN" altLang="en-US" sz="2400" dirty="0" smtClean="0"/>
              <a:t>为了按中断源的轻重缓急处理响应中断，操作系统为不同的中断赋予不同的</a:t>
            </a:r>
            <a:r>
              <a:rPr lang="zh-CN" altLang="en-US" sz="2400" b="1" dirty="0" smtClean="0">
                <a:solidFill>
                  <a:srgbClr val="FF0000"/>
                </a:solidFill>
              </a:rPr>
              <a:t>优先级</a:t>
            </a:r>
            <a:r>
              <a:rPr lang="zh-CN" altLang="en-US" sz="2400" dirty="0" smtClean="0"/>
              <a:t>。</a:t>
            </a:r>
          </a:p>
          <a:p>
            <a:pPr lvl="1" algn="just" eaLnBrk="1" hangingPunct="1">
              <a:lnSpc>
                <a:spcPct val="150000"/>
              </a:lnSpc>
              <a:buFont typeface="Wingdings" panose="05000000000000000000" pitchFamily="2" charset="2"/>
              <a:buChar char="Ø"/>
            </a:pPr>
            <a:r>
              <a:rPr lang="zh-CN" altLang="en-US" sz="2400" dirty="0" smtClean="0"/>
              <a:t>	为了禁止中断或屏蔽中断，</a:t>
            </a:r>
            <a:r>
              <a:rPr lang="en-US" altLang="zh-CN" sz="2400" dirty="0" err="1" smtClean="0">
                <a:solidFill>
                  <a:srgbClr val="FF0000"/>
                </a:solidFill>
              </a:rPr>
              <a:t>PSW</a:t>
            </a:r>
            <a:r>
              <a:rPr lang="zh-CN" altLang="en-US" sz="2400" dirty="0" smtClean="0"/>
              <a:t>中也有优先级。</a:t>
            </a:r>
          </a:p>
        </p:txBody>
      </p:sp>
      <p:sp>
        <p:nvSpPr>
          <p:cNvPr id="5" name="Rectangle 2"/>
          <p:cNvSpPr txBox="1">
            <a:spLocks noChangeArrowheads="1"/>
          </p:cNvSpPr>
          <p:nvPr/>
        </p:nvSpPr>
        <p:spPr>
          <a:xfrm>
            <a:off x="1043608" y="159321"/>
            <a:ext cx="4392488" cy="53337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en-US" altLang="zh-CN" sz="2800" b="1" kern="0" smtClean="0">
                <a:latin typeface="Times New Roman" panose="02020603050405020304" pitchFamily="18" charset="0"/>
                <a:ea typeface="+mn-ea"/>
                <a:cs typeface="Times New Roman" panose="02020603050405020304" pitchFamily="18" charset="0"/>
              </a:rPr>
              <a:t>3.1.4 </a:t>
            </a:r>
            <a:r>
              <a:rPr lang="zh-CN" altLang="en-US" sz="2800" b="1" kern="0" smtClean="0">
                <a:latin typeface="Times New Roman" panose="02020603050405020304" pitchFamily="18" charset="0"/>
                <a:ea typeface="+mn-ea"/>
                <a:cs typeface="Times New Roman" panose="02020603050405020304" pitchFamily="18" charset="0"/>
              </a:rPr>
              <a:t>中断技术</a:t>
            </a:r>
          </a:p>
        </p:txBody>
      </p:sp>
    </p:spTree>
    <p:extLst>
      <p:ext uri="{BB962C8B-B14F-4D97-AF65-F5344CB8AC3E}">
        <p14:creationId xmlns:p14="http://schemas.microsoft.com/office/powerpoint/2010/main" val="41358667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type="body" idx="1"/>
          </p:nvPr>
        </p:nvSpPr>
        <p:spPr>
          <a:xfrm>
            <a:off x="647564" y="1196752"/>
            <a:ext cx="7560840" cy="4695825"/>
          </a:xfrm>
        </p:spPr>
        <p:txBody>
          <a:bodyPr/>
          <a:lstStyle/>
          <a:p>
            <a:pPr marL="0" indent="0" algn="just" eaLnBrk="1" hangingPunct="1">
              <a:lnSpc>
                <a:spcPct val="150000"/>
              </a:lnSpc>
              <a:buNone/>
            </a:pPr>
            <a:r>
              <a:rPr lang="zh-CN" altLang="en-US" sz="2400" b="1" dirty="0" smtClean="0">
                <a:latin typeface="+mn-ea"/>
                <a:cs typeface="Times New Roman" panose="02020603050405020304" pitchFamily="18" charset="0"/>
              </a:rPr>
              <a:t>   中断与陷阱的区别</a:t>
            </a:r>
          </a:p>
          <a:p>
            <a:pPr lvl="1" algn="just" eaLnBrk="1" hangingPunct="1">
              <a:lnSpc>
                <a:spcPct val="150000"/>
              </a:lnSpc>
              <a:buFont typeface="Wingdings" panose="05000000000000000000" pitchFamily="2" charset="2"/>
              <a:buChar char="Ø"/>
            </a:pPr>
            <a:r>
              <a:rPr lang="zh-CN" altLang="en-US" sz="2400" b="1" dirty="0" smtClean="0">
                <a:solidFill>
                  <a:srgbClr val="FF0000"/>
                </a:solidFill>
                <a:latin typeface="+mn-ea"/>
                <a:cs typeface="Times New Roman" panose="02020603050405020304" pitchFamily="18" charset="0"/>
              </a:rPr>
              <a:t>陷阱</a:t>
            </a:r>
            <a:r>
              <a:rPr lang="zh-CN" altLang="en-US" sz="2400" dirty="0" smtClean="0">
                <a:latin typeface="+mn-ea"/>
                <a:cs typeface="Times New Roman" panose="02020603050405020304" pitchFamily="18" charset="0"/>
              </a:rPr>
              <a:t>通常由</a:t>
            </a:r>
            <a:r>
              <a:rPr lang="zh-CN" altLang="en-US" sz="2400" b="1" dirty="0" smtClean="0">
                <a:solidFill>
                  <a:srgbClr val="FF0000"/>
                </a:solidFill>
                <a:latin typeface="+mn-ea"/>
                <a:cs typeface="Times New Roman" panose="02020603050405020304" pitchFamily="18" charset="0"/>
              </a:rPr>
              <a:t>正在执行</a:t>
            </a:r>
            <a:r>
              <a:rPr lang="zh-CN" altLang="en-US" sz="2400" dirty="0" smtClean="0">
                <a:latin typeface="+mn-ea"/>
                <a:cs typeface="Times New Roman" panose="02020603050405020304" pitchFamily="18" charset="0"/>
              </a:rPr>
              <a:t>的现行</a:t>
            </a:r>
            <a:r>
              <a:rPr lang="zh-CN" altLang="en-US" sz="2400" b="1" dirty="0" smtClean="0">
                <a:solidFill>
                  <a:srgbClr val="FF0000"/>
                </a:solidFill>
                <a:latin typeface="+mn-ea"/>
                <a:cs typeface="Times New Roman" panose="02020603050405020304" pitchFamily="18" charset="0"/>
              </a:rPr>
              <a:t>指令</a:t>
            </a:r>
            <a:r>
              <a:rPr lang="zh-CN" altLang="en-US" sz="2400" dirty="0" smtClean="0">
                <a:latin typeface="+mn-ea"/>
                <a:cs typeface="Times New Roman" panose="02020603050405020304" pitchFamily="18" charset="0"/>
              </a:rPr>
              <a:t>引起，而</a:t>
            </a:r>
            <a:r>
              <a:rPr lang="zh-CN" altLang="en-US" sz="2400" b="1" dirty="0" smtClean="0">
                <a:solidFill>
                  <a:srgbClr val="0000FF"/>
                </a:solidFill>
                <a:latin typeface="+mn-ea"/>
                <a:cs typeface="Times New Roman" panose="02020603050405020304" pitchFamily="18" charset="0"/>
              </a:rPr>
              <a:t>中断</a:t>
            </a:r>
            <a:r>
              <a:rPr lang="zh-CN" altLang="en-US" sz="2400" dirty="0" smtClean="0">
                <a:latin typeface="+mn-ea"/>
                <a:cs typeface="Times New Roman" panose="02020603050405020304" pitchFamily="18" charset="0"/>
              </a:rPr>
              <a:t>则由与现行指令</a:t>
            </a:r>
            <a:r>
              <a:rPr lang="zh-CN" altLang="en-US" sz="2400" b="1" dirty="0" smtClean="0">
                <a:solidFill>
                  <a:srgbClr val="0000FF"/>
                </a:solidFill>
                <a:latin typeface="+mn-ea"/>
                <a:cs typeface="Times New Roman" panose="02020603050405020304" pitchFamily="18" charset="0"/>
              </a:rPr>
              <a:t>无关的中断源</a:t>
            </a:r>
            <a:r>
              <a:rPr lang="zh-CN" altLang="en-US" sz="2400" dirty="0" smtClean="0">
                <a:latin typeface="+mn-ea"/>
                <a:cs typeface="Times New Roman" panose="02020603050405020304" pitchFamily="18" charset="0"/>
              </a:rPr>
              <a:t>引起。</a:t>
            </a:r>
          </a:p>
          <a:p>
            <a:pPr lvl="1" algn="just" eaLnBrk="1" hangingPunct="1">
              <a:lnSpc>
                <a:spcPct val="150000"/>
              </a:lnSpc>
              <a:buFont typeface="Wingdings" panose="05000000000000000000" pitchFamily="2" charset="2"/>
              <a:buChar char="Ø"/>
            </a:pPr>
            <a:r>
              <a:rPr lang="zh-CN" altLang="en-US" sz="2400" dirty="0" smtClean="0">
                <a:latin typeface="+mn-ea"/>
                <a:cs typeface="Times New Roman" panose="02020603050405020304" pitchFamily="18" charset="0"/>
              </a:rPr>
              <a:t>陷阱处理程序提供的服务</a:t>
            </a:r>
            <a:r>
              <a:rPr lang="zh-CN" altLang="en-US" sz="2400" b="1" dirty="0" smtClean="0">
                <a:solidFill>
                  <a:srgbClr val="FF0000"/>
                </a:solidFill>
                <a:latin typeface="+mn-ea"/>
                <a:cs typeface="Times New Roman" panose="02020603050405020304" pitchFamily="18" charset="0"/>
              </a:rPr>
              <a:t>为当前进程所用</a:t>
            </a:r>
            <a:r>
              <a:rPr lang="zh-CN" altLang="en-US" sz="2400" dirty="0" smtClean="0">
                <a:latin typeface="+mn-ea"/>
                <a:cs typeface="Times New Roman" panose="02020603050405020304" pitchFamily="18" charset="0"/>
              </a:rPr>
              <a:t>，而中断处理程序提供的服务则</a:t>
            </a:r>
            <a:r>
              <a:rPr lang="zh-CN" altLang="en-US" sz="2400" b="1" dirty="0" smtClean="0">
                <a:solidFill>
                  <a:srgbClr val="0000FF"/>
                </a:solidFill>
                <a:latin typeface="+mn-ea"/>
                <a:cs typeface="Times New Roman" panose="02020603050405020304" pitchFamily="18" charset="0"/>
              </a:rPr>
              <a:t>不为当前进程所用</a:t>
            </a:r>
          </a:p>
          <a:p>
            <a:pPr lvl="1" algn="just" eaLnBrk="1" hangingPunct="1">
              <a:lnSpc>
                <a:spcPct val="150000"/>
              </a:lnSpc>
              <a:buFont typeface="Wingdings" panose="05000000000000000000" pitchFamily="2" charset="2"/>
              <a:buChar char="Ø"/>
            </a:pPr>
            <a:r>
              <a:rPr lang="en-US" altLang="zh-CN" sz="2400" dirty="0" smtClean="0">
                <a:latin typeface="+mn-ea"/>
                <a:cs typeface="Times New Roman" panose="02020603050405020304" pitchFamily="18" charset="0"/>
              </a:rPr>
              <a:t>CPU</a:t>
            </a:r>
            <a:r>
              <a:rPr lang="zh-CN" altLang="en-US" sz="2400" dirty="0" smtClean="0">
                <a:latin typeface="+mn-ea"/>
                <a:cs typeface="Times New Roman" panose="02020603050405020304" pitchFamily="18" charset="0"/>
              </a:rPr>
              <a:t>在执行完一条指令之后，下一条指令</a:t>
            </a:r>
            <a:r>
              <a:rPr lang="zh-CN" altLang="en-US" sz="2400" b="1" dirty="0" smtClean="0">
                <a:solidFill>
                  <a:srgbClr val="0000FF"/>
                </a:solidFill>
                <a:latin typeface="+mn-ea"/>
                <a:cs typeface="Times New Roman" panose="02020603050405020304" pitchFamily="18" charset="0"/>
              </a:rPr>
              <a:t>开始之前</a:t>
            </a:r>
            <a:r>
              <a:rPr lang="zh-CN" altLang="en-US" sz="2400" dirty="0" smtClean="0">
                <a:latin typeface="+mn-ea"/>
                <a:cs typeface="Times New Roman" panose="02020603050405020304" pitchFamily="18" charset="0"/>
              </a:rPr>
              <a:t>响应</a:t>
            </a:r>
            <a:r>
              <a:rPr lang="zh-CN" altLang="en-US" sz="2400" b="1" dirty="0" smtClean="0">
                <a:solidFill>
                  <a:srgbClr val="0000FF"/>
                </a:solidFill>
                <a:latin typeface="+mn-ea"/>
                <a:cs typeface="Times New Roman" panose="02020603050405020304" pitchFamily="18" charset="0"/>
              </a:rPr>
              <a:t>中断</a:t>
            </a:r>
            <a:r>
              <a:rPr lang="zh-CN" altLang="en-US" sz="2400" dirty="0" smtClean="0">
                <a:latin typeface="+mn-ea"/>
                <a:cs typeface="Times New Roman" panose="02020603050405020304" pitchFamily="18" charset="0"/>
              </a:rPr>
              <a:t>，而在一条指令执行中也</a:t>
            </a:r>
            <a:r>
              <a:rPr lang="zh-CN" altLang="en-US" sz="2400" b="1" dirty="0" smtClean="0">
                <a:solidFill>
                  <a:srgbClr val="FF0000"/>
                </a:solidFill>
                <a:latin typeface="+mn-ea"/>
                <a:cs typeface="Times New Roman" panose="02020603050405020304" pitchFamily="18" charset="0"/>
              </a:rPr>
              <a:t>可以响应陷阱</a:t>
            </a:r>
            <a:r>
              <a:rPr lang="zh-CN" altLang="en-US" sz="2400" dirty="0" smtClean="0">
                <a:latin typeface="+mn-ea"/>
                <a:cs typeface="Times New Roman" panose="02020603050405020304" pitchFamily="18" charset="0"/>
              </a:rPr>
              <a:t>。</a:t>
            </a:r>
          </a:p>
        </p:txBody>
      </p:sp>
      <p:sp>
        <p:nvSpPr>
          <p:cNvPr id="5" name="Rectangle 2"/>
          <p:cNvSpPr txBox="1">
            <a:spLocks noChangeArrowheads="1"/>
          </p:cNvSpPr>
          <p:nvPr/>
        </p:nvSpPr>
        <p:spPr>
          <a:xfrm>
            <a:off x="1043608" y="159321"/>
            <a:ext cx="4392488" cy="53337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en-US" altLang="zh-CN" sz="2800" b="1" kern="0" smtClean="0">
                <a:latin typeface="Times New Roman" panose="02020603050405020304" pitchFamily="18" charset="0"/>
                <a:ea typeface="+mn-ea"/>
                <a:cs typeface="Times New Roman" panose="02020603050405020304" pitchFamily="18" charset="0"/>
              </a:rPr>
              <a:t>3.1.4 </a:t>
            </a:r>
            <a:r>
              <a:rPr lang="zh-CN" altLang="en-US" sz="2800" b="1" kern="0" smtClean="0">
                <a:latin typeface="Times New Roman" panose="02020603050405020304" pitchFamily="18" charset="0"/>
                <a:ea typeface="+mn-ea"/>
                <a:cs typeface="Times New Roman" panose="02020603050405020304" pitchFamily="18" charset="0"/>
              </a:rPr>
              <a:t>中断技术</a:t>
            </a:r>
          </a:p>
        </p:txBody>
      </p:sp>
    </p:spTree>
    <p:extLst>
      <p:ext uri="{BB962C8B-B14F-4D97-AF65-F5344CB8AC3E}">
        <p14:creationId xmlns:p14="http://schemas.microsoft.com/office/powerpoint/2010/main" val="41918914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p:cNvSpPr>
            <a:spLocks noGrp="1" noChangeArrowheads="1"/>
          </p:cNvSpPr>
          <p:nvPr>
            <p:ph type="body" idx="1"/>
          </p:nvPr>
        </p:nvSpPr>
        <p:spPr>
          <a:xfrm>
            <a:off x="647564" y="1196752"/>
            <a:ext cx="7772400" cy="4695825"/>
          </a:xfrm>
        </p:spPr>
        <p:txBody>
          <a:bodyPr/>
          <a:lstStyle/>
          <a:p>
            <a:pPr marL="0" indent="0" algn="just" eaLnBrk="1" hangingPunct="1">
              <a:lnSpc>
                <a:spcPct val="150000"/>
              </a:lnSpc>
              <a:buNone/>
            </a:pPr>
            <a:r>
              <a:rPr lang="zh-CN" altLang="en-US" sz="2800" b="1" smtClean="0">
                <a:solidFill>
                  <a:srgbClr val="FF0000"/>
                </a:solidFill>
                <a:latin typeface="Times New Roman" panose="02020603050405020304" pitchFamily="18" charset="0"/>
                <a:cs typeface="Times New Roman" panose="02020603050405020304" pitchFamily="18" charset="0"/>
              </a:rPr>
              <a:t>     软中断</a:t>
            </a:r>
          </a:p>
          <a:p>
            <a:pPr lvl="1" algn="just" eaLnBrk="1" hangingPunct="1">
              <a:lnSpc>
                <a:spcPct val="150000"/>
              </a:lnSpc>
              <a:buFont typeface="Wingdings" panose="05000000000000000000" pitchFamily="2" charset="2"/>
              <a:buChar char="Ø"/>
            </a:pPr>
            <a:r>
              <a:rPr lang="zh-CN" altLang="en-US" sz="2400" smtClean="0">
                <a:latin typeface="Times New Roman" panose="02020603050405020304" pitchFamily="18" charset="0"/>
                <a:cs typeface="Times New Roman" panose="02020603050405020304" pitchFamily="18" charset="0"/>
              </a:rPr>
              <a:t>来源于</a:t>
            </a:r>
            <a:r>
              <a:rPr lang="en-US" altLang="zh-CN" sz="2400" smtClean="0">
                <a:latin typeface="Times New Roman" panose="02020603050405020304" pitchFamily="18" charset="0"/>
                <a:cs typeface="Times New Roman" panose="02020603050405020304" pitchFamily="18" charset="0"/>
              </a:rPr>
              <a:t>UNIX</a:t>
            </a:r>
            <a:r>
              <a:rPr lang="zh-CN" altLang="en-US" sz="2400" smtClean="0">
                <a:latin typeface="Times New Roman" panose="02020603050405020304" pitchFamily="18" charset="0"/>
                <a:cs typeface="Times New Roman" panose="02020603050405020304" pitchFamily="18" charset="0"/>
              </a:rPr>
              <a:t>系统，相对于硬中断而言。它是在通信进程之间，通过</a:t>
            </a:r>
            <a:r>
              <a:rPr lang="zh-CN" altLang="en-US" sz="2400" b="1" smtClean="0">
                <a:solidFill>
                  <a:srgbClr val="FF0000"/>
                </a:solidFill>
                <a:latin typeface="Times New Roman" panose="02020603050405020304" pitchFamily="18" charset="0"/>
                <a:cs typeface="Times New Roman" panose="02020603050405020304" pitchFamily="18" charset="0"/>
              </a:rPr>
              <a:t>模拟硬件</a:t>
            </a:r>
            <a:r>
              <a:rPr lang="zh-CN" altLang="en-US" sz="2400" smtClean="0">
                <a:latin typeface="Times New Roman" panose="02020603050405020304" pitchFamily="18" charset="0"/>
                <a:cs typeface="Times New Roman" panose="02020603050405020304" pitchFamily="18" charset="0"/>
              </a:rPr>
              <a:t>产生的中断而实现的一种通信方式。</a:t>
            </a:r>
          </a:p>
          <a:p>
            <a:pPr lvl="1" algn="just" eaLnBrk="1" hangingPunct="1">
              <a:lnSpc>
                <a:spcPct val="150000"/>
              </a:lnSpc>
              <a:buFont typeface="Wingdings" panose="05000000000000000000" pitchFamily="2" charset="2"/>
              <a:buChar char="Ø"/>
            </a:pPr>
            <a:r>
              <a:rPr lang="zh-CN" altLang="en-US" sz="2400" smtClean="0">
                <a:latin typeface="Times New Roman" panose="02020603050405020304" pitchFamily="18" charset="0"/>
                <a:cs typeface="Times New Roman" panose="02020603050405020304" pitchFamily="18" charset="0"/>
              </a:rPr>
              <a:t>中断源发出软中断信号后，</a:t>
            </a:r>
            <a:r>
              <a:rPr lang="en-US" altLang="zh-CN" sz="2400" smtClean="0">
                <a:latin typeface="Times New Roman" panose="02020603050405020304" pitchFamily="18" charset="0"/>
                <a:cs typeface="Times New Roman" panose="02020603050405020304" pitchFamily="18" charset="0"/>
              </a:rPr>
              <a:t>CPU</a:t>
            </a:r>
            <a:r>
              <a:rPr lang="zh-CN" altLang="en-US" sz="2400" smtClean="0">
                <a:latin typeface="Times New Roman" panose="02020603050405020304" pitchFamily="18" charset="0"/>
                <a:cs typeface="Times New Roman" panose="02020603050405020304" pitchFamily="18" charset="0"/>
              </a:rPr>
              <a:t>或接收进程在</a:t>
            </a:r>
            <a:r>
              <a:rPr lang="zh-CN" altLang="en-US" sz="2400" b="1" smtClean="0">
                <a:solidFill>
                  <a:srgbClr val="FF0000"/>
                </a:solidFill>
                <a:latin typeface="Times New Roman" panose="02020603050405020304" pitchFamily="18" charset="0"/>
                <a:cs typeface="Times New Roman" panose="02020603050405020304" pitchFamily="18" charset="0"/>
              </a:rPr>
              <a:t>“适当的时机”</a:t>
            </a:r>
            <a:r>
              <a:rPr lang="zh-CN" altLang="en-US" sz="2400" smtClean="0">
                <a:latin typeface="Times New Roman" panose="02020603050405020304" pitchFamily="18" charset="0"/>
                <a:cs typeface="Times New Roman" panose="02020603050405020304" pitchFamily="18" charset="0"/>
              </a:rPr>
              <a:t>进行处理。——接收软中断信号的进程必须在得到处理机后才能响应中断。</a:t>
            </a:r>
          </a:p>
        </p:txBody>
      </p:sp>
      <p:sp>
        <p:nvSpPr>
          <p:cNvPr id="5" name="Rectangle 2"/>
          <p:cNvSpPr txBox="1">
            <a:spLocks noChangeArrowheads="1"/>
          </p:cNvSpPr>
          <p:nvPr/>
        </p:nvSpPr>
        <p:spPr>
          <a:xfrm>
            <a:off x="1043608" y="159321"/>
            <a:ext cx="4392488" cy="53337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en-US" altLang="zh-CN" sz="2800" b="1" kern="0" smtClean="0">
                <a:latin typeface="Times New Roman" panose="02020603050405020304" pitchFamily="18" charset="0"/>
                <a:ea typeface="+mn-ea"/>
                <a:cs typeface="Times New Roman" panose="02020603050405020304" pitchFamily="18" charset="0"/>
              </a:rPr>
              <a:t>3.1.4 </a:t>
            </a:r>
            <a:r>
              <a:rPr lang="zh-CN" altLang="en-US" sz="2800" b="1" kern="0" smtClean="0">
                <a:latin typeface="Times New Roman" panose="02020603050405020304" pitchFamily="18" charset="0"/>
                <a:ea typeface="+mn-ea"/>
                <a:cs typeface="Times New Roman" panose="02020603050405020304" pitchFamily="18" charset="0"/>
              </a:rPr>
              <a:t>中断技术</a:t>
            </a:r>
          </a:p>
        </p:txBody>
      </p:sp>
    </p:spTree>
    <p:extLst>
      <p:ext uri="{BB962C8B-B14F-4D97-AF65-F5344CB8AC3E}">
        <p14:creationId xmlns:p14="http://schemas.microsoft.com/office/powerpoint/2010/main" val="14712744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type="body" idx="1"/>
          </p:nvPr>
        </p:nvSpPr>
        <p:spPr>
          <a:xfrm>
            <a:off x="503548" y="1232756"/>
            <a:ext cx="8064896" cy="4525962"/>
          </a:xfrm>
        </p:spPr>
        <p:txBody>
          <a:bodyPr/>
          <a:lstStyle/>
          <a:p>
            <a:pPr algn="just" eaLnBrk="1" hangingPunct="1">
              <a:lnSpc>
                <a:spcPct val="150000"/>
              </a:lnSpc>
              <a:buFont typeface="Wingdings" panose="05000000000000000000" pitchFamily="2" charset="2"/>
              <a:buChar char="n"/>
            </a:pPr>
            <a:r>
              <a:rPr lang="zh-CN" altLang="en-US" sz="2400" smtClean="0">
                <a:latin typeface="+mn-ea"/>
                <a:cs typeface="Times New Roman" panose="02020603050405020304" pitchFamily="18" charset="0"/>
              </a:rPr>
              <a:t>无论</a:t>
            </a:r>
            <a:r>
              <a:rPr lang="en-US" altLang="zh-CN" sz="2400" smtClean="0">
                <a:latin typeface="+mn-ea"/>
                <a:cs typeface="Times New Roman" panose="02020603050405020304" pitchFamily="18" charset="0"/>
              </a:rPr>
              <a:t>CPU</a:t>
            </a:r>
            <a:r>
              <a:rPr lang="zh-CN" altLang="en-US" sz="2400" smtClean="0">
                <a:latin typeface="+mn-ea"/>
                <a:cs typeface="Times New Roman" panose="02020603050405020304" pitchFamily="18" charset="0"/>
              </a:rPr>
              <a:t>是否具有内存映射</a:t>
            </a:r>
            <a:r>
              <a:rPr lang="en-US" altLang="zh-CN" sz="2400" smtClean="0">
                <a:latin typeface="+mn-ea"/>
                <a:cs typeface="Times New Roman" panose="02020603050405020304" pitchFamily="18" charset="0"/>
              </a:rPr>
              <a:t>I/O</a:t>
            </a:r>
            <a:r>
              <a:rPr lang="zh-CN" altLang="en-US" sz="2400" smtClean="0">
                <a:latin typeface="+mn-ea"/>
                <a:cs typeface="Times New Roman" panose="02020603050405020304" pitchFamily="18" charset="0"/>
              </a:rPr>
              <a:t>，它都需要</a:t>
            </a:r>
            <a:r>
              <a:rPr lang="zh-CN" altLang="en-US" sz="2400" b="1" smtClean="0">
                <a:solidFill>
                  <a:srgbClr val="0000FF"/>
                </a:solidFill>
                <a:latin typeface="+mn-ea"/>
                <a:cs typeface="Times New Roman" panose="02020603050405020304" pitchFamily="18" charset="0"/>
              </a:rPr>
              <a:t>寻址设备控制器来与其交换数据</a:t>
            </a:r>
            <a:r>
              <a:rPr lang="zh-CN" altLang="en-US" sz="2400" smtClean="0">
                <a:latin typeface="+mn-ea"/>
                <a:cs typeface="Times New Roman" panose="02020603050405020304" pitchFamily="18" charset="0"/>
              </a:rPr>
              <a:t>。</a:t>
            </a:r>
            <a:r>
              <a:rPr lang="en-US" altLang="zh-CN" sz="2400" smtClean="0">
                <a:latin typeface="+mn-ea"/>
                <a:cs typeface="Times New Roman" panose="02020603050405020304" pitchFamily="18" charset="0"/>
              </a:rPr>
              <a:t>CPU</a:t>
            </a:r>
            <a:r>
              <a:rPr lang="zh-CN" altLang="en-US" sz="2400" smtClean="0">
                <a:latin typeface="+mn-ea"/>
                <a:cs typeface="Times New Roman" panose="02020603050405020304" pitchFamily="18" charset="0"/>
              </a:rPr>
              <a:t>每次可以从</a:t>
            </a:r>
            <a:r>
              <a:rPr lang="en-US" altLang="zh-CN" sz="2400" smtClean="0">
                <a:latin typeface="+mn-ea"/>
                <a:cs typeface="Times New Roman" panose="02020603050405020304" pitchFamily="18" charset="0"/>
              </a:rPr>
              <a:t>I/O</a:t>
            </a:r>
            <a:r>
              <a:rPr lang="zh-CN" altLang="en-US" sz="2400" smtClean="0">
                <a:latin typeface="+mn-ea"/>
                <a:cs typeface="Times New Roman" panose="02020603050405020304" pitchFamily="18" charset="0"/>
              </a:rPr>
              <a:t>控制器读取一个字节的数据，不过这种做法太浪费时间，因此经常使用另一种方案，称为</a:t>
            </a:r>
            <a:r>
              <a:rPr lang="en-US" altLang="zh-CN" sz="2400" b="1" smtClean="0">
                <a:solidFill>
                  <a:srgbClr val="FF0000"/>
                </a:solidFill>
                <a:latin typeface="+mn-ea"/>
                <a:cs typeface="Times New Roman" panose="02020603050405020304" pitchFamily="18" charset="0"/>
              </a:rPr>
              <a:t>DMA(Direct Memory Access</a:t>
            </a:r>
            <a:r>
              <a:rPr lang="zh-CN" altLang="en-US" sz="2400" b="1" smtClean="0">
                <a:solidFill>
                  <a:srgbClr val="FF0000"/>
                </a:solidFill>
                <a:latin typeface="+mn-ea"/>
                <a:cs typeface="Times New Roman" panose="02020603050405020304" pitchFamily="18" charset="0"/>
              </a:rPr>
              <a:t>，直接存储器存取</a:t>
            </a:r>
            <a:r>
              <a:rPr lang="en-US" altLang="zh-CN" sz="2400" b="1" smtClean="0">
                <a:solidFill>
                  <a:srgbClr val="FF0000"/>
                </a:solidFill>
                <a:latin typeface="+mn-ea"/>
                <a:cs typeface="Times New Roman" panose="02020603050405020304" pitchFamily="18" charset="0"/>
              </a:rPr>
              <a:t>)</a:t>
            </a:r>
            <a:r>
              <a:rPr lang="zh-CN" altLang="en-US" sz="2400" smtClean="0">
                <a:latin typeface="+mn-ea"/>
                <a:cs typeface="Times New Roman" panose="02020603050405020304" pitchFamily="18" charset="0"/>
              </a:rPr>
              <a:t>。操作系统只能在有</a:t>
            </a:r>
            <a:r>
              <a:rPr lang="en-US" altLang="zh-CN" sz="2400" smtClean="0">
                <a:latin typeface="+mn-ea"/>
                <a:cs typeface="Times New Roman" panose="02020603050405020304" pitchFamily="18" charset="0"/>
              </a:rPr>
              <a:t>DMA</a:t>
            </a:r>
            <a:r>
              <a:rPr lang="zh-CN" altLang="en-US" sz="2400" smtClean="0">
                <a:latin typeface="+mn-ea"/>
                <a:cs typeface="Times New Roman" panose="02020603050405020304" pitchFamily="18" charset="0"/>
              </a:rPr>
              <a:t>控制器的机器上使用</a:t>
            </a:r>
            <a:r>
              <a:rPr lang="en-US" altLang="zh-CN" sz="2400" smtClean="0">
                <a:latin typeface="+mn-ea"/>
                <a:cs typeface="Times New Roman" panose="02020603050405020304" pitchFamily="18" charset="0"/>
              </a:rPr>
              <a:t>DMA</a:t>
            </a:r>
            <a:r>
              <a:rPr lang="zh-CN" altLang="en-US" sz="2400" smtClean="0">
                <a:latin typeface="+mn-ea"/>
                <a:cs typeface="Times New Roman" panose="02020603050405020304" pitchFamily="18" charset="0"/>
              </a:rPr>
              <a:t>，不过现在大多数计算机都有。</a:t>
            </a:r>
          </a:p>
          <a:p>
            <a:pPr algn="just" eaLnBrk="1" hangingPunct="1">
              <a:lnSpc>
                <a:spcPct val="150000"/>
              </a:lnSpc>
              <a:buFont typeface="Wingdings" panose="05000000000000000000" pitchFamily="2" charset="2"/>
              <a:buChar char="n"/>
            </a:pPr>
            <a:r>
              <a:rPr lang="zh-CN" altLang="en-US" sz="2400" smtClean="0">
                <a:latin typeface="+mn-ea"/>
                <a:cs typeface="Times New Roman" panose="02020603050405020304" pitchFamily="18" charset="0"/>
              </a:rPr>
              <a:t>现在，更一般的方法是使用单个</a:t>
            </a:r>
            <a:r>
              <a:rPr lang="en-US" altLang="zh-CN" sz="2400" smtClean="0">
                <a:latin typeface="+mn-ea"/>
                <a:cs typeface="Times New Roman" panose="02020603050405020304" pitchFamily="18" charset="0"/>
              </a:rPr>
              <a:t>DMA</a:t>
            </a:r>
            <a:r>
              <a:rPr lang="zh-CN" altLang="en-US" sz="2400" smtClean="0">
                <a:latin typeface="+mn-ea"/>
                <a:cs typeface="Times New Roman" panose="02020603050405020304" pitchFamily="18" charset="0"/>
              </a:rPr>
              <a:t>控制器</a:t>
            </a:r>
            <a:r>
              <a:rPr lang="en-US" altLang="zh-CN" sz="2400" smtClean="0">
                <a:latin typeface="+mn-ea"/>
                <a:cs typeface="Times New Roman" panose="02020603050405020304" pitchFamily="18" charset="0"/>
              </a:rPr>
              <a:t>(</a:t>
            </a:r>
            <a:r>
              <a:rPr lang="zh-CN" altLang="en-US" sz="2400" smtClean="0">
                <a:latin typeface="+mn-ea"/>
                <a:cs typeface="Times New Roman" panose="02020603050405020304" pitchFamily="18" charset="0"/>
              </a:rPr>
              <a:t>例如，在主板上</a:t>
            </a:r>
            <a:r>
              <a:rPr lang="en-US" altLang="zh-CN" sz="2400" smtClean="0">
                <a:latin typeface="+mn-ea"/>
                <a:cs typeface="Times New Roman" panose="02020603050405020304" pitchFamily="18" charset="0"/>
              </a:rPr>
              <a:t>)</a:t>
            </a:r>
            <a:r>
              <a:rPr lang="zh-CN" altLang="en-US" sz="2400" smtClean="0">
                <a:latin typeface="+mn-ea"/>
                <a:cs typeface="Times New Roman" panose="02020603050405020304" pitchFamily="18" charset="0"/>
              </a:rPr>
              <a:t>为多个设备提供数据传输</a:t>
            </a:r>
            <a:r>
              <a:rPr lang="en-US" altLang="zh-CN" sz="2400" smtClean="0">
                <a:latin typeface="+mn-ea"/>
                <a:cs typeface="Times New Roman" panose="02020603050405020304" pitchFamily="18" charset="0"/>
              </a:rPr>
              <a:t>DMA</a:t>
            </a:r>
            <a:r>
              <a:rPr lang="zh-CN" altLang="en-US" sz="2400" smtClean="0">
                <a:latin typeface="+mn-ea"/>
                <a:cs typeface="Times New Roman" panose="02020603050405020304" pitchFamily="18" charset="0"/>
              </a:rPr>
              <a:t>。 </a:t>
            </a:r>
          </a:p>
        </p:txBody>
      </p:sp>
      <p:sp>
        <p:nvSpPr>
          <p:cNvPr id="4" name="Rectangle 2"/>
          <p:cNvSpPr txBox="1">
            <a:spLocks noChangeArrowheads="1"/>
          </p:cNvSpPr>
          <p:nvPr/>
        </p:nvSpPr>
        <p:spPr>
          <a:xfrm>
            <a:off x="1043608" y="159321"/>
            <a:ext cx="4644516" cy="53337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en-US" altLang="zh-CN" sz="2800" b="1" kern="0" smtClean="0">
                <a:latin typeface="Times New Roman" panose="02020603050405020304" pitchFamily="18" charset="0"/>
                <a:ea typeface="+mn-ea"/>
                <a:cs typeface="Times New Roman" panose="02020603050405020304" pitchFamily="18" charset="0"/>
              </a:rPr>
              <a:t>3.1.5 </a:t>
            </a:r>
            <a:r>
              <a:rPr lang="zh-CN" altLang="en-US" sz="2800" b="1" kern="0" smtClean="0">
                <a:latin typeface="Times New Roman" panose="02020603050405020304" pitchFamily="18" charset="0"/>
                <a:ea typeface="+mn-ea"/>
                <a:cs typeface="Times New Roman" panose="02020603050405020304" pitchFamily="18" charset="0"/>
              </a:rPr>
              <a:t>直接存储器存取</a:t>
            </a:r>
            <a:r>
              <a:rPr lang="en-US" altLang="zh-CN" sz="2800" b="1" kern="0">
                <a:latin typeface="Times New Roman" panose="02020603050405020304" pitchFamily="18" charset="0"/>
                <a:ea typeface="+mn-ea"/>
                <a:cs typeface="Times New Roman" panose="02020603050405020304" pitchFamily="18" charset="0"/>
              </a:rPr>
              <a:t>(DMA) </a:t>
            </a:r>
            <a:r>
              <a:rPr lang="zh-CN" altLang="en-US" sz="2800" b="1" kern="0" smtClean="0">
                <a:latin typeface="Times New Roman" panose="02020603050405020304" pitchFamily="18" charset="0"/>
                <a:ea typeface="+mn-ea"/>
                <a:cs typeface="Times New Roman" panose="02020603050405020304" pitchFamily="18" charset="0"/>
              </a:rPr>
              <a:t> </a:t>
            </a:r>
          </a:p>
        </p:txBody>
      </p:sp>
    </p:spTree>
    <p:extLst>
      <p:ext uri="{BB962C8B-B14F-4D97-AF65-F5344CB8AC3E}">
        <p14:creationId xmlns:p14="http://schemas.microsoft.com/office/powerpoint/2010/main" val="1082512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type="body" idx="1"/>
          </p:nvPr>
        </p:nvSpPr>
        <p:spPr>
          <a:xfrm>
            <a:off x="935596" y="1124744"/>
            <a:ext cx="7308812" cy="4525962"/>
          </a:xfrm>
        </p:spPr>
        <p:txBody>
          <a:bodyPr/>
          <a:lstStyle/>
          <a:p>
            <a:pPr marL="0" indent="0" algn="just" eaLnBrk="1" hangingPunct="1">
              <a:lnSpc>
                <a:spcPct val="150000"/>
              </a:lnSpc>
              <a:buNone/>
            </a:pPr>
            <a:r>
              <a:rPr lang="en-US" altLang="zh-CN" sz="2800" b="1" dirty="0" smtClean="0">
                <a:latin typeface="Times New Roman" panose="02020603050405020304" pitchFamily="18" charset="0"/>
                <a:cs typeface="Times New Roman" panose="02020603050405020304" pitchFamily="18" charset="0"/>
              </a:rPr>
              <a:t>DMA</a:t>
            </a:r>
            <a:r>
              <a:rPr lang="zh-CN" altLang="en-US" sz="2800" b="1" dirty="0" smtClean="0">
                <a:latin typeface="Times New Roman" panose="02020603050405020304" pitchFamily="18" charset="0"/>
                <a:cs typeface="Times New Roman" panose="02020603050405020304" pitchFamily="18" charset="0"/>
              </a:rPr>
              <a:t>控制器包括：</a:t>
            </a:r>
          </a:p>
          <a:p>
            <a:pPr marL="0" lvl="1" algn="just" eaLnBrk="1" hangingPunct="1">
              <a:lnSpc>
                <a:spcPct val="150000"/>
              </a:lnSpc>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一个</a:t>
            </a:r>
            <a:r>
              <a:rPr lang="zh-CN" altLang="en-US" sz="2400" b="1" dirty="0" smtClean="0">
                <a:solidFill>
                  <a:srgbClr val="FF0000"/>
                </a:solidFill>
                <a:latin typeface="Times New Roman" panose="02020603050405020304" pitchFamily="18" charset="0"/>
                <a:cs typeface="Times New Roman" panose="02020603050405020304" pitchFamily="18" charset="0"/>
              </a:rPr>
              <a:t>内存地址寄存器</a:t>
            </a:r>
          </a:p>
          <a:p>
            <a:pPr marL="0" lvl="1" algn="just" eaLnBrk="1" hangingPunct="1">
              <a:lnSpc>
                <a:spcPct val="150000"/>
              </a:lnSpc>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一个</a:t>
            </a:r>
            <a:r>
              <a:rPr lang="zh-CN" altLang="en-US" sz="2400" b="1" dirty="0" smtClean="0">
                <a:solidFill>
                  <a:srgbClr val="FF0000"/>
                </a:solidFill>
                <a:latin typeface="Times New Roman" panose="02020603050405020304" pitchFamily="18" charset="0"/>
                <a:cs typeface="Times New Roman" panose="02020603050405020304" pitchFamily="18" charset="0"/>
              </a:rPr>
              <a:t>字节计数寄存器</a:t>
            </a:r>
          </a:p>
          <a:p>
            <a:pPr marL="0" lvl="1" algn="just" eaLnBrk="1" hangingPunct="1">
              <a:lnSpc>
                <a:spcPct val="150000"/>
              </a:lnSpc>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一个或多个</a:t>
            </a:r>
            <a:r>
              <a:rPr lang="zh-CN" altLang="en-US" sz="2400" b="1" dirty="0" smtClean="0">
                <a:solidFill>
                  <a:srgbClr val="FF0000"/>
                </a:solidFill>
                <a:latin typeface="Times New Roman" panose="02020603050405020304" pitchFamily="18" charset="0"/>
                <a:cs typeface="Times New Roman" panose="02020603050405020304" pitchFamily="18" charset="0"/>
              </a:rPr>
              <a:t>控制寄存器</a:t>
            </a:r>
            <a:r>
              <a:rPr lang="zh-CN" altLang="en-US" sz="2400" dirty="0" smtClean="0">
                <a:latin typeface="Times New Roman" panose="02020603050405020304" pitchFamily="18" charset="0"/>
                <a:cs typeface="Times New Roman" panose="02020603050405020304" pitchFamily="18" charset="0"/>
              </a:rPr>
              <a:t>。用于指定要使用的</a:t>
            </a:r>
            <a:r>
              <a:rPr lang="en-US" altLang="zh-CN" sz="2400" b="1" dirty="0" smtClean="0">
                <a:solidFill>
                  <a:srgbClr val="FF0000"/>
                </a:solidFill>
                <a:latin typeface="Times New Roman" panose="02020603050405020304" pitchFamily="18" charset="0"/>
                <a:cs typeface="Times New Roman" panose="02020603050405020304" pitchFamily="18" charset="0"/>
              </a:rPr>
              <a:t>I/O</a:t>
            </a:r>
            <a:r>
              <a:rPr lang="zh-CN" altLang="en-US" sz="2400" b="1" dirty="0" smtClean="0">
                <a:solidFill>
                  <a:srgbClr val="FF0000"/>
                </a:solidFill>
                <a:latin typeface="Times New Roman" panose="02020603050405020304" pitchFamily="18" charset="0"/>
                <a:cs typeface="Times New Roman" panose="02020603050405020304" pitchFamily="18" charset="0"/>
              </a:rPr>
              <a:t>端口</a:t>
            </a:r>
            <a:r>
              <a:rPr lang="zh-CN" altLang="en-US" sz="2400" dirty="0" smtClean="0">
                <a:latin typeface="Times New Roman" panose="02020603050405020304" pitchFamily="18" charset="0"/>
                <a:cs typeface="Times New Roman" panose="02020603050405020304" pitchFamily="18" charset="0"/>
              </a:rPr>
              <a:t>、</a:t>
            </a:r>
            <a:r>
              <a:rPr lang="zh-CN" altLang="en-US" sz="2400" b="1" dirty="0" smtClean="0">
                <a:solidFill>
                  <a:srgbClr val="FF0000"/>
                </a:solidFill>
                <a:latin typeface="Times New Roman" panose="02020603050405020304" pitchFamily="18" charset="0"/>
                <a:cs typeface="Times New Roman" panose="02020603050405020304" pitchFamily="18" charset="0"/>
              </a:rPr>
              <a:t>传送方向</a:t>
            </a:r>
            <a:r>
              <a:rPr lang="zh-CN" altLang="en-US" sz="2400" dirty="0" smtClean="0">
                <a:latin typeface="Times New Roman" panose="02020603050405020304" pitchFamily="18" charset="0"/>
                <a:cs typeface="Times New Roman" panose="02020603050405020304" pitchFamily="18" charset="0"/>
              </a:rPr>
              <a:t>（读或写）、</a:t>
            </a:r>
            <a:r>
              <a:rPr lang="zh-CN" altLang="en-US" sz="2400" b="1" dirty="0" smtClean="0">
                <a:solidFill>
                  <a:srgbClr val="FF0000"/>
                </a:solidFill>
                <a:latin typeface="Times New Roman" panose="02020603050405020304" pitchFamily="18" charset="0"/>
                <a:cs typeface="Times New Roman" panose="02020603050405020304" pitchFamily="18" charset="0"/>
              </a:rPr>
              <a:t>传送单位</a:t>
            </a:r>
            <a:r>
              <a:rPr lang="zh-CN" altLang="en-US" sz="2400" dirty="0" smtClean="0">
                <a:latin typeface="Times New Roman" panose="02020603050405020304" pitchFamily="18" charset="0"/>
                <a:cs typeface="Times New Roman" panose="02020603050405020304" pitchFamily="18" charset="0"/>
              </a:rPr>
              <a:t>（一次一个字节或一个字）及一次</a:t>
            </a:r>
            <a:r>
              <a:rPr lang="zh-CN" altLang="en-US" sz="2400" b="1" dirty="0" smtClean="0">
                <a:solidFill>
                  <a:srgbClr val="FF0000"/>
                </a:solidFill>
                <a:latin typeface="Times New Roman" panose="02020603050405020304" pitchFamily="18" charset="0"/>
                <a:cs typeface="Times New Roman" panose="02020603050405020304" pitchFamily="18" charset="0"/>
              </a:rPr>
              <a:t>突发传送</a:t>
            </a:r>
            <a:r>
              <a:rPr lang="zh-CN" altLang="en-US" sz="2400" dirty="0" smtClean="0">
                <a:latin typeface="Times New Roman" panose="02020603050405020304" pitchFamily="18" charset="0"/>
                <a:cs typeface="Times New Roman" panose="02020603050405020304" pitchFamily="18" charset="0"/>
              </a:rPr>
              <a:t>中要传送的字节数。</a:t>
            </a:r>
          </a:p>
        </p:txBody>
      </p:sp>
      <p:sp>
        <p:nvSpPr>
          <p:cNvPr id="5" name="Rectangle 2"/>
          <p:cNvSpPr txBox="1">
            <a:spLocks noChangeArrowheads="1"/>
          </p:cNvSpPr>
          <p:nvPr/>
        </p:nvSpPr>
        <p:spPr>
          <a:xfrm>
            <a:off x="1043608" y="159321"/>
            <a:ext cx="4644516" cy="53337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en-US" altLang="zh-CN" sz="2800" b="1" kern="0" smtClean="0">
                <a:latin typeface="Times New Roman" panose="02020603050405020304" pitchFamily="18" charset="0"/>
                <a:ea typeface="+mn-ea"/>
                <a:cs typeface="Times New Roman" panose="02020603050405020304" pitchFamily="18" charset="0"/>
              </a:rPr>
              <a:t>3.1.5 </a:t>
            </a:r>
            <a:r>
              <a:rPr lang="zh-CN" altLang="en-US" sz="2800" b="1" kern="0" smtClean="0">
                <a:latin typeface="Times New Roman" panose="02020603050405020304" pitchFamily="18" charset="0"/>
                <a:ea typeface="+mn-ea"/>
                <a:cs typeface="Times New Roman" panose="02020603050405020304" pitchFamily="18" charset="0"/>
              </a:rPr>
              <a:t>直接存储器存取</a:t>
            </a:r>
            <a:r>
              <a:rPr lang="en-US" altLang="zh-CN" sz="2800" b="1" kern="0">
                <a:latin typeface="Times New Roman" panose="02020603050405020304" pitchFamily="18" charset="0"/>
                <a:ea typeface="+mn-ea"/>
                <a:cs typeface="Times New Roman" panose="02020603050405020304" pitchFamily="18" charset="0"/>
              </a:rPr>
              <a:t>(DMA) </a:t>
            </a:r>
            <a:r>
              <a:rPr lang="zh-CN" altLang="en-US" sz="2800" b="1" kern="0" smtClean="0">
                <a:latin typeface="Times New Roman" panose="02020603050405020304" pitchFamily="18" charset="0"/>
                <a:ea typeface="+mn-ea"/>
                <a:cs typeface="Times New Roman" panose="02020603050405020304" pitchFamily="18" charset="0"/>
              </a:rPr>
              <a:t> </a:t>
            </a:r>
          </a:p>
        </p:txBody>
      </p:sp>
    </p:spTree>
    <p:extLst>
      <p:ext uri="{BB962C8B-B14F-4D97-AF65-F5344CB8AC3E}">
        <p14:creationId xmlns:p14="http://schemas.microsoft.com/office/powerpoint/2010/main" val="1790352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zh-CN" altLang="en-US"/>
              <a:t>认识计算机外设与计算机</a:t>
            </a:r>
            <a:r>
              <a:rPr lang="en-US" altLang="zh-CN"/>
              <a:t>!</a:t>
            </a:r>
          </a:p>
        </p:txBody>
      </p:sp>
      <p:grpSp>
        <p:nvGrpSpPr>
          <p:cNvPr id="190030" name="Group 590"/>
          <p:cNvGrpSpPr>
            <a:grpSpLocks/>
          </p:cNvGrpSpPr>
          <p:nvPr/>
        </p:nvGrpSpPr>
        <p:grpSpPr bwMode="auto">
          <a:xfrm>
            <a:off x="457200" y="3061419"/>
            <a:ext cx="8382000" cy="762000"/>
            <a:chOff x="288" y="2124"/>
            <a:chExt cx="5280" cy="480"/>
          </a:xfrm>
        </p:grpSpPr>
        <p:sp>
          <p:nvSpPr>
            <p:cNvPr id="189842" name="Text Box 402"/>
            <p:cNvSpPr txBox="1">
              <a:spLocks noChangeArrowheads="1"/>
            </p:cNvSpPr>
            <p:nvPr/>
          </p:nvSpPr>
          <p:spPr bwMode="auto">
            <a:xfrm>
              <a:off x="4368" y="2124"/>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PCI</a:t>
              </a:r>
              <a:r>
                <a:rPr lang="zh-CN" altLang="en-US" b="1"/>
                <a:t>总线</a:t>
              </a:r>
            </a:p>
          </p:txBody>
        </p:sp>
        <p:sp>
          <p:nvSpPr>
            <p:cNvPr id="189849" name="AutoShape 409"/>
            <p:cNvSpPr>
              <a:spLocks noChangeArrowheads="1"/>
            </p:cNvSpPr>
            <p:nvPr/>
          </p:nvSpPr>
          <p:spPr bwMode="auto">
            <a:xfrm rot="5400000">
              <a:off x="2640" y="60"/>
              <a:ext cx="192" cy="4896"/>
            </a:xfrm>
            <a:prstGeom prst="can">
              <a:avLst>
                <a:gd name="adj" fmla="val 54069"/>
              </a:avLst>
            </a:prstGeom>
            <a:gradFill rotWithShape="1">
              <a:gsLst>
                <a:gs pos="0">
                  <a:srgbClr val="CCFF66"/>
                </a:gs>
                <a:gs pos="50000">
                  <a:srgbClr val="CCFF66">
                    <a:gamma/>
                    <a:shade val="46275"/>
                    <a:invGamma/>
                  </a:srgbClr>
                </a:gs>
                <a:gs pos="100000">
                  <a:srgbClr val="CCFF6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0032" name="Group 592"/>
          <p:cNvGrpSpPr>
            <a:grpSpLocks/>
          </p:cNvGrpSpPr>
          <p:nvPr/>
        </p:nvGrpSpPr>
        <p:grpSpPr bwMode="auto">
          <a:xfrm>
            <a:off x="685800" y="1385019"/>
            <a:ext cx="2209800" cy="2136775"/>
            <a:chOff x="432" y="1068"/>
            <a:chExt cx="1392" cy="1346"/>
          </a:xfrm>
        </p:grpSpPr>
        <p:sp>
          <p:nvSpPr>
            <p:cNvPr id="190007" name="AutoShape 567"/>
            <p:cNvSpPr>
              <a:spLocks noChangeArrowheads="1"/>
            </p:cNvSpPr>
            <p:nvPr/>
          </p:nvSpPr>
          <p:spPr bwMode="auto">
            <a:xfrm>
              <a:off x="1032" y="2174"/>
              <a:ext cx="240" cy="240"/>
            </a:xfrm>
            <a:prstGeom prst="upDownArrow">
              <a:avLst>
                <a:gd name="adj1" fmla="val 50000"/>
                <a:gd name="adj2" fmla="val 20000"/>
              </a:avLst>
            </a:prstGeom>
            <a:solidFill>
              <a:srgbClr val="CC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0008" name="Text Box 568"/>
            <p:cNvSpPr txBox="1">
              <a:spLocks noChangeArrowheads="1"/>
            </p:cNvSpPr>
            <p:nvPr/>
          </p:nvSpPr>
          <p:spPr bwMode="auto">
            <a:xfrm>
              <a:off x="432" y="1872"/>
              <a:ext cx="1392" cy="300"/>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t>图形控制器</a:t>
              </a:r>
            </a:p>
          </p:txBody>
        </p:sp>
        <p:pic>
          <p:nvPicPr>
            <p:cNvPr id="190009" name="Picture 56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 y="1068"/>
              <a:ext cx="490" cy="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0011" name="AutoShape 571"/>
            <p:cNvSpPr>
              <a:spLocks noChangeArrowheads="1"/>
            </p:cNvSpPr>
            <p:nvPr/>
          </p:nvSpPr>
          <p:spPr bwMode="auto">
            <a:xfrm>
              <a:off x="1008" y="1644"/>
              <a:ext cx="240" cy="240"/>
            </a:xfrm>
            <a:prstGeom prst="upDownArrow">
              <a:avLst>
                <a:gd name="adj1" fmla="val 50000"/>
                <a:gd name="adj2" fmla="val 20000"/>
              </a:avLst>
            </a:prstGeom>
            <a:solidFill>
              <a:srgbClr val="CC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grpSp>
        <p:nvGrpSpPr>
          <p:cNvPr id="190034" name="Group 594"/>
          <p:cNvGrpSpPr>
            <a:grpSpLocks/>
          </p:cNvGrpSpPr>
          <p:nvPr/>
        </p:nvGrpSpPr>
        <p:grpSpPr bwMode="auto">
          <a:xfrm>
            <a:off x="1371600" y="3823419"/>
            <a:ext cx="2286000" cy="2266950"/>
            <a:chOff x="1008" y="2604"/>
            <a:chExt cx="1440" cy="1428"/>
          </a:xfrm>
        </p:grpSpPr>
        <p:sp>
          <p:nvSpPr>
            <p:cNvPr id="190014" name="AutoShape 574"/>
            <p:cNvSpPr>
              <a:spLocks noChangeArrowheads="1"/>
            </p:cNvSpPr>
            <p:nvPr/>
          </p:nvSpPr>
          <p:spPr bwMode="auto">
            <a:xfrm>
              <a:off x="1608" y="2604"/>
              <a:ext cx="240" cy="240"/>
            </a:xfrm>
            <a:prstGeom prst="upDownArrow">
              <a:avLst>
                <a:gd name="adj1" fmla="val 50000"/>
                <a:gd name="adj2" fmla="val 20000"/>
              </a:avLst>
            </a:prstGeom>
            <a:solidFill>
              <a:srgbClr val="CC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nvGrpSpPr>
            <p:cNvPr id="190033" name="Group 593"/>
            <p:cNvGrpSpPr>
              <a:grpSpLocks/>
            </p:cNvGrpSpPr>
            <p:nvPr/>
          </p:nvGrpSpPr>
          <p:grpSpPr bwMode="auto">
            <a:xfrm>
              <a:off x="1008" y="2832"/>
              <a:ext cx="1440" cy="1200"/>
              <a:chOff x="1008" y="2832"/>
              <a:chExt cx="1440" cy="1200"/>
            </a:xfrm>
          </p:grpSpPr>
          <p:sp>
            <p:nvSpPr>
              <p:cNvPr id="190012" name="AutoShape 572"/>
              <p:cNvSpPr>
                <a:spLocks noChangeArrowheads="1"/>
              </p:cNvSpPr>
              <p:nvPr/>
            </p:nvSpPr>
            <p:spPr bwMode="auto">
              <a:xfrm>
                <a:off x="1608" y="3120"/>
                <a:ext cx="240" cy="240"/>
              </a:xfrm>
              <a:prstGeom prst="upDownArrow">
                <a:avLst>
                  <a:gd name="adj1" fmla="val 50000"/>
                  <a:gd name="adj2" fmla="val 20000"/>
                </a:avLst>
              </a:prstGeom>
              <a:solidFill>
                <a:srgbClr val="CC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0013" name="Text Box 573"/>
              <p:cNvSpPr txBox="1">
                <a:spLocks noChangeArrowheads="1"/>
              </p:cNvSpPr>
              <p:nvPr/>
            </p:nvSpPr>
            <p:spPr bwMode="auto">
              <a:xfrm>
                <a:off x="1008" y="2832"/>
                <a:ext cx="1440" cy="300"/>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b="1"/>
                  <a:t>IDE</a:t>
                </a:r>
                <a:r>
                  <a:rPr lang="zh-CN" altLang="en-US" b="1"/>
                  <a:t>控制器</a:t>
                </a:r>
              </a:p>
            </p:txBody>
          </p:sp>
          <p:pic>
            <p:nvPicPr>
              <p:cNvPr id="190015" name="Picture 57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6" y="3301"/>
                <a:ext cx="763" cy="7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190031" name="Group 591"/>
          <p:cNvGrpSpPr>
            <a:grpSpLocks/>
          </p:cNvGrpSpPr>
          <p:nvPr/>
        </p:nvGrpSpPr>
        <p:grpSpPr bwMode="auto">
          <a:xfrm>
            <a:off x="3429000" y="908769"/>
            <a:ext cx="4343400" cy="2609850"/>
            <a:chOff x="2448" y="768"/>
            <a:chExt cx="2736" cy="1644"/>
          </a:xfrm>
        </p:grpSpPr>
        <p:sp>
          <p:nvSpPr>
            <p:cNvPr id="189844" name="AutoShape 404"/>
            <p:cNvSpPr>
              <a:spLocks noChangeArrowheads="1"/>
            </p:cNvSpPr>
            <p:nvPr/>
          </p:nvSpPr>
          <p:spPr bwMode="auto">
            <a:xfrm>
              <a:off x="2976" y="2172"/>
              <a:ext cx="240" cy="240"/>
            </a:xfrm>
            <a:prstGeom prst="upDownArrow">
              <a:avLst>
                <a:gd name="adj1" fmla="val 50000"/>
                <a:gd name="adj2" fmla="val 20000"/>
              </a:avLst>
            </a:prstGeom>
            <a:solidFill>
              <a:srgbClr val="CC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9845" name="Text Box 405"/>
            <p:cNvSpPr txBox="1">
              <a:spLocks noChangeArrowheads="1"/>
            </p:cNvSpPr>
            <p:nvPr/>
          </p:nvSpPr>
          <p:spPr bwMode="auto">
            <a:xfrm>
              <a:off x="2448" y="1872"/>
              <a:ext cx="1296" cy="300"/>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t>总线控制器</a:t>
              </a:r>
            </a:p>
          </p:txBody>
        </p:sp>
        <p:sp>
          <p:nvSpPr>
            <p:cNvPr id="189846" name="AutoShape 406"/>
            <p:cNvSpPr>
              <a:spLocks noChangeArrowheads="1"/>
            </p:cNvSpPr>
            <p:nvPr/>
          </p:nvSpPr>
          <p:spPr bwMode="auto">
            <a:xfrm rot="5400000">
              <a:off x="3480" y="792"/>
              <a:ext cx="192" cy="1488"/>
            </a:xfrm>
            <a:prstGeom prst="can">
              <a:avLst>
                <a:gd name="adj" fmla="val 16433"/>
              </a:avLst>
            </a:prstGeom>
            <a:gradFill rotWithShape="1">
              <a:gsLst>
                <a:gs pos="0">
                  <a:srgbClr val="FF66CC"/>
                </a:gs>
                <a:gs pos="50000">
                  <a:srgbClr val="FF66CC">
                    <a:gamma/>
                    <a:shade val="46275"/>
                    <a:invGamma/>
                  </a:srgbClr>
                </a:gs>
                <a:gs pos="100000">
                  <a:srgbClr val="FF66CC"/>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847" name="Text Box 407"/>
            <p:cNvSpPr txBox="1">
              <a:spLocks noChangeArrowheads="1"/>
            </p:cNvSpPr>
            <p:nvPr/>
          </p:nvSpPr>
          <p:spPr bwMode="auto">
            <a:xfrm>
              <a:off x="3648" y="1632"/>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CPU-</a:t>
              </a:r>
              <a:r>
                <a:rPr lang="zh-CN" altLang="en-US" b="1"/>
                <a:t>内存总线</a:t>
              </a:r>
            </a:p>
          </p:txBody>
        </p:sp>
        <p:sp>
          <p:nvSpPr>
            <p:cNvPr id="189850" name="AutoShape 410"/>
            <p:cNvSpPr>
              <a:spLocks noChangeArrowheads="1"/>
            </p:cNvSpPr>
            <p:nvPr/>
          </p:nvSpPr>
          <p:spPr bwMode="auto">
            <a:xfrm>
              <a:off x="2976" y="1632"/>
              <a:ext cx="240" cy="240"/>
            </a:xfrm>
            <a:prstGeom prst="upDownArrow">
              <a:avLst>
                <a:gd name="adj1" fmla="val 50000"/>
                <a:gd name="adj2" fmla="val 20000"/>
              </a:avLst>
            </a:prstGeom>
            <a:solidFill>
              <a:srgbClr val="FF66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9851" name="AutoShape 411"/>
            <p:cNvSpPr>
              <a:spLocks noChangeArrowheads="1"/>
            </p:cNvSpPr>
            <p:nvPr/>
          </p:nvSpPr>
          <p:spPr bwMode="auto">
            <a:xfrm>
              <a:off x="2976" y="1200"/>
              <a:ext cx="240" cy="240"/>
            </a:xfrm>
            <a:prstGeom prst="upDownArrow">
              <a:avLst>
                <a:gd name="adj1" fmla="val 50000"/>
                <a:gd name="adj2" fmla="val 20000"/>
              </a:avLst>
            </a:prstGeom>
            <a:solidFill>
              <a:srgbClr val="FF66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9852" name="AutoShape 412"/>
            <p:cNvSpPr>
              <a:spLocks noChangeArrowheads="1"/>
            </p:cNvSpPr>
            <p:nvPr/>
          </p:nvSpPr>
          <p:spPr bwMode="auto">
            <a:xfrm>
              <a:off x="3888" y="1200"/>
              <a:ext cx="240" cy="240"/>
            </a:xfrm>
            <a:prstGeom prst="upDownArrow">
              <a:avLst>
                <a:gd name="adj1" fmla="val 50000"/>
                <a:gd name="adj2" fmla="val 20000"/>
              </a:avLst>
            </a:prstGeom>
            <a:solidFill>
              <a:srgbClr val="FF66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nvGrpSpPr>
            <p:cNvPr id="189853" name="Group 413"/>
            <p:cNvGrpSpPr>
              <a:grpSpLocks/>
            </p:cNvGrpSpPr>
            <p:nvPr/>
          </p:nvGrpSpPr>
          <p:grpSpPr bwMode="auto">
            <a:xfrm rot="376460">
              <a:off x="2733" y="816"/>
              <a:ext cx="723" cy="442"/>
              <a:chOff x="2515" y="1988"/>
              <a:chExt cx="824" cy="394"/>
            </a:xfrm>
          </p:grpSpPr>
          <p:sp>
            <p:nvSpPr>
              <p:cNvPr id="189854" name="Freeform 414"/>
              <p:cNvSpPr>
                <a:spLocks/>
              </p:cNvSpPr>
              <p:nvPr/>
            </p:nvSpPr>
            <p:spPr bwMode="auto">
              <a:xfrm>
                <a:off x="2515" y="1988"/>
                <a:ext cx="824" cy="394"/>
              </a:xfrm>
              <a:custGeom>
                <a:avLst/>
                <a:gdLst>
                  <a:gd name="T0" fmla="*/ 2030 w 3296"/>
                  <a:gd name="T1" fmla="*/ 253 h 1577"/>
                  <a:gd name="T2" fmla="*/ 2115 w 3296"/>
                  <a:gd name="T3" fmla="*/ 201 h 1577"/>
                  <a:gd name="T4" fmla="*/ 2214 w 3296"/>
                  <a:gd name="T5" fmla="*/ 177 h 1577"/>
                  <a:gd name="T6" fmla="*/ 2260 w 3296"/>
                  <a:gd name="T7" fmla="*/ 150 h 1577"/>
                  <a:gd name="T8" fmla="*/ 2306 w 3296"/>
                  <a:gd name="T9" fmla="*/ 125 h 1577"/>
                  <a:gd name="T10" fmla="*/ 2391 w 3296"/>
                  <a:gd name="T11" fmla="*/ 136 h 1577"/>
                  <a:gd name="T12" fmla="*/ 2439 w 3296"/>
                  <a:gd name="T13" fmla="*/ 111 h 1577"/>
                  <a:gd name="T14" fmla="*/ 2573 w 3296"/>
                  <a:gd name="T15" fmla="*/ 191 h 1577"/>
                  <a:gd name="T16" fmla="*/ 2664 w 3296"/>
                  <a:gd name="T17" fmla="*/ 223 h 1577"/>
                  <a:gd name="T18" fmla="*/ 2786 w 3296"/>
                  <a:gd name="T19" fmla="*/ 302 h 1577"/>
                  <a:gd name="T20" fmla="*/ 2871 w 3296"/>
                  <a:gd name="T21" fmla="*/ 389 h 1577"/>
                  <a:gd name="T22" fmla="*/ 2837 w 3296"/>
                  <a:gd name="T23" fmla="*/ 421 h 1577"/>
                  <a:gd name="T24" fmla="*/ 2972 w 3296"/>
                  <a:gd name="T25" fmla="*/ 506 h 1577"/>
                  <a:gd name="T26" fmla="*/ 3037 w 3296"/>
                  <a:gd name="T27" fmla="*/ 517 h 1577"/>
                  <a:gd name="T28" fmla="*/ 3135 w 3296"/>
                  <a:gd name="T29" fmla="*/ 681 h 1577"/>
                  <a:gd name="T30" fmla="*/ 3189 w 3296"/>
                  <a:gd name="T31" fmla="*/ 814 h 1577"/>
                  <a:gd name="T32" fmla="*/ 3138 w 3296"/>
                  <a:gd name="T33" fmla="*/ 855 h 1577"/>
                  <a:gd name="T34" fmla="*/ 3232 w 3296"/>
                  <a:gd name="T35" fmla="*/ 970 h 1577"/>
                  <a:gd name="T36" fmla="*/ 3214 w 3296"/>
                  <a:gd name="T37" fmla="*/ 1097 h 1577"/>
                  <a:gd name="T38" fmla="*/ 2919 w 3296"/>
                  <a:gd name="T39" fmla="*/ 1147 h 1577"/>
                  <a:gd name="T40" fmla="*/ 2623 w 3296"/>
                  <a:gd name="T41" fmla="*/ 1196 h 1577"/>
                  <a:gd name="T42" fmla="*/ 2325 w 3296"/>
                  <a:gd name="T43" fmla="*/ 1242 h 1577"/>
                  <a:gd name="T44" fmla="*/ 2214 w 3296"/>
                  <a:gd name="T45" fmla="*/ 1262 h 1577"/>
                  <a:gd name="T46" fmla="*/ 2120 w 3296"/>
                  <a:gd name="T47" fmla="*/ 1239 h 1577"/>
                  <a:gd name="T48" fmla="*/ 2028 w 3296"/>
                  <a:gd name="T49" fmla="*/ 1103 h 1577"/>
                  <a:gd name="T50" fmla="*/ 2047 w 3296"/>
                  <a:gd name="T51" fmla="*/ 1191 h 1577"/>
                  <a:gd name="T52" fmla="*/ 2020 w 3296"/>
                  <a:gd name="T53" fmla="*/ 1302 h 1577"/>
                  <a:gd name="T54" fmla="*/ 1832 w 3296"/>
                  <a:gd name="T55" fmla="*/ 1327 h 1577"/>
                  <a:gd name="T56" fmla="*/ 1497 w 3296"/>
                  <a:gd name="T57" fmla="*/ 1384 h 1577"/>
                  <a:gd name="T58" fmla="*/ 1060 w 3296"/>
                  <a:gd name="T59" fmla="*/ 1458 h 1577"/>
                  <a:gd name="T60" fmla="*/ 621 w 3296"/>
                  <a:gd name="T61" fmla="*/ 1531 h 1577"/>
                  <a:gd name="T62" fmla="*/ 343 w 3296"/>
                  <a:gd name="T63" fmla="*/ 1572 h 1577"/>
                  <a:gd name="T64" fmla="*/ 264 w 3296"/>
                  <a:gd name="T65" fmla="*/ 1405 h 1577"/>
                  <a:gd name="T66" fmla="*/ 163 w 3296"/>
                  <a:gd name="T67" fmla="*/ 1122 h 1577"/>
                  <a:gd name="T68" fmla="*/ 104 w 3296"/>
                  <a:gd name="T69" fmla="*/ 1024 h 1577"/>
                  <a:gd name="T70" fmla="*/ 63 w 3296"/>
                  <a:gd name="T71" fmla="*/ 817 h 1577"/>
                  <a:gd name="T72" fmla="*/ 49 w 3296"/>
                  <a:gd name="T73" fmla="*/ 506 h 1577"/>
                  <a:gd name="T74" fmla="*/ 235 w 3296"/>
                  <a:gd name="T75" fmla="*/ 474 h 1577"/>
                  <a:gd name="T76" fmla="*/ 299 w 3296"/>
                  <a:gd name="T77" fmla="*/ 343 h 1577"/>
                  <a:gd name="T78" fmla="*/ 368 w 3296"/>
                  <a:gd name="T79" fmla="*/ 460 h 1577"/>
                  <a:gd name="T80" fmla="*/ 409 w 3296"/>
                  <a:gd name="T81" fmla="*/ 327 h 1577"/>
                  <a:gd name="T82" fmla="*/ 458 w 3296"/>
                  <a:gd name="T83" fmla="*/ 351 h 1577"/>
                  <a:gd name="T84" fmla="*/ 518 w 3296"/>
                  <a:gd name="T85" fmla="*/ 345 h 1577"/>
                  <a:gd name="T86" fmla="*/ 607 w 3296"/>
                  <a:gd name="T87" fmla="*/ 398 h 1577"/>
                  <a:gd name="T88" fmla="*/ 673 w 3296"/>
                  <a:gd name="T89" fmla="*/ 421 h 1577"/>
                  <a:gd name="T90" fmla="*/ 731 w 3296"/>
                  <a:gd name="T91" fmla="*/ 386 h 1577"/>
                  <a:gd name="T92" fmla="*/ 785 w 3296"/>
                  <a:gd name="T93" fmla="*/ 278 h 1577"/>
                  <a:gd name="T94" fmla="*/ 837 w 3296"/>
                  <a:gd name="T95" fmla="*/ 375 h 1577"/>
                  <a:gd name="T96" fmla="*/ 862 w 3296"/>
                  <a:gd name="T97" fmla="*/ 106 h 1577"/>
                  <a:gd name="T98" fmla="*/ 970 w 3296"/>
                  <a:gd name="T99" fmla="*/ 87 h 1577"/>
                  <a:gd name="T100" fmla="*/ 1115 w 3296"/>
                  <a:gd name="T101" fmla="*/ 71 h 1577"/>
                  <a:gd name="T102" fmla="*/ 1352 w 3296"/>
                  <a:gd name="T103" fmla="*/ 46 h 1577"/>
                  <a:gd name="T104" fmla="*/ 1589 w 3296"/>
                  <a:gd name="T105" fmla="*/ 24 h 1577"/>
                  <a:gd name="T106" fmla="*/ 1807 w 3296"/>
                  <a:gd name="T107" fmla="*/ 24 h 1577"/>
                  <a:gd name="T108" fmla="*/ 1917 w 3296"/>
                  <a:gd name="T109" fmla="*/ 174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96" h="1577">
                    <a:moveTo>
                      <a:pt x="1959" y="237"/>
                    </a:moveTo>
                    <a:lnTo>
                      <a:pt x="1970" y="248"/>
                    </a:lnTo>
                    <a:lnTo>
                      <a:pt x="1987" y="253"/>
                    </a:lnTo>
                    <a:lnTo>
                      <a:pt x="2009" y="256"/>
                    </a:lnTo>
                    <a:lnTo>
                      <a:pt x="2030" y="253"/>
                    </a:lnTo>
                    <a:lnTo>
                      <a:pt x="2055" y="250"/>
                    </a:lnTo>
                    <a:lnTo>
                      <a:pt x="2078" y="248"/>
                    </a:lnTo>
                    <a:lnTo>
                      <a:pt x="2096" y="244"/>
                    </a:lnTo>
                    <a:lnTo>
                      <a:pt x="2110" y="244"/>
                    </a:lnTo>
                    <a:lnTo>
                      <a:pt x="2115" y="201"/>
                    </a:lnTo>
                    <a:lnTo>
                      <a:pt x="2124" y="150"/>
                    </a:lnTo>
                    <a:lnTo>
                      <a:pt x="2142" y="111"/>
                    </a:lnTo>
                    <a:lnTo>
                      <a:pt x="2181" y="117"/>
                    </a:lnTo>
                    <a:lnTo>
                      <a:pt x="2195" y="147"/>
                    </a:lnTo>
                    <a:lnTo>
                      <a:pt x="2214" y="177"/>
                    </a:lnTo>
                    <a:lnTo>
                      <a:pt x="2235" y="209"/>
                    </a:lnTo>
                    <a:lnTo>
                      <a:pt x="2260" y="237"/>
                    </a:lnTo>
                    <a:lnTo>
                      <a:pt x="2260" y="204"/>
                    </a:lnTo>
                    <a:lnTo>
                      <a:pt x="2257" y="177"/>
                    </a:lnTo>
                    <a:lnTo>
                      <a:pt x="2260" y="150"/>
                    </a:lnTo>
                    <a:lnTo>
                      <a:pt x="2271" y="125"/>
                    </a:lnTo>
                    <a:lnTo>
                      <a:pt x="2278" y="120"/>
                    </a:lnTo>
                    <a:lnTo>
                      <a:pt x="2290" y="117"/>
                    </a:lnTo>
                    <a:lnTo>
                      <a:pt x="2298" y="117"/>
                    </a:lnTo>
                    <a:lnTo>
                      <a:pt x="2306" y="125"/>
                    </a:lnTo>
                    <a:lnTo>
                      <a:pt x="2382" y="226"/>
                    </a:lnTo>
                    <a:lnTo>
                      <a:pt x="2388" y="201"/>
                    </a:lnTo>
                    <a:lnTo>
                      <a:pt x="2391" y="179"/>
                    </a:lnTo>
                    <a:lnTo>
                      <a:pt x="2388" y="155"/>
                    </a:lnTo>
                    <a:lnTo>
                      <a:pt x="2391" y="136"/>
                    </a:lnTo>
                    <a:lnTo>
                      <a:pt x="2398" y="111"/>
                    </a:lnTo>
                    <a:lnTo>
                      <a:pt x="2407" y="95"/>
                    </a:lnTo>
                    <a:lnTo>
                      <a:pt x="2415" y="92"/>
                    </a:lnTo>
                    <a:lnTo>
                      <a:pt x="2426" y="97"/>
                    </a:lnTo>
                    <a:lnTo>
                      <a:pt x="2439" y="111"/>
                    </a:lnTo>
                    <a:lnTo>
                      <a:pt x="2459" y="133"/>
                    </a:lnTo>
                    <a:lnTo>
                      <a:pt x="2483" y="163"/>
                    </a:lnTo>
                    <a:lnTo>
                      <a:pt x="2515" y="201"/>
                    </a:lnTo>
                    <a:lnTo>
                      <a:pt x="2549" y="196"/>
                    </a:lnTo>
                    <a:lnTo>
                      <a:pt x="2573" y="191"/>
                    </a:lnTo>
                    <a:lnTo>
                      <a:pt x="2593" y="188"/>
                    </a:lnTo>
                    <a:lnTo>
                      <a:pt x="2609" y="191"/>
                    </a:lnTo>
                    <a:lnTo>
                      <a:pt x="2625" y="196"/>
                    </a:lnTo>
                    <a:lnTo>
                      <a:pt x="2641" y="207"/>
                    </a:lnTo>
                    <a:lnTo>
                      <a:pt x="2664" y="223"/>
                    </a:lnTo>
                    <a:lnTo>
                      <a:pt x="2687" y="244"/>
                    </a:lnTo>
                    <a:lnTo>
                      <a:pt x="2712" y="256"/>
                    </a:lnTo>
                    <a:lnTo>
                      <a:pt x="2736" y="269"/>
                    </a:lnTo>
                    <a:lnTo>
                      <a:pt x="2761" y="285"/>
                    </a:lnTo>
                    <a:lnTo>
                      <a:pt x="2786" y="302"/>
                    </a:lnTo>
                    <a:lnTo>
                      <a:pt x="2811" y="322"/>
                    </a:lnTo>
                    <a:lnTo>
                      <a:pt x="2835" y="338"/>
                    </a:lnTo>
                    <a:lnTo>
                      <a:pt x="2859" y="354"/>
                    </a:lnTo>
                    <a:lnTo>
                      <a:pt x="2887" y="368"/>
                    </a:lnTo>
                    <a:lnTo>
                      <a:pt x="2871" y="389"/>
                    </a:lnTo>
                    <a:lnTo>
                      <a:pt x="2851" y="400"/>
                    </a:lnTo>
                    <a:lnTo>
                      <a:pt x="2835" y="400"/>
                    </a:lnTo>
                    <a:lnTo>
                      <a:pt x="2823" y="400"/>
                    </a:lnTo>
                    <a:lnTo>
                      <a:pt x="2823" y="405"/>
                    </a:lnTo>
                    <a:lnTo>
                      <a:pt x="2837" y="421"/>
                    </a:lnTo>
                    <a:lnTo>
                      <a:pt x="2871" y="455"/>
                    </a:lnTo>
                    <a:lnTo>
                      <a:pt x="2928" y="512"/>
                    </a:lnTo>
                    <a:lnTo>
                      <a:pt x="2944" y="509"/>
                    </a:lnTo>
                    <a:lnTo>
                      <a:pt x="2958" y="506"/>
                    </a:lnTo>
                    <a:lnTo>
                      <a:pt x="2972" y="506"/>
                    </a:lnTo>
                    <a:lnTo>
                      <a:pt x="2982" y="506"/>
                    </a:lnTo>
                    <a:lnTo>
                      <a:pt x="2995" y="509"/>
                    </a:lnTo>
                    <a:lnTo>
                      <a:pt x="3009" y="509"/>
                    </a:lnTo>
                    <a:lnTo>
                      <a:pt x="3023" y="515"/>
                    </a:lnTo>
                    <a:lnTo>
                      <a:pt x="3037" y="517"/>
                    </a:lnTo>
                    <a:lnTo>
                      <a:pt x="3055" y="550"/>
                    </a:lnTo>
                    <a:lnTo>
                      <a:pt x="3075" y="582"/>
                    </a:lnTo>
                    <a:lnTo>
                      <a:pt x="3094" y="616"/>
                    </a:lnTo>
                    <a:lnTo>
                      <a:pt x="3113" y="648"/>
                    </a:lnTo>
                    <a:lnTo>
                      <a:pt x="3135" y="681"/>
                    </a:lnTo>
                    <a:lnTo>
                      <a:pt x="3154" y="713"/>
                    </a:lnTo>
                    <a:lnTo>
                      <a:pt x="3173" y="749"/>
                    </a:lnTo>
                    <a:lnTo>
                      <a:pt x="3192" y="782"/>
                    </a:lnTo>
                    <a:lnTo>
                      <a:pt x="3192" y="795"/>
                    </a:lnTo>
                    <a:lnTo>
                      <a:pt x="3189" y="814"/>
                    </a:lnTo>
                    <a:lnTo>
                      <a:pt x="3186" y="830"/>
                    </a:lnTo>
                    <a:lnTo>
                      <a:pt x="3184" y="847"/>
                    </a:lnTo>
                    <a:lnTo>
                      <a:pt x="3170" y="855"/>
                    </a:lnTo>
                    <a:lnTo>
                      <a:pt x="3154" y="855"/>
                    </a:lnTo>
                    <a:lnTo>
                      <a:pt x="3138" y="855"/>
                    </a:lnTo>
                    <a:lnTo>
                      <a:pt x="3121" y="858"/>
                    </a:lnTo>
                    <a:lnTo>
                      <a:pt x="3131" y="877"/>
                    </a:lnTo>
                    <a:lnTo>
                      <a:pt x="3159" y="904"/>
                    </a:lnTo>
                    <a:lnTo>
                      <a:pt x="3195" y="936"/>
                    </a:lnTo>
                    <a:lnTo>
                      <a:pt x="3232" y="970"/>
                    </a:lnTo>
                    <a:lnTo>
                      <a:pt x="3268" y="1005"/>
                    </a:lnTo>
                    <a:lnTo>
                      <a:pt x="3290" y="1037"/>
                    </a:lnTo>
                    <a:lnTo>
                      <a:pt x="3296" y="1065"/>
                    </a:lnTo>
                    <a:lnTo>
                      <a:pt x="3274" y="1087"/>
                    </a:lnTo>
                    <a:lnTo>
                      <a:pt x="3214" y="1097"/>
                    </a:lnTo>
                    <a:lnTo>
                      <a:pt x="3156" y="1106"/>
                    </a:lnTo>
                    <a:lnTo>
                      <a:pt x="3096" y="1117"/>
                    </a:lnTo>
                    <a:lnTo>
                      <a:pt x="3037" y="1125"/>
                    </a:lnTo>
                    <a:lnTo>
                      <a:pt x="2977" y="1136"/>
                    </a:lnTo>
                    <a:lnTo>
                      <a:pt x="2919" y="1147"/>
                    </a:lnTo>
                    <a:lnTo>
                      <a:pt x="2859" y="1155"/>
                    </a:lnTo>
                    <a:lnTo>
                      <a:pt x="2800" y="1166"/>
                    </a:lnTo>
                    <a:lnTo>
                      <a:pt x="2740" y="1174"/>
                    </a:lnTo>
                    <a:lnTo>
                      <a:pt x="2682" y="1185"/>
                    </a:lnTo>
                    <a:lnTo>
                      <a:pt x="2623" y="1196"/>
                    </a:lnTo>
                    <a:lnTo>
                      <a:pt x="2563" y="1204"/>
                    </a:lnTo>
                    <a:lnTo>
                      <a:pt x="2503" y="1215"/>
                    </a:lnTo>
                    <a:lnTo>
                      <a:pt x="2445" y="1223"/>
                    </a:lnTo>
                    <a:lnTo>
                      <a:pt x="2386" y="1234"/>
                    </a:lnTo>
                    <a:lnTo>
                      <a:pt x="2325" y="1242"/>
                    </a:lnTo>
                    <a:lnTo>
                      <a:pt x="2303" y="1248"/>
                    </a:lnTo>
                    <a:lnTo>
                      <a:pt x="2281" y="1253"/>
                    </a:lnTo>
                    <a:lnTo>
                      <a:pt x="2260" y="1256"/>
                    </a:lnTo>
                    <a:lnTo>
                      <a:pt x="2237" y="1258"/>
                    </a:lnTo>
                    <a:lnTo>
                      <a:pt x="2214" y="1262"/>
                    </a:lnTo>
                    <a:lnTo>
                      <a:pt x="2191" y="1267"/>
                    </a:lnTo>
                    <a:lnTo>
                      <a:pt x="2167" y="1272"/>
                    </a:lnTo>
                    <a:lnTo>
                      <a:pt x="2145" y="1278"/>
                    </a:lnTo>
                    <a:lnTo>
                      <a:pt x="2137" y="1264"/>
                    </a:lnTo>
                    <a:lnTo>
                      <a:pt x="2120" y="1239"/>
                    </a:lnTo>
                    <a:lnTo>
                      <a:pt x="2101" y="1212"/>
                    </a:lnTo>
                    <a:lnTo>
                      <a:pt x="2083" y="1180"/>
                    </a:lnTo>
                    <a:lnTo>
                      <a:pt x="2060" y="1147"/>
                    </a:lnTo>
                    <a:lnTo>
                      <a:pt x="2042" y="1120"/>
                    </a:lnTo>
                    <a:lnTo>
                      <a:pt x="2028" y="1103"/>
                    </a:lnTo>
                    <a:lnTo>
                      <a:pt x="2020" y="1097"/>
                    </a:lnTo>
                    <a:lnTo>
                      <a:pt x="2006" y="1101"/>
                    </a:lnTo>
                    <a:lnTo>
                      <a:pt x="2009" y="1122"/>
                    </a:lnTo>
                    <a:lnTo>
                      <a:pt x="2025" y="1152"/>
                    </a:lnTo>
                    <a:lnTo>
                      <a:pt x="2047" y="1191"/>
                    </a:lnTo>
                    <a:lnTo>
                      <a:pt x="2066" y="1228"/>
                    </a:lnTo>
                    <a:lnTo>
                      <a:pt x="2078" y="1262"/>
                    </a:lnTo>
                    <a:lnTo>
                      <a:pt x="2078" y="1286"/>
                    </a:lnTo>
                    <a:lnTo>
                      <a:pt x="2055" y="1294"/>
                    </a:lnTo>
                    <a:lnTo>
                      <a:pt x="2020" y="1302"/>
                    </a:lnTo>
                    <a:lnTo>
                      <a:pt x="1982" y="1308"/>
                    </a:lnTo>
                    <a:lnTo>
                      <a:pt x="1947" y="1313"/>
                    </a:lnTo>
                    <a:lnTo>
                      <a:pt x="1908" y="1318"/>
                    </a:lnTo>
                    <a:lnTo>
                      <a:pt x="1869" y="1322"/>
                    </a:lnTo>
                    <a:lnTo>
                      <a:pt x="1832" y="1327"/>
                    </a:lnTo>
                    <a:lnTo>
                      <a:pt x="1793" y="1332"/>
                    </a:lnTo>
                    <a:lnTo>
                      <a:pt x="1756" y="1338"/>
                    </a:lnTo>
                    <a:lnTo>
                      <a:pt x="1669" y="1354"/>
                    </a:lnTo>
                    <a:lnTo>
                      <a:pt x="1584" y="1368"/>
                    </a:lnTo>
                    <a:lnTo>
                      <a:pt x="1497" y="1384"/>
                    </a:lnTo>
                    <a:lnTo>
                      <a:pt x="1409" y="1398"/>
                    </a:lnTo>
                    <a:lnTo>
                      <a:pt x="1322" y="1411"/>
                    </a:lnTo>
                    <a:lnTo>
                      <a:pt x="1235" y="1428"/>
                    </a:lnTo>
                    <a:lnTo>
                      <a:pt x="1147" y="1441"/>
                    </a:lnTo>
                    <a:lnTo>
                      <a:pt x="1060" y="1458"/>
                    </a:lnTo>
                    <a:lnTo>
                      <a:pt x="973" y="1471"/>
                    </a:lnTo>
                    <a:lnTo>
                      <a:pt x="886" y="1485"/>
                    </a:lnTo>
                    <a:lnTo>
                      <a:pt x="798" y="1501"/>
                    </a:lnTo>
                    <a:lnTo>
                      <a:pt x="711" y="1515"/>
                    </a:lnTo>
                    <a:lnTo>
                      <a:pt x="621" y="1531"/>
                    </a:lnTo>
                    <a:lnTo>
                      <a:pt x="534" y="1547"/>
                    </a:lnTo>
                    <a:lnTo>
                      <a:pt x="447" y="1561"/>
                    </a:lnTo>
                    <a:lnTo>
                      <a:pt x="359" y="1577"/>
                    </a:lnTo>
                    <a:lnTo>
                      <a:pt x="352" y="1575"/>
                    </a:lnTo>
                    <a:lnTo>
                      <a:pt x="343" y="1572"/>
                    </a:lnTo>
                    <a:lnTo>
                      <a:pt x="336" y="1572"/>
                    </a:lnTo>
                    <a:lnTo>
                      <a:pt x="324" y="1572"/>
                    </a:lnTo>
                    <a:lnTo>
                      <a:pt x="306" y="1515"/>
                    </a:lnTo>
                    <a:lnTo>
                      <a:pt x="286" y="1460"/>
                    </a:lnTo>
                    <a:lnTo>
                      <a:pt x="264" y="1405"/>
                    </a:lnTo>
                    <a:lnTo>
                      <a:pt x="242" y="1348"/>
                    </a:lnTo>
                    <a:lnTo>
                      <a:pt x="221" y="1294"/>
                    </a:lnTo>
                    <a:lnTo>
                      <a:pt x="202" y="1237"/>
                    </a:lnTo>
                    <a:lnTo>
                      <a:pt x="182" y="1180"/>
                    </a:lnTo>
                    <a:lnTo>
                      <a:pt x="163" y="1122"/>
                    </a:lnTo>
                    <a:lnTo>
                      <a:pt x="155" y="1101"/>
                    </a:lnTo>
                    <a:lnTo>
                      <a:pt x="142" y="1081"/>
                    </a:lnTo>
                    <a:lnTo>
                      <a:pt x="131" y="1062"/>
                    </a:lnTo>
                    <a:lnTo>
                      <a:pt x="117" y="1044"/>
                    </a:lnTo>
                    <a:lnTo>
                      <a:pt x="104" y="1024"/>
                    </a:lnTo>
                    <a:lnTo>
                      <a:pt x="92" y="1005"/>
                    </a:lnTo>
                    <a:lnTo>
                      <a:pt x="85" y="984"/>
                    </a:lnTo>
                    <a:lnTo>
                      <a:pt x="79" y="959"/>
                    </a:lnTo>
                    <a:lnTo>
                      <a:pt x="104" y="943"/>
                    </a:lnTo>
                    <a:lnTo>
                      <a:pt x="63" y="817"/>
                    </a:lnTo>
                    <a:lnTo>
                      <a:pt x="0" y="727"/>
                    </a:lnTo>
                    <a:lnTo>
                      <a:pt x="11" y="670"/>
                    </a:lnTo>
                    <a:lnTo>
                      <a:pt x="25" y="616"/>
                    </a:lnTo>
                    <a:lnTo>
                      <a:pt x="38" y="564"/>
                    </a:lnTo>
                    <a:lnTo>
                      <a:pt x="49" y="506"/>
                    </a:lnTo>
                    <a:lnTo>
                      <a:pt x="99" y="501"/>
                    </a:lnTo>
                    <a:lnTo>
                      <a:pt x="142" y="501"/>
                    </a:lnTo>
                    <a:lnTo>
                      <a:pt x="177" y="495"/>
                    </a:lnTo>
                    <a:lnTo>
                      <a:pt x="210" y="487"/>
                    </a:lnTo>
                    <a:lnTo>
                      <a:pt x="235" y="474"/>
                    </a:lnTo>
                    <a:lnTo>
                      <a:pt x="251" y="446"/>
                    </a:lnTo>
                    <a:lnTo>
                      <a:pt x="258" y="409"/>
                    </a:lnTo>
                    <a:lnTo>
                      <a:pt x="258" y="351"/>
                    </a:lnTo>
                    <a:lnTo>
                      <a:pt x="283" y="338"/>
                    </a:lnTo>
                    <a:lnTo>
                      <a:pt x="299" y="343"/>
                    </a:lnTo>
                    <a:lnTo>
                      <a:pt x="313" y="359"/>
                    </a:lnTo>
                    <a:lnTo>
                      <a:pt x="327" y="386"/>
                    </a:lnTo>
                    <a:lnTo>
                      <a:pt x="338" y="414"/>
                    </a:lnTo>
                    <a:lnTo>
                      <a:pt x="352" y="441"/>
                    </a:lnTo>
                    <a:lnTo>
                      <a:pt x="368" y="460"/>
                    </a:lnTo>
                    <a:lnTo>
                      <a:pt x="389" y="465"/>
                    </a:lnTo>
                    <a:lnTo>
                      <a:pt x="398" y="430"/>
                    </a:lnTo>
                    <a:lnTo>
                      <a:pt x="403" y="395"/>
                    </a:lnTo>
                    <a:lnTo>
                      <a:pt x="407" y="359"/>
                    </a:lnTo>
                    <a:lnTo>
                      <a:pt x="409" y="327"/>
                    </a:lnTo>
                    <a:lnTo>
                      <a:pt x="414" y="322"/>
                    </a:lnTo>
                    <a:lnTo>
                      <a:pt x="423" y="322"/>
                    </a:lnTo>
                    <a:lnTo>
                      <a:pt x="433" y="324"/>
                    </a:lnTo>
                    <a:lnTo>
                      <a:pt x="444" y="322"/>
                    </a:lnTo>
                    <a:lnTo>
                      <a:pt x="458" y="351"/>
                    </a:lnTo>
                    <a:lnTo>
                      <a:pt x="469" y="381"/>
                    </a:lnTo>
                    <a:lnTo>
                      <a:pt x="483" y="411"/>
                    </a:lnTo>
                    <a:lnTo>
                      <a:pt x="504" y="435"/>
                    </a:lnTo>
                    <a:lnTo>
                      <a:pt x="513" y="398"/>
                    </a:lnTo>
                    <a:lnTo>
                      <a:pt x="518" y="345"/>
                    </a:lnTo>
                    <a:lnTo>
                      <a:pt x="529" y="304"/>
                    </a:lnTo>
                    <a:lnTo>
                      <a:pt x="564" y="297"/>
                    </a:lnTo>
                    <a:lnTo>
                      <a:pt x="578" y="329"/>
                    </a:lnTo>
                    <a:lnTo>
                      <a:pt x="594" y="362"/>
                    </a:lnTo>
                    <a:lnTo>
                      <a:pt x="607" y="398"/>
                    </a:lnTo>
                    <a:lnTo>
                      <a:pt x="624" y="430"/>
                    </a:lnTo>
                    <a:lnTo>
                      <a:pt x="635" y="428"/>
                    </a:lnTo>
                    <a:lnTo>
                      <a:pt x="649" y="428"/>
                    </a:lnTo>
                    <a:lnTo>
                      <a:pt x="660" y="425"/>
                    </a:lnTo>
                    <a:lnTo>
                      <a:pt x="673" y="421"/>
                    </a:lnTo>
                    <a:lnTo>
                      <a:pt x="687" y="419"/>
                    </a:lnTo>
                    <a:lnTo>
                      <a:pt x="701" y="419"/>
                    </a:lnTo>
                    <a:lnTo>
                      <a:pt x="715" y="416"/>
                    </a:lnTo>
                    <a:lnTo>
                      <a:pt x="731" y="416"/>
                    </a:lnTo>
                    <a:lnTo>
                      <a:pt x="731" y="386"/>
                    </a:lnTo>
                    <a:lnTo>
                      <a:pt x="736" y="345"/>
                    </a:lnTo>
                    <a:lnTo>
                      <a:pt x="744" y="308"/>
                    </a:lnTo>
                    <a:lnTo>
                      <a:pt x="761" y="280"/>
                    </a:lnTo>
                    <a:lnTo>
                      <a:pt x="774" y="280"/>
                    </a:lnTo>
                    <a:lnTo>
                      <a:pt x="785" y="278"/>
                    </a:lnTo>
                    <a:lnTo>
                      <a:pt x="793" y="280"/>
                    </a:lnTo>
                    <a:lnTo>
                      <a:pt x="802" y="285"/>
                    </a:lnTo>
                    <a:lnTo>
                      <a:pt x="807" y="308"/>
                    </a:lnTo>
                    <a:lnTo>
                      <a:pt x="821" y="343"/>
                    </a:lnTo>
                    <a:lnTo>
                      <a:pt x="837" y="375"/>
                    </a:lnTo>
                    <a:lnTo>
                      <a:pt x="851" y="392"/>
                    </a:lnTo>
                    <a:lnTo>
                      <a:pt x="858" y="354"/>
                    </a:lnTo>
                    <a:lnTo>
                      <a:pt x="862" y="258"/>
                    </a:lnTo>
                    <a:lnTo>
                      <a:pt x="858" y="161"/>
                    </a:lnTo>
                    <a:lnTo>
                      <a:pt x="862" y="106"/>
                    </a:lnTo>
                    <a:lnTo>
                      <a:pt x="872" y="101"/>
                    </a:lnTo>
                    <a:lnTo>
                      <a:pt x="892" y="97"/>
                    </a:lnTo>
                    <a:lnTo>
                      <a:pt x="916" y="92"/>
                    </a:lnTo>
                    <a:lnTo>
                      <a:pt x="943" y="90"/>
                    </a:lnTo>
                    <a:lnTo>
                      <a:pt x="970" y="87"/>
                    </a:lnTo>
                    <a:lnTo>
                      <a:pt x="993" y="85"/>
                    </a:lnTo>
                    <a:lnTo>
                      <a:pt x="1011" y="81"/>
                    </a:lnTo>
                    <a:lnTo>
                      <a:pt x="1019" y="81"/>
                    </a:lnTo>
                    <a:lnTo>
                      <a:pt x="1069" y="76"/>
                    </a:lnTo>
                    <a:lnTo>
                      <a:pt x="1115" y="71"/>
                    </a:lnTo>
                    <a:lnTo>
                      <a:pt x="1164" y="65"/>
                    </a:lnTo>
                    <a:lnTo>
                      <a:pt x="1210" y="60"/>
                    </a:lnTo>
                    <a:lnTo>
                      <a:pt x="1257" y="57"/>
                    </a:lnTo>
                    <a:lnTo>
                      <a:pt x="1306" y="51"/>
                    </a:lnTo>
                    <a:lnTo>
                      <a:pt x="1352" y="46"/>
                    </a:lnTo>
                    <a:lnTo>
                      <a:pt x="1401" y="43"/>
                    </a:lnTo>
                    <a:lnTo>
                      <a:pt x="1448" y="37"/>
                    </a:lnTo>
                    <a:lnTo>
                      <a:pt x="1494" y="32"/>
                    </a:lnTo>
                    <a:lnTo>
                      <a:pt x="1543" y="30"/>
                    </a:lnTo>
                    <a:lnTo>
                      <a:pt x="1589" y="24"/>
                    </a:lnTo>
                    <a:lnTo>
                      <a:pt x="1635" y="19"/>
                    </a:lnTo>
                    <a:lnTo>
                      <a:pt x="1685" y="14"/>
                    </a:lnTo>
                    <a:lnTo>
                      <a:pt x="1731" y="5"/>
                    </a:lnTo>
                    <a:lnTo>
                      <a:pt x="1780" y="0"/>
                    </a:lnTo>
                    <a:lnTo>
                      <a:pt x="1807" y="24"/>
                    </a:lnTo>
                    <a:lnTo>
                      <a:pt x="1832" y="51"/>
                    </a:lnTo>
                    <a:lnTo>
                      <a:pt x="1856" y="78"/>
                    </a:lnTo>
                    <a:lnTo>
                      <a:pt x="1878" y="108"/>
                    </a:lnTo>
                    <a:lnTo>
                      <a:pt x="1897" y="141"/>
                    </a:lnTo>
                    <a:lnTo>
                      <a:pt x="1917" y="174"/>
                    </a:lnTo>
                    <a:lnTo>
                      <a:pt x="1938" y="207"/>
                    </a:lnTo>
                    <a:lnTo>
                      <a:pt x="1959" y="2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55" name="Freeform 415"/>
              <p:cNvSpPr>
                <a:spLocks/>
              </p:cNvSpPr>
              <p:nvPr/>
            </p:nvSpPr>
            <p:spPr bwMode="auto">
              <a:xfrm>
                <a:off x="2901" y="1996"/>
                <a:ext cx="93" cy="41"/>
              </a:xfrm>
              <a:custGeom>
                <a:avLst/>
                <a:gdLst>
                  <a:gd name="T0" fmla="*/ 166 w 376"/>
                  <a:gd name="T1" fmla="*/ 0 h 166"/>
                  <a:gd name="T2" fmla="*/ 163 w 376"/>
                  <a:gd name="T3" fmla="*/ 0 h 166"/>
                  <a:gd name="T4" fmla="*/ 158 w 376"/>
                  <a:gd name="T5" fmla="*/ 0 h 166"/>
                  <a:gd name="T6" fmla="*/ 155 w 376"/>
                  <a:gd name="T7" fmla="*/ 2 h 166"/>
                  <a:gd name="T8" fmla="*/ 155 w 376"/>
                  <a:gd name="T9" fmla="*/ 5 h 166"/>
                  <a:gd name="T10" fmla="*/ 158 w 376"/>
                  <a:gd name="T11" fmla="*/ 19 h 166"/>
                  <a:gd name="T12" fmla="*/ 166 w 376"/>
                  <a:gd name="T13" fmla="*/ 30 h 166"/>
                  <a:gd name="T14" fmla="*/ 174 w 376"/>
                  <a:gd name="T15" fmla="*/ 35 h 166"/>
                  <a:gd name="T16" fmla="*/ 185 w 376"/>
                  <a:gd name="T17" fmla="*/ 41 h 166"/>
                  <a:gd name="T18" fmla="*/ 196 w 376"/>
                  <a:gd name="T19" fmla="*/ 43 h 166"/>
                  <a:gd name="T20" fmla="*/ 207 w 376"/>
                  <a:gd name="T21" fmla="*/ 43 h 166"/>
                  <a:gd name="T22" fmla="*/ 218 w 376"/>
                  <a:gd name="T23" fmla="*/ 43 h 166"/>
                  <a:gd name="T24" fmla="*/ 232 w 376"/>
                  <a:gd name="T25" fmla="*/ 43 h 166"/>
                  <a:gd name="T26" fmla="*/ 243 w 376"/>
                  <a:gd name="T27" fmla="*/ 41 h 166"/>
                  <a:gd name="T28" fmla="*/ 253 w 376"/>
                  <a:gd name="T29" fmla="*/ 37 h 166"/>
                  <a:gd name="T30" fmla="*/ 264 w 376"/>
                  <a:gd name="T31" fmla="*/ 32 h 166"/>
                  <a:gd name="T32" fmla="*/ 273 w 376"/>
                  <a:gd name="T33" fmla="*/ 27 h 166"/>
                  <a:gd name="T34" fmla="*/ 286 w 376"/>
                  <a:gd name="T35" fmla="*/ 43 h 166"/>
                  <a:gd name="T36" fmla="*/ 303 w 376"/>
                  <a:gd name="T37" fmla="*/ 57 h 166"/>
                  <a:gd name="T38" fmla="*/ 313 w 376"/>
                  <a:gd name="T39" fmla="*/ 76 h 166"/>
                  <a:gd name="T40" fmla="*/ 326 w 376"/>
                  <a:gd name="T41" fmla="*/ 92 h 166"/>
                  <a:gd name="T42" fmla="*/ 340 w 376"/>
                  <a:gd name="T43" fmla="*/ 111 h 166"/>
                  <a:gd name="T44" fmla="*/ 351 w 376"/>
                  <a:gd name="T45" fmla="*/ 131 h 166"/>
                  <a:gd name="T46" fmla="*/ 365 w 376"/>
                  <a:gd name="T47" fmla="*/ 149 h 166"/>
                  <a:gd name="T48" fmla="*/ 376 w 376"/>
                  <a:gd name="T49" fmla="*/ 166 h 166"/>
                  <a:gd name="T50" fmla="*/ 365 w 376"/>
                  <a:gd name="T51" fmla="*/ 158 h 166"/>
                  <a:gd name="T52" fmla="*/ 356 w 376"/>
                  <a:gd name="T53" fmla="*/ 152 h 166"/>
                  <a:gd name="T54" fmla="*/ 349 w 376"/>
                  <a:gd name="T55" fmla="*/ 149 h 166"/>
                  <a:gd name="T56" fmla="*/ 340 w 376"/>
                  <a:gd name="T57" fmla="*/ 147 h 166"/>
                  <a:gd name="T58" fmla="*/ 310 w 376"/>
                  <a:gd name="T59" fmla="*/ 127 h 166"/>
                  <a:gd name="T60" fmla="*/ 280 w 376"/>
                  <a:gd name="T61" fmla="*/ 111 h 166"/>
                  <a:gd name="T62" fmla="*/ 253 w 376"/>
                  <a:gd name="T63" fmla="*/ 92 h 166"/>
                  <a:gd name="T64" fmla="*/ 223 w 376"/>
                  <a:gd name="T65" fmla="*/ 76 h 166"/>
                  <a:gd name="T66" fmla="*/ 193 w 376"/>
                  <a:gd name="T67" fmla="*/ 60 h 166"/>
                  <a:gd name="T68" fmla="*/ 161 w 376"/>
                  <a:gd name="T69" fmla="*/ 46 h 166"/>
                  <a:gd name="T70" fmla="*/ 128 w 376"/>
                  <a:gd name="T71" fmla="*/ 37 h 166"/>
                  <a:gd name="T72" fmla="*/ 92 w 376"/>
                  <a:gd name="T73" fmla="*/ 32 h 166"/>
                  <a:gd name="T74" fmla="*/ 82 w 376"/>
                  <a:gd name="T75" fmla="*/ 30 h 166"/>
                  <a:gd name="T76" fmla="*/ 71 w 376"/>
                  <a:gd name="T77" fmla="*/ 24 h 166"/>
                  <a:gd name="T78" fmla="*/ 60 w 376"/>
                  <a:gd name="T79" fmla="*/ 21 h 166"/>
                  <a:gd name="T80" fmla="*/ 48 w 376"/>
                  <a:gd name="T81" fmla="*/ 19 h 166"/>
                  <a:gd name="T82" fmla="*/ 36 w 376"/>
                  <a:gd name="T83" fmla="*/ 16 h 166"/>
                  <a:gd name="T84" fmla="*/ 25 w 376"/>
                  <a:gd name="T85" fmla="*/ 16 h 166"/>
                  <a:gd name="T86" fmla="*/ 11 w 376"/>
                  <a:gd name="T87" fmla="*/ 13 h 166"/>
                  <a:gd name="T88" fmla="*/ 0 w 376"/>
                  <a:gd name="T89" fmla="*/ 11 h 166"/>
                  <a:gd name="T90" fmla="*/ 22 w 376"/>
                  <a:gd name="T91" fmla="*/ 7 h 166"/>
                  <a:gd name="T92" fmla="*/ 43 w 376"/>
                  <a:gd name="T93" fmla="*/ 7 h 166"/>
                  <a:gd name="T94" fmla="*/ 62 w 376"/>
                  <a:gd name="T95" fmla="*/ 5 h 166"/>
                  <a:gd name="T96" fmla="*/ 84 w 376"/>
                  <a:gd name="T97" fmla="*/ 5 h 166"/>
                  <a:gd name="T98" fmla="*/ 103 w 376"/>
                  <a:gd name="T99" fmla="*/ 5 h 166"/>
                  <a:gd name="T100" fmla="*/ 126 w 376"/>
                  <a:gd name="T101" fmla="*/ 2 h 166"/>
                  <a:gd name="T102" fmla="*/ 144 w 376"/>
                  <a:gd name="T103" fmla="*/ 2 h 166"/>
                  <a:gd name="T104" fmla="*/ 166 w 376"/>
                  <a:gd name="T105"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6" h="166">
                    <a:moveTo>
                      <a:pt x="166" y="0"/>
                    </a:moveTo>
                    <a:lnTo>
                      <a:pt x="163" y="0"/>
                    </a:lnTo>
                    <a:lnTo>
                      <a:pt x="158" y="0"/>
                    </a:lnTo>
                    <a:lnTo>
                      <a:pt x="155" y="2"/>
                    </a:lnTo>
                    <a:lnTo>
                      <a:pt x="155" y="5"/>
                    </a:lnTo>
                    <a:lnTo>
                      <a:pt x="158" y="19"/>
                    </a:lnTo>
                    <a:lnTo>
                      <a:pt x="166" y="30"/>
                    </a:lnTo>
                    <a:lnTo>
                      <a:pt x="174" y="35"/>
                    </a:lnTo>
                    <a:lnTo>
                      <a:pt x="185" y="41"/>
                    </a:lnTo>
                    <a:lnTo>
                      <a:pt x="196" y="43"/>
                    </a:lnTo>
                    <a:lnTo>
                      <a:pt x="207" y="43"/>
                    </a:lnTo>
                    <a:lnTo>
                      <a:pt x="218" y="43"/>
                    </a:lnTo>
                    <a:lnTo>
                      <a:pt x="232" y="43"/>
                    </a:lnTo>
                    <a:lnTo>
                      <a:pt x="243" y="41"/>
                    </a:lnTo>
                    <a:lnTo>
                      <a:pt x="253" y="37"/>
                    </a:lnTo>
                    <a:lnTo>
                      <a:pt x="264" y="32"/>
                    </a:lnTo>
                    <a:lnTo>
                      <a:pt x="273" y="27"/>
                    </a:lnTo>
                    <a:lnTo>
                      <a:pt x="286" y="43"/>
                    </a:lnTo>
                    <a:lnTo>
                      <a:pt x="303" y="57"/>
                    </a:lnTo>
                    <a:lnTo>
                      <a:pt x="313" y="76"/>
                    </a:lnTo>
                    <a:lnTo>
                      <a:pt x="326" y="92"/>
                    </a:lnTo>
                    <a:lnTo>
                      <a:pt x="340" y="111"/>
                    </a:lnTo>
                    <a:lnTo>
                      <a:pt x="351" y="131"/>
                    </a:lnTo>
                    <a:lnTo>
                      <a:pt x="365" y="149"/>
                    </a:lnTo>
                    <a:lnTo>
                      <a:pt x="376" y="166"/>
                    </a:lnTo>
                    <a:lnTo>
                      <a:pt x="365" y="158"/>
                    </a:lnTo>
                    <a:lnTo>
                      <a:pt x="356" y="152"/>
                    </a:lnTo>
                    <a:lnTo>
                      <a:pt x="349" y="149"/>
                    </a:lnTo>
                    <a:lnTo>
                      <a:pt x="340" y="147"/>
                    </a:lnTo>
                    <a:lnTo>
                      <a:pt x="310" y="127"/>
                    </a:lnTo>
                    <a:lnTo>
                      <a:pt x="280" y="111"/>
                    </a:lnTo>
                    <a:lnTo>
                      <a:pt x="253" y="92"/>
                    </a:lnTo>
                    <a:lnTo>
                      <a:pt x="223" y="76"/>
                    </a:lnTo>
                    <a:lnTo>
                      <a:pt x="193" y="60"/>
                    </a:lnTo>
                    <a:lnTo>
                      <a:pt x="161" y="46"/>
                    </a:lnTo>
                    <a:lnTo>
                      <a:pt x="128" y="37"/>
                    </a:lnTo>
                    <a:lnTo>
                      <a:pt x="92" y="32"/>
                    </a:lnTo>
                    <a:lnTo>
                      <a:pt x="82" y="30"/>
                    </a:lnTo>
                    <a:lnTo>
                      <a:pt x="71" y="24"/>
                    </a:lnTo>
                    <a:lnTo>
                      <a:pt x="60" y="21"/>
                    </a:lnTo>
                    <a:lnTo>
                      <a:pt x="48" y="19"/>
                    </a:lnTo>
                    <a:lnTo>
                      <a:pt x="36" y="16"/>
                    </a:lnTo>
                    <a:lnTo>
                      <a:pt x="25" y="16"/>
                    </a:lnTo>
                    <a:lnTo>
                      <a:pt x="11" y="13"/>
                    </a:lnTo>
                    <a:lnTo>
                      <a:pt x="0" y="11"/>
                    </a:lnTo>
                    <a:lnTo>
                      <a:pt x="22" y="7"/>
                    </a:lnTo>
                    <a:lnTo>
                      <a:pt x="43" y="7"/>
                    </a:lnTo>
                    <a:lnTo>
                      <a:pt x="62" y="5"/>
                    </a:lnTo>
                    <a:lnTo>
                      <a:pt x="84" y="5"/>
                    </a:lnTo>
                    <a:lnTo>
                      <a:pt x="103" y="5"/>
                    </a:lnTo>
                    <a:lnTo>
                      <a:pt x="126" y="2"/>
                    </a:lnTo>
                    <a:lnTo>
                      <a:pt x="144" y="2"/>
                    </a:lnTo>
                    <a:lnTo>
                      <a:pt x="166"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56" name="Freeform 416"/>
              <p:cNvSpPr>
                <a:spLocks/>
              </p:cNvSpPr>
              <p:nvPr/>
            </p:nvSpPr>
            <p:spPr bwMode="auto">
              <a:xfrm>
                <a:off x="2780" y="2002"/>
                <a:ext cx="237" cy="82"/>
              </a:xfrm>
              <a:custGeom>
                <a:avLst/>
                <a:gdLst>
                  <a:gd name="T0" fmla="*/ 545 w 949"/>
                  <a:gd name="T1" fmla="*/ 19 h 330"/>
                  <a:gd name="T2" fmla="*/ 609 w 949"/>
                  <a:gd name="T3" fmla="*/ 33 h 330"/>
                  <a:gd name="T4" fmla="*/ 668 w 949"/>
                  <a:gd name="T5" fmla="*/ 52 h 330"/>
                  <a:gd name="T6" fmla="*/ 717 w 949"/>
                  <a:gd name="T7" fmla="*/ 79 h 330"/>
                  <a:gd name="T8" fmla="*/ 763 w 949"/>
                  <a:gd name="T9" fmla="*/ 103 h 330"/>
                  <a:gd name="T10" fmla="*/ 804 w 949"/>
                  <a:gd name="T11" fmla="*/ 128 h 330"/>
                  <a:gd name="T12" fmla="*/ 827 w 949"/>
                  <a:gd name="T13" fmla="*/ 147 h 330"/>
                  <a:gd name="T14" fmla="*/ 867 w 949"/>
                  <a:gd name="T15" fmla="*/ 169 h 330"/>
                  <a:gd name="T16" fmla="*/ 899 w 949"/>
                  <a:gd name="T17" fmla="*/ 213 h 330"/>
                  <a:gd name="T18" fmla="*/ 930 w 949"/>
                  <a:gd name="T19" fmla="*/ 261 h 330"/>
                  <a:gd name="T20" fmla="*/ 949 w 949"/>
                  <a:gd name="T21" fmla="*/ 311 h 330"/>
                  <a:gd name="T22" fmla="*/ 935 w 949"/>
                  <a:gd name="T23" fmla="*/ 327 h 330"/>
                  <a:gd name="T24" fmla="*/ 917 w 949"/>
                  <a:gd name="T25" fmla="*/ 297 h 330"/>
                  <a:gd name="T26" fmla="*/ 894 w 949"/>
                  <a:gd name="T27" fmla="*/ 238 h 330"/>
                  <a:gd name="T28" fmla="*/ 857 w 949"/>
                  <a:gd name="T29" fmla="*/ 188 h 330"/>
                  <a:gd name="T30" fmla="*/ 813 w 949"/>
                  <a:gd name="T31" fmla="*/ 142 h 330"/>
                  <a:gd name="T32" fmla="*/ 756 w 949"/>
                  <a:gd name="T33" fmla="*/ 139 h 330"/>
                  <a:gd name="T34" fmla="*/ 696 w 949"/>
                  <a:gd name="T35" fmla="*/ 128 h 330"/>
                  <a:gd name="T36" fmla="*/ 625 w 949"/>
                  <a:gd name="T37" fmla="*/ 68 h 330"/>
                  <a:gd name="T38" fmla="*/ 543 w 949"/>
                  <a:gd name="T39" fmla="*/ 31 h 330"/>
                  <a:gd name="T40" fmla="*/ 485 w 949"/>
                  <a:gd name="T41" fmla="*/ 31 h 330"/>
                  <a:gd name="T42" fmla="*/ 483 w 949"/>
                  <a:gd name="T43" fmla="*/ 71 h 330"/>
                  <a:gd name="T44" fmla="*/ 458 w 949"/>
                  <a:gd name="T45" fmla="*/ 120 h 330"/>
                  <a:gd name="T46" fmla="*/ 444 w 949"/>
                  <a:gd name="T47" fmla="*/ 93 h 330"/>
                  <a:gd name="T48" fmla="*/ 393 w 949"/>
                  <a:gd name="T49" fmla="*/ 66 h 330"/>
                  <a:gd name="T50" fmla="*/ 336 w 949"/>
                  <a:gd name="T51" fmla="*/ 43 h 330"/>
                  <a:gd name="T52" fmla="*/ 281 w 949"/>
                  <a:gd name="T53" fmla="*/ 31 h 330"/>
                  <a:gd name="T54" fmla="*/ 227 w 949"/>
                  <a:gd name="T55" fmla="*/ 27 h 330"/>
                  <a:gd name="T56" fmla="*/ 177 w 949"/>
                  <a:gd name="T57" fmla="*/ 33 h 330"/>
                  <a:gd name="T58" fmla="*/ 200 w 949"/>
                  <a:gd name="T59" fmla="*/ 68 h 330"/>
                  <a:gd name="T60" fmla="*/ 257 w 949"/>
                  <a:gd name="T61" fmla="*/ 112 h 330"/>
                  <a:gd name="T62" fmla="*/ 317 w 949"/>
                  <a:gd name="T63" fmla="*/ 155 h 330"/>
                  <a:gd name="T64" fmla="*/ 271 w 949"/>
                  <a:gd name="T65" fmla="*/ 174 h 330"/>
                  <a:gd name="T66" fmla="*/ 213 w 949"/>
                  <a:gd name="T67" fmla="*/ 155 h 330"/>
                  <a:gd name="T68" fmla="*/ 145 w 949"/>
                  <a:gd name="T69" fmla="*/ 139 h 330"/>
                  <a:gd name="T70" fmla="*/ 76 w 949"/>
                  <a:gd name="T71" fmla="*/ 125 h 330"/>
                  <a:gd name="T72" fmla="*/ 16 w 949"/>
                  <a:gd name="T73" fmla="*/ 144 h 330"/>
                  <a:gd name="T74" fmla="*/ 9 w 949"/>
                  <a:gd name="T75" fmla="*/ 123 h 330"/>
                  <a:gd name="T76" fmla="*/ 39 w 949"/>
                  <a:gd name="T77" fmla="*/ 87 h 330"/>
                  <a:gd name="T78" fmla="*/ 82 w 949"/>
                  <a:gd name="T79" fmla="*/ 52 h 330"/>
                  <a:gd name="T80" fmla="*/ 96 w 949"/>
                  <a:gd name="T81" fmla="*/ 43 h 330"/>
                  <a:gd name="T82" fmla="*/ 188 w 949"/>
                  <a:gd name="T83" fmla="*/ 19 h 330"/>
                  <a:gd name="T84" fmla="*/ 319 w 949"/>
                  <a:gd name="T85" fmla="*/ 3 h 330"/>
                  <a:gd name="T86" fmla="*/ 453 w 949"/>
                  <a:gd name="T87" fmla="*/ 3 h 330"/>
                  <a:gd name="T88" fmla="*/ 491 w 949"/>
                  <a:gd name="T89" fmla="*/ 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330">
                    <a:moveTo>
                      <a:pt x="505" y="6"/>
                    </a:moveTo>
                    <a:lnTo>
                      <a:pt x="526" y="13"/>
                    </a:lnTo>
                    <a:lnTo>
                      <a:pt x="545" y="19"/>
                    </a:lnTo>
                    <a:lnTo>
                      <a:pt x="567" y="24"/>
                    </a:lnTo>
                    <a:lnTo>
                      <a:pt x="586" y="27"/>
                    </a:lnTo>
                    <a:lnTo>
                      <a:pt x="609" y="33"/>
                    </a:lnTo>
                    <a:lnTo>
                      <a:pt x="627" y="38"/>
                    </a:lnTo>
                    <a:lnTo>
                      <a:pt x="649" y="43"/>
                    </a:lnTo>
                    <a:lnTo>
                      <a:pt x="668" y="52"/>
                    </a:lnTo>
                    <a:lnTo>
                      <a:pt x="685" y="63"/>
                    </a:lnTo>
                    <a:lnTo>
                      <a:pt x="701" y="71"/>
                    </a:lnTo>
                    <a:lnTo>
                      <a:pt x="717" y="79"/>
                    </a:lnTo>
                    <a:lnTo>
                      <a:pt x="733" y="87"/>
                    </a:lnTo>
                    <a:lnTo>
                      <a:pt x="747" y="96"/>
                    </a:lnTo>
                    <a:lnTo>
                      <a:pt x="763" y="103"/>
                    </a:lnTo>
                    <a:lnTo>
                      <a:pt x="780" y="114"/>
                    </a:lnTo>
                    <a:lnTo>
                      <a:pt x="796" y="125"/>
                    </a:lnTo>
                    <a:lnTo>
                      <a:pt x="804" y="128"/>
                    </a:lnTo>
                    <a:lnTo>
                      <a:pt x="813" y="134"/>
                    </a:lnTo>
                    <a:lnTo>
                      <a:pt x="821" y="139"/>
                    </a:lnTo>
                    <a:lnTo>
                      <a:pt x="827" y="147"/>
                    </a:lnTo>
                    <a:lnTo>
                      <a:pt x="834" y="147"/>
                    </a:lnTo>
                    <a:lnTo>
                      <a:pt x="853" y="158"/>
                    </a:lnTo>
                    <a:lnTo>
                      <a:pt x="867" y="169"/>
                    </a:lnTo>
                    <a:lnTo>
                      <a:pt x="881" y="183"/>
                    </a:lnTo>
                    <a:lnTo>
                      <a:pt x="892" y="196"/>
                    </a:lnTo>
                    <a:lnTo>
                      <a:pt x="899" y="213"/>
                    </a:lnTo>
                    <a:lnTo>
                      <a:pt x="910" y="229"/>
                    </a:lnTo>
                    <a:lnTo>
                      <a:pt x="919" y="245"/>
                    </a:lnTo>
                    <a:lnTo>
                      <a:pt x="930" y="261"/>
                    </a:lnTo>
                    <a:lnTo>
                      <a:pt x="935" y="278"/>
                    </a:lnTo>
                    <a:lnTo>
                      <a:pt x="943" y="294"/>
                    </a:lnTo>
                    <a:lnTo>
                      <a:pt x="949" y="311"/>
                    </a:lnTo>
                    <a:lnTo>
                      <a:pt x="949" y="327"/>
                    </a:lnTo>
                    <a:lnTo>
                      <a:pt x="943" y="330"/>
                    </a:lnTo>
                    <a:lnTo>
                      <a:pt x="935" y="327"/>
                    </a:lnTo>
                    <a:lnTo>
                      <a:pt x="927" y="324"/>
                    </a:lnTo>
                    <a:lnTo>
                      <a:pt x="917" y="321"/>
                    </a:lnTo>
                    <a:lnTo>
                      <a:pt x="917" y="297"/>
                    </a:lnTo>
                    <a:lnTo>
                      <a:pt x="913" y="275"/>
                    </a:lnTo>
                    <a:lnTo>
                      <a:pt x="908" y="254"/>
                    </a:lnTo>
                    <a:lnTo>
                      <a:pt x="894" y="238"/>
                    </a:lnTo>
                    <a:lnTo>
                      <a:pt x="881" y="224"/>
                    </a:lnTo>
                    <a:lnTo>
                      <a:pt x="869" y="204"/>
                    </a:lnTo>
                    <a:lnTo>
                      <a:pt x="857" y="188"/>
                    </a:lnTo>
                    <a:lnTo>
                      <a:pt x="843" y="169"/>
                    </a:lnTo>
                    <a:lnTo>
                      <a:pt x="829" y="155"/>
                    </a:lnTo>
                    <a:lnTo>
                      <a:pt x="813" y="142"/>
                    </a:lnTo>
                    <a:lnTo>
                      <a:pt x="796" y="137"/>
                    </a:lnTo>
                    <a:lnTo>
                      <a:pt x="774" y="137"/>
                    </a:lnTo>
                    <a:lnTo>
                      <a:pt x="756" y="139"/>
                    </a:lnTo>
                    <a:lnTo>
                      <a:pt x="733" y="147"/>
                    </a:lnTo>
                    <a:lnTo>
                      <a:pt x="712" y="144"/>
                    </a:lnTo>
                    <a:lnTo>
                      <a:pt x="696" y="128"/>
                    </a:lnTo>
                    <a:lnTo>
                      <a:pt x="673" y="107"/>
                    </a:lnTo>
                    <a:lnTo>
                      <a:pt x="652" y="84"/>
                    </a:lnTo>
                    <a:lnTo>
                      <a:pt x="625" y="68"/>
                    </a:lnTo>
                    <a:lnTo>
                      <a:pt x="600" y="52"/>
                    </a:lnTo>
                    <a:lnTo>
                      <a:pt x="573" y="41"/>
                    </a:lnTo>
                    <a:lnTo>
                      <a:pt x="543" y="31"/>
                    </a:lnTo>
                    <a:lnTo>
                      <a:pt x="515" y="22"/>
                    </a:lnTo>
                    <a:lnTo>
                      <a:pt x="485" y="17"/>
                    </a:lnTo>
                    <a:lnTo>
                      <a:pt x="485" y="31"/>
                    </a:lnTo>
                    <a:lnTo>
                      <a:pt x="485" y="43"/>
                    </a:lnTo>
                    <a:lnTo>
                      <a:pt x="485" y="57"/>
                    </a:lnTo>
                    <a:lnTo>
                      <a:pt x="483" y="71"/>
                    </a:lnTo>
                    <a:lnTo>
                      <a:pt x="469" y="128"/>
                    </a:lnTo>
                    <a:lnTo>
                      <a:pt x="455" y="128"/>
                    </a:lnTo>
                    <a:lnTo>
                      <a:pt x="458" y="120"/>
                    </a:lnTo>
                    <a:lnTo>
                      <a:pt x="455" y="112"/>
                    </a:lnTo>
                    <a:lnTo>
                      <a:pt x="450" y="103"/>
                    </a:lnTo>
                    <a:lnTo>
                      <a:pt x="444" y="93"/>
                    </a:lnTo>
                    <a:lnTo>
                      <a:pt x="428" y="82"/>
                    </a:lnTo>
                    <a:lnTo>
                      <a:pt x="409" y="73"/>
                    </a:lnTo>
                    <a:lnTo>
                      <a:pt x="393" y="66"/>
                    </a:lnTo>
                    <a:lnTo>
                      <a:pt x="374" y="57"/>
                    </a:lnTo>
                    <a:lnTo>
                      <a:pt x="354" y="49"/>
                    </a:lnTo>
                    <a:lnTo>
                      <a:pt x="336" y="43"/>
                    </a:lnTo>
                    <a:lnTo>
                      <a:pt x="317" y="38"/>
                    </a:lnTo>
                    <a:lnTo>
                      <a:pt x="297" y="33"/>
                    </a:lnTo>
                    <a:lnTo>
                      <a:pt x="281" y="31"/>
                    </a:lnTo>
                    <a:lnTo>
                      <a:pt x="262" y="31"/>
                    </a:lnTo>
                    <a:lnTo>
                      <a:pt x="246" y="27"/>
                    </a:lnTo>
                    <a:lnTo>
                      <a:pt x="227" y="27"/>
                    </a:lnTo>
                    <a:lnTo>
                      <a:pt x="211" y="27"/>
                    </a:lnTo>
                    <a:lnTo>
                      <a:pt x="193" y="31"/>
                    </a:lnTo>
                    <a:lnTo>
                      <a:pt x="177" y="33"/>
                    </a:lnTo>
                    <a:lnTo>
                      <a:pt x="161" y="41"/>
                    </a:lnTo>
                    <a:lnTo>
                      <a:pt x="180" y="54"/>
                    </a:lnTo>
                    <a:lnTo>
                      <a:pt x="200" y="68"/>
                    </a:lnTo>
                    <a:lnTo>
                      <a:pt x="218" y="82"/>
                    </a:lnTo>
                    <a:lnTo>
                      <a:pt x="237" y="98"/>
                    </a:lnTo>
                    <a:lnTo>
                      <a:pt x="257" y="112"/>
                    </a:lnTo>
                    <a:lnTo>
                      <a:pt x="276" y="125"/>
                    </a:lnTo>
                    <a:lnTo>
                      <a:pt x="297" y="142"/>
                    </a:lnTo>
                    <a:lnTo>
                      <a:pt x="317" y="155"/>
                    </a:lnTo>
                    <a:lnTo>
                      <a:pt x="301" y="160"/>
                    </a:lnTo>
                    <a:lnTo>
                      <a:pt x="283" y="169"/>
                    </a:lnTo>
                    <a:lnTo>
                      <a:pt x="271" y="174"/>
                    </a:lnTo>
                    <a:lnTo>
                      <a:pt x="257" y="178"/>
                    </a:lnTo>
                    <a:lnTo>
                      <a:pt x="235" y="167"/>
                    </a:lnTo>
                    <a:lnTo>
                      <a:pt x="213" y="155"/>
                    </a:lnTo>
                    <a:lnTo>
                      <a:pt x="191" y="150"/>
                    </a:lnTo>
                    <a:lnTo>
                      <a:pt x="170" y="144"/>
                    </a:lnTo>
                    <a:lnTo>
                      <a:pt x="145" y="139"/>
                    </a:lnTo>
                    <a:lnTo>
                      <a:pt x="123" y="137"/>
                    </a:lnTo>
                    <a:lnTo>
                      <a:pt x="99" y="131"/>
                    </a:lnTo>
                    <a:lnTo>
                      <a:pt x="76" y="125"/>
                    </a:lnTo>
                    <a:lnTo>
                      <a:pt x="52" y="128"/>
                    </a:lnTo>
                    <a:lnTo>
                      <a:pt x="36" y="134"/>
                    </a:lnTo>
                    <a:lnTo>
                      <a:pt x="16" y="144"/>
                    </a:lnTo>
                    <a:lnTo>
                      <a:pt x="0" y="153"/>
                    </a:lnTo>
                    <a:lnTo>
                      <a:pt x="3" y="139"/>
                    </a:lnTo>
                    <a:lnTo>
                      <a:pt x="9" y="123"/>
                    </a:lnTo>
                    <a:lnTo>
                      <a:pt x="16" y="112"/>
                    </a:lnTo>
                    <a:lnTo>
                      <a:pt x="28" y="98"/>
                    </a:lnTo>
                    <a:lnTo>
                      <a:pt x="39" y="87"/>
                    </a:lnTo>
                    <a:lnTo>
                      <a:pt x="52" y="73"/>
                    </a:lnTo>
                    <a:lnTo>
                      <a:pt x="66" y="63"/>
                    </a:lnTo>
                    <a:lnTo>
                      <a:pt x="82" y="52"/>
                    </a:lnTo>
                    <a:lnTo>
                      <a:pt x="87" y="52"/>
                    </a:lnTo>
                    <a:lnTo>
                      <a:pt x="92" y="49"/>
                    </a:lnTo>
                    <a:lnTo>
                      <a:pt x="96" y="43"/>
                    </a:lnTo>
                    <a:lnTo>
                      <a:pt x="101" y="41"/>
                    </a:lnTo>
                    <a:lnTo>
                      <a:pt x="145" y="31"/>
                    </a:lnTo>
                    <a:lnTo>
                      <a:pt x="188" y="19"/>
                    </a:lnTo>
                    <a:lnTo>
                      <a:pt x="232" y="11"/>
                    </a:lnTo>
                    <a:lnTo>
                      <a:pt x="276" y="6"/>
                    </a:lnTo>
                    <a:lnTo>
                      <a:pt x="319" y="3"/>
                    </a:lnTo>
                    <a:lnTo>
                      <a:pt x="365" y="3"/>
                    </a:lnTo>
                    <a:lnTo>
                      <a:pt x="409" y="0"/>
                    </a:lnTo>
                    <a:lnTo>
                      <a:pt x="453" y="3"/>
                    </a:lnTo>
                    <a:lnTo>
                      <a:pt x="466" y="3"/>
                    </a:lnTo>
                    <a:lnTo>
                      <a:pt x="478" y="3"/>
                    </a:lnTo>
                    <a:lnTo>
                      <a:pt x="491" y="6"/>
                    </a:lnTo>
                    <a:lnTo>
                      <a:pt x="505" y="6"/>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57" name="Freeform 417"/>
              <p:cNvSpPr>
                <a:spLocks/>
              </p:cNvSpPr>
              <p:nvPr/>
            </p:nvSpPr>
            <p:spPr bwMode="auto">
              <a:xfrm>
                <a:off x="2741" y="2007"/>
                <a:ext cx="65" cy="81"/>
              </a:xfrm>
              <a:custGeom>
                <a:avLst/>
                <a:gdLst>
                  <a:gd name="T0" fmla="*/ 261 w 261"/>
                  <a:gd name="T1" fmla="*/ 0 h 324"/>
                  <a:gd name="T2" fmla="*/ 218 w 261"/>
                  <a:gd name="T3" fmla="*/ 21 h 324"/>
                  <a:gd name="T4" fmla="*/ 183 w 261"/>
                  <a:gd name="T5" fmla="*/ 51 h 324"/>
                  <a:gd name="T6" fmla="*/ 153 w 261"/>
                  <a:gd name="T7" fmla="*/ 90 h 324"/>
                  <a:gd name="T8" fmla="*/ 130 w 261"/>
                  <a:gd name="T9" fmla="*/ 133 h 324"/>
                  <a:gd name="T10" fmla="*/ 114 w 261"/>
                  <a:gd name="T11" fmla="*/ 180 h 324"/>
                  <a:gd name="T12" fmla="*/ 109 w 261"/>
                  <a:gd name="T13" fmla="*/ 228 h 324"/>
                  <a:gd name="T14" fmla="*/ 111 w 261"/>
                  <a:gd name="T15" fmla="*/ 278 h 324"/>
                  <a:gd name="T16" fmla="*/ 125 w 261"/>
                  <a:gd name="T17" fmla="*/ 324 h 324"/>
                  <a:gd name="T18" fmla="*/ 111 w 261"/>
                  <a:gd name="T19" fmla="*/ 299 h 324"/>
                  <a:gd name="T20" fmla="*/ 98 w 261"/>
                  <a:gd name="T21" fmla="*/ 278 h 324"/>
                  <a:gd name="T22" fmla="*/ 84 w 261"/>
                  <a:gd name="T23" fmla="*/ 253 h 324"/>
                  <a:gd name="T24" fmla="*/ 74 w 261"/>
                  <a:gd name="T25" fmla="*/ 228 h 324"/>
                  <a:gd name="T26" fmla="*/ 60 w 261"/>
                  <a:gd name="T27" fmla="*/ 204 h 324"/>
                  <a:gd name="T28" fmla="*/ 49 w 261"/>
                  <a:gd name="T29" fmla="*/ 180 h 324"/>
                  <a:gd name="T30" fmla="*/ 38 w 261"/>
                  <a:gd name="T31" fmla="*/ 156 h 324"/>
                  <a:gd name="T32" fmla="*/ 27 w 261"/>
                  <a:gd name="T33" fmla="*/ 131 h 324"/>
                  <a:gd name="T34" fmla="*/ 22 w 261"/>
                  <a:gd name="T35" fmla="*/ 120 h 324"/>
                  <a:gd name="T36" fmla="*/ 14 w 261"/>
                  <a:gd name="T37" fmla="*/ 109 h 324"/>
                  <a:gd name="T38" fmla="*/ 5 w 261"/>
                  <a:gd name="T39" fmla="*/ 98 h 324"/>
                  <a:gd name="T40" fmla="*/ 0 w 261"/>
                  <a:gd name="T41" fmla="*/ 85 h 324"/>
                  <a:gd name="T42" fmla="*/ 22 w 261"/>
                  <a:gd name="T43" fmla="*/ 90 h 324"/>
                  <a:gd name="T44" fmla="*/ 40 w 261"/>
                  <a:gd name="T45" fmla="*/ 90 h 324"/>
                  <a:gd name="T46" fmla="*/ 63 w 261"/>
                  <a:gd name="T47" fmla="*/ 87 h 324"/>
                  <a:gd name="T48" fmla="*/ 79 w 261"/>
                  <a:gd name="T49" fmla="*/ 79 h 324"/>
                  <a:gd name="T50" fmla="*/ 93 w 261"/>
                  <a:gd name="T51" fmla="*/ 71 h 324"/>
                  <a:gd name="T52" fmla="*/ 98 w 261"/>
                  <a:gd name="T53" fmla="*/ 57 h 324"/>
                  <a:gd name="T54" fmla="*/ 93 w 261"/>
                  <a:gd name="T55" fmla="*/ 41 h 324"/>
                  <a:gd name="T56" fmla="*/ 76 w 261"/>
                  <a:gd name="T57" fmla="*/ 25 h 324"/>
                  <a:gd name="T58" fmla="*/ 98 w 261"/>
                  <a:gd name="T59" fmla="*/ 19 h 324"/>
                  <a:gd name="T60" fmla="*/ 123 w 261"/>
                  <a:gd name="T61" fmla="*/ 16 h 324"/>
                  <a:gd name="T62" fmla="*/ 144 w 261"/>
                  <a:gd name="T63" fmla="*/ 14 h 324"/>
                  <a:gd name="T64" fmla="*/ 169 w 261"/>
                  <a:gd name="T65" fmla="*/ 11 h 324"/>
                  <a:gd name="T66" fmla="*/ 194 w 261"/>
                  <a:gd name="T67" fmla="*/ 9 h 324"/>
                  <a:gd name="T68" fmla="*/ 215 w 261"/>
                  <a:gd name="T69" fmla="*/ 5 h 324"/>
                  <a:gd name="T70" fmla="*/ 240 w 261"/>
                  <a:gd name="T71" fmla="*/ 2 h 324"/>
                  <a:gd name="T72" fmla="*/ 261 w 261"/>
                  <a:gd name="T73"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324">
                    <a:moveTo>
                      <a:pt x="261" y="0"/>
                    </a:moveTo>
                    <a:lnTo>
                      <a:pt x="218" y="21"/>
                    </a:lnTo>
                    <a:lnTo>
                      <a:pt x="183" y="51"/>
                    </a:lnTo>
                    <a:lnTo>
                      <a:pt x="153" y="90"/>
                    </a:lnTo>
                    <a:lnTo>
                      <a:pt x="130" y="133"/>
                    </a:lnTo>
                    <a:lnTo>
                      <a:pt x="114" y="180"/>
                    </a:lnTo>
                    <a:lnTo>
                      <a:pt x="109" y="228"/>
                    </a:lnTo>
                    <a:lnTo>
                      <a:pt x="111" y="278"/>
                    </a:lnTo>
                    <a:lnTo>
                      <a:pt x="125" y="324"/>
                    </a:lnTo>
                    <a:lnTo>
                      <a:pt x="111" y="299"/>
                    </a:lnTo>
                    <a:lnTo>
                      <a:pt x="98" y="278"/>
                    </a:lnTo>
                    <a:lnTo>
                      <a:pt x="84" y="253"/>
                    </a:lnTo>
                    <a:lnTo>
                      <a:pt x="74" y="228"/>
                    </a:lnTo>
                    <a:lnTo>
                      <a:pt x="60" y="204"/>
                    </a:lnTo>
                    <a:lnTo>
                      <a:pt x="49" y="180"/>
                    </a:lnTo>
                    <a:lnTo>
                      <a:pt x="38" y="156"/>
                    </a:lnTo>
                    <a:lnTo>
                      <a:pt x="27" y="131"/>
                    </a:lnTo>
                    <a:lnTo>
                      <a:pt x="22" y="120"/>
                    </a:lnTo>
                    <a:lnTo>
                      <a:pt x="14" y="109"/>
                    </a:lnTo>
                    <a:lnTo>
                      <a:pt x="5" y="98"/>
                    </a:lnTo>
                    <a:lnTo>
                      <a:pt x="0" y="85"/>
                    </a:lnTo>
                    <a:lnTo>
                      <a:pt x="22" y="90"/>
                    </a:lnTo>
                    <a:lnTo>
                      <a:pt x="40" y="90"/>
                    </a:lnTo>
                    <a:lnTo>
                      <a:pt x="63" y="87"/>
                    </a:lnTo>
                    <a:lnTo>
                      <a:pt x="79" y="79"/>
                    </a:lnTo>
                    <a:lnTo>
                      <a:pt x="93" y="71"/>
                    </a:lnTo>
                    <a:lnTo>
                      <a:pt x="98" y="57"/>
                    </a:lnTo>
                    <a:lnTo>
                      <a:pt x="93" y="41"/>
                    </a:lnTo>
                    <a:lnTo>
                      <a:pt x="76" y="25"/>
                    </a:lnTo>
                    <a:lnTo>
                      <a:pt x="98" y="19"/>
                    </a:lnTo>
                    <a:lnTo>
                      <a:pt x="123" y="16"/>
                    </a:lnTo>
                    <a:lnTo>
                      <a:pt x="144" y="14"/>
                    </a:lnTo>
                    <a:lnTo>
                      <a:pt x="169" y="11"/>
                    </a:lnTo>
                    <a:lnTo>
                      <a:pt x="194" y="9"/>
                    </a:lnTo>
                    <a:lnTo>
                      <a:pt x="215" y="5"/>
                    </a:lnTo>
                    <a:lnTo>
                      <a:pt x="240" y="2"/>
                    </a:lnTo>
                    <a:lnTo>
                      <a:pt x="261"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58" name="Freeform 418"/>
              <p:cNvSpPr>
                <a:spLocks/>
              </p:cNvSpPr>
              <p:nvPr/>
            </p:nvSpPr>
            <p:spPr bwMode="auto">
              <a:xfrm>
                <a:off x="2902" y="2012"/>
                <a:ext cx="54" cy="33"/>
              </a:xfrm>
              <a:custGeom>
                <a:avLst/>
                <a:gdLst>
                  <a:gd name="T0" fmla="*/ 197 w 215"/>
                  <a:gd name="T1" fmla="*/ 101 h 131"/>
                  <a:gd name="T2" fmla="*/ 215 w 215"/>
                  <a:gd name="T3" fmla="*/ 112 h 131"/>
                  <a:gd name="T4" fmla="*/ 202 w 215"/>
                  <a:gd name="T5" fmla="*/ 114 h 131"/>
                  <a:gd name="T6" fmla="*/ 185 w 215"/>
                  <a:gd name="T7" fmla="*/ 117 h 131"/>
                  <a:gd name="T8" fmla="*/ 172 w 215"/>
                  <a:gd name="T9" fmla="*/ 123 h 131"/>
                  <a:gd name="T10" fmla="*/ 158 w 215"/>
                  <a:gd name="T11" fmla="*/ 128 h 131"/>
                  <a:gd name="T12" fmla="*/ 142 w 215"/>
                  <a:gd name="T13" fmla="*/ 131 h 131"/>
                  <a:gd name="T14" fmla="*/ 128 w 215"/>
                  <a:gd name="T15" fmla="*/ 131 h 131"/>
                  <a:gd name="T16" fmla="*/ 114 w 215"/>
                  <a:gd name="T17" fmla="*/ 126 h 131"/>
                  <a:gd name="T18" fmla="*/ 101 w 215"/>
                  <a:gd name="T19" fmla="*/ 112 h 131"/>
                  <a:gd name="T20" fmla="*/ 87 w 215"/>
                  <a:gd name="T21" fmla="*/ 109 h 131"/>
                  <a:gd name="T22" fmla="*/ 77 w 215"/>
                  <a:gd name="T23" fmla="*/ 106 h 131"/>
                  <a:gd name="T24" fmla="*/ 63 w 215"/>
                  <a:gd name="T25" fmla="*/ 106 h 131"/>
                  <a:gd name="T26" fmla="*/ 52 w 215"/>
                  <a:gd name="T27" fmla="*/ 101 h 131"/>
                  <a:gd name="T28" fmla="*/ 38 w 215"/>
                  <a:gd name="T29" fmla="*/ 98 h 131"/>
                  <a:gd name="T30" fmla="*/ 25 w 215"/>
                  <a:gd name="T31" fmla="*/ 96 h 131"/>
                  <a:gd name="T32" fmla="*/ 13 w 215"/>
                  <a:gd name="T33" fmla="*/ 90 h 131"/>
                  <a:gd name="T34" fmla="*/ 0 w 215"/>
                  <a:gd name="T35" fmla="*/ 84 h 131"/>
                  <a:gd name="T36" fmla="*/ 6 w 215"/>
                  <a:gd name="T37" fmla="*/ 62 h 131"/>
                  <a:gd name="T38" fmla="*/ 8 w 215"/>
                  <a:gd name="T39" fmla="*/ 41 h 131"/>
                  <a:gd name="T40" fmla="*/ 13 w 215"/>
                  <a:gd name="T41" fmla="*/ 18 h 131"/>
                  <a:gd name="T42" fmla="*/ 22 w 215"/>
                  <a:gd name="T43" fmla="*/ 0 h 131"/>
                  <a:gd name="T44" fmla="*/ 47 w 215"/>
                  <a:gd name="T45" fmla="*/ 6 h 131"/>
                  <a:gd name="T46" fmla="*/ 71 w 215"/>
                  <a:gd name="T47" fmla="*/ 13 h 131"/>
                  <a:gd name="T48" fmla="*/ 96 w 215"/>
                  <a:gd name="T49" fmla="*/ 25 h 131"/>
                  <a:gd name="T50" fmla="*/ 117 w 215"/>
                  <a:gd name="T51" fmla="*/ 38 h 131"/>
                  <a:gd name="T52" fmla="*/ 139 w 215"/>
                  <a:gd name="T53" fmla="*/ 52 h 131"/>
                  <a:gd name="T54" fmla="*/ 158 w 215"/>
                  <a:gd name="T55" fmla="*/ 68 h 131"/>
                  <a:gd name="T56" fmla="*/ 178 w 215"/>
                  <a:gd name="T57" fmla="*/ 84 h 131"/>
                  <a:gd name="T58" fmla="*/ 197 w 215"/>
                  <a:gd name="T59" fmla="*/ 10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5" h="131">
                    <a:moveTo>
                      <a:pt x="197" y="101"/>
                    </a:moveTo>
                    <a:lnTo>
                      <a:pt x="215" y="112"/>
                    </a:lnTo>
                    <a:lnTo>
                      <a:pt x="202" y="114"/>
                    </a:lnTo>
                    <a:lnTo>
                      <a:pt x="185" y="117"/>
                    </a:lnTo>
                    <a:lnTo>
                      <a:pt x="172" y="123"/>
                    </a:lnTo>
                    <a:lnTo>
                      <a:pt x="158" y="128"/>
                    </a:lnTo>
                    <a:lnTo>
                      <a:pt x="142" y="131"/>
                    </a:lnTo>
                    <a:lnTo>
                      <a:pt x="128" y="131"/>
                    </a:lnTo>
                    <a:lnTo>
                      <a:pt x="114" y="126"/>
                    </a:lnTo>
                    <a:lnTo>
                      <a:pt x="101" y="112"/>
                    </a:lnTo>
                    <a:lnTo>
                      <a:pt x="87" y="109"/>
                    </a:lnTo>
                    <a:lnTo>
                      <a:pt x="77" y="106"/>
                    </a:lnTo>
                    <a:lnTo>
                      <a:pt x="63" y="106"/>
                    </a:lnTo>
                    <a:lnTo>
                      <a:pt x="52" y="101"/>
                    </a:lnTo>
                    <a:lnTo>
                      <a:pt x="38" y="98"/>
                    </a:lnTo>
                    <a:lnTo>
                      <a:pt x="25" y="96"/>
                    </a:lnTo>
                    <a:lnTo>
                      <a:pt x="13" y="90"/>
                    </a:lnTo>
                    <a:lnTo>
                      <a:pt x="0" y="84"/>
                    </a:lnTo>
                    <a:lnTo>
                      <a:pt x="6" y="62"/>
                    </a:lnTo>
                    <a:lnTo>
                      <a:pt x="8" y="41"/>
                    </a:lnTo>
                    <a:lnTo>
                      <a:pt x="13" y="18"/>
                    </a:lnTo>
                    <a:lnTo>
                      <a:pt x="22" y="0"/>
                    </a:lnTo>
                    <a:lnTo>
                      <a:pt x="47" y="6"/>
                    </a:lnTo>
                    <a:lnTo>
                      <a:pt x="71" y="13"/>
                    </a:lnTo>
                    <a:lnTo>
                      <a:pt x="96" y="25"/>
                    </a:lnTo>
                    <a:lnTo>
                      <a:pt x="117" y="38"/>
                    </a:lnTo>
                    <a:lnTo>
                      <a:pt x="139" y="52"/>
                    </a:lnTo>
                    <a:lnTo>
                      <a:pt x="158" y="68"/>
                    </a:lnTo>
                    <a:lnTo>
                      <a:pt x="178" y="84"/>
                    </a:lnTo>
                    <a:lnTo>
                      <a:pt x="197" y="10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59" name="Freeform 419"/>
              <p:cNvSpPr>
                <a:spLocks/>
              </p:cNvSpPr>
              <p:nvPr/>
            </p:nvSpPr>
            <p:spPr bwMode="auto">
              <a:xfrm>
                <a:off x="2830" y="2013"/>
                <a:ext cx="60" cy="26"/>
              </a:xfrm>
              <a:custGeom>
                <a:avLst/>
                <a:gdLst>
                  <a:gd name="T0" fmla="*/ 226 w 237"/>
                  <a:gd name="T1" fmla="*/ 69 h 104"/>
                  <a:gd name="T2" fmla="*/ 229 w 237"/>
                  <a:gd name="T3" fmla="*/ 71 h 104"/>
                  <a:gd name="T4" fmla="*/ 235 w 237"/>
                  <a:gd name="T5" fmla="*/ 77 h 104"/>
                  <a:gd name="T6" fmla="*/ 237 w 237"/>
                  <a:gd name="T7" fmla="*/ 80 h 104"/>
                  <a:gd name="T8" fmla="*/ 237 w 237"/>
                  <a:gd name="T9" fmla="*/ 85 h 104"/>
                  <a:gd name="T10" fmla="*/ 223 w 237"/>
                  <a:gd name="T11" fmla="*/ 85 h 104"/>
                  <a:gd name="T12" fmla="*/ 210 w 237"/>
                  <a:gd name="T13" fmla="*/ 88 h 104"/>
                  <a:gd name="T14" fmla="*/ 196 w 237"/>
                  <a:gd name="T15" fmla="*/ 91 h 104"/>
                  <a:gd name="T16" fmla="*/ 182 w 237"/>
                  <a:gd name="T17" fmla="*/ 94 h 104"/>
                  <a:gd name="T18" fmla="*/ 169 w 237"/>
                  <a:gd name="T19" fmla="*/ 96 h 104"/>
                  <a:gd name="T20" fmla="*/ 156 w 237"/>
                  <a:gd name="T21" fmla="*/ 99 h 104"/>
                  <a:gd name="T22" fmla="*/ 142 w 237"/>
                  <a:gd name="T23" fmla="*/ 101 h 104"/>
                  <a:gd name="T24" fmla="*/ 128 w 237"/>
                  <a:gd name="T25" fmla="*/ 104 h 104"/>
                  <a:gd name="T26" fmla="*/ 115 w 237"/>
                  <a:gd name="T27" fmla="*/ 91 h 104"/>
                  <a:gd name="T28" fmla="*/ 99 w 237"/>
                  <a:gd name="T29" fmla="*/ 80 h 104"/>
                  <a:gd name="T30" fmla="*/ 85 w 237"/>
                  <a:gd name="T31" fmla="*/ 66 h 104"/>
                  <a:gd name="T32" fmla="*/ 69 w 237"/>
                  <a:gd name="T33" fmla="*/ 55 h 104"/>
                  <a:gd name="T34" fmla="*/ 51 w 237"/>
                  <a:gd name="T35" fmla="*/ 41 h 104"/>
                  <a:gd name="T36" fmla="*/ 35 w 237"/>
                  <a:gd name="T37" fmla="*/ 30 h 104"/>
                  <a:gd name="T38" fmla="*/ 19 w 237"/>
                  <a:gd name="T39" fmla="*/ 20 h 104"/>
                  <a:gd name="T40" fmla="*/ 0 w 237"/>
                  <a:gd name="T41" fmla="*/ 9 h 104"/>
                  <a:gd name="T42" fmla="*/ 14 w 237"/>
                  <a:gd name="T43" fmla="*/ 4 h 104"/>
                  <a:gd name="T44" fmla="*/ 30 w 237"/>
                  <a:gd name="T45" fmla="*/ 0 h 104"/>
                  <a:gd name="T46" fmla="*/ 46 w 237"/>
                  <a:gd name="T47" fmla="*/ 0 h 104"/>
                  <a:gd name="T48" fmla="*/ 63 w 237"/>
                  <a:gd name="T49" fmla="*/ 4 h 104"/>
                  <a:gd name="T50" fmla="*/ 79 w 237"/>
                  <a:gd name="T51" fmla="*/ 6 h 104"/>
                  <a:gd name="T52" fmla="*/ 92 w 237"/>
                  <a:gd name="T53" fmla="*/ 11 h 104"/>
                  <a:gd name="T54" fmla="*/ 109 w 237"/>
                  <a:gd name="T55" fmla="*/ 14 h 104"/>
                  <a:gd name="T56" fmla="*/ 125 w 237"/>
                  <a:gd name="T57" fmla="*/ 14 h 104"/>
                  <a:gd name="T58" fmla="*/ 139 w 237"/>
                  <a:gd name="T59" fmla="*/ 20 h 104"/>
                  <a:gd name="T60" fmla="*/ 152 w 237"/>
                  <a:gd name="T61" fmla="*/ 23 h 104"/>
                  <a:gd name="T62" fmla="*/ 166 w 237"/>
                  <a:gd name="T63" fmla="*/ 28 h 104"/>
                  <a:gd name="T64" fmla="*/ 180 w 237"/>
                  <a:gd name="T65" fmla="*/ 34 h 104"/>
                  <a:gd name="T66" fmla="*/ 191 w 237"/>
                  <a:gd name="T67" fmla="*/ 39 h 104"/>
                  <a:gd name="T68" fmla="*/ 205 w 237"/>
                  <a:gd name="T69" fmla="*/ 47 h 104"/>
                  <a:gd name="T70" fmla="*/ 216 w 237"/>
                  <a:gd name="T71" fmla="*/ 58 h 104"/>
                  <a:gd name="T72" fmla="*/ 226 w 237"/>
                  <a:gd name="T73" fmla="*/ 6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7" h="104">
                    <a:moveTo>
                      <a:pt x="226" y="69"/>
                    </a:moveTo>
                    <a:lnTo>
                      <a:pt x="229" y="71"/>
                    </a:lnTo>
                    <a:lnTo>
                      <a:pt x="235" y="77"/>
                    </a:lnTo>
                    <a:lnTo>
                      <a:pt x="237" y="80"/>
                    </a:lnTo>
                    <a:lnTo>
                      <a:pt x="237" y="85"/>
                    </a:lnTo>
                    <a:lnTo>
                      <a:pt x="223" y="85"/>
                    </a:lnTo>
                    <a:lnTo>
                      <a:pt x="210" y="88"/>
                    </a:lnTo>
                    <a:lnTo>
                      <a:pt x="196" y="91"/>
                    </a:lnTo>
                    <a:lnTo>
                      <a:pt x="182" y="94"/>
                    </a:lnTo>
                    <a:lnTo>
                      <a:pt x="169" y="96"/>
                    </a:lnTo>
                    <a:lnTo>
                      <a:pt x="156" y="99"/>
                    </a:lnTo>
                    <a:lnTo>
                      <a:pt x="142" y="101"/>
                    </a:lnTo>
                    <a:lnTo>
                      <a:pt x="128" y="104"/>
                    </a:lnTo>
                    <a:lnTo>
                      <a:pt x="115" y="91"/>
                    </a:lnTo>
                    <a:lnTo>
                      <a:pt x="99" y="80"/>
                    </a:lnTo>
                    <a:lnTo>
                      <a:pt x="85" y="66"/>
                    </a:lnTo>
                    <a:lnTo>
                      <a:pt x="69" y="55"/>
                    </a:lnTo>
                    <a:lnTo>
                      <a:pt x="51" y="41"/>
                    </a:lnTo>
                    <a:lnTo>
                      <a:pt x="35" y="30"/>
                    </a:lnTo>
                    <a:lnTo>
                      <a:pt x="19" y="20"/>
                    </a:lnTo>
                    <a:lnTo>
                      <a:pt x="0" y="9"/>
                    </a:lnTo>
                    <a:lnTo>
                      <a:pt x="14" y="4"/>
                    </a:lnTo>
                    <a:lnTo>
                      <a:pt x="30" y="0"/>
                    </a:lnTo>
                    <a:lnTo>
                      <a:pt x="46" y="0"/>
                    </a:lnTo>
                    <a:lnTo>
                      <a:pt x="63" y="4"/>
                    </a:lnTo>
                    <a:lnTo>
                      <a:pt x="79" y="6"/>
                    </a:lnTo>
                    <a:lnTo>
                      <a:pt x="92" y="11"/>
                    </a:lnTo>
                    <a:lnTo>
                      <a:pt x="109" y="14"/>
                    </a:lnTo>
                    <a:lnTo>
                      <a:pt x="125" y="14"/>
                    </a:lnTo>
                    <a:lnTo>
                      <a:pt x="139" y="20"/>
                    </a:lnTo>
                    <a:lnTo>
                      <a:pt x="152" y="23"/>
                    </a:lnTo>
                    <a:lnTo>
                      <a:pt x="166" y="28"/>
                    </a:lnTo>
                    <a:lnTo>
                      <a:pt x="180" y="34"/>
                    </a:lnTo>
                    <a:lnTo>
                      <a:pt x="191" y="39"/>
                    </a:lnTo>
                    <a:lnTo>
                      <a:pt x="205" y="47"/>
                    </a:lnTo>
                    <a:lnTo>
                      <a:pt x="216" y="58"/>
                    </a:lnTo>
                    <a:lnTo>
                      <a:pt x="226" y="69"/>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60" name="Freeform 420"/>
              <p:cNvSpPr>
                <a:spLocks/>
              </p:cNvSpPr>
              <p:nvPr/>
            </p:nvSpPr>
            <p:spPr bwMode="auto">
              <a:xfrm>
                <a:off x="3114" y="2017"/>
                <a:ext cx="120" cy="177"/>
              </a:xfrm>
              <a:custGeom>
                <a:avLst/>
                <a:gdLst>
                  <a:gd name="T0" fmla="*/ 482 w 482"/>
                  <a:gd name="T1" fmla="*/ 539 h 706"/>
                  <a:gd name="T2" fmla="*/ 480 w 482"/>
                  <a:gd name="T3" fmla="*/ 539 h 706"/>
                  <a:gd name="T4" fmla="*/ 477 w 482"/>
                  <a:gd name="T5" fmla="*/ 536 h 706"/>
                  <a:gd name="T6" fmla="*/ 475 w 482"/>
                  <a:gd name="T7" fmla="*/ 536 h 706"/>
                  <a:gd name="T8" fmla="*/ 471 w 482"/>
                  <a:gd name="T9" fmla="*/ 539 h 706"/>
                  <a:gd name="T10" fmla="*/ 466 w 482"/>
                  <a:gd name="T11" fmla="*/ 545 h 706"/>
                  <a:gd name="T12" fmla="*/ 466 w 482"/>
                  <a:gd name="T13" fmla="*/ 586 h 706"/>
                  <a:gd name="T14" fmla="*/ 457 w 482"/>
                  <a:gd name="T15" fmla="*/ 624 h 706"/>
                  <a:gd name="T16" fmla="*/ 450 w 482"/>
                  <a:gd name="T17" fmla="*/ 665 h 706"/>
                  <a:gd name="T18" fmla="*/ 441 w 482"/>
                  <a:gd name="T19" fmla="*/ 706 h 706"/>
                  <a:gd name="T20" fmla="*/ 427 w 482"/>
                  <a:gd name="T21" fmla="*/ 686 h 706"/>
                  <a:gd name="T22" fmla="*/ 415 w 482"/>
                  <a:gd name="T23" fmla="*/ 665 h 706"/>
                  <a:gd name="T24" fmla="*/ 401 w 482"/>
                  <a:gd name="T25" fmla="*/ 646 h 706"/>
                  <a:gd name="T26" fmla="*/ 390 w 482"/>
                  <a:gd name="T27" fmla="*/ 624 h 706"/>
                  <a:gd name="T28" fmla="*/ 384 w 482"/>
                  <a:gd name="T29" fmla="*/ 621 h 706"/>
                  <a:gd name="T30" fmla="*/ 379 w 482"/>
                  <a:gd name="T31" fmla="*/ 619 h 706"/>
                  <a:gd name="T32" fmla="*/ 376 w 482"/>
                  <a:gd name="T33" fmla="*/ 616 h 706"/>
                  <a:gd name="T34" fmla="*/ 371 w 482"/>
                  <a:gd name="T35" fmla="*/ 621 h 706"/>
                  <a:gd name="T36" fmla="*/ 368 w 482"/>
                  <a:gd name="T37" fmla="*/ 607 h 706"/>
                  <a:gd name="T38" fmla="*/ 371 w 482"/>
                  <a:gd name="T39" fmla="*/ 596 h 706"/>
                  <a:gd name="T40" fmla="*/ 368 w 482"/>
                  <a:gd name="T41" fmla="*/ 583 h 706"/>
                  <a:gd name="T42" fmla="*/ 360 w 482"/>
                  <a:gd name="T43" fmla="*/ 575 h 706"/>
                  <a:gd name="T44" fmla="*/ 346 w 482"/>
                  <a:gd name="T45" fmla="*/ 575 h 706"/>
                  <a:gd name="T46" fmla="*/ 0 w 482"/>
                  <a:gd name="T47" fmla="*/ 125 h 706"/>
                  <a:gd name="T48" fmla="*/ 8 w 482"/>
                  <a:gd name="T49" fmla="*/ 95 h 706"/>
                  <a:gd name="T50" fmla="*/ 13 w 482"/>
                  <a:gd name="T51" fmla="*/ 62 h 706"/>
                  <a:gd name="T52" fmla="*/ 13 w 482"/>
                  <a:gd name="T53" fmla="*/ 33 h 706"/>
                  <a:gd name="T54" fmla="*/ 16 w 482"/>
                  <a:gd name="T55" fmla="*/ 0 h 706"/>
                  <a:gd name="T56" fmla="*/ 30 w 482"/>
                  <a:gd name="T57" fmla="*/ 8 h 706"/>
                  <a:gd name="T58" fmla="*/ 57 w 482"/>
                  <a:gd name="T59" fmla="*/ 40 h 706"/>
                  <a:gd name="T60" fmla="*/ 87 w 482"/>
                  <a:gd name="T61" fmla="*/ 74 h 706"/>
                  <a:gd name="T62" fmla="*/ 114 w 482"/>
                  <a:gd name="T63" fmla="*/ 106 h 706"/>
                  <a:gd name="T64" fmla="*/ 144 w 482"/>
                  <a:gd name="T65" fmla="*/ 136 h 706"/>
                  <a:gd name="T66" fmla="*/ 172 w 482"/>
                  <a:gd name="T67" fmla="*/ 168 h 706"/>
                  <a:gd name="T68" fmla="*/ 199 w 482"/>
                  <a:gd name="T69" fmla="*/ 201 h 706"/>
                  <a:gd name="T70" fmla="*/ 229 w 482"/>
                  <a:gd name="T71" fmla="*/ 237 h 706"/>
                  <a:gd name="T72" fmla="*/ 256 w 482"/>
                  <a:gd name="T73" fmla="*/ 269 h 706"/>
                  <a:gd name="T74" fmla="*/ 286 w 482"/>
                  <a:gd name="T75" fmla="*/ 302 h 706"/>
                  <a:gd name="T76" fmla="*/ 314 w 482"/>
                  <a:gd name="T77" fmla="*/ 334 h 706"/>
                  <a:gd name="T78" fmla="*/ 344 w 482"/>
                  <a:gd name="T79" fmla="*/ 368 h 706"/>
                  <a:gd name="T80" fmla="*/ 371 w 482"/>
                  <a:gd name="T81" fmla="*/ 403 h 706"/>
                  <a:gd name="T82" fmla="*/ 398 w 482"/>
                  <a:gd name="T83" fmla="*/ 435 h 706"/>
                  <a:gd name="T84" fmla="*/ 427 w 482"/>
                  <a:gd name="T85" fmla="*/ 471 h 706"/>
                  <a:gd name="T86" fmla="*/ 455 w 482"/>
                  <a:gd name="T87" fmla="*/ 504 h 706"/>
                  <a:gd name="T88" fmla="*/ 482 w 482"/>
                  <a:gd name="T89" fmla="*/ 539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2" h="706">
                    <a:moveTo>
                      <a:pt x="482" y="539"/>
                    </a:moveTo>
                    <a:lnTo>
                      <a:pt x="480" y="539"/>
                    </a:lnTo>
                    <a:lnTo>
                      <a:pt x="477" y="536"/>
                    </a:lnTo>
                    <a:lnTo>
                      <a:pt x="475" y="536"/>
                    </a:lnTo>
                    <a:lnTo>
                      <a:pt x="471" y="539"/>
                    </a:lnTo>
                    <a:lnTo>
                      <a:pt x="466" y="545"/>
                    </a:lnTo>
                    <a:lnTo>
                      <a:pt x="466" y="586"/>
                    </a:lnTo>
                    <a:lnTo>
                      <a:pt x="457" y="624"/>
                    </a:lnTo>
                    <a:lnTo>
                      <a:pt x="450" y="665"/>
                    </a:lnTo>
                    <a:lnTo>
                      <a:pt x="441" y="706"/>
                    </a:lnTo>
                    <a:lnTo>
                      <a:pt x="427" y="686"/>
                    </a:lnTo>
                    <a:lnTo>
                      <a:pt x="415" y="665"/>
                    </a:lnTo>
                    <a:lnTo>
                      <a:pt x="401" y="646"/>
                    </a:lnTo>
                    <a:lnTo>
                      <a:pt x="390" y="624"/>
                    </a:lnTo>
                    <a:lnTo>
                      <a:pt x="384" y="621"/>
                    </a:lnTo>
                    <a:lnTo>
                      <a:pt x="379" y="619"/>
                    </a:lnTo>
                    <a:lnTo>
                      <a:pt x="376" y="616"/>
                    </a:lnTo>
                    <a:lnTo>
                      <a:pt x="371" y="621"/>
                    </a:lnTo>
                    <a:lnTo>
                      <a:pt x="368" y="607"/>
                    </a:lnTo>
                    <a:lnTo>
                      <a:pt x="371" y="596"/>
                    </a:lnTo>
                    <a:lnTo>
                      <a:pt x="368" y="583"/>
                    </a:lnTo>
                    <a:lnTo>
                      <a:pt x="360" y="575"/>
                    </a:lnTo>
                    <a:lnTo>
                      <a:pt x="346" y="575"/>
                    </a:lnTo>
                    <a:lnTo>
                      <a:pt x="0" y="125"/>
                    </a:lnTo>
                    <a:lnTo>
                      <a:pt x="8" y="95"/>
                    </a:lnTo>
                    <a:lnTo>
                      <a:pt x="13" y="62"/>
                    </a:lnTo>
                    <a:lnTo>
                      <a:pt x="13" y="33"/>
                    </a:lnTo>
                    <a:lnTo>
                      <a:pt x="16" y="0"/>
                    </a:lnTo>
                    <a:lnTo>
                      <a:pt x="30" y="8"/>
                    </a:lnTo>
                    <a:lnTo>
                      <a:pt x="57" y="40"/>
                    </a:lnTo>
                    <a:lnTo>
                      <a:pt x="87" y="74"/>
                    </a:lnTo>
                    <a:lnTo>
                      <a:pt x="114" y="106"/>
                    </a:lnTo>
                    <a:lnTo>
                      <a:pt x="144" y="136"/>
                    </a:lnTo>
                    <a:lnTo>
                      <a:pt x="172" y="168"/>
                    </a:lnTo>
                    <a:lnTo>
                      <a:pt x="199" y="201"/>
                    </a:lnTo>
                    <a:lnTo>
                      <a:pt x="229" y="237"/>
                    </a:lnTo>
                    <a:lnTo>
                      <a:pt x="256" y="269"/>
                    </a:lnTo>
                    <a:lnTo>
                      <a:pt x="286" y="302"/>
                    </a:lnTo>
                    <a:lnTo>
                      <a:pt x="314" y="334"/>
                    </a:lnTo>
                    <a:lnTo>
                      <a:pt x="344" y="368"/>
                    </a:lnTo>
                    <a:lnTo>
                      <a:pt x="371" y="403"/>
                    </a:lnTo>
                    <a:lnTo>
                      <a:pt x="398" y="435"/>
                    </a:lnTo>
                    <a:lnTo>
                      <a:pt x="427" y="471"/>
                    </a:lnTo>
                    <a:lnTo>
                      <a:pt x="455" y="504"/>
                    </a:lnTo>
                    <a:lnTo>
                      <a:pt x="482" y="539"/>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61" name="Freeform 421"/>
              <p:cNvSpPr>
                <a:spLocks/>
              </p:cNvSpPr>
              <p:nvPr/>
            </p:nvSpPr>
            <p:spPr bwMode="auto">
              <a:xfrm>
                <a:off x="3084" y="2022"/>
                <a:ext cx="114" cy="181"/>
              </a:xfrm>
              <a:custGeom>
                <a:avLst/>
                <a:gdLst>
                  <a:gd name="T0" fmla="*/ 126 w 455"/>
                  <a:gd name="T1" fmla="*/ 136 h 722"/>
                  <a:gd name="T2" fmla="*/ 455 w 455"/>
                  <a:gd name="T3" fmla="*/ 561 h 722"/>
                  <a:gd name="T4" fmla="*/ 444 w 455"/>
                  <a:gd name="T5" fmla="*/ 586 h 722"/>
                  <a:gd name="T6" fmla="*/ 441 w 455"/>
                  <a:gd name="T7" fmla="*/ 621 h 722"/>
                  <a:gd name="T8" fmla="*/ 436 w 455"/>
                  <a:gd name="T9" fmla="*/ 653 h 722"/>
                  <a:gd name="T10" fmla="*/ 434 w 455"/>
                  <a:gd name="T11" fmla="*/ 687 h 722"/>
                  <a:gd name="T12" fmla="*/ 430 w 455"/>
                  <a:gd name="T13" fmla="*/ 722 h 722"/>
                  <a:gd name="T14" fmla="*/ 409 w 455"/>
                  <a:gd name="T15" fmla="*/ 694 h 722"/>
                  <a:gd name="T16" fmla="*/ 390 w 455"/>
                  <a:gd name="T17" fmla="*/ 667 h 722"/>
                  <a:gd name="T18" fmla="*/ 374 w 455"/>
                  <a:gd name="T19" fmla="*/ 643 h 722"/>
                  <a:gd name="T20" fmla="*/ 354 w 455"/>
                  <a:gd name="T21" fmla="*/ 616 h 722"/>
                  <a:gd name="T22" fmla="*/ 352 w 455"/>
                  <a:gd name="T23" fmla="*/ 613 h 722"/>
                  <a:gd name="T24" fmla="*/ 349 w 455"/>
                  <a:gd name="T25" fmla="*/ 613 h 722"/>
                  <a:gd name="T26" fmla="*/ 344 w 455"/>
                  <a:gd name="T27" fmla="*/ 616 h 722"/>
                  <a:gd name="T28" fmla="*/ 340 w 455"/>
                  <a:gd name="T29" fmla="*/ 616 h 722"/>
                  <a:gd name="T30" fmla="*/ 340 w 455"/>
                  <a:gd name="T31" fmla="*/ 605 h 722"/>
                  <a:gd name="T32" fmla="*/ 344 w 455"/>
                  <a:gd name="T33" fmla="*/ 593 h 722"/>
                  <a:gd name="T34" fmla="*/ 340 w 455"/>
                  <a:gd name="T35" fmla="*/ 583 h 722"/>
                  <a:gd name="T36" fmla="*/ 335 w 455"/>
                  <a:gd name="T37" fmla="*/ 575 h 722"/>
                  <a:gd name="T38" fmla="*/ 330 w 455"/>
                  <a:gd name="T39" fmla="*/ 577 h 722"/>
                  <a:gd name="T40" fmla="*/ 324 w 455"/>
                  <a:gd name="T41" fmla="*/ 575 h 722"/>
                  <a:gd name="T42" fmla="*/ 322 w 455"/>
                  <a:gd name="T43" fmla="*/ 572 h 722"/>
                  <a:gd name="T44" fmla="*/ 317 w 455"/>
                  <a:gd name="T45" fmla="*/ 567 h 722"/>
                  <a:gd name="T46" fmla="*/ 275 w 455"/>
                  <a:gd name="T47" fmla="*/ 512 h 722"/>
                  <a:gd name="T48" fmla="*/ 237 w 455"/>
                  <a:gd name="T49" fmla="*/ 455 h 722"/>
                  <a:gd name="T50" fmla="*/ 196 w 455"/>
                  <a:gd name="T51" fmla="*/ 400 h 722"/>
                  <a:gd name="T52" fmla="*/ 158 w 455"/>
                  <a:gd name="T53" fmla="*/ 346 h 722"/>
                  <a:gd name="T54" fmla="*/ 117 w 455"/>
                  <a:gd name="T55" fmla="*/ 289 h 722"/>
                  <a:gd name="T56" fmla="*/ 80 w 455"/>
                  <a:gd name="T57" fmla="*/ 234 h 722"/>
                  <a:gd name="T58" fmla="*/ 39 w 455"/>
                  <a:gd name="T59" fmla="*/ 179 h 722"/>
                  <a:gd name="T60" fmla="*/ 0 w 455"/>
                  <a:gd name="T61" fmla="*/ 126 h 722"/>
                  <a:gd name="T62" fmla="*/ 2 w 455"/>
                  <a:gd name="T63" fmla="*/ 96 h 722"/>
                  <a:gd name="T64" fmla="*/ 2 w 455"/>
                  <a:gd name="T65" fmla="*/ 62 h 722"/>
                  <a:gd name="T66" fmla="*/ 5 w 455"/>
                  <a:gd name="T67" fmla="*/ 30 h 722"/>
                  <a:gd name="T68" fmla="*/ 14 w 455"/>
                  <a:gd name="T69" fmla="*/ 0 h 722"/>
                  <a:gd name="T70" fmla="*/ 27 w 455"/>
                  <a:gd name="T71" fmla="*/ 16 h 722"/>
                  <a:gd name="T72" fmla="*/ 44 w 455"/>
                  <a:gd name="T73" fmla="*/ 32 h 722"/>
                  <a:gd name="T74" fmla="*/ 57 w 455"/>
                  <a:gd name="T75" fmla="*/ 49 h 722"/>
                  <a:gd name="T76" fmla="*/ 71 w 455"/>
                  <a:gd name="T77" fmla="*/ 65 h 722"/>
                  <a:gd name="T78" fmla="*/ 82 w 455"/>
                  <a:gd name="T79" fmla="*/ 85 h 722"/>
                  <a:gd name="T80" fmla="*/ 96 w 455"/>
                  <a:gd name="T81" fmla="*/ 101 h 722"/>
                  <a:gd name="T82" fmla="*/ 112 w 455"/>
                  <a:gd name="T83" fmla="*/ 120 h 722"/>
                  <a:gd name="T84" fmla="*/ 126 w 455"/>
                  <a:gd name="T85" fmla="*/ 13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5" h="722">
                    <a:moveTo>
                      <a:pt x="126" y="136"/>
                    </a:moveTo>
                    <a:lnTo>
                      <a:pt x="455" y="561"/>
                    </a:lnTo>
                    <a:lnTo>
                      <a:pt x="444" y="586"/>
                    </a:lnTo>
                    <a:lnTo>
                      <a:pt x="441" y="621"/>
                    </a:lnTo>
                    <a:lnTo>
                      <a:pt x="436" y="653"/>
                    </a:lnTo>
                    <a:lnTo>
                      <a:pt x="434" y="687"/>
                    </a:lnTo>
                    <a:lnTo>
                      <a:pt x="430" y="722"/>
                    </a:lnTo>
                    <a:lnTo>
                      <a:pt x="409" y="694"/>
                    </a:lnTo>
                    <a:lnTo>
                      <a:pt x="390" y="667"/>
                    </a:lnTo>
                    <a:lnTo>
                      <a:pt x="374" y="643"/>
                    </a:lnTo>
                    <a:lnTo>
                      <a:pt x="354" y="616"/>
                    </a:lnTo>
                    <a:lnTo>
                      <a:pt x="352" y="613"/>
                    </a:lnTo>
                    <a:lnTo>
                      <a:pt x="349" y="613"/>
                    </a:lnTo>
                    <a:lnTo>
                      <a:pt x="344" y="616"/>
                    </a:lnTo>
                    <a:lnTo>
                      <a:pt x="340" y="616"/>
                    </a:lnTo>
                    <a:lnTo>
                      <a:pt x="340" y="605"/>
                    </a:lnTo>
                    <a:lnTo>
                      <a:pt x="344" y="593"/>
                    </a:lnTo>
                    <a:lnTo>
                      <a:pt x="340" y="583"/>
                    </a:lnTo>
                    <a:lnTo>
                      <a:pt x="335" y="575"/>
                    </a:lnTo>
                    <a:lnTo>
                      <a:pt x="330" y="577"/>
                    </a:lnTo>
                    <a:lnTo>
                      <a:pt x="324" y="575"/>
                    </a:lnTo>
                    <a:lnTo>
                      <a:pt x="322" y="572"/>
                    </a:lnTo>
                    <a:lnTo>
                      <a:pt x="317" y="567"/>
                    </a:lnTo>
                    <a:lnTo>
                      <a:pt x="275" y="512"/>
                    </a:lnTo>
                    <a:lnTo>
                      <a:pt x="237" y="455"/>
                    </a:lnTo>
                    <a:lnTo>
                      <a:pt x="196" y="400"/>
                    </a:lnTo>
                    <a:lnTo>
                      <a:pt x="158" y="346"/>
                    </a:lnTo>
                    <a:lnTo>
                      <a:pt x="117" y="289"/>
                    </a:lnTo>
                    <a:lnTo>
                      <a:pt x="80" y="234"/>
                    </a:lnTo>
                    <a:lnTo>
                      <a:pt x="39" y="179"/>
                    </a:lnTo>
                    <a:lnTo>
                      <a:pt x="0" y="126"/>
                    </a:lnTo>
                    <a:lnTo>
                      <a:pt x="2" y="96"/>
                    </a:lnTo>
                    <a:lnTo>
                      <a:pt x="2" y="62"/>
                    </a:lnTo>
                    <a:lnTo>
                      <a:pt x="5" y="30"/>
                    </a:lnTo>
                    <a:lnTo>
                      <a:pt x="14" y="0"/>
                    </a:lnTo>
                    <a:lnTo>
                      <a:pt x="27" y="16"/>
                    </a:lnTo>
                    <a:lnTo>
                      <a:pt x="44" y="32"/>
                    </a:lnTo>
                    <a:lnTo>
                      <a:pt x="57" y="49"/>
                    </a:lnTo>
                    <a:lnTo>
                      <a:pt x="71" y="65"/>
                    </a:lnTo>
                    <a:lnTo>
                      <a:pt x="82" y="85"/>
                    </a:lnTo>
                    <a:lnTo>
                      <a:pt x="96" y="101"/>
                    </a:lnTo>
                    <a:lnTo>
                      <a:pt x="112" y="120"/>
                    </a:lnTo>
                    <a:lnTo>
                      <a:pt x="126" y="136"/>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62" name="Freeform 422"/>
              <p:cNvSpPr>
                <a:spLocks/>
              </p:cNvSpPr>
              <p:nvPr/>
            </p:nvSpPr>
            <p:spPr bwMode="auto">
              <a:xfrm>
                <a:off x="3049" y="2022"/>
                <a:ext cx="112" cy="186"/>
              </a:xfrm>
              <a:custGeom>
                <a:avLst/>
                <a:gdLst>
                  <a:gd name="T0" fmla="*/ 449 w 449"/>
                  <a:gd name="T1" fmla="*/ 580 h 741"/>
                  <a:gd name="T2" fmla="*/ 439 w 449"/>
                  <a:gd name="T3" fmla="*/ 618 h 741"/>
                  <a:gd name="T4" fmla="*/ 433 w 449"/>
                  <a:gd name="T5" fmla="*/ 659 h 741"/>
                  <a:gd name="T6" fmla="*/ 428 w 449"/>
                  <a:gd name="T7" fmla="*/ 701 h 741"/>
                  <a:gd name="T8" fmla="*/ 420 w 449"/>
                  <a:gd name="T9" fmla="*/ 741 h 741"/>
                  <a:gd name="T10" fmla="*/ 371 w 449"/>
                  <a:gd name="T11" fmla="*/ 671 h 741"/>
                  <a:gd name="T12" fmla="*/ 322 w 449"/>
                  <a:gd name="T13" fmla="*/ 600 h 741"/>
                  <a:gd name="T14" fmla="*/ 272 w 449"/>
                  <a:gd name="T15" fmla="*/ 529 h 741"/>
                  <a:gd name="T16" fmla="*/ 224 w 449"/>
                  <a:gd name="T17" fmla="*/ 457 h 741"/>
                  <a:gd name="T18" fmla="*/ 175 w 449"/>
                  <a:gd name="T19" fmla="*/ 386 h 741"/>
                  <a:gd name="T20" fmla="*/ 125 w 449"/>
                  <a:gd name="T21" fmla="*/ 315 h 741"/>
                  <a:gd name="T22" fmla="*/ 79 w 449"/>
                  <a:gd name="T23" fmla="*/ 242 h 741"/>
                  <a:gd name="T24" fmla="*/ 33 w 449"/>
                  <a:gd name="T25" fmla="*/ 172 h 741"/>
                  <a:gd name="T26" fmla="*/ 3 w 449"/>
                  <a:gd name="T27" fmla="*/ 133 h 741"/>
                  <a:gd name="T28" fmla="*/ 0 w 449"/>
                  <a:gd name="T29" fmla="*/ 85 h 741"/>
                  <a:gd name="T30" fmla="*/ 11 w 449"/>
                  <a:gd name="T31" fmla="*/ 35 h 741"/>
                  <a:gd name="T32" fmla="*/ 24 w 449"/>
                  <a:gd name="T33" fmla="*/ 0 h 741"/>
                  <a:gd name="T34" fmla="*/ 449 w 449"/>
                  <a:gd name="T35" fmla="*/ 580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9" h="741">
                    <a:moveTo>
                      <a:pt x="449" y="580"/>
                    </a:moveTo>
                    <a:lnTo>
                      <a:pt x="439" y="618"/>
                    </a:lnTo>
                    <a:lnTo>
                      <a:pt x="433" y="659"/>
                    </a:lnTo>
                    <a:lnTo>
                      <a:pt x="428" y="701"/>
                    </a:lnTo>
                    <a:lnTo>
                      <a:pt x="420" y="741"/>
                    </a:lnTo>
                    <a:lnTo>
                      <a:pt x="371" y="671"/>
                    </a:lnTo>
                    <a:lnTo>
                      <a:pt x="322" y="600"/>
                    </a:lnTo>
                    <a:lnTo>
                      <a:pt x="272" y="529"/>
                    </a:lnTo>
                    <a:lnTo>
                      <a:pt x="224" y="457"/>
                    </a:lnTo>
                    <a:lnTo>
                      <a:pt x="175" y="386"/>
                    </a:lnTo>
                    <a:lnTo>
                      <a:pt x="125" y="315"/>
                    </a:lnTo>
                    <a:lnTo>
                      <a:pt x="79" y="242"/>
                    </a:lnTo>
                    <a:lnTo>
                      <a:pt x="33" y="172"/>
                    </a:lnTo>
                    <a:lnTo>
                      <a:pt x="3" y="133"/>
                    </a:lnTo>
                    <a:lnTo>
                      <a:pt x="0" y="85"/>
                    </a:lnTo>
                    <a:lnTo>
                      <a:pt x="11" y="35"/>
                    </a:lnTo>
                    <a:lnTo>
                      <a:pt x="24" y="0"/>
                    </a:lnTo>
                    <a:lnTo>
                      <a:pt x="449" y="580"/>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63" name="Freeform 423"/>
              <p:cNvSpPr>
                <a:spLocks/>
              </p:cNvSpPr>
              <p:nvPr/>
            </p:nvSpPr>
            <p:spPr bwMode="auto">
              <a:xfrm>
                <a:off x="2733" y="2025"/>
                <a:ext cx="78" cy="178"/>
              </a:xfrm>
              <a:custGeom>
                <a:avLst/>
                <a:gdLst>
                  <a:gd name="T0" fmla="*/ 248 w 314"/>
                  <a:gd name="T1" fmla="*/ 474 h 713"/>
                  <a:gd name="T2" fmla="*/ 259 w 314"/>
                  <a:gd name="T3" fmla="*/ 501 h 713"/>
                  <a:gd name="T4" fmla="*/ 275 w 314"/>
                  <a:gd name="T5" fmla="*/ 539 h 713"/>
                  <a:gd name="T6" fmla="*/ 294 w 314"/>
                  <a:gd name="T7" fmla="*/ 572 h 713"/>
                  <a:gd name="T8" fmla="*/ 314 w 314"/>
                  <a:gd name="T9" fmla="*/ 580 h 713"/>
                  <a:gd name="T10" fmla="*/ 308 w 314"/>
                  <a:gd name="T11" fmla="*/ 616 h 713"/>
                  <a:gd name="T12" fmla="*/ 305 w 314"/>
                  <a:gd name="T13" fmla="*/ 646 h 713"/>
                  <a:gd name="T14" fmla="*/ 305 w 314"/>
                  <a:gd name="T15" fmla="*/ 678 h 713"/>
                  <a:gd name="T16" fmla="*/ 305 w 314"/>
                  <a:gd name="T17" fmla="*/ 713 h 713"/>
                  <a:gd name="T18" fmla="*/ 270 w 314"/>
                  <a:gd name="T19" fmla="*/ 646 h 713"/>
                  <a:gd name="T20" fmla="*/ 234 w 314"/>
                  <a:gd name="T21" fmla="*/ 575 h 713"/>
                  <a:gd name="T22" fmla="*/ 199 w 314"/>
                  <a:gd name="T23" fmla="*/ 506 h 713"/>
                  <a:gd name="T24" fmla="*/ 163 w 314"/>
                  <a:gd name="T25" fmla="*/ 435 h 713"/>
                  <a:gd name="T26" fmla="*/ 128 w 314"/>
                  <a:gd name="T27" fmla="*/ 368 h 713"/>
                  <a:gd name="T28" fmla="*/ 96 w 314"/>
                  <a:gd name="T29" fmla="*/ 299 h 713"/>
                  <a:gd name="T30" fmla="*/ 60 w 314"/>
                  <a:gd name="T31" fmla="*/ 228 h 713"/>
                  <a:gd name="T32" fmla="*/ 27 w 314"/>
                  <a:gd name="T33" fmla="*/ 161 h 713"/>
                  <a:gd name="T34" fmla="*/ 25 w 314"/>
                  <a:gd name="T35" fmla="*/ 150 h 713"/>
                  <a:gd name="T36" fmla="*/ 22 w 314"/>
                  <a:gd name="T37" fmla="*/ 145 h 713"/>
                  <a:gd name="T38" fmla="*/ 16 w 314"/>
                  <a:gd name="T39" fmla="*/ 138 h 713"/>
                  <a:gd name="T40" fmla="*/ 8 w 314"/>
                  <a:gd name="T41" fmla="*/ 138 h 713"/>
                  <a:gd name="T42" fmla="*/ 6 w 314"/>
                  <a:gd name="T43" fmla="*/ 106 h 713"/>
                  <a:gd name="T44" fmla="*/ 3 w 314"/>
                  <a:gd name="T45" fmla="*/ 71 h 713"/>
                  <a:gd name="T46" fmla="*/ 0 w 314"/>
                  <a:gd name="T47" fmla="*/ 35 h 713"/>
                  <a:gd name="T48" fmla="*/ 3 w 314"/>
                  <a:gd name="T49" fmla="*/ 0 h 713"/>
                  <a:gd name="T50" fmla="*/ 36 w 314"/>
                  <a:gd name="T51" fmla="*/ 60 h 713"/>
                  <a:gd name="T52" fmla="*/ 66 w 314"/>
                  <a:gd name="T53" fmla="*/ 117 h 713"/>
                  <a:gd name="T54" fmla="*/ 96 w 314"/>
                  <a:gd name="T55" fmla="*/ 177 h 713"/>
                  <a:gd name="T56" fmla="*/ 126 w 314"/>
                  <a:gd name="T57" fmla="*/ 237 h 713"/>
                  <a:gd name="T58" fmla="*/ 156 w 314"/>
                  <a:gd name="T59" fmla="*/ 297 h 713"/>
                  <a:gd name="T60" fmla="*/ 186 w 314"/>
                  <a:gd name="T61" fmla="*/ 357 h 713"/>
                  <a:gd name="T62" fmla="*/ 216 w 314"/>
                  <a:gd name="T63" fmla="*/ 414 h 713"/>
                  <a:gd name="T64" fmla="*/ 248 w 314"/>
                  <a:gd name="T65" fmla="*/ 474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4" h="713">
                    <a:moveTo>
                      <a:pt x="248" y="474"/>
                    </a:moveTo>
                    <a:lnTo>
                      <a:pt x="259" y="501"/>
                    </a:lnTo>
                    <a:lnTo>
                      <a:pt x="275" y="539"/>
                    </a:lnTo>
                    <a:lnTo>
                      <a:pt x="294" y="572"/>
                    </a:lnTo>
                    <a:lnTo>
                      <a:pt x="314" y="580"/>
                    </a:lnTo>
                    <a:lnTo>
                      <a:pt x="308" y="616"/>
                    </a:lnTo>
                    <a:lnTo>
                      <a:pt x="305" y="646"/>
                    </a:lnTo>
                    <a:lnTo>
                      <a:pt x="305" y="678"/>
                    </a:lnTo>
                    <a:lnTo>
                      <a:pt x="305" y="713"/>
                    </a:lnTo>
                    <a:lnTo>
                      <a:pt x="270" y="646"/>
                    </a:lnTo>
                    <a:lnTo>
                      <a:pt x="234" y="575"/>
                    </a:lnTo>
                    <a:lnTo>
                      <a:pt x="199" y="506"/>
                    </a:lnTo>
                    <a:lnTo>
                      <a:pt x="163" y="435"/>
                    </a:lnTo>
                    <a:lnTo>
                      <a:pt x="128" y="368"/>
                    </a:lnTo>
                    <a:lnTo>
                      <a:pt x="96" y="299"/>
                    </a:lnTo>
                    <a:lnTo>
                      <a:pt x="60" y="228"/>
                    </a:lnTo>
                    <a:lnTo>
                      <a:pt x="27" y="161"/>
                    </a:lnTo>
                    <a:lnTo>
                      <a:pt x="25" y="150"/>
                    </a:lnTo>
                    <a:lnTo>
                      <a:pt x="22" y="145"/>
                    </a:lnTo>
                    <a:lnTo>
                      <a:pt x="16" y="138"/>
                    </a:lnTo>
                    <a:lnTo>
                      <a:pt x="8" y="138"/>
                    </a:lnTo>
                    <a:lnTo>
                      <a:pt x="6" y="106"/>
                    </a:lnTo>
                    <a:lnTo>
                      <a:pt x="3" y="71"/>
                    </a:lnTo>
                    <a:lnTo>
                      <a:pt x="0" y="35"/>
                    </a:lnTo>
                    <a:lnTo>
                      <a:pt x="3" y="0"/>
                    </a:lnTo>
                    <a:lnTo>
                      <a:pt x="36" y="60"/>
                    </a:lnTo>
                    <a:lnTo>
                      <a:pt x="66" y="117"/>
                    </a:lnTo>
                    <a:lnTo>
                      <a:pt x="96" y="177"/>
                    </a:lnTo>
                    <a:lnTo>
                      <a:pt x="126" y="237"/>
                    </a:lnTo>
                    <a:lnTo>
                      <a:pt x="156" y="297"/>
                    </a:lnTo>
                    <a:lnTo>
                      <a:pt x="186" y="357"/>
                    </a:lnTo>
                    <a:lnTo>
                      <a:pt x="216" y="414"/>
                    </a:lnTo>
                    <a:lnTo>
                      <a:pt x="248" y="474"/>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64" name="Freeform 424"/>
              <p:cNvSpPr>
                <a:spLocks/>
              </p:cNvSpPr>
              <p:nvPr/>
            </p:nvSpPr>
            <p:spPr bwMode="auto">
              <a:xfrm>
                <a:off x="2838" y="2041"/>
                <a:ext cx="116" cy="61"/>
              </a:xfrm>
              <a:custGeom>
                <a:avLst/>
                <a:gdLst>
                  <a:gd name="T0" fmla="*/ 464 w 464"/>
                  <a:gd name="T1" fmla="*/ 139 h 245"/>
                  <a:gd name="T2" fmla="*/ 455 w 464"/>
                  <a:gd name="T3" fmla="*/ 166 h 245"/>
                  <a:gd name="T4" fmla="*/ 439 w 464"/>
                  <a:gd name="T5" fmla="*/ 191 h 245"/>
                  <a:gd name="T6" fmla="*/ 417 w 464"/>
                  <a:gd name="T7" fmla="*/ 209 h 245"/>
                  <a:gd name="T8" fmla="*/ 387 w 464"/>
                  <a:gd name="T9" fmla="*/ 223 h 245"/>
                  <a:gd name="T10" fmla="*/ 354 w 464"/>
                  <a:gd name="T11" fmla="*/ 234 h 245"/>
                  <a:gd name="T12" fmla="*/ 319 w 464"/>
                  <a:gd name="T13" fmla="*/ 243 h 245"/>
                  <a:gd name="T14" fmla="*/ 281 w 464"/>
                  <a:gd name="T15" fmla="*/ 245 h 245"/>
                  <a:gd name="T16" fmla="*/ 240 w 464"/>
                  <a:gd name="T17" fmla="*/ 245 h 245"/>
                  <a:gd name="T18" fmla="*/ 199 w 464"/>
                  <a:gd name="T19" fmla="*/ 243 h 245"/>
                  <a:gd name="T20" fmla="*/ 161 w 464"/>
                  <a:gd name="T21" fmla="*/ 234 h 245"/>
                  <a:gd name="T22" fmla="*/ 122 w 464"/>
                  <a:gd name="T23" fmla="*/ 227 h 245"/>
                  <a:gd name="T24" fmla="*/ 87 w 464"/>
                  <a:gd name="T25" fmla="*/ 213 h 245"/>
                  <a:gd name="T26" fmla="*/ 57 w 464"/>
                  <a:gd name="T27" fmla="*/ 197 h 245"/>
                  <a:gd name="T28" fmla="*/ 33 w 464"/>
                  <a:gd name="T29" fmla="*/ 177 h 245"/>
                  <a:gd name="T30" fmla="*/ 11 w 464"/>
                  <a:gd name="T31" fmla="*/ 158 h 245"/>
                  <a:gd name="T32" fmla="*/ 0 w 464"/>
                  <a:gd name="T33" fmla="*/ 133 h 245"/>
                  <a:gd name="T34" fmla="*/ 9 w 464"/>
                  <a:gd name="T35" fmla="*/ 115 h 245"/>
                  <a:gd name="T36" fmla="*/ 14 w 464"/>
                  <a:gd name="T37" fmla="*/ 76 h 245"/>
                  <a:gd name="T38" fmla="*/ 27 w 464"/>
                  <a:gd name="T39" fmla="*/ 41 h 245"/>
                  <a:gd name="T40" fmla="*/ 60 w 464"/>
                  <a:gd name="T41" fmla="*/ 25 h 245"/>
                  <a:gd name="T42" fmla="*/ 152 w 464"/>
                  <a:gd name="T43" fmla="*/ 6 h 245"/>
                  <a:gd name="T44" fmla="*/ 234 w 464"/>
                  <a:gd name="T45" fmla="*/ 0 h 245"/>
                  <a:gd name="T46" fmla="*/ 303 w 464"/>
                  <a:gd name="T47" fmla="*/ 6 h 245"/>
                  <a:gd name="T48" fmla="*/ 357 w 464"/>
                  <a:gd name="T49" fmla="*/ 25 h 245"/>
                  <a:gd name="T50" fmla="*/ 400 w 464"/>
                  <a:gd name="T51" fmla="*/ 50 h 245"/>
                  <a:gd name="T52" fmla="*/ 434 w 464"/>
                  <a:gd name="T53" fmla="*/ 76 h 245"/>
                  <a:gd name="T54" fmla="*/ 455 w 464"/>
                  <a:gd name="T55" fmla="*/ 110 h 245"/>
                  <a:gd name="T56" fmla="*/ 464 w 464"/>
                  <a:gd name="T57" fmla="*/ 139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4" h="245">
                    <a:moveTo>
                      <a:pt x="464" y="139"/>
                    </a:moveTo>
                    <a:lnTo>
                      <a:pt x="455" y="166"/>
                    </a:lnTo>
                    <a:lnTo>
                      <a:pt x="439" y="191"/>
                    </a:lnTo>
                    <a:lnTo>
                      <a:pt x="417" y="209"/>
                    </a:lnTo>
                    <a:lnTo>
                      <a:pt x="387" y="223"/>
                    </a:lnTo>
                    <a:lnTo>
                      <a:pt x="354" y="234"/>
                    </a:lnTo>
                    <a:lnTo>
                      <a:pt x="319" y="243"/>
                    </a:lnTo>
                    <a:lnTo>
                      <a:pt x="281" y="245"/>
                    </a:lnTo>
                    <a:lnTo>
                      <a:pt x="240" y="245"/>
                    </a:lnTo>
                    <a:lnTo>
                      <a:pt x="199" y="243"/>
                    </a:lnTo>
                    <a:lnTo>
                      <a:pt x="161" y="234"/>
                    </a:lnTo>
                    <a:lnTo>
                      <a:pt x="122" y="227"/>
                    </a:lnTo>
                    <a:lnTo>
                      <a:pt x="87" y="213"/>
                    </a:lnTo>
                    <a:lnTo>
                      <a:pt x="57" y="197"/>
                    </a:lnTo>
                    <a:lnTo>
                      <a:pt x="33" y="177"/>
                    </a:lnTo>
                    <a:lnTo>
                      <a:pt x="11" y="158"/>
                    </a:lnTo>
                    <a:lnTo>
                      <a:pt x="0" y="133"/>
                    </a:lnTo>
                    <a:lnTo>
                      <a:pt x="9" y="115"/>
                    </a:lnTo>
                    <a:lnTo>
                      <a:pt x="14" y="76"/>
                    </a:lnTo>
                    <a:lnTo>
                      <a:pt x="27" y="41"/>
                    </a:lnTo>
                    <a:lnTo>
                      <a:pt x="60" y="25"/>
                    </a:lnTo>
                    <a:lnTo>
                      <a:pt x="152" y="6"/>
                    </a:lnTo>
                    <a:lnTo>
                      <a:pt x="234" y="0"/>
                    </a:lnTo>
                    <a:lnTo>
                      <a:pt x="303" y="6"/>
                    </a:lnTo>
                    <a:lnTo>
                      <a:pt x="357" y="25"/>
                    </a:lnTo>
                    <a:lnTo>
                      <a:pt x="400" y="50"/>
                    </a:lnTo>
                    <a:lnTo>
                      <a:pt x="434" y="76"/>
                    </a:lnTo>
                    <a:lnTo>
                      <a:pt x="455" y="110"/>
                    </a:lnTo>
                    <a:lnTo>
                      <a:pt x="464" y="139"/>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65" name="Freeform 425"/>
              <p:cNvSpPr>
                <a:spLocks/>
              </p:cNvSpPr>
              <p:nvPr/>
            </p:nvSpPr>
            <p:spPr bwMode="auto">
              <a:xfrm>
                <a:off x="2777" y="2039"/>
                <a:ext cx="66" cy="19"/>
              </a:xfrm>
              <a:custGeom>
                <a:avLst/>
                <a:gdLst>
                  <a:gd name="T0" fmla="*/ 262 w 262"/>
                  <a:gd name="T1" fmla="*/ 43 h 79"/>
                  <a:gd name="T2" fmla="*/ 232 w 262"/>
                  <a:gd name="T3" fmla="*/ 79 h 79"/>
                  <a:gd name="T4" fmla="*/ 204 w 262"/>
                  <a:gd name="T5" fmla="*/ 73 h 79"/>
                  <a:gd name="T6" fmla="*/ 175 w 262"/>
                  <a:gd name="T7" fmla="*/ 68 h 79"/>
                  <a:gd name="T8" fmla="*/ 147 w 262"/>
                  <a:gd name="T9" fmla="*/ 63 h 79"/>
                  <a:gd name="T10" fmla="*/ 117 w 262"/>
                  <a:gd name="T11" fmla="*/ 61 h 79"/>
                  <a:gd name="T12" fmla="*/ 87 w 262"/>
                  <a:gd name="T13" fmla="*/ 55 h 79"/>
                  <a:gd name="T14" fmla="*/ 57 w 262"/>
                  <a:gd name="T15" fmla="*/ 52 h 79"/>
                  <a:gd name="T16" fmla="*/ 30 w 262"/>
                  <a:gd name="T17" fmla="*/ 49 h 79"/>
                  <a:gd name="T18" fmla="*/ 0 w 262"/>
                  <a:gd name="T19" fmla="*/ 49 h 79"/>
                  <a:gd name="T20" fmla="*/ 11 w 262"/>
                  <a:gd name="T21" fmla="*/ 31 h 79"/>
                  <a:gd name="T22" fmla="*/ 27 w 262"/>
                  <a:gd name="T23" fmla="*/ 17 h 79"/>
                  <a:gd name="T24" fmla="*/ 50 w 262"/>
                  <a:gd name="T25" fmla="*/ 8 h 79"/>
                  <a:gd name="T26" fmla="*/ 71 w 262"/>
                  <a:gd name="T27" fmla="*/ 0 h 79"/>
                  <a:gd name="T28" fmla="*/ 96 w 262"/>
                  <a:gd name="T29" fmla="*/ 3 h 79"/>
                  <a:gd name="T30" fmla="*/ 121 w 262"/>
                  <a:gd name="T31" fmla="*/ 6 h 79"/>
                  <a:gd name="T32" fmla="*/ 145 w 262"/>
                  <a:gd name="T33" fmla="*/ 8 h 79"/>
                  <a:gd name="T34" fmla="*/ 169 w 262"/>
                  <a:gd name="T35" fmla="*/ 13 h 79"/>
                  <a:gd name="T36" fmla="*/ 194 w 262"/>
                  <a:gd name="T37" fmla="*/ 20 h 79"/>
                  <a:gd name="T38" fmla="*/ 216 w 262"/>
                  <a:gd name="T39" fmla="*/ 25 h 79"/>
                  <a:gd name="T40" fmla="*/ 240 w 262"/>
                  <a:gd name="T41" fmla="*/ 33 h 79"/>
                  <a:gd name="T42" fmla="*/ 262 w 262"/>
                  <a:gd name="T43" fmla="*/ 4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79">
                    <a:moveTo>
                      <a:pt x="262" y="43"/>
                    </a:moveTo>
                    <a:lnTo>
                      <a:pt x="232" y="79"/>
                    </a:lnTo>
                    <a:lnTo>
                      <a:pt x="204" y="73"/>
                    </a:lnTo>
                    <a:lnTo>
                      <a:pt x="175" y="68"/>
                    </a:lnTo>
                    <a:lnTo>
                      <a:pt x="147" y="63"/>
                    </a:lnTo>
                    <a:lnTo>
                      <a:pt x="117" y="61"/>
                    </a:lnTo>
                    <a:lnTo>
                      <a:pt x="87" y="55"/>
                    </a:lnTo>
                    <a:lnTo>
                      <a:pt x="57" y="52"/>
                    </a:lnTo>
                    <a:lnTo>
                      <a:pt x="30" y="49"/>
                    </a:lnTo>
                    <a:lnTo>
                      <a:pt x="0" y="49"/>
                    </a:lnTo>
                    <a:lnTo>
                      <a:pt x="11" y="31"/>
                    </a:lnTo>
                    <a:lnTo>
                      <a:pt x="27" y="17"/>
                    </a:lnTo>
                    <a:lnTo>
                      <a:pt x="50" y="8"/>
                    </a:lnTo>
                    <a:lnTo>
                      <a:pt x="71" y="0"/>
                    </a:lnTo>
                    <a:lnTo>
                      <a:pt x="96" y="3"/>
                    </a:lnTo>
                    <a:lnTo>
                      <a:pt x="121" y="6"/>
                    </a:lnTo>
                    <a:lnTo>
                      <a:pt x="145" y="8"/>
                    </a:lnTo>
                    <a:lnTo>
                      <a:pt x="169" y="13"/>
                    </a:lnTo>
                    <a:lnTo>
                      <a:pt x="194" y="20"/>
                    </a:lnTo>
                    <a:lnTo>
                      <a:pt x="216" y="25"/>
                    </a:lnTo>
                    <a:lnTo>
                      <a:pt x="240" y="33"/>
                    </a:lnTo>
                    <a:lnTo>
                      <a:pt x="262" y="43"/>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66" name="Freeform 426"/>
              <p:cNvSpPr>
                <a:spLocks/>
              </p:cNvSpPr>
              <p:nvPr/>
            </p:nvSpPr>
            <p:spPr bwMode="auto">
              <a:xfrm>
                <a:off x="2941" y="2040"/>
                <a:ext cx="64" cy="41"/>
              </a:xfrm>
              <a:custGeom>
                <a:avLst/>
                <a:gdLst>
                  <a:gd name="T0" fmla="*/ 225 w 255"/>
                  <a:gd name="T1" fmla="*/ 78 h 163"/>
                  <a:gd name="T2" fmla="*/ 239 w 255"/>
                  <a:gd name="T3" fmla="*/ 97 h 163"/>
                  <a:gd name="T4" fmla="*/ 248 w 255"/>
                  <a:gd name="T5" fmla="*/ 117 h 163"/>
                  <a:gd name="T6" fmla="*/ 253 w 255"/>
                  <a:gd name="T7" fmla="*/ 138 h 163"/>
                  <a:gd name="T8" fmla="*/ 255 w 255"/>
                  <a:gd name="T9" fmla="*/ 163 h 163"/>
                  <a:gd name="T10" fmla="*/ 231 w 255"/>
                  <a:gd name="T11" fmla="*/ 161 h 163"/>
                  <a:gd name="T12" fmla="*/ 209 w 255"/>
                  <a:gd name="T13" fmla="*/ 155 h 163"/>
                  <a:gd name="T14" fmla="*/ 185 w 255"/>
                  <a:gd name="T15" fmla="*/ 152 h 163"/>
                  <a:gd name="T16" fmla="*/ 163 w 255"/>
                  <a:gd name="T17" fmla="*/ 147 h 163"/>
                  <a:gd name="T18" fmla="*/ 142 w 255"/>
                  <a:gd name="T19" fmla="*/ 144 h 163"/>
                  <a:gd name="T20" fmla="*/ 117 w 255"/>
                  <a:gd name="T21" fmla="*/ 138 h 163"/>
                  <a:gd name="T22" fmla="*/ 95 w 255"/>
                  <a:gd name="T23" fmla="*/ 136 h 163"/>
                  <a:gd name="T24" fmla="*/ 71 w 255"/>
                  <a:gd name="T25" fmla="*/ 133 h 163"/>
                  <a:gd name="T26" fmla="*/ 59 w 255"/>
                  <a:gd name="T27" fmla="*/ 103 h 163"/>
                  <a:gd name="T28" fmla="*/ 43 w 255"/>
                  <a:gd name="T29" fmla="*/ 76 h 163"/>
                  <a:gd name="T30" fmla="*/ 24 w 255"/>
                  <a:gd name="T31" fmla="*/ 51 h 163"/>
                  <a:gd name="T32" fmla="*/ 0 w 255"/>
                  <a:gd name="T33" fmla="*/ 30 h 163"/>
                  <a:gd name="T34" fmla="*/ 16 w 255"/>
                  <a:gd name="T35" fmla="*/ 27 h 163"/>
                  <a:gd name="T36" fmla="*/ 29 w 255"/>
                  <a:gd name="T37" fmla="*/ 25 h 163"/>
                  <a:gd name="T38" fmla="*/ 46 w 255"/>
                  <a:gd name="T39" fmla="*/ 21 h 163"/>
                  <a:gd name="T40" fmla="*/ 62 w 255"/>
                  <a:gd name="T41" fmla="*/ 19 h 163"/>
                  <a:gd name="T42" fmla="*/ 76 w 255"/>
                  <a:gd name="T43" fmla="*/ 16 h 163"/>
                  <a:gd name="T44" fmla="*/ 92 w 255"/>
                  <a:gd name="T45" fmla="*/ 14 h 163"/>
                  <a:gd name="T46" fmla="*/ 108 w 255"/>
                  <a:gd name="T47" fmla="*/ 7 h 163"/>
                  <a:gd name="T48" fmla="*/ 125 w 255"/>
                  <a:gd name="T49" fmla="*/ 2 h 163"/>
                  <a:gd name="T50" fmla="*/ 144 w 255"/>
                  <a:gd name="T51" fmla="*/ 0 h 163"/>
                  <a:gd name="T52" fmla="*/ 160 w 255"/>
                  <a:gd name="T53" fmla="*/ 5 h 163"/>
                  <a:gd name="T54" fmla="*/ 174 w 255"/>
                  <a:gd name="T55" fmla="*/ 14 h 163"/>
                  <a:gd name="T56" fmla="*/ 185 w 255"/>
                  <a:gd name="T57" fmla="*/ 25 h 163"/>
                  <a:gd name="T58" fmla="*/ 195 w 255"/>
                  <a:gd name="T59" fmla="*/ 37 h 163"/>
                  <a:gd name="T60" fmla="*/ 204 w 255"/>
                  <a:gd name="T61" fmla="*/ 51 h 163"/>
                  <a:gd name="T62" fmla="*/ 215 w 255"/>
                  <a:gd name="T63" fmla="*/ 65 h 163"/>
                  <a:gd name="T64" fmla="*/ 225 w 255"/>
                  <a:gd name="T65" fmla="*/ 7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5" h="163">
                    <a:moveTo>
                      <a:pt x="225" y="78"/>
                    </a:moveTo>
                    <a:lnTo>
                      <a:pt x="239" y="97"/>
                    </a:lnTo>
                    <a:lnTo>
                      <a:pt x="248" y="117"/>
                    </a:lnTo>
                    <a:lnTo>
                      <a:pt x="253" y="138"/>
                    </a:lnTo>
                    <a:lnTo>
                      <a:pt x="255" y="163"/>
                    </a:lnTo>
                    <a:lnTo>
                      <a:pt x="231" y="161"/>
                    </a:lnTo>
                    <a:lnTo>
                      <a:pt x="209" y="155"/>
                    </a:lnTo>
                    <a:lnTo>
                      <a:pt x="185" y="152"/>
                    </a:lnTo>
                    <a:lnTo>
                      <a:pt x="163" y="147"/>
                    </a:lnTo>
                    <a:lnTo>
                      <a:pt x="142" y="144"/>
                    </a:lnTo>
                    <a:lnTo>
                      <a:pt x="117" y="138"/>
                    </a:lnTo>
                    <a:lnTo>
                      <a:pt x="95" y="136"/>
                    </a:lnTo>
                    <a:lnTo>
                      <a:pt x="71" y="133"/>
                    </a:lnTo>
                    <a:lnTo>
                      <a:pt x="59" y="103"/>
                    </a:lnTo>
                    <a:lnTo>
                      <a:pt x="43" y="76"/>
                    </a:lnTo>
                    <a:lnTo>
                      <a:pt x="24" y="51"/>
                    </a:lnTo>
                    <a:lnTo>
                      <a:pt x="0" y="30"/>
                    </a:lnTo>
                    <a:lnTo>
                      <a:pt x="16" y="27"/>
                    </a:lnTo>
                    <a:lnTo>
                      <a:pt x="29" y="25"/>
                    </a:lnTo>
                    <a:lnTo>
                      <a:pt x="46" y="21"/>
                    </a:lnTo>
                    <a:lnTo>
                      <a:pt x="62" y="19"/>
                    </a:lnTo>
                    <a:lnTo>
                      <a:pt x="76" y="16"/>
                    </a:lnTo>
                    <a:lnTo>
                      <a:pt x="92" y="14"/>
                    </a:lnTo>
                    <a:lnTo>
                      <a:pt x="108" y="7"/>
                    </a:lnTo>
                    <a:lnTo>
                      <a:pt x="125" y="2"/>
                    </a:lnTo>
                    <a:lnTo>
                      <a:pt x="144" y="0"/>
                    </a:lnTo>
                    <a:lnTo>
                      <a:pt x="160" y="5"/>
                    </a:lnTo>
                    <a:lnTo>
                      <a:pt x="174" y="14"/>
                    </a:lnTo>
                    <a:lnTo>
                      <a:pt x="185" y="25"/>
                    </a:lnTo>
                    <a:lnTo>
                      <a:pt x="195" y="37"/>
                    </a:lnTo>
                    <a:lnTo>
                      <a:pt x="204" y="51"/>
                    </a:lnTo>
                    <a:lnTo>
                      <a:pt x="215" y="65"/>
                    </a:lnTo>
                    <a:lnTo>
                      <a:pt x="225" y="78"/>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67" name="Freeform 427"/>
              <p:cNvSpPr>
                <a:spLocks/>
              </p:cNvSpPr>
              <p:nvPr/>
            </p:nvSpPr>
            <p:spPr bwMode="auto">
              <a:xfrm>
                <a:off x="3149" y="2043"/>
                <a:ext cx="156" cy="152"/>
              </a:xfrm>
              <a:custGeom>
                <a:avLst/>
                <a:gdLst>
                  <a:gd name="T0" fmla="*/ 136 w 623"/>
                  <a:gd name="T1" fmla="*/ 59 h 607"/>
                  <a:gd name="T2" fmla="*/ 174 w 623"/>
                  <a:gd name="T3" fmla="*/ 81 h 607"/>
                  <a:gd name="T4" fmla="*/ 212 w 623"/>
                  <a:gd name="T5" fmla="*/ 103 h 607"/>
                  <a:gd name="T6" fmla="*/ 250 w 623"/>
                  <a:gd name="T7" fmla="*/ 127 h 607"/>
                  <a:gd name="T8" fmla="*/ 250 w 623"/>
                  <a:gd name="T9" fmla="*/ 144 h 607"/>
                  <a:gd name="T10" fmla="*/ 229 w 623"/>
                  <a:gd name="T11" fmla="*/ 168 h 607"/>
                  <a:gd name="T12" fmla="*/ 223 w 623"/>
                  <a:gd name="T13" fmla="*/ 184 h 607"/>
                  <a:gd name="T14" fmla="*/ 223 w 623"/>
                  <a:gd name="T15" fmla="*/ 190 h 607"/>
                  <a:gd name="T16" fmla="*/ 269 w 623"/>
                  <a:gd name="T17" fmla="*/ 218 h 607"/>
                  <a:gd name="T18" fmla="*/ 308 w 623"/>
                  <a:gd name="T19" fmla="*/ 253 h 607"/>
                  <a:gd name="T20" fmla="*/ 340 w 623"/>
                  <a:gd name="T21" fmla="*/ 294 h 607"/>
                  <a:gd name="T22" fmla="*/ 379 w 623"/>
                  <a:gd name="T23" fmla="*/ 326 h 607"/>
                  <a:gd name="T24" fmla="*/ 400 w 623"/>
                  <a:gd name="T25" fmla="*/ 324 h 607"/>
                  <a:gd name="T26" fmla="*/ 425 w 623"/>
                  <a:gd name="T27" fmla="*/ 318 h 607"/>
                  <a:gd name="T28" fmla="*/ 446 w 623"/>
                  <a:gd name="T29" fmla="*/ 315 h 607"/>
                  <a:gd name="T30" fmla="*/ 469 w 623"/>
                  <a:gd name="T31" fmla="*/ 315 h 607"/>
                  <a:gd name="T32" fmla="*/ 510 w 623"/>
                  <a:gd name="T33" fmla="*/ 375 h 607"/>
                  <a:gd name="T34" fmla="*/ 547 w 623"/>
                  <a:gd name="T35" fmla="*/ 438 h 607"/>
                  <a:gd name="T36" fmla="*/ 586 w 623"/>
                  <a:gd name="T37" fmla="*/ 501 h 607"/>
                  <a:gd name="T38" fmla="*/ 623 w 623"/>
                  <a:gd name="T39" fmla="*/ 561 h 607"/>
                  <a:gd name="T40" fmla="*/ 558 w 623"/>
                  <a:gd name="T41" fmla="*/ 574 h 607"/>
                  <a:gd name="T42" fmla="*/ 496 w 623"/>
                  <a:gd name="T43" fmla="*/ 586 h 607"/>
                  <a:gd name="T44" fmla="*/ 430 w 623"/>
                  <a:gd name="T45" fmla="*/ 596 h 607"/>
                  <a:gd name="T46" fmla="*/ 365 w 623"/>
                  <a:gd name="T47" fmla="*/ 607 h 607"/>
                  <a:gd name="T48" fmla="*/ 363 w 623"/>
                  <a:gd name="T49" fmla="*/ 528 h 607"/>
                  <a:gd name="T50" fmla="*/ 349 w 623"/>
                  <a:gd name="T51" fmla="*/ 446 h 607"/>
                  <a:gd name="T52" fmla="*/ 315 w 623"/>
                  <a:gd name="T53" fmla="*/ 381 h 607"/>
                  <a:gd name="T54" fmla="*/ 226 w 623"/>
                  <a:gd name="T55" fmla="*/ 274 h 607"/>
                  <a:gd name="T56" fmla="*/ 136 w 623"/>
                  <a:gd name="T57" fmla="*/ 168 h 607"/>
                  <a:gd name="T58" fmla="*/ 46 w 623"/>
                  <a:gd name="T59" fmla="*/ 62 h 607"/>
                  <a:gd name="T60" fmla="*/ 7 w 623"/>
                  <a:gd name="T61" fmla="*/ 5 h 607"/>
                  <a:gd name="T62" fmla="*/ 35 w 623"/>
                  <a:gd name="T63" fmla="*/ 2 h 607"/>
                  <a:gd name="T64" fmla="*/ 68 w 623"/>
                  <a:gd name="T65" fmla="*/ 7 h 607"/>
                  <a:gd name="T66" fmla="*/ 101 w 623"/>
                  <a:gd name="T67" fmla="*/ 37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3" h="607">
                    <a:moveTo>
                      <a:pt x="117" y="51"/>
                    </a:moveTo>
                    <a:lnTo>
                      <a:pt x="136" y="59"/>
                    </a:lnTo>
                    <a:lnTo>
                      <a:pt x="156" y="71"/>
                    </a:lnTo>
                    <a:lnTo>
                      <a:pt x="174" y="81"/>
                    </a:lnTo>
                    <a:lnTo>
                      <a:pt x="193" y="92"/>
                    </a:lnTo>
                    <a:lnTo>
                      <a:pt x="212" y="103"/>
                    </a:lnTo>
                    <a:lnTo>
                      <a:pt x="232" y="117"/>
                    </a:lnTo>
                    <a:lnTo>
                      <a:pt x="250" y="127"/>
                    </a:lnTo>
                    <a:lnTo>
                      <a:pt x="269" y="141"/>
                    </a:lnTo>
                    <a:lnTo>
                      <a:pt x="250" y="144"/>
                    </a:lnTo>
                    <a:lnTo>
                      <a:pt x="239" y="154"/>
                    </a:lnTo>
                    <a:lnTo>
                      <a:pt x="229" y="168"/>
                    </a:lnTo>
                    <a:lnTo>
                      <a:pt x="223" y="182"/>
                    </a:lnTo>
                    <a:lnTo>
                      <a:pt x="223" y="184"/>
                    </a:lnTo>
                    <a:lnTo>
                      <a:pt x="223" y="188"/>
                    </a:lnTo>
                    <a:lnTo>
                      <a:pt x="223" y="190"/>
                    </a:lnTo>
                    <a:lnTo>
                      <a:pt x="248" y="200"/>
                    </a:lnTo>
                    <a:lnTo>
                      <a:pt x="269" y="218"/>
                    </a:lnTo>
                    <a:lnTo>
                      <a:pt x="289" y="234"/>
                    </a:lnTo>
                    <a:lnTo>
                      <a:pt x="308" y="253"/>
                    </a:lnTo>
                    <a:lnTo>
                      <a:pt x="324" y="274"/>
                    </a:lnTo>
                    <a:lnTo>
                      <a:pt x="340" y="294"/>
                    </a:lnTo>
                    <a:lnTo>
                      <a:pt x="359" y="310"/>
                    </a:lnTo>
                    <a:lnTo>
                      <a:pt x="379" y="326"/>
                    </a:lnTo>
                    <a:lnTo>
                      <a:pt x="390" y="324"/>
                    </a:lnTo>
                    <a:lnTo>
                      <a:pt x="400" y="324"/>
                    </a:lnTo>
                    <a:lnTo>
                      <a:pt x="411" y="321"/>
                    </a:lnTo>
                    <a:lnTo>
                      <a:pt x="425" y="318"/>
                    </a:lnTo>
                    <a:lnTo>
                      <a:pt x="436" y="318"/>
                    </a:lnTo>
                    <a:lnTo>
                      <a:pt x="446" y="315"/>
                    </a:lnTo>
                    <a:lnTo>
                      <a:pt x="457" y="315"/>
                    </a:lnTo>
                    <a:lnTo>
                      <a:pt x="469" y="315"/>
                    </a:lnTo>
                    <a:lnTo>
                      <a:pt x="490" y="345"/>
                    </a:lnTo>
                    <a:lnTo>
                      <a:pt x="510" y="375"/>
                    </a:lnTo>
                    <a:lnTo>
                      <a:pt x="529" y="405"/>
                    </a:lnTo>
                    <a:lnTo>
                      <a:pt x="547" y="438"/>
                    </a:lnTo>
                    <a:lnTo>
                      <a:pt x="567" y="468"/>
                    </a:lnTo>
                    <a:lnTo>
                      <a:pt x="586" y="501"/>
                    </a:lnTo>
                    <a:lnTo>
                      <a:pt x="605" y="531"/>
                    </a:lnTo>
                    <a:lnTo>
                      <a:pt x="623" y="561"/>
                    </a:lnTo>
                    <a:lnTo>
                      <a:pt x="591" y="566"/>
                    </a:lnTo>
                    <a:lnTo>
                      <a:pt x="558" y="574"/>
                    </a:lnTo>
                    <a:lnTo>
                      <a:pt x="526" y="580"/>
                    </a:lnTo>
                    <a:lnTo>
                      <a:pt x="496" y="586"/>
                    </a:lnTo>
                    <a:lnTo>
                      <a:pt x="464" y="591"/>
                    </a:lnTo>
                    <a:lnTo>
                      <a:pt x="430" y="596"/>
                    </a:lnTo>
                    <a:lnTo>
                      <a:pt x="398" y="602"/>
                    </a:lnTo>
                    <a:lnTo>
                      <a:pt x="365" y="607"/>
                    </a:lnTo>
                    <a:lnTo>
                      <a:pt x="363" y="568"/>
                    </a:lnTo>
                    <a:lnTo>
                      <a:pt x="363" y="528"/>
                    </a:lnTo>
                    <a:lnTo>
                      <a:pt x="359" y="487"/>
                    </a:lnTo>
                    <a:lnTo>
                      <a:pt x="349" y="446"/>
                    </a:lnTo>
                    <a:lnTo>
                      <a:pt x="359" y="435"/>
                    </a:lnTo>
                    <a:lnTo>
                      <a:pt x="315" y="381"/>
                    </a:lnTo>
                    <a:lnTo>
                      <a:pt x="269" y="326"/>
                    </a:lnTo>
                    <a:lnTo>
                      <a:pt x="226" y="274"/>
                    </a:lnTo>
                    <a:lnTo>
                      <a:pt x="179" y="220"/>
                    </a:lnTo>
                    <a:lnTo>
                      <a:pt x="136" y="168"/>
                    </a:lnTo>
                    <a:lnTo>
                      <a:pt x="90" y="114"/>
                    </a:lnTo>
                    <a:lnTo>
                      <a:pt x="46" y="62"/>
                    </a:lnTo>
                    <a:lnTo>
                      <a:pt x="0" y="11"/>
                    </a:lnTo>
                    <a:lnTo>
                      <a:pt x="7" y="5"/>
                    </a:lnTo>
                    <a:lnTo>
                      <a:pt x="21" y="2"/>
                    </a:lnTo>
                    <a:lnTo>
                      <a:pt x="35" y="2"/>
                    </a:lnTo>
                    <a:lnTo>
                      <a:pt x="48" y="0"/>
                    </a:lnTo>
                    <a:lnTo>
                      <a:pt x="68" y="7"/>
                    </a:lnTo>
                    <a:lnTo>
                      <a:pt x="85" y="21"/>
                    </a:lnTo>
                    <a:lnTo>
                      <a:pt x="101" y="37"/>
                    </a:lnTo>
                    <a:lnTo>
                      <a:pt x="117" y="51"/>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68" name="Freeform 428"/>
              <p:cNvSpPr>
                <a:spLocks/>
              </p:cNvSpPr>
              <p:nvPr/>
            </p:nvSpPr>
            <p:spPr bwMode="auto">
              <a:xfrm>
                <a:off x="3015" y="2054"/>
                <a:ext cx="136" cy="164"/>
              </a:xfrm>
              <a:custGeom>
                <a:avLst/>
                <a:gdLst>
                  <a:gd name="T0" fmla="*/ 255 w 545"/>
                  <a:gd name="T1" fmla="*/ 196 h 654"/>
                  <a:gd name="T2" fmla="*/ 338 w 545"/>
                  <a:gd name="T3" fmla="*/ 316 h 654"/>
                  <a:gd name="T4" fmla="*/ 423 w 545"/>
                  <a:gd name="T5" fmla="*/ 439 h 654"/>
                  <a:gd name="T6" fmla="*/ 505 w 545"/>
                  <a:gd name="T7" fmla="*/ 559 h 654"/>
                  <a:gd name="T8" fmla="*/ 522 w 545"/>
                  <a:gd name="T9" fmla="*/ 624 h 654"/>
                  <a:gd name="T10" fmla="*/ 469 w 545"/>
                  <a:gd name="T11" fmla="*/ 632 h 654"/>
                  <a:gd name="T12" fmla="*/ 418 w 545"/>
                  <a:gd name="T13" fmla="*/ 640 h 654"/>
                  <a:gd name="T14" fmla="*/ 366 w 545"/>
                  <a:gd name="T15" fmla="*/ 649 h 654"/>
                  <a:gd name="T16" fmla="*/ 338 w 545"/>
                  <a:gd name="T17" fmla="*/ 626 h 654"/>
                  <a:gd name="T18" fmla="*/ 336 w 545"/>
                  <a:gd name="T19" fmla="*/ 578 h 654"/>
                  <a:gd name="T20" fmla="*/ 347 w 545"/>
                  <a:gd name="T21" fmla="*/ 553 h 654"/>
                  <a:gd name="T22" fmla="*/ 374 w 545"/>
                  <a:gd name="T23" fmla="*/ 553 h 654"/>
                  <a:gd name="T24" fmla="*/ 396 w 545"/>
                  <a:gd name="T25" fmla="*/ 550 h 654"/>
                  <a:gd name="T26" fmla="*/ 415 w 545"/>
                  <a:gd name="T27" fmla="*/ 537 h 654"/>
                  <a:gd name="T28" fmla="*/ 421 w 545"/>
                  <a:gd name="T29" fmla="*/ 509 h 654"/>
                  <a:gd name="T30" fmla="*/ 412 w 545"/>
                  <a:gd name="T31" fmla="*/ 488 h 654"/>
                  <a:gd name="T32" fmla="*/ 391 w 545"/>
                  <a:gd name="T33" fmla="*/ 479 h 654"/>
                  <a:gd name="T34" fmla="*/ 366 w 545"/>
                  <a:gd name="T35" fmla="*/ 477 h 654"/>
                  <a:gd name="T36" fmla="*/ 342 w 545"/>
                  <a:gd name="T37" fmla="*/ 477 h 654"/>
                  <a:gd name="T38" fmla="*/ 322 w 545"/>
                  <a:gd name="T39" fmla="*/ 477 h 654"/>
                  <a:gd name="T40" fmla="*/ 298 w 545"/>
                  <a:gd name="T41" fmla="*/ 463 h 654"/>
                  <a:gd name="T42" fmla="*/ 271 w 545"/>
                  <a:gd name="T43" fmla="*/ 430 h 654"/>
                  <a:gd name="T44" fmla="*/ 246 w 545"/>
                  <a:gd name="T45" fmla="*/ 401 h 654"/>
                  <a:gd name="T46" fmla="*/ 225 w 545"/>
                  <a:gd name="T47" fmla="*/ 368 h 654"/>
                  <a:gd name="T48" fmla="*/ 214 w 545"/>
                  <a:gd name="T49" fmla="*/ 338 h 654"/>
                  <a:gd name="T50" fmla="*/ 214 w 545"/>
                  <a:gd name="T51" fmla="*/ 313 h 654"/>
                  <a:gd name="T52" fmla="*/ 202 w 545"/>
                  <a:gd name="T53" fmla="*/ 292 h 654"/>
                  <a:gd name="T54" fmla="*/ 189 w 545"/>
                  <a:gd name="T55" fmla="*/ 278 h 654"/>
                  <a:gd name="T56" fmla="*/ 120 w 545"/>
                  <a:gd name="T57" fmla="*/ 177 h 654"/>
                  <a:gd name="T58" fmla="*/ 154 w 545"/>
                  <a:gd name="T59" fmla="*/ 171 h 654"/>
                  <a:gd name="T60" fmla="*/ 175 w 545"/>
                  <a:gd name="T61" fmla="*/ 157 h 654"/>
                  <a:gd name="T62" fmla="*/ 178 w 545"/>
                  <a:gd name="T63" fmla="*/ 141 h 654"/>
                  <a:gd name="T64" fmla="*/ 181 w 545"/>
                  <a:gd name="T65" fmla="*/ 128 h 654"/>
                  <a:gd name="T66" fmla="*/ 156 w 545"/>
                  <a:gd name="T67" fmla="*/ 106 h 654"/>
                  <a:gd name="T68" fmla="*/ 129 w 545"/>
                  <a:gd name="T69" fmla="*/ 95 h 654"/>
                  <a:gd name="T70" fmla="*/ 99 w 545"/>
                  <a:gd name="T71" fmla="*/ 93 h 654"/>
                  <a:gd name="T72" fmla="*/ 69 w 545"/>
                  <a:gd name="T73" fmla="*/ 98 h 654"/>
                  <a:gd name="T74" fmla="*/ 12 w 545"/>
                  <a:gd name="T75" fmla="*/ 5 h 654"/>
                  <a:gd name="T76" fmla="*/ 34 w 545"/>
                  <a:gd name="T77" fmla="*/ 3 h 654"/>
                  <a:gd name="T78" fmla="*/ 64 w 545"/>
                  <a:gd name="T79" fmla="*/ 5 h 654"/>
                  <a:gd name="T80" fmla="*/ 96 w 545"/>
                  <a:gd name="T81" fmla="*/ 0 h 654"/>
                  <a:gd name="T82" fmla="*/ 211 w 545"/>
                  <a:gd name="T83" fmla="*/ 136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5" h="654">
                    <a:moveTo>
                      <a:pt x="211" y="136"/>
                    </a:moveTo>
                    <a:lnTo>
                      <a:pt x="255" y="196"/>
                    </a:lnTo>
                    <a:lnTo>
                      <a:pt x="295" y="256"/>
                    </a:lnTo>
                    <a:lnTo>
                      <a:pt x="338" y="316"/>
                    </a:lnTo>
                    <a:lnTo>
                      <a:pt x="379" y="376"/>
                    </a:lnTo>
                    <a:lnTo>
                      <a:pt x="423" y="439"/>
                    </a:lnTo>
                    <a:lnTo>
                      <a:pt x="464" y="499"/>
                    </a:lnTo>
                    <a:lnTo>
                      <a:pt x="505" y="559"/>
                    </a:lnTo>
                    <a:lnTo>
                      <a:pt x="545" y="619"/>
                    </a:lnTo>
                    <a:lnTo>
                      <a:pt x="522" y="624"/>
                    </a:lnTo>
                    <a:lnTo>
                      <a:pt x="497" y="630"/>
                    </a:lnTo>
                    <a:lnTo>
                      <a:pt x="469" y="632"/>
                    </a:lnTo>
                    <a:lnTo>
                      <a:pt x="445" y="637"/>
                    </a:lnTo>
                    <a:lnTo>
                      <a:pt x="418" y="640"/>
                    </a:lnTo>
                    <a:lnTo>
                      <a:pt x="393" y="646"/>
                    </a:lnTo>
                    <a:lnTo>
                      <a:pt x="366" y="649"/>
                    </a:lnTo>
                    <a:lnTo>
                      <a:pt x="342" y="654"/>
                    </a:lnTo>
                    <a:lnTo>
                      <a:pt x="338" y="626"/>
                    </a:lnTo>
                    <a:lnTo>
                      <a:pt x="336" y="602"/>
                    </a:lnTo>
                    <a:lnTo>
                      <a:pt x="336" y="578"/>
                    </a:lnTo>
                    <a:lnTo>
                      <a:pt x="336" y="553"/>
                    </a:lnTo>
                    <a:lnTo>
                      <a:pt x="347" y="553"/>
                    </a:lnTo>
                    <a:lnTo>
                      <a:pt x="361" y="553"/>
                    </a:lnTo>
                    <a:lnTo>
                      <a:pt x="374" y="553"/>
                    </a:lnTo>
                    <a:lnTo>
                      <a:pt x="386" y="550"/>
                    </a:lnTo>
                    <a:lnTo>
                      <a:pt x="396" y="550"/>
                    </a:lnTo>
                    <a:lnTo>
                      <a:pt x="407" y="545"/>
                    </a:lnTo>
                    <a:lnTo>
                      <a:pt x="415" y="537"/>
                    </a:lnTo>
                    <a:lnTo>
                      <a:pt x="421" y="523"/>
                    </a:lnTo>
                    <a:lnTo>
                      <a:pt x="421" y="509"/>
                    </a:lnTo>
                    <a:lnTo>
                      <a:pt x="418" y="499"/>
                    </a:lnTo>
                    <a:lnTo>
                      <a:pt x="412" y="488"/>
                    </a:lnTo>
                    <a:lnTo>
                      <a:pt x="402" y="483"/>
                    </a:lnTo>
                    <a:lnTo>
                      <a:pt x="391" y="479"/>
                    </a:lnTo>
                    <a:lnTo>
                      <a:pt x="377" y="477"/>
                    </a:lnTo>
                    <a:lnTo>
                      <a:pt x="366" y="477"/>
                    </a:lnTo>
                    <a:lnTo>
                      <a:pt x="356" y="477"/>
                    </a:lnTo>
                    <a:lnTo>
                      <a:pt x="342" y="477"/>
                    </a:lnTo>
                    <a:lnTo>
                      <a:pt x="331" y="477"/>
                    </a:lnTo>
                    <a:lnTo>
                      <a:pt x="322" y="477"/>
                    </a:lnTo>
                    <a:lnTo>
                      <a:pt x="312" y="477"/>
                    </a:lnTo>
                    <a:lnTo>
                      <a:pt x="298" y="463"/>
                    </a:lnTo>
                    <a:lnTo>
                      <a:pt x="285" y="447"/>
                    </a:lnTo>
                    <a:lnTo>
                      <a:pt x="271" y="430"/>
                    </a:lnTo>
                    <a:lnTo>
                      <a:pt x="260" y="414"/>
                    </a:lnTo>
                    <a:lnTo>
                      <a:pt x="246" y="401"/>
                    </a:lnTo>
                    <a:lnTo>
                      <a:pt x="235" y="384"/>
                    </a:lnTo>
                    <a:lnTo>
                      <a:pt x="225" y="368"/>
                    </a:lnTo>
                    <a:lnTo>
                      <a:pt x="211" y="354"/>
                    </a:lnTo>
                    <a:lnTo>
                      <a:pt x="214" y="338"/>
                    </a:lnTo>
                    <a:lnTo>
                      <a:pt x="216" y="324"/>
                    </a:lnTo>
                    <a:lnTo>
                      <a:pt x="214" y="313"/>
                    </a:lnTo>
                    <a:lnTo>
                      <a:pt x="200" y="302"/>
                    </a:lnTo>
                    <a:lnTo>
                      <a:pt x="202" y="292"/>
                    </a:lnTo>
                    <a:lnTo>
                      <a:pt x="197" y="283"/>
                    </a:lnTo>
                    <a:lnTo>
                      <a:pt x="189" y="278"/>
                    </a:lnTo>
                    <a:lnTo>
                      <a:pt x="186" y="267"/>
                    </a:lnTo>
                    <a:lnTo>
                      <a:pt x="120" y="177"/>
                    </a:lnTo>
                    <a:lnTo>
                      <a:pt x="137" y="175"/>
                    </a:lnTo>
                    <a:lnTo>
                      <a:pt x="154" y="171"/>
                    </a:lnTo>
                    <a:lnTo>
                      <a:pt x="167" y="169"/>
                    </a:lnTo>
                    <a:lnTo>
                      <a:pt x="175" y="157"/>
                    </a:lnTo>
                    <a:lnTo>
                      <a:pt x="175" y="150"/>
                    </a:lnTo>
                    <a:lnTo>
                      <a:pt x="178" y="141"/>
                    </a:lnTo>
                    <a:lnTo>
                      <a:pt x="181" y="134"/>
                    </a:lnTo>
                    <a:lnTo>
                      <a:pt x="181" y="128"/>
                    </a:lnTo>
                    <a:lnTo>
                      <a:pt x="170" y="117"/>
                    </a:lnTo>
                    <a:lnTo>
                      <a:pt x="156" y="106"/>
                    </a:lnTo>
                    <a:lnTo>
                      <a:pt x="142" y="101"/>
                    </a:lnTo>
                    <a:lnTo>
                      <a:pt x="129" y="95"/>
                    </a:lnTo>
                    <a:lnTo>
                      <a:pt x="115" y="93"/>
                    </a:lnTo>
                    <a:lnTo>
                      <a:pt x="99" y="93"/>
                    </a:lnTo>
                    <a:lnTo>
                      <a:pt x="85" y="95"/>
                    </a:lnTo>
                    <a:lnTo>
                      <a:pt x="69" y="98"/>
                    </a:lnTo>
                    <a:lnTo>
                      <a:pt x="0" y="8"/>
                    </a:lnTo>
                    <a:lnTo>
                      <a:pt x="12" y="5"/>
                    </a:lnTo>
                    <a:lnTo>
                      <a:pt x="23" y="3"/>
                    </a:lnTo>
                    <a:lnTo>
                      <a:pt x="34" y="3"/>
                    </a:lnTo>
                    <a:lnTo>
                      <a:pt x="44" y="8"/>
                    </a:lnTo>
                    <a:lnTo>
                      <a:pt x="64" y="5"/>
                    </a:lnTo>
                    <a:lnTo>
                      <a:pt x="80" y="3"/>
                    </a:lnTo>
                    <a:lnTo>
                      <a:pt x="96" y="0"/>
                    </a:lnTo>
                    <a:lnTo>
                      <a:pt x="110" y="3"/>
                    </a:lnTo>
                    <a:lnTo>
                      <a:pt x="211" y="136"/>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69" name="Freeform 429"/>
              <p:cNvSpPr>
                <a:spLocks/>
              </p:cNvSpPr>
              <p:nvPr/>
            </p:nvSpPr>
            <p:spPr bwMode="auto">
              <a:xfrm>
                <a:off x="2702" y="2062"/>
                <a:ext cx="83" cy="205"/>
              </a:xfrm>
              <a:custGeom>
                <a:avLst/>
                <a:gdLst>
                  <a:gd name="T0" fmla="*/ 35 w 329"/>
                  <a:gd name="T1" fmla="*/ 11 h 820"/>
                  <a:gd name="T2" fmla="*/ 38 w 329"/>
                  <a:gd name="T3" fmla="*/ 25 h 820"/>
                  <a:gd name="T4" fmla="*/ 46 w 329"/>
                  <a:gd name="T5" fmla="*/ 35 h 820"/>
                  <a:gd name="T6" fmla="*/ 54 w 329"/>
                  <a:gd name="T7" fmla="*/ 48 h 820"/>
                  <a:gd name="T8" fmla="*/ 59 w 329"/>
                  <a:gd name="T9" fmla="*/ 60 h 820"/>
                  <a:gd name="T10" fmla="*/ 89 w 329"/>
                  <a:gd name="T11" fmla="*/ 133 h 820"/>
                  <a:gd name="T12" fmla="*/ 122 w 329"/>
                  <a:gd name="T13" fmla="*/ 204 h 820"/>
                  <a:gd name="T14" fmla="*/ 155 w 329"/>
                  <a:gd name="T15" fmla="*/ 278 h 820"/>
                  <a:gd name="T16" fmla="*/ 188 w 329"/>
                  <a:gd name="T17" fmla="*/ 349 h 820"/>
                  <a:gd name="T18" fmla="*/ 220 w 329"/>
                  <a:gd name="T19" fmla="*/ 422 h 820"/>
                  <a:gd name="T20" fmla="*/ 253 w 329"/>
                  <a:gd name="T21" fmla="*/ 492 h 820"/>
                  <a:gd name="T22" fmla="*/ 289 w 329"/>
                  <a:gd name="T23" fmla="*/ 563 h 820"/>
                  <a:gd name="T24" fmla="*/ 321 w 329"/>
                  <a:gd name="T25" fmla="*/ 634 h 820"/>
                  <a:gd name="T26" fmla="*/ 324 w 329"/>
                  <a:gd name="T27" fmla="*/ 678 h 820"/>
                  <a:gd name="T28" fmla="*/ 326 w 329"/>
                  <a:gd name="T29" fmla="*/ 724 h 820"/>
                  <a:gd name="T30" fmla="*/ 329 w 329"/>
                  <a:gd name="T31" fmla="*/ 768 h 820"/>
                  <a:gd name="T32" fmla="*/ 329 w 329"/>
                  <a:gd name="T33" fmla="*/ 814 h 820"/>
                  <a:gd name="T34" fmla="*/ 324 w 329"/>
                  <a:gd name="T35" fmla="*/ 814 h 820"/>
                  <a:gd name="T36" fmla="*/ 319 w 329"/>
                  <a:gd name="T37" fmla="*/ 818 h 820"/>
                  <a:gd name="T38" fmla="*/ 313 w 329"/>
                  <a:gd name="T39" fmla="*/ 820 h 820"/>
                  <a:gd name="T40" fmla="*/ 305 w 329"/>
                  <a:gd name="T41" fmla="*/ 820 h 820"/>
                  <a:gd name="T42" fmla="*/ 308 w 329"/>
                  <a:gd name="T43" fmla="*/ 814 h 820"/>
                  <a:gd name="T44" fmla="*/ 305 w 329"/>
                  <a:gd name="T45" fmla="*/ 812 h 820"/>
                  <a:gd name="T46" fmla="*/ 303 w 329"/>
                  <a:gd name="T47" fmla="*/ 806 h 820"/>
                  <a:gd name="T48" fmla="*/ 303 w 329"/>
                  <a:gd name="T49" fmla="*/ 800 h 820"/>
                  <a:gd name="T50" fmla="*/ 319 w 329"/>
                  <a:gd name="T51" fmla="*/ 779 h 820"/>
                  <a:gd name="T52" fmla="*/ 324 w 329"/>
                  <a:gd name="T53" fmla="*/ 719 h 820"/>
                  <a:gd name="T54" fmla="*/ 316 w 329"/>
                  <a:gd name="T55" fmla="*/ 664 h 820"/>
                  <a:gd name="T56" fmla="*/ 299 w 329"/>
                  <a:gd name="T57" fmla="*/ 651 h 820"/>
                  <a:gd name="T58" fmla="*/ 299 w 329"/>
                  <a:gd name="T59" fmla="*/ 689 h 820"/>
                  <a:gd name="T60" fmla="*/ 303 w 329"/>
                  <a:gd name="T61" fmla="*/ 722 h 820"/>
                  <a:gd name="T62" fmla="*/ 303 w 329"/>
                  <a:gd name="T63" fmla="*/ 757 h 820"/>
                  <a:gd name="T64" fmla="*/ 299 w 329"/>
                  <a:gd name="T65" fmla="*/ 795 h 820"/>
                  <a:gd name="T66" fmla="*/ 261 w 329"/>
                  <a:gd name="T67" fmla="*/ 708 h 820"/>
                  <a:gd name="T68" fmla="*/ 223 w 329"/>
                  <a:gd name="T69" fmla="*/ 623 h 820"/>
                  <a:gd name="T70" fmla="*/ 185 w 329"/>
                  <a:gd name="T71" fmla="*/ 536 h 820"/>
                  <a:gd name="T72" fmla="*/ 149 w 329"/>
                  <a:gd name="T73" fmla="*/ 452 h 820"/>
                  <a:gd name="T74" fmla="*/ 112 w 329"/>
                  <a:gd name="T75" fmla="*/ 365 h 820"/>
                  <a:gd name="T76" fmla="*/ 73 w 329"/>
                  <a:gd name="T77" fmla="*/ 280 h 820"/>
                  <a:gd name="T78" fmla="*/ 38 w 329"/>
                  <a:gd name="T79" fmla="*/ 193 h 820"/>
                  <a:gd name="T80" fmla="*/ 0 w 329"/>
                  <a:gd name="T81" fmla="*/ 108 h 820"/>
                  <a:gd name="T82" fmla="*/ 2 w 329"/>
                  <a:gd name="T83" fmla="*/ 81 h 820"/>
                  <a:gd name="T84" fmla="*/ 8 w 329"/>
                  <a:gd name="T85" fmla="*/ 51 h 820"/>
                  <a:gd name="T86" fmla="*/ 13 w 329"/>
                  <a:gd name="T87" fmla="*/ 25 h 820"/>
                  <a:gd name="T88" fmla="*/ 21 w 329"/>
                  <a:gd name="T89" fmla="*/ 0 h 820"/>
                  <a:gd name="T90" fmla="*/ 27 w 329"/>
                  <a:gd name="T91" fmla="*/ 0 h 820"/>
                  <a:gd name="T92" fmla="*/ 32 w 329"/>
                  <a:gd name="T93" fmla="*/ 2 h 820"/>
                  <a:gd name="T94" fmla="*/ 35 w 329"/>
                  <a:gd name="T95" fmla="*/ 7 h 820"/>
                  <a:gd name="T96" fmla="*/ 35 w 329"/>
                  <a:gd name="T97" fmla="*/ 11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9" h="820">
                    <a:moveTo>
                      <a:pt x="35" y="11"/>
                    </a:moveTo>
                    <a:lnTo>
                      <a:pt x="38" y="25"/>
                    </a:lnTo>
                    <a:lnTo>
                      <a:pt x="46" y="35"/>
                    </a:lnTo>
                    <a:lnTo>
                      <a:pt x="54" y="48"/>
                    </a:lnTo>
                    <a:lnTo>
                      <a:pt x="59" y="60"/>
                    </a:lnTo>
                    <a:lnTo>
                      <a:pt x="89" y="133"/>
                    </a:lnTo>
                    <a:lnTo>
                      <a:pt x="122" y="204"/>
                    </a:lnTo>
                    <a:lnTo>
                      <a:pt x="155" y="278"/>
                    </a:lnTo>
                    <a:lnTo>
                      <a:pt x="188" y="349"/>
                    </a:lnTo>
                    <a:lnTo>
                      <a:pt x="220" y="422"/>
                    </a:lnTo>
                    <a:lnTo>
                      <a:pt x="253" y="492"/>
                    </a:lnTo>
                    <a:lnTo>
                      <a:pt x="289" y="563"/>
                    </a:lnTo>
                    <a:lnTo>
                      <a:pt x="321" y="634"/>
                    </a:lnTo>
                    <a:lnTo>
                      <a:pt x="324" y="678"/>
                    </a:lnTo>
                    <a:lnTo>
                      <a:pt x="326" y="724"/>
                    </a:lnTo>
                    <a:lnTo>
                      <a:pt x="329" y="768"/>
                    </a:lnTo>
                    <a:lnTo>
                      <a:pt x="329" y="814"/>
                    </a:lnTo>
                    <a:lnTo>
                      <a:pt x="324" y="814"/>
                    </a:lnTo>
                    <a:lnTo>
                      <a:pt x="319" y="818"/>
                    </a:lnTo>
                    <a:lnTo>
                      <a:pt x="313" y="820"/>
                    </a:lnTo>
                    <a:lnTo>
                      <a:pt x="305" y="820"/>
                    </a:lnTo>
                    <a:lnTo>
                      <a:pt x="308" y="814"/>
                    </a:lnTo>
                    <a:lnTo>
                      <a:pt x="305" y="812"/>
                    </a:lnTo>
                    <a:lnTo>
                      <a:pt x="303" y="806"/>
                    </a:lnTo>
                    <a:lnTo>
                      <a:pt x="303" y="800"/>
                    </a:lnTo>
                    <a:lnTo>
                      <a:pt x="319" y="779"/>
                    </a:lnTo>
                    <a:lnTo>
                      <a:pt x="324" y="719"/>
                    </a:lnTo>
                    <a:lnTo>
                      <a:pt x="316" y="664"/>
                    </a:lnTo>
                    <a:lnTo>
                      <a:pt x="299" y="651"/>
                    </a:lnTo>
                    <a:lnTo>
                      <a:pt x="299" y="689"/>
                    </a:lnTo>
                    <a:lnTo>
                      <a:pt x="303" y="722"/>
                    </a:lnTo>
                    <a:lnTo>
                      <a:pt x="303" y="757"/>
                    </a:lnTo>
                    <a:lnTo>
                      <a:pt x="299" y="795"/>
                    </a:lnTo>
                    <a:lnTo>
                      <a:pt x="261" y="708"/>
                    </a:lnTo>
                    <a:lnTo>
                      <a:pt x="223" y="623"/>
                    </a:lnTo>
                    <a:lnTo>
                      <a:pt x="185" y="536"/>
                    </a:lnTo>
                    <a:lnTo>
                      <a:pt x="149" y="452"/>
                    </a:lnTo>
                    <a:lnTo>
                      <a:pt x="112" y="365"/>
                    </a:lnTo>
                    <a:lnTo>
                      <a:pt x="73" y="280"/>
                    </a:lnTo>
                    <a:lnTo>
                      <a:pt x="38" y="193"/>
                    </a:lnTo>
                    <a:lnTo>
                      <a:pt x="0" y="108"/>
                    </a:lnTo>
                    <a:lnTo>
                      <a:pt x="2" y="81"/>
                    </a:lnTo>
                    <a:lnTo>
                      <a:pt x="8" y="51"/>
                    </a:lnTo>
                    <a:lnTo>
                      <a:pt x="13" y="25"/>
                    </a:lnTo>
                    <a:lnTo>
                      <a:pt x="21" y="0"/>
                    </a:lnTo>
                    <a:lnTo>
                      <a:pt x="27" y="0"/>
                    </a:lnTo>
                    <a:lnTo>
                      <a:pt x="32" y="2"/>
                    </a:lnTo>
                    <a:lnTo>
                      <a:pt x="35" y="7"/>
                    </a:lnTo>
                    <a:lnTo>
                      <a:pt x="35" y="11"/>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70" name="Freeform 430"/>
              <p:cNvSpPr>
                <a:spLocks/>
              </p:cNvSpPr>
              <p:nvPr/>
            </p:nvSpPr>
            <p:spPr bwMode="auto">
              <a:xfrm>
                <a:off x="2780" y="2064"/>
                <a:ext cx="281" cy="106"/>
              </a:xfrm>
              <a:custGeom>
                <a:avLst/>
                <a:gdLst>
                  <a:gd name="T0" fmla="*/ 1104 w 1126"/>
                  <a:gd name="T1" fmla="*/ 278 h 423"/>
                  <a:gd name="T2" fmla="*/ 1058 w 1126"/>
                  <a:gd name="T3" fmla="*/ 301 h 423"/>
                  <a:gd name="T4" fmla="*/ 1006 w 1126"/>
                  <a:gd name="T5" fmla="*/ 312 h 423"/>
                  <a:gd name="T6" fmla="*/ 952 w 1126"/>
                  <a:gd name="T7" fmla="*/ 317 h 423"/>
                  <a:gd name="T8" fmla="*/ 881 w 1126"/>
                  <a:gd name="T9" fmla="*/ 331 h 423"/>
                  <a:gd name="T10" fmla="*/ 796 w 1126"/>
                  <a:gd name="T11" fmla="*/ 344 h 423"/>
                  <a:gd name="T12" fmla="*/ 712 w 1126"/>
                  <a:gd name="T13" fmla="*/ 358 h 423"/>
                  <a:gd name="T14" fmla="*/ 625 w 1126"/>
                  <a:gd name="T15" fmla="*/ 368 h 423"/>
                  <a:gd name="T16" fmla="*/ 540 w 1126"/>
                  <a:gd name="T17" fmla="*/ 379 h 423"/>
                  <a:gd name="T18" fmla="*/ 455 w 1126"/>
                  <a:gd name="T19" fmla="*/ 393 h 423"/>
                  <a:gd name="T20" fmla="*/ 371 w 1126"/>
                  <a:gd name="T21" fmla="*/ 404 h 423"/>
                  <a:gd name="T22" fmla="*/ 287 w 1126"/>
                  <a:gd name="T23" fmla="*/ 418 h 423"/>
                  <a:gd name="T24" fmla="*/ 232 w 1126"/>
                  <a:gd name="T25" fmla="*/ 423 h 423"/>
                  <a:gd name="T26" fmla="*/ 202 w 1126"/>
                  <a:gd name="T27" fmla="*/ 423 h 423"/>
                  <a:gd name="T28" fmla="*/ 172 w 1126"/>
                  <a:gd name="T29" fmla="*/ 420 h 423"/>
                  <a:gd name="T30" fmla="*/ 145 w 1126"/>
                  <a:gd name="T31" fmla="*/ 412 h 423"/>
                  <a:gd name="T32" fmla="*/ 112 w 1126"/>
                  <a:gd name="T33" fmla="*/ 379 h 423"/>
                  <a:gd name="T34" fmla="*/ 80 w 1126"/>
                  <a:gd name="T35" fmla="*/ 319 h 423"/>
                  <a:gd name="T36" fmla="*/ 50 w 1126"/>
                  <a:gd name="T37" fmla="*/ 257 h 423"/>
                  <a:gd name="T38" fmla="*/ 16 w 1126"/>
                  <a:gd name="T39" fmla="*/ 197 h 423"/>
                  <a:gd name="T40" fmla="*/ 39 w 1126"/>
                  <a:gd name="T41" fmla="*/ 208 h 423"/>
                  <a:gd name="T42" fmla="*/ 140 w 1126"/>
                  <a:gd name="T43" fmla="*/ 278 h 423"/>
                  <a:gd name="T44" fmla="*/ 265 w 1126"/>
                  <a:gd name="T45" fmla="*/ 328 h 423"/>
                  <a:gd name="T46" fmla="*/ 404 w 1126"/>
                  <a:gd name="T47" fmla="*/ 358 h 423"/>
                  <a:gd name="T48" fmla="*/ 549 w 1126"/>
                  <a:gd name="T49" fmla="*/ 363 h 423"/>
                  <a:gd name="T50" fmla="*/ 687 w 1126"/>
                  <a:gd name="T51" fmla="*/ 349 h 423"/>
                  <a:gd name="T52" fmla="*/ 809 w 1126"/>
                  <a:gd name="T53" fmla="*/ 308 h 423"/>
                  <a:gd name="T54" fmla="*/ 908 w 1126"/>
                  <a:gd name="T55" fmla="*/ 243 h 423"/>
                  <a:gd name="T56" fmla="*/ 960 w 1126"/>
                  <a:gd name="T57" fmla="*/ 151 h 423"/>
                  <a:gd name="T58" fmla="*/ 968 w 1126"/>
                  <a:gd name="T59" fmla="*/ 44 h 423"/>
                  <a:gd name="T60" fmla="*/ 965 w 1126"/>
                  <a:gd name="T61" fmla="*/ 31 h 423"/>
                  <a:gd name="T62" fmla="*/ 1014 w 1126"/>
                  <a:gd name="T63" fmla="*/ 96 h 423"/>
                  <a:gd name="T64" fmla="*/ 1058 w 1126"/>
                  <a:gd name="T65" fmla="*/ 161 h 423"/>
                  <a:gd name="T66" fmla="*/ 1104 w 1126"/>
                  <a:gd name="T67" fmla="*/ 23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6" h="423">
                    <a:moveTo>
                      <a:pt x="1126" y="262"/>
                    </a:moveTo>
                    <a:lnTo>
                      <a:pt x="1104" y="278"/>
                    </a:lnTo>
                    <a:lnTo>
                      <a:pt x="1082" y="292"/>
                    </a:lnTo>
                    <a:lnTo>
                      <a:pt x="1058" y="301"/>
                    </a:lnTo>
                    <a:lnTo>
                      <a:pt x="1034" y="306"/>
                    </a:lnTo>
                    <a:lnTo>
                      <a:pt x="1006" y="312"/>
                    </a:lnTo>
                    <a:lnTo>
                      <a:pt x="979" y="314"/>
                    </a:lnTo>
                    <a:lnTo>
                      <a:pt x="952" y="317"/>
                    </a:lnTo>
                    <a:lnTo>
                      <a:pt x="924" y="322"/>
                    </a:lnTo>
                    <a:lnTo>
                      <a:pt x="881" y="331"/>
                    </a:lnTo>
                    <a:lnTo>
                      <a:pt x="839" y="336"/>
                    </a:lnTo>
                    <a:lnTo>
                      <a:pt x="796" y="344"/>
                    </a:lnTo>
                    <a:lnTo>
                      <a:pt x="752" y="349"/>
                    </a:lnTo>
                    <a:lnTo>
                      <a:pt x="712" y="358"/>
                    </a:lnTo>
                    <a:lnTo>
                      <a:pt x="668" y="363"/>
                    </a:lnTo>
                    <a:lnTo>
                      <a:pt x="625" y="368"/>
                    </a:lnTo>
                    <a:lnTo>
                      <a:pt x="584" y="374"/>
                    </a:lnTo>
                    <a:lnTo>
                      <a:pt x="540" y="379"/>
                    </a:lnTo>
                    <a:lnTo>
                      <a:pt x="499" y="388"/>
                    </a:lnTo>
                    <a:lnTo>
                      <a:pt x="455" y="393"/>
                    </a:lnTo>
                    <a:lnTo>
                      <a:pt x="414" y="399"/>
                    </a:lnTo>
                    <a:lnTo>
                      <a:pt x="371" y="404"/>
                    </a:lnTo>
                    <a:lnTo>
                      <a:pt x="330" y="409"/>
                    </a:lnTo>
                    <a:lnTo>
                      <a:pt x="287" y="418"/>
                    </a:lnTo>
                    <a:lnTo>
                      <a:pt x="246" y="423"/>
                    </a:lnTo>
                    <a:lnTo>
                      <a:pt x="232" y="423"/>
                    </a:lnTo>
                    <a:lnTo>
                      <a:pt x="216" y="423"/>
                    </a:lnTo>
                    <a:lnTo>
                      <a:pt x="202" y="423"/>
                    </a:lnTo>
                    <a:lnTo>
                      <a:pt x="188" y="420"/>
                    </a:lnTo>
                    <a:lnTo>
                      <a:pt x="172" y="420"/>
                    </a:lnTo>
                    <a:lnTo>
                      <a:pt x="158" y="415"/>
                    </a:lnTo>
                    <a:lnTo>
                      <a:pt x="145" y="412"/>
                    </a:lnTo>
                    <a:lnTo>
                      <a:pt x="131" y="407"/>
                    </a:lnTo>
                    <a:lnTo>
                      <a:pt x="112" y="379"/>
                    </a:lnTo>
                    <a:lnTo>
                      <a:pt x="96" y="349"/>
                    </a:lnTo>
                    <a:lnTo>
                      <a:pt x="80" y="319"/>
                    </a:lnTo>
                    <a:lnTo>
                      <a:pt x="66" y="289"/>
                    </a:lnTo>
                    <a:lnTo>
                      <a:pt x="50" y="257"/>
                    </a:lnTo>
                    <a:lnTo>
                      <a:pt x="33" y="227"/>
                    </a:lnTo>
                    <a:lnTo>
                      <a:pt x="16" y="197"/>
                    </a:lnTo>
                    <a:lnTo>
                      <a:pt x="0" y="167"/>
                    </a:lnTo>
                    <a:lnTo>
                      <a:pt x="39" y="208"/>
                    </a:lnTo>
                    <a:lnTo>
                      <a:pt x="85" y="246"/>
                    </a:lnTo>
                    <a:lnTo>
                      <a:pt x="140" y="278"/>
                    </a:lnTo>
                    <a:lnTo>
                      <a:pt x="200" y="306"/>
                    </a:lnTo>
                    <a:lnTo>
                      <a:pt x="265" y="328"/>
                    </a:lnTo>
                    <a:lnTo>
                      <a:pt x="333" y="347"/>
                    </a:lnTo>
                    <a:lnTo>
                      <a:pt x="404" y="358"/>
                    </a:lnTo>
                    <a:lnTo>
                      <a:pt x="478" y="363"/>
                    </a:lnTo>
                    <a:lnTo>
                      <a:pt x="549" y="363"/>
                    </a:lnTo>
                    <a:lnTo>
                      <a:pt x="619" y="358"/>
                    </a:lnTo>
                    <a:lnTo>
                      <a:pt x="687" y="349"/>
                    </a:lnTo>
                    <a:lnTo>
                      <a:pt x="750" y="331"/>
                    </a:lnTo>
                    <a:lnTo>
                      <a:pt x="809" y="308"/>
                    </a:lnTo>
                    <a:lnTo>
                      <a:pt x="864" y="278"/>
                    </a:lnTo>
                    <a:lnTo>
                      <a:pt x="908" y="243"/>
                    </a:lnTo>
                    <a:lnTo>
                      <a:pt x="946" y="202"/>
                    </a:lnTo>
                    <a:lnTo>
                      <a:pt x="960" y="151"/>
                    </a:lnTo>
                    <a:lnTo>
                      <a:pt x="970" y="96"/>
                    </a:lnTo>
                    <a:lnTo>
                      <a:pt x="968" y="44"/>
                    </a:lnTo>
                    <a:lnTo>
                      <a:pt x="940" y="0"/>
                    </a:lnTo>
                    <a:lnTo>
                      <a:pt x="965" y="31"/>
                    </a:lnTo>
                    <a:lnTo>
                      <a:pt x="990" y="64"/>
                    </a:lnTo>
                    <a:lnTo>
                      <a:pt x="1014" y="96"/>
                    </a:lnTo>
                    <a:lnTo>
                      <a:pt x="1036" y="129"/>
                    </a:lnTo>
                    <a:lnTo>
                      <a:pt x="1058" y="161"/>
                    </a:lnTo>
                    <a:lnTo>
                      <a:pt x="1082" y="195"/>
                    </a:lnTo>
                    <a:lnTo>
                      <a:pt x="1104" y="230"/>
                    </a:lnTo>
                    <a:lnTo>
                      <a:pt x="1126" y="262"/>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71" name="Freeform 431"/>
              <p:cNvSpPr>
                <a:spLocks/>
              </p:cNvSpPr>
              <p:nvPr/>
            </p:nvSpPr>
            <p:spPr bwMode="auto">
              <a:xfrm>
                <a:off x="2646" y="2067"/>
                <a:ext cx="83" cy="211"/>
              </a:xfrm>
              <a:custGeom>
                <a:avLst/>
                <a:gdLst>
                  <a:gd name="T0" fmla="*/ 44 w 330"/>
                  <a:gd name="T1" fmla="*/ 20 h 842"/>
                  <a:gd name="T2" fmla="*/ 49 w 330"/>
                  <a:gd name="T3" fmla="*/ 44 h 842"/>
                  <a:gd name="T4" fmla="*/ 58 w 330"/>
                  <a:gd name="T5" fmla="*/ 66 h 842"/>
                  <a:gd name="T6" fmla="*/ 68 w 330"/>
                  <a:gd name="T7" fmla="*/ 88 h 842"/>
                  <a:gd name="T8" fmla="*/ 79 w 330"/>
                  <a:gd name="T9" fmla="*/ 113 h 842"/>
                  <a:gd name="T10" fmla="*/ 84 w 330"/>
                  <a:gd name="T11" fmla="*/ 113 h 842"/>
                  <a:gd name="T12" fmla="*/ 111 w 330"/>
                  <a:gd name="T13" fmla="*/ 186 h 842"/>
                  <a:gd name="T14" fmla="*/ 141 w 330"/>
                  <a:gd name="T15" fmla="*/ 260 h 842"/>
                  <a:gd name="T16" fmla="*/ 171 w 330"/>
                  <a:gd name="T17" fmla="*/ 333 h 842"/>
                  <a:gd name="T18" fmla="*/ 201 w 330"/>
                  <a:gd name="T19" fmla="*/ 407 h 842"/>
                  <a:gd name="T20" fmla="*/ 235 w 330"/>
                  <a:gd name="T21" fmla="*/ 480 h 842"/>
                  <a:gd name="T22" fmla="*/ 265 w 330"/>
                  <a:gd name="T23" fmla="*/ 551 h 842"/>
                  <a:gd name="T24" fmla="*/ 295 w 330"/>
                  <a:gd name="T25" fmla="*/ 625 h 842"/>
                  <a:gd name="T26" fmla="*/ 325 w 330"/>
                  <a:gd name="T27" fmla="*/ 699 h 842"/>
                  <a:gd name="T28" fmla="*/ 322 w 330"/>
                  <a:gd name="T29" fmla="*/ 729 h 842"/>
                  <a:gd name="T30" fmla="*/ 325 w 330"/>
                  <a:gd name="T31" fmla="*/ 758 h 842"/>
                  <a:gd name="T32" fmla="*/ 327 w 330"/>
                  <a:gd name="T33" fmla="*/ 791 h 842"/>
                  <a:gd name="T34" fmla="*/ 330 w 330"/>
                  <a:gd name="T35" fmla="*/ 818 h 842"/>
                  <a:gd name="T36" fmla="*/ 330 w 330"/>
                  <a:gd name="T37" fmla="*/ 832 h 842"/>
                  <a:gd name="T38" fmla="*/ 322 w 330"/>
                  <a:gd name="T39" fmla="*/ 840 h 842"/>
                  <a:gd name="T40" fmla="*/ 308 w 330"/>
                  <a:gd name="T41" fmla="*/ 842 h 842"/>
                  <a:gd name="T42" fmla="*/ 295 w 330"/>
                  <a:gd name="T43" fmla="*/ 842 h 842"/>
                  <a:gd name="T44" fmla="*/ 259 w 330"/>
                  <a:gd name="T45" fmla="*/ 750 h 842"/>
                  <a:gd name="T46" fmla="*/ 221 w 330"/>
                  <a:gd name="T47" fmla="*/ 660 h 842"/>
                  <a:gd name="T48" fmla="*/ 185 w 330"/>
                  <a:gd name="T49" fmla="*/ 568 h 842"/>
                  <a:gd name="T50" fmla="*/ 147 w 330"/>
                  <a:gd name="T51" fmla="*/ 474 h 842"/>
                  <a:gd name="T52" fmla="*/ 111 w 330"/>
                  <a:gd name="T53" fmla="*/ 385 h 842"/>
                  <a:gd name="T54" fmla="*/ 74 w 330"/>
                  <a:gd name="T55" fmla="*/ 292 h 842"/>
                  <a:gd name="T56" fmla="*/ 38 w 330"/>
                  <a:gd name="T57" fmla="*/ 202 h 842"/>
                  <a:gd name="T58" fmla="*/ 0 w 330"/>
                  <a:gd name="T59" fmla="*/ 113 h 842"/>
                  <a:gd name="T60" fmla="*/ 3 w 330"/>
                  <a:gd name="T61" fmla="*/ 94 h 842"/>
                  <a:gd name="T62" fmla="*/ 5 w 330"/>
                  <a:gd name="T63" fmla="*/ 71 h 842"/>
                  <a:gd name="T64" fmla="*/ 8 w 330"/>
                  <a:gd name="T65" fmla="*/ 50 h 842"/>
                  <a:gd name="T66" fmla="*/ 14 w 330"/>
                  <a:gd name="T67" fmla="*/ 30 h 842"/>
                  <a:gd name="T68" fmla="*/ 14 w 330"/>
                  <a:gd name="T69" fmla="*/ 12 h 842"/>
                  <a:gd name="T70" fmla="*/ 33 w 330"/>
                  <a:gd name="T71" fmla="*/ 0 h 842"/>
                  <a:gd name="T72" fmla="*/ 44 w 330"/>
                  <a:gd name="T73" fmla="*/ 20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0" h="842">
                    <a:moveTo>
                      <a:pt x="44" y="20"/>
                    </a:moveTo>
                    <a:lnTo>
                      <a:pt x="49" y="44"/>
                    </a:lnTo>
                    <a:lnTo>
                      <a:pt x="58" y="66"/>
                    </a:lnTo>
                    <a:lnTo>
                      <a:pt x="68" y="88"/>
                    </a:lnTo>
                    <a:lnTo>
                      <a:pt x="79" y="113"/>
                    </a:lnTo>
                    <a:lnTo>
                      <a:pt x="84" y="113"/>
                    </a:lnTo>
                    <a:lnTo>
                      <a:pt x="111" y="186"/>
                    </a:lnTo>
                    <a:lnTo>
                      <a:pt x="141" y="260"/>
                    </a:lnTo>
                    <a:lnTo>
                      <a:pt x="171" y="333"/>
                    </a:lnTo>
                    <a:lnTo>
                      <a:pt x="201" y="407"/>
                    </a:lnTo>
                    <a:lnTo>
                      <a:pt x="235" y="480"/>
                    </a:lnTo>
                    <a:lnTo>
                      <a:pt x="265" y="551"/>
                    </a:lnTo>
                    <a:lnTo>
                      <a:pt x="295" y="625"/>
                    </a:lnTo>
                    <a:lnTo>
                      <a:pt x="325" y="699"/>
                    </a:lnTo>
                    <a:lnTo>
                      <a:pt x="322" y="729"/>
                    </a:lnTo>
                    <a:lnTo>
                      <a:pt x="325" y="758"/>
                    </a:lnTo>
                    <a:lnTo>
                      <a:pt x="327" y="791"/>
                    </a:lnTo>
                    <a:lnTo>
                      <a:pt x="330" y="818"/>
                    </a:lnTo>
                    <a:lnTo>
                      <a:pt x="330" y="832"/>
                    </a:lnTo>
                    <a:lnTo>
                      <a:pt x="322" y="840"/>
                    </a:lnTo>
                    <a:lnTo>
                      <a:pt x="308" y="842"/>
                    </a:lnTo>
                    <a:lnTo>
                      <a:pt x="295" y="842"/>
                    </a:lnTo>
                    <a:lnTo>
                      <a:pt x="259" y="750"/>
                    </a:lnTo>
                    <a:lnTo>
                      <a:pt x="221" y="660"/>
                    </a:lnTo>
                    <a:lnTo>
                      <a:pt x="185" y="568"/>
                    </a:lnTo>
                    <a:lnTo>
                      <a:pt x="147" y="474"/>
                    </a:lnTo>
                    <a:lnTo>
                      <a:pt x="111" y="385"/>
                    </a:lnTo>
                    <a:lnTo>
                      <a:pt x="74" y="292"/>
                    </a:lnTo>
                    <a:lnTo>
                      <a:pt x="38" y="202"/>
                    </a:lnTo>
                    <a:lnTo>
                      <a:pt x="0" y="113"/>
                    </a:lnTo>
                    <a:lnTo>
                      <a:pt x="3" y="94"/>
                    </a:lnTo>
                    <a:lnTo>
                      <a:pt x="5" y="71"/>
                    </a:lnTo>
                    <a:lnTo>
                      <a:pt x="8" y="50"/>
                    </a:lnTo>
                    <a:lnTo>
                      <a:pt x="14" y="30"/>
                    </a:lnTo>
                    <a:lnTo>
                      <a:pt x="14" y="12"/>
                    </a:lnTo>
                    <a:lnTo>
                      <a:pt x="33" y="0"/>
                    </a:lnTo>
                    <a:lnTo>
                      <a:pt x="44" y="20"/>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72" name="Freeform 432"/>
              <p:cNvSpPr>
                <a:spLocks/>
              </p:cNvSpPr>
              <p:nvPr/>
            </p:nvSpPr>
            <p:spPr bwMode="auto">
              <a:xfrm>
                <a:off x="2774" y="2073"/>
                <a:ext cx="64" cy="30"/>
              </a:xfrm>
              <a:custGeom>
                <a:avLst/>
                <a:gdLst>
                  <a:gd name="T0" fmla="*/ 227 w 257"/>
                  <a:gd name="T1" fmla="*/ 0 h 120"/>
                  <a:gd name="T2" fmla="*/ 230 w 257"/>
                  <a:gd name="T3" fmla="*/ 19 h 120"/>
                  <a:gd name="T4" fmla="*/ 238 w 257"/>
                  <a:gd name="T5" fmla="*/ 30 h 120"/>
                  <a:gd name="T6" fmla="*/ 248 w 257"/>
                  <a:gd name="T7" fmla="*/ 38 h 120"/>
                  <a:gd name="T8" fmla="*/ 257 w 257"/>
                  <a:gd name="T9" fmla="*/ 60 h 120"/>
                  <a:gd name="T10" fmla="*/ 230 w 257"/>
                  <a:gd name="T11" fmla="*/ 69 h 120"/>
                  <a:gd name="T12" fmla="*/ 205 w 257"/>
                  <a:gd name="T13" fmla="*/ 76 h 120"/>
                  <a:gd name="T14" fmla="*/ 178 w 257"/>
                  <a:gd name="T15" fmla="*/ 85 h 120"/>
                  <a:gd name="T16" fmla="*/ 151 w 257"/>
                  <a:gd name="T17" fmla="*/ 90 h 120"/>
                  <a:gd name="T18" fmla="*/ 124 w 257"/>
                  <a:gd name="T19" fmla="*/ 99 h 120"/>
                  <a:gd name="T20" fmla="*/ 99 w 257"/>
                  <a:gd name="T21" fmla="*/ 106 h 120"/>
                  <a:gd name="T22" fmla="*/ 71 w 257"/>
                  <a:gd name="T23" fmla="*/ 111 h 120"/>
                  <a:gd name="T24" fmla="*/ 44 w 257"/>
                  <a:gd name="T25" fmla="*/ 120 h 120"/>
                  <a:gd name="T26" fmla="*/ 31 w 257"/>
                  <a:gd name="T27" fmla="*/ 99 h 120"/>
                  <a:gd name="T28" fmla="*/ 20 w 257"/>
                  <a:gd name="T29" fmla="*/ 74 h 120"/>
                  <a:gd name="T30" fmla="*/ 11 w 257"/>
                  <a:gd name="T31" fmla="*/ 49 h 120"/>
                  <a:gd name="T32" fmla="*/ 0 w 257"/>
                  <a:gd name="T33" fmla="*/ 22 h 120"/>
                  <a:gd name="T34" fmla="*/ 28 w 257"/>
                  <a:gd name="T35" fmla="*/ 19 h 120"/>
                  <a:gd name="T36" fmla="*/ 58 w 257"/>
                  <a:gd name="T37" fmla="*/ 14 h 120"/>
                  <a:gd name="T38" fmla="*/ 85 w 257"/>
                  <a:gd name="T39" fmla="*/ 11 h 120"/>
                  <a:gd name="T40" fmla="*/ 112 w 257"/>
                  <a:gd name="T41" fmla="*/ 5 h 120"/>
                  <a:gd name="T42" fmla="*/ 140 w 257"/>
                  <a:gd name="T43" fmla="*/ 3 h 120"/>
                  <a:gd name="T44" fmla="*/ 167 w 257"/>
                  <a:gd name="T45" fmla="*/ 3 h 120"/>
                  <a:gd name="T46" fmla="*/ 197 w 257"/>
                  <a:gd name="T47" fmla="*/ 0 h 120"/>
                  <a:gd name="T48" fmla="*/ 227 w 257"/>
                  <a:gd name="T4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7" h="120">
                    <a:moveTo>
                      <a:pt x="227" y="0"/>
                    </a:moveTo>
                    <a:lnTo>
                      <a:pt x="230" y="19"/>
                    </a:lnTo>
                    <a:lnTo>
                      <a:pt x="238" y="30"/>
                    </a:lnTo>
                    <a:lnTo>
                      <a:pt x="248" y="38"/>
                    </a:lnTo>
                    <a:lnTo>
                      <a:pt x="257" y="60"/>
                    </a:lnTo>
                    <a:lnTo>
                      <a:pt x="230" y="69"/>
                    </a:lnTo>
                    <a:lnTo>
                      <a:pt x="205" y="76"/>
                    </a:lnTo>
                    <a:lnTo>
                      <a:pt x="178" y="85"/>
                    </a:lnTo>
                    <a:lnTo>
                      <a:pt x="151" y="90"/>
                    </a:lnTo>
                    <a:lnTo>
                      <a:pt x="124" y="99"/>
                    </a:lnTo>
                    <a:lnTo>
                      <a:pt x="99" y="106"/>
                    </a:lnTo>
                    <a:lnTo>
                      <a:pt x="71" y="111"/>
                    </a:lnTo>
                    <a:lnTo>
                      <a:pt x="44" y="120"/>
                    </a:lnTo>
                    <a:lnTo>
                      <a:pt x="31" y="99"/>
                    </a:lnTo>
                    <a:lnTo>
                      <a:pt x="20" y="74"/>
                    </a:lnTo>
                    <a:lnTo>
                      <a:pt x="11" y="49"/>
                    </a:lnTo>
                    <a:lnTo>
                      <a:pt x="0" y="22"/>
                    </a:lnTo>
                    <a:lnTo>
                      <a:pt x="28" y="19"/>
                    </a:lnTo>
                    <a:lnTo>
                      <a:pt x="58" y="14"/>
                    </a:lnTo>
                    <a:lnTo>
                      <a:pt x="85" y="11"/>
                    </a:lnTo>
                    <a:lnTo>
                      <a:pt x="112" y="5"/>
                    </a:lnTo>
                    <a:lnTo>
                      <a:pt x="140" y="3"/>
                    </a:lnTo>
                    <a:lnTo>
                      <a:pt x="167" y="3"/>
                    </a:lnTo>
                    <a:lnTo>
                      <a:pt x="197" y="0"/>
                    </a:lnTo>
                    <a:lnTo>
                      <a:pt x="227"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73" name="Freeform 433"/>
              <p:cNvSpPr>
                <a:spLocks/>
              </p:cNvSpPr>
              <p:nvPr/>
            </p:nvSpPr>
            <p:spPr bwMode="auto">
              <a:xfrm>
                <a:off x="2617" y="2073"/>
                <a:ext cx="78" cy="209"/>
              </a:xfrm>
              <a:custGeom>
                <a:avLst/>
                <a:gdLst>
                  <a:gd name="T0" fmla="*/ 35 w 311"/>
                  <a:gd name="T1" fmla="*/ 28 h 834"/>
                  <a:gd name="T2" fmla="*/ 68 w 311"/>
                  <a:gd name="T3" fmla="*/ 109 h 834"/>
                  <a:gd name="T4" fmla="*/ 98 w 311"/>
                  <a:gd name="T5" fmla="*/ 189 h 834"/>
                  <a:gd name="T6" fmla="*/ 131 w 311"/>
                  <a:gd name="T7" fmla="*/ 270 h 834"/>
                  <a:gd name="T8" fmla="*/ 163 w 311"/>
                  <a:gd name="T9" fmla="*/ 352 h 834"/>
                  <a:gd name="T10" fmla="*/ 196 w 311"/>
                  <a:gd name="T11" fmla="*/ 433 h 834"/>
                  <a:gd name="T12" fmla="*/ 228 w 311"/>
                  <a:gd name="T13" fmla="*/ 515 h 834"/>
                  <a:gd name="T14" fmla="*/ 258 w 311"/>
                  <a:gd name="T15" fmla="*/ 596 h 834"/>
                  <a:gd name="T16" fmla="*/ 292 w 311"/>
                  <a:gd name="T17" fmla="*/ 679 h 834"/>
                  <a:gd name="T18" fmla="*/ 297 w 311"/>
                  <a:gd name="T19" fmla="*/ 717 h 834"/>
                  <a:gd name="T20" fmla="*/ 299 w 311"/>
                  <a:gd name="T21" fmla="*/ 755 h 834"/>
                  <a:gd name="T22" fmla="*/ 302 w 311"/>
                  <a:gd name="T23" fmla="*/ 793 h 834"/>
                  <a:gd name="T24" fmla="*/ 311 w 311"/>
                  <a:gd name="T25" fmla="*/ 831 h 834"/>
                  <a:gd name="T26" fmla="*/ 302 w 311"/>
                  <a:gd name="T27" fmla="*/ 831 h 834"/>
                  <a:gd name="T28" fmla="*/ 292 w 311"/>
                  <a:gd name="T29" fmla="*/ 831 h 834"/>
                  <a:gd name="T30" fmla="*/ 283 w 311"/>
                  <a:gd name="T31" fmla="*/ 834 h 834"/>
                  <a:gd name="T32" fmla="*/ 272 w 311"/>
                  <a:gd name="T33" fmla="*/ 834 h 834"/>
                  <a:gd name="T34" fmla="*/ 237 w 311"/>
                  <a:gd name="T35" fmla="*/ 747 h 834"/>
                  <a:gd name="T36" fmla="*/ 205 w 311"/>
                  <a:gd name="T37" fmla="*/ 660 h 834"/>
                  <a:gd name="T38" fmla="*/ 169 w 311"/>
                  <a:gd name="T39" fmla="*/ 573 h 834"/>
                  <a:gd name="T40" fmla="*/ 136 w 311"/>
                  <a:gd name="T41" fmla="*/ 485 h 834"/>
                  <a:gd name="T42" fmla="*/ 101 w 311"/>
                  <a:gd name="T43" fmla="*/ 396 h 834"/>
                  <a:gd name="T44" fmla="*/ 68 w 311"/>
                  <a:gd name="T45" fmla="*/ 308 h 834"/>
                  <a:gd name="T46" fmla="*/ 33 w 311"/>
                  <a:gd name="T47" fmla="*/ 221 h 834"/>
                  <a:gd name="T48" fmla="*/ 0 w 311"/>
                  <a:gd name="T49" fmla="*/ 131 h 834"/>
                  <a:gd name="T50" fmla="*/ 5 w 311"/>
                  <a:gd name="T51" fmla="*/ 101 h 834"/>
                  <a:gd name="T52" fmla="*/ 8 w 311"/>
                  <a:gd name="T53" fmla="*/ 69 h 834"/>
                  <a:gd name="T54" fmla="*/ 14 w 311"/>
                  <a:gd name="T55" fmla="*/ 35 h 834"/>
                  <a:gd name="T56" fmla="*/ 16 w 311"/>
                  <a:gd name="T57" fmla="*/ 0 h 834"/>
                  <a:gd name="T58" fmla="*/ 24 w 311"/>
                  <a:gd name="T59" fmla="*/ 3 h 834"/>
                  <a:gd name="T60" fmla="*/ 30 w 311"/>
                  <a:gd name="T61" fmla="*/ 8 h 834"/>
                  <a:gd name="T62" fmla="*/ 33 w 311"/>
                  <a:gd name="T63" fmla="*/ 19 h 834"/>
                  <a:gd name="T64" fmla="*/ 35 w 311"/>
                  <a:gd name="T65" fmla="*/ 28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1" h="834">
                    <a:moveTo>
                      <a:pt x="35" y="28"/>
                    </a:moveTo>
                    <a:lnTo>
                      <a:pt x="68" y="109"/>
                    </a:lnTo>
                    <a:lnTo>
                      <a:pt x="98" y="189"/>
                    </a:lnTo>
                    <a:lnTo>
                      <a:pt x="131" y="270"/>
                    </a:lnTo>
                    <a:lnTo>
                      <a:pt x="163" y="352"/>
                    </a:lnTo>
                    <a:lnTo>
                      <a:pt x="196" y="433"/>
                    </a:lnTo>
                    <a:lnTo>
                      <a:pt x="228" y="515"/>
                    </a:lnTo>
                    <a:lnTo>
                      <a:pt x="258" y="596"/>
                    </a:lnTo>
                    <a:lnTo>
                      <a:pt x="292" y="679"/>
                    </a:lnTo>
                    <a:lnTo>
                      <a:pt x="297" y="717"/>
                    </a:lnTo>
                    <a:lnTo>
                      <a:pt x="299" y="755"/>
                    </a:lnTo>
                    <a:lnTo>
                      <a:pt x="302" y="793"/>
                    </a:lnTo>
                    <a:lnTo>
                      <a:pt x="311" y="831"/>
                    </a:lnTo>
                    <a:lnTo>
                      <a:pt x="302" y="831"/>
                    </a:lnTo>
                    <a:lnTo>
                      <a:pt x="292" y="831"/>
                    </a:lnTo>
                    <a:lnTo>
                      <a:pt x="283" y="834"/>
                    </a:lnTo>
                    <a:lnTo>
                      <a:pt x="272" y="834"/>
                    </a:lnTo>
                    <a:lnTo>
                      <a:pt x="237" y="747"/>
                    </a:lnTo>
                    <a:lnTo>
                      <a:pt x="205" y="660"/>
                    </a:lnTo>
                    <a:lnTo>
                      <a:pt x="169" y="573"/>
                    </a:lnTo>
                    <a:lnTo>
                      <a:pt x="136" y="485"/>
                    </a:lnTo>
                    <a:lnTo>
                      <a:pt x="101" y="396"/>
                    </a:lnTo>
                    <a:lnTo>
                      <a:pt x="68" y="308"/>
                    </a:lnTo>
                    <a:lnTo>
                      <a:pt x="33" y="221"/>
                    </a:lnTo>
                    <a:lnTo>
                      <a:pt x="0" y="131"/>
                    </a:lnTo>
                    <a:lnTo>
                      <a:pt x="5" y="101"/>
                    </a:lnTo>
                    <a:lnTo>
                      <a:pt x="8" y="69"/>
                    </a:lnTo>
                    <a:lnTo>
                      <a:pt x="14" y="35"/>
                    </a:lnTo>
                    <a:lnTo>
                      <a:pt x="16" y="0"/>
                    </a:lnTo>
                    <a:lnTo>
                      <a:pt x="24" y="3"/>
                    </a:lnTo>
                    <a:lnTo>
                      <a:pt x="30" y="8"/>
                    </a:lnTo>
                    <a:lnTo>
                      <a:pt x="33" y="19"/>
                    </a:lnTo>
                    <a:lnTo>
                      <a:pt x="35" y="28"/>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74" name="Freeform 434"/>
              <p:cNvSpPr>
                <a:spLocks/>
              </p:cNvSpPr>
              <p:nvPr/>
            </p:nvSpPr>
            <p:spPr bwMode="auto">
              <a:xfrm>
                <a:off x="2579" y="2078"/>
                <a:ext cx="83" cy="211"/>
              </a:xfrm>
              <a:custGeom>
                <a:avLst/>
                <a:gdLst>
                  <a:gd name="T0" fmla="*/ 61 w 331"/>
                  <a:gd name="T1" fmla="*/ 35 h 844"/>
                  <a:gd name="T2" fmla="*/ 91 w 331"/>
                  <a:gd name="T3" fmla="*/ 117 h 844"/>
                  <a:gd name="T4" fmla="*/ 121 w 331"/>
                  <a:gd name="T5" fmla="*/ 201 h 844"/>
                  <a:gd name="T6" fmla="*/ 154 w 331"/>
                  <a:gd name="T7" fmla="*/ 283 h 844"/>
                  <a:gd name="T8" fmla="*/ 184 w 331"/>
                  <a:gd name="T9" fmla="*/ 365 h 844"/>
                  <a:gd name="T10" fmla="*/ 214 w 331"/>
                  <a:gd name="T11" fmla="*/ 446 h 844"/>
                  <a:gd name="T12" fmla="*/ 246 w 331"/>
                  <a:gd name="T13" fmla="*/ 528 h 844"/>
                  <a:gd name="T14" fmla="*/ 276 w 331"/>
                  <a:gd name="T15" fmla="*/ 609 h 844"/>
                  <a:gd name="T16" fmla="*/ 306 w 331"/>
                  <a:gd name="T17" fmla="*/ 692 h 844"/>
                  <a:gd name="T18" fmla="*/ 317 w 331"/>
                  <a:gd name="T19" fmla="*/ 727 h 844"/>
                  <a:gd name="T20" fmla="*/ 322 w 331"/>
                  <a:gd name="T21" fmla="*/ 763 h 844"/>
                  <a:gd name="T22" fmla="*/ 326 w 331"/>
                  <a:gd name="T23" fmla="*/ 798 h 844"/>
                  <a:gd name="T24" fmla="*/ 331 w 331"/>
                  <a:gd name="T25" fmla="*/ 831 h 844"/>
                  <a:gd name="T26" fmla="*/ 320 w 331"/>
                  <a:gd name="T27" fmla="*/ 834 h 844"/>
                  <a:gd name="T28" fmla="*/ 312 w 331"/>
                  <a:gd name="T29" fmla="*/ 836 h 844"/>
                  <a:gd name="T30" fmla="*/ 303 w 331"/>
                  <a:gd name="T31" fmla="*/ 839 h 844"/>
                  <a:gd name="T32" fmla="*/ 292 w 331"/>
                  <a:gd name="T33" fmla="*/ 841 h 844"/>
                  <a:gd name="T34" fmla="*/ 296 w 331"/>
                  <a:gd name="T35" fmla="*/ 811 h 844"/>
                  <a:gd name="T36" fmla="*/ 296 w 331"/>
                  <a:gd name="T37" fmla="*/ 779 h 844"/>
                  <a:gd name="T38" fmla="*/ 296 w 331"/>
                  <a:gd name="T39" fmla="*/ 749 h 844"/>
                  <a:gd name="T40" fmla="*/ 298 w 331"/>
                  <a:gd name="T41" fmla="*/ 716 h 844"/>
                  <a:gd name="T42" fmla="*/ 292 w 331"/>
                  <a:gd name="T43" fmla="*/ 710 h 844"/>
                  <a:gd name="T44" fmla="*/ 292 w 331"/>
                  <a:gd name="T45" fmla="*/ 705 h 844"/>
                  <a:gd name="T46" fmla="*/ 292 w 331"/>
                  <a:gd name="T47" fmla="*/ 700 h 844"/>
                  <a:gd name="T48" fmla="*/ 287 w 331"/>
                  <a:gd name="T49" fmla="*/ 694 h 844"/>
                  <a:gd name="T50" fmla="*/ 282 w 331"/>
                  <a:gd name="T51" fmla="*/ 730 h 844"/>
                  <a:gd name="T52" fmla="*/ 278 w 331"/>
                  <a:gd name="T53" fmla="*/ 768 h 844"/>
                  <a:gd name="T54" fmla="*/ 278 w 331"/>
                  <a:gd name="T55" fmla="*/ 804 h 844"/>
                  <a:gd name="T56" fmla="*/ 276 w 331"/>
                  <a:gd name="T57" fmla="*/ 836 h 844"/>
                  <a:gd name="T58" fmla="*/ 278 w 331"/>
                  <a:gd name="T59" fmla="*/ 839 h 844"/>
                  <a:gd name="T60" fmla="*/ 285 w 331"/>
                  <a:gd name="T61" fmla="*/ 841 h 844"/>
                  <a:gd name="T62" fmla="*/ 287 w 331"/>
                  <a:gd name="T63" fmla="*/ 841 h 844"/>
                  <a:gd name="T64" fmla="*/ 276 w 331"/>
                  <a:gd name="T65" fmla="*/ 844 h 844"/>
                  <a:gd name="T66" fmla="*/ 241 w 331"/>
                  <a:gd name="T67" fmla="*/ 758 h 844"/>
                  <a:gd name="T68" fmla="*/ 205 w 331"/>
                  <a:gd name="T69" fmla="*/ 670 h 844"/>
                  <a:gd name="T70" fmla="*/ 170 w 331"/>
                  <a:gd name="T71" fmla="*/ 579 h 844"/>
                  <a:gd name="T72" fmla="*/ 137 w 331"/>
                  <a:gd name="T73" fmla="*/ 493 h 844"/>
                  <a:gd name="T74" fmla="*/ 101 w 331"/>
                  <a:gd name="T75" fmla="*/ 406 h 844"/>
                  <a:gd name="T76" fmla="*/ 69 w 331"/>
                  <a:gd name="T77" fmla="*/ 319 h 844"/>
                  <a:gd name="T78" fmla="*/ 34 w 331"/>
                  <a:gd name="T79" fmla="*/ 231 h 844"/>
                  <a:gd name="T80" fmla="*/ 0 w 331"/>
                  <a:gd name="T81" fmla="*/ 144 h 844"/>
                  <a:gd name="T82" fmla="*/ 9 w 331"/>
                  <a:gd name="T83" fmla="*/ 108 h 844"/>
                  <a:gd name="T84" fmla="*/ 14 w 331"/>
                  <a:gd name="T85" fmla="*/ 71 h 844"/>
                  <a:gd name="T86" fmla="*/ 20 w 331"/>
                  <a:gd name="T87" fmla="*/ 35 h 844"/>
                  <a:gd name="T88" fmla="*/ 31 w 331"/>
                  <a:gd name="T89" fmla="*/ 0 h 844"/>
                  <a:gd name="T90" fmla="*/ 39 w 331"/>
                  <a:gd name="T91" fmla="*/ 5 h 844"/>
                  <a:gd name="T92" fmla="*/ 48 w 331"/>
                  <a:gd name="T93" fmla="*/ 16 h 844"/>
                  <a:gd name="T94" fmla="*/ 55 w 331"/>
                  <a:gd name="T95" fmla="*/ 27 h 844"/>
                  <a:gd name="T96" fmla="*/ 61 w 331"/>
                  <a:gd name="T97" fmla="*/ 35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1" h="844">
                    <a:moveTo>
                      <a:pt x="61" y="35"/>
                    </a:moveTo>
                    <a:lnTo>
                      <a:pt x="91" y="117"/>
                    </a:lnTo>
                    <a:lnTo>
                      <a:pt x="121" y="201"/>
                    </a:lnTo>
                    <a:lnTo>
                      <a:pt x="154" y="283"/>
                    </a:lnTo>
                    <a:lnTo>
                      <a:pt x="184" y="365"/>
                    </a:lnTo>
                    <a:lnTo>
                      <a:pt x="214" y="446"/>
                    </a:lnTo>
                    <a:lnTo>
                      <a:pt x="246" y="528"/>
                    </a:lnTo>
                    <a:lnTo>
                      <a:pt x="276" y="609"/>
                    </a:lnTo>
                    <a:lnTo>
                      <a:pt x="306" y="692"/>
                    </a:lnTo>
                    <a:lnTo>
                      <a:pt x="317" y="727"/>
                    </a:lnTo>
                    <a:lnTo>
                      <a:pt x="322" y="763"/>
                    </a:lnTo>
                    <a:lnTo>
                      <a:pt x="326" y="798"/>
                    </a:lnTo>
                    <a:lnTo>
                      <a:pt x="331" y="831"/>
                    </a:lnTo>
                    <a:lnTo>
                      <a:pt x="320" y="834"/>
                    </a:lnTo>
                    <a:lnTo>
                      <a:pt x="312" y="836"/>
                    </a:lnTo>
                    <a:lnTo>
                      <a:pt x="303" y="839"/>
                    </a:lnTo>
                    <a:lnTo>
                      <a:pt x="292" y="841"/>
                    </a:lnTo>
                    <a:lnTo>
                      <a:pt x="296" y="811"/>
                    </a:lnTo>
                    <a:lnTo>
                      <a:pt x="296" y="779"/>
                    </a:lnTo>
                    <a:lnTo>
                      <a:pt x="296" y="749"/>
                    </a:lnTo>
                    <a:lnTo>
                      <a:pt x="298" y="716"/>
                    </a:lnTo>
                    <a:lnTo>
                      <a:pt x="292" y="710"/>
                    </a:lnTo>
                    <a:lnTo>
                      <a:pt x="292" y="705"/>
                    </a:lnTo>
                    <a:lnTo>
                      <a:pt x="292" y="700"/>
                    </a:lnTo>
                    <a:lnTo>
                      <a:pt x="287" y="694"/>
                    </a:lnTo>
                    <a:lnTo>
                      <a:pt x="282" y="730"/>
                    </a:lnTo>
                    <a:lnTo>
                      <a:pt x="278" y="768"/>
                    </a:lnTo>
                    <a:lnTo>
                      <a:pt x="278" y="804"/>
                    </a:lnTo>
                    <a:lnTo>
                      <a:pt x="276" y="836"/>
                    </a:lnTo>
                    <a:lnTo>
                      <a:pt x="278" y="839"/>
                    </a:lnTo>
                    <a:lnTo>
                      <a:pt x="285" y="841"/>
                    </a:lnTo>
                    <a:lnTo>
                      <a:pt x="287" y="841"/>
                    </a:lnTo>
                    <a:lnTo>
                      <a:pt x="276" y="844"/>
                    </a:lnTo>
                    <a:lnTo>
                      <a:pt x="241" y="758"/>
                    </a:lnTo>
                    <a:lnTo>
                      <a:pt x="205" y="670"/>
                    </a:lnTo>
                    <a:lnTo>
                      <a:pt x="170" y="579"/>
                    </a:lnTo>
                    <a:lnTo>
                      <a:pt x="137" y="493"/>
                    </a:lnTo>
                    <a:lnTo>
                      <a:pt x="101" y="406"/>
                    </a:lnTo>
                    <a:lnTo>
                      <a:pt x="69" y="319"/>
                    </a:lnTo>
                    <a:lnTo>
                      <a:pt x="34" y="231"/>
                    </a:lnTo>
                    <a:lnTo>
                      <a:pt x="0" y="144"/>
                    </a:lnTo>
                    <a:lnTo>
                      <a:pt x="9" y="108"/>
                    </a:lnTo>
                    <a:lnTo>
                      <a:pt x="14" y="71"/>
                    </a:lnTo>
                    <a:lnTo>
                      <a:pt x="20" y="35"/>
                    </a:lnTo>
                    <a:lnTo>
                      <a:pt x="31" y="0"/>
                    </a:lnTo>
                    <a:lnTo>
                      <a:pt x="39" y="5"/>
                    </a:lnTo>
                    <a:lnTo>
                      <a:pt x="48" y="16"/>
                    </a:lnTo>
                    <a:lnTo>
                      <a:pt x="55" y="27"/>
                    </a:lnTo>
                    <a:lnTo>
                      <a:pt x="61" y="35"/>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75" name="Freeform 435"/>
              <p:cNvSpPr>
                <a:spLocks/>
              </p:cNvSpPr>
              <p:nvPr/>
            </p:nvSpPr>
            <p:spPr bwMode="auto">
              <a:xfrm>
                <a:off x="2951" y="2078"/>
                <a:ext cx="65" cy="57"/>
              </a:xfrm>
              <a:custGeom>
                <a:avLst/>
                <a:gdLst>
                  <a:gd name="T0" fmla="*/ 261 w 261"/>
                  <a:gd name="T1" fmla="*/ 48 h 229"/>
                  <a:gd name="T2" fmla="*/ 261 w 261"/>
                  <a:gd name="T3" fmla="*/ 82 h 229"/>
                  <a:gd name="T4" fmla="*/ 255 w 261"/>
                  <a:gd name="T5" fmla="*/ 112 h 229"/>
                  <a:gd name="T6" fmla="*/ 239 w 261"/>
                  <a:gd name="T7" fmla="*/ 144 h 229"/>
                  <a:gd name="T8" fmla="*/ 214 w 261"/>
                  <a:gd name="T9" fmla="*/ 168 h 229"/>
                  <a:gd name="T10" fmla="*/ 204 w 261"/>
                  <a:gd name="T11" fmla="*/ 177 h 229"/>
                  <a:gd name="T12" fmla="*/ 196 w 261"/>
                  <a:gd name="T13" fmla="*/ 185 h 229"/>
                  <a:gd name="T14" fmla="*/ 184 w 261"/>
                  <a:gd name="T15" fmla="*/ 193 h 229"/>
                  <a:gd name="T16" fmla="*/ 172 w 261"/>
                  <a:gd name="T17" fmla="*/ 201 h 229"/>
                  <a:gd name="T18" fmla="*/ 161 w 261"/>
                  <a:gd name="T19" fmla="*/ 207 h 229"/>
                  <a:gd name="T20" fmla="*/ 149 w 261"/>
                  <a:gd name="T21" fmla="*/ 215 h 229"/>
                  <a:gd name="T22" fmla="*/ 136 w 261"/>
                  <a:gd name="T23" fmla="*/ 220 h 229"/>
                  <a:gd name="T24" fmla="*/ 124 w 261"/>
                  <a:gd name="T25" fmla="*/ 229 h 229"/>
                  <a:gd name="T26" fmla="*/ 111 w 261"/>
                  <a:gd name="T27" fmla="*/ 212 h 229"/>
                  <a:gd name="T28" fmla="*/ 98 w 261"/>
                  <a:gd name="T29" fmla="*/ 195 h 229"/>
                  <a:gd name="T30" fmla="*/ 84 w 261"/>
                  <a:gd name="T31" fmla="*/ 179 h 229"/>
                  <a:gd name="T32" fmla="*/ 67 w 261"/>
                  <a:gd name="T33" fmla="*/ 165 h 229"/>
                  <a:gd name="T34" fmla="*/ 48 w 261"/>
                  <a:gd name="T35" fmla="*/ 152 h 229"/>
                  <a:gd name="T36" fmla="*/ 32 w 261"/>
                  <a:gd name="T37" fmla="*/ 142 h 229"/>
                  <a:gd name="T38" fmla="*/ 16 w 261"/>
                  <a:gd name="T39" fmla="*/ 128 h 229"/>
                  <a:gd name="T40" fmla="*/ 0 w 261"/>
                  <a:gd name="T41" fmla="*/ 114 h 229"/>
                  <a:gd name="T42" fmla="*/ 2 w 261"/>
                  <a:gd name="T43" fmla="*/ 87 h 229"/>
                  <a:gd name="T44" fmla="*/ 11 w 261"/>
                  <a:gd name="T45" fmla="*/ 62 h 229"/>
                  <a:gd name="T46" fmla="*/ 21 w 261"/>
                  <a:gd name="T47" fmla="*/ 38 h 229"/>
                  <a:gd name="T48" fmla="*/ 35 w 261"/>
                  <a:gd name="T49" fmla="*/ 13 h 229"/>
                  <a:gd name="T50" fmla="*/ 37 w 261"/>
                  <a:gd name="T51" fmla="*/ 8 h 229"/>
                  <a:gd name="T52" fmla="*/ 35 w 261"/>
                  <a:gd name="T53" fmla="*/ 5 h 229"/>
                  <a:gd name="T54" fmla="*/ 32 w 261"/>
                  <a:gd name="T55" fmla="*/ 2 h 229"/>
                  <a:gd name="T56" fmla="*/ 30 w 261"/>
                  <a:gd name="T57" fmla="*/ 0 h 229"/>
                  <a:gd name="T58" fmla="*/ 60 w 261"/>
                  <a:gd name="T59" fmla="*/ 5 h 229"/>
                  <a:gd name="T60" fmla="*/ 89 w 261"/>
                  <a:gd name="T61" fmla="*/ 11 h 229"/>
                  <a:gd name="T62" fmla="*/ 119 w 261"/>
                  <a:gd name="T63" fmla="*/ 16 h 229"/>
                  <a:gd name="T64" fmla="*/ 149 w 261"/>
                  <a:gd name="T65" fmla="*/ 18 h 229"/>
                  <a:gd name="T66" fmla="*/ 177 w 261"/>
                  <a:gd name="T67" fmla="*/ 27 h 229"/>
                  <a:gd name="T68" fmla="*/ 207 w 261"/>
                  <a:gd name="T69" fmla="*/ 32 h 229"/>
                  <a:gd name="T70" fmla="*/ 234 w 261"/>
                  <a:gd name="T71" fmla="*/ 41 h 229"/>
                  <a:gd name="T72" fmla="*/ 261 w 261"/>
                  <a:gd name="T73" fmla="*/ 48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229">
                    <a:moveTo>
                      <a:pt x="261" y="48"/>
                    </a:moveTo>
                    <a:lnTo>
                      <a:pt x="261" y="82"/>
                    </a:lnTo>
                    <a:lnTo>
                      <a:pt x="255" y="112"/>
                    </a:lnTo>
                    <a:lnTo>
                      <a:pt x="239" y="144"/>
                    </a:lnTo>
                    <a:lnTo>
                      <a:pt x="214" y="168"/>
                    </a:lnTo>
                    <a:lnTo>
                      <a:pt x="204" y="177"/>
                    </a:lnTo>
                    <a:lnTo>
                      <a:pt x="196" y="185"/>
                    </a:lnTo>
                    <a:lnTo>
                      <a:pt x="184" y="193"/>
                    </a:lnTo>
                    <a:lnTo>
                      <a:pt x="172" y="201"/>
                    </a:lnTo>
                    <a:lnTo>
                      <a:pt x="161" y="207"/>
                    </a:lnTo>
                    <a:lnTo>
                      <a:pt x="149" y="215"/>
                    </a:lnTo>
                    <a:lnTo>
                      <a:pt x="136" y="220"/>
                    </a:lnTo>
                    <a:lnTo>
                      <a:pt x="124" y="229"/>
                    </a:lnTo>
                    <a:lnTo>
                      <a:pt x="111" y="212"/>
                    </a:lnTo>
                    <a:lnTo>
                      <a:pt x="98" y="195"/>
                    </a:lnTo>
                    <a:lnTo>
                      <a:pt x="84" y="179"/>
                    </a:lnTo>
                    <a:lnTo>
                      <a:pt x="67" y="165"/>
                    </a:lnTo>
                    <a:lnTo>
                      <a:pt x="48" y="152"/>
                    </a:lnTo>
                    <a:lnTo>
                      <a:pt x="32" y="142"/>
                    </a:lnTo>
                    <a:lnTo>
                      <a:pt x="16" y="128"/>
                    </a:lnTo>
                    <a:lnTo>
                      <a:pt x="0" y="114"/>
                    </a:lnTo>
                    <a:lnTo>
                      <a:pt x="2" y="87"/>
                    </a:lnTo>
                    <a:lnTo>
                      <a:pt x="11" y="62"/>
                    </a:lnTo>
                    <a:lnTo>
                      <a:pt x="21" y="38"/>
                    </a:lnTo>
                    <a:lnTo>
                      <a:pt x="35" y="13"/>
                    </a:lnTo>
                    <a:lnTo>
                      <a:pt x="37" y="8"/>
                    </a:lnTo>
                    <a:lnTo>
                      <a:pt x="35" y="5"/>
                    </a:lnTo>
                    <a:lnTo>
                      <a:pt x="32" y="2"/>
                    </a:lnTo>
                    <a:lnTo>
                      <a:pt x="30" y="0"/>
                    </a:lnTo>
                    <a:lnTo>
                      <a:pt x="60" y="5"/>
                    </a:lnTo>
                    <a:lnTo>
                      <a:pt x="89" y="11"/>
                    </a:lnTo>
                    <a:lnTo>
                      <a:pt x="119" y="16"/>
                    </a:lnTo>
                    <a:lnTo>
                      <a:pt x="149" y="18"/>
                    </a:lnTo>
                    <a:lnTo>
                      <a:pt x="177" y="27"/>
                    </a:lnTo>
                    <a:lnTo>
                      <a:pt x="207" y="32"/>
                    </a:lnTo>
                    <a:lnTo>
                      <a:pt x="234" y="41"/>
                    </a:lnTo>
                    <a:lnTo>
                      <a:pt x="261" y="48"/>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76" name="Freeform 436"/>
              <p:cNvSpPr>
                <a:spLocks/>
              </p:cNvSpPr>
              <p:nvPr/>
            </p:nvSpPr>
            <p:spPr bwMode="auto">
              <a:xfrm>
                <a:off x="2727" y="2079"/>
                <a:ext cx="81" cy="175"/>
              </a:xfrm>
              <a:custGeom>
                <a:avLst/>
                <a:gdLst>
                  <a:gd name="T0" fmla="*/ 315 w 324"/>
                  <a:gd name="T1" fmla="*/ 574 h 700"/>
                  <a:gd name="T2" fmla="*/ 324 w 324"/>
                  <a:gd name="T3" fmla="*/ 581 h 700"/>
                  <a:gd name="T4" fmla="*/ 324 w 324"/>
                  <a:gd name="T5" fmla="*/ 592 h 700"/>
                  <a:gd name="T6" fmla="*/ 321 w 324"/>
                  <a:gd name="T7" fmla="*/ 602 h 700"/>
                  <a:gd name="T8" fmla="*/ 324 w 324"/>
                  <a:gd name="T9" fmla="*/ 616 h 700"/>
                  <a:gd name="T10" fmla="*/ 321 w 324"/>
                  <a:gd name="T11" fmla="*/ 700 h 700"/>
                  <a:gd name="T12" fmla="*/ 310 w 324"/>
                  <a:gd name="T13" fmla="*/ 670 h 700"/>
                  <a:gd name="T14" fmla="*/ 294 w 324"/>
                  <a:gd name="T15" fmla="*/ 640 h 700"/>
                  <a:gd name="T16" fmla="*/ 275 w 324"/>
                  <a:gd name="T17" fmla="*/ 611 h 700"/>
                  <a:gd name="T18" fmla="*/ 255 w 324"/>
                  <a:gd name="T19" fmla="*/ 581 h 700"/>
                  <a:gd name="T20" fmla="*/ 253 w 324"/>
                  <a:gd name="T21" fmla="*/ 581 h 700"/>
                  <a:gd name="T22" fmla="*/ 248 w 324"/>
                  <a:gd name="T23" fmla="*/ 578 h 700"/>
                  <a:gd name="T24" fmla="*/ 245 w 324"/>
                  <a:gd name="T25" fmla="*/ 572 h 700"/>
                  <a:gd name="T26" fmla="*/ 239 w 324"/>
                  <a:gd name="T27" fmla="*/ 569 h 700"/>
                  <a:gd name="T28" fmla="*/ 209 w 324"/>
                  <a:gd name="T29" fmla="*/ 504 h 700"/>
                  <a:gd name="T30" fmla="*/ 179 w 324"/>
                  <a:gd name="T31" fmla="*/ 439 h 700"/>
                  <a:gd name="T32" fmla="*/ 149 w 324"/>
                  <a:gd name="T33" fmla="*/ 374 h 700"/>
                  <a:gd name="T34" fmla="*/ 119 w 324"/>
                  <a:gd name="T35" fmla="*/ 308 h 700"/>
                  <a:gd name="T36" fmla="*/ 89 w 324"/>
                  <a:gd name="T37" fmla="*/ 243 h 700"/>
                  <a:gd name="T38" fmla="*/ 59 w 324"/>
                  <a:gd name="T39" fmla="*/ 174 h 700"/>
                  <a:gd name="T40" fmla="*/ 29 w 324"/>
                  <a:gd name="T41" fmla="*/ 109 h 700"/>
                  <a:gd name="T42" fmla="*/ 0 w 324"/>
                  <a:gd name="T43" fmla="*/ 41 h 700"/>
                  <a:gd name="T44" fmla="*/ 7 w 324"/>
                  <a:gd name="T45" fmla="*/ 43 h 700"/>
                  <a:gd name="T46" fmla="*/ 16 w 324"/>
                  <a:gd name="T47" fmla="*/ 43 h 700"/>
                  <a:gd name="T48" fmla="*/ 18 w 324"/>
                  <a:gd name="T49" fmla="*/ 43 h 700"/>
                  <a:gd name="T50" fmla="*/ 24 w 324"/>
                  <a:gd name="T51" fmla="*/ 38 h 700"/>
                  <a:gd name="T52" fmla="*/ 29 w 324"/>
                  <a:gd name="T53" fmla="*/ 0 h 700"/>
                  <a:gd name="T54" fmla="*/ 68 w 324"/>
                  <a:gd name="T55" fmla="*/ 71 h 700"/>
                  <a:gd name="T56" fmla="*/ 103 w 324"/>
                  <a:gd name="T57" fmla="*/ 142 h 700"/>
                  <a:gd name="T58" fmla="*/ 138 w 324"/>
                  <a:gd name="T59" fmla="*/ 213 h 700"/>
                  <a:gd name="T60" fmla="*/ 174 w 324"/>
                  <a:gd name="T61" fmla="*/ 284 h 700"/>
                  <a:gd name="T62" fmla="*/ 209 w 324"/>
                  <a:gd name="T63" fmla="*/ 357 h 700"/>
                  <a:gd name="T64" fmla="*/ 245 w 324"/>
                  <a:gd name="T65" fmla="*/ 427 h 700"/>
                  <a:gd name="T66" fmla="*/ 280 w 324"/>
                  <a:gd name="T67" fmla="*/ 501 h 700"/>
                  <a:gd name="T68" fmla="*/ 315 w 324"/>
                  <a:gd name="T69" fmla="*/ 574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4" h="700">
                    <a:moveTo>
                      <a:pt x="315" y="574"/>
                    </a:moveTo>
                    <a:lnTo>
                      <a:pt x="324" y="581"/>
                    </a:lnTo>
                    <a:lnTo>
                      <a:pt x="324" y="592"/>
                    </a:lnTo>
                    <a:lnTo>
                      <a:pt x="321" y="602"/>
                    </a:lnTo>
                    <a:lnTo>
                      <a:pt x="324" y="616"/>
                    </a:lnTo>
                    <a:lnTo>
                      <a:pt x="321" y="700"/>
                    </a:lnTo>
                    <a:lnTo>
                      <a:pt x="310" y="670"/>
                    </a:lnTo>
                    <a:lnTo>
                      <a:pt x="294" y="640"/>
                    </a:lnTo>
                    <a:lnTo>
                      <a:pt x="275" y="611"/>
                    </a:lnTo>
                    <a:lnTo>
                      <a:pt x="255" y="581"/>
                    </a:lnTo>
                    <a:lnTo>
                      <a:pt x="253" y="581"/>
                    </a:lnTo>
                    <a:lnTo>
                      <a:pt x="248" y="578"/>
                    </a:lnTo>
                    <a:lnTo>
                      <a:pt x="245" y="572"/>
                    </a:lnTo>
                    <a:lnTo>
                      <a:pt x="239" y="569"/>
                    </a:lnTo>
                    <a:lnTo>
                      <a:pt x="209" y="504"/>
                    </a:lnTo>
                    <a:lnTo>
                      <a:pt x="179" y="439"/>
                    </a:lnTo>
                    <a:lnTo>
                      <a:pt x="149" y="374"/>
                    </a:lnTo>
                    <a:lnTo>
                      <a:pt x="119" y="308"/>
                    </a:lnTo>
                    <a:lnTo>
                      <a:pt x="89" y="243"/>
                    </a:lnTo>
                    <a:lnTo>
                      <a:pt x="59" y="174"/>
                    </a:lnTo>
                    <a:lnTo>
                      <a:pt x="29" y="109"/>
                    </a:lnTo>
                    <a:lnTo>
                      <a:pt x="0" y="41"/>
                    </a:lnTo>
                    <a:lnTo>
                      <a:pt x="7" y="43"/>
                    </a:lnTo>
                    <a:lnTo>
                      <a:pt x="16" y="43"/>
                    </a:lnTo>
                    <a:lnTo>
                      <a:pt x="18" y="43"/>
                    </a:lnTo>
                    <a:lnTo>
                      <a:pt x="24" y="38"/>
                    </a:lnTo>
                    <a:lnTo>
                      <a:pt x="29" y="0"/>
                    </a:lnTo>
                    <a:lnTo>
                      <a:pt x="68" y="71"/>
                    </a:lnTo>
                    <a:lnTo>
                      <a:pt x="103" y="142"/>
                    </a:lnTo>
                    <a:lnTo>
                      <a:pt x="138" y="213"/>
                    </a:lnTo>
                    <a:lnTo>
                      <a:pt x="174" y="284"/>
                    </a:lnTo>
                    <a:lnTo>
                      <a:pt x="209" y="357"/>
                    </a:lnTo>
                    <a:lnTo>
                      <a:pt x="245" y="427"/>
                    </a:lnTo>
                    <a:lnTo>
                      <a:pt x="280" y="501"/>
                    </a:lnTo>
                    <a:lnTo>
                      <a:pt x="315" y="574"/>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77" name="Freeform 437"/>
              <p:cNvSpPr>
                <a:spLocks/>
              </p:cNvSpPr>
              <p:nvPr/>
            </p:nvSpPr>
            <p:spPr bwMode="auto">
              <a:xfrm>
                <a:off x="2843" y="2091"/>
                <a:ext cx="8" cy="7"/>
              </a:xfrm>
              <a:custGeom>
                <a:avLst/>
                <a:gdLst>
                  <a:gd name="T0" fmla="*/ 36 w 36"/>
                  <a:gd name="T1" fmla="*/ 19 h 30"/>
                  <a:gd name="T2" fmla="*/ 6 w 36"/>
                  <a:gd name="T3" fmla="*/ 30 h 30"/>
                  <a:gd name="T4" fmla="*/ 2 w 36"/>
                  <a:gd name="T5" fmla="*/ 22 h 30"/>
                  <a:gd name="T6" fmla="*/ 2 w 36"/>
                  <a:gd name="T7" fmla="*/ 14 h 30"/>
                  <a:gd name="T8" fmla="*/ 0 w 36"/>
                  <a:gd name="T9" fmla="*/ 5 h 30"/>
                  <a:gd name="T10" fmla="*/ 6 w 36"/>
                  <a:gd name="T11" fmla="*/ 0 h 30"/>
                  <a:gd name="T12" fmla="*/ 14 w 36"/>
                  <a:gd name="T13" fmla="*/ 5 h 30"/>
                  <a:gd name="T14" fmla="*/ 22 w 36"/>
                  <a:gd name="T15" fmla="*/ 8 h 30"/>
                  <a:gd name="T16" fmla="*/ 30 w 36"/>
                  <a:gd name="T17" fmla="*/ 14 h 30"/>
                  <a:gd name="T18" fmla="*/ 36 w 36"/>
                  <a:gd name="T19"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0">
                    <a:moveTo>
                      <a:pt x="36" y="19"/>
                    </a:moveTo>
                    <a:lnTo>
                      <a:pt x="6" y="30"/>
                    </a:lnTo>
                    <a:lnTo>
                      <a:pt x="2" y="22"/>
                    </a:lnTo>
                    <a:lnTo>
                      <a:pt x="2" y="14"/>
                    </a:lnTo>
                    <a:lnTo>
                      <a:pt x="0" y="5"/>
                    </a:lnTo>
                    <a:lnTo>
                      <a:pt x="6" y="0"/>
                    </a:lnTo>
                    <a:lnTo>
                      <a:pt x="14" y="5"/>
                    </a:lnTo>
                    <a:lnTo>
                      <a:pt x="22" y="8"/>
                    </a:lnTo>
                    <a:lnTo>
                      <a:pt x="30" y="14"/>
                    </a:lnTo>
                    <a:lnTo>
                      <a:pt x="36" y="19"/>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78" name="Freeform 438"/>
              <p:cNvSpPr>
                <a:spLocks/>
              </p:cNvSpPr>
              <p:nvPr/>
            </p:nvSpPr>
            <p:spPr bwMode="auto">
              <a:xfrm>
                <a:off x="2672" y="2096"/>
                <a:ext cx="103" cy="179"/>
              </a:xfrm>
              <a:custGeom>
                <a:avLst/>
                <a:gdLst>
                  <a:gd name="T0" fmla="*/ 405 w 411"/>
                  <a:gd name="T1" fmla="*/ 681 h 717"/>
                  <a:gd name="T2" fmla="*/ 409 w 411"/>
                  <a:gd name="T3" fmla="*/ 687 h 717"/>
                  <a:gd name="T4" fmla="*/ 389 w 411"/>
                  <a:gd name="T5" fmla="*/ 692 h 717"/>
                  <a:gd name="T6" fmla="*/ 349 w 411"/>
                  <a:gd name="T7" fmla="*/ 701 h 717"/>
                  <a:gd name="T8" fmla="*/ 308 w 411"/>
                  <a:gd name="T9" fmla="*/ 708 h 717"/>
                  <a:gd name="T10" fmla="*/ 269 w 411"/>
                  <a:gd name="T11" fmla="*/ 715 h 717"/>
                  <a:gd name="T12" fmla="*/ 245 w 411"/>
                  <a:gd name="T13" fmla="*/ 690 h 717"/>
                  <a:gd name="T14" fmla="*/ 239 w 411"/>
                  <a:gd name="T15" fmla="*/ 637 h 717"/>
                  <a:gd name="T16" fmla="*/ 248 w 411"/>
                  <a:gd name="T17" fmla="*/ 616 h 717"/>
                  <a:gd name="T18" fmla="*/ 269 w 411"/>
                  <a:gd name="T19" fmla="*/ 619 h 717"/>
                  <a:gd name="T20" fmla="*/ 292 w 411"/>
                  <a:gd name="T21" fmla="*/ 619 h 717"/>
                  <a:gd name="T22" fmla="*/ 313 w 411"/>
                  <a:gd name="T23" fmla="*/ 614 h 717"/>
                  <a:gd name="T24" fmla="*/ 329 w 411"/>
                  <a:gd name="T25" fmla="*/ 597 h 717"/>
                  <a:gd name="T26" fmla="*/ 329 w 411"/>
                  <a:gd name="T27" fmla="*/ 570 h 717"/>
                  <a:gd name="T28" fmla="*/ 319 w 411"/>
                  <a:gd name="T29" fmla="*/ 550 h 717"/>
                  <a:gd name="T30" fmla="*/ 302 w 411"/>
                  <a:gd name="T31" fmla="*/ 540 h 717"/>
                  <a:gd name="T32" fmla="*/ 280 w 411"/>
                  <a:gd name="T33" fmla="*/ 534 h 717"/>
                  <a:gd name="T34" fmla="*/ 256 w 411"/>
                  <a:gd name="T35" fmla="*/ 534 h 717"/>
                  <a:gd name="T36" fmla="*/ 226 w 411"/>
                  <a:gd name="T37" fmla="*/ 543 h 717"/>
                  <a:gd name="T38" fmla="*/ 185 w 411"/>
                  <a:gd name="T39" fmla="*/ 453 h 717"/>
                  <a:gd name="T40" fmla="*/ 147 w 411"/>
                  <a:gd name="T41" fmla="*/ 359 h 717"/>
                  <a:gd name="T42" fmla="*/ 106 w 411"/>
                  <a:gd name="T43" fmla="*/ 264 h 717"/>
                  <a:gd name="T44" fmla="*/ 65 w 411"/>
                  <a:gd name="T45" fmla="*/ 172 h 717"/>
                  <a:gd name="T46" fmla="*/ 90 w 411"/>
                  <a:gd name="T47" fmla="*/ 170 h 717"/>
                  <a:gd name="T48" fmla="*/ 111 w 411"/>
                  <a:gd name="T49" fmla="*/ 166 h 717"/>
                  <a:gd name="T50" fmla="*/ 136 w 411"/>
                  <a:gd name="T51" fmla="*/ 161 h 717"/>
                  <a:gd name="T52" fmla="*/ 155 w 411"/>
                  <a:gd name="T53" fmla="*/ 147 h 717"/>
                  <a:gd name="T54" fmla="*/ 147 w 411"/>
                  <a:gd name="T55" fmla="*/ 120 h 717"/>
                  <a:gd name="T56" fmla="*/ 131 w 411"/>
                  <a:gd name="T57" fmla="*/ 95 h 717"/>
                  <a:gd name="T58" fmla="*/ 106 w 411"/>
                  <a:gd name="T59" fmla="*/ 92 h 717"/>
                  <a:gd name="T60" fmla="*/ 81 w 411"/>
                  <a:gd name="T61" fmla="*/ 92 h 717"/>
                  <a:gd name="T62" fmla="*/ 60 w 411"/>
                  <a:gd name="T63" fmla="*/ 99 h 717"/>
                  <a:gd name="T64" fmla="*/ 41 w 411"/>
                  <a:gd name="T65" fmla="*/ 106 h 717"/>
                  <a:gd name="T66" fmla="*/ 0 w 411"/>
                  <a:gd name="T67" fmla="*/ 16 h 717"/>
                  <a:gd name="T68" fmla="*/ 27 w 411"/>
                  <a:gd name="T69" fmla="*/ 11 h 717"/>
                  <a:gd name="T70" fmla="*/ 57 w 411"/>
                  <a:gd name="T71" fmla="*/ 5 h 717"/>
                  <a:gd name="T72" fmla="*/ 90 w 411"/>
                  <a:gd name="T73" fmla="*/ 3 h 717"/>
                  <a:gd name="T74" fmla="*/ 120 w 411"/>
                  <a:gd name="T75"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1" h="717">
                    <a:moveTo>
                      <a:pt x="405" y="679"/>
                    </a:moveTo>
                    <a:lnTo>
                      <a:pt x="405" y="681"/>
                    </a:lnTo>
                    <a:lnTo>
                      <a:pt x="405" y="685"/>
                    </a:lnTo>
                    <a:lnTo>
                      <a:pt x="409" y="687"/>
                    </a:lnTo>
                    <a:lnTo>
                      <a:pt x="411" y="687"/>
                    </a:lnTo>
                    <a:lnTo>
                      <a:pt x="389" y="692"/>
                    </a:lnTo>
                    <a:lnTo>
                      <a:pt x="370" y="697"/>
                    </a:lnTo>
                    <a:lnTo>
                      <a:pt x="349" y="701"/>
                    </a:lnTo>
                    <a:lnTo>
                      <a:pt x="329" y="706"/>
                    </a:lnTo>
                    <a:lnTo>
                      <a:pt x="308" y="708"/>
                    </a:lnTo>
                    <a:lnTo>
                      <a:pt x="289" y="711"/>
                    </a:lnTo>
                    <a:lnTo>
                      <a:pt x="269" y="715"/>
                    </a:lnTo>
                    <a:lnTo>
                      <a:pt x="250" y="717"/>
                    </a:lnTo>
                    <a:lnTo>
                      <a:pt x="245" y="690"/>
                    </a:lnTo>
                    <a:lnTo>
                      <a:pt x="242" y="662"/>
                    </a:lnTo>
                    <a:lnTo>
                      <a:pt x="239" y="637"/>
                    </a:lnTo>
                    <a:lnTo>
                      <a:pt x="237" y="614"/>
                    </a:lnTo>
                    <a:lnTo>
                      <a:pt x="248" y="616"/>
                    </a:lnTo>
                    <a:lnTo>
                      <a:pt x="258" y="619"/>
                    </a:lnTo>
                    <a:lnTo>
                      <a:pt x="269" y="619"/>
                    </a:lnTo>
                    <a:lnTo>
                      <a:pt x="280" y="619"/>
                    </a:lnTo>
                    <a:lnTo>
                      <a:pt x="292" y="619"/>
                    </a:lnTo>
                    <a:lnTo>
                      <a:pt x="302" y="616"/>
                    </a:lnTo>
                    <a:lnTo>
                      <a:pt x="313" y="614"/>
                    </a:lnTo>
                    <a:lnTo>
                      <a:pt x="324" y="607"/>
                    </a:lnTo>
                    <a:lnTo>
                      <a:pt x="329" y="597"/>
                    </a:lnTo>
                    <a:lnTo>
                      <a:pt x="329" y="584"/>
                    </a:lnTo>
                    <a:lnTo>
                      <a:pt x="329" y="570"/>
                    </a:lnTo>
                    <a:lnTo>
                      <a:pt x="327" y="559"/>
                    </a:lnTo>
                    <a:lnTo>
                      <a:pt x="319" y="550"/>
                    </a:lnTo>
                    <a:lnTo>
                      <a:pt x="310" y="545"/>
                    </a:lnTo>
                    <a:lnTo>
                      <a:pt x="302" y="540"/>
                    </a:lnTo>
                    <a:lnTo>
                      <a:pt x="292" y="536"/>
                    </a:lnTo>
                    <a:lnTo>
                      <a:pt x="280" y="534"/>
                    </a:lnTo>
                    <a:lnTo>
                      <a:pt x="267" y="534"/>
                    </a:lnTo>
                    <a:lnTo>
                      <a:pt x="256" y="534"/>
                    </a:lnTo>
                    <a:lnTo>
                      <a:pt x="245" y="536"/>
                    </a:lnTo>
                    <a:lnTo>
                      <a:pt x="226" y="543"/>
                    </a:lnTo>
                    <a:lnTo>
                      <a:pt x="207" y="496"/>
                    </a:lnTo>
                    <a:lnTo>
                      <a:pt x="185" y="453"/>
                    </a:lnTo>
                    <a:lnTo>
                      <a:pt x="166" y="407"/>
                    </a:lnTo>
                    <a:lnTo>
                      <a:pt x="147" y="359"/>
                    </a:lnTo>
                    <a:lnTo>
                      <a:pt x="125" y="313"/>
                    </a:lnTo>
                    <a:lnTo>
                      <a:pt x="106" y="264"/>
                    </a:lnTo>
                    <a:lnTo>
                      <a:pt x="85" y="218"/>
                    </a:lnTo>
                    <a:lnTo>
                      <a:pt x="65" y="172"/>
                    </a:lnTo>
                    <a:lnTo>
                      <a:pt x="76" y="170"/>
                    </a:lnTo>
                    <a:lnTo>
                      <a:pt x="90" y="170"/>
                    </a:lnTo>
                    <a:lnTo>
                      <a:pt x="101" y="170"/>
                    </a:lnTo>
                    <a:lnTo>
                      <a:pt x="111" y="166"/>
                    </a:lnTo>
                    <a:lnTo>
                      <a:pt x="125" y="163"/>
                    </a:lnTo>
                    <a:lnTo>
                      <a:pt x="136" y="161"/>
                    </a:lnTo>
                    <a:lnTo>
                      <a:pt x="144" y="156"/>
                    </a:lnTo>
                    <a:lnTo>
                      <a:pt x="155" y="147"/>
                    </a:lnTo>
                    <a:lnTo>
                      <a:pt x="152" y="134"/>
                    </a:lnTo>
                    <a:lnTo>
                      <a:pt x="147" y="120"/>
                    </a:lnTo>
                    <a:lnTo>
                      <a:pt x="141" y="109"/>
                    </a:lnTo>
                    <a:lnTo>
                      <a:pt x="131" y="95"/>
                    </a:lnTo>
                    <a:lnTo>
                      <a:pt x="120" y="92"/>
                    </a:lnTo>
                    <a:lnTo>
                      <a:pt x="106" y="92"/>
                    </a:lnTo>
                    <a:lnTo>
                      <a:pt x="95" y="92"/>
                    </a:lnTo>
                    <a:lnTo>
                      <a:pt x="81" y="92"/>
                    </a:lnTo>
                    <a:lnTo>
                      <a:pt x="71" y="95"/>
                    </a:lnTo>
                    <a:lnTo>
                      <a:pt x="60" y="99"/>
                    </a:lnTo>
                    <a:lnTo>
                      <a:pt x="49" y="101"/>
                    </a:lnTo>
                    <a:lnTo>
                      <a:pt x="41" y="106"/>
                    </a:lnTo>
                    <a:lnTo>
                      <a:pt x="41" y="112"/>
                    </a:lnTo>
                    <a:lnTo>
                      <a:pt x="0" y="16"/>
                    </a:lnTo>
                    <a:lnTo>
                      <a:pt x="14" y="14"/>
                    </a:lnTo>
                    <a:lnTo>
                      <a:pt x="27" y="11"/>
                    </a:lnTo>
                    <a:lnTo>
                      <a:pt x="43" y="9"/>
                    </a:lnTo>
                    <a:lnTo>
                      <a:pt x="57" y="5"/>
                    </a:lnTo>
                    <a:lnTo>
                      <a:pt x="73" y="5"/>
                    </a:lnTo>
                    <a:lnTo>
                      <a:pt x="90" y="3"/>
                    </a:lnTo>
                    <a:lnTo>
                      <a:pt x="103" y="3"/>
                    </a:lnTo>
                    <a:lnTo>
                      <a:pt x="120" y="0"/>
                    </a:lnTo>
                    <a:lnTo>
                      <a:pt x="405" y="679"/>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79" name="Freeform 439"/>
              <p:cNvSpPr>
                <a:spLocks/>
              </p:cNvSpPr>
              <p:nvPr/>
            </p:nvSpPr>
            <p:spPr bwMode="auto">
              <a:xfrm>
                <a:off x="2847" y="2099"/>
                <a:ext cx="35" cy="6"/>
              </a:xfrm>
              <a:custGeom>
                <a:avLst/>
                <a:gdLst>
                  <a:gd name="T0" fmla="*/ 0 w 138"/>
                  <a:gd name="T1" fmla="*/ 13 h 21"/>
                  <a:gd name="T2" fmla="*/ 16 w 138"/>
                  <a:gd name="T3" fmla="*/ 5 h 21"/>
                  <a:gd name="T4" fmla="*/ 35 w 138"/>
                  <a:gd name="T5" fmla="*/ 0 h 21"/>
                  <a:gd name="T6" fmla="*/ 51 w 138"/>
                  <a:gd name="T7" fmla="*/ 0 h 21"/>
                  <a:gd name="T8" fmla="*/ 70 w 138"/>
                  <a:gd name="T9" fmla="*/ 2 h 21"/>
                  <a:gd name="T10" fmla="*/ 87 w 138"/>
                  <a:gd name="T11" fmla="*/ 7 h 21"/>
                  <a:gd name="T12" fmla="*/ 106 w 138"/>
                  <a:gd name="T13" fmla="*/ 13 h 21"/>
                  <a:gd name="T14" fmla="*/ 122 w 138"/>
                  <a:gd name="T15" fmla="*/ 19 h 21"/>
                  <a:gd name="T16" fmla="*/ 138 w 138"/>
                  <a:gd name="T17" fmla="*/ 21 h 21"/>
                  <a:gd name="T18" fmla="*/ 133 w 138"/>
                  <a:gd name="T19" fmla="*/ 21 h 21"/>
                  <a:gd name="T20" fmla="*/ 122 w 138"/>
                  <a:gd name="T21" fmla="*/ 21 h 21"/>
                  <a:gd name="T22" fmla="*/ 106 w 138"/>
                  <a:gd name="T23" fmla="*/ 19 h 21"/>
                  <a:gd name="T24" fmla="*/ 83 w 138"/>
                  <a:gd name="T25" fmla="*/ 16 h 21"/>
                  <a:gd name="T26" fmla="*/ 62 w 138"/>
                  <a:gd name="T27" fmla="*/ 16 h 21"/>
                  <a:gd name="T28" fmla="*/ 37 w 138"/>
                  <a:gd name="T29" fmla="*/ 13 h 21"/>
                  <a:gd name="T30" fmla="*/ 16 w 138"/>
                  <a:gd name="T31" fmla="*/ 13 h 21"/>
                  <a:gd name="T32" fmla="*/ 0 w 138"/>
                  <a:gd name="T33"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8" h="21">
                    <a:moveTo>
                      <a:pt x="0" y="13"/>
                    </a:moveTo>
                    <a:lnTo>
                      <a:pt x="16" y="5"/>
                    </a:lnTo>
                    <a:lnTo>
                      <a:pt x="35" y="0"/>
                    </a:lnTo>
                    <a:lnTo>
                      <a:pt x="51" y="0"/>
                    </a:lnTo>
                    <a:lnTo>
                      <a:pt x="70" y="2"/>
                    </a:lnTo>
                    <a:lnTo>
                      <a:pt x="87" y="7"/>
                    </a:lnTo>
                    <a:lnTo>
                      <a:pt x="106" y="13"/>
                    </a:lnTo>
                    <a:lnTo>
                      <a:pt x="122" y="19"/>
                    </a:lnTo>
                    <a:lnTo>
                      <a:pt x="138" y="21"/>
                    </a:lnTo>
                    <a:lnTo>
                      <a:pt x="133" y="21"/>
                    </a:lnTo>
                    <a:lnTo>
                      <a:pt x="122" y="21"/>
                    </a:lnTo>
                    <a:lnTo>
                      <a:pt x="106" y="19"/>
                    </a:lnTo>
                    <a:lnTo>
                      <a:pt x="83" y="16"/>
                    </a:lnTo>
                    <a:lnTo>
                      <a:pt x="62" y="16"/>
                    </a:lnTo>
                    <a:lnTo>
                      <a:pt x="37" y="13"/>
                    </a:lnTo>
                    <a:lnTo>
                      <a:pt x="16" y="13"/>
                    </a:lnTo>
                    <a:lnTo>
                      <a:pt x="0" y="13"/>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80" name="Freeform 440"/>
              <p:cNvSpPr>
                <a:spLocks/>
              </p:cNvSpPr>
              <p:nvPr/>
            </p:nvSpPr>
            <p:spPr bwMode="auto">
              <a:xfrm>
                <a:off x="2637" y="2100"/>
                <a:ext cx="78" cy="180"/>
              </a:xfrm>
              <a:custGeom>
                <a:avLst/>
                <a:gdLst>
                  <a:gd name="T0" fmla="*/ 34 w 312"/>
                  <a:gd name="T1" fmla="*/ 5 h 722"/>
                  <a:gd name="T2" fmla="*/ 66 w 312"/>
                  <a:gd name="T3" fmla="*/ 93 h 722"/>
                  <a:gd name="T4" fmla="*/ 101 w 312"/>
                  <a:gd name="T5" fmla="*/ 184 h 722"/>
                  <a:gd name="T6" fmla="*/ 137 w 312"/>
                  <a:gd name="T7" fmla="*/ 270 h 722"/>
                  <a:gd name="T8" fmla="*/ 172 w 312"/>
                  <a:gd name="T9" fmla="*/ 357 h 722"/>
                  <a:gd name="T10" fmla="*/ 205 w 312"/>
                  <a:gd name="T11" fmla="*/ 448 h 722"/>
                  <a:gd name="T12" fmla="*/ 241 w 312"/>
                  <a:gd name="T13" fmla="*/ 534 h 722"/>
                  <a:gd name="T14" fmla="*/ 276 w 312"/>
                  <a:gd name="T15" fmla="*/ 625 h 722"/>
                  <a:gd name="T16" fmla="*/ 312 w 312"/>
                  <a:gd name="T17" fmla="*/ 711 h 722"/>
                  <a:gd name="T18" fmla="*/ 292 w 312"/>
                  <a:gd name="T19" fmla="*/ 715 h 722"/>
                  <a:gd name="T20" fmla="*/ 276 w 312"/>
                  <a:gd name="T21" fmla="*/ 717 h 722"/>
                  <a:gd name="T22" fmla="*/ 257 w 312"/>
                  <a:gd name="T23" fmla="*/ 720 h 722"/>
                  <a:gd name="T24" fmla="*/ 241 w 312"/>
                  <a:gd name="T25" fmla="*/ 722 h 722"/>
                  <a:gd name="T26" fmla="*/ 241 w 312"/>
                  <a:gd name="T27" fmla="*/ 679 h 722"/>
                  <a:gd name="T28" fmla="*/ 237 w 312"/>
                  <a:gd name="T29" fmla="*/ 638 h 722"/>
                  <a:gd name="T30" fmla="*/ 232 w 312"/>
                  <a:gd name="T31" fmla="*/ 595 h 722"/>
                  <a:gd name="T32" fmla="*/ 225 w 312"/>
                  <a:gd name="T33" fmla="*/ 551 h 722"/>
                  <a:gd name="T34" fmla="*/ 195 w 312"/>
                  <a:gd name="T35" fmla="*/ 483 h 722"/>
                  <a:gd name="T36" fmla="*/ 167 w 312"/>
                  <a:gd name="T37" fmla="*/ 414 h 722"/>
                  <a:gd name="T38" fmla="*/ 137 w 312"/>
                  <a:gd name="T39" fmla="*/ 347 h 722"/>
                  <a:gd name="T40" fmla="*/ 110 w 312"/>
                  <a:gd name="T41" fmla="*/ 278 h 722"/>
                  <a:gd name="T42" fmla="*/ 82 w 312"/>
                  <a:gd name="T43" fmla="*/ 207 h 722"/>
                  <a:gd name="T44" fmla="*/ 55 w 312"/>
                  <a:gd name="T45" fmla="*/ 140 h 722"/>
                  <a:gd name="T46" fmla="*/ 28 w 312"/>
                  <a:gd name="T47" fmla="*/ 69 h 722"/>
                  <a:gd name="T48" fmla="*/ 0 w 312"/>
                  <a:gd name="T49" fmla="*/ 0 h 722"/>
                  <a:gd name="T50" fmla="*/ 6 w 312"/>
                  <a:gd name="T51" fmla="*/ 3 h 722"/>
                  <a:gd name="T52" fmla="*/ 14 w 312"/>
                  <a:gd name="T53" fmla="*/ 5 h 722"/>
                  <a:gd name="T54" fmla="*/ 23 w 312"/>
                  <a:gd name="T55" fmla="*/ 9 h 722"/>
                  <a:gd name="T56" fmla="*/ 34 w 312"/>
                  <a:gd name="T57" fmla="*/ 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2" h="722">
                    <a:moveTo>
                      <a:pt x="34" y="5"/>
                    </a:moveTo>
                    <a:lnTo>
                      <a:pt x="66" y="93"/>
                    </a:lnTo>
                    <a:lnTo>
                      <a:pt x="101" y="184"/>
                    </a:lnTo>
                    <a:lnTo>
                      <a:pt x="137" y="270"/>
                    </a:lnTo>
                    <a:lnTo>
                      <a:pt x="172" y="357"/>
                    </a:lnTo>
                    <a:lnTo>
                      <a:pt x="205" y="448"/>
                    </a:lnTo>
                    <a:lnTo>
                      <a:pt x="241" y="534"/>
                    </a:lnTo>
                    <a:lnTo>
                      <a:pt x="276" y="625"/>
                    </a:lnTo>
                    <a:lnTo>
                      <a:pt x="312" y="711"/>
                    </a:lnTo>
                    <a:lnTo>
                      <a:pt x="292" y="715"/>
                    </a:lnTo>
                    <a:lnTo>
                      <a:pt x="276" y="717"/>
                    </a:lnTo>
                    <a:lnTo>
                      <a:pt x="257" y="720"/>
                    </a:lnTo>
                    <a:lnTo>
                      <a:pt x="241" y="722"/>
                    </a:lnTo>
                    <a:lnTo>
                      <a:pt x="241" y="679"/>
                    </a:lnTo>
                    <a:lnTo>
                      <a:pt x="237" y="638"/>
                    </a:lnTo>
                    <a:lnTo>
                      <a:pt x="232" y="595"/>
                    </a:lnTo>
                    <a:lnTo>
                      <a:pt x="225" y="551"/>
                    </a:lnTo>
                    <a:lnTo>
                      <a:pt x="195" y="483"/>
                    </a:lnTo>
                    <a:lnTo>
                      <a:pt x="167" y="414"/>
                    </a:lnTo>
                    <a:lnTo>
                      <a:pt x="137" y="347"/>
                    </a:lnTo>
                    <a:lnTo>
                      <a:pt x="110" y="278"/>
                    </a:lnTo>
                    <a:lnTo>
                      <a:pt x="82" y="207"/>
                    </a:lnTo>
                    <a:lnTo>
                      <a:pt x="55" y="140"/>
                    </a:lnTo>
                    <a:lnTo>
                      <a:pt x="28" y="69"/>
                    </a:lnTo>
                    <a:lnTo>
                      <a:pt x="0" y="0"/>
                    </a:lnTo>
                    <a:lnTo>
                      <a:pt x="6" y="3"/>
                    </a:lnTo>
                    <a:lnTo>
                      <a:pt x="14" y="5"/>
                    </a:lnTo>
                    <a:lnTo>
                      <a:pt x="23" y="9"/>
                    </a:lnTo>
                    <a:lnTo>
                      <a:pt x="34" y="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81" name="Freeform 441"/>
              <p:cNvSpPr>
                <a:spLocks/>
              </p:cNvSpPr>
              <p:nvPr/>
            </p:nvSpPr>
            <p:spPr bwMode="auto">
              <a:xfrm>
                <a:off x="2900" y="2103"/>
                <a:ext cx="79" cy="47"/>
              </a:xfrm>
              <a:custGeom>
                <a:avLst/>
                <a:gdLst>
                  <a:gd name="T0" fmla="*/ 223 w 316"/>
                  <a:gd name="T1" fmla="*/ 46 h 186"/>
                  <a:gd name="T2" fmla="*/ 237 w 316"/>
                  <a:gd name="T3" fmla="*/ 55 h 186"/>
                  <a:gd name="T4" fmla="*/ 248 w 316"/>
                  <a:gd name="T5" fmla="*/ 62 h 186"/>
                  <a:gd name="T6" fmla="*/ 256 w 316"/>
                  <a:gd name="T7" fmla="*/ 71 h 186"/>
                  <a:gd name="T8" fmla="*/ 267 w 316"/>
                  <a:gd name="T9" fmla="*/ 82 h 186"/>
                  <a:gd name="T10" fmla="*/ 278 w 316"/>
                  <a:gd name="T11" fmla="*/ 92 h 186"/>
                  <a:gd name="T12" fmla="*/ 286 w 316"/>
                  <a:gd name="T13" fmla="*/ 104 h 186"/>
                  <a:gd name="T14" fmla="*/ 297 w 316"/>
                  <a:gd name="T15" fmla="*/ 115 h 186"/>
                  <a:gd name="T16" fmla="*/ 311 w 316"/>
                  <a:gd name="T17" fmla="*/ 122 h 186"/>
                  <a:gd name="T18" fmla="*/ 316 w 316"/>
                  <a:gd name="T19" fmla="*/ 133 h 186"/>
                  <a:gd name="T20" fmla="*/ 308 w 316"/>
                  <a:gd name="T21" fmla="*/ 142 h 186"/>
                  <a:gd name="T22" fmla="*/ 294 w 316"/>
                  <a:gd name="T23" fmla="*/ 147 h 186"/>
                  <a:gd name="T24" fmla="*/ 281 w 316"/>
                  <a:gd name="T25" fmla="*/ 152 h 186"/>
                  <a:gd name="T26" fmla="*/ 253 w 316"/>
                  <a:gd name="T27" fmla="*/ 163 h 186"/>
                  <a:gd name="T28" fmla="*/ 226 w 316"/>
                  <a:gd name="T29" fmla="*/ 172 h 186"/>
                  <a:gd name="T30" fmla="*/ 196 w 316"/>
                  <a:gd name="T31" fmla="*/ 177 h 186"/>
                  <a:gd name="T32" fmla="*/ 166 w 316"/>
                  <a:gd name="T33" fmla="*/ 180 h 186"/>
                  <a:gd name="T34" fmla="*/ 136 w 316"/>
                  <a:gd name="T35" fmla="*/ 182 h 186"/>
                  <a:gd name="T36" fmla="*/ 106 w 316"/>
                  <a:gd name="T37" fmla="*/ 186 h 186"/>
                  <a:gd name="T38" fmla="*/ 74 w 316"/>
                  <a:gd name="T39" fmla="*/ 186 h 186"/>
                  <a:gd name="T40" fmla="*/ 44 w 316"/>
                  <a:gd name="T41" fmla="*/ 186 h 186"/>
                  <a:gd name="T42" fmla="*/ 28 w 316"/>
                  <a:gd name="T43" fmla="*/ 180 h 186"/>
                  <a:gd name="T44" fmla="*/ 19 w 316"/>
                  <a:gd name="T45" fmla="*/ 170 h 186"/>
                  <a:gd name="T46" fmla="*/ 11 w 316"/>
                  <a:gd name="T47" fmla="*/ 152 h 186"/>
                  <a:gd name="T48" fmla="*/ 5 w 316"/>
                  <a:gd name="T49" fmla="*/ 136 h 186"/>
                  <a:gd name="T50" fmla="*/ 3 w 316"/>
                  <a:gd name="T51" fmla="*/ 120 h 186"/>
                  <a:gd name="T52" fmla="*/ 0 w 316"/>
                  <a:gd name="T53" fmla="*/ 104 h 186"/>
                  <a:gd name="T54" fmla="*/ 3 w 316"/>
                  <a:gd name="T55" fmla="*/ 87 h 186"/>
                  <a:gd name="T56" fmla="*/ 14 w 316"/>
                  <a:gd name="T57" fmla="*/ 76 h 186"/>
                  <a:gd name="T58" fmla="*/ 28 w 316"/>
                  <a:gd name="T59" fmla="*/ 71 h 186"/>
                  <a:gd name="T60" fmla="*/ 41 w 316"/>
                  <a:gd name="T61" fmla="*/ 65 h 186"/>
                  <a:gd name="T62" fmla="*/ 55 w 316"/>
                  <a:gd name="T63" fmla="*/ 57 h 186"/>
                  <a:gd name="T64" fmla="*/ 69 w 316"/>
                  <a:gd name="T65" fmla="*/ 52 h 186"/>
                  <a:gd name="T66" fmla="*/ 81 w 316"/>
                  <a:gd name="T67" fmla="*/ 44 h 186"/>
                  <a:gd name="T68" fmla="*/ 95 w 316"/>
                  <a:gd name="T69" fmla="*/ 35 h 186"/>
                  <a:gd name="T70" fmla="*/ 109 w 316"/>
                  <a:gd name="T71" fmla="*/ 30 h 186"/>
                  <a:gd name="T72" fmla="*/ 120 w 316"/>
                  <a:gd name="T73" fmla="*/ 22 h 186"/>
                  <a:gd name="T74" fmla="*/ 131 w 316"/>
                  <a:gd name="T75" fmla="*/ 22 h 186"/>
                  <a:gd name="T76" fmla="*/ 136 w 316"/>
                  <a:gd name="T77" fmla="*/ 14 h 186"/>
                  <a:gd name="T78" fmla="*/ 142 w 316"/>
                  <a:gd name="T79" fmla="*/ 5 h 186"/>
                  <a:gd name="T80" fmla="*/ 150 w 316"/>
                  <a:gd name="T81" fmla="*/ 0 h 186"/>
                  <a:gd name="T82" fmla="*/ 169 w 316"/>
                  <a:gd name="T83" fmla="*/ 5 h 186"/>
                  <a:gd name="T84" fmla="*/ 188 w 316"/>
                  <a:gd name="T85" fmla="*/ 19 h 186"/>
                  <a:gd name="T86" fmla="*/ 205 w 316"/>
                  <a:gd name="T87" fmla="*/ 35 h 186"/>
                  <a:gd name="T88" fmla="*/ 223 w 316"/>
                  <a:gd name="T89" fmla="*/ 4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6" h="186">
                    <a:moveTo>
                      <a:pt x="223" y="46"/>
                    </a:moveTo>
                    <a:lnTo>
                      <a:pt x="237" y="55"/>
                    </a:lnTo>
                    <a:lnTo>
                      <a:pt x="248" y="62"/>
                    </a:lnTo>
                    <a:lnTo>
                      <a:pt x="256" y="71"/>
                    </a:lnTo>
                    <a:lnTo>
                      <a:pt x="267" y="82"/>
                    </a:lnTo>
                    <a:lnTo>
                      <a:pt x="278" y="92"/>
                    </a:lnTo>
                    <a:lnTo>
                      <a:pt x="286" y="104"/>
                    </a:lnTo>
                    <a:lnTo>
                      <a:pt x="297" y="115"/>
                    </a:lnTo>
                    <a:lnTo>
                      <a:pt x="311" y="122"/>
                    </a:lnTo>
                    <a:lnTo>
                      <a:pt x="316" y="133"/>
                    </a:lnTo>
                    <a:lnTo>
                      <a:pt x="308" y="142"/>
                    </a:lnTo>
                    <a:lnTo>
                      <a:pt x="294" y="147"/>
                    </a:lnTo>
                    <a:lnTo>
                      <a:pt x="281" y="152"/>
                    </a:lnTo>
                    <a:lnTo>
                      <a:pt x="253" y="163"/>
                    </a:lnTo>
                    <a:lnTo>
                      <a:pt x="226" y="172"/>
                    </a:lnTo>
                    <a:lnTo>
                      <a:pt x="196" y="177"/>
                    </a:lnTo>
                    <a:lnTo>
                      <a:pt x="166" y="180"/>
                    </a:lnTo>
                    <a:lnTo>
                      <a:pt x="136" y="182"/>
                    </a:lnTo>
                    <a:lnTo>
                      <a:pt x="106" y="186"/>
                    </a:lnTo>
                    <a:lnTo>
                      <a:pt x="74" y="186"/>
                    </a:lnTo>
                    <a:lnTo>
                      <a:pt x="44" y="186"/>
                    </a:lnTo>
                    <a:lnTo>
                      <a:pt x="28" y="180"/>
                    </a:lnTo>
                    <a:lnTo>
                      <a:pt x="19" y="170"/>
                    </a:lnTo>
                    <a:lnTo>
                      <a:pt x="11" y="152"/>
                    </a:lnTo>
                    <a:lnTo>
                      <a:pt x="5" y="136"/>
                    </a:lnTo>
                    <a:lnTo>
                      <a:pt x="3" y="120"/>
                    </a:lnTo>
                    <a:lnTo>
                      <a:pt x="0" y="104"/>
                    </a:lnTo>
                    <a:lnTo>
                      <a:pt x="3" y="87"/>
                    </a:lnTo>
                    <a:lnTo>
                      <a:pt x="14" y="76"/>
                    </a:lnTo>
                    <a:lnTo>
                      <a:pt x="28" y="71"/>
                    </a:lnTo>
                    <a:lnTo>
                      <a:pt x="41" y="65"/>
                    </a:lnTo>
                    <a:lnTo>
                      <a:pt x="55" y="57"/>
                    </a:lnTo>
                    <a:lnTo>
                      <a:pt x="69" y="52"/>
                    </a:lnTo>
                    <a:lnTo>
                      <a:pt x="81" y="44"/>
                    </a:lnTo>
                    <a:lnTo>
                      <a:pt x="95" y="35"/>
                    </a:lnTo>
                    <a:lnTo>
                      <a:pt x="109" y="30"/>
                    </a:lnTo>
                    <a:lnTo>
                      <a:pt x="120" y="22"/>
                    </a:lnTo>
                    <a:lnTo>
                      <a:pt x="131" y="22"/>
                    </a:lnTo>
                    <a:lnTo>
                      <a:pt x="136" y="14"/>
                    </a:lnTo>
                    <a:lnTo>
                      <a:pt x="142" y="5"/>
                    </a:lnTo>
                    <a:lnTo>
                      <a:pt x="150" y="0"/>
                    </a:lnTo>
                    <a:lnTo>
                      <a:pt x="169" y="5"/>
                    </a:lnTo>
                    <a:lnTo>
                      <a:pt x="188" y="19"/>
                    </a:lnTo>
                    <a:lnTo>
                      <a:pt x="205" y="35"/>
                    </a:lnTo>
                    <a:lnTo>
                      <a:pt x="223" y="46"/>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82" name="Freeform 442"/>
              <p:cNvSpPr>
                <a:spLocks/>
              </p:cNvSpPr>
              <p:nvPr/>
            </p:nvSpPr>
            <p:spPr bwMode="auto">
              <a:xfrm>
                <a:off x="2885" y="2105"/>
                <a:ext cx="11" cy="20"/>
              </a:xfrm>
              <a:custGeom>
                <a:avLst/>
                <a:gdLst>
                  <a:gd name="T0" fmla="*/ 44 w 46"/>
                  <a:gd name="T1" fmla="*/ 6 h 82"/>
                  <a:gd name="T2" fmla="*/ 46 w 46"/>
                  <a:gd name="T3" fmla="*/ 25 h 82"/>
                  <a:gd name="T4" fmla="*/ 44 w 46"/>
                  <a:gd name="T5" fmla="*/ 44 h 82"/>
                  <a:gd name="T6" fmla="*/ 41 w 46"/>
                  <a:gd name="T7" fmla="*/ 64 h 82"/>
                  <a:gd name="T8" fmla="*/ 44 w 46"/>
                  <a:gd name="T9" fmla="*/ 82 h 82"/>
                  <a:gd name="T10" fmla="*/ 33 w 46"/>
                  <a:gd name="T11" fmla="*/ 77 h 82"/>
                  <a:gd name="T12" fmla="*/ 19 w 46"/>
                  <a:gd name="T13" fmla="*/ 77 h 82"/>
                  <a:gd name="T14" fmla="*/ 5 w 46"/>
                  <a:gd name="T15" fmla="*/ 71 h 82"/>
                  <a:gd name="T16" fmla="*/ 0 w 46"/>
                  <a:gd name="T17" fmla="*/ 60 h 82"/>
                  <a:gd name="T18" fmla="*/ 14 w 46"/>
                  <a:gd name="T19" fmla="*/ 0 h 82"/>
                  <a:gd name="T20" fmla="*/ 22 w 46"/>
                  <a:gd name="T21" fmla="*/ 4 h 82"/>
                  <a:gd name="T22" fmla="*/ 30 w 46"/>
                  <a:gd name="T23" fmla="*/ 6 h 82"/>
                  <a:gd name="T24" fmla="*/ 35 w 46"/>
                  <a:gd name="T25" fmla="*/ 6 h 82"/>
                  <a:gd name="T26" fmla="*/ 44 w 46"/>
                  <a:gd name="T27" fmla="*/ 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82">
                    <a:moveTo>
                      <a:pt x="44" y="6"/>
                    </a:moveTo>
                    <a:lnTo>
                      <a:pt x="46" y="25"/>
                    </a:lnTo>
                    <a:lnTo>
                      <a:pt x="44" y="44"/>
                    </a:lnTo>
                    <a:lnTo>
                      <a:pt x="41" y="64"/>
                    </a:lnTo>
                    <a:lnTo>
                      <a:pt x="44" y="82"/>
                    </a:lnTo>
                    <a:lnTo>
                      <a:pt x="33" y="77"/>
                    </a:lnTo>
                    <a:lnTo>
                      <a:pt x="19" y="77"/>
                    </a:lnTo>
                    <a:lnTo>
                      <a:pt x="5" y="71"/>
                    </a:lnTo>
                    <a:lnTo>
                      <a:pt x="0" y="60"/>
                    </a:lnTo>
                    <a:lnTo>
                      <a:pt x="14" y="0"/>
                    </a:lnTo>
                    <a:lnTo>
                      <a:pt x="22" y="4"/>
                    </a:lnTo>
                    <a:lnTo>
                      <a:pt x="30" y="6"/>
                    </a:lnTo>
                    <a:lnTo>
                      <a:pt x="35" y="6"/>
                    </a:lnTo>
                    <a:lnTo>
                      <a:pt x="44" y="6"/>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83" name="Freeform 443"/>
              <p:cNvSpPr>
                <a:spLocks/>
              </p:cNvSpPr>
              <p:nvPr/>
            </p:nvSpPr>
            <p:spPr bwMode="auto">
              <a:xfrm>
                <a:off x="2820" y="2106"/>
                <a:ext cx="63" cy="39"/>
              </a:xfrm>
              <a:custGeom>
                <a:avLst/>
                <a:gdLst>
                  <a:gd name="T0" fmla="*/ 253 w 253"/>
                  <a:gd name="T1" fmla="*/ 11 h 155"/>
                  <a:gd name="T2" fmla="*/ 248 w 253"/>
                  <a:gd name="T3" fmla="*/ 49 h 155"/>
                  <a:gd name="T4" fmla="*/ 241 w 253"/>
                  <a:gd name="T5" fmla="*/ 85 h 155"/>
                  <a:gd name="T6" fmla="*/ 227 w 253"/>
                  <a:gd name="T7" fmla="*/ 120 h 155"/>
                  <a:gd name="T8" fmla="*/ 216 w 253"/>
                  <a:gd name="T9" fmla="*/ 155 h 155"/>
                  <a:gd name="T10" fmla="*/ 188 w 253"/>
                  <a:gd name="T11" fmla="*/ 152 h 155"/>
                  <a:gd name="T12" fmla="*/ 161 w 253"/>
                  <a:gd name="T13" fmla="*/ 147 h 155"/>
                  <a:gd name="T14" fmla="*/ 133 w 253"/>
                  <a:gd name="T15" fmla="*/ 141 h 155"/>
                  <a:gd name="T16" fmla="*/ 106 w 253"/>
                  <a:gd name="T17" fmla="*/ 134 h 155"/>
                  <a:gd name="T18" fmla="*/ 80 w 253"/>
                  <a:gd name="T19" fmla="*/ 122 h 155"/>
                  <a:gd name="T20" fmla="*/ 52 w 253"/>
                  <a:gd name="T21" fmla="*/ 115 h 155"/>
                  <a:gd name="T22" fmla="*/ 27 w 253"/>
                  <a:gd name="T23" fmla="*/ 104 h 155"/>
                  <a:gd name="T24" fmla="*/ 0 w 253"/>
                  <a:gd name="T25" fmla="*/ 95 h 155"/>
                  <a:gd name="T26" fmla="*/ 6 w 253"/>
                  <a:gd name="T27" fmla="*/ 68 h 155"/>
                  <a:gd name="T28" fmla="*/ 19 w 253"/>
                  <a:gd name="T29" fmla="*/ 44 h 155"/>
                  <a:gd name="T30" fmla="*/ 39 w 253"/>
                  <a:gd name="T31" fmla="*/ 28 h 155"/>
                  <a:gd name="T32" fmla="*/ 60 w 253"/>
                  <a:gd name="T33" fmla="*/ 11 h 155"/>
                  <a:gd name="T34" fmla="*/ 68 w 253"/>
                  <a:gd name="T35" fmla="*/ 11 h 155"/>
                  <a:gd name="T36" fmla="*/ 74 w 253"/>
                  <a:gd name="T37" fmla="*/ 8 h 155"/>
                  <a:gd name="T38" fmla="*/ 80 w 253"/>
                  <a:gd name="T39" fmla="*/ 5 h 155"/>
                  <a:gd name="T40" fmla="*/ 85 w 253"/>
                  <a:gd name="T41" fmla="*/ 0 h 155"/>
                  <a:gd name="T42" fmla="*/ 106 w 253"/>
                  <a:gd name="T43" fmla="*/ 3 h 155"/>
                  <a:gd name="T44" fmla="*/ 126 w 253"/>
                  <a:gd name="T45" fmla="*/ 5 h 155"/>
                  <a:gd name="T46" fmla="*/ 147 w 253"/>
                  <a:gd name="T47" fmla="*/ 8 h 155"/>
                  <a:gd name="T48" fmla="*/ 169 w 253"/>
                  <a:gd name="T49" fmla="*/ 11 h 155"/>
                  <a:gd name="T50" fmla="*/ 191 w 253"/>
                  <a:gd name="T51" fmla="*/ 14 h 155"/>
                  <a:gd name="T52" fmla="*/ 213 w 253"/>
                  <a:gd name="T53" fmla="*/ 14 h 155"/>
                  <a:gd name="T54" fmla="*/ 232 w 253"/>
                  <a:gd name="T55" fmla="*/ 14 h 155"/>
                  <a:gd name="T56" fmla="*/ 253 w 253"/>
                  <a:gd name="T57" fmla="*/ 11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3" h="155">
                    <a:moveTo>
                      <a:pt x="253" y="11"/>
                    </a:moveTo>
                    <a:lnTo>
                      <a:pt x="248" y="49"/>
                    </a:lnTo>
                    <a:lnTo>
                      <a:pt x="241" y="85"/>
                    </a:lnTo>
                    <a:lnTo>
                      <a:pt x="227" y="120"/>
                    </a:lnTo>
                    <a:lnTo>
                      <a:pt x="216" y="155"/>
                    </a:lnTo>
                    <a:lnTo>
                      <a:pt x="188" y="152"/>
                    </a:lnTo>
                    <a:lnTo>
                      <a:pt x="161" y="147"/>
                    </a:lnTo>
                    <a:lnTo>
                      <a:pt x="133" y="141"/>
                    </a:lnTo>
                    <a:lnTo>
                      <a:pt x="106" y="134"/>
                    </a:lnTo>
                    <a:lnTo>
                      <a:pt x="80" y="122"/>
                    </a:lnTo>
                    <a:lnTo>
                      <a:pt x="52" y="115"/>
                    </a:lnTo>
                    <a:lnTo>
                      <a:pt x="27" y="104"/>
                    </a:lnTo>
                    <a:lnTo>
                      <a:pt x="0" y="95"/>
                    </a:lnTo>
                    <a:lnTo>
                      <a:pt x="6" y="68"/>
                    </a:lnTo>
                    <a:lnTo>
                      <a:pt x="19" y="44"/>
                    </a:lnTo>
                    <a:lnTo>
                      <a:pt x="39" y="28"/>
                    </a:lnTo>
                    <a:lnTo>
                      <a:pt x="60" y="11"/>
                    </a:lnTo>
                    <a:lnTo>
                      <a:pt x="68" y="11"/>
                    </a:lnTo>
                    <a:lnTo>
                      <a:pt x="74" y="8"/>
                    </a:lnTo>
                    <a:lnTo>
                      <a:pt x="80" y="5"/>
                    </a:lnTo>
                    <a:lnTo>
                      <a:pt x="85" y="0"/>
                    </a:lnTo>
                    <a:lnTo>
                      <a:pt x="106" y="3"/>
                    </a:lnTo>
                    <a:lnTo>
                      <a:pt x="126" y="5"/>
                    </a:lnTo>
                    <a:lnTo>
                      <a:pt x="147" y="8"/>
                    </a:lnTo>
                    <a:lnTo>
                      <a:pt x="169" y="11"/>
                    </a:lnTo>
                    <a:lnTo>
                      <a:pt x="191" y="14"/>
                    </a:lnTo>
                    <a:lnTo>
                      <a:pt x="213" y="14"/>
                    </a:lnTo>
                    <a:lnTo>
                      <a:pt x="232" y="14"/>
                    </a:lnTo>
                    <a:lnTo>
                      <a:pt x="253" y="1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84" name="Freeform 444"/>
              <p:cNvSpPr>
                <a:spLocks/>
              </p:cNvSpPr>
              <p:nvPr/>
            </p:nvSpPr>
            <p:spPr bwMode="auto">
              <a:xfrm>
                <a:off x="2901" y="2106"/>
                <a:ext cx="14" cy="9"/>
              </a:xfrm>
              <a:custGeom>
                <a:avLst/>
                <a:gdLst>
                  <a:gd name="T0" fmla="*/ 20 w 55"/>
                  <a:gd name="T1" fmla="*/ 0 h 35"/>
                  <a:gd name="T2" fmla="*/ 20 w 55"/>
                  <a:gd name="T3" fmla="*/ 3 h 35"/>
                  <a:gd name="T4" fmla="*/ 20 w 55"/>
                  <a:gd name="T5" fmla="*/ 5 h 35"/>
                  <a:gd name="T6" fmla="*/ 28 w 55"/>
                  <a:gd name="T7" fmla="*/ 8 h 35"/>
                  <a:gd name="T8" fmla="*/ 39 w 55"/>
                  <a:gd name="T9" fmla="*/ 8 h 35"/>
                  <a:gd name="T10" fmla="*/ 46 w 55"/>
                  <a:gd name="T11" fmla="*/ 5 h 35"/>
                  <a:gd name="T12" fmla="*/ 55 w 55"/>
                  <a:gd name="T13" fmla="*/ 5 h 35"/>
                  <a:gd name="T14" fmla="*/ 0 w 55"/>
                  <a:gd name="T15" fmla="*/ 35 h 35"/>
                  <a:gd name="T16" fmla="*/ 0 w 55"/>
                  <a:gd name="T17" fmla="*/ 0 h 35"/>
                  <a:gd name="T18" fmla="*/ 20 w 55"/>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35">
                    <a:moveTo>
                      <a:pt x="20" y="0"/>
                    </a:moveTo>
                    <a:lnTo>
                      <a:pt x="20" y="3"/>
                    </a:lnTo>
                    <a:lnTo>
                      <a:pt x="20" y="5"/>
                    </a:lnTo>
                    <a:lnTo>
                      <a:pt x="28" y="8"/>
                    </a:lnTo>
                    <a:lnTo>
                      <a:pt x="39" y="8"/>
                    </a:lnTo>
                    <a:lnTo>
                      <a:pt x="46" y="5"/>
                    </a:lnTo>
                    <a:lnTo>
                      <a:pt x="55" y="5"/>
                    </a:lnTo>
                    <a:lnTo>
                      <a:pt x="0" y="35"/>
                    </a:lnTo>
                    <a:lnTo>
                      <a:pt x="0" y="0"/>
                    </a:lnTo>
                    <a:lnTo>
                      <a:pt x="20" y="0"/>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85" name="Freeform 445"/>
              <p:cNvSpPr>
                <a:spLocks/>
              </p:cNvSpPr>
              <p:nvPr/>
            </p:nvSpPr>
            <p:spPr bwMode="auto">
              <a:xfrm>
                <a:off x="2606" y="2107"/>
                <a:ext cx="75" cy="178"/>
              </a:xfrm>
              <a:custGeom>
                <a:avLst/>
                <a:gdLst>
                  <a:gd name="T0" fmla="*/ 44 w 300"/>
                  <a:gd name="T1" fmla="*/ 25 h 712"/>
                  <a:gd name="T2" fmla="*/ 77 w 300"/>
                  <a:gd name="T3" fmla="*/ 110 h 712"/>
                  <a:gd name="T4" fmla="*/ 109 w 300"/>
                  <a:gd name="T5" fmla="*/ 194 h 712"/>
                  <a:gd name="T6" fmla="*/ 142 w 300"/>
                  <a:gd name="T7" fmla="*/ 278 h 712"/>
                  <a:gd name="T8" fmla="*/ 171 w 300"/>
                  <a:gd name="T9" fmla="*/ 363 h 712"/>
                  <a:gd name="T10" fmla="*/ 205 w 300"/>
                  <a:gd name="T11" fmla="*/ 448 h 712"/>
                  <a:gd name="T12" fmla="*/ 237 w 300"/>
                  <a:gd name="T13" fmla="*/ 532 h 712"/>
                  <a:gd name="T14" fmla="*/ 267 w 300"/>
                  <a:gd name="T15" fmla="*/ 616 h 712"/>
                  <a:gd name="T16" fmla="*/ 300 w 300"/>
                  <a:gd name="T17" fmla="*/ 701 h 712"/>
                  <a:gd name="T18" fmla="*/ 240 w 300"/>
                  <a:gd name="T19" fmla="*/ 712 h 712"/>
                  <a:gd name="T20" fmla="*/ 235 w 300"/>
                  <a:gd name="T21" fmla="*/ 649 h 712"/>
                  <a:gd name="T22" fmla="*/ 224 w 300"/>
                  <a:gd name="T23" fmla="*/ 586 h 712"/>
                  <a:gd name="T24" fmla="*/ 205 w 300"/>
                  <a:gd name="T25" fmla="*/ 526 h 712"/>
                  <a:gd name="T26" fmla="*/ 183 w 300"/>
                  <a:gd name="T27" fmla="*/ 469 h 712"/>
                  <a:gd name="T28" fmla="*/ 159 w 300"/>
                  <a:gd name="T29" fmla="*/ 409 h 712"/>
                  <a:gd name="T30" fmla="*/ 131 w 300"/>
                  <a:gd name="T31" fmla="*/ 352 h 712"/>
                  <a:gd name="T32" fmla="*/ 107 w 300"/>
                  <a:gd name="T33" fmla="*/ 295 h 712"/>
                  <a:gd name="T34" fmla="*/ 85 w 300"/>
                  <a:gd name="T35" fmla="*/ 235 h 712"/>
                  <a:gd name="T36" fmla="*/ 0 w 300"/>
                  <a:gd name="T37" fmla="*/ 0 h 712"/>
                  <a:gd name="T38" fmla="*/ 14 w 300"/>
                  <a:gd name="T39" fmla="*/ 3 h 712"/>
                  <a:gd name="T40" fmla="*/ 28 w 300"/>
                  <a:gd name="T41" fmla="*/ 3 h 712"/>
                  <a:gd name="T42" fmla="*/ 38 w 300"/>
                  <a:gd name="T43" fmla="*/ 9 h 712"/>
                  <a:gd name="T44" fmla="*/ 44 w 300"/>
                  <a:gd name="T45" fmla="*/ 25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0" h="712">
                    <a:moveTo>
                      <a:pt x="44" y="25"/>
                    </a:moveTo>
                    <a:lnTo>
                      <a:pt x="77" y="110"/>
                    </a:lnTo>
                    <a:lnTo>
                      <a:pt x="109" y="194"/>
                    </a:lnTo>
                    <a:lnTo>
                      <a:pt x="142" y="278"/>
                    </a:lnTo>
                    <a:lnTo>
                      <a:pt x="171" y="363"/>
                    </a:lnTo>
                    <a:lnTo>
                      <a:pt x="205" y="448"/>
                    </a:lnTo>
                    <a:lnTo>
                      <a:pt x="237" y="532"/>
                    </a:lnTo>
                    <a:lnTo>
                      <a:pt x="267" y="616"/>
                    </a:lnTo>
                    <a:lnTo>
                      <a:pt x="300" y="701"/>
                    </a:lnTo>
                    <a:lnTo>
                      <a:pt x="240" y="712"/>
                    </a:lnTo>
                    <a:lnTo>
                      <a:pt x="235" y="649"/>
                    </a:lnTo>
                    <a:lnTo>
                      <a:pt x="224" y="586"/>
                    </a:lnTo>
                    <a:lnTo>
                      <a:pt x="205" y="526"/>
                    </a:lnTo>
                    <a:lnTo>
                      <a:pt x="183" y="469"/>
                    </a:lnTo>
                    <a:lnTo>
                      <a:pt x="159" y="409"/>
                    </a:lnTo>
                    <a:lnTo>
                      <a:pt x="131" y="352"/>
                    </a:lnTo>
                    <a:lnTo>
                      <a:pt x="107" y="295"/>
                    </a:lnTo>
                    <a:lnTo>
                      <a:pt x="85" y="235"/>
                    </a:lnTo>
                    <a:lnTo>
                      <a:pt x="0" y="0"/>
                    </a:lnTo>
                    <a:lnTo>
                      <a:pt x="14" y="3"/>
                    </a:lnTo>
                    <a:lnTo>
                      <a:pt x="28" y="3"/>
                    </a:lnTo>
                    <a:lnTo>
                      <a:pt x="38" y="9"/>
                    </a:lnTo>
                    <a:lnTo>
                      <a:pt x="44" y="2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86" name="Freeform 446"/>
              <p:cNvSpPr>
                <a:spLocks/>
              </p:cNvSpPr>
              <p:nvPr/>
            </p:nvSpPr>
            <p:spPr bwMode="auto">
              <a:xfrm>
                <a:off x="2526" y="2116"/>
                <a:ext cx="117" cy="179"/>
              </a:xfrm>
              <a:custGeom>
                <a:avLst/>
                <a:gdLst>
                  <a:gd name="T0" fmla="*/ 269 w 471"/>
                  <a:gd name="T1" fmla="*/ 164 h 716"/>
                  <a:gd name="T2" fmla="*/ 471 w 471"/>
                  <a:gd name="T3" fmla="*/ 689 h 716"/>
                  <a:gd name="T4" fmla="*/ 450 w 471"/>
                  <a:gd name="T5" fmla="*/ 695 h 716"/>
                  <a:gd name="T6" fmla="*/ 428 w 471"/>
                  <a:gd name="T7" fmla="*/ 697 h 716"/>
                  <a:gd name="T8" fmla="*/ 406 w 471"/>
                  <a:gd name="T9" fmla="*/ 703 h 716"/>
                  <a:gd name="T10" fmla="*/ 386 w 471"/>
                  <a:gd name="T11" fmla="*/ 706 h 716"/>
                  <a:gd name="T12" fmla="*/ 365 w 471"/>
                  <a:gd name="T13" fmla="*/ 711 h 716"/>
                  <a:gd name="T14" fmla="*/ 345 w 471"/>
                  <a:gd name="T15" fmla="*/ 714 h 716"/>
                  <a:gd name="T16" fmla="*/ 324 w 471"/>
                  <a:gd name="T17" fmla="*/ 716 h 716"/>
                  <a:gd name="T18" fmla="*/ 305 w 471"/>
                  <a:gd name="T19" fmla="*/ 716 h 716"/>
                  <a:gd name="T20" fmla="*/ 269 w 471"/>
                  <a:gd name="T21" fmla="*/ 689 h 716"/>
                  <a:gd name="T22" fmla="*/ 237 w 471"/>
                  <a:gd name="T23" fmla="*/ 659 h 716"/>
                  <a:gd name="T24" fmla="*/ 207 w 471"/>
                  <a:gd name="T25" fmla="*/ 633 h 716"/>
                  <a:gd name="T26" fmla="*/ 179 w 471"/>
                  <a:gd name="T27" fmla="*/ 603 h 716"/>
                  <a:gd name="T28" fmla="*/ 152 w 471"/>
                  <a:gd name="T29" fmla="*/ 569 h 716"/>
                  <a:gd name="T30" fmla="*/ 128 w 471"/>
                  <a:gd name="T31" fmla="*/ 537 h 716"/>
                  <a:gd name="T32" fmla="*/ 106 w 471"/>
                  <a:gd name="T33" fmla="*/ 504 h 716"/>
                  <a:gd name="T34" fmla="*/ 84 w 471"/>
                  <a:gd name="T35" fmla="*/ 466 h 716"/>
                  <a:gd name="T36" fmla="*/ 98 w 471"/>
                  <a:gd name="T37" fmla="*/ 454 h 716"/>
                  <a:gd name="T38" fmla="*/ 114 w 471"/>
                  <a:gd name="T39" fmla="*/ 452 h 716"/>
                  <a:gd name="T40" fmla="*/ 133 w 471"/>
                  <a:gd name="T41" fmla="*/ 449 h 716"/>
                  <a:gd name="T42" fmla="*/ 149 w 471"/>
                  <a:gd name="T43" fmla="*/ 447 h 716"/>
                  <a:gd name="T44" fmla="*/ 166 w 471"/>
                  <a:gd name="T45" fmla="*/ 447 h 716"/>
                  <a:gd name="T46" fmla="*/ 179 w 471"/>
                  <a:gd name="T47" fmla="*/ 438 h 716"/>
                  <a:gd name="T48" fmla="*/ 188 w 471"/>
                  <a:gd name="T49" fmla="*/ 428 h 716"/>
                  <a:gd name="T50" fmla="*/ 191 w 471"/>
                  <a:gd name="T51" fmla="*/ 406 h 716"/>
                  <a:gd name="T52" fmla="*/ 177 w 471"/>
                  <a:gd name="T53" fmla="*/ 371 h 716"/>
                  <a:gd name="T54" fmla="*/ 163 w 471"/>
                  <a:gd name="T55" fmla="*/ 335 h 716"/>
                  <a:gd name="T56" fmla="*/ 152 w 471"/>
                  <a:gd name="T57" fmla="*/ 297 h 716"/>
                  <a:gd name="T58" fmla="*/ 138 w 471"/>
                  <a:gd name="T59" fmla="*/ 256 h 716"/>
                  <a:gd name="T60" fmla="*/ 122 w 471"/>
                  <a:gd name="T61" fmla="*/ 247 h 716"/>
                  <a:gd name="T62" fmla="*/ 106 w 471"/>
                  <a:gd name="T63" fmla="*/ 245 h 716"/>
                  <a:gd name="T64" fmla="*/ 90 w 471"/>
                  <a:gd name="T65" fmla="*/ 245 h 716"/>
                  <a:gd name="T66" fmla="*/ 73 w 471"/>
                  <a:gd name="T67" fmla="*/ 247 h 716"/>
                  <a:gd name="T68" fmla="*/ 55 w 471"/>
                  <a:gd name="T69" fmla="*/ 251 h 716"/>
                  <a:gd name="T70" fmla="*/ 37 w 471"/>
                  <a:gd name="T71" fmla="*/ 253 h 716"/>
                  <a:gd name="T72" fmla="*/ 21 w 471"/>
                  <a:gd name="T73" fmla="*/ 256 h 716"/>
                  <a:gd name="T74" fmla="*/ 5 w 471"/>
                  <a:gd name="T75" fmla="*/ 259 h 716"/>
                  <a:gd name="T76" fmla="*/ 0 w 471"/>
                  <a:gd name="T77" fmla="*/ 199 h 716"/>
                  <a:gd name="T78" fmla="*/ 11 w 471"/>
                  <a:gd name="T79" fmla="*/ 144 h 716"/>
                  <a:gd name="T80" fmla="*/ 25 w 471"/>
                  <a:gd name="T81" fmla="*/ 88 h 716"/>
                  <a:gd name="T82" fmla="*/ 41 w 471"/>
                  <a:gd name="T83" fmla="*/ 24 h 716"/>
                  <a:gd name="T84" fmla="*/ 207 w 471"/>
                  <a:gd name="T85" fmla="*/ 0 h 716"/>
                  <a:gd name="T86" fmla="*/ 269 w 471"/>
                  <a:gd name="T87" fmla="*/ 164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1" h="716">
                    <a:moveTo>
                      <a:pt x="269" y="164"/>
                    </a:moveTo>
                    <a:lnTo>
                      <a:pt x="471" y="689"/>
                    </a:lnTo>
                    <a:lnTo>
                      <a:pt x="450" y="695"/>
                    </a:lnTo>
                    <a:lnTo>
                      <a:pt x="428" y="697"/>
                    </a:lnTo>
                    <a:lnTo>
                      <a:pt x="406" y="703"/>
                    </a:lnTo>
                    <a:lnTo>
                      <a:pt x="386" y="706"/>
                    </a:lnTo>
                    <a:lnTo>
                      <a:pt x="365" y="711"/>
                    </a:lnTo>
                    <a:lnTo>
                      <a:pt x="345" y="714"/>
                    </a:lnTo>
                    <a:lnTo>
                      <a:pt x="324" y="716"/>
                    </a:lnTo>
                    <a:lnTo>
                      <a:pt x="305" y="716"/>
                    </a:lnTo>
                    <a:lnTo>
                      <a:pt x="269" y="689"/>
                    </a:lnTo>
                    <a:lnTo>
                      <a:pt x="237" y="659"/>
                    </a:lnTo>
                    <a:lnTo>
                      <a:pt x="207" y="633"/>
                    </a:lnTo>
                    <a:lnTo>
                      <a:pt x="179" y="603"/>
                    </a:lnTo>
                    <a:lnTo>
                      <a:pt x="152" y="569"/>
                    </a:lnTo>
                    <a:lnTo>
                      <a:pt x="128" y="537"/>
                    </a:lnTo>
                    <a:lnTo>
                      <a:pt x="106" y="504"/>
                    </a:lnTo>
                    <a:lnTo>
                      <a:pt x="84" y="466"/>
                    </a:lnTo>
                    <a:lnTo>
                      <a:pt x="98" y="454"/>
                    </a:lnTo>
                    <a:lnTo>
                      <a:pt x="114" y="452"/>
                    </a:lnTo>
                    <a:lnTo>
                      <a:pt x="133" y="449"/>
                    </a:lnTo>
                    <a:lnTo>
                      <a:pt x="149" y="447"/>
                    </a:lnTo>
                    <a:lnTo>
                      <a:pt x="166" y="447"/>
                    </a:lnTo>
                    <a:lnTo>
                      <a:pt x="179" y="438"/>
                    </a:lnTo>
                    <a:lnTo>
                      <a:pt x="188" y="428"/>
                    </a:lnTo>
                    <a:lnTo>
                      <a:pt x="191" y="406"/>
                    </a:lnTo>
                    <a:lnTo>
                      <a:pt x="177" y="371"/>
                    </a:lnTo>
                    <a:lnTo>
                      <a:pt x="163" y="335"/>
                    </a:lnTo>
                    <a:lnTo>
                      <a:pt x="152" y="297"/>
                    </a:lnTo>
                    <a:lnTo>
                      <a:pt x="138" y="256"/>
                    </a:lnTo>
                    <a:lnTo>
                      <a:pt x="122" y="247"/>
                    </a:lnTo>
                    <a:lnTo>
                      <a:pt x="106" y="245"/>
                    </a:lnTo>
                    <a:lnTo>
                      <a:pt x="90" y="245"/>
                    </a:lnTo>
                    <a:lnTo>
                      <a:pt x="73" y="247"/>
                    </a:lnTo>
                    <a:lnTo>
                      <a:pt x="55" y="251"/>
                    </a:lnTo>
                    <a:lnTo>
                      <a:pt x="37" y="253"/>
                    </a:lnTo>
                    <a:lnTo>
                      <a:pt x="21" y="256"/>
                    </a:lnTo>
                    <a:lnTo>
                      <a:pt x="5" y="259"/>
                    </a:lnTo>
                    <a:lnTo>
                      <a:pt x="0" y="199"/>
                    </a:lnTo>
                    <a:lnTo>
                      <a:pt x="11" y="144"/>
                    </a:lnTo>
                    <a:lnTo>
                      <a:pt x="25" y="88"/>
                    </a:lnTo>
                    <a:lnTo>
                      <a:pt x="41" y="24"/>
                    </a:lnTo>
                    <a:lnTo>
                      <a:pt x="207" y="0"/>
                    </a:lnTo>
                    <a:lnTo>
                      <a:pt x="269" y="164"/>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87" name="Freeform 447"/>
              <p:cNvSpPr>
                <a:spLocks/>
              </p:cNvSpPr>
              <p:nvPr/>
            </p:nvSpPr>
            <p:spPr bwMode="auto">
              <a:xfrm>
                <a:off x="3030" y="2120"/>
                <a:ext cx="27" cy="15"/>
              </a:xfrm>
              <a:custGeom>
                <a:avLst/>
                <a:gdLst>
                  <a:gd name="T0" fmla="*/ 96 w 110"/>
                  <a:gd name="T1" fmla="*/ 11 h 61"/>
                  <a:gd name="T2" fmla="*/ 99 w 110"/>
                  <a:gd name="T3" fmla="*/ 20 h 61"/>
                  <a:gd name="T4" fmla="*/ 104 w 110"/>
                  <a:gd name="T5" fmla="*/ 27 h 61"/>
                  <a:gd name="T6" fmla="*/ 110 w 110"/>
                  <a:gd name="T7" fmla="*/ 36 h 61"/>
                  <a:gd name="T8" fmla="*/ 107 w 110"/>
                  <a:gd name="T9" fmla="*/ 47 h 61"/>
                  <a:gd name="T10" fmla="*/ 94 w 110"/>
                  <a:gd name="T11" fmla="*/ 57 h 61"/>
                  <a:gd name="T12" fmla="*/ 77 w 110"/>
                  <a:gd name="T13" fmla="*/ 61 h 61"/>
                  <a:gd name="T14" fmla="*/ 58 w 110"/>
                  <a:gd name="T15" fmla="*/ 61 h 61"/>
                  <a:gd name="T16" fmla="*/ 39 w 110"/>
                  <a:gd name="T17" fmla="*/ 61 h 61"/>
                  <a:gd name="T18" fmla="*/ 28 w 110"/>
                  <a:gd name="T19" fmla="*/ 57 h 61"/>
                  <a:gd name="T20" fmla="*/ 14 w 110"/>
                  <a:gd name="T21" fmla="*/ 55 h 61"/>
                  <a:gd name="T22" fmla="*/ 4 w 110"/>
                  <a:gd name="T23" fmla="*/ 50 h 61"/>
                  <a:gd name="T24" fmla="*/ 0 w 110"/>
                  <a:gd name="T25" fmla="*/ 36 h 61"/>
                  <a:gd name="T26" fmla="*/ 4 w 110"/>
                  <a:gd name="T27" fmla="*/ 25 h 61"/>
                  <a:gd name="T28" fmla="*/ 9 w 110"/>
                  <a:gd name="T29" fmla="*/ 17 h 61"/>
                  <a:gd name="T30" fmla="*/ 18 w 110"/>
                  <a:gd name="T31" fmla="*/ 11 h 61"/>
                  <a:gd name="T32" fmla="*/ 25 w 110"/>
                  <a:gd name="T33" fmla="*/ 6 h 61"/>
                  <a:gd name="T34" fmla="*/ 41 w 110"/>
                  <a:gd name="T35" fmla="*/ 4 h 61"/>
                  <a:gd name="T36" fmla="*/ 64 w 110"/>
                  <a:gd name="T37" fmla="*/ 0 h 61"/>
                  <a:gd name="T38" fmla="*/ 82 w 110"/>
                  <a:gd name="T39" fmla="*/ 4 h 61"/>
                  <a:gd name="T40" fmla="*/ 96 w 110"/>
                  <a:gd name="T41" fmla="*/ 1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61">
                    <a:moveTo>
                      <a:pt x="96" y="11"/>
                    </a:moveTo>
                    <a:lnTo>
                      <a:pt x="99" y="20"/>
                    </a:lnTo>
                    <a:lnTo>
                      <a:pt x="104" y="27"/>
                    </a:lnTo>
                    <a:lnTo>
                      <a:pt x="110" y="36"/>
                    </a:lnTo>
                    <a:lnTo>
                      <a:pt x="107" y="47"/>
                    </a:lnTo>
                    <a:lnTo>
                      <a:pt x="94" y="57"/>
                    </a:lnTo>
                    <a:lnTo>
                      <a:pt x="77" y="61"/>
                    </a:lnTo>
                    <a:lnTo>
                      <a:pt x="58" y="61"/>
                    </a:lnTo>
                    <a:lnTo>
                      <a:pt x="39" y="61"/>
                    </a:lnTo>
                    <a:lnTo>
                      <a:pt x="28" y="57"/>
                    </a:lnTo>
                    <a:lnTo>
                      <a:pt x="14" y="55"/>
                    </a:lnTo>
                    <a:lnTo>
                      <a:pt x="4" y="50"/>
                    </a:lnTo>
                    <a:lnTo>
                      <a:pt x="0" y="36"/>
                    </a:lnTo>
                    <a:lnTo>
                      <a:pt x="4" y="25"/>
                    </a:lnTo>
                    <a:lnTo>
                      <a:pt x="9" y="17"/>
                    </a:lnTo>
                    <a:lnTo>
                      <a:pt x="18" y="11"/>
                    </a:lnTo>
                    <a:lnTo>
                      <a:pt x="25" y="6"/>
                    </a:lnTo>
                    <a:lnTo>
                      <a:pt x="41" y="4"/>
                    </a:lnTo>
                    <a:lnTo>
                      <a:pt x="64" y="0"/>
                    </a:lnTo>
                    <a:lnTo>
                      <a:pt x="82" y="4"/>
                    </a:lnTo>
                    <a:lnTo>
                      <a:pt x="9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88" name="Freeform 448"/>
              <p:cNvSpPr>
                <a:spLocks/>
              </p:cNvSpPr>
              <p:nvPr/>
            </p:nvSpPr>
            <p:spPr bwMode="auto">
              <a:xfrm>
                <a:off x="2819" y="2143"/>
                <a:ext cx="238" cy="71"/>
              </a:xfrm>
              <a:custGeom>
                <a:avLst/>
                <a:gdLst>
                  <a:gd name="T0" fmla="*/ 945 w 954"/>
                  <a:gd name="T1" fmla="*/ 120 h 280"/>
                  <a:gd name="T2" fmla="*/ 11 w 954"/>
                  <a:gd name="T3" fmla="*/ 280 h 280"/>
                  <a:gd name="T4" fmla="*/ 0 w 954"/>
                  <a:gd name="T5" fmla="*/ 248 h 280"/>
                  <a:gd name="T6" fmla="*/ 0 w 954"/>
                  <a:gd name="T7" fmla="*/ 207 h 280"/>
                  <a:gd name="T8" fmla="*/ 2 w 954"/>
                  <a:gd name="T9" fmla="*/ 166 h 280"/>
                  <a:gd name="T10" fmla="*/ 5 w 954"/>
                  <a:gd name="T11" fmla="*/ 131 h 280"/>
                  <a:gd name="T12" fmla="*/ 37 w 954"/>
                  <a:gd name="T13" fmla="*/ 131 h 280"/>
                  <a:gd name="T14" fmla="*/ 81 w 954"/>
                  <a:gd name="T15" fmla="*/ 131 h 280"/>
                  <a:gd name="T16" fmla="*/ 136 w 954"/>
                  <a:gd name="T17" fmla="*/ 128 h 280"/>
                  <a:gd name="T18" fmla="*/ 196 w 954"/>
                  <a:gd name="T19" fmla="*/ 122 h 280"/>
                  <a:gd name="T20" fmla="*/ 262 w 954"/>
                  <a:gd name="T21" fmla="*/ 115 h 280"/>
                  <a:gd name="T22" fmla="*/ 329 w 954"/>
                  <a:gd name="T23" fmla="*/ 106 h 280"/>
                  <a:gd name="T24" fmla="*/ 403 w 954"/>
                  <a:gd name="T25" fmla="*/ 98 h 280"/>
                  <a:gd name="T26" fmla="*/ 476 w 954"/>
                  <a:gd name="T27" fmla="*/ 87 h 280"/>
                  <a:gd name="T28" fmla="*/ 554 w 954"/>
                  <a:gd name="T29" fmla="*/ 76 h 280"/>
                  <a:gd name="T30" fmla="*/ 624 w 954"/>
                  <a:gd name="T31" fmla="*/ 65 h 280"/>
                  <a:gd name="T32" fmla="*/ 695 w 954"/>
                  <a:gd name="T33" fmla="*/ 51 h 280"/>
                  <a:gd name="T34" fmla="*/ 761 w 954"/>
                  <a:gd name="T35" fmla="*/ 41 h 280"/>
                  <a:gd name="T36" fmla="*/ 820 w 954"/>
                  <a:gd name="T37" fmla="*/ 30 h 280"/>
                  <a:gd name="T38" fmla="*/ 874 w 954"/>
                  <a:gd name="T39" fmla="*/ 19 h 280"/>
                  <a:gd name="T40" fmla="*/ 918 w 954"/>
                  <a:gd name="T41" fmla="*/ 9 h 280"/>
                  <a:gd name="T42" fmla="*/ 954 w 954"/>
                  <a:gd name="T43" fmla="*/ 0 h 280"/>
                  <a:gd name="T44" fmla="*/ 951 w 954"/>
                  <a:gd name="T45" fmla="*/ 32 h 280"/>
                  <a:gd name="T46" fmla="*/ 951 w 954"/>
                  <a:gd name="T47" fmla="*/ 60 h 280"/>
                  <a:gd name="T48" fmla="*/ 948 w 954"/>
                  <a:gd name="T49" fmla="*/ 90 h 280"/>
                  <a:gd name="T50" fmla="*/ 945 w 954"/>
                  <a:gd name="T51" fmla="*/ 12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4" h="280">
                    <a:moveTo>
                      <a:pt x="945" y="120"/>
                    </a:moveTo>
                    <a:lnTo>
                      <a:pt x="11" y="280"/>
                    </a:lnTo>
                    <a:lnTo>
                      <a:pt x="0" y="248"/>
                    </a:lnTo>
                    <a:lnTo>
                      <a:pt x="0" y="207"/>
                    </a:lnTo>
                    <a:lnTo>
                      <a:pt x="2" y="166"/>
                    </a:lnTo>
                    <a:lnTo>
                      <a:pt x="5" y="131"/>
                    </a:lnTo>
                    <a:lnTo>
                      <a:pt x="37" y="131"/>
                    </a:lnTo>
                    <a:lnTo>
                      <a:pt x="81" y="131"/>
                    </a:lnTo>
                    <a:lnTo>
                      <a:pt x="136" y="128"/>
                    </a:lnTo>
                    <a:lnTo>
                      <a:pt x="196" y="122"/>
                    </a:lnTo>
                    <a:lnTo>
                      <a:pt x="262" y="115"/>
                    </a:lnTo>
                    <a:lnTo>
                      <a:pt x="329" y="106"/>
                    </a:lnTo>
                    <a:lnTo>
                      <a:pt x="403" y="98"/>
                    </a:lnTo>
                    <a:lnTo>
                      <a:pt x="476" y="87"/>
                    </a:lnTo>
                    <a:lnTo>
                      <a:pt x="554" y="76"/>
                    </a:lnTo>
                    <a:lnTo>
                      <a:pt x="624" y="65"/>
                    </a:lnTo>
                    <a:lnTo>
                      <a:pt x="695" y="51"/>
                    </a:lnTo>
                    <a:lnTo>
                      <a:pt x="761" y="41"/>
                    </a:lnTo>
                    <a:lnTo>
                      <a:pt x="820" y="30"/>
                    </a:lnTo>
                    <a:lnTo>
                      <a:pt x="874" y="19"/>
                    </a:lnTo>
                    <a:lnTo>
                      <a:pt x="918" y="9"/>
                    </a:lnTo>
                    <a:lnTo>
                      <a:pt x="954" y="0"/>
                    </a:lnTo>
                    <a:lnTo>
                      <a:pt x="951" y="32"/>
                    </a:lnTo>
                    <a:lnTo>
                      <a:pt x="951" y="60"/>
                    </a:lnTo>
                    <a:lnTo>
                      <a:pt x="948" y="90"/>
                    </a:lnTo>
                    <a:lnTo>
                      <a:pt x="945" y="12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89" name="Freeform 449"/>
              <p:cNvSpPr>
                <a:spLocks/>
              </p:cNvSpPr>
              <p:nvPr/>
            </p:nvSpPr>
            <p:spPr bwMode="auto">
              <a:xfrm>
                <a:off x="3065" y="2148"/>
                <a:ext cx="25" cy="68"/>
              </a:xfrm>
              <a:custGeom>
                <a:avLst/>
                <a:gdLst>
                  <a:gd name="T0" fmla="*/ 101 w 101"/>
                  <a:gd name="T1" fmla="*/ 128 h 276"/>
                  <a:gd name="T2" fmla="*/ 95 w 101"/>
                  <a:gd name="T3" fmla="*/ 164 h 276"/>
                  <a:gd name="T4" fmla="*/ 92 w 101"/>
                  <a:gd name="T5" fmla="*/ 202 h 276"/>
                  <a:gd name="T6" fmla="*/ 92 w 101"/>
                  <a:gd name="T7" fmla="*/ 237 h 276"/>
                  <a:gd name="T8" fmla="*/ 90 w 101"/>
                  <a:gd name="T9" fmla="*/ 276 h 276"/>
                  <a:gd name="T10" fmla="*/ 78 w 101"/>
                  <a:gd name="T11" fmla="*/ 257 h 276"/>
                  <a:gd name="T12" fmla="*/ 65 w 101"/>
                  <a:gd name="T13" fmla="*/ 240 h 276"/>
                  <a:gd name="T14" fmla="*/ 51 w 101"/>
                  <a:gd name="T15" fmla="*/ 221 h 276"/>
                  <a:gd name="T16" fmla="*/ 37 w 101"/>
                  <a:gd name="T17" fmla="*/ 202 h 276"/>
                  <a:gd name="T18" fmla="*/ 25 w 101"/>
                  <a:gd name="T19" fmla="*/ 182 h 276"/>
                  <a:gd name="T20" fmla="*/ 14 w 101"/>
                  <a:gd name="T21" fmla="*/ 164 h 276"/>
                  <a:gd name="T22" fmla="*/ 5 w 101"/>
                  <a:gd name="T23" fmla="*/ 145 h 276"/>
                  <a:gd name="T24" fmla="*/ 0 w 101"/>
                  <a:gd name="T25" fmla="*/ 126 h 276"/>
                  <a:gd name="T26" fmla="*/ 5 w 101"/>
                  <a:gd name="T27" fmla="*/ 96 h 276"/>
                  <a:gd name="T28" fmla="*/ 7 w 101"/>
                  <a:gd name="T29" fmla="*/ 66 h 276"/>
                  <a:gd name="T30" fmla="*/ 7 w 101"/>
                  <a:gd name="T31" fmla="*/ 33 h 276"/>
                  <a:gd name="T32" fmla="*/ 11 w 101"/>
                  <a:gd name="T33" fmla="*/ 0 h 276"/>
                  <a:gd name="T34" fmla="*/ 21 w 101"/>
                  <a:gd name="T35" fmla="*/ 16 h 276"/>
                  <a:gd name="T36" fmla="*/ 32 w 101"/>
                  <a:gd name="T37" fmla="*/ 33 h 276"/>
                  <a:gd name="T38" fmla="*/ 43 w 101"/>
                  <a:gd name="T39" fmla="*/ 49 h 276"/>
                  <a:gd name="T40" fmla="*/ 55 w 101"/>
                  <a:gd name="T41" fmla="*/ 66 h 276"/>
                  <a:gd name="T42" fmla="*/ 65 w 101"/>
                  <a:gd name="T43" fmla="*/ 82 h 276"/>
                  <a:gd name="T44" fmla="*/ 76 w 101"/>
                  <a:gd name="T45" fmla="*/ 99 h 276"/>
                  <a:gd name="T46" fmla="*/ 87 w 101"/>
                  <a:gd name="T47" fmla="*/ 115 h 276"/>
                  <a:gd name="T48" fmla="*/ 101 w 101"/>
                  <a:gd name="T49" fmla="*/ 12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1" h="276">
                    <a:moveTo>
                      <a:pt x="101" y="128"/>
                    </a:moveTo>
                    <a:lnTo>
                      <a:pt x="95" y="164"/>
                    </a:lnTo>
                    <a:lnTo>
                      <a:pt x="92" y="202"/>
                    </a:lnTo>
                    <a:lnTo>
                      <a:pt x="92" y="237"/>
                    </a:lnTo>
                    <a:lnTo>
                      <a:pt x="90" y="276"/>
                    </a:lnTo>
                    <a:lnTo>
                      <a:pt x="78" y="257"/>
                    </a:lnTo>
                    <a:lnTo>
                      <a:pt x="65" y="240"/>
                    </a:lnTo>
                    <a:lnTo>
                      <a:pt x="51" y="221"/>
                    </a:lnTo>
                    <a:lnTo>
                      <a:pt x="37" y="202"/>
                    </a:lnTo>
                    <a:lnTo>
                      <a:pt x="25" y="182"/>
                    </a:lnTo>
                    <a:lnTo>
                      <a:pt x="14" y="164"/>
                    </a:lnTo>
                    <a:lnTo>
                      <a:pt x="5" y="145"/>
                    </a:lnTo>
                    <a:lnTo>
                      <a:pt x="0" y="126"/>
                    </a:lnTo>
                    <a:lnTo>
                      <a:pt x="5" y="96"/>
                    </a:lnTo>
                    <a:lnTo>
                      <a:pt x="7" y="66"/>
                    </a:lnTo>
                    <a:lnTo>
                      <a:pt x="7" y="33"/>
                    </a:lnTo>
                    <a:lnTo>
                      <a:pt x="11" y="0"/>
                    </a:lnTo>
                    <a:lnTo>
                      <a:pt x="21" y="16"/>
                    </a:lnTo>
                    <a:lnTo>
                      <a:pt x="32" y="33"/>
                    </a:lnTo>
                    <a:lnTo>
                      <a:pt x="43" y="49"/>
                    </a:lnTo>
                    <a:lnTo>
                      <a:pt x="55" y="66"/>
                    </a:lnTo>
                    <a:lnTo>
                      <a:pt x="65" y="82"/>
                    </a:lnTo>
                    <a:lnTo>
                      <a:pt x="76" y="99"/>
                    </a:lnTo>
                    <a:lnTo>
                      <a:pt x="87" y="115"/>
                    </a:lnTo>
                    <a:lnTo>
                      <a:pt x="101" y="128"/>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90" name="Freeform 450"/>
              <p:cNvSpPr>
                <a:spLocks/>
              </p:cNvSpPr>
              <p:nvPr/>
            </p:nvSpPr>
            <p:spPr bwMode="auto">
              <a:xfrm>
                <a:off x="2810" y="2149"/>
                <a:ext cx="32" cy="18"/>
              </a:xfrm>
              <a:custGeom>
                <a:avLst/>
                <a:gdLst>
                  <a:gd name="T0" fmla="*/ 123 w 125"/>
                  <a:gd name="T1" fmla="*/ 34 h 74"/>
                  <a:gd name="T2" fmla="*/ 125 w 125"/>
                  <a:gd name="T3" fmla="*/ 47 h 74"/>
                  <a:gd name="T4" fmla="*/ 118 w 125"/>
                  <a:gd name="T5" fmla="*/ 55 h 74"/>
                  <a:gd name="T6" fmla="*/ 104 w 125"/>
                  <a:gd name="T7" fmla="*/ 61 h 74"/>
                  <a:gd name="T8" fmla="*/ 93 w 125"/>
                  <a:gd name="T9" fmla="*/ 69 h 74"/>
                  <a:gd name="T10" fmla="*/ 82 w 125"/>
                  <a:gd name="T11" fmla="*/ 71 h 74"/>
                  <a:gd name="T12" fmla="*/ 70 w 125"/>
                  <a:gd name="T13" fmla="*/ 71 h 74"/>
                  <a:gd name="T14" fmla="*/ 60 w 125"/>
                  <a:gd name="T15" fmla="*/ 74 h 74"/>
                  <a:gd name="T16" fmla="*/ 49 w 125"/>
                  <a:gd name="T17" fmla="*/ 74 h 74"/>
                  <a:gd name="T18" fmla="*/ 38 w 125"/>
                  <a:gd name="T19" fmla="*/ 71 h 74"/>
                  <a:gd name="T20" fmla="*/ 27 w 125"/>
                  <a:gd name="T21" fmla="*/ 69 h 74"/>
                  <a:gd name="T22" fmla="*/ 17 w 125"/>
                  <a:gd name="T23" fmla="*/ 64 h 74"/>
                  <a:gd name="T24" fmla="*/ 8 w 125"/>
                  <a:gd name="T25" fmla="*/ 55 h 74"/>
                  <a:gd name="T26" fmla="*/ 3 w 125"/>
                  <a:gd name="T27" fmla="*/ 50 h 74"/>
                  <a:gd name="T28" fmla="*/ 0 w 125"/>
                  <a:gd name="T29" fmla="*/ 41 h 74"/>
                  <a:gd name="T30" fmla="*/ 0 w 125"/>
                  <a:gd name="T31" fmla="*/ 30 h 74"/>
                  <a:gd name="T32" fmla="*/ 3 w 125"/>
                  <a:gd name="T33" fmla="*/ 20 h 74"/>
                  <a:gd name="T34" fmla="*/ 11 w 125"/>
                  <a:gd name="T35" fmla="*/ 11 h 74"/>
                  <a:gd name="T36" fmla="*/ 22 w 125"/>
                  <a:gd name="T37" fmla="*/ 6 h 74"/>
                  <a:gd name="T38" fmla="*/ 35 w 125"/>
                  <a:gd name="T39" fmla="*/ 4 h 74"/>
                  <a:gd name="T40" fmla="*/ 47 w 125"/>
                  <a:gd name="T41" fmla="*/ 0 h 74"/>
                  <a:gd name="T42" fmla="*/ 60 w 125"/>
                  <a:gd name="T43" fmla="*/ 4 h 74"/>
                  <a:gd name="T44" fmla="*/ 74 w 125"/>
                  <a:gd name="T45" fmla="*/ 4 h 74"/>
                  <a:gd name="T46" fmla="*/ 88 w 125"/>
                  <a:gd name="T47" fmla="*/ 6 h 74"/>
                  <a:gd name="T48" fmla="*/ 98 w 125"/>
                  <a:gd name="T49" fmla="*/ 9 h 74"/>
                  <a:gd name="T50" fmla="*/ 123 w 125"/>
                  <a:gd name="T51" fmla="*/ 3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74">
                    <a:moveTo>
                      <a:pt x="123" y="34"/>
                    </a:moveTo>
                    <a:lnTo>
                      <a:pt x="125" y="47"/>
                    </a:lnTo>
                    <a:lnTo>
                      <a:pt x="118" y="55"/>
                    </a:lnTo>
                    <a:lnTo>
                      <a:pt x="104" y="61"/>
                    </a:lnTo>
                    <a:lnTo>
                      <a:pt x="93" y="69"/>
                    </a:lnTo>
                    <a:lnTo>
                      <a:pt x="82" y="71"/>
                    </a:lnTo>
                    <a:lnTo>
                      <a:pt x="70" y="71"/>
                    </a:lnTo>
                    <a:lnTo>
                      <a:pt x="60" y="74"/>
                    </a:lnTo>
                    <a:lnTo>
                      <a:pt x="49" y="74"/>
                    </a:lnTo>
                    <a:lnTo>
                      <a:pt x="38" y="71"/>
                    </a:lnTo>
                    <a:lnTo>
                      <a:pt x="27" y="69"/>
                    </a:lnTo>
                    <a:lnTo>
                      <a:pt x="17" y="64"/>
                    </a:lnTo>
                    <a:lnTo>
                      <a:pt x="8" y="55"/>
                    </a:lnTo>
                    <a:lnTo>
                      <a:pt x="3" y="50"/>
                    </a:lnTo>
                    <a:lnTo>
                      <a:pt x="0" y="41"/>
                    </a:lnTo>
                    <a:lnTo>
                      <a:pt x="0" y="30"/>
                    </a:lnTo>
                    <a:lnTo>
                      <a:pt x="3" y="20"/>
                    </a:lnTo>
                    <a:lnTo>
                      <a:pt x="11" y="11"/>
                    </a:lnTo>
                    <a:lnTo>
                      <a:pt x="22" y="6"/>
                    </a:lnTo>
                    <a:lnTo>
                      <a:pt x="35" y="4"/>
                    </a:lnTo>
                    <a:lnTo>
                      <a:pt x="47" y="0"/>
                    </a:lnTo>
                    <a:lnTo>
                      <a:pt x="60" y="4"/>
                    </a:lnTo>
                    <a:lnTo>
                      <a:pt x="74" y="4"/>
                    </a:lnTo>
                    <a:lnTo>
                      <a:pt x="88" y="6"/>
                    </a:lnTo>
                    <a:lnTo>
                      <a:pt x="98" y="9"/>
                    </a:lnTo>
                    <a:lnTo>
                      <a:pt x="123"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91" name="Freeform 451"/>
              <p:cNvSpPr>
                <a:spLocks/>
              </p:cNvSpPr>
              <p:nvPr/>
            </p:nvSpPr>
            <p:spPr bwMode="auto">
              <a:xfrm>
                <a:off x="3228" y="2154"/>
                <a:ext cx="7" cy="43"/>
              </a:xfrm>
              <a:custGeom>
                <a:avLst/>
                <a:gdLst>
                  <a:gd name="T0" fmla="*/ 27 w 30"/>
                  <a:gd name="T1" fmla="*/ 168 h 171"/>
                  <a:gd name="T2" fmla="*/ 22 w 30"/>
                  <a:gd name="T3" fmla="*/ 168 h 171"/>
                  <a:gd name="T4" fmla="*/ 16 w 30"/>
                  <a:gd name="T5" fmla="*/ 171 h 171"/>
                  <a:gd name="T6" fmla="*/ 8 w 30"/>
                  <a:gd name="T7" fmla="*/ 171 h 171"/>
                  <a:gd name="T8" fmla="*/ 0 w 30"/>
                  <a:gd name="T9" fmla="*/ 171 h 171"/>
                  <a:gd name="T10" fmla="*/ 6 w 30"/>
                  <a:gd name="T11" fmla="*/ 127 h 171"/>
                  <a:gd name="T12" fmla="*/ 16 w 30"/>
                  <a:gd name="T13" fmla="*/ 87 h 171"/>
                  <a:gd name="T14" fmla="*/ 25 w 30"/>
                  <a:gd name="T15" fmla="*/ 44 h 171"/>
                  <a:gd name="T16" fmla="*/ 27 w 30"/>
                  <a:gd name="T17" fmla="*/ 0 h 171"/>
                  <a:gd name="T18" fmla="*/ 30 w 30"/>
                  <a:gd name="T19" fmla="*/ 44 h 171"/>
                  <a:gd name="T20" fmla="*/ 30 w 30"/>
                  <a:gd name="T21" fmla="*/ 87 h 171"/>
                  <a:gd name="T22" fmla="*/ 27 w 30"/>
                  <a:gd name="T23" fmla="*/ 127 h 171"/>
                  <a:gd name="T24" fmla="*/ 27 w 30"/>
                  <a:gd name="T25"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171">
                    <a:moveTo>
                      <a:pt x="27" y="168"/>
                    </a:moveTo>
                    <a:lnTo>
                      <a:pt x="22" y="168"/>
                    </a:lnTo>
                    <a:lnTo>
                      <a:pt x="16" y="171"/>
                    </a:lnTo>
                    <a:lnTo>
                      <a:pt x="8" y="171"/>
                    </a:lnTo>
                    <a:lnTo>
                      <a:pt x="0" y="171"/>
                    </a:lnTo>
                    <a:lnTo>
                      <a:pt x="6" y="127"/>
                    </a:lnTo>
                    <a:lnTo>
                      <a:pt x="16" y="87"/>
                    </a:lnTo>
                    <a:lnTo>
                      <a:pt x="25" y="44"/>
                    </a:lnTo>
                    <a:lnTo>
                      <a:pt x="27" y="0"/>
                    </a:lnTo>
                    <a:lnTo>
                      <a:pt x="30" y="44"/>
                    </a:lnTo>
                    <a:lnTo>
                      <a:pt x="30" y="87"/>
                    </a:lnTo>
                    <a:lnTo>
                      <a:pt x="27" y="127"/>
                    </a:lnTo>
                    <a:lnTo>
                      <a:pt x="27" y="168"/>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92" name="Freeform 452"/>
              <p:cNvSpPr>
                <a:spLocks/>
              </p:cNvSpPr>
              <p:nvPr/>
            </p:nvSpPr>
            <p:spPr bwMode="auto">
              <a:xfrm>
                <a:off x="3195" y="2167"/>
                <a:ext cx="7" cy="36"/>
              </a:xfrm>
              <a:custGeom>
                <a:avLst/>
                <a:gdLst>
                  <a:gd name="T0" fmla="*/ 22 w 27"/>
                  <a:gd name="T1" fmla="*/ 126 h 142"/>
                  <a:gd name="T2" fmla="*/ 25 w 27"/>
                  <a:gd name="T3" fmla="*/ 137 h 142"/>
                  <a:gd name="T4" fmla="*/ 27 w 27"/>
                  <a:gd name="T5" fmla="*/ 139 h 142"/>
                  <a:gd name="T6" fmla="*/ 22 w 27"/>
                  <a:gd name="T7" fmla="*/ 139 h 142"/>
                  <a:gd name="T8" fmla="*/ 0 w 27"/>
                  <a:gd name="T9" fmla="*/ 142 h 142"/>
                  <a:gd name="T10" fmla="*/ 27 w 27"/>
                  <a:gd name="T11" fmla="*/ 0 h 142"/>
                  <a:gd name="T12" fmla="*/ 25 w 27"/>
                  <a:gd name="T13" fmla="*/ 31 h 142"/>
                  <a:gd name="T14" fmla="*/ 25 w 27"/>
                  <a:gd name="T15" fmla="*/ 63 h 142"/>
                  <a:gd name="T16" fmla="*/ 25 w 27"/>
                  <a:gd name="T17" fmla="*/ 96 h 142"/>
                  <a:gd name="T18" fmla="*/ 22 w 27"/>
                  <a:gd name="T19" fmla="*/ 12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42">
                    <a:moveTo>
                      <a:pt x="22" y="126"/>
                    </a:moveTo>
                    <a:lnTo>
                      <a:pt x="25" y="137"/>
                    </a:lnTo>
                    <a:lnTo>
                      <a:pt x="27" y="139"/>
                    </a:lnTo>
                    <a:lnTo>
                      <a:pt x="22" y="139"/>
                    </a:lnTo>
                    <a:lnTo>
                      <a:pt x="0" y="142"/>
                    </a:lnTo>
                    <a:lnTo>
                      <a:pt x="27" y="0"/>
                    </a:lnTo>
                    <a:lnTo>
                      <a:pt x="25" y="31"/>
                    </a:lnTo>
                    <a:lnTo>
                      <a:pt x="25" y="63"/>
                    </a:lnTo>
                    <a:lnTo>
                      <a:pt x="25" y="96"/>
                    </a:lnTo>
                    <a:lnTo>
                      <a:pt x="22" y="126"/>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93" name="Freeform 453"/>
              <p:cNvSpPr>
                <a:spLocks/>
              </p:cNvSpPr>
              <p:nvPr/>
            </p:nvSpPr>
            <p:spPr bwMode="auto">
              <a:xfrm>
                <a:off x="3157" y="2171"/>
                <a:ext cx="8" cy="37"/>
              </a:xfrm>
              <a:custGeom>
                <a:avLst/>
                <a:gdLst>
                  <a:gd name="T0" fmla="*/ 23 w 30"/>
                  <a:gd name="T1" fmla="*/ 139 h 144"/>
                  <a:gd name="T2" fmla="*/ 23 w 30"/>
                  <a:gd name="T3" fmla="*/ 141 h 144"/>
                  <a:gd name="T4" fmla="*/ 16 w 30"/>
                  <a:gd name="T5" fmla="*/ 144 h 144"/>
                  <a:gd name="T6" fmla="*/ 9 w 30"/>
                  <a:gd name="T7" fmla="*/ 144 h 144"/>
                  <a:gd name="T8" fmla="*/ 0 w 30"/>
                  <a:gd name="T9" fmla="*/ 144 h 144"/>
                  <a:gd name="T10" fmla="*/ 6 w 30"/>
                  <a:gd name="T11" fmla="*/ 109 h 144"/>
                  <a:gd name="T12" fmla="*/ 11 w 30"/>
                  <a:gd name="T13" fmla="*/ 74 h 144"/>
                  <a:gd name="T14" fmla="*/ 19 w 30"/>
                  <a:gd name="T15" fmla="*/ 35 h 144"/>
                  <a:gd name="T16" fmla="*/ 28 w 30"/>
                  <a:gd name="T17" fmla="*/ 0 h 144"/>
                  <a:gd name="T18" fmla="*/ 30 w 30"/>
                  <a:gd name="T19" fmla="*/ 35 h 144"/>
                  <a:gd name="T20" fmla="*/ 30 w 30"/>
                  <a:gd name="T21" fmla="*/ 70 h 144"/>
                  <a:gd name="T22" fmla="*/ 28 w 30"/>
                  <a:gd name="T23" fmla="*/ 106 h 144"/>
                  <a:gd name="T24" fmla="*/ 23 w 30"/>
                  <a:gd name="T25" fmla="*/ 1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144">
                    <a:moveTo>
                      <a:pt x="23" y="139"/>
                    </a:moveTo>
                    <a:lnTo>
                      <a:pt x="23" y="141"/>
                    </a:lnTo>
                    <a:lnTo>
                      <a:pt x="16" y="144"/>
                    </a:lnTo>
                    <a:lnTo>
                      <a:pt x="9" y="144"/>
                    </a:lnTo>
                    <a:lnTo>
                      <a:pt x="0" y="144"/>
                    </a:lnTo>
                    <a:lnTo>
                      <a:pt x="6" y="109"/>
                    </a:lnTo>
                    <a:lnTo>
                      <a:pt x="11" y="74"/>
                    </a:lnTo>
                    <a:lnTo>
                      <a:pt x="19" y="35"/>
                    </a:lnTo>
                    <a:lnTo>
                      <a:pt x="28" y="0"/>
                    </a:lnTo>
                    <a:lnTo>
                      <a:pt x="30" y="35"/>
                    </a:lnTo>
                    <a:lnTo>
                      <a:pt x="30" y="70"/>
                    </a:lnTo>
                    <a:lnTo>
                      <a:pt x="28" y="106"/>
                    </a:lnTo>
                    <a:lnTo>
                      <a:pt x="23" y="139"/>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94" name="Freeform 454"/>
              <p:cNvSpPr>
                <a:spLocks/>
              </p:cNvSpPr>
              <p:nvPr/>
            </p:nvSpPr>
            <p:spPr bwMode="auto">
              <a:xfrm>
                <a:off x="3205" y="2176"/>
                <a:ext cx="18" cy="25"/>
              </a:xfrm>
              <a:custGeom>
                <a:avLst/>
                <a:gdLst>
                  <a:gd name="T0" fmla="*/ 71 w 71"/>
                  <a:gd name="T1" fmla="*/ 85 h 101"/>
                  <a:gd name="T2" fmla="*/ 0 w 71"/>
                  <a:gd name="T3" fmla="*/ 101 h 101"/>
                  <a:gd name="T4" fmla="*/ 6 w 71"/>
                  <a:gd name="T5" fmla="*/ 0 h 101"/>
                  <a:gd name="T6" fmla="*/ 25 w 71"/>
                  <a:gd name="T7" fmla="*/ 19 h 101"/>
                  <a:gd name="T8" fmla="*/ 41 w 71"/>
                  <a:gd name="T9" fmla="*/ 41 h 101"/>
                  <a:gd name="T10" fmla="*/ 55 w 71"/>
                  <a:gd name="T11" fmla="*/ 65 h 101"/>
                  <a:gd name="T12" fmla="*/ 71 w 71"/>
                  <a:gd name="T13" fmla="*/ 85 h 101"/>
                </a:gdLst>
                <a:ahLst/>
                <a:cxnLst>
                  <a:cxn ang="0">
                    <a:pos x="T0" y="T1"/>
                  </a:cxn>
                  <a:cxn ang="0">
                    <a:pos x="T2" y="T3"/>
                  </a:cxn>
                  <a:cxn ang="0">
                    <a:pos x="T4" y="T5"/>
                  </a:cxn>
                  <a:cxn ang="0">
                    <a:pos x="T6" y="T7"/>
                  </a:cxn>
                  <a:cxn ang="0">
                    <a:pos x="T8" y="T9"/>
                  </a:cxn>
                  <a:cxn ang="0">
                    <a:pos x="T10" y="T11"/>
                  </a:cxn>
                  <a:cxn ang="0">
                    <a:pos x="T12" y="T13"/>
                  </a:cxn>
                </a:cxnLst>
                <a:rect l="0" t="0" r="r" b="b"/>
                <a:pathLst>
                  <a:path w="71" h="101">
                    <a:moveTo>
                      <a:pt x="71" y="85"/>
                    </a:moveTo>
                    <a:lnTo>
                      <a:pt x="0" y="101"/>
                    </a:lnTo>
                    <a:lnTo>
                      <a:pt x="6" y="0"/>
                    </a:lnTo>
                    <a:lnTo>
                      <a:pt x="25" y="19"/>
                    </a:lnTo>
                    <a:lnTo>
                      <a:pt x="41" y="41"/>
                    </a:lnTo>
                    <a:lnTo>
                      <a:pt x="55" y="65"/>
                    </a:lnTo>
                    <a:lnTo>
                      <a:pt x="71" y="8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95" name="Freeform 455"/>
              <p:cNvSpPr>
                <a:spLocks/>
              </p:cNvSpPr>
              <p:nvPr/>
            </p:nvSpPr>
            <p:spPr bwMode="auto">
              <a:xfrm>
                <a:off x="3167" y="2179"/>
                <a:ext cx="20" cy="27"/>
              </a:xfrm>
              <a:custGeom>
                <a:avLst/>
                <a:gdLst>
                  <a:gd name="T0" fmla="*/ 76 w 76"/>
                  <a:gd name="T1" fmla="*/ 95 h 107"/>
                  <a:gd name="T2" fmla="*/ 0 w 76"/>
                  <a:gd name="T3" fmla="*/ 107 h 107"/>
                  <a:gd name="T4" fmla="*/ 3 w 76"/>
                  <a:gd name="T5" fmla="*/ 82 h 107"/>
                  <a:gd name="T6" fmla="*/ 5 w 76"/>
                  <a:gd name="T7" fmla="*/ 58 h 107"/>
                  <a:gd name="T8" fmla="*/ 5 w 76"/>
                  <a:gd name="T9" fmla="*/ 30 h 107"/>
                  <a:gd name="T10" fmla="*/ 5 w 76"/>
                  <a:gd name="T11" fmla="*/ 0 h 107"/>
                  <a:gd name="T12" fmla="*/ 25 w 76"/>
                  <a:gd name="T13" fmla="*/ 24 h 107"/>
                  <a:gd name="T14" fmla="*/ 41 w 76"/>
                  <a:gd name="T15" fmla="*/ 49 h 107"/>
                  <a:gd name="T16" fmla="*/ 60 w 76"/>
                  <a:gd name="T17" fmla="*/ 74 h 107"/>
                  <a:gd name="T18" fmla="*/ 76 w 76"/>
                  <a:gd name="T19" fmla="*/ 9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07">
                    <a:moveTo>
                      <a:pt x="76" y="95"/>
                    </a:moveTo>
                    <a:lnTo>
                      <a:pt x="0" y="107"/>
                    </a:lnTo>
                    <a:lnTo>
                      <a:pt x="3" y="82"/>
                    </a:lnTo>
                    <a:lnTo>
                      <a:pt x="5" y="58"/>
                    </a:lnTo>
                    <a:lnTo>
                      <a:pt x="5" y="30"/>
                    </a:lnTo>
                    <a:lnTo>
                      <a:pt x="5" y="0"/>
                    </a:lnTo>
                    <a:lnTo>
                      <a:pt x="25" y="24"/>
                    </a:lnTo>
                    <a:lnTo>
                      <a:pt x="41" y="49"/>
                    </a:lnTo>
                    <a:lnTo>
                      <a:pt x="60" y="74"/>
                    </a:lnTo>
                    <a:lnTo>
                      <a:pt x="76" y="9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96" name="Freeform 456"/>
              <p:cNvSpPr>
                <a:spLocks/>
              </p:cNvSpPr>
              <p:nvPr/>
            </p:nvSpPr>
            <p:spPr bwMode="auto">
              <a:xfrm>
                <a:off x="3057" y="2182"/>
                <a:ext cx="6" cy="42"/>
              </a:xfrm>
              <a:custGeom>
                <a:avLst/>
                <a:gdLst>
                  <a:gd name="T0" fmla="*/ 16 w 25"/>
                  <a:gd name="T1" fmla="*/ 0 h 166"/>
                  <a:gd name="T2" fmla="*/ 14 w 25"/>
                  <a:gd name="T3" fmla="*/ 37 h 166"/>
                  <a:gd name="T4" fmla="*/ 16 w 25"/>
                  <a:gd name="T5" fmla="*/ 76 h 166"/>
                  <a:gd name="T6" fmla="*/ 19 w 25"/>
                  <a:gd name="T7" fmla="*/ 113 h 166"/>
                  <a:gd name="T8" fmla="*/ 16 w 25"/>
                  <a:gd name="T9" fmla="*/ 154 h 166"/>
                  <a:gd name="T10" fmla="*/ 19 w 25"/>
                  <a:gd name="T11" fmla="*/ 157 h 166"/>
                  <a:gd name="T12" fmla="*/ 21 w 25"/>
                  <a:gd name="T13" fmla="*/ 159 h 166"/>
                  <a:gd name="T14" fmla="*/ 25 w 25"/>
                  <a:gd name="T15" fmla="*/ 159 h 166"/>
                  <a:gd name="T16" fmla="*/ 19 w 25"/>
                  <a:gd name="T17" fmla="*/ 159 h 166"/>
                  <a:gd name="T18" fmla="*/ 14 w 25"/>
                  <a:gd name="T19" fmla="*/ 163 h 166"/>
                  <a:gd name="T20" fmla="*/ 11 w 25"/>
                  <a:gd name="T21" fmla="*/ 166 h 166"/>
                  <a:gd name="T22" fmla="*/ 5 w 25"/>
                  <a:gd name="T23" fmla="*/ 166 h 166"/>
                  <a:gd name="T24" fmla="*/ 8 w 25"/>
                  <a:gd name="T25" fmla="*/ 157 h 166"/>
                  <a:gd name="T26" fmla="*/ 8 w 25"/>
                  <a:gd name="T27" fmla="*/ 149 h 166"/>
                  <a:gd name="T28" fmla="*/ 2 w 25"/>
                  <a:gd name="T29" fmla="*/ 143 h 166"/>
                  <a:gd name="T30" fmla="*/ 0 w 25"/>
                  <a:gd name="T31" fmla="*/ 136 h 166"/>
                  <a:gd name="T32" fmla="*/ 0 w 25"/>
                  <a:gd name="T33" fmla="*/ 106 h 166"/>
                  <a:gd name="T34" fmla="*/ 2 w 25"/>
                  <a:gd name="T35" fmla="*/ 73 h 166"/>
                  <a:gd name="T36" fmla="*/ 8 w 25"/>
                  <a:gd name="T37" fmla="*/ 40 h 166"/>
                  <a:gd name="T38" fmla="*/ 11 w 25"/>
                  <a:gd name="T39" fmla="*/ 10 h 166"/>
                  <a:gd name="T40" fmla="*/ 5 w 25"/>
                  <a:gd name="T41" fmla="*/ 5 h 166"/>
                  <a:gd name="T42" fmla="*/ 8 w 25"/>
                  <a:gd name="T43" fmla="*/ 2 h 166"/>
                  <a:gd name="T44" fmla="*/ 11 w 25"/>
                  <a:gd name="T45" fmla="*/ 0 h 166"/>
                  <a:gd name="T46" fmla="*/ 14 w 25"/>
                  <a:gd name="T47" fmla="*/ 0 h 166"/>
                  <a:gd name="T48" fmla="*/ 16 w 25"/>
                  <a:gd name="T4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 h="166">
                    <a:moveTo>
                      <a:pt x="16" y="0"/>
                    </a:moveTo>
                    <a:lnTo>
                      <a:pt x="14" y="37"/>
                    </a:lnTo>
                    <a:lnTo>
                      <a:pt x="16" y="76"/>
                    </a:lnTo>
                    <a:lnTo>
                      <a:pt x="19" y="113"/>
                    </a:lnTo>
                    <a:lnTo>
                      <a:pt x="16" y="154"/>
                    </a:lnTo>
                    <a:lnTo>
                      <a:pt x="19" y="157"/>
                    </a:lnTo>
                    <a:lnTo>
                      <a:pt x="21" y="159"/>
                    </a:lnTo>
                    <a:lnTo>
                      <a:pt x="25" y="159"/>
                    </a:lnTo>
                    <a:lnTo>
                      <a:pt x="19" y="159"/>
                    </a:lnTo>
                    <a:lnTo>
                      <a:pt x="14" y="163"/>
                    </a:lnTo>
                    <a:lnTo>
                      <a:pt x="11" y="166"/>
                    </a:lnTo>
                    <a:lnTo>
                      <a:pt x="5" y="166"/>
                    </a:lnTo>
                    <a:lnTo>
                      <a:pt x="8" y="157"/>
                    </a:lnTo>
                    <a:lnTo>
                      <a:pt x="8" y="149"/>
                    </a:lnTo>
                    <a:lnTo>
                      <a:pt x="2" y="143"/>
                    </a:lnTo>
                    <a:lnTo>
                      <a:pt x="0" y="136"/>
                    </a:lnTo>
                    <a:lnTo>
                      <a:pt x="0" y="106"/>
                    </a:lnTo>
                    <a:lnTo>
                      <a:pt x="2" y="73"/>
                    </a:lnTo>
                    <a:lnTo>
                      <a:pt x="8" y="40"/>
                    </a:lnTo>
                    <a:lnTo>
                      <a:pt x="11" y="10"/>
                    </a:lnTo>
                    <a:lnTo>
                      <a:pt x="5" y="5"/>
                    </a:lnTo>
                    <a:lnTo>
                      <a:pt x="8" y="2"/>
                    </a:lnTo>
                    <a:lnTo>
                      <a:pt x="11" y="0"/>
                    </a:lnTo>
                    <a:lnTo>
                      <a:pt x="14" y="0"/>
                    </a:lnTo>
                    <a:lnTo>
                      <a:pt x="16" y="0"/>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97" name="Freeform 457"/>
              <p:cNvSpPr>
                <a:spLocks/>
              </p:cNvSpPr>
              <p:nvPr/>
            </p:nvSpPr>
            <p:spPr bwMode="auto">
              <a:xfrm>
                <a:off x="3091" y="2182"/>
                <a:ext cx="4" cy="37"/>
              </a:xfrm>
              <a:custGeom>
                <a:avLst/>
                <a:gdLst>
                  <a:gd name="T0" fmla="*/ 14 w 14"/>
                  <a:gd name="T1" fmla="*/ 46 h 147"/>
                  <a:gd name="T2" fmla="*/ 14 w 14"/>
                  <a:gd name="T3" fmla="*/ 141 h 147"/>
                  <a:gd name="T4" fmla="*/ 11 w 14"/>
                  <a:gd name="T5" fmla="*/ 141 h 147"/>
                  <a:gd name="T6" fmla="*/ 9 w 14"/>
                  <a:gd name="T7" fmla="*/ 141 h 147"/>
                  <a:gd name="T8" fmla="*/ 6 w 14"/>
                  <a:gd name="T9" fmla="*/ 143 h 147"/>
                  <a:gd name="T10" fmla="*/ 0 w 14"/>
                  <a:gd name="T11" fmla="*/ 147 h 147"/>
                  <a:gd name="T12" fmla="*/ 6 w 14"/>
                  <a:gd name="T13" fmla="*/ 108 h 147"/>
                  <a:gd name="T14" fmla="*/ 6 w 14"/>
                  <a:gd name="T15" fmla="*/ 70 h 147"/>
                  <a:gd name="T16" fmla="*/ 6 w 14"/>
                  <a:gd name="T17" fmla="*/ 35 h 147"/>
                  <a:gd name="T18" fmla="*/ 11 w 14"/>
                  <a:gd name="T19" fmla="*/ 0 h 147"/>
                  <a:gd name="T20" fmla="*/ 14 w 14"/>
                  <a:gd name="T21" fmla="*/ 10 h 147"/>
                  <a:gd name="T22" fmla="*/ 11 w 14"/>
                  <a:gd name="T23" fmla="*/ 21 h 147"/>
                  <a:gd name="T24" fmla="*/ 9 w 14"/>
                  <a:gd name="T25" fmla="*/ 35 h 147"/>
                  <a:gd name="T26" fmla="*/ 14 w 14"/>
                  <a:gd name="T27" fmla="*/ 4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47">
                    <a:moveTo>
                      <a:pt x="14" y="46"/>
                    </a:moveTo>
                    <a:lnTo>
                      <a:pt x="14" y="141"/>
                    </a:lnTo>
                    <a:lnTo>
                      <a:pt x="11" y="141"/>
                    </a:lnTo>
                    <a:lnTo>
                      <a:pt x="9" y="141"/>
                    </a:lnTo>
                    <a:lnTo>
                      <a:pt x="6" y="143"/>
                    </a:lnTo>
                    <a:lnTo>
                      <a:pt x="0" y="147"/>
                    </a:lnTo>
                    <a:lnTo>
                      <a:pt x="6" y="108"/>
                    </a:lnTo>
                    <a:lnTo>
                      <a:pt x="6" y="70"/>
                    </a:lnTo>
                    <a:lnTo>
                      <a:pt x="6" y="35"/>
                    </a:lnTo>
                    <a:lnTo>
                      <a:pt x="11" y="0"/>
                    </a:lnTo>
                    <a:lnTo>
                      <a:pt x="14" y="10"/>
                    </a:lnTo>
                    <a:lnTo>
                      <a:pt x="11" y="21"/>
                    </a:lnTo>
                    <a:lnTo>
                      <a:pt x="9" y="35"/>
                    </a:lnTo>
                    <a:lnTo>
                      <a:pt x="14" y="46"/>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98" name="Freeform 458"/>
              <p:cNvSpPr>
                <a:spLocks/>
              </p:cNvSpPr>
              <p:nvPr/>
            </p:nvSpPr>
            <p:spPr bwMode="auto">
              <a:xfrm>
                <a:off x="3046" y="2184"/>
                <a:ext cx="9" cy="27"/>
              </a:xfrm>
              <a:custGeom>
                <a:avLst/>
                <a:gdLst>
                  <a:gd name="T0" fmla="*/ 35 w 35"/>
                  <a:gd name="T1" fmla="*/ 0 h 108"/>
                  <a:gd name="T2" fmla="*/ 33 w 35"/>
                  <a:gd name="T3" fmla="*/ 27 h 108"/>
                  <a:gd name="T4" fmla="*/ 30 w 35"/>
                  <a:gd name="T5" fmla="*/ 55 h 108"/>
                  <a:gd name="T6" fmla="*/ 28 w 35"/>
                  <a:gd name="T7" fmla="*/ 84 h 108"/>
                  <a:gd name="T8" fmla="*/ 25 w 35"/>
                  <a:gd name="T9" fmla="*/ 108 h 108"/>
                  <a:gd name="T10" fmla="*/ 19 w 35"/>
                  <a:gd name="T11" fmla="*/ 101 h 108"/>
                  <a:gd name="T12" fmla="*/ 16 w 35"/>
                  <a:gd name="T13" fmla="*/ 90 h 108"/>
                  <a:gd name="T14" fmla="*/ 8 w 35"/>
                  <a:gd name="T15" fmla="*/ 81 h 108"/>
                  <a:gd name="T16" fmla="*/ 0 w 35"/>
                  <a:gd name="T17" fmla="*/ 78 h 108"/>
                  <a:gd name="T18" fmla="*/ 0 w 35"/>
                  <a:gd name="T19" fmla="*/ 11 h 108"/>
                  <a:gd name="T20" fmla="*/ 0 w 35"/>
                  <a:gd name="T21" fmla="*/ 5 h 108"/>
                  <a:gd name="T22" fmla="*/ 8 w 35"/>
                  <a:gd name="T23" fmla="*/ 5 h 108"/>
                  <a:gd name="T24" fmla="*/ 16 w 35"/>
                  <a:gd name="T25" fmla="*/ 5 h 108"/>
                  <a:gd name="T26" fmla="*/ 25 w 35"/>
                  <a:gd name="T27" fmla="*/ 2 h 108"/>
                  <a:gd name="T28" fmla="*/ 35 w 35"/>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108">
                    <a:moveTo>
                      <a:pt x="35" y="0"/>
                    </a:moveTo>
                    <a:lnTo>
                      <a:pt x="33" y="27"/>
                    </a:lnTo>
                    <a:lnTo>
                      <a:pt x="30" y="55"/>
                    </a:lnTo>
                    <a:lnTo>
                      <a:pt x="28" y="84"/>
                    </a:lnTo>
                    <a:lnTo>
                      <a:pt x="25" y="108"/>
                    </a:lnTo>
                    <a:lnTo>
                      <a:pt x="19" y="101"/>
                    </a:lnTo>
                    <a:lnTo>
                      <a:pt x="16" y="90"/>
                    </a:lnTo>
                    <a:lnTo>
                      <a:pt x="8" y="81"/>
                    </a:lnTo>
                    <a:lnTo>
                      <a:pt x="0" y="78"/>
                    </a:lnTo>
                    <a:lnTo>
                      <a:pt x="0" y="11"/>
                    </a:lnTo>
                    <a:lnTo>
                      <a:pt x="0" y="5"/>
                    </a:lnTo>
                    <a:lnTo>
                      <a:pt x="8" y="5"/>
                    </a:lnTo>
                    <a:lnTo>
                      <a:pt x="16" y="5"/>
                    </a:lnTo>
                    <a:lnTo>
                      <a:pt x="25" y="2"/>
                    </a:lnTo>
                    <a:lnTo>
                      <a:pt x="35"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99" name="Freeform 459"/>
              <p:cNvSpPr>
                <a:spLocks/>
              </p:cNvSpPr>
              <p:nvPr/>
            </p:nvSpPr>
            <p:spPr bwMode="auto">
              <a:xfrm>
                <a:off x="3024" y="2186"/>
                <a:ext cx="15" cy="32"/>
              </a:xfrm>
              <a:custGeom>
                <a:avLst/>
                <a:gdLst>
                  <a:gd name="T0" fmla="*/ 60 w 60"/>
                  <a:gd name="T1" fmla="*/ 0 h 125"/>
                  <a:gd name="T2" fmla="*/ 52 w 60"/>
                  <a:gd name="T3" fmla="*/ 30 h 125"/>
                  <a:gd name="T4" fmla="*/ 49 w 60"/>
                  <a:gd name="T5" fmla="*/ 62 h 125"/>
                  <a:gd name="T6" fmla="*/ 47 w 60"/>
                  <a:gd name="T7" fmla="*/ 92 h 125"/>
                  <a:gd name="T8" fmla="*/ 44 w 60"/>
                  <a:gd name="T9" fmla="*/ 125 h 125"/>
                  <a:gd name="T10" fmla="*/ 33 w 60"/>
                  <a:gd name="T11" fmla="*/ 111 h 125"/>
                  <a:gd name="T12" fmla="*/ 22 w 60"/>
                  <a:gd name="T13" fmla="*/ 95 h 125"/>
                  <a:gd name="T14" fmla="*/ 14 w 60"/>
                  <a:gd name="T15" fmla="*/ 81 h 125"/>
                  <a:gd name="T16" fmla="*/ 8 w 60"/>
                  <a:gd name="T17" fmla="*/ 67 h 125"/>
                  <a:gd name="T18" fmla="*/ 3 w 60"/>
                  <a:gd name="T19" fmla="*/ 57 h 125"/>
                  <a:gd name="T20" fmla="*/ 0 w 60"/>
                  <a:gd name="T21" fmla="*/ 40 h 125"/>
                  <a:gd name="T22" fmla="*/ 3 w 60"/>
                  <a:gd name="T23" fmla="*/ 26 h 125"/>
                  <a:gd name="T24" fmla="*/ 3 w 60"/>
                  <a:gd name="T25" fmla="*/ 14 h 125"/>
                  <a:gd name="T26" fmla="*/ 3 w 60"/>
                  <a:gd name="T27" fmla="*/ 10 h 125"/>
                  <a:gd name="T28" fmla="*/ 3 w 60"/>
                  <a:gd name="T29" fmla="*/ 8 h 125"/>
                  <a:gd name="T30" fmla="*/ 0 w 60"/>
                  <a:gd name="T31" fmla="*/ 8 h 125"/>
                  <a:gd name="T32" fmla="*/ 11 w 60"/>
                  <a:gd name="T33" fmla="*/ 5 h 125"/>
                  <a:gd name="T34" fmla="*/ 28 w 60"/>
                  <a:gd name="T35" fmla="*/ 2 h 125"/>
                  <a:gd name="T36" fmla="*/ 44 w 60"/>
                  <a:gd name="T37" fmla="*/ 0 h 125"/>
                  <a:gd name="T38" fmla="*/ 60 w 60"/>
                  <a:gd name="T39"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125">
                    <a:moveTo>
                      <a:pt x="60" y="0"/>
                    </a:moveTo>
                    <a:lnTo>
                      <a:pt x="52" y="30"/>
                    </a:lnTo>
                    <a:lnTo>
                      <a:pt x="49" y="62"/>
                    </a:lnTo>
                    <a:lnTo>
                      <a:pt x="47" y="92"/>
                    </a:lnTo>
                    <a:lnTo>
                      <a:pt x="44" y="125"/>
                    </a:lnTo>
                    <a:lnTo>
                      <a:pt x="33" y="111"/>
                    </a:lnTo>
                    <a:lnTo>
                      <a:pt x="22" y="95"/>
                    </a:lnTo>
                    <a:lnTo>
                      <a:pt x="14" y="81"/>
                    </a:lnTo>
                    <a:lnTo>
                      <a:pt x="8" y="67"/>
                    </a:lnTo>
                    <a:lnTo>
                      <a:pt x="3" y="57"/>
                    </a:lnTo>
                    <a:lnTo>
                      <a:pt x="0" y="40"/>
                    </a:lnTo>
                    <a:lnTo>
                      <a:pt x="3" y="26"/>
                    </a:lnTo>
                    <a:lnTo>
                      <a:pt x="3" y="14"/>
                    </a:lnTo>
                    <a:lnTo>
                      <a:pt x="3" y="10"/>
                    </a:lnTo>
                    <a:lnTo>
                      <a:pt x="3" y="8"/>
                    </a:lnTo>
                    <a:lnTo>
                      <a:pt x="0" y="8"/>
                    </a:lnTo>
                    <a:lnTo>
                      <a:pt x="11" y="5"/>
                    </a:lnTo>
                    <a:lnTo>
                      <a:pt x="28" y="2"/>
                    </a:lnTo>
                    <a:lnTo>
                      <a:pt x="44" y="0"/>
                    </a:lnTo>
                    <a:lnTo>
                      <a:pt x="60"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00" name="Freeform 460"/>
              <p:cNvSpPr>
                <a:spLocks/>
              </p:cNvSpPr>
              <p:nvPr/>
            </p:nvSpPr>
            <p:spPr bwMode="auto">
              <a:xfrm>
                <a:off x="2547" y="2189"/>
                <a:ext cx="16" cy="31"/>
              </a:xfrm>
              <a:custGeom>
                <a:avLst/>
                <a:gdLst>
                  <a:gd name="T0" fmla="*/ 65 w 65"/>
                  <a:gd name="T1" fmla="*/ 123 h 125"/>
                  <a:gd name="T2" fmla="*/ 35 w 65"/>
                  <a:gd name="T3" fmla="*/ 125 h 125"/>
                  <a:gd name="T4" fmla="*/ 27 w 65"/>
                  <a:gd name="T5" fmla="*/ 98 h 125"/>
                  <a:gd name="T6" fmla="*/ 19 w 65"/>
                  <a:gd name="T7" fmla="*/ 68 h 125"/>
                  <a:gd name="T8" fmla="*/ 8 w 65"/>
                  <a:gd name="T9" fmla="*/ 41 h 125"/>
                  <a:gd name="T10" fmla="*/ 0 w 65"/>
                  <a:gd name="T11" fmla="*/ 11 h 125"/>
                  <a:gd name="T12" fmla="*/ 3 w 65"/>
                  <a:gd name="T13" fmla="*/ 6 h 125"/>
                  <a:gd name="T14" fmla="*/ 8 w 65"/>
                  <a:gd name="T15" fmla="*/ 0 h 125"/>
                  <a:gd name="T16" fmla="*/ 14 w 65"/>
                  <a:gd name="T17" fmla="*/ 0 h 125"/>
                  <a:gd name="T18" fmla="*/ 22 w 65"/>
                  <a:gd name="T19" fmla="*/ 0 h 125"/>
                  <a:gd name="T20" fmla="*/ 65 w 65"/>
                  <a:gd name="T21" fmla="*/ 12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125">
                    <a:moveTo>
                      <a:pt x="65" y="123"/>
                    </a:moveTo>
                    <a:lnTo>
                      <a:pt x="35" y="125"/>
                    </a:lnTo>
                    <a:lnTo>
                      <a:pt x="27" y="98"/>
                    </a:lnTo>
                    <a:lnTo>
                      <a:pt x="19" y="68"/>
                    </a:lnTo>
                    <a:lnTo>
                      <a:pt x="8" y="41"/>
                    </a:lnTo>
                    <a:lnTo>
                      <a:pt x="0" y="11"/>
                    </a:lnTo>
                    <a:lnTo>
                      <a:pt x="3" y="6"/>
                    </a:lnTo>
                    <a:lnTo>
                      <a:pt x="8" y="0"/>
                    </a:lnTo>
                    <a:lnTo>
                      <a:pt x="14" y="0"/>
                    </a:lnTo>
                    <a:lnTo>
                      <a:pt x="22" y="0"/>
                    </a:lnTo>
                    <a:lnTo>
                      <a:pt x="65" y="123"/>
                    </a:lnTo>
                    <a:close/>
                  </a:path>
                </a:pathLst>
              </a:custGeom>
              <a:solidFill>
                <a:srgbClr val="3FF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01" name="Freeform 461"/>
              <p:cNvSpPr>
                <a:spLocks/>
              </p:cNvSpPr>
              <p:nvPr/>
            </p:nvSpPr>
            <p:spPr bwMode="auto">
              <a:xfrm>
                <a:off x="2998" y="2190"/>
                <a:ext cx="18" cy="31"/>
              </a:xfrm>
              <a:custGeom>
                <a:avLst/>
                <a:gdLst>
                  <a:gd name="T0" fmla="*/ 73 w 73"/>
                  <a:gd name="T1" fmla="*/ 0 h 124"/>
                  <a:gd name="T2" fmla="*/ 67 w 73"/>
                  <a:gd name="T3" fmla="*/ 30 h 124"/>
                  <a:gd name="T4" fmla="*/ 65 w 73"/>
                  <a:gd name="T5" fmla="*/ 62 h 124"/>
                  <a:gd name="T6" fmla="*/ 60 w 73"/>
                  <a:gd name="T7" fmla="*/ 92 h 124"/>
                  <a:gd name="T8" fmla="*/ 51 w 73"/>
                  <a:gd name="T9" fmla="*/ 124 h 124"/>
                  <a:gd name="T10" fmla="*/ 30 w 73"/>
                  <a:gd name="T11" fmla="*/ 97 h 124"/>
                  <a:gd name="T12" fmla="*/ 10 w 73"/>
                  <a:gd name="T13" fmla="*/ 70 h 124"/>
                  <a:gd name="T14" fmla="*/ 0 w 73"/>
                  <a:gd name="T15" fmla="*/ 40 h 124"/>
                  <a:gd name="T16" fmla="*/ 2 w 73"/>
                  <a:gd name="T17" fmla="*/ 10 h 124"/>
                  <a:gd name="T18" fmla="*/ 21 w 73"/>
                  <a:gd name="T19" fmla="*/ 7 h 124"/>
                  <a:gd name="T20" fmla="*/ 37 w 73"/>
                  <a:gd name="T21" fmla="*/ 2 h 124"/>
                  <a:gd name="T22" fmla="*/ 57 w 73"/>
                  <a:gd name="T23" fmla="*/ 0 h 124"/>
                  <a:gd name="T24" fmla="*/ 73 w 73"/>
                  <a:gd name="T2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24">
                    <a:moveTo>
                      <a:pt x="73" y="0"/>
                    </a:moveTo>
                    <a:lnTo>
                      <a:pt x="67" y="30"/>
                    </a:lnTo>
                    <a:lnTo>
                      <a:pt x="65" y="62"/>
                    </a:lnTo>
                    <a:lnTo>
                      <a:pt x="60" y="92"/>
                    </a:lnTo>
                    <a:lnTo>
                      <a:pt x="51" y="124"/>
                    </a:lnTo>
                    <a:lnTo>
                      <a:pt x="30" y="97"/>
                    </a:lnTo>
                    <a:lnTo>
                      <a:pt x="10" y="70"/>
                    </a:lnTo>
                    <a:lnTo>
                      <a:pt x="0" y="40"/>
                    </a:lnTo>
                    <a:lnTo>
                      <a:pt x="2" y="10"/>
                    </a:lnTo>
                    <a:lnTo>
                      <a:pt x="21" y="7"/>
                    </a:lnTo>
                    <a:lnTo>
                      <a:pt x="37" y="2"/>
                    </a:lnTo>
                    <a:lnTo>
                      <a:pt x="57" y="0"/>
                    </a:lnTo>
                    <a:lnTo>
                      <a:pt x="73"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02" name="Freeform 462"/>
              <p:cNvSpPr>
                <a:spLocks/>
              </p:cNvSpPr>
              <p:nvPr/>
            </p:nvSpPr>
            <p:spPr bwMode="auto">
              <a:xfrm>
                <a:off x="3038" y="2190"/>
                <a:ext cx="5" cy="37"/>
              </a:xfrm>
              <a:custGeom>
                <a:avLst/>
                <a:gdLst>
                  <a:gd name="T0" fmla="*/ 10 w 19"/>
                  <a:gd name="T1" fmla="*/ 141 h 147"/>
                  <a:gd name="T2" fmla="*/ 16 w 19"/>
                  <a:gd name="T3" fmla="*/ 147 h 147"/>
                  <a:gd name="T4" fmla="*/ 13 w 19"/>
                  <a:gd name="T5" fmla="*/ 147 h 147"/>
                  <a:gd name="T6" fmla="*/ 7 w 19"/>
                  <a:gd name="T7" fmla="*/ 147 h 147"/>
                  <a:gd name="T8" fmla="*/ 5 w 19"/>
                  <a:gd name="T9" fmla="*/ 147 h 147"/>
                  <a:gd name="T10" fmla="*/ 0 w 19"/>
                  <a:gd name="T11" fmla="*/ 122 h 147"/>
                  <a:gd name="T12" fmla="*/ 0 w 19"/>
                  <a:gd name="T13" fmla="*/ 97 h 147"/>
                  <a:gd name="T14" fmla="*/ 2 w 19"/>
                  <a:gd name="T15" fmla="*/ 73 h 147"/>
                  <a:gd name="T16" fmla="*/ 5 w 19"/>
                  <a:gd name="T17" fmla="*/ 46 h 147"/>
                  <a:gd name="T18" fmla="*/ 5 w 19"/>
                  <a:gd name="T19" fmla="*/ 35 h 147"/>
                  <a:gd name="T20" fmla="*/ 7 w 19"/>
                  <a:gd name="T21" fmla="*/ 21 h 147"/>
                  <a:gd name="T22" fmla="*/ 13 w 19"/>
                  <a:gd name="T23" fmla="*/ 10 h 147"/>
                  <a:gd name="T24" fmla="*/ 16 w 19"/>
                  <a:gd name="T25" fmla="*/ 0 h 147"/>
                  <a:gd name="T26" fmla="*/ 16 w 19"/>
                  <a:gd name="T27" fmla="*/ 35 h 147"/>
                  <a:gd name="T28" fmla="*/ 19 w 19"/>
                  <a:gd name="T29" fmla="*/ 70 h 147"/>
                  <a:gd name="T30" fmla="*/ 16 w 19"/>
                  <a:gd name="T31" fmla="*/ 106 h 147"/>
                  <a:gd name="T32" fmla="*/ 10 w 19"/>
                  <a:gd name="T33" fmla="*/ 14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147">
                    <a:moveTo>
                      <a:pt x="10" y="141"/>
                    </a:moveTo>
                    <a:lnTo>
                      <a:pt x="16" y="147"/>
                    </a:lnTo>
                    <a:lnTo>
                      <a:pt x="13" y="147"/>
                    </a:lnTo>
                    <a:lnTo>
                      <a:pt x="7" y="147"/>
                    </a:lnTo>
                    <a:lnTo>
                      <a:pt x="5" y="147"/>
                    </a:lnTo>
                    <a:lnTo>
                      <a:pt x="0" y="122"/>
                    </a:lnTo>
                    <a:lnTo>
                      <a:pt x="0" y="97"/>
                    </a:lnTo>
                    <a:lnTo>
                      <a:pt x="2" y="73"/>
                    </a:lnTo>
                    <a:lnTo>
                      <a:pt x="5" y="46"/>
                    </a:lnTo>
                    <a:lnTo>
                      <a:pt x="5" y="35"/>
                    </a:lnTo>
                    <a:lnTo>
                      <a:pt x="7" y="21"/>
                    </a:lnTo>
                    <a:lnTo>
                      <a:pt x="13" y="10"/>
                    </a:lnTo>
                    <a:lnTo>
                      <a:pt x="16" y="0"/>
                    </a:lnTo>
                    <a:lnTo>
                      <a:pt x="16" y="35"/>
                    </a:lnTo>
                    <a:lnTo>
                      <a:pt x="19" y="70"/>
                    </a:lnTo>
                    <a:lnTo>
                      <a:pt x="16" y="106"/>
                    </a:lnTo>
                    <a:lnTo>
                      <a:pt x="10" y="141"/>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03" name="Freeform 463"/>
              <p:cNvSpPr>
                <a:spLocks/>
              </p:cNvSpPr>
              <p:nvPr/>
            </p:nvSpPr>
            <p:spPr bwMode="auto">
              <a:xfrm>
                <a:off x="3065" y="2193"/>
                <a:ext cx="19" cy="29"/>
              </a:xfrm>
              <a:custGeom>
                <a:avLst/>
                <a:gdLst>
                  <a:gd name="T0" fmla="*/ 76 w 76"/>
                  <a:gd name="T1" fmla="*/ 109 h 119"/>
                  <a:gd name="T2" fmla="*/ 0 w 76"/>
                  <a:gd name="T3" fmla="*/ 119 h 119"/>
                  <a:gd name="T4" fmla="*/ 5 w 76"/>
                  <a:gd name="T5" fmla="*/ 114 h 119"/>
                  <a:gd name="T6" fmla="*/ 5 w 76"/>
                  <a:gd name="T7" fmla="*/ 0 h 119"/>
                  <a:gd name="T8" fmla="*/ 21 w 76"/>
                  <a:gd name="T9" fmla="*/ 30 h 119"/>
                  <a:gd name="T10" fmla="*/ 41 w 76"/>
                  <a:gd name="T11" fmla="*/ 55 h 119"/>
                  <a:gd name="T12" fmla="*/ 60 w 76"/>
                  <a:gd name="T13" fmla="*/ 82 h 119"/>
                  <a:gd name="T14" fmla="*/ 76 w 76"/>
                  <a:gd name="T15" fmla="*/ 10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19">
                    <a:moveTo>
                      <a:pt x="76" y="109"/>
                    </a:moveTo>
                    <a:lnTo>
                      <a:pt x="0" y="119"/>
                    </a:lnTo>
                    <a:lnTo>
                      <a:pt x="5" y="114"/>
                    </a:lnTo>
                    <a:lnTo>
                      <a:pt x="5" y="0"/>
                    </a:lnTo>
                    <a:lnTo>
                      <a:pt x="21" y="30"/>
                    </a:lnTo>
                    <a:lnTo>
                      <a:pt x="41" y="55"/>
                    </a:lnTo>
                    <a:lnTo>
                      <a:pt x="60" y="82"/>
                    </a:lnTo>
                    <a:lnTo>
                      <a:pt x="76" y="109"/>
                    </a:lnTo>
                    <a:close/>
                  </a:path>
                </a:pathLst>
              </a:custGeom>
              <a:solidFill>
                <a:srgbClr val="E8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04" name="Freeform 464"/>
              <p:cNvSpPr>
                <a:spLocks/>
              </p:cNvSpPr>
              <p:nvPr/>
            </p:nvSpPr>
            <p:spPr bwMode="auto">
              <a:xfrm>
                <a:off x="2968" y="2194"/>
                <a:ext cx="22" cy="37"/>
              </a:xfrm>
              <a:custGeom>
                <a:avLst/>
                <a:gdLst>
                  <a:gd name="T0" fmla="*/ 87 w 87"/>
                  <a:gd name="T1" fmla="*/ 0 h 150"/>
                  <a:gd name="T2" fmla="*/ 87 w 87"/>
                  <a:gd name="T3" fmla="*/ 30 h 150"/>
                  <a:gd name="T4" fmla="*/ 85 w 87"/>
                  <a:gd name="T5" fmla="*/ 57 h 150"/>
                  <a:gd name="T6" fmla="*/ 80 w 87"/>
                  <a:gd name="T7" fmla="*/ 87 h 150"/>
                  <a:gd name="T8" fmla="*/ 77 w 87"/>
                  <a:gd name="T9" fmla="*/ 113 h 150"/>
                  <a:gd name="T10" fmla="*/ 75 w 87"/>
                  <a:gd name="T11" fmla="*/ 122 h 150"/>
                  <a:gd name="T12" fmla="*/ 75 w 87"/>
                  <a:gd name="T13" fmla="*/ 131 h 150"/>
                  <a:gd name="T14" fmla="*/ 71 w 87"/>
                  <a:gd name="T15" fmla="*/ 138 h 150"/>
                  <a:gd name="T16" fmla="*/ 71 w 87"/>
                  <a:gd name="T17" fmla="*/ 150 h 150"/>
                  <a:gd name="T18" fmla="*/ 55 w 87"/>
                  <a:gd name="T19" fmla="*/ 125 h 150"/>
                  <a:gd name="T20" fmla="*/ 39 w 87"/>
                  <a:gd name="T21" fmla="*/ 97 h 150"/>
                  <a:gd name="T22" fmla="*/ 20 w 87"/>
                  <a:gd name="T23" fmla="*/ 73 h 150"/>
                  <a:gd name="T24" fmla="*/ 4 w 87"/>
                  <a:gd name="T25" fmla="*/ 49 h 150"/>
                  <a:gd name="T26" fmla="*/ 6 w 87"/>
                  <a:gd name="T27" fmla="*/ 37 h 150"/>
                  <a:gd name="T28" fmla="*/ 4 w 87"/>
                  <a:gd name="T29" fmla="*/ 30 h 150"/>
                  <a:gd name="T30" fmla="*/ 0 w 87"/>
                  <a:gd name="T31" fmla="*/ 21 h 150"/>
                  <a:gd name="T32" fmla="*/ 4 w 87"/>
                  <a:gd name="T33" fmla="*/ 14 h 150"/>
                  <a:gd name="T34" fmla="*/ 14 w 87"/>
                  <a:gd name="T35" fmla="*/ 10 h 150"/>
                  <a:gd name="T36" fmla="*/ 25 w 87"/>
                  <a:gd name="T37" fmla="*/ 7 h 150"/>
                  <a:gd name="T38" fmla="*/ 36 w 87"/>
                  <a:gd name="T39" fmla="*/ 7 h 150"/>
                  <a:gd name="T40" fmla="*/ 47 w 87"/>
                  <a:gd name="T41" fmla="*/ 5 h 150"/>
                  <a:gd name="T42" fmla="*/ 55 w 87"/>
                  <a:gd name="T43" fmla="*/ 2 h 150"/>
                  <a:gd name="T44" fmla="*/ 66 w 87"/>
                  <a:gd name="T45" fmla="*/ 0 h 150"/>
                  <a:gd name="T46" fmla="*/ 77 w 87"/>
                  <a:gd name="T47" fmla="*/ 0 h 150"/>
                  <a:gd name="T48" fmla="*/ 87 w 87"/>
                  <a:gd name="T4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150">
                    <a:moveTo>
                      <a:pt x="87" y="0"/>
                    </a:moveTo>
                    <a:lnTo>
                      <a:pt x="87" y="30"/>
                    </a:lnTo>
                    <a:lnTo>
                      <a:pt x="85" y="57"/>
                    </a:lnTo>
                    <a:lnTo>
                      <a:pt x="80" y="87"/>
                    </a:lnTo>
                    <a:lnTo>
                      <a:pt x="77" y="113"/>
                    </a:lnTo>
                    <a:lnTo>
                      <a:pt x="75" y="122"/>
                    </a:lnTo>
                    <a:lnTo>
                      <a:pt x="75" y="131"/>
                    </a:lnTo>
                    <a:lnTo>
                      <a:pt x="71" y="138"/>
                    </a:lnTo>
                    <a:lnTo>
                      <a:pt x="71" y="150"/>
                    </a:lnTo>
                    <a:lnTo>
                      <a:pt x="55" y="125"/>
                    </a:lnTo>
                    <a:lnTo>
                      <a:pt x="39" y="97"/>
                    </a:lnTo>
                    <a:lnTo>
                      <a:pt x="20" y="73"/>
                    </a:lnTo>
                    <a:lnTo>
                      <a:pt x="4" y="49"/>
                    </a:lnTo>
                    <a:lnTo>
                      <a:pt x="6" y="37"/>
                    </a:lnTo>
                    <a:lnTo>
                      <a:pt x="4" y="30"/>
                    </a:lnTo>
                    <a:lnTo>
                      <a:pt x="0" y="21"/>
                    </a:lnTo>
                    <a:lnTo>
                      <a:pt x="4" y="14"/>
                    </a:lnTo>
                    <a:lnTo>
                      <a:pt x="14" y="10"/>
                    </a:lnTo>
                    <a:lnTo>
                      <a:pt x="25" y="7"/>
                    </a:lnTo>
                    <a:lnTo>
                      <a:pt x="36" y="7"/>
                    </a:lnTo>
                    <a:lnTo>
                      <a:pt x="47" y="5"/>
                    </a:lnTo>
                    <a:lnTo>
                      <a:pt x="55" y="2"/>
                    </a:lnTo>
                    <a:lnTo>
                      <a:pt x="66" y="0"/>
                    </a:lnTo>
                    <a:lnTo>
                      <a:pt x="77" y="0"/>
                    </a:lnTo>
                    <a:lnTo>
                      <a:pt x="87"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05" name="Freeform 465"/>
              <p:cNvSpPr>
                <a:spLocks/>
              </p:cNvSpPr>
              <p:nvPr/>
            </p:nvSpPr>
            <p:spPr bwMode="auto">
              <a:xfrm>
                <a:off x="3014" y="2195"/>
                <a:ext cx="7" cy="36"/>
              </a:xfrm>
              <a:custGeom>
                <a:avLst/>
                <a:gdLst>
                  <a:gd name="T0" fmla="*/ 22 w 27"/>
                  <a:gd name="T1" fmla="*/ 133 h 145"/>
                  <a:gd name="T2" fmla="*/ 25 w 27"/>
                  <a:gd name="T3" fmla="*/ 133 h 145"/>
                  <a:gd name="T4" fmla="*/ 27 w 27"/>
                  <a:gd name="T5" fmla="*/ 133 h 145"/>
                  <a:gd name="T6" fmla="*/ 22 w 27"/>
                  <a:gd name="T7" fmla="*/ 138 h 145"/>
                  <a:gd name="T8" fmla="*/ 16 w 27"/>
                  <a:gd name="T9" fmla="*/ 142 h 145"/>
                  <a:gd name="T10" fmla="*/ 11 w 27"/>
                  <a:gd name="T11" fmla="*/ 142 h 145"/>
                  <a:gd name="T12" fmla="*/ 8 w 27"/>
                  <a:gd name="T13" fmla="*/ 145 h 145"/>
                  <a:gd name="T14" fmla="*/ 2 w 27"/>
                  <a:gd name="T15" fmla="*/ 138 h 145"/>
                  <a:gd name="T16" fmla="*/ 0 w 27"/>
                  <a:gd name="T17" fmla="*/ 128 h 145"/>
                  <a:gd name="T18" fmla="*/ 0 w 27"/>
                  <a:gd name="T19" fmla="*/ 115 h 145"/>
                  <a:gd name="T20" fmla="*/ 2 w 27"/>
                  <a:gd name="T21" fmla="*/ 98 h 145"/>
                  <a:gd name="T22" fmla="*/ 2 w 27"/>
                  <a:gd name="T23" fmla="*/ 85 h 145"/>
                  <a:gd name="T24" fmla="*/ 11 w 27"/>
                  <a:gd name="T25" fmla="*/ 66 h 145"/>
                  <a:gd name="T26" fmla="*/ 14 w 27"/>
                  <a:gd name="T27" fmla="*/ 41 h 145"/>
                  <a:gd name="T28" fmla="*/ 16 w 27"/>
                  <a:gd name="T29" fmla="*/ 19 h 145"/>
                  <a:gd name="T30" fmla="*/ 22 w 27"/>
                  <a:gd name="T31" fmla="*/ 0 h 145"/>
                  <a:gd name="T32" fmla="*/ 22 w 27"/>
                  <a:gd name="T33" fmla="*/ 13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145">
                    <a:moveTo>
                      <a:pt x="22" y="133"/>
                    </a:moveTo>
                    <a:lnTo>
                      <a:pt x="25" y="133"/>
                    </a:lnTo>
                    <a:lnTo>
                      <a:pt x="27" y="133"/>
                    </a:lnTo>
                    <a:lnTo>
                      <a:pt x="22" y="138"/>
                    </a:lnTo>
                    <a:lnTo>
                      <a:pt x="16" y="142"/>
                    </a:lnTo>
                    <a:lnTo>
                      <a:pt x="11" y="142"/>
                    </a:lnTo>
                    <a:lnTo>
                      <a:pt x="8" y="145"/>
                    </a:lnTo>
                    <a:lnTo>
                      <a:pt x="2" y="138"/>
                    </a:lnTo>
                    <a:lnTo>
                      <a:pt x="0" y="128"/>
                    </a:lnTo>
                    <a:lnTo>
                      <a:pt x="0" y="115"/>
                    </a:lnTo>
                    <a:lnTo>
                      <a:pt x="2" y="98"/>
                    </a:lnTo>
                    <a:lnTo>
                      <a:pt x="2" y="85"/>
                    </a:lnTo>
                    <a:lnTo>
                      <a:pt x="11" y="66"/>
                    </a:lnTo>
                    <a:lnTo>
                      <a:pt x="14" y="41"/>
                    </a:lnTo>
                    <a:lnTo>
                      <a:pt x="16" y="19"/>
                    </a:lnTo>
                    <a:lnTo>
                      <a:pt x="22" y="0"/>
                    </a:lnTo>
                    <a:lnTo>
                      <a:pt x="22" y="133"/>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06" name="Freeform 466"/>
              <p:cNvSpPr>
                <a:spLocks/>
              </p:cNvSpPr>
              <p:nvPr/>
            </p:nvSpPr>
            <p:spPr bwMode="auto">
              <a:xfrm>
                <a:off x="2943" y="2199"/>
                <a:ext cx="18" cy="32"/>
              </a:xfrm>
              <a:custGeom>
                <a:avLst/>
                <a:gdLst>
                  <a:gd name="T0" fmla="*/ 71 w 71"/>
                  <a:gd name="T1" fmla="*/ 0 h 131"/>
                  <a:gd name="T2" fmla="*/ 65 w 71"/>
                  <a:gd name="T3" fmla="*/ 35 h 131"/>
                  <a:gd name="T4" fmla="*/ 62 w 71"/>
                  <a:gd name="T5" fmla="*/ 68 h 131"/>
                  <a:gd name="T6" fmla="*/ 60 w 71"/>
                  <a:gd name="T7" fmla="*/ 101 h 131"/>
                  <a:gd name="T8" fmla="*/ 55 w 71"/>
                  <a:gd name="T9" fmla="*/ 131 h 131"/>
                  <a:gd name="T10" fmla="*/ 43 w 71"/>
                  <a:gd name="T11" fmla="*/ 108 h 131"/>
                  <a:gd name="T12" fmla="*/ 32 w 71"/>
                  <a:gd name="T13" fmla="*/ 87 h 131"/>
                  <a:gd name="T14" fmla="*/ 18 w 71"/>
                  <a:gd name="T15" fmla="*/ 65 h 131"/>
                  <a:gd name="T16" fmla="*/ 5 w 71"/>
                  <a:gd name="T17" fmla="*/ 46 h 131"/>
                  <a:gd name="T18" fmla="*/ 5 w 71"/>
                  <a:gd name="T19" fmla="*/ 38 h 131"/>
                  <a:gd name="T20" fmla="*/ 2 w 71"/>
                  <a:gd name="T21" fmla="*/ 27 h 131"/>
                  <a:gd name="T22" fmla="*/ 0 w 71"/>
                  <a:gd name="T23" fmla="*/ 18 h 131"/>
                  <a:gd name="T24" fmla="*/ 0 w 71"/>
                  <a:gd name="T25" fmla="*/ 11 h 131"/>
                  <a:gd name="T26" fmla="*/ 18 w 71"/>
                  <a:gd name="T27" fmla="*/ 11 h 131"/>
                  <a:gd name="T28" fmla="*/ 35 w 71"/>
                  <a:gd name="T29" fmla="*/ 8 h 131"/>
                  <a:gd name="T30" fmla="*/ 55 w 71"/>
                  <a:gd name="T31" fmla="*/ 2 h 131"/>
                  <a:gd name="T32" fmla="*/ 71 w 71"/>
                  <a:gd name="T33"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 h="131">
                    <a:moveTo>
                      <a:pt x="71" y="0"/>
                    </a:moveTo>
                    <a:lnTo>
                      <a:pt x="65" y="35"/>
                    </a:lnTo>
                    <a:lnTo>
                      <a:pt x="62" y="68"/>
                    </a:lnTo>
                    <a:lnTo>
                      <a:pt x="60" y="101"/>
                    </a:lnTo>
                    <a:lnTo>
                      <a:pt x="55" y="131"/>
                    </a:lnTo>
                    <a:lnTo>
                      <a:pt x="43" y="108"/>
                    </a:lnTo>
                    <a:lnTo>
                      <a:pt x="32" y="87"/>
                    </a:lnTo>
                    <a:lnTo>
                      <a:pt x="18" y="65"/>
                    </a:lnTo>
                    <a:lnTo>
                      <a:pt x="5" y="46"/>
                    </a:lnTo>
                    <a:lnTo>
                      <a:pt x="5" y="38"/>
                    </a:lnTo>
                    <a:lnTo>
                      <a:pt x="2" y="27"/>
                    </a:lnTo>
                    <a:lnTo>
                      <a:pt x="0" y="18"/>
                    </a:lnTo>
                    <a:lnTo>
                      <a:pt x="0" y="11"/>
                    </a:lnTo>
                    <a:lnTo>
                      <a:pt x="18" y="11"/>
                    </a:lnTo>
                    <a:lnTo>
                      <a:pt x="35" y="8"/>
                    </a:lnTo>
                    <a:lnTo>
                      <a:pt x="55" y="2"/>
                    </a:lnTo>
                    <a:lnTo>
                      <a:pt x="71"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07" name="Freeform 467"/>
              <p:cNvSpPr>
                <a:spLocks/>
              </p:cNvSpPr>
              <p:nvPr/>
            </p:nvSpPr>
            <p:spPr bwMode="auto">
              <a:xfrm>
                <a:off x="2990" y="2199"/>
                <a:ext cx="4" cy="36"/>
              </a:xfrm>
              <a:custGeom>
                <a:avLst/>
                <a:gdLst>
                  <a:gd name="T0" fmla="*/ 18 w 20"/>
                  <a:gd name="T1" fmla="*/ 136 h 144"/>
                  <a:gd name="T2" fmla="*/ 20 w 20"/>
                  <a:gd name="T3" fmla="*/ 142 h 144"/>
                  <a:gd name="T4" fmla="*/ 14 w 20"/>
                  <a:gd name="T5" fmla="*/ 142 h 144"/>
                  <a:gd name="T6" fmla="*/ 9 w 20"/>
                  <a:gd name="T7" fmla="*/ 144 h 144"/>
                  <a:gd name="T8" fmla="*/ 7 w 20"/>
                  <a:gd name="T9" fmla="*/ 144 h 144"/>
                  <a:gd name="T10" fmla="*/ 0 w 20"/>
                  <a:gd name="T11" fmla="*/ 142 h 144"/>
                  <a:gd name="T12" fmla="*/ 7 w 20"/>
                  <a:gd name="T13" fmla="*/ 106 h 144"/>
                  <a:gd name="T14" fmla="*/ 12 w 20"/>
                  <a:gd name="T15" fmla="*/ 71 h 144"/>
                  <a:gd name="T16" fmla="*/ 18 w 20"/>
                  <a:gd name="T17" fmla="*/ 35 h 144"/>
                  <a:gd name="T18" fmla="*/ 20 w 20"/>
                  <a:gd name="T19" fmla="*/ 0 h 144"/>
                  <a:gd name="T20" fmla="*/ 20 w 20"/>
                  <a:gd name="T21" fmla="*/ 35 h 144"/>
                  <a:gd name="T22" fmla="*/ 20 w 20"/>
                  <a:gd name="T23" fmla="*/ 68 h 144"/>
                  <a:gd name="T24" fmla="*/ 20 w 20"/>
                  <a:gd name="T25" fmla="*/ 101 h 144"/>
                  <a:gd name="T26" fmla="*/ 18 w 20"/>
                  <a:gd name="T27"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44">
                    <a:moveTo>
                      <a:pt x="18" y="136"/>
                    </a:moveTo>
                    <a:lnTo>
                      <a:pt x="20" y="142"/>
                    </a:lnTo>
                    <a:lnTo>
                      <a:pt x="14" y="142"/>
                    </a:lnTo>
                    <a:lnTo>
                      <a:pt x="9" y="144"/>
                    </a:lnTo>
                    <a:lnTo>
                      <a:pt x="7" y="144"/>
                    </a:lnTo>
                    <a:lnTo>
                      <a:pt x="0" y="142"/>
                    </a:lnTo>
                    <a:lnTo>
                      <a:pt x="7" y="106"/>
                    </a:lnTo>
                    <a:lnTo>
                      <a:pt x="12" y="71"/>
                    </a:lnTo>
                    <a:lnTo>
                      <a:pt x="18" y="35"/>
                    </a:lnTo>
                    <a:lnTo>
                      <a:pt x="20" y="0"/>
                    </a:lnTo>
                    <a:lnTo>
                      <a:pt x="20" y="35"/>
                    </a:lnTo>
                    <a:lnTo>
                      <a:pt x="20" y="68"/>
                    </a:lnTo>
                    <a:lnTo>
                      <a:pt x="20" y="101"/>
                    </a:lnTo>
                    <a:lnTo>
                      <a:pt x="18" y="136"/>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08" name="Freeform 468"/>
              <p:cNvSpPr>
                <a:spLocks/>
              </p:cNvSpPr>
              <p:nvPr/>
            </p:nvSpPr>
            <p:spPr bwMode="auto">
              <a:xfrm>
                <a:off x="2922" y="2203"/>
                <a:ext cx="15" cy="33"/>
              </a:xfrm>
              <a:custGeom>
                <a:avLst/>
                <a:gdLst>
                  <a:gd name="T0" fmla="*/ 60 w 60"/>
                  <a:gd name="T1" fmla="*/ 0 h 133"/>
                  <a:gd name="T2" fmla="*/ 52 w 60"/>
                  <a:gd name="T3" fmla="*/ 32 h 133"/>
                  <a:gd name="T4" fmla="*/ 49 w 60"/>
                  <a:gd name="T5" fmla="*/ 68 h 133"/>
                  <a:gd name="T6" fmla="*/ 44 w 60"/>
                  <a:gd name="T7" fmla="*/ 103 h 133"/>
                  <a:gd name="T8" fmla="*/ 44 w 60"/>
                  <a:gd name="T9" fmla="*/ 133 h 133"/>
                  <a:gd name="T10" fmla="*/ 32 w 60"/>
                  <a:gd name="T11" fmla="*/ 108 h 133"/>
                  <a:gd name="T12" fmla="*/ 21 w 60"/>
                  <a:gd name="T13" fmla="*/ 82 h 133"/>
                  <a:gd name="T14" fmla="*/ 11 w 60"/>
                  <a:gd name="T15" fmla="*/ 57 h 133"/>
                  <a:gd name="T16" fmla="*/ 0 w 60"/>
                  <a:gd name="T17" fmla="*/ 30 h 133"/>
                  <a:gd name="T18" fmla="*/ 3 w 60"/>
                  <a:gd name="T19" fmla="*/ 11 h 133"/>
                  <a:gd name="T20" fmla="*/ 19 w 60"/>
                  <a:gd name="T21" fmla="*/ 5 h 133"/>
                  <a:gd name="T22" fmla="*/ 41 w 60"/>
                  <a:gd name="T23" fmla="*/ 2 h 133"/>
                  <a:gd name="T24" fmla="*/ 60 w 60"/>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133">
                    <a:moveTo>
                      <a:pt x="60" y="0"/>
                    </a:moveTo>
                    <a:lnTo>
                      <a:pt x="52" y="32"/>
                    </a:lnTo>
                    <a:lnTo>
                      <a:pt x="49" y="68"/>
                    </a:lnTo>
                    <a:lnTo>
                      <a:pt x="44" y="103"/>
                    </a:lnTo>
                    <a:lnTo>
                      <a:pt x="44" y="133"/>
                    </a:lnTo>
                    <a:lnTo>
                      <a:pt x="32" y="108"/>
                    </a:lnTo>
                    <a:lnTo>
                      <a:pt x="21" y="82"/>
                    </a:lnTo>
                    <a:lnTo>
                      <a:pt x="11" y="57"/>
                    </a:lnTo>
                    <a:lnTo>
                      <a:pt x="0" y="30"/>
                    </a:lnTo>
                    <a:lnTo>
                      <a:pt x="3" y="11"/>
                    </a:lnTo>
                    <a:lnTo>
                      <a:pt x="19" y="5"/>
                    </a:lnTo>
                    <a:lnTo>
                      <a:pt x="41" y="2"/>
                    </a:lnTo>
                    <a:lnTo>
                      <a:pt x="60"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09" name="Freeform 469"/>
              <p:cNvSpPr>
                <a:spLocks/>
              </p:cNvSpPr>
              <p:nvPr/>
            </p:nvSpPr>
            <p:spPr bwMode="auto">
              <a:xfrm>
                <a:off x="2961" y="2203"/>
                <a:ext cx="5" cy="36"/>
              </a:xfrm>
              <a:custGeom>
                <a:avLst/>
                <a:gdLst>
                  <a:gd name="T0" fmla="*/ 13 w 19"/>
                  <a:gd name="T1" fmla="*/ 142 h 142"/>
                  <a:gd name="T2" fmla="*/ 0 w 19"/>
                  <a:gd name="T3" fmla="*/ 142 h 142"/>
                  <a:gd name="T4" fmla="*/ 0 w 19"/>
                  <a:gd name="T5" fmla="*/ 106 h 142"/>
                  <a:gd name="T6" fmla="*/ 2 w 19"/>
                  <a:gd name="T7" fmla="*/ 71 h 142"/>
                  <a:gd name="T8" fmla="*/ 7 w 19"/>
                  <a:gd name="T9" fmla="*/ 34 h 142"/>
                  <a:gd name="T10" fmla="*/ 13 w 19"/>
                  <a:gd name="T11" fmla="*/ 0 h 142"/>
                  <a:gd name="T12" fmla="*/ 16 w 19"/>
                  <a:gd name="T13" fmla="*/ 36 h 142"/>
                  <a:gd name="T14" fmla="*/ 19 w 19"/>
                  <a:gd name="T15" fmla="*/ 74 h 142"/>
                  <a:gd name="T16" fmla="*/ 19 w 19"/>
                  <a:gd name="T17" fmla="*/ 110 h 142"/>
                  <a:gd name="T18" fmla="*/ 13 w 19"/>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42">
                    <a:moveTo>
                      <a:pt x="13" y="142"/>
                    </a:moveTo>
                    <a:lnTo>
                      <a:pt x="0" y="142"/>
                    </a:lnTo>
                    <a:lnTo>
                      <a:pt x="0" y="106"/>
                    </a:lnTo>
                    <a:lnTo>
                      <a:pt x="2" y="71"/>
                    </a:lnTo>
                    <a:lnTo>
                      <a:pt x="7" y="34"/>
                    </a:lnTo>
                    <a:lnTo>
                      <a:pt x="13" y="0"/>
                    </a:lnTo>
                    <a:lnTo>
                      <a:pt x="16" y="36"/>
                    </a:lnTo>
                    <a:lnTo>
                      <a:pt x="19" y="74"/>
                    </a:lnTo>
                    <a:lnTo>
                      <a:pt x="19" y="110"/>
                    </a:lnTo>
                    <a:lnTo>
                      <a:pt x="13" y="142"/>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10" name="Freeform 470"/>
              <p:cNvSpPr>
                <a:spLocks/>
              </p:cNvSpPr>
              <p:nvPr/>
            </p:nvSpPr>
            <p:spPr bwMode="auto">
              <a:xfrm>
                <a:off x="3032" y="2204"/>
                <a:ext cx="269" cy="62"/>
              </a:xfrm>
              <a:custGeom>
                <a:avLst/>
                <a:gdLst>
                  <a:gd name="T0" fmla="*/ 1074 w 1074"/>
                  <a:gd name="T1" fmla="*/ 68 h 246"/>
                  <a:gd name="T2" fmla="*/ 1009 w 1074"/>
                  <a:gd name="T3" fmla="*/ 80 h 246"/>
                  <a:gd name="T4" fmla="*/ 943 w 1074"/>
                  <a:gd name="T5" fmla="*/ 91 h 246"/>
                  <a:gd name="T6" fmla="*/ 875 w 1074"/>
                  <a:gd name="T7" fmla="*/ 101 h 246"/>
                  <a:gd name="T8" fmla="*/ 809 w 1074"/>
                  <a:gd name="T9" fmla="*/ 112 h 246"/>
                  <a:gd name="T10" fmla="*/ 744 w 1074"/>
                  <a:gd name="T11" fmla="*/ 123 h 246"/>
                  <a:gd name="T12" fmla="*/ 676 w 1074"/>
                  <a:gd name="T13" fmla="*/ 134 h 246"/>
                  <a:gd name="T14" fmla="*/ 611 w 1074"/>
                  <a:gd name="T15" fmla="*/ 145 h 246"/>
                  <a:gd name="T16" fmla="*/ 545 w 1074"/>
                  <a:gd name="T17" fmla="*/ 156 h 246"/>
                  <a:gd name="T18" fmla="*/ 476 w 1074"/>
                  <a:gd name="T19" fmla="*/ 167 h 246"/>
                  <a:gd name="T20" fmla="*/ 411 w 1074"/>
                  <a:gd name="T21" fmla="*/ 178 h 246"/>
                  <a:gd name="T22" fmla="*/ 346 w 1074"/>
                  <a:gd name="T23" fmla="*/ 188 h 246"/>
                  <a:gd name="T24" fmla="*/ 278 w 1074"/>
                  <a:gd name="T25" fmla="*/ 202 h 246"/>
                  <a:gd name="T26" fmla="*/ 212 w 1074"/>
                  <a:gd name="T27" fmla="*/ 213 h 246"/>
                  <a:gd name="T28" fmla="*/ 145 w 1074"/>
                  <a:gd name="T29" fmla="*/ 224 h 246"/>
                  <a:gd name="T30" fmla="*/ 79 w 1074"/>
                  <a:gd name="T31" fmla="*/ 234 h 246"/>
                  <a:gd name="T32" fmla="*/ 11 w 1074"/>
                  <a:gd name="T33" fmla="*/ 246 h 246"/>
                  <a:gd name="T34" fmla="*/ 9 w 1074"/>
                  <a:gd name="T35" fmla="*/ 243 h 246"/>
                  <a:gd name="T36" fmla="*/ 2 w 1074"/>
                  <a:gd name="T37" fmla="*/ 238 h 246"/>
                  <a:gd name="T38" fmla="*/ 0 w 1074"/>
                  <a:gd name="T39" fmla="*/ 234 h 246"/>
                  <a:gd name="T40" fmla="*/ 0 w 1074"/>
                  <a:gd name="T41" fmla="*/ 229 h 246"/>
                  <a:gd name="T42" fmla="*/ 11 w 1074"/>
                  <a:gd name="T43" fmla="*/ 227 h 246"/>
                  <a:gd name="T44" fmla="*/ 21 w 1074"/>
                  <a:gd name="T45" fmla="*/ 224 h 246"/>
                  <a:gd name="T46" fmla="*/ 35 w 1074"/>
                  <a:gd name="T47" fmla="*/ 224 h 246"/>
                  <a:gd name="T48" fmla="*/ 46 w 1074"/>
                  <a:gd name="T49" fmla="*/ 224 h 246"/>
                  <a:gd name="T50" fmla="*/ 57 w 1074"/>
                  <a:gd name="T51" fmla="*/ 221 h 246"/>
                  <a:gd name="T52" fmla="*/ 68 w 1074"/>
                  <a:gd name="T53" fmla="*/ 218 h 246"/>
                  <a:gd name="T54" fmla="*/ 76 w 1074"/>
                  <a:gd name="T55" fmla="*/ 210 h 246"/>
                  <a:gd name="T56" fmla="*/ 82 w 1074"/>
                  <a:gd name="T57" fmla="*/ 199 h 246"/>
                  <a:gd name="T58" fmla="*/ 85 w 1074"/>
                  <a:gd name="T59" fmla="*/ 186 h 246"/>
                  <a:gd name="T60" fmla="*/ 82 w 1074"/>
                  <a:gd name="T61" fmla="*/ 174 h 246"/>
                  <a:gd name="T62" fmla="*/ 79 w 1074"/>
                  <a:gd name="T63" fmla="*/ 164 h 246"/>
                  <a:gd name="T64" fmla="*/ 82 w 1074"/>
                  <a:gd name="T65" fmla="*/ 151 h 246"/>
                  <a:gd name="T66" fmla="*/ 1009 w 1074"/>
                  <a:gd name="T67" fmla="*/ 0 h 246"/>
                  <a:gd name="T68" fmla="*/ 1025 w 1074"/>
                  <a:gd name="T69" fmla="*/ 17 h 246"/>
                  <a:gd name="T70" fmla="*/ 1041 w 1074"/>
                  <a:gd name="T71" fmla="*/ 33 h 246"/>
                  <a:gd name="T72" fmla="*/ 1057 w 1074"/>
                  <a:gd name="T73" fmla="*/ 50 h 246"/>
                  <a:gd name="T74" fmla="*/ 1074 w 1074"/>
                  <a:gd name="T75" fmla="*/ 6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74" h="246">
                    <a:moveTo>
                      <a:pt x="1074" y="68"/>
                    </a:moveTo>
                    <a:lnTo>
                      <a:pt x="1009" y="80"/>
                    </a:lnTo>
                    <a:lnTo>
                      <a:pt x="943" y="91"/>
                    </a:lnTo>
                    <a:lnTo>
                      <a:pt x="875" y="101"/>
                    </a:lnTo>
                    <a:lnTo>
                      <a:pt x="809" y="112"/>
                    </a:lnTo>
                    <a:lnTo>
                      <a:pt x="744" y="123"/>
                    </a:lnTo>
                    <a:lnTo>
                      <a:pt x="676" y="134"/>
                    </a:lnTo>
                    <a:lnTo>
                      <a:pt x="611" y="145"/>
                    </a:lnTo>
                    <a:lnTo>
                      <a:pt x="545" y="156"/>
                    </a:lnTo>
                    <a:lnTo>
                      <a:pt x="476" y="167"/>
                    </a:lnTo>
                    <a:lnTo>
                      <a:pt x="411" y="178"/>
                    </a:lnTo>
                    <a:lnTo>
                      <a:pt x="346" y="188"/>
                    </a:lnTo>
                    <a:lnTo>
                      <a:pt x="278" y="202"/>
                    </a:lnTo>
                    <a:lnTo>
                      <a:pt x="212" y="213"/>
                    </a:lnTo>
                    <a:lnTo>
                      <a:pt x="145" y="224"/>
                    </a:lnTo>
                    <a:lnTo>
                      <a:pt x="79" y="234"/>
                    </a:lnTo>
                    <a:lnTo>
                      <a:pt x="11" y="246"/>
                    </a:lnTo>
                    <a:lnTo>
                      <a:pt x="9" y="243"/>
                    </a:lnTo>
                    <a:lnTo>
                      <a:pt x="2" y="238"/>
                    </a:lnTo>
                    <a:lnTo>
                      <a:pt x="0" y="234"/>
                    </a:lnTo>
                    <a:lnTo>
                      <a:pt x="0" y="229"/>
                    </a:lnTo>
                    <a:lnTo>
                      <a:pt x="11" y="227"/>
                    </a:lnTo>
                    <a:lnTo>
                      <a:pt x="21" y="224"/>
                    </a:lnTo>
                    <a:lnTo>
                      <a:pt x="35" y="224"/>
                    </a:lnTo>
                    <a:lnTo>
                      <a:pt x="46" y="224"/>
                    </a:lnTo>
                    <a:lnTo>
                      <a:pt x="57" y="221"/>
                    </a:lnTo>
                    <a:lnTo>
                      <a:pt x="68" y="218"/>
                    </a:lnTo>
                    <a:lnTo>
                      <a:pt x="76" y="210"/>
                    </a:lnTo>
                    <a:lnTo>
                      <a:pt x="82" y="199"/>
                    </a:lnTo>
                    <a:lnTo>
                      <a:pt x="85" y="186"/>
                    </a:lnTo>
                    <a:lnTo>
                      <a:pt x="82" y="174"/>
                    </a:lnTo>
                    <a:lnTo>
                      <a:pt x="79" y="164"/>
                    </a:lnTo>
                    <a:lnTo>
                      <a:pt x="82" y="151"/>
                    </a:lnTo>
                    <a:lnTo>
                      <a:pt x="1009" y="0"/>
                    </a:lnTo>
                    <a:lnTo>
                      <a:pt x="1025" y="17"/>
                    </a:lnTo>
                    <a:lnTo>
                      <a:pt x="1041" y="33"/>
                    </a:lnTo>
                    <a:lnTo>
                      <a:pt x="1057" y="50"/>
                    </a:lnTo>
                    <a:lnTo>
                      <a:pt x="1074" y="68"/>
                    </a:lnTo>
                    <a:close/>
                  </a:path>
                </a:pathLst>
              </a:custGeom>
              <a:solidFill>
                <a:srgbClr val="3FF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11" name="Freeform 471"/>
              <p:cNvSpPr>
                <a:spLocks/>
              </p:cNvSpPr>
              <p:nvPr/>
            </p:nvSpPr>
            <p:spPr bwMode="auto">
              <a:xfrm>
                <a:off x="2894" y="2206"/>
                <a:ext cx="21" cy="30"/>
              </a:xfrm>
              <a:custGeom>
                <a:avLst/>
                <a:gdLst>
                  <a:gd name="T0" fmla="*/ 82 w 82"/>
                  <a:gd name="T1" fmla="*/ 0 h 119"/>
                  <a:gd name="T2" fmla="*/ 73 w 82"/>
                  <a:gd name="T3" fmla="*/ 29 h 119"/>
                  <a:gd name="T4" fmla="*/ 71 w 82"/>
                  <a:gd name="T5" fmla="*/ 59 h 119"/>
                  <a:gd name="T6" fmla="*/ 71 w 82"/>
                  <a:gd name="T7" fmla="*/ 89 h 119"/>
                  <a:gd name="T8" fmla="*/ 66 w 82"/>
                  <a:gd name="T9" fmla="*/ 119 h 119"/>
                  <a:gd name="T10" fmla="*/ 11 w 82"/>
                  <a:gd name="T11" fmla="*/ 24 h 119"/>
                  <a:gd name="T12" fmla="*/ 0 w 82"/>
                  <a:gd name="T13" fmla="*/ 16 h 119"/>
                  <a:gd name="T14" fmla="*/ 11 w 82"/>
                  <a:gd name="T15" fmla="*/ 13 h 119"/>
                  <a:gd name="T16" fmla="*/ 22 w 82"/>
                  <a:gd name="T17" fmla="*/ 11 h 119"/>
                  <a:gd name="T18" fmla="*/ 33 w 82"/>
                  <a:gd name="T19" fmla="*/ 8 h 119"/>
                  <a:gd name="T20" fmla="*/ 41 w 82"/>
                  <a:gd name="T21" fmla="*/ 5 h 119"/>
                  <a:gd name="T22" fmla="*/ 52 w 82"/>
                  <a:gd name="T23" fmla="*/ 5 h 119"/>
                  <a:gd name="T24" fmla="*/ 63 w 82"/>
                  <a:gd name="T25" fmla="*/ 2 h 119"/>
                  <a:gd name="T26" fmla="*/ 73 w 82"/>
                  <a:gd name="T27" fmla="*/ 2 h 119"/>
                  <a:gd name="T28" fmla="*/ 82 w 82"/>
                  <a:gd name="T29"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119">
                    <a:moveTo>
                      <a:pt x="82" y="0"/>
                    </a:moveTo>
                    <a:lnTo>
                      <a:pt x="73" y="29"/>
                    </a:lnTo>
                    <a:lnTo>
                      <a:pt x="71" y="59"/>
                    </a:lnTo>
                    <a:lnTo>
                      <a:pt x="71" y="89"/>
                    </a:lnTo>
                    <a:lnTo>
                      <a:pt x="66" y="119"/>
                    </a:lnTo>
                    <a:lnTo>
                      <a:pt x="11" y="24"/>
                    </a:lnTo>
                    <a:lnTo>
                      <a:pt x="0" y="16"/>
                    </a:lnTo>
                    <a:lnTo>
                      <a:pt x="11" y="13"/>
                    </a:lnTo>
                    <a:lnTo>
                      <a:pt x="22" y="11"/>
                    </a:lnTo>
                    <a:lnTo>
                      <a:pt x="33" y="8"/>
                    </a:lnTo>
                    <a:lnTo>
                      <a:pt x="41" y="5"/>
                    </a:lnTo>
                    <a:lnTo>
                      <a:pt x="52" y="5"/>
                    </a:lnTo>
                    <a:lnTo>
                      <a:pt x="63" y="2"/>
                    </a:lnTo>
                    <a:lnTo>
                      <a:pt x="73" y="2"/>
                    </a:lnTo>
                    <a:lnTo>
                      <a:pt x="82"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12" name="Freeform 472"/>
              <p:cNvSpPr>
                <a:spLocks/>
              </p:cNvSpPr>
              <p:nvPr/>
            </p:nvSpPr>
            <p:spPr bwMode="auto">
              <a:xfrm>
                <a:off x="2937" y="2208"/>
                <a:ext cx="4" cy="35"/>
              </a:xfrm>
              <a:custGeom>
                <a:avLst/>
                <a:gdLst>
                  <a:gd name="T0" fmla="*/ 11 w 14"/>
                  <a:gd name="T1" fmla="*/ 139 h 142"/>
                  <a:gd name="T2" fmla="*/ 5 w 14"/>
                  <a:gd name="T3" fmla="*/ 142 h 142"/>
                  <a:gd name="T4" fmla="*/ 0 w 14"/>
                  <a:gd name="T5" fmla="*/ 107 h 142"/>
                  <a:gd name="T6" fmla="*/ 2 w 14"/>
                  <a:gd name="T7" fmla="*/ 71 h 142"/>
                  <a:gd name="T8" fmla="*/ 8 w 14"/>
                  <a:gd name="T9" fmla="*/ 36 h 142"/>
                  <a:gd name="T10" fmla="*/ 11 w 14"/>
                  <a:gd name="T11" fmla="*/ 0 h 142"/>
                  <a:gd name="T12" fmla="*/ 14 w 14"/>
                  <a:gd name="T13" fmla="*/ 36 h 142"/>
                  <a:gd name="T14" fmla="*/ 14 w 14"/>
                  <a:gd name="T15" fmla="*/ 68 h 142"/>
                  <a:gd name="T16" fmla="*/ 11 w 14"/>
                  <a:gd name="T17" fmla="*/ 103 h 142"/>
                  <a:gd name="T18" fmla="*/ 11 w 14"/>
                  <a:gd name="T19" fmla="*/ 13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2">
                    <a:moveTo>
                      <a:pt x="11" y="139"/>
                    </a:moveTo>
                    <a:lnTo>
                      <a:pt x="5" y="142"/>
                    </a:lnTo>
                    <a:lnTo>
                      <a:pt x="0" y="107"/>
                    </a:lnTo>
                    <a:lnTo>
                      <a:pt x="2" y="71"/>
                    </a:lnTo>
                    <a:lnTo>
                      <a:pt x="8" y="36"/>
                    </a:lnTo>
                    <a:lnTo>
                      <a:pt x="11" y="0"/>
                    </a:lnTo>
                    <a:lnTo>
                      <a:pt x="14" y="36"/>
                    </a:lnTo>
                    <a:lnTo>
                      <a:pt x="14" y="68"/>
                    </a:lnTo>
                    <a:lnTo>
                      <a:pt x="11" y="103"/>
                    </a:lnTo>
                    <a:lnTo>
                      <a:pt x="11" y="139"/>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13" name="Freeform 473"/>
              <p:cNvSpPr>
                <a:spLocks/>
              </p:cNvSpPr>
              <p:nvPr/>
            </p:nvSpPr>
            <p:spPr bwMode="auto">
              <a:xfrm>
                <a:off x="3024" y="2209"/>
                <a:ext cx="11" cy="20"/>
              </a:xfrm>
              <a:custGeom>
                <a:avLst/>
                <a:gdLst>
                  <a:gd name="T0" fmla="*/ 35 w 44"/>
                  <a:gd name="T1" fmla="*/ 71 h 78"/>
                  <a:gd name="T2" fmla="*/ 44 w 44"/>
                  <a:gd name="T3" fmla="*/ 71 h 78"/>
                  <a:gd name="T4" fmla="*/ 35 w 44"/>
                  <a:gd name="T5" fmla="*/ 76 h 78"/>
                  <a:gd name="T6" fmla="*/ 22 w 44"/>
                  <a:gd name="T7" fmla="*/ 78 h 78"/>
                  <a:gd name="T8" fmla="*/ 11 w 44"/>
                  <a:gd name="T9" fmla="*/ 78 h 78"/>
                  <a:gd name="T10" fmla="*/ 0 w 44"/>
                  <a:gd name="T11" fmla="*/ 78 h 78"/>
                  <a:gd name="T12" fmla="*/ 0 w 44"/>
                  <a:gd name="T13" fmla="*/ 60 h 78"/>
                  <a:gd name="T14" fmla="*/ 3 w 44"/>
                  <a:gd name="T15" fmla="*/ 41 h 78"/>
                  <a:gd name="T16" fmla="*/ 3 w 44"/>
                  <a:gd name="T17" fmla="*/ 21 h 78"/>
                  <a:gd name="T18" fmla="*/ 3 w 44"/>
                  <a:gd name="T19" fmla="*/ 0 h 78"/>
                  <a:gd name="T20" fmla="*/ 11 w 44"/>
                  <a:gd name="T21" fmla="*/ 16 h 78"/>
                  <a:gd name="T22" fmla="*/ 22 w 44"/>
                  <a:gd name="T23" fmla="*/ 32 h 78"/>
                  <a:gd name="T24" fmla="*/ 30 w 44"/>
                  <a:gd name="T25" fmla="*/ 51 h 78"/>
                  <a:gd name="T26" fmla="*/ 35 w 44"/>
                  <a:gd name="T27" fmla="*/ 7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78">
                    <a:moveTo>
                      <a:pt x="35" y="71"/>
                    </a:moveTo>
                    <a:lnTo>
                      <a:pt x="44" y="71"/>
                    </a:lnTo>
                    <a:lnTo>
                      <a:pt x="35" y="76"/>
                    </a:lnTo>
                    <a:lnTo>
                      <a:pt x="22" y="78"/>
                    </a:lnTo>
                    <a:lnTo>
                      <a:pt x="11" y="78"/>
                    </a:lnTo>
                    <a:lnTo>
                      <a:pt x="0" y="78"/>
                    </a:lnTo>
                    <a:lnTo>
                      <a:pt x="0" y="60"/>
                    </a:lnTo>
                    <a:lnTo>
                      <a:pt x="3" y="41"/>
                    </a:lnTo>
                    <a:lnTo>
                      <a:pt x="3" y="21"/>
                    </a:lnTo>
                    <a:lnTo>
                      <a:pt x="3" y="0"/>
                    </a:lnTo>
                    <a:lnTo>
                      <a:pt x="11" y="16"/>
                    </a:lnTo>
                    <a:lnTo>
                      <a:pt x="22" y="32"/>
                    </a:lnTo>
                    <a:lnTo>
                      <a:pt x="30" y="51"/>
                    </a:lnTo>
                    <a:lnTo>
                      <a:pt x="35" y="71"/>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14" name="Freeform 474"/>
              <p:cNvSpPr>
                <a:spLocks/>
              </p:cNvSpPr>
              <p:nvPr/>
            </p:nvSpPr>
            <p:spPr bwMode="auto">
              <a:xfrm>
                <a:off x="3046" y="2209"/>
                <a:ext cx="9" cy="16"/>
              </a:xfrm>
              <a:custGeom>
                <a:avLst/>
                <a:gdLst>
                  <a:gd name="T0" fmla="*/ 35 w 35"/>
                  <a:gd name="T1" fmla="*/ 60 h 65"/>
                  <a:gd name="T2" fmla="*/ 28 w 35"/>
                  <a:gd name="T3" fmla="*/ 62 h 65"/>
                  <a:gd name="T4" fmla="*/ 19 w 35"/>
                  <a:gd name="T5" fmla="*/ 65 h 65"/>
                  <a:gd name="T6" fmla="*/ 11 w 35"/>
                  <a:gd name="T7" fmla="*/ 65 h 65"/>
                  <a:gd name="T8" fmla="*/ 0 w 35"/>
                  <a:gd name="T9" fmla="*/ 65 h 65"/>
                  <a:gd name="T10" fmla="*/ 0 w 35"/>
                  <a:gd name="T11" fmla="*/ 0 h 65"/>
                  <a:gd name="T12" fmla="*/ 14 w 35"/>
                  <a:gd name="T13" fmla="*/ 13 h 65"/>
                  <a:gd name="T14" fmla="*/ 22 w 35"/>
                  <a:gd name="T15" fmla="*/ 30 h 65"/>
                  <a:gd name="T16" fmla="*/ 30 w 35"/>
                  <a:gd name="T17" fmla="*/ 46 h 65"/>
                  <a:gd name="T18" fmla="*/ 35 w 35"/>
                  <a:gd name="T19"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65">
                    <a:moveTo>
                      <a:pt x="35" y="60"/>
                    </a:moveTo>
                    <a:lnTo>
                      <a:pt x="28" y="62"/>
                    </a:lnTo>
                    <a:lnTo>
                      <a:pt x="19" y="65"/>
                    </a:lnTo>
                    <a:lnTo>
                      <a:pt x="11" y="65"/>
                    </a:lnTo>
                    <a:lnTo>
                      <a:pt x="0" y="65"/>
                    </a:lnTo>
                    <a:lnTo>
                      <a:pt x="0" y="0"/>
                    </a:lnTo>
                    <a:lnTo>
                      <a:pt x="14" y="13"/>
                    </a:lnTo>
                    <a:lnTo>
                      <a:pt x="22" y="30"/>
                    </a:lnTo>
                    <a:lnTo>
                      <a:pt x="30" y="46"/>
                    </a:lnTo>
                    <a:lnTo>
                      <a:pt x="35" y="60"/>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15" name="Freeform 475"/>
              <p:cNvSpPr>
                <a:spLocks/>
              </p:cNvSpPr>
              <p:nvPr/>
            </p:nvSpPr>
            <p:spPr bwMode="auto">
              <a:xfrm>
                <a:off x="2870" y="2210"/>
                <a:ext cx="20" cy="33"/>
              </a:xfrm>
              <a:custGeom>
                <a:avLst/>
                <a:gdLst>
                  <a:gd name="T0" fmla="*/ 79 w 79"/>
                  <a:gd name="T1" fmla="*/ 0 h 131"/>
                  <a:gd name="T2" fmla="*/ 74 w 79"/>
                  <a:gd name="T3" fmla="*/ 32 h 131"/>
                  <a:gd name="T4" fmla="*/ 71 w 79"/>
                  <a:gd name="T5" fmla="*/ 66 h 131"/>
                  <a:gd name="T6" fmla="*/ 65 w 79"/>
                  <a:gd name="T7" fmla="*/ 98 h 131"/>
                  <a:gd name="T8" fmla="*/ 60 w 79"/>
                  <a:gd name="T9" fmla="*/ 131 h 131"/>
                  <a:gd name="T10" fmla="*/ 49 w 79"/>
                  <a:gd name="T11" fmla="*/ 106 h 131"/>
                  <a:gd name="T12" fmla="*/ 38 w 79"/>
                  <a:gd name="T13" fmla="*/ 78 h 131"/>
                  <a:gd name="T14" fmla="*/ 28 w 79"/>
                  <a:gd name="T15" fmla="*/ 55 h 131"/>
                  <a:gd name="T16" fmla="*/ 17 w 79"/>
                  <a:gd name="T17" fmla="*/ 30 h 131"/>
                  <a:gd name="T18" fmla="*/ 0 w 79"/>
                  <a:gd name="T19" fmla="*/ 30 h 131"/>
                  <a:gd name="T20" fmla="*/ 0 w 79"/>
                  <a:gd name="T21" fmla="*/ 13 h 131"/>
                  <a:gd name="T22" fmla="*/ 19 w 79"/>
                  <a:gd name="T23" fmla="*/ 11 h 131"/>
                  <a:gd name="T24" fmla="*/ 42 w 79"/>
                  <a:gd name="T25" fmla="*/ 8 h 131"/>
                  <a:gd name="T26" fmla="*/ 60 w 79"/>
                  <a:gd name="T27" fmla="*/ 6 h 131"/>
                  <a:gd name="T28" fmla="*/ 79 w 79"/>
                  <a:gd name="T29"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131">
                    <a:moveTo>
                      <a:pt x="79" y="0"/>
                    </a:moveTo>
                    <a:lnTo>
                      <a:pt x="74" y="32"/>
                    </a:lnTo>
                    <a:lnTo>
                      <a:pt x="71" y="66"/>
                    </a:lnTo>
                    <a:lnTo>
                      <a:pt x="65" y="98"/>
                    </a:lnTo>
                    <a:lnTo>
                      <a:pt x="60" y="131"/>
                    </a:lnTo>
                    <a:lnTo>
                      <a:pt x="49" y="106"/>
                    </a:lnTo>
                    <a:lnTo>
                      <a:pt x="38" y="78"/>
                    </a:lnTo>
                    <a:lnTo>
                      <a:pt x="28" y="55"/>
                    </a:lnTo>
                    <a:lnTo>
                      <a:pt x="17" y="30"/>
                    </a:lnTo>
                    <a:lnTo>
                      <a:pt x="0" y="30"/>
                    </a:lnTo>
                    <a:lnTo>
                      <a:pt x="0" y="13"/>
                    </a:lnTo>
                    <a:lnTo>
                      <a:pt x="19" y="11"/>
                    </a:lnTo>
                    <a:lnTo>
                      <a:pt x="42" y="8"/>
                    </a:lnTo>
                    <a:lnTo>
                      <a:pt x="60" y="6"/>
                    </a:lnTo>
                    <a:lnTo>
                      <a:pt x="79"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16" name="Freeform 476"/>
              <p:cNvSpPr>
                <a:spLocks/>
              </p:cNvSpPr>
              <p:nvPr/>
            </p:nvSpPr>
            <p:spPr bwMode="auto">
              <a:xfrm>
                <a:off x="2913" y="2211"/>
                <a:ext cx="6" cy="35"/>
              </a:xfrm>
              <a:custGeom>
                <a:avLst/>
                <a:gdLst>
                  <a:gd name="T0" fmla="*/ 16 w 21"/>
                  <a:gd name="T1" fmla="*/ 137 h 142"/>
                  <a:gd name="T2" fmla="*/ 14 w 21"/>
                  <a:gd name="T3" fmla="*/ 140 h 142"/>
                  <a:gd name="T4" fmla="*/ 8 w 21"/>
                  <a:gd name="T5" fmla="*/ 142 h 142"/>
                  <a:gd name="T6" fmla="*/ 5 w 21"/>
                  <a:gd name="T7" fmla="*/ 142 h 142"/>
                  <a:gd name="T8" fmla="*/ 0 w 21"/>
                  <a:gd name="T9" fmla="*/ 142 h 142"/>
                  <a:gd name="T10" fmla="*/ 2 w 21"/>
                  <a:gd name="T11" fmla="*/ 137 h 142"/>
                  <a:gd name="T12" fmla="*/ 5 w 21"/>
                  <a:gd name="T13" fmla="*/ 131 h 142"/>
                  <a:gd name="T14" fmla="*/ 5 w 21"/>
                  <a:gd name="T15" fmla="*/ 129 h 142"/>
                  <a:gd name="T16" fmla="*/ 0 w 21"/>
                  <a:gd name="T17" fmla="*/ 126 h 142"/>
                  <a:gd name="T18" fmla="*/ 2 w 21"/>
                  <a:gd name="T19" fmla="*/ 94 h 142"/>
                  <a:gd name="T20" fmla="*/ 5 w 21"/>
                  <a:gd name="T21" fmla="*/ 64 h 142"/>
                  <a:gd name="T22" fmla="*/ 8 w 21"/>
                  <a:gd name="T23" fmla="*/ 30 h 142"/>
                  <a:gd name="T24" fmla="*/ 14 w 21"/>
                  <a:gd name="T25" fmla="*/ 0 h 142"/>
                  <a:gd name="T26" fmla="*/ 21 w 21"/>
                  <a:gd name="T27" fmla="*/ 36 h 142"/>
                  <a:gd name="T28" fmla="*/ 21 w 21"/>
                  <a:gd name="T29" fmla="*/ 71 h 142"/>
                  <a:gd name="T30" fmla="*/ 19 w 21"/>
                  <a:gd name="T31" fmla="*/ 107 h 142"/>
                  <a:gd name="T32" fmla="*/ 16 w 21"/>
                  <a:gd name="T33" fmla="*/ 1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142">
                    <a:moveTo>
                      <a:pt x="16" y="137"/>
                    </a:moveTo>
                    <a:lnTo>
                      <a:pt x="14" y="140"/>
                    </a:lnTo>
                    <a:lnTo>
                      <a:pt x="8" y="142"/>
                    </a:lnTo>
                    <a:lnTo>
                      <a:pt x="5" y="142"/>
                    </a:lnTo>
                    <a:lnTo>
                      <a:pt x="0" y="142"/>
                    </a:lnTo>
                    <a:lnTo>
                      <a:pt x="2" y="137"/>
                    </a:lnTo>
                    <a:lnTo>
                      <a:pt x="5" y="131"/>
                    </a:lnTo>
                    <a:lnTo>
                      <a:pt x="5" y="129"/>
                    </a:lnTo>
                    <a:lnTo>
                      <a:pt x="0" y="126"/>
                    </a:lnTo>
                    <a:lnTo>
                      <a:pt x="2" y="94"/>
                    </a:lnTo>
                    <a:lnTo>
                      <a:pt x="5" y="64"/>
                    </a:lnTo>
                    <a:lnTo>
                      <a:pt x="8" y="30"/>
                    </a:lnTo>
                    <a:lnTo>
                      <a:pt x="14" y="0"/>
                    </a:lnTo>
                    <a:lnTo>
                      <a:pt x="21" y="36"/>
                    </a:lnTo>
                    <a:lnTo>
                      <a:pt x="21" y="71"/>
                    </a:lnTo>
                    <a:lnTo>
                      <a:pt x="19" y="107"/>
                    </a:lnTo>
                    <a:lnTo>
                      <a:pt x="16" y="137"/>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17" name="Freeform 477"/>
              <p:cNvSpPr>
                <a:spLocks/>
              </p:cNvSpPr>
              <p:nvPr/>
            </p:nvSpPr>
            <p:spPr bwMode="auto">
              <a:xfrm>
                <a:off x="2998" y="2212"/>
                <a:ext cx="11" cy="21"/>
              </a:xfrm>
              <a:custGeom>
                <a:avLst/>
                <a:gdLst>
                  <a:gd name="T0" fmla="*/ 46 w 46"/>
                  <a:gd name="T1" fmla="*/ 77 h 82"/>
                  <a:gd name="T2" fmla="*/ 2 w 46"/>
                  <a:gd name="T3" fmla="*/ 82 h 82"/>
                  <a:gd name="T4" fmla="*/ 5 w 46"/>
                  <a:gd name="T5" fmla="*/ 63 h 82"/>
                  <a:gd name="T6" fmla="*/ 2 w 46"/>
                  <a:gd name="T7" fmla="*/ 40 h 82"/>
                  <a:gd name="T8" fmla="*/ 0 w 46"/>
                  <a:gd name="T9" fmla="*/ 19 h 82"/>
                  <a:gd name="T10" fmla="*/ 2 w 46"/>
                  <a:gd name="T11" fmla="*/ 0 h 82"/>
                  <a:gd name="T12" fmla="*/ 16 w 46"/>
                  <a:gd name="T13" fmla="*/ 17 h 82"/>
                  <a:gd name="T14" fmla="*/ 30 w 46"/>
                  <a:gd name="T15" fmla="*/ 35 h 82"/>
                  <a:gd name="T16" fmla="*/ 40 w 46"/>
                  <a:gd name="T17" fmla="*/ 54 h 82"/>
                  <a:gd name="T18" fmla="*/ 46 w 46"/>
                  <a:gd name="T19" fmla="*/ 7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82">
                    <a:moveTo>
                      <a:pt x="46" y="77"/>
                    </a:moveTo>
                    <a:lnTo>
                      <a:pt x="2" y="82"/>
                    </a:lnTo>
                    <a:lnTo>
                      <a:pt x="5" y="63"/>
                    </a:lnTo>
                    <a:lnTo>
                      <a:pt x="2" y="40"/>
                    </a:lnTo>
                    <a:lnTo>
                      <a:pt x="0" y="19"/>
                    </a:lnTo>
                    <a:lnTo>
                      <a:pt x="2" y="0"/>
                    </a:lnTo>
                    <a:lnTo>
                      <a:pt x="16" y="17"/>
                    </a:lnTo>
                    <a:lnTo>
                      <a:pt x="30" y="35"/>
                    </a:lnTo>
                    <a:lnTo>
                      <a:pt x="40" y="54"/>
                    </a:lnTo>
                    <a:lnTo>
                      <a:pt x="46" y="77"/>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18" name="Freeform 478"/>
              <p:cNvSpPr>
                <a:spLocks/>
              </p:cNvSpPr>
              <p:nvPr/>
            </p:nvSpPr>
            <p:spPr bwMode="auto">
              <a:xfrm>
                <a:off x="2969" y="2214"/>
                <a:ext cx="13" cy="23"/>
              </a:xfrm>
              <a:custGeom>
                <a:avLst/>
                <a:gdLst>
                  <a:gd name="T0" fmla="*/ 53 w 53"/>
                  <a:gd name="T1" fmla="*/ 88 h 96"/>
                  <a:gd name="T2" fmla="*/ 5 w 53"/>
                  <a:gd name="T3" fmla="*/ 96 h 96"/>
                  <a:gd name="T4" fmla="*/ 0 w 53"/>
                  <a:gd name="T5" fmla="*/ 0 h 96"/>
                  <a:gd name="T6" fmla="*/ 16 w 53"/>
                  <a:gd name="T7" fmla="*/ 23 h 96"/>
                  <a:gd name="T8" fmla="*/ 30 w 53"/>
                  <a:gd name="T9" fmla="*/ 42 h 96"/>
                  <a:gd name="T10" fmla="*/ 43 w 53"/>
                  <a:gd name="T11" fmla="*/ 63 h 96"/>
                  <a:gd name="T12" fmla="*/ 53 w 53"/>
                  <a:gd name="T13" fmla="*/ 88 h 96"/>
                </a:gdLst>
                <a:ahLst/>
                <a:cxnLst>
                  <a:cxn ang="0">
                    <a:pos x="T0" y="T1"/>
                  </a:cxn>
                  <a:cxn ang="0">
                    <a:pos x="T2" y="T3"/>
                  </a:cxn>
                  <a:cxn ang="0">
                    <a:pos x="T4" y="T5"/>
                  </a:cxn>
                  <a:cxn ang="0">
                    <a:pos x="T6" y="T7"/>
                  </a:cxn>
                  <a:cxn ang="0">
                    <a:pos x="T8" y="T9"/>
                  </a:cxn>
                  <a:cxn ang="0">
                    <a:pos x="T10" y="T11"/>
                  </a:cxn>
                  <a:cxn ang="0">
                    <a:pos x="T12" y="T13"/>
                  </a:cxn>
                </a:cxnLst>
                <a:rect l="0" t="0" r="r" b="b"/>
                <a:pathLst>
                  <a:path w="53" h="96">
                    <a:moveTo>
                      <a:pt x="53" y="88"/>
                    </a:moveTo>
                    <a:lnTo>
                      <a:pt x="5" y="96"/>
                    </a:lnTo>
                    <a:lnTo>
                      <a:pt x="0" y="0"/>
                    </a:lnTo>
                    <a:lnTo>
                      <a:pt x="16" y="23"/>
                    </a:lnTo>
                    <a:lnTo>
                      <a:pt x="30" y="42"/>
                    </a:lnTo>
                    <a:lnTo>
                      <a:pt x="43" y="63"/>
                    </a:lnTo>
                    <a:lnTo>
                      <a:pt x="53" y="88"/>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19" name="Freeform 479"/>
              <p:cNvSpPr>
                <a:spLocks/>
              </p:cNvSpPr>
              <p:nvPr/>
            </p:nvSpPr>
            <p:spPr bwMode="auto">
              <a:xfrm>
                <a:off x="2845" y="2215"/>
                <a:ext cx="19" cy="30"/>
              </a:xfrm>
              <a:custGeom>
                <a:avLst/>
                <a:gdLst>
                  <a:gd name="T0" fmla="*/ 74 w 74"/>
                  <a:gd name="T1" fmla="*/ 0 h 120"/>
                  <a:gd name="T2" fmla="*/ 68 w 74"/>
                  <a:gd name="T3" fmla="*/ 29 h 120"/>
                  <a:gd name="T4" fmla="*/ 68 w 74"/>
                  <a:gd name="T5" fmla="*/ 59 h 120"/>
                  <a:gd name="T6" fmla="*/ 65 w 74"/>
                  <a:gd name="T7" fmla="*/ 90 h 120"/>
                  <a:gd name="T8" fmla="*/ 60 w 74"/>
                  <a:gd name="T9" fmla="*/ 120 h 120"/>
                  <a:gd name="T10" fmla="*/ 14 w 74"/>
                  <a:gd name="T11" fmla="*/ 24 h 120"/>
                  <a:gd name="T12" fmla="*/ 0 w 74"/>
                  <a:gd name="T13" fmla="*/ 24 h 120"/>
                  <a:gd name="T14" fmla="*/ 0 w 74"/>
                  <a:gd name="T15" fmla="*/ 19 h 120"/>
                  <a:gd name="T16" fmla="*/ 3 w 74"/>
                  <a:gd name="T17" fmla="*/ 13 h 120"/>
                  <a:gd name="T18" fmla="*/ 9 w 74"/>
                  <a:gd name="T19" fmla="*/ 11 h 120"/>
                  <a:gd name="T20" fmla="*/ 14 w 74"/>
                  <a:gd name="T21" fmla="*/ 11 h 120"/>
                  <a:gd name="T22" fmla="*/ 30 w 74"/>
                  <a:gd name="T23" fmla="*/ 8 h 120"/>
                  <a:gd name="T24" fmla="*/ 46 w 74"/>
                  <a:gd name="T25" fmla="*/ 6 h 120"/>
                  <a:gd name="T26" fmla="*/ 60 w 74"/>
                  <a:gd name="T27" fmla="*/ 3 h 120"/>
                  <a:gd name="T28" fmla="*/ 74 w 74"/>
                  <a:gd name="T2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120">
                    <a:moveTo>
                      <a:pt x="74" y="0"/>
                    </a:moveTo>
                    <a:lnTo>
                      <a:pt x="68" y="29"/>
                    </a:lnTo>
                    <a:lnTo>
                      <a:pt x="68" y="59"/>
                    </a:lnTo>
                    <a:lnTo>
                      <a:pt x="65" y="90"/>
                    </a:lnTo>
                    <a:lnTo>
                      <a:pt x="60" y="120"/>
                    </a:lnTo>
                    <a:lnTo>
                      <a:pt x="14" y="24"/>
                    </a:lnTo>
                    <a:lnTo>
                      <a:pt x="0" y="24"/>
                    </a:lnTo>
                    <a:lnTo>
                      <a:pt x="0" y="19"/>
                    </a:lnTo>
                    <a:lnTo>
                      <a:pt x="3" y="13"/>
                    </a:lnTo>
                    <a:lnTo>
                      <a:pt x="9" y="11"/>
                    </a:lnTo>
                    <a:lnTo>
                      <a:pt x="14" y="11"/>
                    </a:lnTo>
                    <a:lnTo>
                      <a:pt x="30" y="8"/>
                    </a:lnTo>
                    <a:lnTo>
                      <a:pt x="46" y="6"/>
                    </a:lnTo>
                    <a:lnTo>
                      <a:pt x="60" y="3"/>
                    </a:lnTo>
                    <a:lnTo>
                      <a:pt x="74"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20" name="Freeform 480"/>
              <p:cNvSpPr>
                <a:spLocks/>
              </p:cNvSpPr>
              <p:nvPr/>
            </p:nvSpPr>
            <p:spPr bwMode="auto">
              <a:xfrm>
                <a:off x="2863" y="2218"/>
                <a:ext cx="5" cy="36"/>
              </a:xfrm>
              <a:custGeom>
                <a:avLst/>
                <a:gdLst>
                  <a:gd name="T0" fmla="*/ 19 w 19"/>
                  <a:gd name="T1" fmla="*/ 144 h 144"/>
                  <a:gd name="T2" fmla="*/ 14 w 19"/>
                  <a:gd name="T3" fmla="*/ 144 h 144"/>
                  <a:gd name="T4" fmla="*/ 3 w 19"/>
                  <a:gd name="T5" fmla="*/ 133 h 144"/>
                  <a:gd name="T6" fmla="*/ 0 w 19"/>
                  <a:gd name="T7" fmla="*/ 119 h 144"/>
                  <a:gd name="T8" fmla="*/ 3 w 19"/>
                  <a:gd name="T9" fmla="*/ 109 h 144"/>
                  <a:gd name="T10" fmla="*/ 3 w 19"/>
                  <a:gd name="T11" fmla="*/ 98 h 144"/>
                  <a:gd name="T12" fmla="*/ 8 w 19"/>
                  <a:gd name="T13" fmla="*/ 73 h 144"/>
                  <a:gd name="T14" fmla="*/ 11 w 19"/>
                  <a:gd name="T15" fmla="*/ 48 h 144"/>
                  <a:gd name="T16" fmla="*/ 16 w 19"/>
                  <a:gd name="T17" fmla="*/ 25 h 144"/>
                  <a:gd name="T18" fmla="*/ 19 w 19"/>
                  <a:gd name="T19" fmla="*/ 0 h 144"/>
                  <a:gd name="T20" fmla="*/ 19 w 19"/>
                  <a:gd name="T21"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44">
                    <a:moveTo>
                      <a:pt x="19" y="144"/>
                    </a:moveTo>
                    <a:lnTo>
                      <a:pt x="14" y="144"/>
                    </a:lnTo>
                    <a:lnTo>
                      <a:pt x="3" y="133"/>
                    </a:lnTo>
                    <a:lnTo>
                      <a:pt x="0" y="119"/>
                    </a:lnTo>
                    <a:lnTo>
                      <a:pt x="3" y="109"/>
                    </a:lnTo>
                    <a:lnTo>
                      <a:pt x="3" y="98"/>
                    </a:lnTo>
                    <a:lnTo>
                      <a:pt x="8" y="73"/>
                    </a:lnTo>
                    <a:lnTo>
                      <a:pt x="11" y="48"/>
                    </a:lnTo>
                    <a:lnTo>
                      <a:pt x="16" y="25"/>
                    </a:lnTo>
                    <a:lnTo>
                      <a:pt x="19" y="0"/>
                    </a:lnTo>
                    <a:lnTo>
                      <a:pt x="19" y="144"/>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21" name="Freeform 481"/>
              <p:cNvSpPr>
                <a:spLocks/>
              </p:cNvSpPr>
              <p:nvPr/>
            </p:nvSpPr>
            <p:spPr bwMode="auto">
              <a:xfrm>
                <a:off x="2896" y="2218"/>
                <a:ext cx="13" cy="31"/>
              </a:xfrm>
              <a:custGeom>
                <a:avLst/>
                <a:gdLst>
                  <a:gd name="T0" fmla="*/ 55 w 55"/>
                  <a:gd name="T1" fmla="*/ 109 h 126"/>
                  <a:gd name="T2" fmla="*/ 55 w 55"/>
                  <a:gd name="T3" fmla="*/ 114 h 126"/>
                  <a:gd name="T4" fmla="*/ 5 w 55"/>
                  <a:gd name="T5" fmla="*/ 126 h 126"/>
                  <a:gd name="T6" fmla="*/ 5 w 55"/>
                  <a:gd name="T7" fmla="*/ 96 h 126"/>
                  <a:gd name="T8" fmla="*/ 2 w 55"/>
                  <a:gd name="T9" fmla="*/ 62 h 126"/>
                  <a:gd name="T10" fmla="*/ 0 w 55"/>
                  <a:gd name="T11" fmla="*/ 32 h 126"/>
                  <a:gd name="T12" fmla="*/ 0 w 55"/>
                  <a:gd name="T13" fmla="*/ 0 h 126"/>
                  <a:gd name="T14" fmla="*/ 16 w 55"/>
                  <a:gd name="T15" fmla="*/ 25 h 126"/>
                  <a:gd name="T16" fmla="*/ 27 w 55"/>
                  <a:gd name="T17" fmla="*/ 52 h 126"/>
                  <a:gd name="T18" fmla="*/ 41 w 55"/>
                  <a:gd name="T19" fmla="*/ 82 h 126"/>
                  <a:gd name="T20" fmla="*/ 55 w 55"/>
                  <a:gd name="T21" fmla="*/ 10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126">
                    <a:moveTo>
                      <a:pt x="55" y="109"/>
                    </a:moveTo>
                    <a:lnTo>
                      <a:pt x="55" y="114"/>
                    </a:lnTo>
                    <a:lnTo>
                      <a:pt x="5" y="126"/>
                    </a:lnTo>
                    <a:lnTo>
                      <a:pt x="5" y="96"/>
                    </a:lnTo>
                    <a:lnTo>
                      <a:pt x="2" y="62"/>
                    </a:lnTo>
                    <a:lnTo>
                      <a:pt x="0" y="32"/>
                    </a:lnTo>
                    <a:lnTo>
                      <a:pt x="0" y="0"/>
                    </a:lnTo>
                    <a:lnTo>
                      <a:pt x="16" y="25"/>
                    </a:lnTo>
                    <a:lnTo>
                      <a:pt x="27" y="52"/>
                    </a:lnTo>
                    <a:lnTo>
                      <a:pt x="41" y="82"/>
                    </a:lnTo>
                    <a:lnTo>
                      <a:pt x="55" y="109"/>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22" name="Freeform 482"/>
              <p:cNvSpPr>
                <a:spLocks/>
              </p:cNvSpPr>
              <p:nvPr/>
            </p:nvSpPr>
            <p:spPr bwMode="auto">
              <a:xfrm>
                <a:off x="2945" y="2218"/>
                <a:ext cx="11" cy="24"/>
              </a:xfrm>
              <a:custGeom>
                <a:avLst/>
                <a:gdLst>
                  <a:gd name="T0" fmla="*/ 43 w 43"/>
                  <a:gd name="T1" fmla="*/ 90 h 96"/>
                  <a:gd name="T2" fmla="*/ 0 w 43"/>
                  <a:gd name="T3" fmla="*/ 96 h 96"/>
                  <a:gd name="T4" fmla="*/ 0 w 43"/>
                  <a:gd name="T5" fmla="*/ 0 h 96"/>
                  <a:gd name="T6" fmla="*/ 11 w 43"/>
                  <a:gd name="T7" fmla="*/ 22 h 96"/>
                  <a:gd name="T8" fmla="*/ 25 w 43"/>
                  <a:gd name="T9" fmla="*/ 43 h 96"/>
                  <a:gd name="T10" fmla="*/ 36 w 43"/>
                  <a:gd name="T11" fmla="*/ 66 h 96"/>
                  <a:gd name="T12" fmla="*/ 43 w 43"/>
                  <a:gd name="T13" fmla="*/ 90 h 96"/>
                </a:gdLst>
                <a:ahLst/>
                <a:cxnLst>
                  <a:cxn ang="0">
                    <a:pos x="T0" y="T1"/>
                  </a:cxn>
                  <a:cxn ang="0">
                    <a:pos x="T2" y="T3"/>
                  </a:cxn>
                  <a:cxn ang="0">
                    <a:pos x="T4" y="T5"/>
                  </a:cxn>
                  <a:cxn ang="0">
                    <a:pos x="T6" y="T7"/>
                  </a:cxn>
                  <a:cxn ang="0">
                    <a:pos x="T8" y="T9"/>
                  </a:cxn>
                  <a:cxn ang="0">
                    <a:pos x="T10" y="T11"/>
                  </a:cxn>
                  <a:cxn ang="0">
                    <a:pos x="T12" y="T13"/>
                  </a:cxn>
                </a:cxnLst>
                <a:rect l="0" t="0" r="r" b="b"/>
                <a:pathLst>
                  <a:path w="43" h="96">
                    <a:moveTo>
                      <a:pt x="43" y="90"/>
                    </a:moveTo>
                    <a:lnTo>
                      <a:pt x="0" y="96"/>
                    </a:lnTo>
                    <a:lnTo>
                      <a:pt x="0" y="0"/>
                    </a:lnTo>
                    <a:lnTo>
                      <a:pt x="11" y="22"/>
                    </a:lnTo>
                    <a:lnTo>
                      <a:pt x="25" y="43"/>
                    </a:lnTo>
                    <a:lnTo>
                      <a:pt x="36" y="66"/>
                    </a:lnTo>
                    <a:lnTo>
                      <a:pt x="43" y="90"/>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23" name="Freeform 483"/>
              <p:cNvSpPr>
                <a:spLocks/>
              </p:cNvSpPr>
              <p:nvPr/>
            </p:nvSpPr>
            <p:spPr bwMode="auto">
              <a:xfrm>
                <a:off x="2817" y="2219"/>
                <a:ext cx="21" cy="33"/>
              </a:xfrm>
              <a:custGeom>
                <a:avLst/>
                <a:gdLst>
                  <a:gd name="T0" fmla="*/ 85 w 85"/>
                  <a:gd name="T1" fmla="*/ 0 h 133"/>
                  <a:gd name="T2" fmla="*/ 76 w 85"/>
                  <a:gd name="T3" fmla="*/ 32 h 133"/>
                  <a:gd name="T4" fmla="*/ 71 w 85"/>
                  <a:gd name="T5" fmla="*/ 65 h 133"/>
                  <a:gd name="T6" fmla="*/ 69 w 85"/>
                  <a:gd name="T7" fmla="*/ 100 h 133"/>
                  <a:gd name="T8" fmla="*/ 66 w 85"/>
                  <a:gd name="T9" fmla="*/ 133 h 133"/>
                  <a:gd name="T10" fmla="*/ 53 w 85"/>
                  <a:gd name="T11" fmla="*/ 108 h 133"/>
                  <a:gd name="T12" fmla="*/ 41 w 85"/>
                  <a:gd name="T13" fmla="*/ 86 h 133"/>
                  <a:gd name="T14" fmla="*/ 25 w 85"/>
                  <a:gd name="T15" fmla="*/ 62 h 133"/>
                  <a:gd name="T16" fmla="*/ 9 w 85"/>
                  <a:gd name="T17" fmla="*/ 42 h 133"/>
                  <a:gd name="T18" fmla="*/ 3 w 85"/>
                  <a:gd name="T19" fmla="*/ 37 h 133"/>
                  <a:gd name="T20" fmla="*/ 0 w 85"/>
                  <a:gd name="T21" fmla="*/ 30 h 133"/>
                  <a:gd name="T22" fmla="*/ 0 w 85"/>
                  <a:gd name="T23" fmla="*/ 21 h 133"/>
                  <a:gd name="T24" fmla="*/ 0 w 85"/>
                  <a:gd name="T25" fmla="*/ 12 h 133"/>
                  <a:gd name="T26" fmla="*/ 9 w 85"/>
                  <a:gd name="T27" fmla="*/ 12 h 133"/>
                  <a:gd name="T28" fmla="*/ 20 w 85"/>
                  <a:gd name="T29" fmla="*/ 10 h 133"/>
                  <a:gd name="T30" fmla="*/ 30 w 85"/>
                  <a:gd name="T31" fmla="*/ 10 h 133"/>
                  <a:gd name="T32" fmla="*/ 41 w 85"/>
                  <a:gd name="T33" fmla="*/ 7 h 133"/>
                  <a:gd name="T34" fmla="*/ 53 w 85"/>
                  <a:gd name="T35" fmla="*/ 5 h 133"/>
                  <a:gd name="T36" fmla="*/ 64 w 85"/>
                  <a:gd name="T37" fmla="*/ 2 h 133"/>
                  <a:gd name="T38" fmla="*/ 74 w 85"/>
                  <a:gd name="T39" fmla="*/ 2 h 133"/>
                  <a:gd name="T40" fmla="*/ 85 w 85"/>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33">
                    <a:moveTo>
                      <a:pt x="85" y="0"/>
                    </a:moveTo>
                    <a:lnTo>
                      <a:pt x="76" y="32"/>
                    </a:lnTo>
                    <a:lnTo>
                      <a:pt x="71" y="65"/>
                    </a:lnTo>
                    <a:lnTo>
                      <a:pt x="69" y="100"/>
                    </a:lnTo>
                    <a:lnTo>
                      <a:pt x="66" y="133"/>
                    </a:lnTo>
                    <a:lnTo>
                      <a:pt x="53" y="108"/>
                    </a:lnTo>
                    <a:lnTo>
                      <a:pt x="41" y="86"/>
                    </a:lnTo>
                    <a:lnTo>
                      <a:pt x="25" y="62"/>
                    </a:lnTo>
                    <a:lnTo>
                      <a:pt x="9" y="42"/>
                    </a:lnTo>
                    <a:lnTo>
                      <a:pt x="3" y="37"/>
                    </a:lnTo>
                    <a:lnTo>
                      <a:pt x="0" y="30"/>
                    </a:lnTo>
                    <a:lnTo>
                      <a:pt x="0" y="21"/>
                    </a:lnTo>
                    <a:lnTo>
                      <a:pt x="0" y="12"/>
                    </a:lnTo>
                    <a:lnTo>
                      <a:pt x="9" y="12"/>
                    </a:lnTo>
                    <a:lnTo>
                      <a:pt x="20" y="10"/>
                    </a:lnTo>
                    <a:lnTo>
                      <a:pt x="30" y="10"/>
                    </a:lnTo>
                    <a:lnTo>
                      <a:pt x="41" y="7"/>
                    </a:lnTo>
                    <a:lnTo>
                      <a:pt x="53" y="5"/>
                    </a:lnTo>
                    <a:lnTo>
                      <a:pt x="64" y="2"/>
                    </a:lnTo>
                    <a:lnTo>
                      <a:pt x="74" y="2"/>
                    </a:lnTo>
                    <a:lnTo>
                      <a:pt x="85"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24" name="Freeform 484"/>
              <p:cNvSpPr>
                <a:spLocks/>
              </p:cNvSpPr>
              <p:nvPr/>
            </p:nvSpPr>
            <p:spPr bwMode="auto">
              <a:xfrm>
                <a:off x="2836" y="2220"/>
                <a:ext cx="6" cy="39"/>
              </a:xfrm>
              <a:custGeom>
                <a:avLst/>
                <a:gdLst>
                  <a:gd name="T0" fmla="*/ 19 w 21"/>
                  <a:gd name="T1" fmla="*/ 155 h 155"/>
                  <a:gd name="T2" fmla="*/ 8 w 21"/>
                  <a:gd name="T3" fmla="*/ 153 h 155"/>
                  <a:gd name="T4" fmla="*/ 5 w 21"/>
                  <a:gd name="T5" fmla="*/ 145 h 155"/>
                  <a:gd name="T6" fmla="*/ 5 w 21"/>
                  <a:gd name="T7" fmla="*/ 134 h 155"/>
                  <a:gd name="T8" fmla="*/ 0 w 21"/>
                  <a:gd name="T9" fmla="*/ 125 h 155"/>
                  <a:gd name="T10" fmla="*/ 2 w 21"/>
                  <a:gd name="T11" fmla="*/ 95 h 155"/>
                  <a:gd name="T12" fmla="*/ 5 w 21"/>
                  <a:gd name="T13" fmla="*/ 63 h 155"/>
                  <a:gd name="T14" fmla="*/ 10 w 21"/>
                  <a:gd name="T15" fmla="*/ 33 h 155"/>
                  <a:gd name="T16" fmla="*/ 19 w 21"/>
                  <a:gd name="T17" fmla="*/ 0 h 155"/>
                  <a:gd name="T18" fmla="*/ 21 w 21"/>
                  <a:gd name="T19" fmla="*/ 40 h 155"/>
                  <a:gd name="T20" fmla="*/ 21 w 21"/>
                  <a:gd name="T21" fmla="*/ 79 h 155"/>
                  <a:gd name="T22" fmla="*/ 19 w 21"/>
                  <a:gd name="T23" fmla="*/ 118 h 155"/>
                  <a:gd name="T24" fmla="*/ 19 w 21"/>
                  <a:gd name="T25"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155">
                    <a:moveTo>
                      <a:pt x="19" y="155"/>
                    </a:moveTo>
                    <a:lnTo>
                      <a:pt x="8" y="153"/>
                    </a:lnTo>
                    <a:lnTo>
                      <a:pt x="5" y="145"/>
                    </a:lnTo>
                    <a:lnTo>
                      <a:pt x="5" y="134"/>
                    </a:lnTo>
                    <a:lnTo>
                      <a:pt x="0" y="125"/>
                    </a:lnTo>
                    <a:lnTo>
                      <a:pt x="2" y="95"/>
                    </a:lnTo>
                    <a:lnTo>
                      <a:pt x="5" y="63"/>
                    </a:lnTo>
                    <a:lnTo>
                      <a:pt x="10" y="33"/>
                    </a:lnTo>
                    <a:lnTo>
                      <a:pt x="19" y="0"/>
                    </a:lnTo>
                    <a:lnTo>
                      <a:pt x="21" y="40"/>
                    </a:lnTo>
                    <a:lnTo>
                      <a:pt x="21" y="79"/>
                    </a:lnTo>
                    <a:lnTo>
                      <a:pt x="19" y="118"/>
                    </a:lnTo>
                    <a:lnTo>
                      <a:pt x="19" y="155"/>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25" name="Freeform 485"/>
              <p:cNvSpPr>
                <a:spLocks/>
              </p:cNvSpPr>
              <p:nvPr/>
            </p:nvSpPr>
            <p:spPr bwMode="auto">
              <a:xfrm>
                <a:off x="2922" y="2220"/>
                <a:ext cx="9" cy="25"/>
              </a:xfrm>
              <a:custGeom>
                <a:avLst/>
                <a:gdLst>
                  <a:gd name="T0" fmla="*/ 35 w 35"/>
                  <a:gd name="T1" fmla="*/ 93 h 101"/>
                  <a:gd name="T2" fmla="*/ 0 w 35"/>
                  <a:gd name="T3" fmla="*/ 101 h 101"/>
                  <a:gd name="T4" fmla="*/ 0 w 35"/>
                  <a:gd name="T5" fmla="*/ 0 h 101"/>
                  <a:gd name="T6" fmla="*/ 11 w 35"/>
                  <a:gd name="T7" fmla="*/ 24 h 101"/>
                  <a:gd name="T8" fmla="*/ 19 w 35"/>
                  <a:gd name="T9" fmla="*/ 49 h 101"/>
                  <a:gd name="T10" fmla="*/ 27 w 35"/>
                  <a:gd name="T11" fmla="*/ 71 h 101"/>
                  <a:gd name="T12" fmla="*/ 35 w 35"/>
                  <a:gd name="T13" fmla="*/ 93 h 101"/>
                </a:gdLst>
                <a:ahLst/>
                <a:cxnLst>
                  <a:cxn ang="0">
                    <a:pos x="T0" y="T1"/>
                  </a:cxn>
                  <a:cxn ang="0">
                    <a:pos x="T2" y="T3"/>
                  </a:cxn>
                  <a:cxn ang="0">
                    <a:pos x="T4" y="T5"/>
                  </a:cxn>
                  <a:cxn ang="0">
                    <a:pos x="T6" y="T7"/>
                  </a:cxn>
                  <a:cxn ang="0">
                    <a:pos x="T8" y="T9"/>
                  </a:cxn>
                  <a:cxn ang="0">
                    <a:pos x="T10" y="T11"/>
                  </a:cxn>
                  <a:cxn ang="0">
                    <a:pos x="T12" y="T13"/>
                  </a:cxn>
                </a:cxnLst>
                <a:rect l="0" t="0" r="r" b="b"/>
                <a:pathLst>
                  <a:path w="35" h="101">
                    <a:moveTo>
                      <a:pt x="35" y="93"/>
                    </a:moveTo>
                    <a:lnTo>
                      <a:pt x="0" y="101"/>
                    </a:lnTo>
                    <a:lnTo>
                      <a:pt x="0" y="0"/>
                    </a:lnTo>
                    <a:lnTo>
                      <a:pt x="11" y="24"/>
                    </a:lnTo>
                    <a:lnTo>
                      <a:pt x="19" y="49"/>
                    </a:lnTo>
                    <a:lnTo>
                      <a:pt x="27" y="71"/>
                    </a:lnTo>
                    <a:lnTo>
                      <a:pt x="35" y="93"/>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26" name="Freeform 486"/>
              <p:cNvSpPr>
                <a:spLocks/>
              </p:cNvSpPr>
              <p:nvPr/>
            </p:nvSpPr>
            <p:spPr bwMode="auto">
              <a:xfrm>
                <a:off x="2890" y="2221"/>
                <a:ext cx="4" cy="29"/>
              </a:xfrm>
              <a:custGeom>
                <a:avLst/>
                <a:gdLst>
                  <a:gd name="T0" fmla="*/ 16 w 16"/>
                  <a:gd name="T1" fmla="*/ 113 h 115"/>
                  <a:gd name="T2" fmla="*/ 14 w 16"/>
                  <a:gd name="T3" fmla="*/ 113 h 115"/>
                  <a:gd name="T4" fmla="*/ 9 w 16"/>
                  <a:gd name="T5" fmla="*/ 115 h 115"/>
                  <a:gd name="T6" fmla="*/ 5 w 16"/>
                  <a:gd name="T7" fmla="*/ 115 h 115"/>
                  <a:gd name="T8" fmla="*/ 0 w 16"/>
                  <a:gd name="T9" fmla="*/ 113 h 115"/>
                  <a:gd name="T10" fmla="*/ 0 w 16"/>
                  <a:gd name="T11" fmla="*/ 85 h 115"/>
                  <a:gd name="T12" fmla="*/ 3 w 16"/>
                  <a:gd name="T13" fmla="*/ 58 h 115"/>
                  <a:gd name="T14" fmla="*/ 5 w 16"/>
                  <a:gd name="T15" fmla="*/ 30 h 115"/>
                  <a:gd name="T16" fmla="*/ 11 w 16"/>
                  <a:gd name="T17" fmla="*/ 0 h 115"/>
                  <a:gd name="T18" fmla="*/ 14 w 16"/>
                  <a:gd name="T19" fmla="*/ 30 h 115"/>
                  <a:gd name="T20" fmla="*/ 14 w 16"/>
                  <a:gd name="T21" fmla="*/ 58 h 115"/>
                  <a:gd name="T22" fmla="*/ 11 w 16"/>
                  <a:gd name="T23" fmla="*/ 85 h 115"/>
                  <a:gd name="T24" fmla="*/ 16 w 16"/>
                  <a:gd name="T25" fmla="*/ 11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15">
                    <a:moveTo>
                      <a:pt x="16" y="113"/>
                    </a:moveTo>
                    <a:lnTo>
                      <a:pt x="14" y="113"/>
                    </a:lnTo>
                    <a:lnTo>
                      <a:pt x="9" y="115"/>
                    </a:lnTo>
                    <a:lnTo>
                      <a:pt x="5" y="115"/>
                    </a:lnTo>
                    <a:lnTo>
                      <a:pt x="0" y="113"/>
                    </a:lnTo>
                    <a:lnTo>
                      <a:pt x="0" y="85"/>
                    </a:lnTo>
                    <a:lnTo>
                      <a:pt x="3" y="58"/>
                    </a:lnTo>
                    <a:lnTo>
                      <a:pt x="5" y="30"/>
                    </a:lnTo>
                    <a:lnTo>
                      <a:pt x="11" y="0"/>
                    </a:lnTo>
                    <a:lnTo>
                      <a:pt x="14" y="30"/>
                    </a:lnTo>
                    <a:lnTo>
                      <a:pt x="14" y="58"/>
                    </a:lnTo>
                    <a:lnTo>
                      <a:pt x="11" y="85"/>
                    </a:lnTo>
                    <a:lnTo>
                      <a:pt x="16" y="113"/>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27" name="Freeform 487"/>
              <p:cNvSpPr>
                <a:spLocks/>
              </p:cNvSpPr>
              <p:nvPr/>
            </p:nvSpPr>
            <p:spPr bwMode="auto">
              <a:xfrm>
                <a:off x="2811" y="2224"/>
                <a:ext cx="5" cy="38"/>
              </a:xfrm>
              <a:custGeom>
                <a:avLst/>
                <a:gdLst>
                  <a:gd name="T0" fmla="*/ 10 w 19"/>
                  <a:gd name="T1" fmla="*/ 138 h 152"/>
                  <a:gd name="T2" fmla="*/ 14 w 19"/>
                  <a:gd name="T3" fmla="*/ 138 h 152"/>
                  <a:gd name="T4" fmla="*/ 16 w 19"/>
                  <a:gd name="T5" fmla="*/ 141 h 152"/>
                  <a:gd name="T6" fmla="*/ 19 w 19"/>
                  <a:gd name="T7" fmla="*/ 147 h 152"/>
                  <a:gd name="T8" fmla="*/ 19 w 19"/>
                  <a:gd name="T9" fmla="*/ 149 h 152"/>
                  <a:gd name="T10" fmla="*/ 16 w 19"/>
                  <a:gd name="T11" fmla="*/ 152 h 152"/>
                  <a:gd name="T12" fmla="*/ 14 w 19"/>
                  <a:gd name="T13" fmla="*/ 152 h 152"/>
                  <a:gd name="T14" fmla="*/ 8 w 19"/>
                  <a:gd name="T15" fmla="*/ 149 h 152"/>
                  <a:gd name="T16" fmla="*/ 5 w 19"/>
                  <a:gd name="T17" fmla="*/ 149 h 152"/>
                  <a:gd name="T18" fmla="*/ 5 w 19"/>
                  <a:gd name="T19" fmla="*/ 141 h 152"/>
                  <a:gd name="T20" fmla="*/ 5 w 19"/>
                  <a:gd name="T21" fmla="*/ 128 h 152"/>
                  <a:gd name="T22" fmla="*/ 3 w 19"/>
                  <a:gd name="T23" fmla="*/ 117 h 152"/>
                  <a:gd name="T24" fmla="*/ 0 w 19"/>
                  <a:gd name="T25" fmla="*/ 108 h 152"/>
                  <a:gd name="T26" fmla="*/ 3 w 19"/>
                  <a:gd name="T27" fmla="*/ 81 h 152"/>
                  <a:gd name="T28" fmla="*/ 0 w 19"/>
                  <a:gd name="T29" fmla="*/ 54 h 152"/>
                  <a:gd name="T30" fmla="*/ 0 w 19"/>
                  <a:gd name="T31" fmla="*/ 27 h 152"/>
                  <a:gd name="T32" fmla="*/ 5 w 19"/>
                  <a:gd name="T33" fmla="*/ 0 h 152"/>
                  <a:gd name="T34" fmla="*/ 10 w 19"/>
                  <a:gd name="T35" fmla="*/ 35 h 152"/>
                  <a:gd name="T36" fmla="*/ 14 w 19"/>
                  <a:gd name="T37" fmla="*/ 71 h 152"/>
                  <a:gd name="T38" fmla="*/ 10 w 19"/>
                  <a:gd name="T39" fmla="*/ 106 h 152"/>
                  <a:gd name="T40" fmla="*/ 10 w 19"/>
                  <a:gd name="T41" fmla="*/ 13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152">
                    <a:moveTo>
                      <a:pt x="10" y="138"/>
                    </a:moveTo>
                    <a:lnTo>
                      <a:pt x="14" y="138"/>
                    </a:lnTo>
                    <a:lnTo>
                      <a:pt x="16" y="141"/>
                    </a:lnTo>
                    <a:lnTo>
                      <a:pt x="19" y="147"/>
                    </a:lnTo>
                    <a:lnTo>
                      <a:pt x="19" y="149"/>
                    </a:lnTo>
                    <a:lnTo>
                      <a:pt x="16" y="152"/>
                    </a:lnTo>
                    <a:lnTo>
                      <a:pt x="14" y="152"/>
                    </a:lnTo>
                    <a:lnTo>
                      <a:pt x="8" y="149"/>
                    </a:lnTo>
                    <a:lnTo>
                      <a:pt x="5" y="149"/>
                    </a:lnTo>
                    <a:lnTo>
                      <a:pt x="5" y="141"/>
                    </a:lnTo>
                    <a:lnTo>
                      <a:pt x="5" y="128"/>
                    </a:lnTo>
                    <a:lnTo>
                      <a:pt x="3" y="117"/>
                    </a:lnTo>
                    <a:lnTo>
                      <a:pt x="0" y="108"/>
                    </a:lnTo>
                    <a:lnTo>
                      <a:pt x="3" y="81"/>
                    </a:lnTo>
                    <a:lnTo>
                      <a:pt x="0" y="54"/>
                    </a:lnTo>
                    <a:lnTo>
                      <a:pt x="0" y="27"/>
                    </a:lnTo>
                    <a:lnTo>
                      <a:pt x="5" y="0"/>
                    </a:lnTo>
                    <a:lnTo>
                      <a:pt x="10" y="35"/>
                    </a:lnTo>
                    <a:lnTo>
                      <a:pt x="14" y="71"/>
                    </a:lnTo>
                    <a:lnTo>
                      <a:pt x="10" y="106"/>
                    </a:lnTo>
                    <a:lnTo>
                      <a:pt x="10" y="138"/>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28" name="Freeform 488"/>
              <p:cNvSpPr>
                <a:spLocks/>
              </p:cNvSpPr>
              <p:nvPr/>
            </p:nvSpPr>
            <p:spPr bwMode="auto">
              <a:xfrm>
                <a:off x="2870" y="2224"/>
                <a:ext cx="15" cy="28"/>
              </a:xfrm>
              <a:custGeom>
                <a:avLst/>
                <a:gdLst>
                  <a:gd name="T0" fmla="*/ 57 w 57"/>
                  <a:gd name="T1" fmla="*/ 106 h 114"/>
                  <a:gd name="T2" fmla="*/ 46 w 57"/>
                  <a:gd name="T3" fmla="*/ 111 h 114"/>
                  <a:gd name="T4" fmla="*/ 35 w 57"/>
                  <a:gd name="T5" fmla="*/ 114 h 114"/>
                  <a:gd name="T6" fmla="*/ 21 w 57"/>
                  <a:gd name="T7" fmla="*/ 114 h 114"/>
                  <a:gd name="T8" fmla="*/ 8 w 57"/>
                  <a:gd name="T9" fmla="*/ 114 h 114"/>
                  <a:gd name="T10" fmla="*/ 5 w 57"/>
                  <a:gd name="T11" fmla="*/ 84 h 114"/>
                  <a:gd name="T12" fmla="*/ 2 w 57"/>
                  <a:gd name="T13" fmla="*/ 57 h 114"/>
                  <a:gd name="T14" fmla="*/ 0 w 57"/>
                  <a:gd name="T15" fmla="*/ 30 h 114"/>
                  <a:gd name="T16" fmla="*/ 2 w 57"/>
                  <a:gd name="T17" fmla="*/ 0 h 114"/>
                  <a:gd name="T18" fmla="*/ 19 w 57"/>
                  <a:gd name="T19" fmla="*/ 23 h 114"/>
                  <a:gd name="T20" fmla="*/ 30 w 57"/>
                  <a:gd name="T21" fmla="*/ 51 h 114"/>
                  <a:gd name="T22" fmla="*/ 41 w 57"/>
                  <a:gd name="T23" fmla="*/ 81 h 114"/>
                  <a:gd name="T24" fmla="*/ 57 w 57"/>
                  <a:gd name="T25" fmla="*/ 10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114">
                    <a:moveTo>
                      <a:pt x="57" y="106"/>
                    </a:moveTo>
                    <a:lnTo>
                      <a:pt x="46" y="111"/>
                    </a:lnTo>
                    <a:lnTo>
                      <a:pt x="35" y="114"/>
                    </a:lnTo>
                    <a:lnTo>
                      <a:pt x="21" y="114"/>
                    </a:lnTo>
                    <a:lnTo>
                      <a:pt x="8" y="114"/>
                    </a:lnTo>
                    <a:lnTo>
                      <a:pt x="5" y="84"/>
                    </a:lnTo>
                    <a:lnTo>
                      <a:pt x="2" y="57"/>
                    </a:lnTo>
                    <a:lnTo>
                      <a:pt x="0" y="30"/>
                    </a:lnTo>
                    <a:lnTo>
                      <a:pt x="2" y="0"/>
                    </a:lnTo>
                    <a:lnTo>
                      <a:pt x="19" y="23"/>
                    </a:lnTo>
                    <a:lnTo>
                      <a:pt x="30" y="51"/>
                    </a:lnTo>
                    <a:lnTo>
                      <a:pt x="41" y="81"/>
                    </a:lnTo>
                    <a:lnTo>
                      <a:pt x="57" y="106"/>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29" name="Freeform 489"/>
              <p:cNvSpPr>
                <a:spLocks/>
              </p:cNvSpPr>
              <p:nvPr/>
            </p:nvSpPr>
            <p:spPr bwMode="auto">
              <a:xfrm>
                <a:off x="3037" y="2225"/>
                <a:ext cx="289" cy="68"/>
              </a:xfrm>
              <a:custGeom>
                <a:avLst/>
                <a:gdLst>
                  <a:gd name="T0" fmla="*/ 1156 w 1156"/>
                  <a:gd name="T1" fmla="*/ 89 h 270"/>
                  <a:gd name="T2" fmla="*/ 355 w 1156"/>
                  <a:gd name="T3" fmla="*/ 229 h 270"/>
                  <a:gd name="T4" fmla="*/ 336 w 1156"/>
                  <a:gd name="T5" fmla="*/ 223 h 270"/>
                  <a:gd name="T6" fmla="*/ 66 w 1156"/>
                  <a:gd name="T7" fmla="*/ 270 h 270"/>
                  <a:gd name="T8" fmla="*/ 47 w 1156"/>
                  <a:gd name="T9" fmla="*/ 248 h 270"/>
                  <a:gd name="T10" fmla="*/ 34 w 1156"/>
                  <a:gd name="T11" fmla="*/ 223 h 270"/>
                  <a:gd name="T12" fmla="*/ 20 w 1156"/>
                  <a:gd name="T13" fmla="*/ 199 h 270"/>
                  <a:gd name="T14" fmla="*/ 0 w 1156"/>
                  <a:gd name="T15" fmla="*/ 174 h 270"/>
                  <a:gd name="T16" fmla="*/ 1059 w 1156"/>
                  <a:gd name="T17" fmla="*/ 0 h 270"/>
                  <a:gd name="T18" fmla="*/ 1071 w 1156"/>
                  <a:gd name="T19" fmla="*/ 0 h 270"/>
                  <a:gd name="T20" fmla="*/ 1156 w 1156"/>
                  <a:gd name="T21" fmla="*/ 89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6" h="270">
                    <a:moveTo>
                      <a:pt x="1156" y="89"/>
                    </a:moveTo>
                    <a:lnTo>
                      <a:pt x="355" y="229"/>
                    </a:lnTo>
                    <a:lnTo>
                      <a:pt x="336" y="223"/>
                    </a:lnTo>
                    <a:lnTo>
                      <a:pt x="66" y="270"/>
                    </a:lnTo>
                    <a:lnTo>
                      <a:pt x="47" y="248"/>
                    </a:lnTo>
                    <a:lnTo>
                      <a:pt x="34" y="223"/>
                    </a:lnTo>
                    <a:lnTo>
                      <a:pt x="20" y="199"/>
                    </a:lnTo>
                    <a:lnTo>
                      <a:pt x="0" y="174"/>
                    </a:lnTo>
                    <a:lnTo>
                      <a:pt x="1059" y="0"/>
                    </a:lnTo>
                    <a:lnTo>
                      <a:pt x="1071" y="0"/>
                    </a:lnTo>
                    <a:lnTo>
                      <a:pt x="1156" y="89"/>
                    </a:lnTo>
                    <a:close/>
                  </a:path>
                </a:pathLst>
              </a:custGeom>
              <a:solidFill>
                <a:srgbClr val="FFB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30" name="Freeform 490"/>
              <p:cNvSpPr>
                <a:spLocks/>
              </p:cNvSpPr>
              <p:nvPr/>
            </p:nvSpPr>
            <p:spPr bwMode="auto">
              <a:xfrm>
                <a:off x="2845" y="2227"/>
                <a:ext cx="15" cy="29"/>
              </a:xfrm>
              <a:custGeom>
                <a:avLst/>
                <a:gdLst>
                  <a:gd name="T0" fmla="*/ 60 w 60"/>
                  <a:gd name="T1" fmla="*/ 113 h 119"/>
                  <a:gd name="T2" fmla="*/ 0 w 60"/>
                  <a:gd name="T3" fmla="*/ 119 h 119"/>
                  <a:gd name="T4" fmla="*/ 0 w 60"/>
                  <a:gd name="T5" fmla="*/ 90 h 119"/>
                  <a:gd name="T6" fmla="*/ 0 w 60"/>
                  <a:gd name="T7" fmla="*/ 56 h 119"/>
                  <a:gd name="T8" fmla="*/ 0 w 60"/>
                  <a:gd name="T9" fmla="*/ 26 h 119"/>
                  <a:gd name="T10" fmla="*/ 0 w 60"/>
                  <a:gd name="T11" fmla="*/ 0 h 119"/>
                  <a:gd name="T12" fmla="*/ 14 w 60"/>
                  <a:gd name="T13" fmla="*/ 26 h 119"/>
                  <a:gd name="T14" fmla="*/ 30 w 60"/>
                  <a:gd name="T15" fmla="*/ 56 h 119"/>
                  <a:gd name="T16" fmla="*/ 44 w 60"/>
                  <a:gd name="T17" fmla="*/ 87 h 119"/>
                  <a:gd name="T18" fmla="*/ 60 w 60"/>
                  <a:gd name="T19" fmla="*/ 11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19">
                    <a:moveTo>
                      <a:pt x="60" y="113"/>
                    </a:moveTo>
                    <a:lnTo>
                      <a:pt x="0" y="119"/>
                    </a:lnTo>
                    <a:lnTo>
                      <a:pt x="0" y="90"/>
                    </a:lnTo>
                    <a:lnTo>
                      <a:pt x="0" y="56"/>
                    </a:lnTo>
                    <a:lnTo>
                      <a:pt x="0" y="26"/>
                    </a:lnTo>
                    <a:lnTo>
                      <a:pt x="0" y="0"/>
                    </a:lnTo>
                    <a:lnTo>
                      <a:pt x="14" y="26"/>
                    </a:lnTo>
                    <a:lnTo>
                      <a:pt x="30" y="56"/>
                    </a:lnTo>
                    <a:lnTo>
                      <a:pt x="44" y="87"/>
                    </a:lnTo>
                    <a:lnTo>
                      <a:pt x="60" y="113"/>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31" name="Freeform 491"/>
              <p:cNvSpPr>
                <a:spLocks/>
              </p:cNvSpPr>
              <p:nvPr/>
            </p:nvSpPr>
            <p:spPr bwMode="auto">
              <a:xfrm>
                <a:off x="2789" y="2231"/>
                <a:ext cx="15" cy="35"/>
              </a:xfrm>
              <a:custGeom>
                <a:avLst/>
                <a:gdLst>
                  <a:gd name="T0" fmla="*/ 60 w 60"/>
                  <a:gd name="T1" fmla="*/ 124 h 136"/>
                  <a:gd name="T2" fmla="*/ 5 w 60"/>
                  <a:gd name="T3" fmla="*/ 136 h 136"/>
                  <a:gd name="T4" fmla="*/ 5 w 60"/>
                  <a:gd name="T5" fmla="*/ 100 h 136"/>
                  <a:gd name="T6" fmla="*/ 3 w 60"/>
                  <a:gd name="T7" fmla="*/ 68 h 136"/>
                  <a:gd name="T8" fmla="*/ 0 w 60"/>
                  <a:gd name="T9" fmla="*/ 35 h 136"/>
                  <a:gd name="T10" fmla="*/ 0 w 60"/>
                  <a:gd name="T11" fmla="*/ 0 h 136"/>
                  <a:gd name="T12" fmla="*/ 19 w 60"/>
                  <a:gd name="T13" fmla="*/ 29 h 136"/>
                  <a:gd name="T14" fmla="*/ 35 w 60"/>
                  <a:gd name="T15" fmla="*/ 59 h 136"/>
                  <a:gd name="T16" fmla="*/ 49 w 60"/>
                  <a:gd name="T17" fmla="*/ 92 h 136"/>
                  <a:gd name="T18" fmla="*/ 60 w 60"/>
                  <a:gd name="T19" fmla="*/ 1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36">
                    <a:moveTo>
                      <a:pt x="60" y="124"/>
                    </a:moveTo>
                    <a:lnTo>
                      <a:pt x="5" y="136"/>
                    </a:lnTo>
                    <a:lnTo>
                      <a:pt x="5" y="100"/>
                    </a:lnTo>
                    <a:lnTo>
                      <a:pt x="3" y="68"/>
                    </a:lnTo>
                    <a:lnTo>
                      <a:pt x="0" y="35"/>
                    </a:lnTo>
                    <a:lnTo>
                      <a:pt x="0" y="0"/>
                    </a:lnTo>
                    <a:lnTo>
                      <a:pt x="19" y="29"/>
                    </a:lnTo>
                    <a:lnTo>
                      <a:pt x="35" y="59"/>
                    </a:lnTo>
                    <a:lnTo>
                      <a:pt x="49" y="92"/>
                    </a:lnTo>
                    <a:lnTo>
                      <a:pt x="60" y="124"/>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32" name="Freeform 492"/>
              <p:cNvSpPr>
                <a:spLocks/>
              </p:cNvSpPr>
              <p:nvPr/>
            </p:nvSpPr>
            <p:spPr bwMode="auto">
              <a:xfrm>
                <a:off x="2818" y="2236"/>
                <a:ext cx="12" cy="25"/>
              </a:xfrm>
              <a:custGeom>
                <a:avLst/>
                <a:gdLst>
                  <a:gd name="T0" fmla="*/ 49 w 49"/>
                  <a:gd name="T1" fmla="*/ 90 h 101"/>
                  <a:gd name="T2" fmla="*/ 3 w 49"/>
                  <a:gd name="T3" fmla="*/ 101 h 101"/>
                  <a:gd name="T4" fmla="*/ 5 w 49"/>
                  <a:gd name="T5" fmla="*/ 76 h 101"/>
                  <a:gd name="T6" fmla="*/ 3 w 49"/>
                  <a:gd name="T7" fmla="*/ 53 h 101"/>
                  <a:gd name="T8" fmla="*/ 0 w 49"/>
                  <a:gd name="T9" fmla="*/ 28 h 101"/>
                  <a:gd name="T10" fmla="*/ 3 w 49"/>
                  <a:gd name="T11" fmla="*/ 0 h 101"/>
                  <a:gd name="T12" fmla="*/ 19 w 49"/>
                  <a:gd name="T13" fmla="*/ 23 h 101"/>
                  <a:gd name="T14" fmla="*/ 30 w 49"/>
                  <a:gd name="T15" fmla="*/ 44 h 101"/>
                  <a:gd name="T16" fmla="*/ 40 w 49"/>
                  <a:gd name="T17" fmla="*/ 69 h 101"/>
                  <a:gd name="T18" fmla="*/ 49 w 49"/>
                  <a:gd name="T19" fmla="*/ 9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101">
                    <a:moveTo>
                      <a:pt x="49" y="90"/>
                    </a:moveTo>
                    <a:lnTo>
                      <a:pt x="3" y="101"/>
                    </a:lnTo>
                    <a:lnTo>
                      <a:pt x="5" y="76"/>
                    </a:lnTo>
                    <a:lnTo>
                      <a:pt x="3" y="53"/>
                    </a:lnTo>
                    <a:lnTo>
                      <a:pt x="0" y="28"/>
                    </a:lnTo>
                    <a:lnTo>
                      <a:pt x="3" y="0"/>
                    </a:lnTo>
                    <a:lnTo>
                      <a:pt x="19" y="23"/>
                    </a:lnTo>
                    <a:lnTo>
                      <a:pt x="30" y="44"/>
                    </a:lnTo>
                    <a:lnTo>
                      <a:pt x="40" y="69"/>
                    </a:lnTo>
                    <a:lnTo>
                      <a:pt x="49" y="90"/>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33" name="Freeform 493"/>
              <p:cNvSpPr>
                <a:spLocks/>
              </p:cNvSpPr>
              <p:nvPr/>
            </p:nvSpPr>
            <p:spPr bwMode="auto">
              <a:xfrm>
                <a:off x="2720" y="2239"/>
                <a:ext cx="5" cy="32"/>
              </a:xfrm>
              <a:custGeom>
                <a:avLst/>
                <a:gdLst>
                  <a:gd name="T0" fmla="*/ 16 w 18"/>
                  <a:gd name="T1" fmla="*/ 25 h 129"/>
                  <a:gd name="T2" fmla="*/ 16 w 18"/>
                  <a:gd name="T3" fmla="*/ 49 h 129"/>
                  <a:gd name="T4" fmla="*/ 16 w 18"/>
                  <a:gd name="T5" fmla="*/ 74 h 129"/>
                  <a:gd name="T6" fmla="*/ 16 w 18"/>
                  <a:gd name="T7" fmla="*/ 101 h 129"/>
                  <a:gd name="T8" fmla="*/ 16 w 18"/>
                  <a:gd name="T9" fmla="*/ 125 h 129"/>
                  <a:gd name="T10" fmla="*/ 13 w 18"/>
                  <a:gd name="T11" fmla="*/ 125 h 129"/>
                  <a:gd name="T12" fmla="*/ 7 w 18"/>
                  <a:gd name="T13" fmla="*/ 129 h 129"/>
                  <a:gd name="T14" fmla="*/ 5 w 18"/>
                  <a:gd name="T15" fmla="*/ 129 h 129"/>
                  <a:gd name="T16" fmla="*/ 0 w 18"/>
                  <a:gd name="T17" fmla="*/ 125 h 129"/>
                  <a:gd name="T18" fmla="*/ 2 w 18"/>
                  <a:gd name="T19" fmla="*/ 93 h 129"/>
                  <a:gd name="T20" fmla="*/ 5 w 18"/>
                  <a:gd name="T21" fmla="*/ 63 h 129"/>
                  <a:gd name="T22" fmla="*/ 5 w 18"/>
                  <a:gd name="T23" fmla="*/ 30 h 129"/>
                  <a:gd name="T24" fmla="*/ 5 w 18"/>
                  <a:gd name="T25" fmla="*/ 0 h 129"/>
                  <a:gd name="T26" fmla="*/ 16 w 18"/>
                  <a:gd name="T27" fmla="*/ 3 h 129"/>
                  <a:gd name="T28" fmla="*/ 18 w 18"/>
                  <a:gd name="T29" fmla="*/ 8 h 129"/>
                  <a:gd name="T30" fmla="*/ 16 w 18"/>
                  <a:gd name="T31" fmla="*/ 17 h 129"/>
                  <a:gd name="T32" fmla="*/ 16 w 18"/>
                  <a:gd name="T33" fmla="*/ 2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29">
                    <a:moveTo>
                      <a:pt x="16" y="25"/>
                    </a:moveTo>
                    <a:lnTo>
                      <a:pt x="16" y="49"/>
                    </a:lnTo>
                    <a:lnTo>
                      <a:pt x="16" y="74"/>
                    </a:lnTo>
                    <a:lnTo>
                      <a:pt x="16" y="101"/>
                    </a:lnTo>
                    <a:lnTo>
                      <a:pt x="16" y="125"/>
                    </a:lnTo>
                    <a:lnTo>
                      <a:pt x="13" y="125"/>
                    </a:lnTo>
                    <a:lnTo>
                      <a:pt x="7" y="129"/>
                    </a:lnTo>
                    <a:lnTo>
                      <a:pt x="5" y="129"/>
                    </a:lnTo>
                    <a:lnTo>
                      <a:pt x="0" y="125"/>
                    </a:lnTo>
                    <a:lnTo>
                      <a:pt x="2" y="93"/>
                    </a:lnTo>
                    <a:lnTo>
                      <a:pt x="5" y="63"/>
                    </a:lnTo>
                    <a:lnTo>
                      <a:pt x="5" y="30"/>
                    </a:lnTo>
                    <a:lnTo>
                      <a:pt x="5" y="0"/>
                    </a:lnTo>
                    <a:lnTo>
                      <a:pt x="16" y="3"/>
                    </a:lnTo>
                    <a:lnTo>
                      <a:pt x="18" y="8"/>
                    </a:lnTo>
                    <a:lnTo>
                      <a:pt x="16" y="17"/>
                    </a:lnTo>
                    <a:lnTo>
                      <a:pt x="16"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34" name="Freeform 494"/>
              <p:cNvSpPr>
                <a:spLocks/>
              </p:cNvSpPr>
              <p:nvPr/>
            </p:nvSpPr>
            <p:spPr bwMode="auto">
              <a:xfrm>
                <a:off x="2820" y="2242"/>
                <a:ext cx="226" cy="44"/>
              </a:xfrm>
              <a:custGeom>
                <a:avLst/>
                <a:gdLst>
                  <a:gd name="T0" fmla="*/ 905 w 905"/>
                  <a:gd name="T1" fmla="*/ 33 h 177"/>
                  <a:gd name="T2" fmla="*/ 892 w 905"/>
                  <a:gd name="T3" fmla="*/ 35 h 177"/>
                  <a:gd name="T4" fmla="*/ 878 w 905"/>
                  <a:gd name="T5" fmla="*/ 38 h 177"/>
                  <a:gd name="T6" fmla="*/ 864 w 905"/>
                  <a:gd name="T7" fmla="*/ 41 h 177"/>
                  <a:gd name="T8" fmla="*/ 850 w 905"/>
                  <a:gd name="T9" fmla="*/ 44 h 177"/>
                  <a:gd name="T10" fmla="*/ 834 w 905"/>
                  <a:gd name="T11" fmla="*/ 44 h 177"/>
                  <a:gd name="T12" fmla="*/ 821 w 905"/>
                  <a:gd name="T13" fmla="*/ 46 h 177"/>
                  <a:gd name="T14" fmla="*/ 807 w 905"/>
                  <a:gd name="T15" fmla="*/ 46 h 177"/>
                  <a:gd name="T16" fmla="*/ 793 w 905"/>
                  <a:gd name="T17" fmla="*/ 46 h 177"/>
                  <a:gd name="T18" fmla="*/ 788 w 905"/>
                  <a:gd name="T19" fmla="*/ 46 h 177"/>
                  <a:gd name="T20" fmla="*/ 779 w 905"/>
                  <a:gd name="T21" fmla="*/ 49 h 177"/>
                  <a:gd name="T22" fmla="*/ 772 w 905"/>
                  <a:gd name="T23" fmla="*/ 55 h 177"/>
                  <a:gd name="T24" fmla="*/ 763 w 905"/>
                  <a:gd name="T25" fmla="*/ 57 h 177"/>
                  <a:gd name="T26" fmla="*/ 0 w 905"/>
                  <a:gd name="T27" fmla="*/ 177 h 177"/>
                  <a:gd name="T28" fmla="*/ 0 w 905"/>
                  <a:gd name="T29" fmla="*/ 169 h 177"/>
                  <a:gd name="T30" fmla="*/ 0 w 905"/>
                  <a:gd name="T31" fmla="*/ 161 h 177"/>
                  <a:gd name="T32" fmla="*/ 0 w 905"/>
                  <a:gd name="T33" fmla="*/ 152 h 177"/>
                  <a:gd name="T34" fmla="*/ 0 w 905"/>
                  <a:gd name="T35" fmla="*/ 141 h 177"/>
                  <a:gd name="T36" fmla="*/ 55 w 905"/>
                  <a:gd name="T37" fmla="*/ 134 h 177"/>
                  <a:gd name="T38" fmla="*/ 112 w 905"/>
                  <a:gd name="T39" fmla="*/ 122 h 177"/>
                  <a:gd name="T40" fmla="*/ 169 w 905"/>
                  <a:gd name="T41" fmla="*/ 115 h 177"/>
                  <a:gd name="T42" fmla="*/ 223 w 905"/>
                  <a:gd name="T43" fmla="*/ 106 h 177"/>
                  <a:gd name="T44" fmla="*/ 281 w 905"/>
                  <a:gd name="T45" fmla="*/ 95 h 177"/>
                  <a:gd name="T46" fmla="*/ 335 w 905"/>
                  <a:gd name="T47" fmla="*/ 87 h 177"/>
                  <a:gd name="T48" fmla="*/ 393 w 905"/>
                  <a:gd name="T49" fmla="*/ 79 h 177"/>
                  <a:gd name="T50" fmla="*/ 450 w 905"/>
                  <a:gd name="T51" fmla="*/ 71 h 177"/>
                  <a:gd name="T52" fmla="*/ 507 w 905"/>
                  <a:gd name="T53" fmla="*/ 60 h 177"/>
                  <a:gd name="T54" fmla="*/ 561 w 905"/>
                  <a:gd name="T55" fmla="*/ 51 h 177"/>
                  <a:gd name="T56" fmla="*/ 619 w 905"/>
                  <a:gd name="T57" fmla="*/ 44 h 177"/>
                  <a:gd name="T58" fmla="*/ 676 w 905"/>
                  <a:gd name="T59" fmla="*/ 35 h 177"/>
                  <a:gd name="T60" fmla="*/ 733 w 905"/>
                  <a:gd name="T61" fmla="*/ 28 h 177"/>
                  <a:gd name="T62" fmla="*/ 791 w 905"/>
                  <a:gd name="T63" fmla="*/ 16 h 177"/>
                  <a:gd name="T64" fmla="*/ 848 w 905"/>
                  <a:gd name="T65" fmla="*/ 8 h 177"/>
                  <a:gd name="T66" fmla="*/ 905 w 905"/>
                  <a:gd name="T67" fmla="*/ 0 h 177"/>
                  <a:gd name="T68" fmla="*/ 905 w 905"/>
                  <a:gd name="T69" fmla="*/ 3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5" h="177">
                    <a:moveTo>
                      <a:pt x="905" y="33"/>
                    </a:moveTo>
                    <a:lnTo>
                      <a:pt x="892" y="35"/>
                    </a:lnTo>
                    <a:lnTo>
                      <a:pt x="878" y="38"/>
                    </a:lnTo>
                    <a:lnTo>
                      <a:pt x="864" y="41"/>
                    </a:lnTo>
                    <a:lnTo>
                      <a:pt x="850" y="44"/>
                    </a:lnTo>
                    <a:lnTo>
                      <a:pt x="834" y="44"/>
                    </a:lnTo>
                    <a:lnTo>
                      <a:pt x="821" y="46"/>
                    </a:lnTo>
                    <a:lnTo>
                      <a:pt x="807" y="46"/>
                    </a:lnTo>
                    <a:lnTo>
                      <a:pt x="793" y="46"/>
                    </a:lnTo>
                    <a:lnTo>
                      <a:pt x="788" y="46"/>
                    </a:lnTo>
                    <a:lnTo>
                      <a:pt x="779" y="49"/>
                    </a:lnTo>
                    <a:lnTo>
                      <a:pt x="772" y="55"/>
                    </a:lnTo>
                    <a:lnTo>
                      <a:pt x="763" y="57"/>
                    </a:lnTo>
                    <a:lnTo>
                      <a:pt x="0" y="177"/>
                    </a:lnTo>
                    <a:lnTo>
                      <a:pt x="0" y="169"/>
                    </a:lnTo>
                    <a:lnTo>
                      <a:pt x="0" y="161"/>
                    </a:lnTo>
                    <a:lnTo>
                      <a:pt x="0" y="152"/>
                    </a:lnTo>
                    <a:lnTo>
                      <a:pt x="0" y="141"/>
                    </a:lnTo>
                    <a:lnTo>
                      <a:pt x="55" y="134"/>
                    </a:lnTo>
                    <a:lnTo>
                      <a:pt x="112" y="122"/>
                    </a:lnTo>
                    <a:lnTo>
                      <a:pt x="169" y="115"/>
                    </a:lnTo>
                    <a:lnTo>
                      <a:pt x="223" y="106"/>
                    </a:lnTo>
                    <a:lnTo>
                      <a:pt x="281" y="95"/>
                    </a:lnTo>
                    <a:lnTo>
                      <a:pt x="335" y="87"/>
                    </a:lnTo>
                    <a:lnTo>
                      <a:pt x="393" y="79"/>
                    </a:lnTo>
                    <a:lnTo>
                      <a:pt x="450" y="71"/>
                    </a:lnTo>
                    <a:lnTo>
                      <a:pt x="507" y="60"/>
                    </a:lnTo>
                    <a:lnTo>
                      <a:pt x="561" y="51"/>
                    </a:lnTo>
                    <a:lnTo>
                      <a:pt x="619" y="44"/>
                    </a:lnTo>
                    <a:lnTo>
                      <a:pt x="676" y="35"/>
                    </a:lnTo>
                    <a:lnTo>
                      <a:pt x="733" y="28"/>
                    </a:lnTo>
                    <a:lnTo>
                      <a:pt x="791" y="16"/>
                    </a:lnTo>
                    <a:lnTo>
                      <a:pt x="848" y="8"/>
                    </a:lnTo>
                    <a:lnTo>
                      <a:pt x="905" y="0"/>
                    </a:lnTo>
                    <a:lnTo>
                      <a:pt x="905" y="33"/>
                    </a:lnTo>
                    <a:close/>
                  </a:path>
                </a:pathLst>
              </a:custGeom>
              <a:solidFill>
                <a:srgbClr val="FF3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35" name="Freeform 495"/>
              <p:cNvSpPr>
                <a:spLocks/>
              </p:cNvSpPr>
              <p:nvPr/>
            </p:nvSpPr>
            <p:spPr bwMode="auto">
              <a:xfrm>
                <a:off x="2684" y="2244"/>
                <a:ext cx="6" cy="32"/>
              </a:xfrm>
              <a:custGeom>
                <a:avLst/>
                <a:gdLst>
                  <a:gd name="T0" fmla="*/ 19 w 27"/>
                  <a:gd name="T1" fmla="*/ 8 h 128"/>
                  <a:gd name="T2" fmla="*/ 16 w 27"/>
                  <a:gd name="T3" fmla="*/ 36 h 128"/>
                  <a:gd name="T4" fmla="*/ 19 w 27"/>
                  <a:gd name="T5" fmla="*/ 60 h 128"/>
                  <a:gd name="T6" fmla="*/ 21 w 27"/>
                  <a:gd name="T7" fmla="*/ 87 h 128"/>
                  <a:gd name="T8" fmla="*/ 19 w 27"/>
                  <a:gd name="T9" fmla="*/ 114 h 128"/>
                  <a:gd name="T10" fmla="*/ 21 w 27"/>
                  <a:gd name="T11" fmla="*/ 114 h 128"/>
                  <a:gd name="T12" fmla="*/ 25 w 27"/>
                  <a:gd name="T13" fmla="*/ 117 h 128"/>
                  <a:gd name="T14" fmla="*/ 27 w 27"/>
                  <a:gd name="T15" fmla="*/ 123 h 128"/>
                  <a:gd name="T16" fmla="*/ 25 w 27"/>
                  <a:gd name="T17" fmla="*/ 128 h 128"/>
                  <a:gd name="T18" fmla="*/ 19 w 27"/>
                  <a:gd name="T19" fmla="*/ 128 h 128"/>
                  <a:gd name="T20" fmla="*/ 14 w 27"/>
                  <a:gd name="T21" fmla="*/ 128 h 128"/>
                  <a:gd name="T22" fmla="*/ 9 w 27"/>
                  <a:gd name="T23" fmla="*/ 126 h 128"/>
                  <a:gd name="T24" fmla="*/ 3 w 27"/>
                  <a:gd name="T25" fmla="*/ 123 h 128"/>
                  <a:gd name="T26" fmla="*/ 3 w 27"/>
                  <a:gd name="T27" fmla="*/ 93 h 128"/>
                  <a:gd name="T28" fmla="*/ 3 w 27"/>
                  <a:gd name="T29" fmla="*/ 66 h 128"/>
                  <a:gd name="T30" fmla="*/ 3 w 27"/>
                  <a:gd name="T31" fmla="*/ 38 h 128"/>
                  <a:gd name="T32" fmla="*/ 0 w 27"/>
                  <a:gd name="T33" fmla="*/ 8 h 128"/>
                  <a:gd name="T34" fmla="*/ 3 w 27"/>
                  <a:gd name="T35" fmla="*/ 3 h 128"/>
                  <a:gd name="T36" fmla="*/ 9 w 27"/>
                  <a:gd name="T37" fmla="*/ 0 h 128"/>
                  <a:gd name="T38" fmla="*/ 14 w 27"/>
                  <a:gd name="T39" fmla="*/ 3 h 128"/>
                  <a:gd name="T40" fmla="*/ 19 w 27"/>
                  <a:gd name="T41" fmla="*/ 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128">
                    <a:moveTo>
                      <a:pt x="19" y="8"/>
                    </a:moveTo>
                    <a:lnTo>
                      <a:pt x="16" y="36"/>
                    </a:lnTo>
                    <a:lnTo>
                      <a:pt x="19" y="60"/>
                    </a:lnTo>
                    <a:lnTo>
                      <a:pt x="21" y="87"/>
                    </a:lnTo>
                    <a:lnTo>
                      <a:pt x="19" y="114"/>
                    </a:lnTo>
                    <a:lnTo>
                      <a:pt x="21" y="114"/>
                    </a:lnTo>
                    <a:lnTo>
                      <a:pt x="25" y="117"/>
                    </a:lnTo>
                    <a:lnTo>
                      <a:pt x="27" y="123"/>
                    </a:lnTo>
                    <a:lnTo>
                      <a:pt x="25" y="128"/>
                    </a:lnTo>
                    <a:lnTo>
                      <a:pt x="19" y="128"/>
                    </a:lnTo>
                    <a:lnTo>
                      <a:pt x="14" y="128"/>
                    </a:lnTo>
                    <a:lnTo>
                      <a:pt x="9" y="126"/>
                    </a:lnTo>
                    <a:lnTo>
                      <a:pt x="3" y="123"/>
                    </a:lnTo>
                    <a:lnTo>
                      <a:pt x="3" y="93"/>
                    </a:lnTo>
                    <a:lnTo>
                      <a:pt x="3" y="66"/>
                    </a:lnTo>
                    <a:lnTo>
                      <a:pt x="3" y="38"/>
                    </a:lnTo>
                    <a:lnTo>
                      <a:pt x="0" y="8"/>
                    </a:lnTo>
                    <a:lnTo>
                      <a:pt x="3" y="3"/>
                    </a:lnTo>
                    <a:lnTo>
                      <a:pt x="9" y="0"/>
                    </a:lnTo>
                    <a:lnTo>
                      <a:pt x="14" y="3"/>
                    </a:lnTo>
                    <a:lnTo>
                      <a:pt x="19"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36" name="Freeform 496"/>
              <p:cNvSpPr>
                <a:spLocks/>
              </p:cNvSpPr>
              <p:nvPr/>
            </p:nvSpPr>
            <p:spPr bwMode="auto">
              <a:xfrm>
                <a:off x="2581" y="2265"/>
                <a:ext cx="430" cy="73"/>
              </a:xfrm>
              <a:custGeom>
                <a:avLst/>
                <a:gdLst>
                  <a:gd name="T0" fmla="*/ 1665 w 1720"/>
                  <a:gd name="T1" fmla="*/ 27 h 292"/>
                  <a:gd name="T2" fmla="*/ 1559 w 1720"/>
                  <a:gd name="T3" fmla="*/ 44 h 292"/>
                  <a:gd name="T4" fmla="*/ 1453 w 1720"/>
                  <a:gd name="T5" fmla="*/ 62 h 292"/>
                  <a:gd name="T6" fmla="*/ 1347 w 1720"/>
                  <a:gd name="T7" fmla="*/ 79 h 292"/>
                  <a:gd name="T8" fmla="*/ 1240 w 1720"/>
                  <a:gd name="T9" fmla="*/ 95 h 292"/>
                  <a:gd name="T10" fmla="*/ 1134 w 1720"/>
                  <a:gd name="T11" fmla="*/ 115 h 292"/>
                  <a:gd name="T12" fmla="*/ 1028 w 1720"/>
                  <a:gd name="T13" fmla="*/ 131 h 292"/>
                  <a:gd name="T14" fmla="*/ 922 w 1720"/>
                  <a:gd name="T15" fmla="*/ 150 h 292"/>
                  <a:gd name="T16" fmla="*/ 818 w 1720"/>
                  <a:gd name="T17" fmla="*/ 168 h 292"/>
                  <a:gd name="T18" fmla="*/ 717 w 1720"/>
                  <a:gd name="T19" fmla="*/ 186 h 292"/>
                  <a:gd name="T20" fmla="*/ 616 w 1720"/>
                  <a:gd name="T21" fmla="*/ 202 h 292"/>
                  <a:gd name="T22" fmla="*/ 516 w 1720"/>
                  <a:gd name="T23" fmla="*/ 218 h 292"/>
                  <a:gd name="T24" fmla="*/ 415 w 1720"/>
                  <a:gd name="T25" fmla="*/ 234 h 292"/>
                  <a:gd name="T26" fmla="*/ 314 w 1720"/>
                  <a:gd name="T27" fmla="*/ 251 h 292"/>
                  <a:gd name="T28" fmla="*/ 213 w 1720"/>
                  <a:gd name="T29" fmla="*/ 267 h 292"/>
                  <a:gd name="T30" fmla="*/ 113 w 1720"/>
                  <a:gd name="T31" fmla="*/ 283 h 292"/>
                  <a:gd name="T32" fmla="*/ 47 w 1720"/>
                  <a:gd name="T33" fmla="*/ 246 h 292"/>
                  <a:gd name="T34" fmla="*/ 14 w 1720"/>
                  <a:gd name="T35" fmla="*/ 156 h 292"/>
                  <a:gd name="T36" fmla="*/ 60 w 1720"/>
                  <a:gd name="T37" fmla="*/ 172 h 292"/>
                  <a:gd name="T38" fmla="*/ 82 w 1720"/>
                  <a:gd name="T39" fmla="*/ 177 h 292"/>
                  <a:gd name="T40" fmla="*/ 104 w 1720"/>
                  <a:gd name="T41" fmla="*/ 193 h 292"/>
                  <a:gd name="T42" fmla="*/ 279 w 1720"/>
                  <a:gd name="T43" fmla="*/ 161 h 292"/>
                  <a:gd name="T44" fmla="*/ 363 w 1720"/>
                  <a:gd name="T45" fmla="*/ 147 h 292"/>
                  <a:gd name="T46" fmla="*/ 444 w 1720"/>
                  <a:gd name="T47" fmla="*/ 133 h 292"/>
                  <a:gd name="T48" fmla="*/ 529 w 1720"/>
                  <a:gd name="T49" fmla="*/ 120 h 292"/>
                  <a:gd name="T50" fmla="*/ 614 w 1720"/>
                  <a:gd name="T51" fmla="*/ 106 h 292"/>
                  <a:gd name="T52" fmla="*/ 699 w 1720"/>
                  <a:gd name="T53" fmla="*/ 95 h 292"/>
                  <a:gd name="T54" fmla="*/ 780 w 1720"/>
                  <a:gd name="T55" fmla="*/ 82 h 292"/>
                  <a:gd name="T56" fmla="*/ 865 w 1720"/>
                  <a:gd name="T57" fmla="*/ 68 h 292"/>
                  <a:gd name="T58" fmla="*/ 913 w 1720"/>
                  <a:gd name="T59" fmla="*/ 79 h 292"/>
                  <a:gd name="T60" fmla="*/ 930 w 1720"/>
                  <a:gd name="T61" fmla="*/ 106 h 292"/>
                  <a:gd name="T62" fmla="*/ 987 w 1720"/>
                  <a:gd name="T63" fmla="*/ 109 h 292"/>
                  <a:gd name="T64" fmla="*/ 1079 w 1720"/>
                  <a:gd name="T65" fmla="*/ 92 h 292"/>
                  <a:gd name="T66" fmla="*/ 1175 w 1720"/>
                  <a:gd name="T67" fmla="*/ 79 h 292"/>
                  <a:gd name="T68" fmla="*/ 1268 w 1720"/>
                  <a:gd name="T69" fmla="*/ 62 h 292"/>
                  <a:gd name="T70" fmla="*/ 1361 w 1720"/>
                  <a:gd name="T71" fmla="*/ 49 h 292"/>
                  <a:gd name="T72" fmla="*/ 1456 w 1720"/>
                  <a:gd name="T73" fmla="*/ 39 h 292"/>
                  <a:gd name="T74" fmla="*/ 1548 w 1720"/>
                  <a:gd name="T75" fmla="*/ 25 h 292"/>
                  <a:gd name="T76" fmla="*/ 1644 w 1720"/>
                  <a:gd name="T77" fmla="*/ 11 h 292"/>
                  <a:gd name="T78" fmla="*/ 1701 w 1720"/>
                  <a:gd name="T79" fmla="*/ 0 h 292"/>
                  <a:gd name="T80" fmla="*/ 1715 w 1720"/>
                  <a:gd name="T81" fmla="*/ 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20" h="292">
                    <a:moveTo>
                      <a:pt x="1720" y="16"/>
                    </a:moveTo>
                    <a:lnTo>
                      <a:pt x="1665" y="27"/>
                    </a:lnTo>
                    <a:lnTo>
                      <a:pt x="1614" y="35"/>
                    </a:lnTo>
                    <a:lnTo>
                      <a:pt x="1559" y="44"/>
                    </a:lnTo>
                    <a:lnTo>
                      <a:pt x="1508" y="51"/>
                    </a:lnTo>
                    <a:lnTo>
                      <a:pt x="1453" y="62"/>
                    </a:lnTo>
                    <a:lnTo>
                      <a:pt x="1401" y="71"/>
                    </a:lnTo>
                    <a:lnTo>
                      <a:pt x="1347" y="79"/>
                    </a:lnTo>
                    <a:lnTo>
                      <a:pt x="1295" y="87"/>
                    </a:lnTo>
                    <a:lnTo>
                      <a:pt x="1240" y="95"/>
                    </a:lnTo>
                    <a:lnTo>
                      <a:pt x="1186" y="103"/>
                    </a:lnTo>
                    <a:lnTo>
                      <a:pt x="1134" y="115"/>
                    </a:lnTo>
                    <a:lnTo>
                      <a:pt x="1079" y="122"/>
                    </a:lnTo>
                    <a:lnTo>
                      <a:pt x="1028" y="131"/>
                    </a:lnTo>
                    <a:lnTo>
                      <a:pt x="973" y="142"/>
                    </a:lnTo>
                    <a:lnTo>
                      <a:pt x="922" y="150"/>
                    </a:lnTo>
                    <a:lnTo>
                      <a:pt x="867" y="161"/>
                    </a:lnTo>
                    <a:lnTo>
                      <a:pt x="818" y="168"/>
                    </a:lnTo>
                    <a:lnTo>
                      <a:pt x="766" y="177"/>
                    </a:lnTo>
                    <a:lnTo>
                      <a:pt x="717" y="186"/>
                    </a:lnTo>
                    <a:lnTo>
                      <a:pt x="665" y="193"/>
                    </a:lnTo>
                    <a:lnTo>
                      <a:pt x="616" y="202"/>
                    </a:lnTo>
                    <a:lnTo>
                      <a:pt x="564" y="210"/>
                    </a:lnTo>
                    <a:lnTo>
                      <a:pt x="516" y="218"/>
                    </a:lnTo>
                    <a:lnTo>
                      <a:pt x="463" y="226"/>
                    </a:lnTo>
                    <a:lnTo>
                      <a:pt x="415" y="234"/>
                    </a:lnTo>
                    <a:lnTo>
                      <a:pt x="363" y="242"/>
                    </a:lnTo>
                    <a:lnTo>
                      <a:pt x="314" y="251"/>
                    </a:lnTo>
                    <a:lnTo>
                      <a:pt x="262" y="259"/>
                    </a:lnTo>
                    <a:lnTo>
                      <a:pt x="213" y="267"/>
                    </a:lnTo>
                    <a:lnTo>
                      <a:pt x="161" y="275"/>
                    </a:lnTo>
                    <a:lnTo>
                      <a:pt x="113" y="283"/>
                    </a:lnTo>
                    <a:lnTo>
                      <a:pt x="60" y="292"/>
                    </a:lnTo>
                    <a:lnTo>
                      <a:pt x="47" y="246"/>
                    </a:lnTo>
                    <a:lnTo>
                      <a:pt x="30" y="202"/>
                    </a:lnTo>
                    <a:lnTo>
                      <a:pt x="14" y="156"/>
                    </a:lnTo>
                    <a:lnTo>
                      <a:pt x="0" y="112"/>
                    </a:lnTo>
                    <a:lnTo>
                      <a:pt x="60" y="172"/>
                    </a:lnTo>
                    <a:lnTo>
                      <a:pt x="72" y="172"/>
                    </a:lnTo>
                    <a:lnTo>
                      <a:pt x="82" y="177"/>
                    </a:lnTo>
                    <a:lnTo>
                      <a:pt x="90" y="188"/>
                    </a:lnTo>
                    <a:lnTo>
                      <a:pt x="104" y="193"/>
                    </a:lnTo>
                    <a:lnTo>
                      <a:pt x="235" y="166"/>
                    </a:lnTo>
                    <a:lnTo>
                      <a:pt x="279" y="161"/>
                    </a:lnTo>
                    <a:lnTo>
                      <a:pt x="320" y="152"/>
                    </a:lnTo>
                    <a:lnTo>
                      <a:pt x="363" y="147"/>
                    </a:lnTo>
                    <a:lnTo>
                      <a:pt x="403" y="138"/>
                    </a:lnTo>
                    <a:lnTo>
                      <a:pt x="444" y="133"/>
                    </a:lnTo>
                    <a:lnTo>
                      <a:pt x="488" y="125"/>
                    </a:lnTo>
                    <a:lnTo>
                      <a:pt x="529" y="120"/>
                    </a:lnTo>
                    <a:lnTo>
                      <a:pt x="573" y="115"/>
                    </a:lnTo>
                    <a:lnTo>
                      <a:pt x="614" y="106"/>
                    </a:lnTo>
                    <a:lnTo>
                      <a:pt x="655" y="101"/>
                    </a:lnTo>
                    <a:lnTo>
                      <a:pt x="699" y="95"/>
                    </a:lnTo>
                    <a:lnTo>
                      <a:pt x="739" y="87"/>
                    </a:lnTo>
                    <a:lnTo>
                      <a:pt x="780" y="82"/>
                    </a:lnTo>
                    <a:lnTo>
                      <a:pt x="824" y="76"/>
                    </a:lnTo>
                    <a:lnTo>
                      <a:pt x="865" y="68"/>
                    </a:lnTo>
                    <a:lnTo>
                      <a:pt x="908" y="62"/>
                    </a:lnTo>
                    <a:lnTo>
                      <a:pt x="913" y="79"/>
                    </a:lnTo>
                    <a:lnTo>
                      <a:pt x="922" y="92"/>
                    </a:lnTo>
                    <a:lnTo>
                      <a:pt x="930" y="106"/>
                    </a:lnTo>
                    <a:lnTo>
                      <a:pt x="941" y="117"/>
                    </a:lnTo>
                    <a:lnTo>
                      <a:pt x="987" y="109"/>
                    </a:lnTo>
                    <a:lnTo>
                      <a:pt x="1033" y="101"/>
                    </a:lnTo>
                    <a:lnTo>
                      <a:pt x="1079" y="92"/>
                    </a:lnTo>
                    <a:lnTo>
                      <a:pt x="1126" y="85"/>
                    </a:lnTo>
                    <a:lnTo>
                      <a:pt x="1175" y="79"/>
                    </a:lnTo>
                    <a:lnTo>
                      <a:pt x="1221" y="71"/>
                    </a:lnTo>
                    <a:lnTo>
                      <a:pt x="1268" y="62"/>
                    </a:lnTo>
                    <a:lnTo>
                      <a:pt x="1315" y="57"/>
                    </a:lnTo>
                    <a:lnTo>
                      <a:pt x="1361" y="49"/>
                    </a:lnTo>
                    <a:lnTo>
                      <a:pt x="1410" y="44"/>
                    </a:lnTo>
                    <a:lnTo>
                      <a:pt x="1456" y="39"/>
                    </a:lnTo>
                    <a:lnTo>
                      <a:pt x="1502" y="30"/>
                    </a:lnTo>
                    <a:lnTo>
                      <a:pt x="1548" y="25"/>
                    </a:lnTo>
                    <a:lnTo>
                      <a:pt x="1598" y="16"/>
                    </a:lnTo>
                    <a:lnTo>
                      <a:pt x="1644" y="11"/>
                    </a:lnTo>
                    <a:lnTo>
                      <a:pt x="1690" y="3"/>
                    </a:lnTo>
                    <a:lnTo>
                      <a:pt x="1701" y="0"/>
                    </a:lnTo>
                    <a:lnTo>
                      <a:pt x="1709" y="3"/>
                    </a:lnTo>
                    <a:lnTo>
                      <a:pt x="1715" y="9"/>
                    </a:lnTo>
                    <a:lnTo>
                      <a:pt x="1720" y="16"/>
                    </a:lnTo>
                    <a:close/>
                  </a:path>
                </a:pathLst>
              </a:custGeom>
              <a:solidFill>
                <a:srgbClr val="3FF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37" name="Freeform 497"/>
              <p:cNvSpPr>
                <a:spLocks/>
              </p:cNvSpPr>
              <p:nvPr/>
            </p:nvSpPr>
            <p:spPr bwMode="auto">
              <a:xfrm>
                <a:off x="2597" y="2273"/>
                <a:ext cx="427" cy="96"/>
              </a:xfrm>
              <a:custGeom>
                <a:avLst/>
                <a:gdLst>
                  <a:gd name="T0" fmla="*/ 1666 w 1710"/>
                  <a:gd name="T1" fmla="*/ 14 h 385"/>
                  <a:gd name="T2" fmla="*/ 1680 w 1710"/>
                  <a:gd name="T3" fmla="*/ 33 h 385"/>
                  <a:gd name="T4" fmla="*/ 1694 w 1710"/>
                  <a:gd name="T5" fmla="*/ 55 h 385"/>
                  <a:gd name="T6" fmla="*/ 1705 w 1710"/>
                  <a:gd name="T7" fmla="*/ 77 h 385"/>
                  <a:gd name="T8" fmla="*/ 1710 w 1710"/>
                  <a:gd name="T9" fmla="*/ 104 h 385"/>
                  <a:gd name="T10" fmla="*/ 1606 w 1710"/>
                  <a:gd name="T11" fmla="*/ 124 h 385"/>
                  <a:gd name="T12" fmla="*/ 1503 w 1710"/>
                  <a:gd name="T13" fmla="*/ 140 h 385"/>
                  <a:gd name="T14" fmla="*/ 1399 w 1710"/>
                  <a:gd name="T15" fmla="*/ 159 h 385"/>
                  <a:gd name="T16" fmla="*/ 1296 w 1710"/>
                  <a:gd name="T17" fmla="*/ 175 h 385"/>
                  <a:gd name="T18" fmla="*/ 1192 w 1710"/>
                  <a:gd name="T19" fmla="*/ 194 h 385"/>
                  <a:gd name="T20" fmla="*/ 1089 w 1710"/>
                  <a:gd name="T21" fmla="*/ 210 h 385"/>
                  <a:gd name="T22" fmla="*/ 984 w 1710"/>
                  <a:gd name="T23" fmla="*/ 230 h 385"/>
                  <a:gd name="T24" fmla="*/ 881 w 1710"/>
                  <a:gd name="T25" fmla="*/ 246 h 385"/>
                  <a:gd name="T26" fmla="*/ 777 w 1710"/>
                  <a:gd name="T27" fmla="*/ 265 h 385"/>
                  <a:gd name="T28" fmla="*/ 674 w 1710"/>
                  <a:gd name="T29" fmla="*/ 281 h 385"/>
                  <a:gd name="T30" fmla="*/ 570 w 1710"/>
                  <a:gd name="T31" fmla="*/ 301 h 385"/>
                  <a:gd name="T32" fmla="*/ 467 w 1710"/>
                  <a:gd name="T33" fmla="*/ 317 h 385"/>
                  <a:gd name="T34" fmla="*/ 363 w 1710"/>
                  <a:gd name="T35" fmla="*/ 333 h 385"/>
                  <a:gd name="T36" fmla="*/ 257 w 1710"/>
                  <a:gd name="T37" fmla="*/ 352 h 385"/>
                  <a:gd name="T38" fmla="*/ 154 w 1710"/>
                  <a:gd name="T39" fmla="*/ 368 h 385"/>
                  <a:gd name="T40" fmla="*/ 50 w 1710"/>
                  <a:gd name="T41" fmla="*/ 385 h 385"/>
                  <a:gd name="T42" fmla="*/ 48 w 1710"/>
                  <a:gd name="T43" fmla="*/ 385 h 385"/>
                  <a:gd name="T44" fmla="*/ 44 w 1710"/>
                  <a:gd name="T45" fmla="*/ 382 h 385"/>
                  <a:gd name="T46" fmla="*/ 42 w 1710"/>
                  <a:gd name="T47" fmla="*/ 379 h 385"/>
                  <a:gd name="T48" fmla="*/ 39 w 1710"/>
                  <a:gd name="T49" fmla="*/ 374 h 385"/>
                  <a:gd name="T50" fmla="*/ 0 w 1710"/>
                  <a:gd name="T51" fmla="*/ 276 h 385"/>
                  <a:gd name="T52" fmla="*/ 104 w 1710"/>
                  <a:gd name="T53" fmla="*/ 257 h 385"/>
                  <a:gd name="T54" fmla="*/ 207 w 1710"/>
                  <a:gd name="T55" fmla="*/ 240 h 385"/>
                  <a:gd name="T56" fmla="*/ 315 w 1710"/>
                  <a:gd name="T57" fmla="*/ 224 h 385"/>
                  <a:gd name="T58" fmla="*/ 418 w 1710"/>
                  <a:gd name="T59" fmla="*/ 205 h 385"/>
                  <a:gd name="T60" fmla="*/ 522 w 1710"/>
                  <a:gd name="T61" fmla="*/ 189 h 385"/>
                  <a:gd name="T62" fmla="*/ 625 w 1710"/>
                  <a:gd name="T63" fmla="*/ 170 h 385"/>
                  <a:gd name="T64" fmla="*/ 729 w 1710"/>
                  <a:gd name="T65" fmla="*/ 154 h 385"/>
                  <a:gd name="T66" fmla="*/ 832 w 1710"/>
                  <a:gd name="T67" fmla="*/ 136 h 385"/>
                  <a:gd name="T68" fmla="*/ 936 w 1710"/>
                  <a:gd name="T69" fmla="*/ 118 h 385"/>
                  <a:gd name="T70" fmla="*/ 1039 w 1710"/>
                  <a:gd name="T71" fmla="*/ 101 h 385"/>
                  <a:gd name="T72" fmla="*/ 1143 w 1710"/>
                  <a:gd name="T73" fmla="*/ 85 h 385"/>
                  <a:gd name="T74" fmla="*/ 1246 w 1710"/>
                  <a:gd name="T75" fmla="*/ 69 h 385"/>
                  <a:gd name="T76" fmla="*/ 1350 w 1710"/>
                  <a:gd name="T77" fmla="*/ 53 h 385"/>
                  <a:gd name="T78" fmla="*/ 1453 w 1710"/>
                  <a:gd name="T79" fmla="*/ 33 h 385"/>
                  <a:gd name="T80" fmla="*/ 1558 w 1710"/>
                  <a:gd name="T81" fmla="*/ 17 h 385"/>
                  <a:gd name="T82" fmla="*/ 1661 w 1710"/>
                  <a:gd name="T83" fmla="*/ 0 h 385"/>
                  <a:gd name="T84" fmla="*/ 1666 w 1710"/>
                  <a:gd name="T85" fmla="*/ 14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0" h="385">
                    <a:moveTo>
                      <a:pt x="1666" y="14"/>
                    </a:moveTo>
                    <a:lnTo>
                      <a:pt x="1680" y="33"/>
                    </a:lnTo>
                    <a:lnTo>
                      <a:pt x="1694" y="55"/>
                    </a:lnTo>
                    <a:lnTo>
                      <a:pt x="1705" y="77"/>
                    </a:lnTo>
                    <a:lnTo>
                      <a:pt x="1710" y="104"/>
                    </a:lnTo>
                    <a:lnTo>
                      <a:pt x="1606" y="124"/>
                    </a:lnTo>
                    <a:lnTo>
                      <a:pt x="1503" y="140"/>
                    </a:lnTo>
                    <a:lnTo>
                      <a:pt x="1399" y="159"/>
                    </a:lnTo>
                    <a:lnTo>
                      <a:pt x="1296" y="175"/>
                    </a:lnTo>
                    <a:lnTo>
                      <a:pt x="1192" y="194"/>
                    </a:lnTo>
                    <a:lnTo>
                      <a:pt x="1089" y="210"/>
                    </a:lnTo>
                    <a:lnTo>
                      <a:pt x="984" y="230"/>
                    </a:lnTo>
                    <a:lnTo>
                      <a:pt x="881" y="246"/>
                    </a:lnTo>
                    <a:lnTo>
                      <a:pt x="777" y="265"/>
                    </a:lnTo>
                    <a:lnTo>
                      <a:pt x="674" y="281"/>
                    </a:lnTo>
                    <a:lnTo>
                      <a:pt x="570" y="301"/>
                    </a:lnTo>
                    <a:lnTo>
                      <a:pt x="467" y="317"/>
                    </a:lnTo>
                    <a:lnTo>
                      <a:pt x="363" y="333"/>
                    </a:lnTo>
                    <a:lnTo>
                      <a:pt x="257" y="352"/>
                    </a:lnTo>
                    <a:lnTo>
                      <a:pt x="154" y="368"/>
                    </a:lnTo>
                    <a:lnTo>
                      <a:pt x="50" y="385"/>
                    </a:lnTo>
                    <a:lnTo>
                      <a:pt x="48" y="385"/>
                    </a:lnTo>
                    <a:lnTo>
                      <a:pt x="44" y="382"/>
                    </a:lnTo>
                    <a:lnTo>
                      <a:pt x="42" y="379"/>
                    </a:lnTo>
                    <a:lnTo>
                      <a:pt x="39" y="374"/>
                    </a:lnTo>
                    <a:lnTo>
                      <a:pt x="0" y="276"/>
                    </a:lnTo>
                    <a:lnTo>
                      <a:pt x="104" y="257"/>
                    </a:lnTo>
                    <a:lnTo>
                      <a:pt x="207" y="240"/>
                    </a:lnTo>
                    <a:lnTo>
                      <a:pt x="315" y="224"/>
                    </a:lnTo>
                    <a:lnTo>
                      <a:pt x="418" y="205"/>
                    </a:lnTo>
                    <a:lnTo>
                      <a:pt x="522" y="189"/>
                    </a:lnTo>
                    <a:lnTo>
                      <a:pt x="625" y="170"/>
                    </a:lnTo>
                    <a:lnTo>
                      <a:pt x="729" y="154"/>
                    </a:lnTo>
                    <a:lnTo>
                      <a:pt x="832" y="136"/>
                    </a:lnTo>
                    <a:lnTo>
                      <a:pt x="936" y="118"/>
                    </a:lnTo>
                    <a:lnTo>
                      <a:pt x="1039" y="101"/>
                    </a:lnTo>
                    <a:lnTo>
                      <a:pt x="1143" y="85"/>
                    </a:lnTo>
                    <a:lnTo>
                      <a:pt x="1246" y="69"/>
                    </a:lnTo>
                    <a:lnTo>
                      <a:pt x="1350" y="53"/>
                    </a:lnTo>
                    <a:lnTo>
                      <a:pt x="1453" y="33"/>
                    </a:lnTo>
                    <a:lnTo>
                      <a:pt x="1558" y="17"/>
                    </a:lnTo>
                    <a:lnTo>
                      <a:pt x="1661" y="0"/>
                    </a:lnTo>
                    <a:lnTo>
                      <a:pt x="1666" y="14"/>
                    </a:lnTo>
                    <a:close/>
                  </a:path>
                </a:pathLst>
              </a:custGeom>
              <a:solidFill>
                <a:srgbClr val="FFB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38" name="Freeform 498"/>
              <p:cNvSpPr>
                <a:spLocks/>
              </p:cNvSpPr>
              <p:nvPr/>
            </p:nvSpPr>
            <p:spPr bwMode="auto">
              <a:xfrm>
                <a:off x="2586" y="2082"/>
                <a:ext cx="65" cy="169"/>
              </a:xfrm>
              <a:custGeom>
                <a:avLst/>
                <a:gdLst>
                  <a:gd name="T0" fmla="*/ 11 w 262"/>
                  <a:gd name="T1" fmla="*/ 0 h 676"/>
                  <a:gd name="T2" fmla="*/ 262 w 262"/>
                  <a:gd name="T3" fmla="*/ 669 h 676"/>
                  <a:gd name="T4" fmla="*/ 251 w 262"/>
                  <a:gd name="T5" fmla="*/ 676 h 676"/>
                  <a:gd name="T6" fmla="*/ 0 w 262"/>
                  <a:gd name="T7" fmla="*/ 11 h 676"/>
                  <a:gd name="T8" fmla="*/ 11 w 262"/>
                  <a:gd name="T9" fmla="*/ 0 h 676"/>
                </a:gdLst>
                <a:ahLst/>
                <a:cxnLst>
                  <a:cxn ang="0">
                    <a:pos x="T0" y="T1"/>
                  </a:cxn>
                  <a:cxn ang="0">
                    <a:pos x="T2" y="T3"/>
                  </a:cxn>
                  <a:cxn ang="0">
                    <a:pos x="T4" y="T5"/>
                  </a:cxn>
                  <a:cxn ang="0">
                    <a:pos x="T6" y="T7"/>
                  </a:cxn>
                  <a:cxn ang="0">
                    <a:pos x="T8" y="T9"/>
                  </a:cxn>
                </a:cxnLst>
                <a:rect l="0" t="0" r="r" b="b"/>
                <a:pathLst>
                  <a:path w="262" h="676">
                    <a:moveTo>
                      <a:pt x="11" y="0"/>
                    </a:moveTo>
                    <a:lnTo>
                      <a:pt x="262" y="669"/>
                    </a:lnTo>
                    <a:lnTo>
                      <a:pt x="251" y="676"/>
                    </a:lnTo>
                    <a:lnTo>
                      <a:pt x="0" y="11"/>
                    </a:lnTo>
                    <a:lnTo>
                      <a:pt x="11"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39" name="Freeform 499"/>
              <p:cNvSpPr>
                <a:spLocks/>
              </p:cNvSpPr>
              <p:nvPr/>
            </p:nvSpPr>
            <p:spPr bwMode="auto">
              <a:xfrm>
                <a:off x="2621" y="2078"/>
                <a:ext cx="65" cy="168"/>
              </a:xfrm>
              <a:custGeom>
                <a:avLst/>
                <a:gdLst>
                  <a:gd name="T0" fmla="*/ 8 w 260"/>
                  <a:gd name="T1" fmla="*/ 0 h 675"/>
                  <a:gd name="T2" fmla="*/ 260 w 260"/>
                  <a:gd name="T3" fmla="*/ 670 h 675"/>
                  <a:gd name="T4" fmla="*/ 246 w 260"/>
                  <a:gd name="T5" fmla="*/ 675 h 675"/>
                  <a:gd name="T6" fmla="*/ 0 w 260"/>
                  <a:gd name="T7" fmla="*/ 13 h 675"/>
                  <a:gd name="T8" fmla="*/ 8 w 260"/>
                  <a:gd name="T9" fmla="*/ 0 h 675"/>
                </a:gdLst>
                <a:ahLst/>
                <a:cxnLst>
                  <a:cxn ang="0">
                    <a:pos x="T0" y="T1"/>
                  </a:cxn>
                  <a:cxn ang="0">
                    <a:pos x="T2" y="T3"/>
                  </a:cxn>
                  <a:cxn ang="0">
                    <a:pos x="T4" y="T5"/>
                  </a:cxn>
                  <a:cxn ang="0">
                    <a:pos x="T6" y="T7"/>
                  </a:cxn>
                  <a:cxn ang="0">
                    <a:pos x="T8" y="T9"/>
                  </a:cxn>
                </a:cxnLst>
                <a:rect l="0" t="0" r="r" b="b"/>
                <a:pathLst>
                  <a:path w="260" h="675">
                    <a:moveTo>
                      <a:pt x="8" y="0"/>
                    </a:moveTo>
                    <a:lnTo>
                      <a:pt x="260" y="670"/>
                    </a:lnTo>
                    <a:lnTo>
                      <a:pt x="246" y="675"/>
                    </a:lnTo>
                    <a:lnTo>
                      <a:pt x="0" y="13"/>
                    </a:lnTo>
                    <a:lnTo>
                      <a:pt x="8"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40" name="Freeform 500"/>
              <p:cNvSpPr>
                <a:spLocks/>
              </p:cNvSpPr>
              <p:nvPr/>
            </p:nvSpPr>
            <p:spPr bwMode="auto">
              <a:xfrm>
                <a:off x="2652" y="2071"/>
                <a:ext cx="69" cy="168"/>
              </a:xfrm>
              <a:custGeom>
                <a:avLst/>
                <a:gdLst>
                  <a:gd name="T0" fmla="*/ 9 w 276"/>
                  <a:gd name="T1" fmla="*/ 0 h 670"/>
                  <a:gd name="T2" fmla="*/ 276 w 276"/>
                  <a:gd name="T3" fmla="*/ 665 h 670"/>
                  <a:gd name="T4" fmla="*/ 265 w 276"/>
                  <a:gd name="T5" fmla="*/ 670 h 670"/>
                  <a:gd name="T6" fmla="*/ 0 w 276"/>
                  <a:gd name="T7" fmla="*/ 13 h 670"/>
                  <a:gd name="T8" fmla="*/ 9 w 276"/>
                  <a:gd name="T9" fmla="*/ 0 h 670"/>
                </a:gdLst>
                <a:ahLst/>
                <a:cxnLst>
                  <a:cxn ang="0">
                    <a:pos x="T0" y="T1"/>
                  </a:cxn>
                  <a:cxn ang="0">
                    <a:pos x="T2" y="T3"/>
                  </a:cxn>
                  <a:cxn ang="0">
                    <a:pos x="T4" y="T5"/>
                  </a:cxn>
                  <a:cxn ang="0">
                    <a:pos x="T6" y="T7"/>
                  </a:cxn>
                  <a:cxn ang="0">
                    <a:pos x="T8" y="T9"/>
                  </a:cxn>
                </a:cxnLst>
                <a:rect l="0" t="0" r="r" b="b"/>
                <a:pathLst>
                  <a:path w="276" h="670">
                    <a:moveTo>
                      <a:pt x="9" y="0"/>
                    </a:moveTo>
                    <a:lnTo>
                      <a:pt x="276" y="665"/>
                    </a:lnTo>
                    <a:lnTo>
                      <a:pt x="265" y="670"/>
                    </a:lnTo>
                    <a:lnTo>
                      <a:pt x="0" y="13"/>
                    </a:lnTo>
                    <a:lnTo>
                      <a:pt x="9"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41" name="Freeform 501"/>
              <p:cNvSpPr>
                <a:spLocks/>
              </p:cNvSpPr>
              <p:nvPr/>
            </p:nvSpPr>
            <p:spPr bwMode="auto">
              <a:xfrm>
                <a:off x="2705" y="2066"/>
                <a:ext cx="75" cy="158"/>
              </a:xfrm>
              <a:custGeom>
                <a:avLst/>
                <a:gdLst>
                  <a:gd name="T0" fmla="*/ 10 w 299"/>
                  <a:gd name="T1" fmla="*/ 0 h 633"/>
                  <a:gd name="T2" fmla="*/ 299 w 299"/>
                  <a:gd name="T3" fmla="*/ 626 h 633"/>
                  <a:gd name="T4" fmla="*/ 285 w 299"/>
                  <a:gd name="T5" fmla="*/ 633 h 633"/>
                  <a:gd name="T6" fmla="*/ 0 w 299"/>
                  <a:gd name="T7" fmla="*/ 17 h 633"/>
                  <a:gd name="T8" fmla="*/ 10 w 299"/>
                  <a:gd name="T9" fmla="*/ 0 h 633"/>
                </a:gdLst>
                <a:ahLst/>
                <a:cxnLst>
                  <a:cxn ang="0">
                    <a:pos x="T0" y="T1"/>
                  </a:cxn>
                  <a:cxn ang="0">
                    <a:pos x="T2" y="T3"/>
                  </a:cxn>
                  <a:cxn ang="0">
                    <a:pos x="T4" y="T5"/>
                  </a:cxn>
                  <a:cxn ang="0">
                    <a:pos x="T6" y="T7"/>
                  </a:cxn>
                  <a:cxn ang="0">
                    <a:pos x="T8" y="T9"/>
                  </a:cxn>
                </a:cxnLst>
                <a:rect l="0" t="0" r="r" b="b"/>
                <a:pathLst>
                  <a:path w="299" h="633">
                    <a:moveTo>
                      <a:pt x="10" y="0"/>
                    </a:moveTo>
                    <a:lnTo>
                      <a:pt x="299" y="626"/>
                    </a:lnTo>
                    <a:lnTo>
                      <a:pt x="285" y="633"/>
                    </a:lnTo>
                    <a:lnTo>
                      <a:pt x="0" y="17"/>
                    </a:lnTo>
                    <a:lnTo>
                      <a:pt x="1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42" name="Freeform 502"/>
              <p:cNvSpPr>
                <a:spLocks/>
              </p:cNvSpPr>
              <p:nvPr/>
            </p:nvSpPr>
            <p:spPr bwMode="auto">
              <a:xfrm>
                <a:off x="3055" y="2028"/>
                <a:ext cx="105" cy="143"/>
              </a:xfrm>
              <a:custGeom>
                <a:avLst/>
                <a:gdLst>
                  <a:gd name="T0" fmla="*/ 0 w 420"/>
                  <a:gd name="T1" fmla="*/ 0 h 572"/>
                  <a:gd name="T2" fmla="*/ 420 w 420"/>
                  <a:gd name="T3" fmla="*/ 561 h 572"/>
                  <a:gd name="T4" fmla="*/ 409 w 420"/>
                  <a:gd name="T5" fmla="*/ 572 h 572"/>
                  <a:gd name="T6" fmla="*/ 0 w 420"/>
                  <a:gd name="T7" fmla="*/ 18 h 572"/>
                  <a:gd name="T8" fmla="*/ 0 w 420"/>
                  <a:gd name="T9" fmla="*/ 16 h 572"/>
                  <a:gd name="T10" fmla="*/ 0 w 420"/>
                  <a:gd name="T11" fmla="*/ 7 h 572"/>
                  <a:gd name="T12" fmla="*/ 0 w 420"/>
                  <a:gd name="T13" fmla="*/ 2 h 572"/>
                  <a:gd name="T14" fmla="*/ 0 w 420"/>
                  <a:gd name="T15" fmla="*/ 0 h 5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572">
                    <a:moveTo>
                      <a:pt x="0" y="0"/>
                    </a:moveTo>
                    <a:lnTo>
                      <a:pt x="420" y="561"/>
                    </a:lnTo>
                    <a:lnTo>
                      <a:pt x="409" y="572"/>
                    </a:lnTo>
                    <a:lnTo>
                      <a:pt x="0" y="18"/>
                    </a:lnTo>
                    <a:lnTo>
                      <a:pt x="0" y="16"/>
                    </a:lnTo>
                    <a:lnTo>
                      <a:pt x="0" y="7"/>
                    </a:lnTo>
                    <a:lnTo>
                      <a:pt x="0" y="2"/>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43" name="Freeform 503"/>
              <p:cNvSpPr>
                <a:spLocks/>
              </p:cNvSpPr>
              <p:nvPr/>
            </p:nvSpPr>
            <p:spPr bwMode="auto">
              <a:xfrm>
                <a:off x="3087" y="2026"/>
                <a:ext cx="111" cy="140"/>
              </a:xfrm>
              <a:custGeom>
                <a:avLst/>
                <a:gdLst>
                  <a:gd name="T0" fmla="*/ 0 w 441"/>
                  <a:gd name="T1" fmla="*/ 0 h 561"/>
                  <a:gd name="T2" fmla="*/ 441 w 441"/>
                  <a:gd name="T3" fmla="*/ 547 h 561"/>
                  <a:gd name="T4" fmla="*/ 430 w 441"/>
                  <a:gd name="T5" fmla="*/ 561 h 561"/>
                  <a:gd name="T6" fmla="*/ 0 w 441"/>
                  <a:gd name="T7" fmla="*/ 21 h 561"/>
                  <a:gd name="T8" fmla="*/ 0 w 441"/>
                  <a:gd name="T9" fmla="*/ 0 h 561"/>
                </a:gdLst>
                <a:ahLst/>
                <a:cxnLst>
                  <a:cxn ang="0">
                    <a:pos x="T0" y="T1"/>
                  </a:cxn>
                  <a:cxn ang="0">
                    <a:pos x="T2" y="T3"/>
                  </a:cxn>
                  <a:cxn ang="0">
                    <a:pos x="T4" y="T5"/>
                  </a:cxn>
                  <a:cxn ang="0">
                    <a:pos x="T6" y="T7"/>
                  </a:cxn>
                  <a:cxn ang="0">
                    <a:pos x="T8" y="T9"/>
                  </a:cxn>
                </a:cxnLst>
                <a:rect l="0" t="0" r="r" b="b"/>
                <a:pathLst>
                  <a:path w="441" h="561">
                    <a:moveTo>
                      <a:pt x="0" y="0"/>
                    </a:moveTo>
                    <a:lnTo>
                      <a:pt x="441" y="547"/>
                    </a:lnTo>
                    <a:lnTo>
                      <a:pt x="430" y="561"/>
                    </a:lnTo>
                    <a:lnTo>
                      <a:pt x="0" y="21"/>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44" name="Freeform 504"/>
              <p:cNvSpPr>
                <a:spLocks/>
              </p:cNvSpPr>
              <p:nvPr/>
            </p:nvSpPr>
            <p:spPr bwMode="auto">
              <a:xfrm>
                <a:off x="3120" y="2020"/>
                <a:ext cx="110" cy="134"/>
              </a:xfrm>
              <a:custGeom>
                <a:avLst/>
                <a:gdLst>
                  <a:gd name="T0" fmla="*/ 0 w 441"/>
                  <a:gd name="T1" fmla="*/ 0 h 537"/>
                  <a:gd name="T2" fmla="*/ 441 w 441"/>
                  <a:gd name="T3" fmla="*/ 517 h 537"/>
                  <a:gd name="T4" fmla="*/ 430 w 441"/>
                  <a:gd name="T5" fmla="*/ 537 h 537"/>
                  <a:gd name="T6" fmla="*/ 0 w 441"/>
                  <a:gd name="T7" fmla="*/ 22 h 537"/>
                  <a:gd name="T8" fmla="*/ 0 w 441"/>
                  <a:gd name="T9" fmla="*/ 0 h 537"/>
                </a:gdLst>
                <a:ahLst/>
                <a:cxnLst>
                  <a:cxn ang="0">
                    <a:pos x="T0" y="T1"/>
                  </a:cxn>
                  <a:cxn ang="0">
                    <a:pos x="T2" y="T3"/>
                  </a:cxn>
                  <a:cxn ang="0">
                    <a:pos x="T4" y="T5"/>
                  </a:cxn>
                  <a:cxn ang="0">
                    <a:pos x="T6" y="T7"/>
                  </a:cxn>
                  <a:cxn ang="0">
                    <a:pos x="T8" y="T9"/>
                  </a:cxn>
                </a:cxnLst>
                <a:rect l="0" t="0" r="r" b="b"/>
                <a:pathLst>
                  <a:path w="441" h="537">
                    <a:moveTo>
                      <a:pt x="0" y="0"/>
                    </a:moveTo>
                    <a:lnTo>
                      <a:pt x="441" y="517"/>
                    </a:lnTo>
                    <a:lnTo>
                      <a:pt x="430" y="537"/>
                    </a:lnTo>
                    <a:lnTo>
                      <a:pt x="0" y="22"/>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89945" name="Group 505"/>
            <p:cNvGrpSpPr>
              <a:grpSpLocks/>
            </p:cNvGrpSpPr>
            <p:nvPr/>
          </p:nvGrpSpPr>
          <p:grpSpPr bwMode="auto">
            <a:xfrm rot="-3214438">
              <a:off x="3801" y="903"/>
              <a:ext cx="461" cy="480"/>
              <a:chOff x="3481" y="3030"/>
              <a:chExt cx="1115" cy="1118"/>
            </a:xfrm>
          </p:grpSpPr>
          <p:sp>
            <p:nvSpPr>
              <p:cNvPr id="189946" name="Freeform 506"/>
              <p:cNvSpPr>
                <a:spLocks/>
              </p:cNvSpPr>
              <p:nvPr/>
            </p:nvSpPr>
            <p:spPr bwMode="auto">
              <a:xfrm>
                <a:off x="3502" y="3068"/>
                <a:ext cx="1045" cy="1051"/>
              </a:xfrm>
              <a:custGeom>
                <a:avLst/>
                <a:gdLst>
                  <a:gd name="T0" fmla="*/ 3181 w 4179"/>
                  <a:gd name="T1" fmla="*/ 3544 h 4201"/>
                  <a:gd name="T2" fmla="*/ 3061 w 4179"/>
                  <a:gd name="T3" fmla="*/ 3147 h 4201"/>
                  <a:gd name="T4" fmla="*/ 3617 w 4179"/>
                  <a:gd name="T5" fmla="*/ 3068 h 4201"/>
                  <a:gd name="T6" fmla="*/ 3197 w 4179"/>
                  <a:gd name="T7" fmla="*/ 2534 h 4201"/>
                  <a:gd name="T8" fmla="*/ 2567 w 4179"/>
                  <a:gd name="T9" fmla="*/ 2767 h 4201"/>
                  <a:gd name="T10" fmla="*/ 2449 w 4179"/>
                  <a:gd name="T11" fmla="*/ 2371 h 4201"/>
                  <a:gd name="T12" fmla="*/ 3015 w 4179"/>
                  <a:gd name="T13" fmla="*/ 2289 h 4201"/>
                  <a:gd name="T14" fmla="*/ 2724 w 4179"/>
                  <a:gd name="T15" fmla="*/ 1890 h 4201"/>
                  <a:gd name="T16" fmla="*/ 2762 w 4179"/>
                  <a:gd name="T17" fmla="*/ 1991 h 4201"/>
                  <a:gd name="T18" fmla="*/ 1779 w 4179"/>
                  <a:gd name="T19" fmla="*/ 1751 h 4201"/>
                  <a:gd name="T20" fmla="*/ 1929 w 4179"/>
                  <a:gd name="T21" fmla="*/ 1708 h 4201"/>
                  <a:gd name="T22" fmla="*/ 2654 w 4179"/>
                  <a:gd name="T23" fmla="*/ 1793 h 4201"/>
                  <a:gd name="T24" fmla="*/ 2243 w 4179"/>
                  <a:gd name="T25" fmla="*/ 1252 h 4201"/>
                  <a:gd name="T26" fmla="*/ 1613 w 4179"/>
                  <a:gd name="T27" fmla="*/ 1486 h 4201"/>
                  <a:gd name="T28" fmla="*/ 1497 w 4179"/>
                  <a:gd name="T29" fmla="*/ 1090 h 4201"/>
                  <a:gd name="T30" fmla="*/ 2061 w 4179"/>
                  <a:gd name="T31" fmla="*/ 1010 h 4201"/>
                  <a:gd name="T32" fmla="*/ 1168 w 4179"/>
                  <a:gd name="T33" fmla="*/ 859 h 4201"/>
                  <a:gd name="T34" fmla="*/ 1049 w 4179"/>
                  <a:gd name="T35" fmla="*/ 462 h 4201"/>
                  <a:gd name="T36" fmla="*/ 1586 w 4179"/>
                  <a:gd name="T37" fmla="*/ 383 h 4201"/>
                  <a:gd name="T38" fmla="*/ 1347 w 4179"/>
                  <a:gd name="T39" fmla="*/ 147 h 4201"/>
                  <a:gd name="T40" fmla="*/ 717 w 4179"/>
                  <a:gd name="T41" fmla="*/ 381 h 4201"/>
                  <a:gd name="T42" fmla="*/ 475 w 4179"/>
                  <a:gd name="T43" fmla="*/ 4 h 4201"/>
                  <a:gd name="T44" fmla="*/ 437 w 4179"/>
                  <a:gd name="T45" fmla="*/ 0 h 4201"/>
                  <a:gd name="T46" fmla="*/ 375 w 4179"/>
                  <a:gd name="T47" fmla="*/ 9 h 4201"/>
                  <a:gd name="T48" fmla="*/ 299 w 4179"/>
                  <a:gd name="T49" fmla="*/ 20 h 4201"/>
                  <a:gd name="T50" fmla="*/ 215 w 4179"/>
                  <a:gd name="T51" fmla="*/ 36 h 4201"/>
                  <a:gd name="T52" fmla="*/ 133 w 4179"/>
                  <a:gd name="T53" fmla="*/ 52 h 4201"/>
                  <a:gd name="T54" fmla="*/ 65 w 4179"/>
                  <a:gd name="T55" fmla="*/ 66 h 4201"/>
                  <a:gd name="T56" fmla="*/ 19 w 4179"/>
                  <a:gd name="T57" fmla="*/ 76 h 4201"/>
                  <a:gd name="T58" fmla="*/ 0 w 4179"/>
                  <a:gd name="T59" fmla="*/ 82 h 4201"/>
                  <a:gd name="T60" fmla="*/ 1151 w 4179"/>
                  <a:gd name="T61" fmla="*/ 1456 h 4201"/>
                  <a:gd name="T62" fmla="*/ 2017 w 4179"/>
                  <a:gd name="T63" fmla="*/ 2976 h 4201"/>
                  <a:gd name="T64" fmla="*/ 4179 w 4179"/>
                  <a:gd name="T65" fmla="*/ 3812 h 4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47" name="Freeform 507"/>
              <p:cNvSpPr>
                <a:spLocks/>
              </p:cNvSpPr>
              <p:nvPr/>
            </p:nvSpPr>
            <p:spPr bwMode="auto">
              <a:xfrm>
                <a:off x="3621" y="3064"/>
                <a:ext cx="33" cy="5"/>
              </a:xfrm>
              <a:custGeom>
                <a:avLst/>
                <a:gdLst>
                  <a:gd name="T0" fmla="*/ 133 w 133"/>
                  <a:gd name="T1" fmla="*/ 11 h 20"/>
                  <a:gd name="T2" fmla="*/ 126 w 133"/>
                  <a:gd name="T3" fmla="*/ 0 h 20"/>
                  <a:gd name="T4" fmla="*/ 0 w 133"/>
                  <a:gd name="T5" fmla="*/ 20 h 20"/>
                  <a:gd name="T6" fmla="*/ 3 w 133"/>
                  <a:gd name="T7" fmla="*/ 20 h 20"/>
                  <a:gd name="T8" fmla="*/ 6 w 133"/>
                  <a:gd name="T9" fmla="*/ 20 h 20"/>
                  <a:gd name="T10" fmla="*/ 133 w 133"/>
                  <a:gd name="T11" fmla="*/ 11 h 20"/>
                </a:gdLst>
                <a:ahLst/>
                <a:cxnLst>
                  <a:cxn ang="0">
                    <a:pos x="T0" y="T1"/>
                  </a:cxn>
                  <a:cxn ang="0">
                    <a:pos x="T2" y="T3"/>
                  </a:cxn>
                  <a:cxn ang="0">
                    <a:pos x="T4" y="T5"/>
                  </a:cxn>
                  <a:cxn ang="0">
                    <a:pos x="T6" y="T7"/>
                  </a:cxn>
                  <a:cxn ang="0">
                    <a:pos x="T8" y="T9"/>
                  </a:cxn>
                  <a:cxn ang="0">
                    <a:pos x="T10" y="T11"/>
                  </a:cxn>
                </a:cxnLst>
                <a:rect l="0" t="0" r="r" b="b"/>
                <a:pathLst>
                  <a:path w="133" h="20">
                    <a:moveTo>
                      <a:pt x="133" y="11"/>
                    </a:moveTo>
                    <a:lnTo>
                      <a:pt x="126" y="0"/>
                    </a:lnTo>
                    <a:lnTo>
                      <a:pt x="0" y="20"/>
                    </a:lnTo>
                    <a:lnTo>
                      <a:pt x="3" y="20"/>
                    </a:lnTo>
                    <a:lnTo>
                      <a:pt x="6" y="20"/>
                    </a:lnTo>
                    <a:lnTo>
                      <a:pt x="13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48" name="Freeform 508"/>
              <p:cNvSpPr>
                <a:spLocks/>
              </p:cNvSpPr>
              <p:nvPr/>
            </p:nvSpPr>
            <p:spPr bwMode="auto">
              <a:xfrm>
                <a:off x="3611" y="3067"/>
                <a:ext cx="246" cy="96"/>
              </a:xfrm>
              <a:custGeom>
                <a:avLst/>
                <a:gdLst>
                  <a:gd name="T0" fmla="*/ 282 w 986"/>
                  <a:gd name="T1" fmla="*/ 386 h 386"/>
                  <a:gd name="T2" fmla="*/ 986 w 986"/>
                  <a:gd name="T3" fmla="*/ 252 h 386"/>
                  <a:gd name="T4" fmla="*/ 912 w 986"/>
                  <a:gd name="T5" fmla="*/ 152 h 386"/>
                  <a:gd name="T6" fmla="*/ 328 w 986"/>
                  <a:gd name="T7" fmla="*/ 206 h 386"/>
                  <a:gd name="T8" fmla="*/ 173 w 986"/>
                  <a:gd name="T9" fmla="*/ 0 h 386"/>
                  <a:gd name="T10" fmla="*/ 46 w 986"/>
                  <a:gd name="T11" fmla="*/ 9 h 386"/>
                  <a:gd name="T12" fmla="*/ 43 w 986"/>
                  <a:gd name="T13" fmla="*/ 9 h 386"/>
                  <a:gd name="T14" fmla="*/ 40 w 986"/>
                  <a:gd name="T15" fmla="*/ 9 h 386"/>
                  <a:gd name="T16" fmla="*/ 0 w 986"/>
                  <a:gd name="T17" fmla="*/ 14 h 386"/>
                  <a:gd name="T18" fmla="*/ 282 w 986"/>
                  <a:gd name="T19"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49" name="Freeform 509"/>
              <p:cNvSpPr>
                <a:spLocks/>
              </p:cNvSpPr>
              <p:nvPr/>
            </p:nvSpPr>
            <p:spPr bwMode="auto">
              <a:xfrm>
                <a:off x="3648" y="3044"/>
                <a:ext cx="146" cy="20"/>
              </a:xfrm>
              <a:custGeom>
                <a:avLst/>
                <a:gdLst>
                  <a:gd name="T0" fmla="*/ 0 w 580"/>
                  <a:gd name="T1" fmla="*/ 60 h 81"/>
                  <a:gd name="T2" fmla="*/ 16 w 580"/>
                  <a:gd name="T3" fmla="*/ 81 h 81"/>
                  <a:gd name="T4" fmla="*/ 580 w 580"/>
                  <a:gd name="T5" fmla="*/ 0 h 81"/>
                  <a:gd name="T6" fmla="*/ 0 w 580"/>
                  <a:gd name="T7" fmla="*/ 60 h 81"/>
                </a:gdLst>
                <a:ahLst/>
                <a:cxnLst>
                  <a:cxn ang="0">
                    <a:pos x="T0" y="T1"/>
                  </a:cxn>
                  <a:cxn ang="0">
                    <a:pos x="T2" y="T3"/>
                  </a:cxn>
                  <a:cxn ang="0">
                    <a:pos x="T4" y="T5"/>
                  </a:cxn>
                  <a:cxn ang="0">
                    <a:pos x="T6" y="T7"/>
                  </a:cxn>
                </a:cxnLst>
                <a:rect l="0" t="0" r="r" b="b"/>
                <a:pathLst>
                  <a:path w="580" h="81">
                    <a:moveTo>
                      <a:pt x="0" y="60"/>
                    </a:moveTo>
                    <a:lnTo>
                      <a:pt x="16" y="81"/>
                    </a:lnTo>
                    <a:lnTo>
                      <a:pt x="580" y="0"/>
                    </a:lnTo>
                    <a:lnTo>
                      <a:pt x="0" y="6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50" name="Freeform 510"/>
              <p:cNvSpPr>
                <a:spLocks/>
              </p:cNvSpPr>
              <p:nvPr/>
            </p:nvSpPr>
            <p:spPr bwMode="auto">
              <a:xfrm>
                <a:off x="3794" y="3044"/>
                <a:ext cx="59" cy="60"/>
              </a:xfrm>
              <a:custGeom>
                <a:avLst/>
                <a:gdLst>
                  <a:gd name="T0" fmla="*/ 240 w 240"/>
                  <a:gd name="T1" fmla="*/ 238 h 238"/>
                  <a:gd name="T2" fmla="*/ 0 w 240"/>
                  <a:gd name="T3" fmla="*/ 0 h 238"/>
                  <a:gd name="T4" fmla="*/ 117 w 240"/>
                  <a:gd name="T5" fmla="*/ 157 h 238"/>
                  <a:gd name="T6" fmla="*/ 240 w 240"/>
                  <a:gd name="T7" fmla="*/ 238 h 238"/>
                </a:gdLst>
                <a:ahLst/>
                <a:cxnLst>
                  <a:cxn ang="0">
                    <a:pos x="T0" y="T1"/>
                  </a:cxn>
                  <a:cxn ang="0">
                    <a:pos x="T2" y="T3"/>
                  </a:cxn>
                  <a:cxn ang="0">
                    <a:pos x="T4" y="T5"/>
                  </a:cxn>
                  <a:cxn ang="0">
                    <a:pos x="T6" y="T7"/>
                  </a:cxn>
                </a:cxnLst>
                <a:rect l="0" t="0" r="r" b="b"/>
                <a:pathLst>
                  <a:path w="240" h="238">
                    <a:moveTo>
                      <a:pt x="240" y="238"/>
                    </a:moveTo>
                    <a:lnTo>
                      <a:pt x="0" y="0"/>
                    </a:lnTo>
                    <a:lnTo>
                      <a:pt x="117" y="157"/>
                    </a:lnTo>
                    <a:lnTo>
                      <a:pt x="240"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51" name="Freeform 511"/>
              <p:cNvSpPr>
                <a:spLocks/>
              </p:cNvSpPr>
              <p:nvPr/>
            </p:nvSpPr>
            <p:spPr bwMode="auto">
              <a:xfrm>
                <a:off x="3823" y="3083"/>
                <a:ext cx="30" cy="22"/>
              </a:xfrm>
              <a:custGeom>
                <a:avLst/>
                <a:gdLst>
                  <a:gd name="T0" fmla="*/ 65 w 123"/>
                  <a:gd name="T1" fmla="*/ 87 h 87"/>
                  <a:gd name="T2" fmla="*/ 123 w 123"/>
                  <a:gd name="T3" fmla="*/ 81 h 87"/>
                  <a:gd name="T4" fmla="*/ 0 w 123"/>
                  <a:gd name="T5" fmla="*/ 0 h 87"/>
                  <a:gd name="T6" fmla="*/ 65 w 123"/>
                  <a:gd name="T7" fmla="*/ 87 h 87"/>
                </a:gdLst>
                <a:ahLst/>
                <a:cxnLst>
                  <a:cxn ang="0">
                    <a:pos x="T0" y="T1"/>
                  </a:cxn>
                  <a:cxn ang="0">
                    <a:pos x="T2" y="T3"/>
                  </a:cxn>
                  <a:cxn ang="0">
                    <a:pos x="T4" y="T5"/>
                  </a:cxn>
                  <a:cxn ang="0">
                    <a:pos x="T6" y="T7"/>
                  </a:cxn>
                </a:cxnLst>
                <a:rect l="0" t="0" r="r" b="b"/>
                <a:pathLst>
                  <a:path w="123" h="87">
                    <a:moveTo>
                      <a:pt x="65" y="87"/>
                    </a:moveTo>
                    <a:lnTo>
                      <a:pt x="123" y="81"/>
                    </a:lnTo>
                    <a:lnTo>
                      <a:pt x="0" y="0"/>
                    </a:lnTo>
                    <a:lnTo>
                      <a:pt x="65" y="87"/>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52" name="Freeform 512"/>
              <p:cNvSpPr>
                <a:spLocks/>
              </p:cNvSpPr>
              <p:nvPr/>
            </p:nvSpPr>
            <p:spPr bwMode="auto">
              <a:xfrm>
                <a:off x="3652" y="3044"/>
                <a:ext cx="171" cy="39"/>
              </a:xfrm>
              <a:custGeom>
                <a:avLst/>
                <a:gdLst>
                  <a:gd name="T0" fmla="*/ 534 w 681"/>
                  <a:gd name="T1" fmla="*/ 60 h 157"/>
                  <a:gd name="T2" fmla="*/ 681 w 681"/>
                  <a:gd name="T3" fmla="*/ 157 h 157"/>
                  <a:gd name="T4" fmla="*/ 564 w 681"/>
                  <a:gd name="T5" fmla="*/ 0 h 157"/>
                  <a:gd name="T6" fmla="*/ 0 w 681"/>
                  <a:gd name="T7" fmla="*/ 81 h 157"/>
                  <a:gd name="T8" fmla="*/ 7 w 681"/>
                  <a:gd name="T9" fmla="*/ 92 h 157"/>
                  <a:gd name="T10" fmla="*/ 534 w 681"/>
                  <a:gd name="T11" fmla="*/ 60 h 157"/>
                </a:gdLst>
                <a:ahLst/>
                <a:cxnLst>
                  <a:cxn ang="0">
                    <a:pos x="T0" y="T1"/>
                  </a:cxn>
                  <a:cxn ang="0">
                    <a:pos x="T2" y="T3"/>
                  </a:cxn>
                  <a:cxn ang="0">
                    <a:pos x="T4" y="T5"/>
                  </a:cxn>
                  <a:cxn ang="0">
                    <a:pos x="T6" y="T7"/>
                  </a:cxn>
                  <a:cxn ang="0">
                    <a:pos x="T8" y="T9"/>
                  </a:cxn>
                  <a:cxn ang="0">
                    <a:pos x="T10" y="T11"/>
                  </a:cxn>
                </a:cxnLst>
                <a:rect l="0" t="0" r="r" b="b"/>
                <a:pathLst>
                  <a:path w="681" h="157">
                    <a:moveTo>
                      <a:pt x="534" y="60"/>
                    </a:moveTo>
                    <a:lnTo>
                      <a:pt x="681" y="157"/>
                    </a:lnTo>
                    <a:lnTo>
                      <a:pt x="564" y="0"/>
                    </a:lnTo>
                    <a:lnTo>
                      <a:pt x="0" y="81"/>
                    </a:lnTo>
                    <a:lnTo>
                      <a:pt x="7" y="92"/>
                    </a:lnTo>
                    <a:lnTo>
                      <a:pt x="534" y="60"/>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53" name="Freeform 513"/>
              <p:cNvSpPr>
                <a:spLocks/>
              </p:cNvSpPr>
              <p:nvPr/>
            </p:nvSpPr>
            <p:spPr bwMode="auto">
              <a:xfrm>
                <a:off x="3654" y="3059"/>
                <a:ext cx="185" cy="60"/>
              </a:xfrm>
              <a:custGeom>
                <a:avLst/>
                <a:gdLst>
                  <a:gd name="T0" fmla="*/ 527 w 739"/>
                  <a:gd name="T1" fmla="*/ 0 h 238"/>
                  <a:gd name="T2" fmla="*/ 0 w 739"/>
                  <a:gd name="T3" fmla="*/ 32 h 238"/>
                  <a:gd name="T4" fmla="*/ 155 w 739"/>
                  <a:gd name="T5" fmla="*/ 238 h 238"/>
                  <a:gd name="T6" fmla="*/ 739 w 739"/>
                  <a:gd name="T7" fmla="*/ 184 h 238"/>
                  <a:gd name="T8" fmla="*/ 674 w 739"/>
                  <a:gd name="T9" fmla="*/ 97 h 238"/>
                  <a:gd name="T10" fmla="*/ 527 w 739"/>
                  <a:gd name="T11" fmla="*/ 0 h 238"/>
                </a:gdLst>
                <a:ahLst/>
                <a:cxnLst>
                  <a:cxn ang="0">
                    <a:pos x="T0" y="T1"/>
                  </a:cxn>
                  <a:cxn ang="0">
                    <a:pos x="T2" y="T3"/>
                  </a:cxn>
                  <a:cxn ang="0">
                    <a:pos x="T4" y="T5"/>
                  </a:cxn>
                  <a:cxn ang="0">
                    <a:pos x="T6" y="T7"/>
                  </a:cxn>
                  <a:cxn ang="0">
                    <a:pos x="T8" y="T9"/>
                  </a:cxn>
                  <a:cxn ang="0">
                    <a:pos x="T10" y="T11"/>
                  </a:cxn>
                </a:cxnLst>
                <a:rect l="0" t="0" r="r" b="b"/>
                <a:pathLst>
                  <a:path w="739" h="238">
                    <a:moveTo>
                      <a:pt x="527" y="0"/>
                    </a:moveTo>
                    <a:lnTo>
                      <a:pt x="0" y="32"/>
                    </a:lnTo>
                    <a:lnTo>
                      <a:pt x="155" y="238"/>
                    </a:lnTo>
                    <a:lnTo>
                      <a:pt x="739" y="184"/>
                    </a:lnTo>
                    <a:lnTo>
                      <a:pt x="674" y="97"/>
                    </a:lnTo>
                    <a:lnTo>
                      <a:pt x="527" y="0"/>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54" name="Freeform 514"/>
              <p:cNvSpPr>
                <a:spLocks/>
              </p:cNvSpPr>
              <p:nvPr/>
            </p:nvSpPr>
            <p:spPr bwMode="auto">
              <a:xfrm>
                <a:off x="3945" y="3224"/>
                <a:ext cx="25" cy="26"/>
              </a:xfrm>
              <a:custGeom>
                <a:avLst/>
                <a:gdLst>
                  <a:gd name="T0" fmla="*/ 76 w 101"/>
                  <a:gd name="T1" fmla="*/ 103 h 103"/>
                  <a:gd name="T2" fmla="*/ 101 w 101"/>
                  <a:gd name="T3" fmla="*/ 98 h 103"/>
                  <a:gd name="T4" fmla="*/ 28 w 101"/>
                  <a:gd name="T5" fmla="*/ 0 h 103"/>
                  <a:gd name="T6" fmla="*/ 0 w 101"/>
                  <a:gd name="T7" fmla="*/ 3 h 103"/>
                  <a:gd name="T8" fmla="*/ 76 w 101"/>
                  <a:gd name="T9" fmla="*/ 103 h 103"/>
                </a:gdLst>
                <a:ahLst/>
                <a:cxnLst>
                  <a:cxn ang="0">
                    <a:pos x="T0" y="T1"/>
                  </a:cxn>
                  <a:cxn ang="0">
                    <a:pos x="T2" y="T3"/>
                  </a:cxn>
                  <a:cxn ang="0">
                    <a:pos x="T4" y="T5"/>
                  </a:cxn>
                  <a:cxn ang="0">
                    <a:pos x="T6" y="T7"/>
                  </a:cxn>
                  <a:cxn ang="0">
                    <a:pos x="T8" y="T9"/>
                  </a:cxn>
                </a:cxnLst>
                <a:rect l="0" t="0" r="r" b="b"/>
                <a:pathLst>
                  <a:path w="101" h="103">
                    <a:moveTo>
                      <a:pt x="76" y="103"/>
                    </a:moveTo>
                    <a:lnTo>
                      <a:pt x="101" y="98"/>
                    </a:lnTo>
                    <a:lnTo>
                      <a:pt x="28" y="0"/>
                    </a:lnTo>
                    <a:lnTo>
                      <a:pt x="0" y="3"/>
                    </a:lnTo>
                    <a:lnTo>
                      <a:pt x="76"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55" name="Freeform 515"/>
              <p:cNvSpPr>
                <a:spLocks/>
              </p:cNvSpPr>
              <p:nvPr/>
            </p:nvSpPr>
            <p:spPr bwMode="auto">
              <a:xfrm>
                <a:off x="3724" y="3184"/>
                <a:ext cx="240" cy="99"/>
              </a:xfrm>
              <a:custGeom>
                <a:avLst/>
                <a:gdLst>
                  <a:gd name="T0" fmla="*/ 329 w 961"/>
                  <a:gd name="T1" fmla="*/ 217 h 397"/>
                  <a:gd name="T2" fmla="*/ 164 w 961"/>
                  <a:gd name="T3" fmla="*/ 0 h 397"/>
                  <a:gd name="T4" fmla="*/ 0 w 961"/>
                  <a:gd name="T5" fmla="*/ 21 h 397"/>
                  <a:gd name="T6" fmla="*/ 283 w 961"/>
                  <a:gd name="T7" fmla="*/ 397 h 397"/>
                  <a:gd name="T8" fmla="*/ 961 w 961"/>
                  <a:gd name="T9" fmla="*/ 266 h 397"/>
                  <a:gd name="T10" fmla="*/ 885 w 961"/>
                  <a:gd name="T11" fmla="*/ 166 h 397"/>
                  <a:gd name="T12" fmla="*/ 329 w 961"/>
                  <a:gd name="T13" fmla="*/ 217 h 397"/>
                </a:gdLst>
                <a:ahLst/>
                <a:cxnLst>
                  <a:cxn ang="0">
                    <a:pos x="T0" y="T1"/>
                  </a:cxn>
                  <a:cxn ang="0">
                    <a:pos x="T2" y="T3"/>
                  </a:cxn>
                  <a:cxn ang="0">
                    <a:pos x="T4" y="T5"/>
                  </a:cxn>
                  <a:cxn ang="0">
                    <a:pos x="T6" y="T7"/>
                  </a:cxn>
                  <a:cxn ang="0">
                    <a:pos x="T8" y="T9"/>
                  </a:cxn>
                  <a:cxn ang="0">
                    <a:pos x="T10" y="T11"/>
                  </a:cxn>
                  <a:cxn ang="0">
                    <a:pos x="T12" y="T13"/>
                  </a:cxn>
                </a:cxnLst>
                <a:rect l="0" t="0" r="r" b="b"/>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56" name="Freeform 516"/>
              <p:cNvSpPr>
                <a:spLocks/>
              </p:cNvSpPr>
              <p:nvPr/>
            </p:nvSpPr>
            <p:spPr bwMode="auto">
              <a:xfrm>
                <a:off x="3899" y="3163"/>
                <a:ext cx="7" cy="1"/>
              </a:xfrm>
              <a:custGeom>
                <a:avLst/>
                <a:gdLst>
                  <a:gd name="T0" fmla="*/ 30 w 30"/>
                  <a:gd name="T1" fmla="*/ 0 h 2"/>
                  <a:gd name="T2" fmla="*/ 0 w 30"/>
                  <a:gd name="T3" fmla="*/ 2 h 2"/>
                  <a:gd name="T4" fmla="*/ 3 w 30"/>
                  <a:gd name="T5" fmla="*/ 2 h 2"/>
                  <a:gd name="T6" fmla="*/ 30 w 30"/>
                  <a:gd name="T7" fmla="*/ 0 h 2"/>
                </a:gdLst>
                <a:ahLst/>
                <a:cxnLst>
                  <a:cxn ang="0">
                    <a:pos x="T0" y="T1"/>
                  </a:cxn>
                  <a:cxn ang="0">
                    <a:pos x="T2" y="T3"/>
                  </a:cxn>
                  <a:cxn ang="0">
                    <a:pos x="T4" y="T5"/>
                  </a:cxn>
                  <a:cxn ang="0">
                    <a:pos x="T6" y="T7"/>
                  </a:cxn>
                </a:cxnLst>
                <a:rect l="0" t="0" r="r" b="b"/>
                <a:pathLst>
                  <a:path w="30" h="2">
                    <a:moveTo>
                      <a:pt x="30" y="0"/>
                    </a:moveTo>
                    <a:lnTo>
                      <a:pt x="0" y="2"/>
                    </a:lnTo>
                    <a:lnTo>
                      <a:pt x="3" y="2"/>
                    </a:lnTo>
                    <a:lnTo>
                      <a:pt x="30"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57" name="Freeform 517"/>
              <p:cNvSpPr>
                <a:spLocks/>
              </p:cNvSpPr>
              <p:nvPr/>
            </p:nvSpPr>
            <p:spPr bwMode="auto">
              <a:xfrm>
                <a:off x="3906" y="3163"/>
                <a:ext cx="60" cy="61"/>
              </a:xfrm>
              <a:custGeom>
                <a:avLst/>
                <a:gdLst>
                  <a:gd name="T0" fmla="*/ 239 w 239"/>
                  <a:gd name="T1" fmla="*/ 238 h 244"/>
                  <a:gd name="T2" fmla="*/ 0 w 239"/>
                  <a:gd name="T3" fmla="*/ 0 h 244"/>
                  <a:gd name="T4" fmla="*/ 182 w 239"/>
                  <a:gd name="T5" fmla="*/ 244 h 244"/>
                  <a:gd name="T6" fmla="*/ 239 w 239"/>
                  <a:gd name="T7" fmla="*/ 238 h 244"/>
                </a:gdLst>
                <a:ahLst/>
                <a:cxnLst>
                  <a:cxn ang="0">
                    <a:pos x="T0" y="T1"/>
                  </a:cxn>
                  <a:cxn ang="0">
                    <a:pos x="T2" y="T3"/>
                  </a:cxn>
                  <a:cxn ang="0">
                    <a:pos x="T4" y="T5"/>
                  </a:cxn>
                  <a:cxn ang="0">
                    <a:pos x="T6" y="T7"/>
                  </a:cxn>
                </a:cxnLst>
                <a:rect l="0" t="0" r="r" b="b"/>
                <a:pathLst>
                  <a:path w="239" h="244">
                    <a:moveTo>
                      <a:pt x="239" y="238"/>
                    </a:moveTo>
                    <a:lnTo>
                      <a:pt x="0" y="0"/>
                    </a:lnTo>
                    <a:lnTo>
                      <a:pt x="182" y="244"/>
                    </a:lnTo>
                    <a:lnTo>
                      <a:pt x="239"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58" name="Freeform 518"/>
              <p:cNvSpPr>
                <a:spLocks/>
              </p:cNvSpPr>
              <p:nvPr/>
            </p:nvSpPr>
            <p:spPr bwMode="auto">
              <a:xfrm>
                <a:off x="3761" y="3164"/>
                <a:ext cx="138" cy="20"/>
              </a:xfrm>
              <a:custGeom>
                <a:avLst/>
                <a:gdLst>
                  <a:gd name="T0" fmla="*/ 14 w 554"/>
                  <a:gd name="T1" fmla="*/ 79 h 79"/>
                  <a:gd name="T2" fmla="*/ 554 w 554"/>
                  <a:gd name="T3" fmla="*/ 0 h 79"/>
                  <a:gd name="T4" fmla="*/ 551 w 554"/>
                  <a:gd name="T5" fmla="*/ 0 h 79"/>
                  <a:gd name="T6" fmla="*/ 0 w 554"/>
                  <a:gd name="T7" fmla="*/ 58 h 79"/>
                  <a:gd name="T8" fmla="*/ 14 w 554"/>
                  <a:gd name="T9" fmla="*/ 79 h 79"/>
                </a:gdLst>
                <a:ahLst/>
                <a:cxnLst>
                  <a:cxn ang="0">
                    <a:pos x="T0" y="T1"/>
                  </a:cxn>
                  <a:cxn ang="0">
                    <a:pos x="T2" y="T3"/>
                  </a:cxn>
                  <a:cxn ang="0">
                    <a:pos x="T4" y="T5"/>
                  </a:cxn>
                  <a:cxn ang="0">
                    <a:pos x="T6" y="T7"/>
                  </a:cxn>
                  <a:cxn ang="0">
                    <a:pos x="T8" y="T9"/>
                  </a:cxn>
                </a:cxnLst>
                <a:rect l="0" t="0" r="r" b="b"/>
                <a:pathLst>
                  <a:path w="554" h="79">
                    <a:moveTo>
                      <a:pt x="14" y="79"/>
                    </a:moveTo>
                    <a:lnTo>
                      <a:pt x="554" y="0"/>
                    </a:lnTo>
                    <a:lnTo>
                      <a:pt x="551" y="0"/>
                    </a:lnTo>
                    <a:lnTo>
                      <a:pt x="0" y="58"/>
                    </a:lnTo>
                    <a:lnTo>
                      <a:pt x="14" y="79"/>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59" name="Freeform 519"/>
              <p:cNvSpPr>
                <a:spLocks/>
              </p:cNvSpPr>
              <p:nvPr/>
            </p:nvSpPr>
            <p:spPr bwMode="auto">
              <a:xfrm>
                <a:off x="3899" y="3163"/>
                <a:ext cx="53" cy="62"/>
              </a:xfrm>
              <a:custGeom>
                <a:avLst/>
                <a:gdLst>
                  <a:gd name="T0" fmla="*/ 181 w 209"/>
                  <a:gd name="T1" fmla="*/ 247 h 247"/>
                  <a:gd name="T2" fmla="*/ 209 w 209"/>
                  <a:gd name="T3" fmla="*/ 244 h 247"/>
                  <a:gd name="T4" fmla="*/ 27 w 209"/>
                  <a:gd name="T5" fmla="*/ 0 h 247"/>
                  <a:gd name="T6" fmla="*/ 0 w 209"/>
                  <a:gd name="T7" fmla="*/ 2 h 247"/>
                  <a:gd name="T8" fmla="*/ 181 w 209"/>
                  <a:gd name="T9" fmla="*/ 247 h 247"/>
                </a:gdLst>
                <a:ahLst/>
                <a:cxnLst>
                  <a:cxn ang="0">
                    <a:pos x="T0" y="T1"/>
                  </a:cxn>
                  <a:cxn ang="0">
                    <a:pos x="T2" y="T3"/>
                  </a:cxn>
                  <a:cxn ang="0">
                    <a:pos x="T4" y="T5"/>
                  </a:cxn>
                  <a:cxn ang="0">
                    <a:pos x="T6" y="T7"/>
                  </a:cxn>
                  <a:cxn ang="0">
                    <a:pos x="T8" y="T9"/>
                  </a:cxn>
                </a:cxnLst>
                <a:rect l="0" t="0" r="r" b="b"/>
                <a:pathLst>
                  <a:path w="209" h="247">
                    <a:moveTo>
                      <a:pt x="181" y="247"/>
                    </a:moveTo>
                    <a:lnTo>
                      <a:pt x="209" y="244"/>
                    </a:lnTo>
                    <a:lnTo>
                      <a:pt x="27" y="0"/>
                    </a:lnTo>
                    <a:lnTo>
                      <a:pt x="0" y="2"/>
                    </a:lnTo>
                    <a:lnTo>
                      <a:pt x="181" y="247"/>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60" name="Freeform 520"/>
              <p:cNvSpPr>
                <a:spLocks/>
              </p:cNvSpPr>
              <p:nvPr/>
            </p:nvSpPr>
            <p:spPr bwMode="auto">
              <a:xfrm>
                <a:off x="3764" y="3164"/>
                <a:ext cx="181" cy="74"/>
              </a:xfrm>
              <a:custGeom>
                <a:avLst/>
                <a:gdLst>
                  <a:gd name="T0" fmla="*/ 721 w 721"/>
                  <a:gd name="T1" fmla="*/ 245 h 296"/>
                  <a:gd name="T2" fmla="*/ 540 w 721"/>
                  <a:gd name="T3" fmla="*/ 0 h 296"/>
                  <a:gd name="T4" fmla="*/ 0 w 721"/>
                  <a:gd name="T5" fmla="*/ 79 h 296"/>
                  <a:gd name="T6" fmla="*/ 165 w 721"/>
                  <a:gd name="T7" fmla="*/ 296 h 296"/>
                  <a:gd name="T8" fmla="*/ 721 w 721"/>
                  <a:gd name="T9" fmla="*/ 245 h 296"/>
                </a:gdLst>
                <a:ahLst/>
                <a:cxnLst>
                  <a:cxn ang="0">
                    <a:pos x="T0" y="T1"/>
                  </a:cxn>
                  <a:cxn ang="0">
                    <a:pos x="T2" y="T3"/>
                  </a:cxn>
                  <a:cxn ang="0">
                    <a:pos x="T4" y="T5"/>
                  </a:cxn>
                  <a:cxn ang="0">
                    <a:pos x="T6" y="T7"/>
                  </a:cxn>
                  <a:cxn ang="0">
                    <a:pos x="T8" y="T9"/>
                  </a:cxn>
                </a:cxnLst>
                <a:rect l="0" t="0" r="r" b="b"/>
                <a:pathLst>
                  <a:path w="721" h="296">
                    <a:moveTo>
                      <a:pt x="721" y="245"/>
                    </a:moveTo>
                    <a:lnTo>
                      <a:pt x="540" y="0"/>
                    </a:lnTo>
                    <a:lnTo>
                      <a:pt x="0" y="79"/>
                    </a:lnTo>
                    <a:lnTo>
                      <a:pt x="165" y="296"/>
                    </a:lnTo>
                    <a:lnTo>
                      <a:pt x="721" y="245"/>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61" name="Freeform 521"/>
              <p:cNvSpPr>
                <a:spLocks/>
              </p:cNvSpPr>
              <p:nvPr/>
            </p:nvSpPr>
            <p:spPr bwMode="auto">
              <a:xfrm>
                <a:off x="3835" y="3341"/>
                <a:ext cx="246" cy="99"/>
              </a:xfrm>
              <a:custGeom>
                <a:avLst/>
                <a:gdLst>
                  <a:gd name="T0" fmla="*/ 166 w 986"/>
                  <a:gd name="T1" fmla="*/ 0 h 396"/>
                  <a:gd name="T2" fmla="*/ 0 w 986"/>
                  <a:gd name="T3" fmla="*/ 24 h 396"/>
                  <a:gd name="T4" fmla="*/ 282 w 986"/>
                  <a:gd name="T5" fmla="*/ 396 h 396"/>
                  <a:gd name="T6" fmla="*/ 986 w 986"/>
                  <a:gd name="T7" fmla="*/ 262 h 396"/>
                  <a:gd name="T8" fmla="*/ 912 w 986"/>
                  <a:gd name="T9" fmla="*/ 162 h 396"/>
                  <a:gd name="T10" fmla="*/ 328 w 986"/>
                  <a:gd name="T11" fmla="*/ 217 h 396"/>
                  <a:gd name="T12" fmla="*/ 166 w 98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62" name="Freeform 522"/>
              <p:cNvSpPr>
                <a:spLocks/>
              </p:cNvSpPr>
              <p:nvPr/>
            </p:nvSpPr>
            <p:spPr bwMode="auto">
              <a:xfrm>
                <a:off x="4018" y="3320"/>
                <a:ext cx="1" cy="1"/>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63" name="Freeform 523"/>
              <p:cNvSpPr>
                <a:spLocks/>
              </p:cNvSpPr>
              <p:nvPr/>
            </p:nvSpPr>
            <p:spPr bwMode="auto">
              <a:xfrm>
                <a:off x="4018" y="3320"/>
                <a:ext cx="59" cy="61"/>
              </a:xfrm>
              <a:custGeom>
                <a:avLst/>
                <a:gdLst>
                  <a:gd name="T0" fmla="*/ 185 w 240"/>
                  <a:gd name="T1" fmla="*/ 245 h 245"/>
                  <a:gd name="T2" fmla="*/ 240 w 240"/>
                  <a:gd name="T3" fmla="*/ 240 h 245"/>
                  <a:gd name="T4" fmla="*/ 0 w 240"/>
                  <a:gd name="T5" fmla="*/ 0 h 245"/>
                  <a:gd name="T6" fmla="*/ 95 w 240"/>
                  <a:gd name="T7" fmla="*/ 131 h 245"/>
                  <a:gd name="T8" fmla="*/ 185 w 240"/>
                  <a:gd name="T9" fmla="*/ 245 h 245"/>
                </a:gdLst>
                <a:ahLst/>
                <a:cxnLst>
                  <a:cxn ang="0">
                    <a:pos x="T0" y="T1"/>
                  </a:cxn>
                  <a:cxn ang="0">
                    <a:pos x="T2" y="T3"/>
                  </a:cxn>
                  <a:cxn ang="0">
                    <a:pos x="T4" y="T5"/>
                  </a:cxn>
                  <a:cxn ang="0">
                    <a:pos x="T6" y="T7"/>
                  </a:cxn>
                  <a:cxn ang="0">
                    <a:pos x="T8" y="T9"/>
                  </a:cxn>
                </a:cxnLst>
                <a:rect l="0" t="0" r="r" b="b"/>
                <a:pathLst>
                  <a:path w="240" h="245">
                    <a:moveTo>
                      <a:pt x="185" y="245"/>
                    </a:moveTo>
                    <a:lnTo>
                      <a:pt x="240" y="240"/>
                    </a:lnTo>
                    <a:lnTo>
                      <a:pt x="0" y="0"/>
                    </a:lnTo>
                    <a:lnTo>
                      <a:pt x="95" y="131"/>
                    </a:lnTo>
                    <a:lnTo>
                      <a:pt x="185" y="245"/>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64" name="Freeform 524"/>
              <p:cNvSpPr>
                <a:spLocks/>
              </p:cNvSpPr>
              <p:nvPr/>
            </p:nvSpPr>
            <p:spPr bwMode="auto">
              <a:xfrm>
                <a:off x="3872" y="3321"/>
                <a:ext cx="146" cy="20"/>
              </a:xfrm>
              <a:custGeom>
                <a:avLst/>
                <a:gdLst>
                  <a:gd name="T0" fmla="*/ 16 w 580"/>
                  <a:gd name="T1" fmla="*/ 80 h 80"/>
                  <a:gd name="T2" fmla="*/ 580 w 580"/>
                  <a:gd name="T3" fmla="*/ 0 h 80"/>
                  <a:gd name="T4" fmla="*/ 0 w 580"/>
                  <a:gd name="T5" fmla="*/ 57 h 80"/>
                  <a:gd name="T6" fmla="*/ 16 w 580"/>
                  <a:gd name="T7" fmla="*/ 80 h 80"/>
                </a:gdLst>
                <a:ahLst/>
                <a:cxnLst>
                  <a:cxn ang="0">
                    <a:pos x="T0" y="T1"/>
                  </a:cxn>
                  <a:cxn ang="0">
                    <a:pos x="T2" y="T3"/>
                  </a:cxn>
                  <a:cxn ang="0">
                    <a:pos x="T4" y="T5"/>
                  </a:cxn>
                  <a:cxn ang="0">
                    <a:pos x="T6" y="T7"/>
                  </a:cxn>
                </a:cxnLst>
                <a:rect l="0" t="0" r="r" b="b"/>
                <a:pathLst>
                  <a:path w="580" h="80">
                    <a:moveTo>
                      <a:pt x="16" y="80"/>
                    </a:moveTo>
                    <a:lnTo>
                      <a:pt x="580" y="0"/>
                    </a:lnTo>
                    <a:lnTo>
                      <a:pt x="0" y="57"/>
                    </a:lnTo>
                    <a:lnTo>
                      <a:pt x="16" y="80"/>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65" name="Freeform 525"/>
              <p:cNvSpPr>
                <a:spLocks/>
              </p:cNvSpPr>
              <p:nvPr/>
            </p:nvSpPr>
            <p:spPr bwMode="auto">
              <a:xfrm>
                <a:off x="4041" y="3353"/>
                <a:ext cx="23" cy="28"/>
              </a:xfrm>
              <a:custGeom>
                <a:avLst/>
                <a:gdLst>
                  <a:gd name="T0" fmla="*/ 87 w 90"/>
                  <a:gd name="T1" fmla="*/ 114 h 114"/>
                  <a:gd name="T2" fmla="*/ 90 w 90"/>
                  <a:gd name="T3" fmla="*/ 114 h 114"/>
                  <a:gd name="T4" fmla="*/ 0 w 90"/>
                  <a:gd name="T5" fmla="*/ 0 h 114"/>
                  <a:gd name="T6" fmla="*/ 87 w 90"/>
                  <a:gd name="T7" fmla="*/ 114 h 114"/>
                </a:gdLst>
                <a:ahLst/>
                <a:cxnLst>
                  <a:cxn ang="0">
                    <a:pos x="T0" y="T1"/>
                  </a:cxn>
                  <a:cxn ang="0">
                    <a:pos x="T2" y="T3"/>
                  </a:cxn>
                  <a:cxn ang="0">
                    <a:pos x="T4" y="T5"/>
                  </a:cxn>
                  <a:cxn ang="0">
                    <a:pos x="T6" y="T7"/>
                  </a:cxn>
                </a:cxnLst>
                <a:rect l="0" t="0" r="r" b="b"/>
                <a:pathLst>
                  <a:path w="90" h="114">
                    <a:moveTo>
                      <a:pt x="87" y="114"/>
                    </a:moveTo>
                    <a:lnTo>
                      <a:pt x="90" y="114"/>
                    </a:lnTo>
                    <a:lnTo>
                      <a:pt x="0" y="0"/>
                    </a:lnTo>
                    <a:lnTo>
                      <a:pt x="87" y="114"/>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66" name="Freeform 526"/>
              <p:cNvSpPr>
                <a:spLocks/>
              </p:cNvSpPr>
              <p:nvPr/>
            </p:nvSpPr>
            <p:spPr bwMode="auto">
              <a:xfrm>
                <a:off x="4018" y="3320"/>
                <a:ext cx="23" cy="33"/>
              </a:xfrm>
              <a:custGeom>
                <a:avLst/>
                <a:gdLst>
                  <a:gd name="T0" fmla="*/ 95 w 95"/>
                  <a:gd name="T1" fmla="*/ 131 h 131"/>
                  <a:gd name="T2" fmla="*/ 0 w 95"/>
                  <a:gd name="T3" fmla="*/ 0 h 131"/>
                  <a:gd name="T4" fmla="*/ 0 w 95"/>
                  <a:gd name="T5" fmla="*/ 3 h 131"/>
                  <a:gd name="T6" fmla="*/ 95 w 95"/>
                  <a:gd name="T7" fmla="*/ 131 h 131"/>
                </a:gdLst>
                <a:ahLst/>
                <a:cxnLst>
                  <a:cxn ang="0">
                    <a:pos x="T0" y="T1"/>
                  </a:cxn>
                  <a:cxn ang="0">
                    <a:pos x="T2" y="T3"/>
                  </a:cxn>
                  <a:cxn ang="0">
                    <a:pos x="T4" y="T5"/>
                  </a:cxn>
                  <a:cxn ang="0">
                    <a:pos x="T6" y="T7"/>
                  </a:cxn>
                </a:cxnLst>
                <a:rect l="0" t="0" r="r" b="b"/>
                <a:pathLst>
                  <a:path w="95" h="131">
                    <a:moveTo>
                      <a:pt x="95" y="131"/>
                    </a:moveTo>
                    <a:lnTo>
                      <a:pt x="0" y="0"/>
                    </a:lnTo>
                    <a:lnTo>
                      <a:pt x="0" y="3"/>
                    </a:lnTo>
                    <a:lnTo>
                      <a:pt x="95" y="131"/>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67" name="Freeform 527"/>
              <p:cNvSpPr>
                <a:spLocks/>
              </p:cNvSpPr>
              <p:nvPr/>
            </p:nvSpPr>
            <p:spPr bwMode="auto">
              <a:xfrm>
                <a:off x="3876" y="3321"/>
                <a:ext cx="187" cy="74"/>
              </a:xfrm>
              <a:custGeom>
                <a:avLst/>
                <a:gdLst>
                  <a:gd name="T0" fmla="*/ 564 w 746"/>
                  <a:gd name="T1" fmla="*/ 0 h 297"/>
                  <a:gd name="T2" fmla="*/ 0 w 746"/>
                  <a:gd name="T3" fmla="*/ 80 h 297"/>
                  <a:gd name="T4" fmla="*/ 162 w 746"/>
                  <a:gd name="T5" fmla="*/ 297 h 297"/>
                  <a:gd name="T6" fmla="*/ 746 w 746"/>
                  <a:gd name="T7" fmla="*/ 242 h 297"/>
                  <a:gd name="T8" fmla="*/ 659 w 746"/>
                  <a:gd name="T9" fmla="*/ 128 h 297"/>
                  <a:gd name="T10" fmla="*/ 564 w 746"/>
                  <a:gd name="T11" fmla="*/ 0 h 297"/>
                </a:gdLst>
                <a:ahLst/>
                <a:cxnLst>
                  <a:cxn ang="0">
                    <a:pos x="T0" y="T1"/>
                  </a:cxn>
                  <a:cxn ang="0">
                    <a:pos x="T2" y="T3"/>
                  </a:cxn>
                  <a:cxn ang="0">
                    <a:pos x="T4" y="T5"/>
                  </a:cxn>
                  <a:cxn ang="0">
                    <a:pos x="T6" y="T7"/>
                  </a:cxn>
                  <a:cxn ang="0">
                    <a:pos x="T8" y="T9"/>
                  </a:cxn>
                  <a:cxn ang="0">
                    <a:pos x="T10" y="T11"/>
                  </a:cxn>
                </a:cxnLst>
                <a:rect l="0" t="0" r="r" b="b"/>
                <a:pathLst>
                  <a:path w="746" h="297">
                    <a:moveTo>
                      <a:pt x="564" y="0"/>
                    </a:moveTo>
                    <a:lnTo>
                      <a:pt x="0" y="80"/>
                    </a:lnTo>
                    <a:lnTo>
                      <a:pt x="162" y="297"/>
                    </a:lnTo>
                    <a:lnTo>
                      <a:pt x="746" y="242"/>
                    </a:lnTo>
                    <a:lnTo>
                      <a:pt x="659" y="128"/>
                    </a:lnTo>
                    <a:lnTo>
                      <a:pt x="564" y="0"/>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68" name="Freeform 528"/>
              <p:cNvSpPr>
                <a:spLocks/>
              </p:cNvSpPr>
              <p:nvPr/>
            </p:nvSpPr>
            <p:spPr bwMode="auto">
              <a:xfrm>
                <a:off x="3947" y="3501"/>
                <a:ext cx="246" cy="99"/>
              </a:xfrm>
              <a:custGeom>
                <a:avLst/>
                <a:gdLst>
                  <a:gd name="T0" fmla="*/ 166 w 983"/>
                  <a:gd name="T1" fmla="*/ 0 h 396"/>
                  <a:gd name="T2" fmla="*/ 0 w 983"/>
                  <a:gd name="T3" fmla="*/ 21 h 396"/>
                  <a:gd name="T4" fmla="*/ 282 w 983"/>
                  <a:gd name="T5" fmla="*/ 396 h 396"/>
                  <a:gd name="T6" fmla="*/ 983 w 983"/>
                  <a:gd name="T7" fmla="*/ 261 h 396"/>
                  <a:gd name="T8" fmla="*/ 910 w 983"/>
                  <a:gd name="T9" fmla="*/ 163 h 396"/>
                  <a:gd name="T10" fmla="*/ 328 w 983"/>
                  <a:gd name="T11" fmla="*/ 217 h 396"/>
                  <a:gd name="T12" fmla="*/ 166 w 983"/>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69" name="Freeform 529"/>
              <p:cNvSpPr>
                <a:spLocks/>
              </p:cNvSpPr>
              <p:nvPr/>
            </p:nvSpPr>
            <p:spPr bwMode="auto">
              <a:xfrm>
                <a:off x="4166" y="3516"/>
                <a:ext cx="23" cy="25"/>
              </a:xfrm>
              <a:custGeom>
                <a:avLst/>
                <a:gdLst>
                  <a:gd name="T0" fmla="*/ 91 w 91"/>
                  <a:gd name="T1" fmla="*/ 94 h 97"/>
                  <a:gd name="T2" fmla="*/ 0 w 91"/>
                  <a:gd name="T3" fmla="*/ 0 h 97"/>
                  <a:gd name="T4" fmla="*/ 70 w 91"/>
                  <a:gd name="T5" fmla="*/ 97 h 97"/>
                  <a:gd name="T6" fmla="*/ 91 w 91"/>
                  <a:gd name="T7" fmla="*/ 94 h 97"/>
                </a:gdLst>
                <a:ahLst/>
                <a:cxnLst>
                  <a:cxn ang="0">
                    <a:pos x="T0" y="T1"/>
                  </a:cxn>
                  <a:cxn ang="0">
                    <a:pos x="T2" y="T3"/>
                  </a:cxn>
                  <a:cxn ang="0">
                    <a:pos x="T4" y="T5"/>
                  </a:cxn>
                  <a:cxn ang="0">
                    <a:pos x="T6" y="T7"/>
                  </a:cxn>
                </a:cxnLst>
                <a:rect l="0" t="0" r="r" b="b"/>
                <a:pathLst>
                  <a:path w="91" h="97">
                    <a:moveTo>
                      <a:pt x="91" y="94"/>
                    </a:moveTo>
                    <a:lnTo>
                      <a:pt x="0" y="0"/>
                    </a:lnTo>
                    <a:lnTo>
                      <a:pt x="70" y="97"/>
                    </a:lnTo>
                    <a:lnTo>
                      <a:pt x="91" y="94"/>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70" name="Freeform 530"/>
              <p:cNvSpPr>
                <a:spLocks/>
              </p:cNvSpPr>
              <p:nvPr/>
            </p:nvSpPr>
            <p:spPr bwMode="auto">
              <a:xfrm>
                <a:off x="3984" y="3481"/>
                <a:ext cx="145" cy="20"/>
              </a:xfrm>
              <a:custGeom>
                <a:avLst/>
                <a:gdLst>
                  <a:gd name="T0" fmla="*/ 0 w 578"/>
                  <a:gd name="T1" fmla="*/ 57 h 79"/>
                  <a:gd name="T2" fmla="*/ 16 w 578"/>
                  <a:gd name="T3" fmla="*/ 79 h 79"/>
                  <a:gd name="T4" fmla="*/ 578 w 578"/>
                  <a:gd name="T5" fmla="*/ 0 h 79"/>
                  <a:gd name="T6" fmla="*/ 0 w 578"/>
                  <a:gd name="T7" fmla="*/ 57 h 79"/>
                </a:gdLst>
                <a:ahLst/>
                <a:cxnLst>
                  <a:cxn ang="0">
                    <a:pos x="T0" y="T1"/>
                  </a:cxn>
                  <a:cxn ang="0">
                    <a:pos x="T2" y="T3"/>
                  </a:cxn>
                  <a:cxn ang="0">
                    <a:pos x="T4" y="T5"/>
                  </a:cxn>
                  <a:cxn ang="0">
                    <a:pos x="T6" y="T7"/>
                  </a:cxn>
                </a:cxnLst>
                <a:rect l="0" t="0" r="r" b="b"/>
                <a:pathLst>
                  <a:path w="578" h="79">
                    <a:moveTo>
                      <a:pt x="0" y="57"/>
                    </a:moveTo>
                    <a:lnTo>
                      <a:pt x="16" y="79"/>
                    </a:lnTo>
                    <a:lnTo>
                      <a:pt x="578" y="0"/>
                    </a:lnTo>
                    <a:lnTo>
                      <a:pt x="0" y="57"/>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71" name="Freeform 531"/>
              <p:cNvSpPr>
                <a:spLocks/>
              </p:cNvSpPr>
              <p:nvPr/>
            </p:nvSpPr>
            <p:spPr bwMode="auto">
              <a:xfrm>
                <a:off x="4129" y="3481"/>
                <a:ext cx="54" cy="61"/>
              </a:xfrm>
              <a:custGeom>
                <a:avLst/>
                <a:gdLst>
                  <a:gd name="T0" fmla="*/ 182 w 217"/>
                  <a:gd name="T1" fmla="*/ 242 h 242"/>
                  <a:gd name="T2" fmla="*/ 217 w 217"/>
                  <a:gd name="T3" fmla="*/ 239 h 242"/>
                  <a:gd name="T4" fmla="*/ 147 w 217"/>
                  <a:gd name="T5" fmla="*/ 142 h 242"/>
                  <a:gd name="T6" fmla="*/ 0 w 217"/>
                  <a:gd name="T7" fmla="*/ 0 h 242"/>
                  <a:gd name="T8" fmla="*/ 182 w 217"/>
                  <a:gd name="T9" fmla="*/ 242 h 242"/>
                </a:gdLst>
                <a:ahLst/>
                <a:cxnLst>
                  <a:cxn ang="0">
                    <a:pos x="T0" y="T1"/>
                  </a:cxn>
                  <a:cxn ang="0">
                    <a:pos x="T2" y="T3"/>
                  </a:cxn>
                  <a:cxn ang="0">
                    <a:pos x="T4" y="T5"/>
                  </a:cxn>
                  <a:cxn ang="0">
                    <a:pos x="T6" y="T7"/>
                  </a:cxn>
                  <a:cxn ang="0">
                    <a:pos x="T8" y="T9"/>
                  </a:cxn>
                </a:cxnLst>
                <a:rect l="0" t="0" r="r" b="b"/>
                <a:pathLst>
                  <a:path w="217" h="242">
                    <a:moveTo>
                      <a:pt x="182" y="242"/>
                    </a:moveTo>
                    <a:lnTo>
                      <a:pt x="217" y="239"/>
                    </a:lnTo>
                    <a:lnTo>
                      <a:pt x="147" y="142"/>
                    </a:lnTo>
                    <a:lnTo>
                      <a:pt x="0" y="0"/>
                    </a:lnTo>
                    <a:lnTo>
                      <a:pt x="182" y="242"/>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72" name="Freeform 532"/>
              <p:cNvSpPr>
                <a:spLocks/>
              </p:cNvSpPr>
              <p:nvPr/>
            </p:nvSpPr>
            <p:spPr bwMode="auto">
              <a:xfrm>
                <a:off x="3988" y="3481"/>
                <a:ext cx="186" cy="74"/>
              </a:xfrm>
              <a:custGeom>
                <a:avLst/>
                <a:gdLst>
                  <a:gd name="T0" fmla="*/ 0 w 744"/>
                  <a:gd name="T1" fmla="*/ 79 h 296"/>
                  <a:gd name="T2" fmla="*/ 162 w 744"/>
                  <a:gd name="T3" fmla="*/ 296 h 296"/>
                  <a:gd name="T4" fmla="*/ 744 w 744"/>
                  <a:gd name="T5" fmla="*/ 242 h 296"/>
                  <a:gd name="T6" fmla="*/ 562 w 744"/>
                  <a:gd name="T7" fmla="*/ 0 h 296"/>
                  <a:gd name="T8" fmla="*/ 0 w 744"/>
                  <a:gd name="T9" fmla="*/ 79 h 296"/>
                </a:gdLst>
                <a:ahLst/>
                <a:cxnLst>
                  <a:cxn ang="0">
                    <a:pos x="T0" y="T1"/>
                  </a:cxn>
                  <a:cxn ang="0">
                    <a:pos x="T2" y="T3"/>
                  </a:cxn>
                  <a:cxn ang="0">
                    <a:pos x="T4" y="T5"/>
                  </a:cxn>
                  <a:cxn ang="0">
                    <a:pos x="T6" y="T7"/>
                  </a:cxn>
                  <a:cxn ang="0">
                    <a:pos x="T8" y="T9"/>
                  </a:cxn>
                </a:cxnLst>
                <a:rect l="0" t="0" r="r" b="b"/>
                <a:pathLst>
                  <a:path w="744" h="296">
                    <a:moveTo>
                      <a:pt x="0" y="79"/>
                    </a:moveTo>
                    <a:lnTo>
                      <a:pt x="162" y="296"/>
                    </a:lnTo>
                    <a:lnTo>
                      <a:pt x="744" y="242"/>
                    </a:lnTo>
                    <a:lnTo>
                      <a:pt x="562" y="0"/>
                    </a:lnTo>
                    <a:lnTo>
                      <a:pt x="0" y="79"/>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73" name="Freeform 533"/>
              <p:cNvSpPr>
                <a:spLocks/>
              </p:cNvSpPr>
              <p:nvPr/>
            </p:nvSpPr>
            <p:spPr bwMode="auto">
              <a:xfrm>
                <a:off x="4074" y="3661"/>
                <a:ext cx="246" cy="99"/>
              </a:xfrm>
              <a:custGeom>
                <a:avLst/>
                <a:gdLst>
                  <a:gd name="T0" fmla="*/ 162 w 982"/>
                  <a:gd name="T1" fmla="*/ 0 h 396"/>
                  <a:gd name="T2" fmla="*/ 0 w 982"/>
                  <a:gd name="T3" fmla="*/ 24 h 396"/>
                  <a:gd name="T4" fmla="*/ 280 w 982"/>
                  <a:gd name="T5" fmla="*/ 396 h 396"/>
                  <a:gd name="T6" fmla="*/ 982 w 982"/>
                  <a:gd name="T7" fmla="*/ 263 h 396"/>
                  <a:gd name="T8" fmla="*/ 910 w 982"/>
                  <a:gd name="T9" fmla="*/ 163 h 396"/>
                  <a:gd name="T10" fmla="*/ 326 w 982"/>
                  <a:gd name="T11" fmla="*/ 217 h 396"/>
                  <a:gd name="T12" fmla="*/ 162 w 982"/>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74" name="Freeform 534"/>
              <p:cNvSpPr>
                <a:spLocks/>
              </p:cNvSpPr>
              <p:nvPr/>
            </p:nvSpPr>
            <p:spPr bwMode="auto">
              <a:xfrm>
                <a:off x="4269" y="3654"/>
                <a:ext cx="47" cy="48"/>
              </a:xfrm>
              <a:custGeom>
                <a:avLst/>
                <a:gdLst>
                  <a:gd name="T0" fmla="*/ 185 w 185"/>
                  <a:gd name="T1" fmla="*/ 185 h 191"/>
                  <a:gd name="T2" fmla="*/ 0 w 185"/>
                  <a:gd name="T3" fmla="*/ 0 h 191"/>
                  <a:gd name="T4" fmla="*/ 145 w 185"/>
                  <a:gd name="T5" fmla="*/ 191 h 191"/>
                  <a:gd name="T6" fmla="*/ 185 w 185"/>
                  <a:gd name="T7" fmla="*/ 185 h 191"/>
                </a:gdLst>
                <a:ahLst/>
                <a:cxnLst>
                  <a:cxn ang="0">
                    <a:pos x="T0" y="T1"/>
                  </a:cxn>
                  <a:cxn ang="0">
                    <a:pos x="T2" y="T3"/>
                  </a:cxn>
                  <a:cxn ang="0">
                    <a:pos x="T4" y="T5"/>
                  </a:cxn>
                  <a:cxn ang="0">
                    <a:pos x="T6" y="T7"/>
                  </a:cxn>
                </a:cxnLst>
                <a:rect l="0" t="0" r="r" b="b"/>
                <a:pathLst>
                  <a:path w="185" h="191">
                    <a:moveTo>
                      <a:pt x="185" y="185"/>
                    </a:moveTo>
                    <a:lnTo>
                      <a:pt x="0" y="0"/>
                    </a:lnTo>
                    <a:lnTo>
                      <a:pt x="145" y="191"/>
                    </a:lnTo>
                    <a:lnTo>
                      <a:pt x="185" y="185"/>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75" name="Freeform 535"/>
              <p:cNvSpPr>
                <a:spLocks/>
              </p:cNvSpPr>
              <p:nvPr/>
            </p:nvSpPr>
            <p:spPr bwMode="auto">
              <a:xfrm>
                <a:off x="4111" y="3640"/>
                <a:ext cx="145" cy="21"/>
              </a:xfrm>
              <a:custGeom>
                <a:avLst/>
                <a:gdLst>
                  <a:gd name="T0" fmla="*/ 0 w 582"/>
                  <a:gd name="T1" fmla="*/ 60 h 82"/>
                  <a:gd name="T2" fmla="*/ 16 w 582"/>
                  <a:gd name="T3" fmla="*/ 82 h 82"/>
                  <a:gd name="T4" fmla="*/ 582 w 582"/>
                  <a:gd name="T5" fmla="*/ 0 h 82"/>
                  <a:gd name="T6" fmla="*/ 0 w 582"/>
                  <a:gd name="T7" fmla="*/ 60 h 82"/>
                </a:gdLst>
                <a:ahLst/>
                <a:cxnLst>
                  <a:cxn ang="0">
                    <a:pos x="T0" y="T1"/>
                  </a:cxn>
                  <a:cxn ang="0">
                    <a:pos x="T2" y="T3"/>
                  </a:cxn>
                  <a:cxn ang="0">
                    <a:pos x="T4" y="T5"/>
                  </a:cxn>
                  <a:cxn ang="0">
                    <a:pos x="T6" y="T7"/>
                  </a:cxn>
                </a:cxnLst>
                <a:rect l="0" t="0" r="r" b="b"/>
                <a:pathLst>
                  <a:path w="582" h="82">
                    <a:moveTo>
                      <a:pt x="0" y="60"/>
                    </a:moveTo>
                    <a:lnTo>
                      <a:pt x="16" y="82"/>
                    </a:lnTo>
                    <a:lnTo>
                      <a:pt x="582" y="0"/>
                    </a:lnTo>
                    <a:lnTo>
                      <a:pt x="0" y="60"/>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76" name="Freeform 536"/>
              <p:cNvSpPr>
                <a:spLocks/>
              </p:cNvSpPr>
              <p:nvPr/>
            </p:nvSpPr>
            <p:spPr bwMode="auto">
              <a:xfrm>
                <a:off x="4256" y="3640"/>
                <a:ext cx="49" cy="62"/>
              </a:xfrm>
              <a:custGeom>
                <a:avLst/>
                <a:gdLst>
                  <a:gd name="T0" fmla="*/ 182 w 198"/>
                  <a:gd name="T1" fmla="*/ 245 h 245"/>
                  <a:gd name="T2" fmla="*/ 198 w 198"/>
                  <a:gd name="T3" fmla="*/ 245 h 245"/>
                  <a:gd name="T4" fmla="*/ 53 w 198"/>
                  <a:gd name="T5" fmla="*/ 54 h 245"/>
                  <a:gd name="T6" fmla="*/ 0 w 198"/>
                  <a:gd name="T7" fmla="*/ 0 h 245"/>
                  <a:gd name="T8" fmla="*/ 182 w 198"/>
                  <a:gd name="T9" fmla="*/ 245 h 245"/>
                </a:gdLst>
                <a:ahLst/>
                <a:cxnLst>
                  <a:cxn ang="0">
                    <a:pos x="T0" y="T1"/>
                  </a:cxn>
                  <a:cxn ang="0">
                    <a:pos x="T2" y="T3"/>
                  </a:cxn>
                  <a:cxn ang="0">
                    <a:pos x="T4" y="T5"/>
                  </a:cxn>
                  <a:cxn ang="0">
                    <a:pos x="T6" y="T7"/>
                  </a:cxn>
                  <a:cxn ang="0">
                    <a:pos x="T8" y="T9"/>
                  </a:cxn>
                </a:cxnLst>
                <a:rect l="0" t="0" r="r" b="b"/>
                <a:pathLst>
                  <a:path w="198" h="245">
                    <a:moveTo>
                      <a:pt x="182" y="245"/>
                    </a:moveTo>
                    <a:lnTo>
                      <a:pt x="198" y="245"/>
                    </a:lnTo>
                    <a:lnTo>
                      <a:pt x="53" y="54"/>
                    </a:lnTo>
                    <a:lnTo>
                      <a:pt x="0" y="0"/>
                    </a:lnTo>
                    <a:lnTo>
                      <a:pt x="182" y="245"/>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77" name="Freeform 537"/>
              <p:cNvSpPr>
                <a:spLocks/>
              </p:cNvSpPr>
              <p:nvPr/>
            </p:nvSpPr>
            <p:spPr bwMode="auto">
              <a:xfrm>
                <a:off x="4115" y="3640"/>
                <a:ext cx="186" cy="75"/>
              </a:xfrm>
              <a:custGeom>
                <a:avLst/>
                <a:gdLst>
                  <a:gd name="T0" fmla="*/ 0 w 748"/>
                  <a:gd name="T1" fmla="*/ 82 h 299"/>
                  <a:gd name="T2" fmla="*/ 164 w 748"/>
                  <a:gd name="T3" fmla="*/ 299 h 299"/>
                  <a:gd name="T4" fmla="*/ 748 w 748"/>
                  <a:gd name="T5" fmla="*/ 245 h 299"/>
                  <a:gd name="T6" fmla="*/ 566 w 748"/>
                  <a:gd name="T7" fmla="*/ 0 h 299"/>
                  <a:gd name="T8" fmla="*/ 0 w 748"/>
                  <a:gd name="T9" fmla="*/ 82 h 299"/>
                </a:gdLst>
                <a:ahLst/>
                <a:cxnLst>
                  <a:cxn ang="0">
                    <a:pos x="T0" y="T1"/>
                  </a:cxn>
                  <a:cxn ang="0">
                    <a:pos x="T2" y="T3"/>
                  </a:cxn>
                  <a:cxn ang="0">
                    <a:pos x="T4" y="T5"/>
                  </a:cxn>
                  <a:cxn ang="0">
                    <a:pos x="T6" y="T7"/>
                  </a:cxn>
                  <a:cxn ang="0">
                    <a:pos x="T8" y="T9"/>
                  </a:cxn>
                </a:cxnLst>
                <a:rect l="0" t="0" r="r" b="b"/>
                <a:pathLst>
                  <a:path w="748" h="299">
                    <a:moveTo>
                      <a:pt x="0" y="82"/>
                    </a:moveTo>
                    <a:lnTo>
                      <a:pt x="164" y="299"/>
                    </a:lnTo>
                    <a:lnTo>
                      <a:pt x="748" y="245"/>
                    </a:lnTo>
                    <a:lnTo>
                      <a:pt x="566" y="0"/>
                    </a:lnTo>
                    <a:lnTo>
                      <a:pt x="0" y="82"/>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78" name="Freeform 538"/>
              <p:cNvSpPr>
                <a:spLocks/>
              </p:cNvSpPr>
              <p:nvPr/>
            </p:nvSpPr>
            <p:spPr bwMode="auto">
              <a:xfrm>
                <a:off x="4453" y="3896"/>
                <a:ext cx="20" cy="25"/>
              </a:xfrm>
              <a:custGeom>
                <a:avLst/>
                <a:gdLst>
                  <a:gd name="T0" fmla="*/ 74 w 79"/>
                  <a:gd name="T1" fmla="*/ 100 h 100"/>
                  <a:gd name="T2" fmla="*/ 79 w 79"/>
                  <a:gd name="T3" fmla="*/ 100 h 100"/>
                  <a:gd name="T4" fmla="*/ 5 w 79"/>
                  <a:gd name="T5" fmla="*/ 0 h 100"/>
                  <a:gd name="T6" fmla="*/ 0 w 79"/>
                  <a:gd name="T7" fmla="*/ 3 h 100"/>
                  <a:gd name="T8" fmla="*/ 74 w 79"/>
                  <a:gd name="T9" fmla="*/ 100 h 100"/>
                </a:gdLst>
                <a:ahLst/>
                <a:cxnLst>
                  <a:cxn ang="0">
                    <a:pos x="T0" y="T1"/>
                  </a:cxn>
                  <a:cxn ang="0">
                    <a:pos x="T2" y="T3"/>
                  </a:cxn>
                  <a:cxn ang="0">
                    <a:pos x="T4" y="T5"/>
                  </a:cxn>
                  <a:cxn ang="0">
                    <a:pos x="T6" y="T7"/>
                  </a:cxn>
                  <a:cxn ang="0">
                    <a:pos x="T8" y="T9"/>
                  </a:cxn>
                </a:cxnLst>
                <a:rect l="0" t="0" r="r" b="b"/>
                <a:pathLst>
                  <a:path w="79" h="100">
                    <a:moveTo>
                      <a:pt x="74" y="100"/>
                    </a:moveTo>
                    <a:lnTo>
                      <a:pt x="79" y="100"/>
                    </a:lnTo>
                    <a:lnTo>
                      <a:pt x="5" y="0"/>
                    </a:lnTo>
                    <a:lnTo>
                      <a:pt x="0" y="3"/>
                    </a:lnTo>
                    <a:lnTo>
                      <a:pt x="74"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79" name="Freeform 539"/>
              <p:cNvSpPr>
                <a:spLocks/>
              </p:cNvSpPr>
              <p:nvPr/>
            </p:nvSpPr>
            <p:spPr bwMode="auto">
              <a:xfrm>
                <a:off x="4226" y="3855"/>
                <a:ext cx="245" cy="99"/>
              </a:xfrm>
              <a:custGeom>
                <a:avLst/>
                <a:gdLst>
                  <a:gd name="T0" fmla="*/ 328 w 981"/>
                  <a:gd name="T1" fmla="*/ 217 h 397"/>
                  <a:gd name="T2" fmla="*/ 166 w 981"/>
                  <a:gd name="T3" fmla="*/ 0 h 397"/>
                  <a:gd name="T4" fmla="*/ 0 w 981"/>
                  <a:gd name="T5" fmla="*/ 25 h 397"/>
                  <a:gd name="T6" fmla="*/ 286 w 981"/>
                  <a:gd name="T7" fmla="*/ 397 h 397"/>
                  <a:gd name="T8" fmla="*/ 981 w 981"/>
                  <a:gd name="T9" fmla="*/ 263 h 397"/>
                  <a:gd name="T10" fmla="*/ 907 w 981"/>
                  <a:gd name="T11" fmla="*/ 166 h 397"/>
                  <a:gd name="T12" fmla="*/ 328 w 981"/>
                  <a:gd name="T13" fmla="*/ 217 h 397"/>
                </a:gdLst>
                <a:ahLst/>
                <a:cxnLst>
                  <a:cxn ang="0">
                    <a:pos x="T0" y="T1"/>
                  </a:cxn>
                  <a:cxn ang="0">
                    <a:pos x="T2" y="T3"/>
                  </a:cxn>
                  <a:cxn ang="0">
                    <a:pos x="T4" y="T5"/>
                  </a:cxn>
                  <a:cxn ang="0">
                    <a:pos x="T6" y="T7"/>
                  </a:cxn>
                  <a:cxn ang="0">
                    <a:pos x="T8" y="T9"/>
                  </a:cxn>
                  <a:cxn ang="0">
                    <a:pos x="T10" y="T11"/>
                  </a:cxn>
                  <a:cxn ang="0">
                    <a:pos x="T12" y="T13"/>
                  </a:cxn>
                </a:cxnLst>
                <a:rect l="0" t="0" r="r" b="b"/>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80" name="Freeform 540"/>
              <p:cNvSpPr>
                <a:spLocks/>
              </p:cNvSpPr>
              <p:nvPr/>
            </p:nvSpPr>
            <p:spPr bwMode="auto">
              <a:xfrm>
                <a:off x="4409" y="3835"/>
                <a:ext cx="60" cy="61"/>
              </a:xfrm>
              <a:custGeom>
                <a:avLst/>
                <a:gdLst>
                  <a:gd name="T0" fmla="*/ 238 w 238"/>
                  <a:gd name="T1" fmla="*/ 238 h 244"/>
                  <a:gd name="T2" fmla="*/ 0 w 238"/>
                  <a:gd name="T3" fmla="*/ 0 h 244"/>
                  <a:gd name="T4" fmla="*/ 178 w 238"/>
                  <a:gd name="T5" fmla="*/ 244 h 244"/>
                  <a:gd name="T6" fmla="*/ 238 w 238"/>
                  <a:gd name="T7" fmla="*/ 238 h 244"/>
                </a:gdLst>
                <a:ahLst/>
                <a:cxnLst>
                  <a:cxn ang="0">
                    <a:pos x="T0" y="T1"/>
                  </a:cxn>
                  <a:cxn ang="0">
                    <a:pos x="T2" y="T3"/>
                  </a:cxn>
                  <a:cxn ang="0">
                    <a:pos x="T4" y="T5"/>
                  </a:cxn>
                  <a:cxn ang="0">
                    <a:pos x="T6" y="T7"/>
                  </a:cxn>
                </a:cxnLst>
                <a:rect l="0" t="0" r="r" b="b"/>
                <a:pathLst>
                  <a:path w="238" h="244">
                    <a:moveTo>
                      <a:pt x="238" y="238"/>
                    </a:moveTo>
                    <a:lnTo>
                      <a:pt x="0" y="0"/>
                    </a:lnTo>
                    <a:lnTo>
                      <a:pt x="178" y="244"/>
                    </a:lnTo>
                    <a:lnTo>
                      <a:pt x="238"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81" name="Freeform 541"/>
              <p:cNvSpPr>
                <a:spLocks/>
              </p:cNvSpPr>
              <p:nvPr/>
            </p:nvSpPr>
            <p:spPr bwMode="auto">
              <a:xfrm>
                <a:off x="4406" y="3835"/>
                <a:ext cx="3" cy="1"/>
              </a:xfrm>
              <a:custGeom>
                <a:avLst/>
                <a:gdLst>
                  <a:gd name="T0" fmla="*/ 12 w 12"/>
                  <a:gd name="T1" fmla="*/ 0 h 2"/>
                  <a:gd name="T2" fmla="*/ 0 w 12"/>
                  <a:gd name="T3" fmla="*/ 2 h 2"/>
                  <a:gd name="T4" fmla="*/ 12 w 12"/>
                  <a:gd name="T5" fmla="*/ 0 h 2"/>
                </a:gdLst>
                <a:ahLst/>
                <a:cxnLst>
                  <a:cxn ang="0">
                    <a:pos x="T0" y="T1"/>
                  </a:cxn>
                  <a:cxn ang="0">
                    <a:pos x="T2" y="T3"/>
                  </a:cxn>
                  <a:cxn ang="0">
                    <a:pos x="T4" y="T5"/>
                  </a:cxn>
                </a:cxnLst>
                <a:rect l="0" t="0" r="r" b="b"/>
                <a:pathLst>
                  <a:path w="12" h="2">
                    <a:moveTo>
                      <a:pt x="12" y="0"/>
                    </a:moveTo>
                    <a:lnTo>
                      <a:pt x="0" y="2"/>
                    </a:lnTo>
                    <a:lnTo>
                      <a:pt x="12"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82" name="Freeform 542"/>
              <p:cNvSpPr>
                <a:spLocks/>
              </p:cNvSpPr>
              <p:nvPr/>
            </p:nvSpPr>
            <p:spPr bwMode="auto">
              <a:xfrm>
                <a:off x="4263" y="3835"/>
                <a:ext cx="143" cy="20"/>
              </a:xfrm>
              <a:custGeom>
                <a:avLst/>
                <a:gdLst>
                  <a:gd name="T0" fmla="*/ 16 w 572"/>
                  <a:gd name="T1" fmla="*/ 79 h 79"/>
                  <a:gd name="T2" fmla="*/ 572 w 572"/>
                  <a:gd name="T3" fmla="*/ 0 h 79"/>
                  <a:gd name="T4" fmla="*/ 0 w 572"/>
                  <a:gd name="T5" fmla="*/ 58 h 79"/>
                  <a:gd name="T6" fmla="*/ 16 w 572"/>
                  <a:gd name="T7" fmla="*/ 79 h 79"/>
                </a:gdLst>
                <a:ahLst/>
                <a:cxnLst>
                  <a:cxn ang="0">
                    <a:pos x="T0" y="T1"/>
                  </a:cxn>
                  <a:cxn ang="0">
                    <a:pos x="T2" y="T3"/>
                  </a:cxn>
                  <a:cxn ang="0">
                    <a:pos x="T4" y="T5"/>
                  </a:cxn>
                  <a:cxn ang="0">
                    <a:pos x="T6" y="T7"/>
                  </a:cxn>
                </a:cxnLst>
                <a:rect l="0" t="0" r="r" b="b"/>
                <a:pathLst>
                  <a:path w="572" h="79">
                    <a:moveTo>
                      <a:pt x="16" y="79"/>
                    </a:moveTo>
                    <a:lnTo>
                      <a:pt x="572" y="0"/>
                    </a:lnTo>
                    <a:lnTo>
                      <a:pt x="0" y="58"/>
                    </a:lnTo>
                    <a:lnTo>
                      <a:pt x="16" y="79"/>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83" name="Freeform 543"/>
              <p:cNvSpPr>
                <a:spLocks/>
              </p:cNvSpPr>
              <p:nvPr/>
            </p:nvSpPr>
            <p:spPr bwMode="auto">
              <a:xfrm>
                <a:off x="4406" y="3835"/>
                <a:ext cx="48" cy="61"/>
              </a:xfrm>
              <a:custGeom>
                <a:avLst/>
                <a:gdLst>
                  <a:gd name="T0" fmla="*/ 185 w 190"/>
                  <a:gd name="T1" fmla="*/ 247 h 247"/>
                  <a:gd name="T2" fmla="*/ 190 w 190"/>
                  <a:gd name="T3" fmla="*/ 244 h 247"/>
                  <a:gd name="T4" fmla="*/ 12 w 190"/>
                  <a:gd name="T5" fmla="*/ 0 h 247"/>
                  <a:gd name="T6" fmla="*/ 0 w 190"/>
                  <a:gd name="T7" fmla="*/ 2 h 247"/>
                  <a:gd name="T8" fmla="*/ 185 w 190"/>
                  <a:gd name="T9" fmla="*/ 247 h 247"/>
                </a:gdLst>
                <a:ahLst/>
                <a:cxnLst>
                  <a:cxn ang="0">
                    <a:pos x="T0" y="T1"/>
                  </a:cxn>
                  <a:cxn ang="0">
                    <a:pos x="T2" y="T3"/>
                  </a:cxn>
                  <a:cxn ang="0">
                    <a:pos x="T4" y="T5"/>
                  </a:cxn>
                  <a:cxn ang="0">
                    <a:pos x="T6" y="T7"/>
                  </a:cxn>
                  <a:cxn ang="0">
                    <a:pos x="T8" y="T9"/>
                  </a:cxn>
                </a:cxnLst>
                <a:rect l="0" t="0" r="r" b="b"/>
                <a:pathLst>
                  <a:path w="190" h="247">
                    <a:moveTo>
                      <a:pt x="185" y="247"/>
                    </a:moveTo>
                    <a:lnTo>
                      <a:pt x="190" y="244"/>
                    </a:lnTo>
                    <a:lnTo>
                      <a:pt x="12" y="0"/>
                    </a:lnTo>
                    <a:lnTo>
                      <a:pt x="0" y="2"/>
                    </a:lnTo>
                    <a:lnTo>
                      <a:pt x="185" y="247"/>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84" name="Freeform 544"/>
              <p:cNvSpPr>
                <a:spLocks/>
              </p:cNvSpPr>
              <p:nvPr/>
            </p:nvSpPr>
            <p:spPr bwMode="auto">
              <a:xfrm>
                <a:off x="4267" y="3835"/>
                <a:ext cx="186" cy="74"/>
              </a:xfrm>
              <a:custGeom>
                <a:avLst/>
                <a:gdLst>
                  <a:gd name="T0" fmla="*/ 741 w 741"/>
                  <a:gd name="T1" fmla="*/ 245 h 296"/>
                  <a:gd name="T2" fmla="*/ 556 w 741"/>
                  <a:gd name="T3" fmla="*/ 0 h 296"/>
                  <a:gd name="T4" fmla="*/ 0 w 741"/>
                  <a:gd name="T5" fmla="*/ 79 h 296"/>
                  <a:gd name="T6" fmla="*/ 162 w 741"/>
                  <a:gd name="T7" fmla="*/ 296 h 296"/>
                  <a:gd name="T8" fmla="*/ 741 w 741"/>
                  <a:gd name="T9" fmla="*/ 245 h 296"/>
                </a:gdLst>
                <a:ahLst/>
                <a:cxnLst>
                  <a:cxn ang="0">
                    <a:pos x="T0" y="T1"/>
                  </a:cxn>
                  <a:cxn ang="0">
                    <a:pos x="T2" y="T3"/>
                  </a:cxn>
                  <a:cxn ang="0">
                    <a:pos x="T4" y="T5"/>
                  </a:cxn>
                  <a:cxn ang="0">
                    <a:pos x="T6" y="T7"/>
                  </a:cxn>
                  <a:cxn ang="0">
                    <a:pos x="T8" y="T9"/>
                  </a:cxn>
                </a:cxnLst>
                <a:rect l="0" t="0" r="r" b="b"/>
                <a:pathLst>
                  <a:path w="741" h="296">
                    <a:moveTo>
                      <a:pt x="741" y="245"/>
                    </a:moveTo>
                    <a:lnTo>
                      <a:pt x="556" y="0"/>
                    </a:lnTo>
                    <a:lnTo>
                      <a:pt x="0" y="79"/>
                    </a:lnTo>
                    <a:lnTo>
                      <a:pt x="162" y="296"/>
                    </a:lnTo>
                    <a:lnTo>
                      <a:pt x="741" y="245"/>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85" name="Freeform 545"/>
              <p:cNvSpPr>
                <a:spLocks/>
              </p:cNvSpPr>
              <p:nvPr/>
            </p:nvSpPr>
            <p:spPr bwMode="auto">
              <a:xfrm>
                <a:off x="3566" y="3085"/>
                <a:ext cx="247" cy="383"/>
              </a:xfrm>
              <a:custGeom>
                <a:avLst/>
                <a:gdLst>
                  <a:gd name="T0" fmla="*/ 6 w 986"/>
                  <a:gd name="T1" fmla="*/ 65 h 1530"/>
                  <a:gd name="T2" fmla="*/ 58 w 986"/>
                  <a:gd name="T3" fmla="*/ 157 h 1530"/>
                  <a:gd name="T4" fmla="*/ 111 w 986"/>
                  <a:gd name="T5" fmla="*/ 249 h 1530"/>
                  <a:gd name="T6" fmla="*/ 166 w 986"/>
                  <a:gd name="T7" fmla="*/ 342 h 1530"/>
                  <a:gd name="T8" fmla="*/ 220 w 986"/>
                  <a:gd name="T9" fmla="*/ 430 h 1530"/>
                  <a:gd name="T10" fmla="*/ 277 w 986"/>
                  <a:gd name="T11" fmla="*/ 520 h 1530"/>
                  <a:gd name="T12" fmla="*/ 332 w 986"/>
                  <a:gd name="T13" fmla="*/ 613 h 1530"/>
                  <a:gd name="T14" fmla="*/ 388 w 986"/>
                  <a:gd name="T15" fmla="*/ 702 h 1530"/>
                  <a:gd name="T16" fmla="*/ 446 w 986"/>
                  <a:gd name="T17" fmla="*/ 792 h 1530"/>
                  <a:gd name="T18" fmla="*/ 503 w 986"/>
                  <a:gd name="T19" fmla="*/ 882 h 1530"/>
                  <a:gd name="T20" fmla="*/ 559 w 986"/>
                  <a:gd name="T21" fmla="*/ 971 h 1530"/>
                  <a:gd name="T22" fmla="*/ 619 w 986"/>
                  <a:gd name="T23" fmla="*/ 1061 h 1530"/>
                  <a:gd name="T24" fmla="*/ 677 w 986"/>
                  <a:gd name="T25" fmla="*/ 1151 h 1530"/>
                  <a:gd name="T26" fmla="*/ 734 w 986"/>
                  <a:gd name="T27" fmla="*/ 1240 h 1530"/>
                  <a:gd name="T28" fmla="*/ 790 w 986"/>
                  <a:gd name="T29" fmla="*/ 1329 h 1530"/>
                  <a:gd name="T30" fmla="*/ 848 w 986"/>
                  <a:gd name="T31" fmla="*/ 1419 h 1530"/>
                  <a:gd name="T32" fmla="*/ 905 w 986"/>
                  <a:gd name="T33" fmla="*/ 1509 h 1530"/>
                  <a:gd name="T34" fmla="*/ 916 w 986"/>
                  <a:gd name="T35" fmla="*/ 1523 h 1530"/>
                  <a:gd name="T36" fmla="*/ 932 w 986"/>
                  <a:gd name="T37" fmla="*/ 1530 h 1530"/>
                  <a:gd name="T38" fmla="*/ 949 w 986"/>
                  <a:gd name="T39" fmla="*/ 1530 h 1530"/>
                  <a:gd name="T40" fmla="*/ 965 w 986"/>
                  <a:gd name="T41" fmla="*/ 1525 h 1530"/>
                  <a:gd name="T42" fmla="*/ 979 w 986"/>
                  <a:gd name="T43" fmla="*/ 1511 h 1530"/>
                  <a:gd name="T44" fmla="*/ 986 w 986"/>
                  <a:gd name="T45" fmla="*/ 1498 h 1530"/>
                  <a:gd name="T46" fmla="*/ 986 w 986"/>
                  <a:gd name="T47" fmla="*/ 1479 h 1530"/>
                  <a:gd name="T48" fmla="*/ 981 w 986"/>
                  <a:gd name="T49" fmla="*/ 1463 h 1530"/>
                  <a:gd name="T50" fmla="*/ 924 w 986"/>
                  <a:gd name="T51" fmla="*/ 1373 h 1530"/>
                  <a:gd name="T52" fmla="*/ 866 w 986"/>
                  <a:gd name="T53" fmla="*/ 1283 h 1530"/>
                  <a:gd name="T54" fmla="*/ 813 w 986"/>
                  <a:gd name="T55" fmla="*/ 1194 h 1530"/>
                  <a:gd name="T56" fmla="*/ 755 w 986"/>
                  <a:gd name="T57" fmla="*/ 1104 h 1530"/>
                  <a:gd name="T58" fmla="*/ 695 w 986"/>
                  <a:gd name="T59" fmla="*/ 1017 h 1530"/>
                  <a:gd name="T60" fmla="*/ 639 w 986"/>
                  <a:gd name="T61" fmla="*/ 928 h 1530"/>
                  <a:gd name="T62" fmla="*/ 582 w 986"/>
                  <a:gd name="T63" fmla="*/ 838 h 1530"/>
                  <a:gd name="T64" fmla="*/ 524 w 986"/>
                  <a:gd name="T65" fmla="*/ 749 h 1530"/>
                  <a:gd name="T66" fmla="*/ 467 w 986"/>
                  <a:gd name="T67" fmla="*/ 659 h 1530"/>
                  <a:gd name="T68" fmla="*/ 413 w 986"/>
                  <a:gd name="T69" fmla="*/ 569 h 1530"/>
                  <a:gd name="T70" fmla="*/ 356 w 986"/>
                  <a:gd name="T71" fmla="*/ 480 h 1530"/>
                  <a:gd name="T72" fmla="*/ 302 w 986"/>
                  <a:gd name="T73" fmla="*/ 388 h 1530"/>
                  <a:gd name="T74" fmla="*/ 245 w 986"/>
                  <a:gd name="T75" fmla="*/ 298 h 1530"/>
                  <a:gd name="T76" fmla="*/ 191 w 986"/>
                  <a:gd name="T77" fmla="*/ 208 h 1530"/>
                  <a:gd name="T78" fmla="*/ 136 w 986"/>
                  <a:gd name="T79" fmla="*/ 116 h 1530"/>
                  <a:gd name="T80" fmla="*/ 85 w 986"/>
                  <a:gd name="T81" fmla="*/ 23 h 1530"/>
                  <a:gd name="T82" fmla="*/ 74 w 986"/>
                  <a:gd name="T83" fmla="*/ 10 h 1530"/>
                  <a:gd name="T84" fmla="*/ 60 w 986"/>
                  <a:gd name="T85" fmla="*/ 2 h 1530"/>
                  <a:gd name="T86" fmla="*/ 41 w 986"/>
                  <a:gd name="T87" fmla="*/ 0 h 1530"/>
                  <a:gd name="T88" fmla="*/ 25 w 986"/>
                  <a:gd name="T89" fmla="*/ 5 h 1530"/>
                  <a:gd name="T90" fmla="*/ 11 w 986"/>
                  <a:gd name="T91" fmla="*/ 16 h 1530"/>
                  <a:gd name="T92" fmla="*/ 3 w 986"/>
                  <a:gd name="T93" fmla="*/ 30 h 1530"/>
                  <a:gd name="T94" fmla="*/ 0 w 986"/>
                  <a:gd name="T95" fmla="*/ 48 h 1530"/>
                  <a:gd name="T96" fmla="*/ 6 w 986"/>
                  <a:gd name="T97" fmla="*/ 65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86" name="Freeform 546"/>
              <p:cNvSpPr>
                <a:spLocks/>
              </p:cNvSpPr>
              <p:nvPr/>
            </p:nvSpPr>
            <p:spPr bwMode="auto">
              <a:xfrm>
                <a:off x="3802" y="3453"/>
                <a:ext cx="281" cy="353"/>
              </a:xfrm>
              <a:custGeom>
                <a:avLst/>
                <a:gdLst>
                  <a:gd name="T0" fmla="*/ 9 w 1122"/>
                  <a:gd name="T1" fmla="*/ 73 h 1409"/>
                  <a:gd name="T2" fmla="*/ 76 w 1122"/>
                  <a:gd name="T3" fmla="*/ 152 h 1409"/>
                  <a:gd name="T4" fmla="*/ 145 w 1122"/>
                  <a:gd name="T5" fmla="*/ 234 h 1409"/>
                  <a:gd name="T6" fmla="*/ 210 w 1122"/>
                  <a:gd name="T7" fmla="*/ 312 h 1409"/>
                  <a:gd name="T8" fmla="*/ 277 w 1122"/>
                  <a:gd name="T9" fmla="*/ 394 h 1409"/>
                  <a:gd name="T10" fmla="*/ 343 w 1122"/>
                  <a:gd name="T11" fmla="*/ 477 h 1409"/>
                  <a:gd name="T12" fmla="*/ 408 w 1122"/>
                  <a:gd name="T13" fmla="*/ 560 h 1409"/>
                  <a:gd name="T14" fmla="*/ 470 w 1122"/>
                  <a:gd name="T15" fmla="*/ 641 h 1409"/>
                  <a:gd name="T16" fmla="*/ 535 w 1122"/>
                  <a:gd name="T17" fmla="*/ 725 h 1409"/>
                  <a:gd name="T18" fmla="*/ 598 w 1122"/>
                  <a:gd name="T19" fmla="*/ 809 h 1409"/>
                  <a:gd name="T20" fmla="*/ 663 w 1122"/>
                  <a:gd name="T21" fmla="*/ 890 h 1409"/>
                  <a:gd name="T22" fmla="*/ 725 w 1122"/>
                  <a:gd name="T23" fmla="*/ 974 h 1409"/>
                  <a:gd name="T24" fmla="*/ 788 w 1122"/>
                  <a:gd name="T25" fmla="*/ 1059 h 1409"/>
                  <a:gd name="T26" fmla="*/ 854 w 1122"/>
                  <a:gd name="T27" fmla="*/ 1143 h 1409"/>
                  <a:gd name="T28" fmla="*/ 916 w 1122"/>
                  <a:gd name="T29" fmla="*/ 1227 h 1409"/>
                  <a:gd name="T30" fmla="*/ 978 w 1122"/>
                  <a:gd name="T31" fmla="*/ 1309 h 1409"/>
                  <a:gd name="T32" fmla="*/ 1043 w 1122"/>
                  <a:gd name="T33" fmla="*/ 1392 h 1409"/>
                  <a:gd name="T34" fmla="*/ 1057 w 1122"/>
                  <a:gd name="T35" fmla="*/ 1404 h 1409"/>
                  <a:gd name="T36" fmla="*/ 1076 w 1122"/>
                  <a:gd name="T37" fmla="*/ 1409 h 1409"/>
                  <a:gd name="T38" fmla="*/ 1092 w 1122"/>
                  <a:gd name="T39" fmla="*/ 1406 h 1409"/>
                  <a:gd name="T40" fmla="*/ 1108 w 1122"/>
                  <a:gd name="T41" fmla="*/ 1398 h 1409"/>
                  <a:gd name="T42" fmla="*/ 1119 w 1122"/>
                  <a:gd name="T43" fmla="*/ 1385 h 1409"/>
                  <a:gd name="T44" fmla="*/ 1122 w 1122"/>
                  <a:gd name="T45" fmla="*/ 1366 h 1409"/>
                  <a:gd name="T46" fmla="*/ 1119 w 1122"/>
                  <a:gd name="T47" fmla="*/ 1350 h 1409"/>
                  <a:gd name="T48" fmla="*/ 1111 w 1122"/>
                  <a:gd name="T49" fmla="*/ 1332 h 1409"/>
                  <a:gd name="T50" fmla="*/ 1046 w 1122"/>
                  <a:gd name="T51" fmla="*/ 1251 h 1409"/>
                  <a:gd name="T52" fmla="*/ 983 w 1122"/>
                  <a:gd name="T53" fmla="*/ 1168 h 1409"/>
                  <a:gd name="T54" fmla="*/ 921 w 1122"/>
                  <a:gd name="T55" fmla="*/ 1083 h 1409"/>
                  <a:gd name="T56" fmla="*/ 856 w 1122"/>
                  <a:gd name="T57" fmla="*/ 1002 h 1409"/>
                  <a:gd name="T58" fmla="*/ 794 w 1122"/>
                  <a:gd name="T59" fmla="*/ 918 h 1409"/>
                  <a:gd name="T60" fmla="*/ 731 w 1122"/>
                  <a:gd name="T61" fmla="*/ 836 h 1409"/>
                  <a:gd name="T62" fmla="*/ 669 w 1122"/>
                  <a:gd name="T63" fmla="*/ 752 h 1409"/>
                  <a:gd name="T64" fmla="*/ 603 w 1122"/>
                  <a:gd name="T65" fmla="*/ 668 h 1409"/>
                  <a:gd name="T66" fmla="*/ 540 w 1122"/>
                  <a:gd name="T67" fmla="*/ 586 h 1409"/>
                  <a:gd name="T68" fmla="*/ 475 w 1122"/>
                  <a:gd name="T69" fmla="*/ 505 h 1409"/>
                  <a:gd name="T70" fmla="*/ 413 w 1122"/>
                  <a:gd name="T71" fmla="*/ 421 h 1409"/>
                  <a:gd name="T72" fmla="*/ 348 w 1122"/>
                  <a:gd name="T73" fmla="*/ 339 h 1409"/>
                  <a:gd name="T74" fmla="*/ 281 w 1122"/>
                  <a:gd name="T75" fmla="*/ 258 h 1409"/>
                  <a:gd name="T76" fmla="*/ 215 w 1122"/>
                  <a:gd name="T77" fmla="*/ 179 h 1409"/>
                  <a:gd name="T78" fmla="*/ 147 w 1122"/>
                  <a:gd name="T79" fmla="*/ 98 h 1409"/>
                  <a:gd name="T80" fmla="*/ 80 w 1122"/>
                  <a:gd name="T81" fmla="*/ 19 h 1409"/>
                  <a:gd name="T82" fmla="*/ 66 w 1122"/>
                  <a:gd name="T83" fmla="*/ 5 h 1409"/>
                  <a:gd name="T84" fmla="*/ 50 w 1122"/>
                  <a:gd name="T85" fmla="*/ 0 h 1409"/>
                  <a:gd name="T86" fmla="*/ 34 w 1122"/>
                  <a:gd name="T87" fmla="*/ 3 h 1409"/>
                  <a:gd name="T88" fmla="*/ 16 w 1122"/>
                  <a:gd name="T89" fmla="*/ 10 h 1409"/>
                  <a:gd name="T90" fmla="*/ 6 w 1122"/>
                  <a:gd name="T91" fmla="*/ 24 h 1409"/>
                  <a:gd name="T92" fmla="*/ 0 w 1122"/>
                  <a:gd name="T93" fmla="*/ 40 h 1409"/>
                  <a:gd name="T94" fmla="*/ 0 w 1122"/>
                  <a:gd name="T95" fmla="*/ 57 h 1409"/>
                  <a:gd name="T96" fmla="*/ 9 w 1122"/>
                  <a:gd name="T97" fmla="*/ 73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87" name="Freeform 547"/>
              <p:cNvSpPr>
                <a:spLocks/>
              </p:cNvSpPr>
              <p:nvPr/>
            </p:nvSpPr>
            <p:spPr bwMode="auto">
              <a:xfrm>
                <a:off x="4116" y="3847"/>
                <a:ext cx="189" cy="254"/>
              </a:xfrm>
              <a:custGeom>
                <a:avLst/>
                <a:gdLst>
                  <a:gd name="T0" fmla="*/ 5 w 755"/>
                  <a:gd name="T1" fmla="*/ 65 h 1016"/>
                  <a:gd name="T2" fmla="*/ 47 w 755"/>
                  <a:gd name="T3" fmla="*/ 124 h 1016"/>
                  <a:gd name="T4" fmla="*/ 84 w 755"/>
                  <a:gd name="T5" fmla="*/ 184 h 1016"/>
                  <a:gd name="T6" fmla="*/ 125 w 755"/>
                  <a:gd name="T7" fmla="*/ 244 h 1016"/>
                  <a:gd name="T8" fmla="*/ 165 w 755"/>
                  <a:gd name="T9" fmla="*/ 304 h 1016"/>
                  <a:gd name="T10" fmla="*/ 206 w 755"/>
                  <a:gd name="T11" fmla="*/ 363 h 1016"/>
                  <a:gd name="T12" fmla="*/ 248 w 755"/>
                  <a:gd name="T13" fmla="*/ 423 h 1016"/>
                  <a:gd name="T14" fmla="*/ 288 w 755"/>
                  <a:gd name="T15" fmla="*/ 480 h 1016"/>
                  <a:gd name="T16" fmla="*/ 331 w 755"/>
                  <a:gd name="T17" fmla="*/ 540 h 1016"/>
                  <a:gd name="T18" fmla="*/ 372 w 755"/>
                  <a:gd name="T19" fmla="*/ 600 h 1016"/>
                  <a:gd name="T20" fmla="*/ 416 w 755"/>
                  <a:gd name="T21" fmla="*/ 656 h 1016"/>
                  <a:gd name="T22" fmla="*/ 456 w 755"/>
                  <a:gd name="T23" fmla="*/ 714 h 1016"/>
                  <a:gd name="T24" fmla="*/ 500 w 755"/>
                  <a:gd name="T25" fmla="*/ 771 h 1016"/>
                  <a:gd name="T26" fmla="*/ 543 w 755"/>
                  <a:gd name="T27" fmla="*/ 831 h 1016"/>
                  <a:gd name="T28" fmla="*/ 587 w 755"/>
                  <a:gd name="T29" fmla="*/ 885 h 1016"/>
                  <a:gd name="T30" fmla="*/ 633 w 755"/>
                  <a:gd name="T31" fmla="*/ 942 h 1016"/>
                  <a:gd name="T32" fmla="*/ 676 w 755"/>
                  <a:gd name="T33" fmla="*/ 998 h 1016"/>
                  <a:gd name="T34" fmla="*/ 689 w 755"/>
                  <a:gd name="T35" fmla="*/ 1009 h 1016"/>
                  <a:gd name="T36" fmla="*/ 709 w 755"/>
                  <a:gd name="T37" fmla="*/ 1016 h 1016"/>
                  <a:gd name="T38" fmla="*/ 726 w 755"/>
                  <a:gd name="T39" fmla="*/ 1012 h 1016"/>
                  <a:gd name="T40" fmla="*/ 742 w 755"/>
                  <a:gd name="T41" fmla="*/ 1004 h 1016"/>
                  <a:gd name="T42" fmla="*/ 752 w 755"/>
                  <a:gd name="T43" fmla="*/ 991 h 1016"/>
                  <a:gd name="T44" fmla="*/ 755 w 755"/>
                  <a:gd name="T45" fmla="*/ 972 h 1016"/>
                  <a:gd name="T46" fmla="*/ 752 w 755"/>
                  <a:gd name="T47" fmla="*/ 956 h 1016"/>
                  <a:gd name="T48" fmla="*/ 744 w 755"/>
                  <a:gd name="T49" fmla="*/ 939 h 1016"/>
                  <a:gd name="T50" fmla="*/ 701 w 755"/>
                  <a:gd name="T51" fmla="*/ 885 h 1016"/>
                  <a:gd name="T52" fmla="*/ 657 w 755"/>
                  <a:gd name="T53" fmla="*/ 827 h 1016"/>
                  <a:gd name="T54" fmla="*/ 613 w 755"/>
                  <a:gd name="T55" fmla="*/ 771 h 1016"/>
                  <a:gd name="T56" fmla="*/ 571 w 755"/>
                  <a:gd name="T57" fmla="*/ 714 h 1016"/>
                  <a:gd name="T58" fmla="*/ 527 w 755"/>
                  <a:gd name="T59" fmla="*/ 656 h 1016"/>
                  <a:gd name="T60" fmla="*/ 486 w 755"/>
                  <a:gd name="T61" fmla="*/ 600 h 1016"/>
                  <a:gd name="T62" fmla="*/ 442 w 755"/>
                  <a:gd name="T63" fmla="*/ 543 h 1016"/>
                  <a:gd name="T64" fmla="*/ 402 w 755"/>
                  <a:gd name="T65" fmla="*/ 485 h 1016"/>
                  <a:gd name="T66" fmla="*/ 361 w 755"/>
                  <a:gd name="T67" fmla="*/ 429 h 1016"/>
                  <a:gd name="T68" fmla="*/ 320 w 755"/>
                  <a:gd name="T69" fmla="*/ 369 h 1016"/>
                  <a:gd name="T70" fmla="*/ 280 w 755"/>
                  <a:gd name="T71" fmla="*/ 312 h 1016"/>
                  <a:gd name="T72" fmla="*/ 239 w 755"/>
                  <a:gd name="T73" fmla="*/ 254 h 1016"/>
                  <a:gd name="T74" fmla="*/ 201 w 755"/>
                  <a:gd name="T75" fmla="*/ 195 h 1016"/>
                  <a:gd name="T76" fmla="*/ 160 w 755"/>
                  <a:gd name="T77" fmla="*/ 136 h 1016"/>
                  <a:gd name="T78" fmla="*/ 119 w 755"/>
                  <a:gd name="T79" fmla="*/ 78 h 1016"/>
                  <a:gd name="T80" fmla="*/ 82 w 755"/>
                  <a:gd name="T81" fmla="*/ 18 h 1016"/>
                  <a:gd name="T82" fmla="*/ 68 w 755"/>
                  <a:gd name="T83" fmla="*/ 5 h 1016"/>
                  <a:gd name="T84" fmla="*/ 54 w 755"/>
                  <a:gd name="T85" fmla="*/ 0 h 1016"/>
                  <a:gd name="T86" fmla="*/ 35 w 755"/>
                  <a:gd name="T87" fmla="*/ 0 h 1016"/>
                  <a:gd name="T88" fmla="*/ 19 w 755"/>
                  <a:gd name="T89" fmla="*/ 5 h 1016"/>
                  <a:gd name="T90" fmla="*/ 5 w 755"/>
                  <a:gd name="T91" fmla="*/ 18 h 1016"/>
                  <a:gd name="T92" fmla="*/ 0 w 755"/>
                  <a:gd name="T93" fmla="*/ 32 h 1016"/>
                  <a:gd name="T94" fmla="*/ 0 w 755"/>
                  <a:gd name="T95" fmla="*/ 48 h 1016"/>
                  <a:gd name="T96" fmla="*/ 5 w 755"/>
                  <a:gd name="T97" fmla="*/ 65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88" name="Freeform 548"/>
              <p:cNvSpPr>
                <a:spLocks/>
              </p:cNvSpPr>
              <p:nvPr/>
            </p:nvSpPr>
            <p:spPr bwMode="auto">
              <a:xfrm>
                <a:off x="3907" y="3135"/>
                <a:ext cx="689" cy="862"/>
              </a:xfrm>
              <a:custGeom>
                <a:avLst/>
                <a:gdLst>
                  <a:gd name="T0" fmla="*/ 2742 w 2756"/>
                  <a:gd name="T1" fmla="*/ 3451 h 3451"/>
                  <a:gd name="T2" fmla="*/ 2696 w 2756"/>
                  <a:gd name="T3" fmla="*/ 3449 h 3451"/>
                  <a:gd name="T4" fmla="*/ 2612 w 2756"/>
                  <a:gd name="T5" fmla="*/ 3343 h 3451"/>
                  <a:gd name="T6" fmla="*/ 2528 w 2756"/>
                  <a:gd name="T7" fmla="*/ 3237 h 3451"/>
                  <a:gd name="T8" fmla="*/ 2446 w 2756"/>
                  <a:gd name="T9" fmla="*/ 3128 h 3451"/>
                  <a:gd name="T10" fmla="*/ 2363 w 2756"/>
                  <a:gd name="T11" fmla="*/ 3022 h 3451"/>
                  <a:gd name="T12" fmla="*/ 2281 w 2756"/>
                  <a:gd name="T13" fmla="*/ 2916 h 3451"/>
                  <a:gd name="T14" fmla="*/ 2197 w 2756"/>
                  <a:gd name="T15" fmla="*/ 2807 h 3451"/>
                  <a:gd name="T16" fmla="*/ 2116 w 2756"/>
                  <a:gd name="T17" fmla="*/ 2702 h 3451"/>
                  <a:gd name="T18" fmla="*/ 2033 w 2756"/>
                  <a:gd name="T19" fmla="*/ 2594 h 3451"/>
                  <a:gd name="T20" fmla="*/ 1950 w 2756"/>
                  <a:gd name="T21" fmla="*/ 2488 h 3451"/>
                  <a:gd name="T22" fmla="*/ 1869 w 2756"/>
                  <a:gd name="T23" fmla="*/ 2379 h 3451"/>
                  <a:gd name="T24" fmla="*/ 1786 w 2756"/>
                  <a:gd name="T25" fmla="*/ 2273 h 3451"/>
                  <a:gd name="T26" fmla="*/ 1705 w 2756"/>
                  <a:gd name="T27" fmla="*/ 2164 h 3451"/>
                  <a:gd name="T28" fmla="*/ 1620 w 2756"/>
                  <a:gd name="T29" fmla="*/ 2058 h 3451"/>
                  <a:gd name="T30" fmla="*/ 1539 w 2756"/>
                  <a:gd name="T31" fmla="*/ 1950 h 3451"/>
                  <a:gd name="T32" fmla="*/ 1458 w 2756"/>
                  <a:gd name="T33" fmla="*/ 1844 h 3451"/>
                  <a:gd name="T34" fmla="*/ 1373 w 2756"/>
                  <a:gd name="T35" fmla="*/ 1735 h 3451"/>
                  <a:gd name="T36" fmla="*/ 1292 w 2756"/>
                  <a:gd name="T37" fmla="*/ 1629 h 3451"/>
                  <a:gd name="T38" fmla="*/ 1208 w 2756"/>
                  <a:gd name="T39" fmla="*/ 1524 h 3451"/>
                  <a:gd name="T40" fmla="*/ 1124 w 2756"/>
                  <a:gd name="T41" fmla="*/ 1418 h 3451"/>
                  <a:gd name="T42" fmla="*/ 1042 w 2756"/>
                  <a:gd name="T43" fmla="*/ 1309 h 3451"/>
                  <a:gd name="T44" fmla="*/ 959 w 2756"/>
                  <a:gd name="T45" fmla="*/ 1203 h 3451"/>
                  <a:gd name="T46" fmla="*/ 874 w 2756"/>
                  <a:gd name="T47" fmla="*/ 1097 h 3451"/>
                  <a:gd name="T48" fmla="*/ 788 w 2756"/>
                  <a:gd name="T49" fmla="*/ 991 h 3451"/>
                  <a:gd name="T50" fmla="*/ 703 w 2756"/>
                  <a:gd name="T51" fmla="*/ 889 h 3451"/>
                  <a:gd name="T52" fmla="*/ 616 w 2756"/>
                  <a:gd name="T53" fmla="*/ 783 h 3451"/>
                  <a:gd name="T54" fmla="*/ 532 w 2756"/>
                  <a:gd name="T55" fmla="*/ 676 h 3451"/>
                  <a:gd name="T56" fmla="*/ 445 w 2756"/>
                  <a:gd name="T57" fmla="*/ 573 h 3451"/>
                  <a:gd name="T58" fmla="*/ 356 w 2756"/>
                  <a:gd name="T59" fmla="*/ 470 h 3451"/>
                  <a:gd name="T60" fmla="*/ 269 w 2756"/>
                  <a:gd name="T61" fmla="*/ 367 h 3451"/>
                  <a:gd name="T62" fmla="*/ 179 w 2756"/>
                  <a:gd name="T63" fmla="*/ 263 h 3451"/>
                  <a:gd name="T64" fmla="*/ 89 w 2756"/>
                  <a:gd name="T65" fmla="*/ 161 h 3451"/>
                  <a:gd name="T66" fmla="*/ 0 w 2756"/>
                  <a:gd name="T67" fmla="*/ 57 h 3451"/>
                  <a:gd name="T68" fmla="*/ 0 w 2756"/>
                  <a:gd name="T69" fmla="*/ 41 h 3451"/>
                  <a:gd name="T70" fmla="*/ 0 w 2756"/>
                  <a:gd name="T71" fmla="*/ 25 h 3451"/>
                  <a:gd name="T72" fmla="*/ 3 w 2756"/>
                  <a:gd name="T73" fmla="*/ 11 h 3451"/>
                  <a:gd name="T74" fmla="*/ 13 w 2756"/>
                  <a:gd name="T75" fmla="*/ 0 h 3451"/>
                  <a:gd name="T76" fmla="*/ 59 w 2756"/>
                  <a:gd name="T77" fmla="*/ 11 h 3451"/>
                  <a:gd name="T78" fmla="*/ 853 w 2756"/>
                  <a:gd name="T79" fmla="*/ 948 h 3451"/>
                  <a:gd name="T80" fmla="*/ 2357 w 2756"/>
                  <a:gd name="T81" fmla="*/ 2911 h 3451"/>
                  <a:gd name="T82" fmla="*/ 2403 w 2756"/>
                  <a:gd name="T83" fmla="*/ 2978 h 3451"/>
                  <a:gd name="T84" fmla="*/ 2452 w 2756"/>
                  <a:gd name="T85" fmla="*/ 3044 h 3451"/>
                  <a:gd name="T86" fmla="*/ 2504 w 2756"/>
                  <a:gd name="T87" fmla="*/ 3109 h 3451"/>
                  <a:gd name="T88" fmla="*/ 2558 w 2756"/>
                  <a:gd name="T89" fmla="*/ 3172 h 3451"/>
                  <a:gd name="T90" fmla="*/ 2610 w 2756"/>
                  <a:gd name="T91" fmla="*/ 3237 h 3451"/>
                  <a:gd name="T92" fmla="*/ 2661 w 2756"/>
                  <a:gd name="T93" fmla="*/ 3302 h 3451"/>
                  <a:gd name="T94" fmla="*/ 2710 w 2756"/>
                  <a:gd name="T95" fmla="*/ 3367 h 3451"/>
                  <a:gd name="T96" fmla="*/ 2756 w 2756"/>
                  <a:gd name="T97" fmla="*/ 3435 h 3451"/>
                  <a:gd name="T98" fmla="*/ 2742 w 2756"/>
                  <a:gd name="T99" fmla="*/ 3451 h 3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89" name="Freeform 549"/>
              <p:cNvSpPr>
                <a:spLocks/>
              </p:cNvSpPr>
              <p:nvPr/>
            </p:nvSpPr>
            <p:spPr bwMode="auto">
              <a:xfrm>
                <a:off x="3481" y="3125"/>
                <a:ext cx="1114" cy="1023"/>
              </a:xfrm>
              <a:custGeom>
                <a:avLst/>
                <a:gdLst>
                  <a:gd name="T0" fmla="*/ 3188 w 4456"/>
                  <a:gd name="T1" fmla="*/ 4079 h 4092"/>
                  <a:gd name="T2" fmla="*/ 3050 w 4456"/>
                  <a:gd name="T3" fmla="*/ 4044 h 4092"/>
                  <a:gd name="T4" fmla="*/ 3196 w 4456"/>
                  <a:gd name="T5" fmla="*/ 3991 h 4092"/>
                  <a:gd name="T6" fmla="*/ 3017 w 4456"/>
                  <a:gd name="T7" fmla="*/ 3760 h 4092"/>
                  <a:gd name="T8" fmla="*/ 2833 w 4456"/>
                  <a:gd name="T9" fmla="*/ 3748 h 4092"/>
                  <a:gd name="T10" fmla="*/ 2865 w 4456"/>
                  <a:gd name="T11" fmla="*/ 3864 h 4092"/>
                  <a:gd name="T12" fmla="*/ 2981 w 4456"/>
                  <a:gd name="T13" fmla="*/ 3889 h 4092"/>
                  <a:gd name="T14" fmla="*/ 2875 w 4456"/>
                  <a:gd name="T15" fmla="*/ 3991 h 4092"/>
                  <a:gd name="T16" fmla="*/ 2748 w 4456"/>
                  <a:gd name="T17" fmla="*/ 3915 h 4092"/>
                  <a:gd name="T18" fmla="*/ 2628 w 4456"/>
                  <a:gd name="T19" fmla="*/ 3672 h 4092"/>
                  <a:gd name="T20" fmla="*/ 2515 w 4456"/>
                  <a:gd name="T21" fmla="*/ 3497 h 4092"/>
                  <a:gd name="T22" fmla="*/ 2403 w 4456"/>
                  <a:gd name="T23" fmla="*/ 3383 h 4092"/>
                  <a:gd name="T24" fmla="*/ 2335 w 4456"/>
                  <a:gd name="T25" fmla="*/ 3397 h 4092"/>
                  <a:gd name="T26" fmla="*/ 2327 w 4456"/>
                  <a:gd name="T27" fmla="*/ 3351 h 4092"/>
                  <a:gd name="T28" fmla="*/ 2302 w 4456"/>
                  <a:gd name="T29" fmla="*/ 3253 h 4092"/>
                  <a:gd name="T30" fmla="*/ 2154 w 4456"/>
                  <a:gd name="T31" fmla="*/ 3253 h 4092"/>
                  <a:gd name="T32" fmla="*/ 2230 w 4456"/>
                  <a:gd name="T33" fmla="*/ 3196 h 4092"/>
                  <a:gd name="T34" fmla="*/ 2173 w 4456"/>
                  <a:gd name="T35" fmla="*/ 3095 h 4092"/>
                  <a:gd name="T36" fmla="*/ 2094 w 4456"/>
                  <a:gd name="T37" fmla="*/ 3106 h 4092"/>
                  <a:gd name="T38" fmla="*/ 1999 w 4456"/>
                  <a:gd name="T39" fmla="*/ 2868 h 4092"/>
                  <a:gd name="T40" fmla="*/ 1977 w 4456"/>
                  <a:gd name="T41" fmla="*/ 2686 h 4092"/>
                  <a:gd name="T42" fmla="*/ 2089 w 4456"/>
                  <a:gd name="T43" fmla="*/ 2593 h 4092"/>
                  <a:gd name="T44" fmla="*/ 1801 w 4456"/>
                  <a:gd name="T45" fmla="*/ 2186 h 4092"/>
                  <a:gd name="T46" fmla="*/ 1489 w 4456"/>
                  <a:gd name="T47" fmla="*/ 1784 h 4092"/>
                  <a:gd name="T48" fmla="*/ 1214 w 4456"/>
                  <a:gd name="T49" fmla="*/ 1445 h 4092"/>
                  <a:gd name="T50" fmla="*/ 967 w 4456"/>
                  <a:gd name="T51" fmla="*/ 1369 h 4092"/>
                  <a:gd name="T52" fmla="*/ 787 w 4456"/>
                  <a:gd name="T53" fmla="*/ 1140 h 4092"/>
                  <a:gd name="T54" fmla="*/ 605 w 4456"/>
                  <a:gd name="T55" fmla="*/ 918 h 4092"/>
                  <a:gd name="T56" fmla="*/ 378 w 4456"/>
                  <a:gd name="T57" fmla="*/ 733 h 4092"/>
                  <a:gd name="T58" fmla="*/ 456 w 4456"/>
                  <a:gd name="T59" fmla="*/ 666 h 4092"/>
                  <a:gd name="T60" fmla="*/ 325 w 4456"/>
                  <a:gd name="T61" fmla="*/ 568 h 4092"/>
                  <a:gd name="T62" fmla="*/ 279 w 4456"/>
                  <a:gd name="T63" fmla="*/ 514 h 4092"/>
                  <a:gd name="T64" fmla="*/ 272 w 4456"/>
                  <a:gd name="T65" fmla="*/ 414 h 4092"/>
                  <a:gd name="T66" fmla="*/ 147 w 4456"/>
                  <a:gd name="T67" fmla="*/ 394 h 4092"/>
                  <a:gd name="T68" fmla="*/ 0 w 4456"/>
                  <a:gd name="T69" fmla="*/ 44 h 4092"/>
                  <a:gd name="T70" fmla="*/ 342 w 4456"/>
                  <a:gd name="T71" fmla="*/ 324 h 4092"/>
                  <a:gd name="T72" fmla="*/ 540 w 4456"/>
                  <a:gd name="T73" fmla="*/ 696 h 4092"/>
                  <a:gd name="T74" fmla="*/ 785 w 4456"/>
                  <a:gd name="T75" fmla="*/ 1029 h 4092"/>
                  <a:gd name="T76" fmla="*/ 1064 w 4456"/>
                  <a:gd name="T77" fmla="*/ 1285 h 4092"/>
                  <a:gd name="T78" fmla="*/ 1330 w 4456"/>
                  <a:gd name="T79" fmla="*/ 1447 h 4092"/>
                  <a:gd name="T80" fmla="*/ 2118 w 4456"/>
                  <a:gd name="T81" fmla="*/ 2651 h 4092"/>
                  <a:gd name="T82" fmla="*/ 2055 w 4456"/>
                  <a:gd name="T83" fmla="*/ 2803 h 4092"/>
                  <a:gd name="T84" fmla="*/ 2230 w 4456"/>
                  <a:gd name="T85" fmla="*/ 3028 h 4092"/>
                  <a:gd name="T86" fmla="*/ 2330 w 4456"/>
                  <a:gd name="T87" fmla="*/ 3150 h 4092"/>
                  <a:gd name="T88" fmla="*/ 2417 w 4456"/>
                  <a:gd name="T89" fmla="*/ 3164 h 4092"/>
                  <a:gd name="T90" fmla="*/ 2411 w 4456"/>
                  <a:gd name="T91" fmla="*/ 3240 h 4092"/>
                  <a:gd name="T92" fmla="*/ 2553 w 4456"/>
                  <a:gd name="T93" fmla="*/ 3335 h 4092"/>
                  <a:gd name="T94" fmla="*/ 2512 w 4456"/>
                  <a:gd name="T95" fmla="*/ 3395 h 4092"/>
                  <a:gd name="T96" fmla="*/ 2612 w 4456"/>
                  <a:gd name="T97" fmla="*/ 3487 h 4092"/>
                  <a:gd name="T98" fmla="*/ 2738 w 4456"/>
                  <a:gd name="T99" fmla="*/ 3476 h 4092"/>
                  <a:gd name="T100" fmla="*/ 2637 w 4456"/>
                  <a:gd name="T101" fmla="*/ 3302 h 4092"/>
                  <a:gd name="T102" fmla="*/ 2427 w 4456"/>
                  <a:gd name="T103" fmla="*/ 3023 h 4092"/>
                  <a:gd name="T104" fmla="*/ 2256 w 4456"/>
                  <a:gd name="T105" fmla="*/ 2702 h 4092"/>
                  <a:gd name="T106" fmla="*/ 2447 w 4456"/>
                  <a:gd name="T107" fmla="*/ 2946 h 4092"/>
                  <a:gd name="T108" fmla="*/ 2822 w 4456"/>
                  <a:gd name="T109" fmla="*/ 3418 h 4092"/>
                  <a:gd name="T110" fmla="*/ 3207 w 4456"/>
                  <a:gd name="T111" fmla="*/ 3885 h 4092"/>
                  <a:gd name="T112" fmla="*/ 3438 w 4456"/>
                  <a:gd name="T113" fmla="*/ 3954 h 4092"/>
                  <a:gd name="T114" fmla="*/ 3634 w 4456"/>
                  <a:gd name="T115" fmla="*/ 3894 h 4092"/>
                  <a:gd name="T116" fmla="*/ 4456 w 4456"/>
                  <a:gd name="T117" fmla="*/ 3704 h 4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90" name="Freeform 550"/>
              <p:cNvSpPr>
                <a:spLocks/>
              </p:cNvSpPr>
              <p:nvPr/>
            </p:nvSpPr>
            <p:spPr bwMode="auto">
              <a:xfrm>
                <a:off x="4204" y="3793"/>
                <a:ext cx="309" cy="179"/>
              </a:xfrm>
              <a:custGeom>
                <a:avLst/>
                <a:gdLst>
                  <a:gd name="T0" fmla="*/ 860 w 1235"/>
                  <a:gd name="T1" fmla="*/ 709 h 717"/>
                  <a:gd name="T2" fmla="*/ 827 w 1235"/>
                  <a:gd name="T3" fmla="*/ 707 h 717"/>
                  <a:gd name="T4" fmla="*/ 816 w 1235"/>
                  <a:gd name="T5" fmla="*/ 679 h 717"/>
                  <a:gd name="T6" fmla="*/ 892 w 1235"/>
                  <a:gd name="T7" fmla="*/ 655 h 717"/>
                  <a:gd name="T8" fmla="*/ 974 w 1235"/>
                  <a:gd name="T9" fmla="*/ 638 h 717"/>
                  <a:gd name="T10" fmla="*/ 1050 w 1235"/>
                  <a:gd name="T11" fmla="*/ 617 h 717"/>
                  <a:gd name="T12" fmla="*/ 1120 w 1235"/>
                  <a:gd name="T13" fmla="*/ 584 h 717"/>
                  <a:gd name="T14" fmla="*/ 1077 w 1235"/>
                  <a:gd name="T15" fmla="*/ 516 h 717"/>
                  <a:gd name="T16" fmla="*/ 1028 w 1235"/>
                  <a:gd name="T17" fmla="*/ 451 h 717"/>
                  <a:gd name="T18" fmla="*/ 977 w 1235"/>
                  <a:gd name="T19" fmla="*/ 389 h 717"/>
                  <a:gd name="T20" fmla="*/ 917 w 1235"/>
                  <a:gd name="T21" fmla="*/ 329 h 717"/>
                  <a:gd name="T22" fmla="*/ 857 w 1235"/>
                  <a:gd name="T23" fmla="*/ 269 h 717"/>
                  <a:gd name="T24" fmla="*/ 797 w 1235"/>
                  <a:gd name="T25" fmla="*/ 206 h 717"/>
                  <a:gd name="T26" fmla="*/ 737 w 1235"/>
                  <a:gd name="T27" fmla="*/ 148 h 717"/>
                  <a:gd name="T28" fmla="*/ 681 w 1235"/>
                  <a:gd name="T29" fmla="*/ 84 h 717"/>
                  <a:gd name="T30" fmla="*/ 596 w 1235"/>
                  <a:gd name="T31" fmla="*/ 95 h 717"/>
                  <a:gd name="T32" fmla="*/ 515 w 1235"/>
                  <a:gd name="T33" fmla="*/ 114 h 717"/>
                  <a:gd name="T34" fmla="*/ 436 w 1235"/>
                  <a:gd name="T35" fmla="*/ 134 h 717"/>
                  <a:gd name="T36" fmla="*/ 360 w 1235"/>
                  <a:gd name="T37" fmla="*/ 158 h 717"/>
                  <a:gd name="T38" fmla="*/ 282 w 1235"/>
                  <a:gd name="T39" fmla="*/ 188 h 717"/>
                  <a:gd name="T40" fmla="*/ 206 w 1235"/>
                  <a:gd name="T41" fmla="*/ 218 h 717"/>
                  <a:gd name="T42" fmla="*/ 132 w 1235"/>
                  <a:gd name="T43" fmla="*/ 247 h 717"/>
                  <a:gd name="T44" fmla="*/ 56 w 1235"/>
                  <a:gd name="T45" fmla="*/ 280 h 717"/>
                  <a:gd name="T46" fmla="*/ 342 w 1235"/>
                  <a:gd name="T47" fmla="*/ 717 h 717"/>
                  <a:gd name="T48" fmla="*/ 241 w 1235"/>
                  <a:gd name="T49" fmla="*/ 617 h 717"/>
                  <a:gd name="T50" fmla="*/ 132 w 1235"/>
                  <a:gd name="T51" fmla="*/ 502 h 717"/>
                  <a:gd name="T52" fmla="*/ 42 w 1235"/>
                  <a:gd name="T53" fmla="*/ 381 h 717"/>
                  <a:gd name="T54" fmla="*/ 0 w 1235"/>
                  <a:gd name="T55" fmla="*/ 250 h 717"/>
                  <a:gd name="T56" fmla="*/ 86 w 1235"/>
                  <a:gd name="T57" fmla="*/ 210 h 717"/>
                  <a:gd name="T58" fmla="*/ 173 w 1235"/>
                  <a:gd name="T59" fmla="*/ 174 h 717"/>
                  <a:gd name="T60" fmla="*/ 263 w 1235"/>
                  <a:gd name="T61" fmla="*/ 139 h 717"/>
                  <a:gd name="T62" fmla="*/ 355 w 1235"/>
                  <a:gd name="T63" fmla="*/ 109 h 717"/>
                  <a:gd name="T64" fmla="*/ 448 w 1235"/>
                  <a:gd name="T65" fmla="*/ 79 h 717"/>
                  <a:gd name="T66" fmla="*/ 540 w 1235"/>
                  <a:gd name="T67" fmla="*/ 52 h 717"/>
                  <a:gd name="T68" fmla="*/ 631 w 1235"/>
                  <a:gd name="T69" fmla="*/ 25 h 717"/>
                  <a:gd name="T70" fmla="*/ 725 w 1235"/>
                  <a:gd name="T71" fmla="*/ 0 h 717"/>
                  <a:gd name="T72" fmla="*/ 781 w 1235"/>
                  <a:gd name="T73" fmla="*/ 79 h 717"/>
                  <a:gd name="T74" fmla="*/ 850 w 1235"/>
                  <a:gd name="T75" fmla="*/ 158 h 717"/>
                  <a:gd name="T76" fmla="*/ 920 w 1235"/>
                  <a:gd name="T77" fmla="*/ 231 h 717"/>
                  <a:gd name="T78" fmla="*/ 993 w 1235"/>
                  <a:gd name="T79" fmla="*/ 301 h 717"/>
                  <a:gd name="T80" fmla="*/ 1063 w 1235"/>
                  <a:gd name="T81" fmla="*/ 375 h 717"/>
                  <a:gd name="T82" fmla="*/ 1129 w 1235"/>
                  <a:gd name="T83" fmla="*/ 451 h 717"/>
                  <a:gd name="T84" fmla="*/ 1189 w 1235"/>
                  <a:gd name="T85" fmla="*/ 530 h 717"/>
                  <a:gd name="T86" fmla="*/ 1235 w 1235"/>
                  <a:gd name="T87" fmla="*/ 611 h 717"/>
                  <a:gd name="T88" fmla="*/ 1150 w 1235"/>
                  <a:gd name="T89" fmla="*/ 649 h 717"/>
                  <a:gd name="T90" fmla="*/ 1056 w 1235"/>
                  <a:gd name="T91" fmla="*/ 663 h 717"/>
                  <a:gd name="T92" fmla="*/ 961 w 1235"/>
                  <a:gd name="T93" fmla="*/ 673 h 717"/>
                  <a:gd name="T94" fmla="*/ 876 w 1235"/>
                  <a:gd name="T95" fmla="*/ 709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91" name="Freeform 551"/>
              <p:cNvSpPr>
                <a:spLocks/>
              </p:cNvSpPr>
              <p:nvPr/>
            </p:nvSpPr>
            <p:spPr bwMode="auto">
              <a:xfrm>
                <a:off x="4392" y="3992"/>
                <a:ext cx="74" cy="75"/>
              </a:xfrm>
              <a:custGeom>
                <a:avLst/>
                <a:gdLst>
                  <a:gd name="T0" fmla="*/ 298 w 298"/>
                  <a:gd name="T1" fmla="*/ 103 h 304"/>
                  <a:gd name="T2" fmla="*/ 265 w 298"/>
                  <a:gd name="T3" fmla="*/ 101 h 304"/>
                  <a:gd name="T4" fmla="*/ 233 w 298"/>
                  <a:gd name="T5" fmla="*/ 94 h 304"/>
                  <a:gd name="T6" fmla="*/ 198 w 298"/>
                  <a:gd name="T7" fmla="*/ 84 h 304"/>
                  <a:gd name="T8" fmla="*/ 165 w 298"/>
                  <a:gd name="T9" fmla="*/ 76 h 304"/>
                  <a:gd name="T10" fmla="*/ 133 w 298"/>
                  <a:gd name="T11" fmla="*/ 71 h 304"/>
                  <a:gd name="T12" fmla="*/ 106 w 298"/>
                  <a:gd name="T13" fmla="*/ 76 h 304"/>
                  <a:gd name="T14" fmla="*/ 81 w 298"/>
                  <a:gd name="T15" fmla="*/ 94 h 304"/>
                  <a:gd name="T16" fmla="*/ 64 w 298"/>
                  <a:gd name="T17" fmla="*/ 131 h 304"/>
                  <a:gd name="T18" fmla="*/ 64 w 298"/>
                  <a:gd name="T19" fmla="*/ 152 h 304"/>
                  <a:gd name="T20" fmla="*/ 73 w 298"/>
                  <a:gd name="T21" fmla="*/ 173 h 304"/>
                  <a:gd name="T22" fmla="*/ 81 w 298"/>
                  <a:gd name="T23" fmla="*/ 193 h 304"/>
                  <a:gd name="T24" fmla="*/ 94 w 298"/>
                  <a:gd name="T25" fmla="*/ 212 h 304"/>
                  <a:gd name="T26" fmla="*/ 108 w 298"/>
                  <a:gd name="T27" fmla="*/ 225 h 304"/>
                  <a:gd name="T28" fmla="*/ 124 w 298"/>
                  <a:gd name="T29" fmla="*/ 239 h 304"/>
                  <a:gd name="T30" fmla="*/ 143 w 298"/>
                  <a:gd name="T31" fmla="*/ 253 h 304"/>
                  <a:gd name="T32" fmla="*/ 163 w 298"/>
                  <a:gd name="T33" fmla="*/ 260 h 304"/>
                  <a:gd name="T34" fmla="*/ 179 w 298"/>
                  <a:gd name="T35" fmla="*/ 260 h 304"/>
                  <a:gd name="T36" fmla="*/ 179 w 298"/>
                  <a:gd name="T37" fmla="*/ 290 h 304"/>
                  <a:gd name="T38" fmla="*/ 152 w 298"/>
                  <a:gd name="T39" fmla="*/ 302 h 304"/>
                  <a:gd name="T40" fmla="*/ 127 w 298"/>
                  <a:gd name="T41" fmla="*/ 304 h 304"/>
                  <a:gd name="T42" fmla="*/ 101 w 298"/>
                  <a:gd name="T43" fmla="*/ 302 h 304"/>
                  <a:gd name="T44" fmla="*/ 76 w 298"/>
                  <a:gd name="T45" fmla="*/ 293 h 304"/>
                  <a:gd name="T46" fmla="*/ 54 w 298"/>
                  <a:gd name="T47" fmla="*/ 279 h 304"/>
                  <a:gd name="T48" fmla="*/ 35 w 298"/>
                  <a:gd name="T49" fmla="*/ 260 h 304"/>
                  <a:gd name="T50" fmla="*/ 18 w 298"/>
                  <a:gd name="T51" fmla="*/ 239 h 304"/>
                  <a:gd name="T52" fmla="*/ 5 w 298"/>
                  <a:gd name="T53" fmla="*/ 217 h 304"/>
                  <a:gd name="T54" fmla="*/ 0 w 298"/>
                  <a:gd name="T55" fmla="*/ 179 h 304"/>
                  <a:gd name="T56" fmla="*/ 2 w 298"/>
                  <a:gd name="T57" fmla="*/ 141 h 304"/>
                  <a:gd name="T58" fmla="*/ 11 w 298"/>
                  <a:gd name="T59" fmla="*/ 106 h 304"/>
                  <a:gd name="T60" fmla="*/ 27 w 298"/>
                  <a:gd name="T61" fmla="*/ 73 h 304"/>
                  <a:gd name="T62" fmla="*/ 48 w 298"/>
                  <a:gd name="T63" fmla="*/ 46 h 304"/>
                  <a:gd name="T64" fmla="*/ 76 w 298"/>
                  <a:gd name="T65" fmla="*/ 24 h 304"/>
                  <a:gd name="T66" fmla="*/ 106 w 298"/>
                  <a:gd name="T67" fmla="*/ 8 h 304"/>
                  <a:gd name="T68" fmla="*/ 141 w 298"/>
                  <a:gd name="T69" fmla="*/ 0 h 304"/>
                  <a:gd name="T70" fmla="*/ 163 w 298"/>
                  <a:gd name="T71" fmla="*/ 11 h 304"/>
                  <a:gd name="T72" fmla="*/ 187 w 298"/>
                  <a:gd name="T73" fmla="*/ 16 h 304"/>
                  <a:gd name="T74" fmla="*/ 212 w 298"/>
                  <a:gd name="T75" fmla="*/ 24 h 304"/>
                  <a:gd name="T76" fmla="*/ 235 w 298"/>
                  <a:gd name="T77" fmla="*/ 30 h 304"/>
                  <a:gd name="T78" fmla="*/ 258 w 298"/>
                  <a:gd name="T79" fmla="*/ 41 h 304"/>
                  <a:gd name="T80" fmla="*/ 277 w 298"/>
                  <a:gd name="T81" fmla="*/ 54 h 304"/>
                  <a:gd name="T82" fmla="*/ 290 w 298"/>
                  <a:gd name="T83" fmla="*/ 76 h 304"/>
                  <a:gd name="T84" fmla="*/ 298 w 298"/>
                  <a:gd name="T85" fmla="*/ 10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92" name="Freeform 552"/>
              <p:cNvSpPr>
                <a:spLocks/>
              </p:cNvSpPr>
              <p:nvPr/>
            </p:nvSpPr>
            <p:spPr bwMode="auto">
              <a:xfrm>
                <a:off x="4059" y="3614"/>
                <a:ext cx="284" cy="172"/>
              </a:xfrm>
              <a:custGeom>
                <a:avLst/>
                <a:gdLst>
                  <a:gd name="T0" fmla="*/ 931 w 1138"/>
                  <a:gd name="T1" fmla="*/ 525 h 687"/>
                  <a:gd name="T2" fmla="*/ 956 w 1138"/>
                  <a:gd name="T3" fmla="*/ 490 h 687"/>
                  <a:gd name="T4" fmla="*/ 996 w 1138"/>
                  <a:gd name="T5" fmla="*/ 470 h 687"/>
                  <a:gd name="T6" fmla="*/ 1037 w 1138"/>
                  <a:gd name="T7" fmla="*/ 443 h 687"/>
                  <a:gd name="T8" fmla="*/ 709 w 1138"/>
                  <a:gd name="T9" fmla="*/ 74 h 687"/>
                  <a:gd name="T10" fmla="*/ 630 w 1138"/>
                  <a:gd name="T11" fmla="*/ 88 h 687"/>
                  <a:gd name="T12" fmla="*/ 554 w 1138"/>
                  <a:gd name="T13" fmla="*/ 104 h 687"/>
                  <a:gd name="T14" fmla="*/ 476 w 1138"/>
                  <a:gd name="T15" fmla="*/ 120 h 687"/>
                  <a:gd name="T16" fmla="*/ 399 w 1138"/>
                  <a:gd name="T17" fmla="*/ 139 h 687"/>
                  <a:gd name="T18" fmla="*/ 323 w 1138"/>
                  <a:gd name="T19" fmla="*/ 160 h 687"/>
                  <a:gd name="T20" fmla="*/ 250 w 1138"/>
                  <a:gd name="T21" fmla="*/ 185 h 687"/>
                  <a:gd name="T22" fmla="*/ 176 w 1138"/>
                  <a:gd name="T23" fmla="*/ 212 h 687"/>
                  <a:gd name="T24" fmla="*/ 104 w 1138"/>
                  <a:gd name="T25" fmla="*/ 239 h 687"/>
                  <a:gd name="T26" fmla="*/ 367 w 1138"/>
                  <a:gd name="T27" fmla="*/ 687 h 687"/>
                  <a:gd name="T28" fmla="*/ 271 w 1138"/>
                  <a:gd name="T29" fmla="*/ 584 h 687"/>
                  <a:gd name="T30" fmla="*/ 192 w 1138"/>
                  <a:gd name="T31" fmla="*/ 470 h 687"/>
                  <a:gd name="T32" fmla="*/ 109 w 1138"/>
                  <a:gd name="T33" fmla="*/ 356 h 687"/>
                  <a:gd name="T34" fmla="*/ 0 w 1138"/>
                  <a:gd name="T35" fmla="*/ 250 h 687"/>
                  <a:gd name="T36" fmla="*/ 14 w 1138"/>
                  <a:gd name="T37" fmla="*/ 204 h 687"/>
                  <a:gd name="T38" fmla="*/ 49 w 1138"/>
                  <a:gd name="T39" fmla="*/ 196 h 687"/>
                  <a:gd name="T40" fmla="*/ 81 w 1138"/>
                  <a:gd name="T41" fmla="*/ 193 h 687"/>
                  <a:gd name="T42" fmla="*/ 104 w 1138"/>
                  <a:gd name="T43" fmla="*/ 153 h 687"/>
                  <a:gd name="T44" fmla="*/ 185 w 1138"/>
                  <a:gd name="T45" fmla="*/ 134 h 687"/>
                  <a:gd name="T46" fmla="*/ 263 w 1138"/>
                  <a:gd name="T47" fmla="*/ 111 h 687"/>
                  <a:gd name="T48" fmla="*/ 342 w 1138"/>
                  <a:gd name="T49" fmla="*/ 90 h 687"/>
                  <a:gd name="T50" fmla="*/ 423 w 1138"/>
                  <a:gd name="T51" fmla="*/ 68 h 687"/>
                  <a:gd name="T52" fmla="*/ 505 w 1138"/>
                  <a:gd name="T53" fmla="*/ 49 h 687"/>
                  <a:gd name="T54" fmla="*/ 587 w 1138"/>
                  <a:gd name="T55" fmla="*/ 30 h 687"/>
                  <a:gd name="T56" fmla="*/ 668 w 1138"/>
                  <a:gd name="T57" fmla="*/ 14 h 687"/>
                  <a:gd name="T58" fmla="*/ 753 w 1138"/>
                  <a:gd name="T59" fmla="*/ 0 h 687"/>
                  <a:gd name="T60" fmla="*/ 1118 w 1138"/>
                  <a:gd name="T61" fmla="*/ 451 h 687"/>
                  <a:gd name="T62" fmla="*/ 1076 w 1138"/>
                  <a:gd name="T63" fmla="*/ 495 h 687"/>
                  <a:gd name="T64" fmla="*/ 1021 w 1138"/>
                  <a:gd name="T65" fmla="*/ 527 h 687"/>
                  <a:gd name="T66" fmla="*/ 964 w 1138"/>
                  <a:gd name="T67" fmla="*/ 546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93" name="Freeform 553"/>
              <p:cNvSpPr>
                <a:spLocks/>
              </p:cNvSpPr>
              <p:nvPr/>
            </p:nvSpPr>
            <p:spPr bwMode="auto">
              <a:xfrm>
                <a:off x="4171" y="3877"/>
                <a:ext cx="96" cy="127"/>
              </a:xfrm>
              <a:custGeom>
                <a:avLst/>
                <a:gdLst>
                  <a:gd name="T0" fmla="*/ 372 w 386"/>
                  <a:gd name="T1" fmla="*/ 507 h 507"/>
                  <a:gd name="T2" fmla="*/ 328 w 386"/>
                  <a:gd name="T3" fmla="*/ 507 h 507"/>
                  <a:gd name="T4" fmla="*/ 291 w 386"/>
                  <a:gd name="T5" fmla="*/ 445 h 507"/>
                  <a:gd name="T6" fmla="*/ 245 w 386"/>
                  <a:gd name="T7" fmla="*/ 386 h 507"/>
                  <a:gd name="T8" fmla="*/ 199 w 386"/>
                  <a:gd name="T9" fmla="*/ 329 h 507"/>
                  <a:gd name="T10" fmla="*/ 150 w 386"/>
                  <a:gd name="T11" fmla="*/ 269 h 507"/>
                  <a:gd name="T12" fmla="*/ 100 w 386"/>
                  <a:gd name="T13" fmla="*/ 209 h 507"/>
                  <a:gd name="T14" fmla="*/ 60 w 386"/>
                  <a:gd name="T15" fmla="*/ 146 h 507"/>
                  <a:gd name="T16" fmla="*/ 25 w 386"/>
                  <a:gd name="T17" fmla="*/ 82 h 507"/>
                  <a:gd name="T18" fmla="*/ 0 w 386"/>
                  <a:gd name="T19" fmla="*/ 14 h 507"/>
                  <a:gd name="T20" fmla="*/ 16 w 386"/>
                  <a:gd name="T21" fmla="*/ 0 h 507"/>
                  <a:gd name="T22" fmla="*/ 70 w 386"/>
                  <a:gd name="T23" fmla="*/ 57 h 507"/>
                  <a:gd name="T24" fmla="*/ 122 w 386"/>
                  <a:gd name="T25" fmla="*/ 117 h 507"/>
                  <a:gd name="T26" fmla="*/ 171 w 386"/>
                  <a:gd name="T27" fmla="*/ 176 h 507"/>
                  <a:gd name="T28" fmla="*/ 220 w 386"/>
                  <a:gd name="T29" fmla="*/ 236 h 507"/>
                  <a:gd name="T30" fmla="*/ 266 w 386"/>
                  <a:gd name="T31" fmla="*/ 299 h 507"/>
                  <a:gd name="T32" fmla="*/ 310 w 386"/>
                  <a:gd name="T33" fmla="*/ 364 h 507"/>
                  <a:gd name="T34" fmla="*/ 351 w 386"/>
                  <a:gd name="T35" fmla="*/ 429 h 507"/>
                  <a:gd name="T36" fmla="*/ 386 w 386"/>
                  <a:gd name="T37" fmla="*/ 497 h 507"/>
                  <a:gd name="T38" fmla="*/ 372 w 386"/>
                  <a:gd name="T39" fmla="*/ 507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94" name="Freeform 554"/>
              <p:cNvSpPr>
                <a:spLocks/>
              </p:cNvSpPr>
              <p:nvPr/>
            </p:nvSpPr>
            <p:spPr bwMode="auto">
              <a:xfrm>
                <a:off x="4176" y="3769"/>
                <a:ext cx="55" cy="21"/>
              </a:xfrm>
              <a:custGeom>
                <a:avLst/>
                <a:gdLst>
                  <a:gd name="T0" fmla="*/ 0 w 220"/>
                  <a:gd name="T1" fmla="*/ 84 h 84"/>
                  <a:gd name="T2" fmla="*/ 19 w 220"/>
                  <a:gd name="T3" fmla="*/ 60 h 84"/>
                  <a:gd name="T4" fmla="*/ 44 w 220"/>
                  <a:gd name="T5" fmla="*/ 38 h 84"/>
                  <a:gd name="T6" fmla="*/ 71 w 220"/>
                  <a:gd name="T7" fmla="*/ 24 h 84"/>
                  <a:gd name="T8" fmla="*/ 103 w 220"/>
                  <a:gd name="T9" fmla="*/ 14 h 84"/>
                  <a:gd name="T10" fmla="*/ 133 w 220"/>
                  <a:gd name="T11" fmla="*/ 6 h 84"/>
                  <a:gd name="T12" fmla="*/ 163 w 220"/>
                  <a:gd name="T13" fmla="*/ 3 h 84"/>
                  <a:gd name="T14" fmla="*/ 193 w 220"/>
                  <a:gd name="T15" fmla="*/ 0 h 84"/>
                  <a:gd name="T16" fmla="*/ 220 w 220"/>
                  <a:gd name="T17" fmla="*/ 0 h 84"/>
                  <a:gd name="T18" fmla="*/ 203 w 220"/>
                  <a:gd name="T19" fmla="*/ 28 h 84"/>
                  <a:gd name="T20" fmla="*/ 180 w 220"/>
                  <a:gd name="T21" fmla="*/ 47 h 84"/>
                  <a:gd name="T22" fmla="*/ 152 w 220"/>
                  <a:gd name="T23" fmla="*/ 60 h 84"/>
                  <a:gd name="T24" fmla="*/ 122 w 220"/>
                  <a:gd name="T25" fmla="*/ 65 h 84"/>
                  <a:gd name="T26" fmla="*/ 92 w 220"/>
                  <a:gd name="T27" fmla="*/ 70 h 84"/>
                  <a:gd name="T28" fmla="*/ 60 w 220"/>
                  <a:gd name="T29" fmla="*/ 74 h 84"/>
                  <a:gd name="T30" fmla="*/ 30 w 220"/>
                  <a:gd name="T31" fmla="*/ 79 h 84"/>
                  <a:gd name="T32" fmla="*/ 0 w 220"/>
                  <a:gd name="T33"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95" name="Freeform 555"/>
              <p:cNvSpPr>
                <a:spLocks/>
              </p:cNvSpPr>
              <p:nvPr/>
            </p:nvSpPr>
            <p:spPr bwMode="auto">
              <a:xfrm>
                <a:off x="4145" y="4003"/>
                <a:ext cx="65" cy="40"/>
              </a:xfrm>
              <a:custGeom>
                <a:avLst/>
                <a:gdLst>
                  <a:gd name="T0" fmla="*/ 11 w 258"/>
                  <a:gd name="T1" fmla="*/ 73 h 161"/>
                  <a:gd name="T2" fmla="*/ 0 w 258"/>
                  <a:gd name="T3" fmla="*/ 57 h 161"/>
                  <a:gd name="T4" fmla="*/ 16 w 258"/>
                  <a:gd name="T5" fmla="*/ 48 h 161"/>
                  <a:gd name="T6" fmla="*/ 32 w 258"/>
                  <a:gd name="T7" fmla="*/ 43 h 161"/>
                  <a:gd name="T8" fmla="*/ 52 w 258"/>
                  <a:gd name="T9" fmla="*/ 43 h 161"/>
                  <a:gd name="T10" fmla="*/ 68 w 258"/>
                  <a:gd name="T11" fmla="*/ 41 h 161"/>
                  <a:gd name="T12" fmla="*/ 87 w 258"/>
                  <a:gd name="T13" fmla="*/ 38 h 161"/>
                  <a:gd name="T14" fmla="*/ 103 w 258"/>
                  <a:gd name="T15" fmla="*/ 30 h 161"/>
                  <a:gd name="T16" fmla="*/ 117 w 258"/>
                  <a:gd name="T17" fmla="*/ 20 h 161"/>
                  <a:gd name="T18" fmla="*/ 128 w 258"/>
                  <a:gd name="T19" fmla="*/ 0 h 161"/>
                  <a:gd name="T20" fmla="*/ 258 w 258"/>
                  <a:gd name="T21" fmla="*/ 147 h 161"/>
                  <a:gd name="T22" fmla="*/ 219 w 258"/>
                  <a:gd name="T23" fmla="*/ 152 h 161"/>
                  <a:gd name="T24" fmla="*/ 184 w 258"/>
                  <a:gd name="T25" fmla="*/ 155 h 161"/>
                  <a:gd name="T26" fmla="*/ 147 w 258"/>
                  <a:gd name="T27" fmla="*/ 161 h 161"/>
                  <a:gd name="T28" fmla="*/ 114 w 258"/>
                  <a:gd name="T29" fmla="*/ 157 h 161"/>
                  <a:gd name="T30" fmla="*/ 84 w 258"/>
                  <a:gd name="T31" fmla="*/ 152 h 161"/>
                  <a:gd name="T32" fmla="*/ 54 w 258"/>
                  <a:gd name="T33" fmla="*/ 138 h 161"/>
                  <a:gd name="T34" fmla="*/ 30 w 258"/>
                  <a:gd name="T35" fmla="*/ 111 h 161"/>
                  <a:gd name="T36" fmla="*/ 11 w 258"/>
                  <a:gd name="T37" fmla="*/ 7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96" name="Freeform 556"/>
              <p:cNvSpPr>
                <a:spLocks/>
              </p:cNvSpPr>
              <p:nvPr/>
            </p:nvSpPr>
            <p:spPr bwMode="auto">
              <a:xfrm>
                <a:off x="3942" y="3454"/>
                <a:ext cx="262" cy="157"/>
              </a:xfrm>
              <a:custGeom>
                <a:avLst/>
                <a:gdLst>
                  <a:gd name="T0" fmla="*/ 850 w 1049"/>
                  <a:gd name="T1" fmla="*/ 511 h 625"/>
                  <a:gd name="T2" fmla="*/ 844 w 1049"/>
                  <a:gd name="T3" fmla="*/ 486 h 625"/>
                  <a:gd name="T4" fmla="*/ 860 w 1049"/>
                  <a:gd name="T5" fmla="*/ 465 h 625"/>
                  <a:gd name="T6" fmla="*/ 896 w 1049"/>
                  <a:gd name="T7" fmla="*/ 442 h 625"/>
                  <a:gd name="T8" fmla="*/ 931 w 1049"/>
                  <a:gd name="T9" fmla="*/ 421 h 625"/>
                  <a:gd name="T10" fmla="*/ 964 w 1049"/>
                  <a:gd name="T11" fmla="*/ 394 h 625"/>
                  <a:gd name="T12" fmla="*/ 689 w 1049"/>
                  <a:gd name="T13" fmla="*/ 70 h 625"/>
                  <a:gd name="T14" fmla="*/ 606 w 1049"/>
                  <a:gd name="T15" fmla="*/ 82 h 625"/>
                  <a:gd name="T16" fmla="*/ 524 w 1049"/>
                  <a:gd name="T17" fmla="*/ 98 h 625"/>
                  <a:gd name="T18" fmla="*/ 442 w 1049"/>
                  <a:gd name="T19" fmla="*/ 117 h 625"/>
                  <a:gd name="T20" fmla="*/ 364 w 1049"/>
                  <a:gd name="T21" fmla="*/ 141 h 625"/>
                  <a:gd name="T22" fmla="*/ 285 w 1049"/>
                  <a:gd name="T23" fmla="*/ 169 h 625"/>
                  <a:gd name="T24" fmla="*/ 209 w 1049"/>
                  <a:gd name="T25" fmla="*/ 199 h 625"/>
                  <a:gd name="T26" fmla="*/ 133 w 1049"/>
                  <a:gd name="T27" fmla="*/ 231 h 625"/>
                  <a:gd name="T28" fmla="*/ 57 w 1049"/>
                  <a:gd name="T29" fmla="*/ 264 h 625"/>
                  <a:gd name="T30" fmla="*/ 119 w 1049"/>
                  <a:gd name="T31" fmla="*/ 345 h 625"/>
                  <a:gd name="T32" fmla="*/ 185 w 1049"/>
                  <a:gd name="T33" fmla="*/ 424 h 625"/>
                  <a:gd name="T34" fmla="*/ 241 w 1049"/>
                  <a:gd name="T35" fmla="*/ 508 h 625"/>
                  <a:gd name="T36" fmla="*/ 282 w 1049"/>
                  <a:gd name="T37" fmla="*/ 597 h 625"/>
                  <a:gd name="T38" fmla="*/ 217 w 1049"/>
                  <a:gd name="T39" fmla="*/ 573 h 625"/>
                  <a:gd name="T40" fmla="*/ 133 w 1049"/>
                  <a:gd name="T41" fmla="*/ 470 h 625"/>
                  <a:gd name="T42" fmla="*/ 54 w 1049"/>
                  <a:gd name="T43" fmla="*/ 364 h 625"/>
                  <a:gd name="T44" fmla="*/ 5 w 1049"/>
                  <a:gd name="T45" fmla="*/ 253 h 625"/>
                  <a:gd name="T46" fmla="*/ 43 w 1049"/>
                  <a:gd name="T47" fmla="*/ 183 h 625"/>
                  <a:gd name="T48" fmla="*/ 133 w 1049"/>
                  <a:gd name="T49" fmla="*/ 158 h 625"/>
                  <a:gd name="T50" fmla="*/ 220 w 1049"/>
                  <a:gd name="T51" fmla="*/ 128 h 625"/>
                  <a:gd name="T52" fmla="*/ 307 w 1049"/>
                  <a:gd name="T53" fmla="*/ 100 h 625"/>
                  <a:gd name="T54" fmla="*/ 393 w 1049"/>
                  <a:gd name="T55" fmla="*/ 74 h 625"/>
                  <a:gd name="T56" fmla="*/ 483 w 1049"/>
                  <a:gd name="T57" fmla="*/ 47 h 625"/>
                  <a:gd name="T58" fmla="*/ 571 w 1049"/>
                  <a:gd name="T59" fmla="*/ 24 h 625"/>
                  <a:gd name="T60" fmla="*/ 659 w 1049"/>
                  <a:gd name="T61" fmla="*/ 5 h 625"/>
                  <a:gd name="T62" fmla="*/ 749 w 1049"/>
                  <a:gd name="T63" fmla="*/ 49 h 625"/>
                  <a:gd name="T64" fmla="*/ 848 w 1049"/>
                  <a:gd name="T65" fmla="*/ 144 h 625"/>
                  <a:gd name="T66" fmla="*/ 945 w 1049"/>
                  <a:gd name="T67" fmla="*/ 241 h 625"/>
                  <a:gd name="T68" fmla="*/ 1024 w 1049"/>
                  <a:gd name="T69" fmla="*/ 348 h 625"/>
                  <a:gd name="T70" fmla="*/ 1029 w 1049"/>
                  <a:gd name="T71" fmla="*/ 430 h 625"/>
                  <a:gd name="T72" fmla="*/ 983 w 1049"/>
                  <a:gd name="T73" fmla="*/ 465 h 625"/>
                  <a:gd name="T74" fmla="*/ 936 w 1049"/>
                  <a:gd name="T75" fmla="*/ 492 h 625"/>
                  <a:gd name="T76" fmla="*/ 885 w 1049"/>
                  <a:gd name="T77" fmla="*/ 511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97" name="Freeform 557"/>
              <p:cNvSpPr>
                <a:spLocks/>
              </p:cNvSpPr>
              <p:nvPr/>
            </p:nvSpPr>
            <p:spPr bwMode="auto">
              <a:xfrm>
                <a:off x="4037" y="3687"/>
                <a:ext cx="113" cy="139"/>
              </a:xfrm>
              <a:custGeom>
                <a:avLst/>
                <a:gdLst>
                  <a:gd name="T0" fmla="*/ 380 w 450"/>
                  <a:gd name="T1" fmla="*/ 554 h 556"/>
                  <a:gd name="T2" fmla="*/ 342 w 450"/>
                  <a:gd name="T3" fmla="*/ 480 h 556"/>
                  <a:gd name="T4" fmla="*/ 296 w 450"/>
                  <a:gd name="T5" fmla="*/ 413 h 556"/>
                  <a:gd name="T6" fmla="*/ 242 w 450"/>
                  <a:gd name="T7" fmla="*/ 347 h 556"/>
                  <a:gd name="T8" fmla="*/ 187 w 450"/>
                  <a:gd name="T9" fmla="*/ 284 h 556"/>
                  <a:gd name="T10" fmla="*/ 131 w 450"/>
                  <a:gd name="T11" fmla="*/ 219 h 556"/>
                  <a:gd name="T12" fmla="*/ 78 w 450"/>
                  <a:gd name="T13" fmla="*/ 154 h 556"/>
                  <a:gd name="T14" fmla="*/ 32 w 450"/>
                  <a:gd name="T15" fmla="*/ 87 h 556"/>
                  <a:gd name="T16" fmla="*/ 0 w 450"/>
                  <a:gd name="T17" fmla="*/ 16 h 556"/>
                  <a:gd name="T18" fmla="*/ 11 w 450"/>
                  <a:gd name="T19" fmla="*/ 2 h 556"/>
                  <a:gd name="T20" fmla="*/ 27 w 450"/>
                  <a:gd name="T21" fmla="*/ 0 h 556"/>
                  <a:gd name="T22" fmla="*/ 43 w 450"/>
                  <a:gd name="T23" fmla="*/ 0 h 556"/>
                  <a:gd name="T24" fmla="*/ 57 w 450"/>
                  <a:gd name="T25" fmla="*/ 0 h 556"/>
                  <a:gd name="T26" fmla="*/ 450 w 450"/>
                  <a:gd name="T27" fmla="*/ 524 h 556"/>
                  <a:gd name="T28" fmla="*/ 440 w 450"/>
                  <a:gd name="T29" fmla="*/ 538 h 556"/>
                  <a:gd name="T30" fmla="*/ 424 w 450"/>
                  <a:gd name="T31" fmla="*/ 548 h 556"/>
                  <a:gd name="T32" fmla="*/ 404 w 450"/>
                  <a:gd name="T33" fmla="*/ 556 h 556"/>
                  <a:gd name="T34" fmla="*/ 380 w 450"/>
                  <a:gd name="T35" fmla="*/ 554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98" name="Freeform 558"/>
              <p:cNvSpPr>
                <a:spLocks/>
              </p:cNvSpPr>
              <p:nvPr/>
            </p:nvSpPr>
            <p:spPr bwMode="auto">
              <a:xfrm>
                <a:off x="3821" y="3305"/>
                <a:ext cx="267" cy="165"/>
              </a:xfrm>
              <a:custGeom>
                <a:avLst/>
                <a:gdLst>
                  <a:gd name="T0" fmla="*/ 801 w 1067"/>
                  <a:gd name="T1" fmla="*/ 420 h 660"/>
                  <a:gd name="T2" fmla="*/ 842 w 1067"/>
                  <a:gd name="T3" fmla="*/ 385 h 660"/>
                  <a:gd name="T4" fmla="*/ 900 w 1067"/>
                  <a:gd name="T5" fmla="*/ 366 h 660"/>
                  <a:gd name="T6" fmla="*/ 956 w 1067"/>
                  <a:gd name="T7" fmla="*/ 348 h 660"/>
                  <a:gd name="T8" fmla="*/ 954 w 1067"/>
                  <a:gd name="T9" fmla="*/ 320 h 660"/>
                  <a:gd name="T10" fmla="*/ 900 w 1067"/>
                  <a:gd name="T11" fmla="*/ 277 h 660"/>
                  <a:gd name="T12" fmla="*/ 848 w 1067"/>
                  <a:gd name="T13" fmla="*/ 217 h 660"/>
                  <a:gd name="T14" fmla="*/ 799 w 1067"/>
                  <a:gd name="T15" fmla="*/ 152 h 660"/>
                  <a:gd name="T16" fmla="*/ 748 w 1067"/>
                  <a:gd name="T17" fmla="*/ 94 h 660"/>
                  <a:gd name="T18" fmla="*/ 690 w 1067"/>
                  <a:gd name="T19" fmla="*/ 57 h 660"/>
                  <a:gd name="T20" fmla="*/ 628 w 1067"/>
                  <a:gd name="T21" fmla="*/ 46 h 660"/>
                  <a:gd name="T22" fmla="*/ 560 w 1067"/>
                  <a:gd name="T23" fmla="*/ 78 h 660"/>
                  <a:gd name="T24" fmla="*/ 471 w 1067"/>
                  <a:gd name="T25" fmla="*/ 122 h 660"/>
                  <a:gd name="T26" fmla="*/ 364 w 1067"/>
                  <a:gd name="T27" fmla="*/ 144 h 660"/>
                  <a:gd name="T28" fmla="*/ 261 w 1067"/>
                  <a:gd name="T29" fmla="*/ 166 h 660"/>
                  <a:gd name="T30" fmla="*/ 164 w 1067"/>
                  <a:gd name="T31" fmla="*/ 198 h 660"/>
                  <a:gd name="T32" fmla="*/ 155 w 1067"/>
                  <a:gd name="T33" fmla="*/ 274 h 660"/>
                  <a:gd name="T34" fmla="*/ 228 w 1067"/>
                  <a:gd name="T35" fmla="*/ 378 h 660"/>
                  <a:gd name="T36" fmla="*/ 300 w 1067"/>
                  <a:gd name="T37" fmla="*/ 480 h 660"/>
                  <a:gd name="T38" fmla="*/ 372 w 1067"/>
                  <a:gd name="T39" fmla="*/ 581 h 660"/>
                  <a:gd name="T40" fmla="*/ 408 w 1067"/>
                  <a:gd name="T41" fmla="*/ 635 h 660"/>
                  <a:gd name="T42" fmla="*/ 397 w 1067"/>
                  <a:gd name="T43" fmla="*/ 649 h 660"/>
                  <a:gd name="T44" fmla="*/ 356 w 1067"/>
                  <a:gd name="T45" fmla="*/ 660 h 660"/>
                  <a:gd name="T46" fmla="*/ 267 w 1067"/>
                  <a:gd name="T47" fmla="*/ 549 h 660"/>
                  <a:gd name="T48" fmla="*/ 187 w 1067"/>
                  <a:gd name="T49" fmla="*/ 431 h 660"/>
                  <a:gd name="T50" fmla="*/ 104 w 1067"/>
                  <a:gd name="T51" fmla="*/ 320 h 660"/>
                  <a:gd name="T52" fmla="*/ 0 w 1067"/>
                  <a:gd name="T53" fmla="*/ 223 h 660"/>
                  <a:gd name="T54" fmla="*/ 44 w 1067"/>
                  <a:gd name="T55" fmla="*/ 166 h 660"/>
                  <a:gd name="T56" fmla="*/ 134 w 1067"/>
                  <a:gd name="T57" fmla="*/ 138 h 660"/>
                  <a:gd name="T58" fmla="*/ 223 w 1067"/>
                  <a:gd name="T59" fmla="*/ 114 h 660"/>
                  <a:gd name="T60" fmla="*/ 313 w 1067"/>
                  <a:gd name="T61" fmla="*/ 89 h 660"/>
                  <a:gd name="T62" fmla="*/ 406 w 1067"/>
                  <a:gd name="T63" fmla="*/ 71 h 660"/>
                  <a:gd name="T64" fmla="*/ 498 w 1067"/>
                  <a:gd name="T65" fmla="*/ 52 h 660"/>
                  <a:gd name="T66" fmla="*/ 590 w 1067"/>
                  <a:gd name="T67" fmla="*/ 30 h 660"/>
                  <a:gd name="T68" fmla="*/ 679 w 1067"/>
                  <a:gd name="T69" fmla="*/ 11 h 660"/>
                  <a:gd name="T70" fmla="*/ 764 w 1067"/>
                  <a:gd name="T71" fmla="*/ 46 h 660"/>
                  <a:gd name="T72" fmla="*/ 856 w 1067"/>
                  <a:gd name="T73" fmla="*/ 130 h 660"/>
                  <a:gd name="T74" fmla="*/ 949 w 1067"/>
                  <a:gd name="T75" fmla="*/ 214 h 660"/>
                  <a:gd name="T76" fmla="*/ 1032 w 1067"/>
                  <a:gd name="T77" fmla="*/ 304 h 660"/>
                  <a:gd name="T78" fmla="*/ 1038 w 1067"/>
                  <a:gd name="T79" fmla="*/ 375 h 660"/>
                  <a:gd name="T80" fmla="*/ 972 w 1067"/>
                  <a:gd name="T81" fmla="*/ 410 h 660"/>
                  <a:gd name="T82" fmla="*/ 905 w 1067"/>
                  <a:gd name="T83" fmla="*/ 431 h 660"/>
                  <a:gd name="T84" fmla="*/ 829 w 1067"/>
                  <a:gd name="T85" fmla="*/ 445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99" name="Freeform 559"/>
              <p:cNvSpPr>
                <a:spLocks/>
              </p:cNvSpPr>
              <p:nvPr/>
            </p:nvSpPr>
            <p:spPr bwMode="auto">
              <a:xfrm>
                <a:off x="3910" y="3527"/>
                <a:ext cx="85" cy="105"/>
              </a:xfrm>
              <a:custGeom>
                <a:avLst/>
                <a:gdLst>
                  <a:gd name="T0" fmla="*/ 296 w 342"/>
                  <a:gd name="T1" fmla="*/ 421 h 421"/>
                  <a:gd name="T2" fmla="*/ 250 w 342"/>
                  <a:gd name="T3" fmla="*/ 377 h 421"/>
                  <a:gd name="T4" fmla="*/ 210 w 342"/>
                  <a:gd name="T5" fmla="*/ 334 h 421"/>
                  <a:gd name="T6" fmla="*/ 166 w 342"/>
                  <a:gd name="T7" fmla="*/ 287 h 421"/>
                  <a:gd name="T8" fmla="*/ 129 w 342"/>
                  <a:gd name="T9" fmla="*/ 239 h 421"/>
                  <a:gd name="T10" fmla="*/ 93 w 342"/>
                  <a:gd name="T11" fmla="*/ 187 h 421"/>
                  <a:gd name="T12" fmla="*/ 58 w 342"/>
                  <a:gd name="T13" fmla="*/ 135 h 421"/>
                  <a:gd name="T14" fmla="*/ 28 w 342"/>
                  <a:gd name="T15" fmla="*/ 81 h 421"/>
                  <a:gd name="T16" fmla="*/ 0 w 342"/>
                  <a:gd name="T17" fmla="*/ 27 h 421"/>
                  <a:gd name="T18" fmla="*/ 30 w 342"/>
                  <a:gd name="T19" fmla="*/ 0 h 421"/>
                  <a:gd name="T20" fmla="*/ 69 w 342"/>
                  <a:gd name="T21" fmla="*/ 49 h 421"/>
                  <a:gd name="T22" fmla="*/ 109 w 342"/>
                  <a:gd name="T23" fmla="*/ 95 h 421"/>
                  <a:gd name="T24" fmla="*/ 153 w 342"/>
                  <a:gd name="T25" fmla="*/ 144 h 421"/>
                  <a:gd name="T26" fmla="*/ 199 w 342"/>
                  <a:gd name="T27" fmla="*/ 193 h 421"/>
                  <a:gd name="T28" fmla="*/ 240 w 342"/>
                  <a:gd name="T29" fmla="*/ 244 h 421"/>
                  <a:gd name="T30" fmla="*/ 280 w 342"/>
                  <a:gd name="T31" fmla="*/ 299 h 421"/>
                  <a:gd name="T32" fmla="*/ 316 w 342"/>
                  <a:gd name="T33" fmla="*/ 352 h 421"/>
                  <a:gd name="T34" fmla="*/ 342 w 342"/>
                  <a:gd name="T35" fmla="*/ 410 h 421"/>
                  <a:gd name="T36" fmla="*/ 296 w 342"/>
                  <a:gd name="T37"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0000" name="Freeform 560"/>
              <p:cNvSpPr>
                <a:spLocks/>
              </p:cNvSpPr>
              <p:nvPr/>
            </p:nvSpPr>
            <p:spPr bwMode="auto">
              <a:xfrm>
                <a:off x="3718" y="3159"/>
                <a:ext cx="256" cy="123"/>
              </a:xfrm>
              <a:custGeom>
                <a:avLst/>
                <a:gdLst>
                  <a:gd name="T0" fmla="*/ 820 w 1024"/>
                  <a:gd name="T1" fmla="*/ 421 h 489"/>
                  <a:gd name="T2" fmla="*/ 763 w 1024"/>
                  <a:gd name="T3" fmla="*/ 421 h 489"/>
                  <a:gd name="T4" fmla="*/ 765 w 1024"/>
                  <a:gd name="T5" fmla="*/ 386 h 489"/>
                  <a:gd name="T6" fmla="*/ 779 w 1024"/>
                  <a:gd name="T7" fmla="*/ 370 h 489"/>
                  <a:gd name="T8" fmla="*/ 800 w 1024"/>
                  <a:gd name="T9" fmla="*/ 361 h 489"/>
                  <a:gd name="T10" fmla="*/ 828 w 1024"/>
                  <a:gd name="T11" fmla="*/ 361 h 489"/>
                  <a:gd name="T12" fmla="*/ 855 w 1024"/>
                  <a:gd name="T13" fmla="*/ 364 h 489"/>
                  <a:gd name="T14" fmla="*/ 883 w 1024"/>
                  <a:gd name="T15" fmla="*/ 364 h 489"/>
                  <a:gd name="T16" fmla="*/ 904 w 1024"/>
                  <a:gd name="T17" fmla="*/ 356 h 489"/>
                  <a:gd name="T18" fmla="*/ 923 w 1024"/>
                  <a:gd name="T19" fmla="*/ 336 h 489"/>
                  <a:gd name="T20" fmla="*/ 665 w 1024"/>
                  <a:gd name="T21" fmla="*/ 73 h 489"/>
                  <a:gd name="T22" fmla="*/ 627 w 1024"/>
                  <a:gd name="T23" fmla="*/ 79 h 489"/>
                  <a:gd name="T24" fmla="*/ 589 w 1024"/>
                  <a:gd name="T25" fmla="*/ 87 h 489"/>
                  <a:gd name="T26" fmla="*/ 551 w 1024"/>
                  <a:gd name="T27" fmla="*/ 90 h 489"/>
                  <a:gd name="T28" fmla="*/ 513 w 1024"/>
                  <a:gd name="T29" fmla="*/ 95 h 489"/>
                  <a:gd name="T30" fmla="*/ 475 w 1024"/>
                  <a:gd name="T31" fmla="*/ 98 h 489"/>
                  <a:gd name="T32" fmla="*/ 437 w 1024"/>
                  <a:gd name="T33" fmla="*/ 103 h 489"/>
                  <a:gd name="T34" fmla="*/ 398 w 1024"/>
                  <a:gd name="T35" fmla="*/ 107 h 489"/>
                  <a:gd name="T36" fmla="*/ 361 w 1024"/>
                  <a:gd name="T37" fmla="*/ 112 h 489"/>
                  <a:gd name="T38" fmla="*/ 323 w 1024"/>
                  <a:gd name="T39" fmla="*/ 117 h 489"/>
                  <a:gd name="T40" fmla="*/ 287 w 1024"/>
                  <a:gd name="T41" fmla="*/ 123 h 489"/>
                  <a:gd name="T42" fmla="*/ 250 w 1024"/>
                  <a:gd name="T43" fmla="*/ 128 h 489"/>
                  <a:gd name="T44" fmla="*/ 215 w 1024"/>
                  <a:gd name="T45" fmla="*/ 135 h 489"/>
                  <a:gd name="T46" fmla="*/ 176 w 1024"/>
                  <a:gd name="T47" fmla="*/ 144 h 489"/>
                  <a:gd name="T48" fmla="*/ 141 w 1024"/>
                  <a:gd name="T49" fmla="*/ 155 h 489"/>
                  <a:gd name="T50" fmla="*/ 109 w 1024"/>
                  <a:gd name="T51" fmla="*/ 165 h 489"/>
                  <a:gd name="T52" fmla="*/ 73 w 1024"/>
                  <a:gd name="T53" fmla="*/ 179 h 489"/>
                  <a:gd name="T54" fmla="*/ 100 w 1024"/>
                  <a:gd name="T55" fmla="*/ 223 h 489"/>
                  <a:gd name="T56" fmla="*/ 135 w 1024"/>
                  <a:gd name="T57" fmla="*/ 261 h 489"/>
                  <a:gd name="T58" fmla="*/ 174 w 1024"/>
                  <a:gd name="T59" fmla="*/ 296 h 489"/>
                  <a:gd name="T60" fmla="*/ 215 w 1024"/>
                  <a:gd name="T61" fmla="*/ 329 h 489"/>
                  <a:gd name="T62" fmla="*/ 250 w 1024"/>
                  <a:gd name="T63" fmla="*/ 364 h 489"/>
                  <a:gd name="T64" fmla="*/ 285 w 1024"/>
                  <a:gd name="T65" fmla="*/ 400 h 489"/>
                  <a:gd name="T66" fmla="*/ 312 w 1024"/>
                  <a:gd name="T67" fmla="*/ 440 h 489"/>
                  <a:gd name="T68" fmla="*/ 328 w 1024"/>
                  <a:gd name="T69" fmla="*/ 489 h 489"/>
                  <a:gd name="T70" fmla="*/ 280 w 1024"/>
                  <a:gd name="T71" fmla="*/ 470 h 489"/>
                  <a:gd name="T72" fmla="*/ 236 w 1024"/>
                  <a:gd name="T73" fmla="*/ 442 h 489"/>
                  <a:gd name="T74" fmla="*/ 195 w 1024"/>
                  <a:gd name="T75" fmla="*/ 410 h 489"/>
                  <a:gd name="T76" fmla="*/ 155 w 1024"/>
                  <a:gd name="T77" fmla="*/ 370 h 489"/>
                  <a:gd name="T78" fmla="*/ 116 w 1024"/>
                  <a:gd name="T79" fmla="*/ 329 h 489"/>
                  <a:gd name="T80" fmla="*/ 79 w 1024"/>
                  <a:gd name="T81" fmla="*/ 285 h 489"/>
                  <a:gd name="T82" fmla="*/ 40 w 1024"/>
                  <a:gd name="T83" fmla="*/ 245 h 489"/>
                  <a:gd name="T84" fmla="*/ 0 w 1024"/>
                  <a:gd name="T85" fmla="*/ 209 h 489"/>
                  <a:gd name="T86" fmla="*/ 3 w 1024"/>
                  <a:gd name="T87" fmla="*/ 123 h 489"/>
                  <a:gd name="T88" fmla="*/ 682 w 1024"/>
                  <a:gd name="T89" fmla="*/ 0 h 489"/>
                  <a:gd name="T90" fmla="*/ 1024 w 1024"/>
                  <a:gd name="T91" fmla="*/ 336 h 489"/>
                  <a:gd name="T92" fmla="*/ 1019 w 1024"/>
                  <a:gd name="T93" fmla="*/ 366 h 489"/>
                  <a:gd name="T94" fmla="*/ 999 w 1024"/>
                  <a:gd name="T95" fmla="*/ 386 h 489"/>
                  <a:gd name="T96" fmla="*/ 975 w 1024"/>
                  <a:gd name="T97" fmla="*/ 400 h 489"/>
                  <a:gd name="T98" fmla="*/ 947 w 1024"/>
                  <a:gd name="T99" fmla="*/ 405 h 489"/>
                  <a:gd name="T100" fmla="*/ 912 w 1024"/>
                  <a:gd name="T101" fmla="*/ 407 h 489"/>
                  <a:gd name="T102" fmla="*/ 880 w 1024"/>
                  <a:gd name="T103" fmla="*/ 410 h 489"/>
                  <a:gd name="T104" fmla="*/ 848 w 1024"/>
                  <a:gd name="T105" fmla="*/ 413 h 489"/>
                  <a:gd name="T106" fmla="*/ 820 w 1024"/>
                  <a:gd name="T107" fmla="*/ 421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0001" name="Freeform 561"/>
              <p:cNvSpPr>
                <a:spLocks/>
              </p:cNvSpPr>
              <p:nvPr/>
            </p:nvSpPr>
            <p:spPr bwMode="auto">
              <a:xfrm>
                <a:off x="3803" y="3379"/>
                <a:ext cx="86" cy="102"/>
              </a:xfrm>
              <a:custGeom>
                <a:avLst/>
                <a:gdLst>
                  <a:gd name="T0" fmla="*/ 295 w 342"/>
                  <a:gd name="T1" fmla="*/ 410 h 410"/>
                  <a:gd name="T2" fmla="*/ 0 w 342"/>
                  <a:gd name="T3" fmla="*/ 30 h 410"/>
                  <a:gd name="T4" fmla="*/ 12 w 342"/>
                  <a:gd name="T5" fmla="*/ 16 h 410"/>
                  <a:gd name="T6" fmla="*/ 26 w 342"/>
                  <a:gd name="T7" fmla="*/ 6 h 410"/>
                  <a:gd name="T8" fmla="*/ 40 w 342"/>
                  <a:gd name="T9" fmla="*/ 0 h 410"/>
                  <a:gd name="T10" fmla="*/ 56 w 342"/>
                  <a:gd name="T11" fmla="*/ 0 h 410"/>
                  <a:gd name="T12" fmla="*/ 97 w 342"/>
                  <a:gd name="T13" fmla="*/ 46 h 410"/>
                  <a:gd name="T14" fmla="*/ 138 w 342"/>
                  <a:gd name="T15" fmla="*/ 92 h 410"/>
                  <a:gd name="T16" fmla="*/ 178 w 342"/>
                  <a:gd name="T17" fmla="*/ 141 h 410"/>
                  <a:gd name="T18" fmla="*/ 217 w 342"/>
                  <a:gd name="T19" fmla="*/ 187 h 410"/>
                  <a:gd name="T20" fmla="*/ 252 w 342"/>
                  <a:gd name="T21" fmla="*/ 239 h 410"/>
                  <a:gd name="T22" fmla="*/ 284 w 342"/>
                  <a:gd name="T23" fmla="*/ 288 h 410"/>
                  <a:gd name="T24" fmla="*/ 314 w 342"/>
                  <a:gd name="T25" fmla="*/ 339 h 410"/>
                  <a:gd name="T26" fmla="*/ 342 w 342"/>
                  <a:gd name="T27" fmla="*/ 394 h 410"/>
                  <a:gd name="T28" fmla="*/ 295 w 342"/>
                  <a:gd name="T29"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0002" name="Freeform 562"/>
              <p:cNvSpPr>
                <a:spLocks/>
              </p:cNvSpPr>
              <p:nvPr/>
            </p:nvSpPr>
            <p:spPr bwMode="auto">
              <a:xfrm>
                <a:off x="3622" y="3036"/>
                <a:ext cx="249" cy="107"/>
              </a:xfrm>
              <a:custGeom>
                <a:avLst/>
                <a:gdLst>
                  <a:gd name="T0" fmla="*/ 663 w 994"/>
                  <a:gd name="T1" fmla="*/ 396 h 429"/>
                  <a:gd name="T2" fmla="*/ 608 w 994"/>
                  <a:gd name="T3" fmla="*/ 405 h 429"/>
                  <a:gd name="T4" fmla="*/ 554 w 994"/>
                  <a:gd name="T5" fmla="*/ 413 h 429"/>
                  <a:gd name="T6" fmla="*/ 502 w 994"/>
                  <a:gd name="T7" fmla="*/ 423 h 429"/>
                  <a:gd name="T8" fmla="*/ 472 w 994"/>
                  <a:gd name="T9" fmla="*/ 402 h 429"/>
                  <a:gd name="T10" fmla="*/ 492 w 994"/>
                  <a:gd name="T11" fmla="*/ 372 h 429"/>
                  <a:gd name="T12" fmla="*/ 529 w 994"/>
                  <a:gd name="T13" fmla="*/ 361 h 429"/>
                  <a:gd name="T14" fmla="*/ 573 w 994"/>
                  <a:gd name="T15" fmla="*/ 353 h 429"/>
                  <a:gd name="T16" fmla="*/ 627 w 994"/>
                  <a:gd name="T17" fmla="*/ 340 h 429"/>
                  <a:gd name="T18" fmla="*/ 695 w 994"/>
                  <a:gd name="T19" fmla="*/ 331 h 429"/>
                  <a:gd name="T20" fmla="*/ 765 w 994"/>
                  <a:gd name="T21" fmla="*/ 321 h 429"/>
                  <a:gd name="T22" fmla="*/ 831 w 994"/>
                  <a:gd name="T23" fmla="*/ 305 h 429"/>
                  <a:gd name="T24" fmla="*/ 836 w 994"/>
                  <a:gd name="T25" fmla="*/ 215 h 429"/>
                  <a:gd name="T26" fmla="*/ 765 w 994"/>
                  <a:gd name="T27" fmla="*/ 111 h 429"/>
                  <a:gd name="T28" fmla="*/ 681 w 994"/>
                  <a:gd name="T29" fmla="*/ 63 h 429"/>
                  <a:gd name="T30" fmla="*/ 584 w 994"/>
                  <a:gd name="T31" fmla="*/ 54 h 429"/>
                  <a:gd name="T32" fmla="*/ 478 w 994"/>
                  <a:gd name="T33" fmla="*/ 74 h 429"/>
                  <a:gd name="T34" fmla="*/ 367 w 994"/>
                  <a:gd name="T35" fmla="*/ 109 h 429"/>
                  <a:gd name="T36" fmla="*/ 255 w 994"/>
                  <a:gd name="T37" fmla="*/ 141 h 429"/>
                  <a:gd name="T38" fmla="*/ 150 w 994"/>
                  <a:gd name="T39" fmla="*/ 163 h 429"/>
                  <a:gd name="T40" fmla="*/ 90 w 994"/>
                  <a:gd name="T41" fmla="*/ 192 h 429"/>
                  <a:gd name="T42" fmla="*/ 106 w 994"/>
                  <a:gd name="T43" fmla="*/ 247 h 429"/>
                  <a:gd name="T44" fmla="*/ 150 w 994"/>
                  <a:gd name="T45" fmla="*/ 301 h 429"/>
                  <a:gd name="T46" fmla="*/ 196 w 994"/>
                  <a:gd name="T47" fmla="*/ 358 h 429"/>
                  <a:gd name="T48" fmla="*/ 185 w 994"/>
                  <a:gd name="T49" fmla="*/ 410 h 429"/>
                  <a:gd name="T50" fmla="*/ 120 w 994"/>
                  <a:gd name="T51" fmla="*/ 353 h 429"/>
                  <a:gd name="T52" fmla="*/ 60 w 994"/>
                  <a:gd name="T53" fmla="*/ 285 h 429"/>
                  <a:gd name="T54" fmla="*/ 14 w 994"/>
                  <a:gd name="T55" fmla="*/ 209 h 429"/>
                  <a:gd name="T56" fmla="*/ 0 w 994"/>
                  <a:gd name="T57" fmla="*/ 134 h 429"/>
                  <a:gd name="T58" fmla="*/ 81 w 994"/>
                  <a:gd name="T59" fmla="*/ 111 h 429"/>
                  <a:gd name="T60" fmla="*/ 166 w 994"/>
                  <a:gd name="T61" fmla="*/ 90 h 429"/>
                  <a:gd name="T62" fmla="*/ 250 w 994"/>
                  <a:gd name="T63" fmla="*/ 68 h 429"/>
                  <a:gd name="T64" fmla="*/ 337 w 994"/>
                  <a:gd name="T65" fmla="*/ 49 h 429"/>
                  <a:gd name="T66" fmla="*/ 423 w 994"/>
                  <a:gd name="T67" fmla="*/ 30 h 429"/>
                  <a:gd name="T68" fmla="*/ 510 w 994"/>
                  <a:gd name="T69" fmla="*/ 16 h 429"/>
                  <a:gd name="T70" fmla="*/ 603 w 994"/>
                  <a:gd name="T71" fmla="*/ 5 h 429"/>
                  <a:gd name="T72" fmla="*/ 695 w 994"/>
                  <a:gd name="T73" fmla="*/ 0 h 429"/>
                  <a:gd name="T74" fmla="*/ 964 w 994"/>
                  <a:gd name="T75" fmla="*/ 342 h 429"/>
                  <a:gd name="T76" fmla="*/ 894 w 994"/>
                  <a:gd name="T77" fmla="*/ 367 h 429"/>
                  <a:gd name="T78" fmla="*/ 811 w 994"/>
                  <a:gd name="T79" fmla="*/ 375 h 429"/>
                  <a:gd name="T80" fmla="*/ 728 w 994"/>
                  <a:gd name="T81" fmla="*/ 38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0003" name="Freeform 563"/>
              <p:cNvSpPr>
                <a:spLocks/>
              </p:cNvSpPr>
              <p:nvPr/>
            </p:nvSpPr>
            <p:spPr bwMode="auto">
              <a:xfrm>
                <a:off x="3697" y="3221"/>
                <a:ext cx="78" cy="92"/>
              </a:xfrm>
              <a:custGeom>
                <a:avLst/>
                <a:gdLst>
                  <a:gd name="T0" fmla="*/ 0 w 312"/>
                  <a:gd name="T1" fmla="*/ 46 h 366"/>
                  <a:gd name="T2" fmla="*/ 11 w 312"/>
                  <a:gd name="T3" fmla="*/ 30 h 366"/>
                  <a:gd name="T4" fmla="*/ 21 w 312"/>
                  <a:gd name="T5" fmla="*/ 10 h 366"/>
                  <a:gd name="T6" fmla="*/ 35 w 312"/>
                  <a:gd name="T7" fmla="*/ 0 h 366"/>
                  <a:gd name="T8" fmla="*/ 57 w 312"/>
                  <a:gd name="T9" fmla="*/ 2 h 366"/>
                  <a:gd name="T10" fmla="*/ 312 w 312"/>
                  <a:gd name="T11" fmla="*/ 325 h 366"/>
                  <a:gd name="T12" fmla="*/ 272 w 312"/>
                  <a:gd name="T13" fmla="*/ 366 h 366"/>
                  <a:gd name="T14" fmla="*/ 0 w 312"/>
                  <a:gd name="T15" fmla="*/ 46 h 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0004" name="Freeform 564"/>
              <p:cNvSpPr>
                <a:spLocks/>
              </p:cNvSpPr>
              <p:nvPr/>
            </p:nvSpPr>
            <p:spPr bwMode="auto">
              <a:xfrm>
                <a:off x="3538" y="3127"/>
                <a:ext cx="169" cy="218"/>
              </a:xfrm>
              <a:custGeom>
                <a:avLst/>
                <a:gdLst>
                  <a:gd name="T0" fmla="*/ 658 w 674"/>
                  <a:gd name="T1" fmla="*/ 874 h 874"/>
                  <a:gd name="T2" fmla="*/ 614 w 674"/>
                  <a:gd name="T3" fmla="*/ 872 h 874"/>
                  <a:gd name="T4" fmla="*/ 0 w 674"/>
                  <a:gd name="T5" fmla="*/ 57 h 874"/>
                  <a:gd name="T6" fmla="*/ 3 w 674"/>
                  <a:gd name="T7" fmla="*/ 41 h 874"/>
                  <a:gd name="T8" fmla="*/ 0 w 674"/>
                  <a:gd name="T9" fmla="*/ 24 h 874"/>
                  <a:gd name="T10" fmla="*/ 5 w 674"/>
                  <a:gd name="T11" fmla="*/ 11 h 874"/>
                  <a:gd name="T12" fmla="*/ 16 w 674"/>
                  <a:gd name="T13" fmla="*/ 0 h 874"/>
                  <a:gd name="T14" fmla="*/ 62 w 674"/>
                  <a:gd name="T15" fmla="*/ 0 h 874"/>
                  <a:gd name="T16" fmla="*/ 670 w 674"/>
                  <a:gd name="T17" fmla="*/ 815 h 874"/>
                  <a:gd name="T18" fmla="*/ 670 w 674"/>
                  <a:gd name="T19" fmla="*/ 828 h 874"/>
                  <a:gd name="T20" fmla="*/ 674 w 674"/>
                  <a:gd name="T21" fmla="*/ 844 h 874"/>
                  <a:gd name="T22" fmla="*/ 668 w 674"/>
                  <a:gd name="T23" fmla="*/ 861 h 874"/>
                  <a:gd name="T24" fmla="*/ 658 w 674"/>
                  <a:gd name="T25" fmla="*/ 874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0005" name="Freeform 565"/>
              <p:cNvSpPr>
                <a:spLocks/>
              </p:cNvSpPr>
              <p:nvPr/>
            </p:nvSpPr>
            <p:spPr bwMode="auto">
              <a:xfrm>
                <a:off x="3600" y="3091"/>
                <a:ext cx="64" cy="91"/>
              </a:xfrm>
              <a:custGeom>
                <a:avLst/>
                <a:gdLst>
                  <a:gd name="T0" fmla="*/ 231 w 258"/>
                  <a:gd name="T1" fmla="*/ 364 h 364"/>
                  <a:gd name="T2" fmla="*/ 196 w 258"/>
                  <a:gd name="T3" fmla="*/ 334 h 364"/>
                  <a:gd name="T4" fmla="*/ 164 w 258"/>
                  <a:gd name="T5" fmla="*/ 298 h 364"/>
                  <a:gd name="T6" fmla="*/ 130 w 258"/>
                  <a:gd name="T7" fmla="*/ 261 h 364"/>
                  <a:gd name="T8" fmla="*/ 104 w 258"/>
                  <a:gd name="T9" fmla="*/ 222 h 364"/>
                  <a:gd name="T10" fmla="*/ 76 w 258"/>
                  <a:gd name="T11" fmla="*/ 182 h 364"/>
                  <a:gd name="T12" fmla="*/ 49 w 258"/>
                  <a:gd name="T13" fmla="*/ 141 h 364"/>
                  <a:gd name="T14" fmla="*/ 25 w 258"/>
                  <a:gd name="T15" fmla="*/ 101 h 364"/>
                  <a:gd name="T16" fmla="*/ 0 w 258"/>
                  <a:gd name="T17" fmla="*/ 60 h 364"/>
                  <a:gd name="T18" fmla="*/ 9 w 258"/>
                  <a:gd name="T19" fmla="*/ 44 h 364"/>
                  <a:gd name="T20" fmla="*/ 14 w 258"/>
                  <a:gd name="T21" fmla="*/ 27 h 364"/>
                  <a:gd name="T22" fmla="*/ 21 w 258"/>
                  <a:gd name="T23" fmla="*/ 11 h 364"/>
                  <a:gd name="T24" fmla="*/ 33 w 258"/>
                  <a:gd name="T25" fmla="*/ 0 h 364"/>
                  <a:gd name="T26" fmla="*/ 60 w 258"/>
                  <a:gd name="T27" fmla="*/ 44 h 364"/>
                  <a:gd name="T28" fmla="*/ 90 w 258"/>
                  <a:gd name="T29" fmla="*/ 85 h 364"/>
                  <a:gd name="T30" fmla="*/ 120 w 258"/>
                  <a:gd name="T31" fmla="*/ 125 h 364"/>
                  <a:gd name="T32" fmla="*/ 150 w 258"/>
                  <a:gd name="T33" fmla="*/ 168 h 364"/>
                  <a:gd name="T34" fmla="*/ 180 w 258"/>
                  <a:gd name="T35" fmla="*/ 209 h 364"/>
                  <a:gd name="T36" fmla="*/ 210 w 258"/>
                  <a:gd name="T37" fmla="*/ 250 h 364"/>
                  <a:gd name="T38" fmla="*/ 234 w 258"/>
                  <a:gd name="T39" fmla="*/ 293 h 364"/>
                  <a:gd name="T40" fmla="*/ 258 w 258"/>
                  <a:gd name="T41" fmla="*/ 337 h 364"/>
                  <a:gd name="T42" fmla="*/ 231 w 258"/>
                  <a:gd name="T43" fmla="*/ 36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0006" name="Freeform 566"/>
              <p:cNvSpPr>
                <a:spLocks/>
              </p:cNvSpPr>
              <p:nvPr/>
            </p:nvSpPr>
            <p:spPr bwMode="auto">
              <a:xfrm>
                <a:off x="3493" y="3030"/>
                <a:ext cx="144" cy="27"/>
              </a:xfrm>
              <a:custGeom>
                <a:avLst/>
                <a:gdLst>
                  <a:gd name="T0" fmla="*/ 535 w 579"/>
                  <a:gd name="T1" fmla="*/ 60 h 111"/>
                  <a:gd name="T2" fmla="*/ 503 w 579"/>
                  <a:gd name="T3" fmla="*/ 63 h 111"/>
                  <a:gd name="T4" fmla="*/ 468 w 579"/>
                  <a:gd name="T5" fmla="*/ 66 h 111"/>
                  <a:gd name="T6" fmla="*/ 434 w 579"/>
                  <a:gd name="T7" fmla="*/ 69 h 111"/>
                  <a:gd name="T8" fmla="*/ 402 w 579"/>
                  <a:gd name="T9" fmla="*/ 71 h 111"/>
                  <a:gd name="T10" fmla="*/ 367 w 579"/>
                  <a:gd name="T11" fmla="*/ 71 h 111"/>
                  <a:gd name="T12" fmla="*/ 332 w 579"/>
                  <a:gd name="T13" fmla="*/ 74 h 111"/>
                  <a:gd name="T14" fmla="*/ 299 w 579"/>
                  <a:gd name="T15" fmla="*/ 76 h 111"/>
                  <a:gd name="T16" fmla="*/ 263 w 579"/>
                  <a:gd name="T17" fmla="*/ 76 h 111"/>
                  <a:gd name="T18" fmla="*/ 231 w 579"/>
                  <a:gd name="T19" fmla="*/ 79 h 111"/>
                  <a:gd name="T20" fmla="*/ 196 w 579"/>
                  <a:gd name="T21" fmla="*/ 82 h 111"/>
                  <a:gd name="T22" fmla="*/ 163 w 579"/>
                  <a:gd name="T23" fmla="*/ 88 h 111"/>
                  <a:gd name="T24" fmla="*/ 131 w 579"/>
                  <a:gd name="T25" fmla="*/ 90 h 111"/>
                  <a:gd name="T26" fmla="*/ 98 w 579"/>
                  <a:gd name="T27" fmla="*/ 95 h 111"/>
                  <a:gd name="T28" fmla="*/ 65 w 579"/>
                  <a:gd name="T29" fmla="*/ 99 h 111"/>
                  <a:gd name="T30" fmla="*/ 32 w 579"/>
                  <a:gd name="T31" fmla="*/ 106 h 111"/>
                  <a:gd name="T32" fmla="*/ 0 w 579"/>
                  <a:gd name="T33" fmla="*/ 111 h 111"/>
                  <a:gd name="T34" fmla="*/ 0 w 579"/>
                  <a:gd name="T35" fmla="*/ 95 h 111"/>
                  <a:gd name="T36" fmla="*/ 2 w 579"/>
                  <a:gd name="T37" fmla="*/ 82 h 111"/>
                  <a:gd name="T38" fmla="*/ 11 w 579"/>
                  <a:gd name="T39" fmla="*/ 71 h 111"/>
                  <a:gd name="T40" fmla="*/ 22 w 579"/>
                  <a:gd name="T41" fmla="*/ 63 h 111"/>
                  <a:gd name="T42" fmla="*/ 36 w 579"/>
                  <a:gd name="T43" fmla="*/ 58 h 111"/>
                  <a:gd name="T44" fmla="*/ 49 w 579"/>
                  <a:gd name="T45" fmla="*/ 53 h 111"/>
                  <a:gd name="T46" fmla="*/ 62 w 579"/>
                  <a:gd name="T47" fmla="*/ 46 h 111"/>
                  <a:gd name="T48" fmla="*/ 73 w 579"/>
                  <a:gd name="T49" fmla="*/ 41 h 111"/>
                  <a:gd name="T50" fmla="*/ 103 w 579"/>
                  <a:gd name="T51" fmla="*/ 36 h 111"/>
                  <a:gd name="T52" fmla="*/ 133 w 579"/>
                  <a:gd name="T53" fmla="*/ 30 h 111"/>
                  <a:gd name="T54" fmla="*/ 166 w 579"/>
                  <a:gd name="T55" fmla="*/ 25 h 111"/>
                  <a:gd name="T56" fmla="*/ 196 w 579"/>
                  <a:gd name="T57" fmla="*/ 20 h 111"/>
                  <a:gd name="T58" fmla="*/ 228 w 579"/>
                  <a:gd name="T59" fmla="*/ 14 h 111"/>
                  <a:gd name="T60" fmla="*/ 258 w 579"/>
                  <a:gd name="T61" fmla="*/ 9 h 111"/>
                  <a:gd name="T62" fmla="*/ 291 w 579"/>
                  <a:gd name="T63" fmla="*/ 6 h 111"/>
                  <a:gd name="T64" fmla="*/ 323 w 579"/>
                  <a:gd name="T65" fmla="*/ 4 h 111"/>
                  <a:gd name="T66" fmla="*/ 356 w 579"/>
                  <a:gd name="T67" fmla="*/ 0 h 111"/>
                  <a:gd name="T68" fmla="*/ 386 w 579"/>
                  <a:gd name="T69" fmla="*/ 0 h 111"/>
                  <a:gd name="T70" fmla="*/ 418 w 579"/>
                  <a:gd name="T71" fmla="*/ 0 h 111"/>
                  <a:gd name="T72" fmla="*/ 450 w 579"/>
                  <a:gd name="T73" fmla="*/ 0 h 111"/>
                  <a:gd name="T74" fmla="*/ 484 w 579"/>
                  <a:gd name="T75" fmla="*/ 4 h 111"/>
                  <a:gd name="T76" fmla="*/ 516 w 579"/>
                  <a:gd name="T77" fmla="*/ 6 h 111"/>
                  <a:gd name="T78" fmla="*/ 546 w 579"/>
                  <a:gd name="T79" fmla="*/ 11 h 111"/>
                  <a:gd name="T80" fmla="*/ 579 w 579"/>
                  <a:gd name="T81" fmla="*/ 17 h 111"/>
                  <a:gd name="T82" fmla="*/ 535 w 579"/>
                  <a:gd name="T83" fmla="*/ 6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90019" name="AutoShape 579"/>
            <p:cNvSpPr>
              <a:spLocks noChangeArrowheads="1"/>
            </p:cNvSpPr>
            <p:nvPr/>
          </p:nvSpPr>
          <p:spPr bwMode="auto">
            <a:xfrm>
              <a:off x="2640" y="768"/>
              <a:ext cx="2016" cy="912"/>
            </a:xfrm>
            <a:prstGeom prst="roundRect">
              <a:avLst>
                <a:gd name="adj" fmla="val 16667"/>
              </a:avLst>
            </a:prstGeom>
            <a:noFill/>
            <a:ln w="9525" algn="ctr">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0035" name="Group 595"/>
          <p:cNvGrpSpPr>
            <a:grpSpLocks/>
          </p:cNvGrpSpPr>
          <p:nvPr/>
        </p:nvGrpSpPr>
        <p:grpSpPr bwMode="auto">
          <a:xfrm>
            <a:off x="3200400" y="3804369"/>
            <a:ext cx="5638800" cy="2720975"/>
            <a:chOff x="2016" y="2592"/>
            <a:chExt cx="3552" cy="1714"/>
          </a:xfrm>
        </p:grpSpPr>
        <p:sp>
          <p:nvSpPr>
            <p:cNvPr id="190016" name="Text Box 576"/>
            <p:cNvSpPr txBox="1">
              <a:spLocks noChangeArrowheads="1"/>
            </p:cNvSpPr>
            <p:nvPr/>
          </p:nvSpPr>
          <p:spPr bwMode="auto">
            <a:xfrm>
              <a:off x="2928" y="2820"/>
              <a:ext cx="1440" cy="300"/>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t>扩展总线接口</a:t>
              </a:r>
            </a:p>
          </p:txBody>
        </p:sp>
        <p:sp>
          <p:nvSpPr>
            <p:cNvPr id="190017" name="AutoShape 577"/>
            <p:cNvSpPr>
              <a:spLocks noChangeArrowheads="1"/>
            </p:cNvSpPr>
            <p:nvPr/>
          </p:nvSpPr>
          <p:spPr bwMode="auto">
            <a:xfrm>
              <a:off x="3528" y="2592"/>
              <a:ext cx="240" cy="240"/>
            </a:xfrm>
            <a:prstGeom prst="upDownArrow">
              <a:avLst>
                <a:gd name="adj1" fmla="val 50000"/>
                <a:gd name="adj2" fmla="val 20000"/>
              </a:avLst>
            </a:prstGeom>
            <a:solidFill>
              <a:srgbClr val="CC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0021" name="AutoShape 581"/>
            <p:cNvSpPr>
              <a:spLocks noChangeArrowheads="1"/>
            </p:cNvSpPr>
            <p:nvPr/>
          </p:nvSpPr>
          <p:spPr bwMode="auto">
            <a:xfrm rot="5400000">
              <a:off x="4008" y="2712"/>
              <a:ext cx="192" cy="1488"/>
            </a:xfrm>
            <a:prstGeom prst="can">
              <a:avLst>
                <a:gd name="adj" fmla="val 16433"/>
              </a:avLst>
            </a:prstGeom>
            <a:gradFill rotWithShape="1">
              <a:gsLst>
                <a:gs pos="0">
                  <a:srgbClr val="0099FF"/>
                </a:gs>
                <a:gs pos="50000">
                  <a:srgbClr val="0099FF">
                    <a:gamma/>
                    <a:shade val="46275"/>
                    <a:invGamma/>
                  </a:srgbClr>
                </a:gs>
                <a:gs pos="100000">
                  <a:srgbClr val="0099FF"/>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022" name="AutoShape 582"/>
            <p:cNvSpPr>
              <a:spLocks noChangeArrowheads="1"/>
            </p:cNvSpPr>
            <p:nvPr/>
          </p:nvSpPr>
          <p:spPr bwMode="auto">
            <a:xfrm>
              <a:off x="3504" y="3552"/>
              <a:ext cx="240" cy="240"/>
            </a:xfrm>
            <a:prstGeom prst="upDownArrow">
              <a:avLst>
                <a:gd name="adj1" fmla="val 50000"/>
                <a:gd name="adj2" fmla="val 20000"/>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0023" name="AutoShape 583"/>
            <p:cNvSpPr>
              <a:spLocks noChangeArrowheads="1"/>
            </p:cNvSpPr>
            <p:nvPr/>
          </p:nvSpPr>
          <p:spPr bwMode="auto">
            <a:xfrm>
              <a:off x="3504" y="3120"/>
              <a:ext cx="240" cy="240"/>
            </a:xfrm>
            <a:prstGeom prst="upDownArrow">
              <a:avLst>
                <a:gd name="adj1" fmla="val 50000"/>
                <a:gd name="adj2" fmla="val 20000"/>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0024" name="Text Box 584"/>
            <p:cNvSpPr txBox="1">
              <a:spLocks noChangeArrowheads="1"/>
            </p:cNvSpPr>
            <p:nvPr/>
          </p:nvSpPr>
          <p:spPr bwMode="auto">
            <a:xfrm>
              <a:off x="4368" y="3072"/>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扩展总线</a:t>
              </a:r>
            </a:p>
          </p:txBody>
        </p:sp>
        <p:sp>
          <p:nvSpPr>
            <p:cNvPr id="190025" name="Text Box 585"/>
            <p:cNvSpPr txBox="1">
              <a:spLocks noChangeArrowheads="1"/>
            </p:cNvSpPr>
            <p:nvPr/>
          </p:nvSpPr>
          <p:spPr bwMode="auto">
            <a:xfrm>
              <a:off x="3072" y="3792"/>
              <a:ext cx="1056" cy="300"/>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t>并行口</a:t>
              </a:r>
            </a:p>
          </p:txBody>
        </p:sp>
        <p:sp>
          <p:nvSpPr>
            <p:cNvPr id="190026" name="AutoShape 586"/>
            <p:cNvSpPr>
              <a:spLocks noChangeArrowheads="1"/>
            </p:cNvSpPr>
            <p:nvPr/>
          </p:nvSpPr>
          <p:spPr bwMode="auto">
            <a:xfrm>
              <a:off x="4464" y="3552"/>
              <a:ext cx="240" cy="240"/>
            </a:xfrm>
            <a:prstGeom prst="upDownArrow">
              <a:avLst>
                <a:gd name="adj1" fmla="val 50000"/>
                <a:gd name="adj2" fmla="val 20000"/>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pic>
          <p:nvPicPr>
            <p:cNvPr id="190027" name="Picture 58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4" y="3792"/>
              <a:ext cx="864" cy="3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0028" name="Freeform 588"/>
            <p:cNvSpPr>
              <a:spLocks/>
            </p:cNvSpPr>
            <p:nvPr/>
          </p:nvSpPr>
          <p:spPr bwMode="auto">
            <a:xfrm>
              <a:off x="2448" y="3872"/>
              <a:ext cx="768" cy="208"/>
            </a:xfrm>
            <a:custGeom>
              <a:avLst/>
              <a:gdLst>
                <a:gd name="T0" fmla="*/ 1056 w 1056"/>
                <a:gd name="T1" fmla="*/ 0 h 448"/>
                <a:gd name="T2" fmla="*/ 816 w 1056"/>
                <a:gd name="T3" fmla="*/ 384 h 448"/>
                <a:gd name="T4" fmla="*/ 0 w 1056"/>
                <a:gd name="T5" fmla="*/ 384 h 448"/>
              </a:gdLst>
              <a:ahLst/>
              <a:cxnLst>
                <a:cxn ang="0">
                  <a:pos x="T0" y="T1"/>
                </a:cxn>
                <a:cxn ang="0">
                  <a:pos x="T2" y="T3"/>
                </a:cxn>
                <a:cxn ang="0">
                  <a:pos x="T4" y="T5"/>
                </a:cxn>
              </a:cxnLst>
              <a:rect l="0" t="0" r="r" b="b"/>
              <a:pathLst>
                <a:path w="1056" h="448">
                  <a:moveTo>
                    <a:pt x="1056" y="0"/>
                  </a:moveTo>
                  <a:cubicBezTo>
                    <a:pt x="1024" y="160"/>
                    <a:pt x="992" y="320"/>
                    <a:pt x="816" y="384"/>
                  </a:cubicBezTo>
                  <a:cubicBezTo>
                    <a:pt x="640" y="448"/>
                    <a:pt x="320" y="416"/>
                    <a:pt x="0" y="384"/>
                  </a:cubicBezTo>
                </a:path>
              </a:pathLst>
            </a:custGeom>
            <a:noFill/>
            <a:ln w="38100" cap="flat" cmpd="sng">
              <a:solidFill>
                <a:srgbClr val="FF0000"/>
              </a:solidFill>
              <a:prstDash val="solid"/>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pic>
          <p:nvPicPr>
            <p:cNvPr id="190029" name="Picture 58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16" y="3744"/>
              <a:ext cx="768" cy="56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988922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0030"/>
                                        </p:tgtEl>
                                        <p:attrNameLst>
                                          <p:attrName>style.visibility</p:attrName>
                                        </p:attrNameLst>
                                      </p:cBhvr>
                                      <p:to>
                                        <p:strVal val="visible"/>
                                      </p:to>
                                    </p:set>
                                    <p:animEffect transition="in" filter="dissolve">
                                      <p:cBhvr>
                                        <p:cTn id="7" dur="500"/>
                                        <p:tgtEl>
                                          <p:spTgt spid="1900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4" fill="hold" nodeType="clickEffect">
                                  <p:stCondLst>
                                    <p:cond delay="0"/>
                                  </p:stCondLst>
                                  <p:childTnLst>
                                    <p:set>
                                      <p:cBhvr>
                                        <p:cTn id="11" dur="1" fill="hold">
                                          <p:stCondLst>
                                            <p:cond delay="0"/>
                                          </p:stCondLst>
                                        </p:cTn>
                                        <p:tgtEl>
                                          <p:spTgt spid="190031"/>
                                        </p:tgtEl>
                                        <p:attrNameLst>
                                          <p:attrName>style.visibility</p:attrName>
                                        </p:attrNameLst>
                                      </p:cBhvr>
                                      <p:to>
                                        <p:strVal val="visible"/>
                                      </p:to>
                                    </p:set>
                                    <p:anim calcmode="lin" valueType="num">
                                      <p:cBhvr>
                                        <p:cTn id="12" dur="500" fill="hold"/>
                                        <p:tgtEl>
                                          <p:spTgt spid="190031"/>
                                        </p:tgtEl>
                                        <p:attrNameLst>
                                          <p:attrName>ppt_x</p:attrName>
                                        </p:attrNameLst>
                                      </p:cBhvr>
                                      <p:tavLst>
                                        <p:tav tm="0">
                                          <p:val>
                                            <p:strVal val="#ppt_x"/>
                                          </p:val>
                                        </p:tav>
                                        <p:tav tm="100000">
                                          <p:val>
                                            <p:strVal val="#ppt_x"/>
                                          </p:val>
                                        </p:tav>
                                      </p:tavLst>
                                    </p:anim>
                                    <p:anim calcmode="lin" valueType="num">
                                      <p:cBhvr>
                                        <p:cTn id="13" dur="500" fill="hold"/>
                                        <p:tgtEl>
                                          <p:spTgt spid="190031"/>
                                        </p:tgtEl>
                                        <p:attrNameLst>
                                          <p:attrName>ppt_y</p:attrName>
                                        </p:attrNameLst>
                                      </p:cBhvr>
                                      <p:tavLst>
                                        <p:tav tm="0">
                                          <p:val>
                                            <p:strVal val="#ppt_y+#ppt_h/2"/>
                                          </p:val>
                                        </p:tav>
                                        <p:tav tm="100000">
                                          <p:val>
                                            <p:strVal val="#ppt_y"/>
                                          </p:val>
                                        </p:tav>
                                      </p:tavLst>
                                    </p:anim>
                                    <p:anim calcmode="lin" valueType="num">
                                      <p:cBhvr>
                                        <p:cTn id="14" dur="500" fill="hold"/>
                                        <p:tgtEl>
                                          <p:spTgt spid="190031"/>
                                        </p:tgtEl>
                                        <p:attrNameLst>
                                          <p:attrName>ppt_w</p:attrName>
                                        </p:attrNameLst>
                                      </p:cBhvr>
                                      <p:tavLst>
                                        <p:tav tm="0">
                                          <p:val>
                                            <p:strVal val="#ppt_w"/>
                                          </p:val>
                                        </p:tav>
                                        <p:tav tm="100000">
                                          <p:val>
                                            <p:strVal val="#ppt_w"/>
                                          </p:val>
                                        </p:tav>
                                      </p:tavLst>
                                    </p:anim>
                                    <p:anim calcmode="lin" valueType="num">
                                      <p:cBhvr>
                                        <p:cTn id="15" dur="500" fill="hold"/>
                                        <p:tgtEl>
                                          <p:spTgt spid="190031"/>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4" fill="hold" nodeType="clickEffect">
                                  <p:stCondLst>
                                    <p:cond delay="0"/>
                                  </p:stCondLst>
                                  <p:childTnLst>
                                    <p:set>
                                      <p:cBhvr>
                                        <p:cTn id="19" dur="1" fill="hold">
                                          <p:stCondLst>
                                            <p:cond delay="0"/>
                                          </p:stCondLst>
                                        </p:cTn>
                                        <p:tgtEl>
                                          <p:spTgt spid="190032"/>
                                        </p:tgtEl>
                                        <p:attrNameLst>
                                          <p:attrName>style.visibility</p:attrName>
                                        </p:attrNameLst>
                                      </p:cBhvr>
                                      <p:to>
                                        <p:strVal val="visible"/>
                                      </p:to>
                                    </p:set>
                                    <p:anim calcmode="lin" valueType="num">
                                      <p:cBhvr>
                                        <p:cTn id="20" dur="500" fill="hold"/>
                                        <p:tgtEl>
                                          <p:spTgt spid="190032"/>
                                        </p:tgtEl>
                                        <p:attrNameLst>
                                          <p:attrName>ppt_x</p:attrName>
                                        </p:attrNameLst>
                                      </p:cBhvr>
                                      <p:tavLst>
                                        <p:tav tm="0">
                                          <p:val>
                                            <p:strVal val="#ppt_x"/>
                                          </p:val>
                                        </p:tav>
                                        <p:tav tm="100000">
                                          <p:val>
                                            <p:strVal val="#ppt_x"/>
                                          </p:val>
                                        </p:tav>
                                      </p:tavLst>
                                    </p:anim>
                                    <p:anim calcmode="lin" valueType="num">
                                      <p:cBhvr>
                                        <p:cTn id="21" dur="500" fill="hold"/>
                                        <p:tgtEl>
                                          <p:spTgt spid="190032"/>
                                        </p:tgtEl>
                                        <p:attrNameLst>
                                          <p:attrName>ppt_y</p:attrName>
                                        </p:attrNameLst>
                                      </p:cBhvr>
                                      <p:tavLst>
                                        <p:tav tm="0">
                                          <p:val>
                                            <p:strVal val="#ppt_y+#ppt_h/2"/>
                                          </p:val>
                                        </p:tav>
                                        <p:tav tm="100000">
                                          <p:val>
                                            <p:strVal val="#ppt_y"/>
                                          </p:val>
                                        </p:tav>
                                      </p:tavLst>
                                    </p:anim>
                                    <p:anim calcmode="lin" valueType="num">
                                      <p:cBhvr>
                                        <p:cTn id="22" dur="500" fill="hold"/>
                                        <p:tgtEl>
                                          <p:spTgt spid="190032"/>
                                        </p:tgtEl>
                                        <p:attrNameLst>
                                          <p:attrName>ppt_w</p:attrName>
                                        </p:attrNameLst>
                                      </p:cBhvr>
                                      <p:tavLst>
                                        <p:tav tm="0">
                                          <p:val>
                                            <p:strVal val="#ppt_w"/>
                                          </p:val>
                                        </p:tav>
                                        <p:tav tm="100000">
                                          <p:val>
                                            <p:strVal val="#ppt_w"/>
                                          </p:val>
                                        </p:tav>
                                      </p:tavLst>
                                    </p:anim>
                                    <p:anim calcmode="lin" valueType="num">
                                      <p:cBhvr>
                                        <p:cTn id="23" dur="500" fill="hold"/>
                                        <p:tgtEl>
                                          <p:spTgt spid="190032"/>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nodeType="clickEffect">
                                  <p:stCondLst>
                                    <p:cond delay="0"/>
                                  </p:stCondLst>
                                  <p:childTnLst>
                                    <p:set>
                                      <p:cBhvr>
                                        <p:cTn id="27" dur="1" fill="hold">
                                          <p:stCondLst>
                                            <p:cond delay="0"/>
                                          </p:stCondLst>
                                        </p:cTn>
                                        <p:tgtEl>
                                          <p:spTgt spid="190034"/>
                                        </p:tgtEl>
                                        <p:attrNameLst>
                                          <p:attrName>style.visibility</p:attrName>
                                        </p:attrNameLst>
                                      </p:cBhvr>
                                      <p:to>
                                        <p:strVal val="visible"/>
                                      </p:to>
                                    </p:set>
                                    <p:anim calcmode="lin" valueType="num">
                                      <p:cBhvr>
                                        <p:cTn id="28" dur="500" fill="hold"/>
                                        <p:tgtEl>
                                          <p:spTgt spid="190034"/>
                                        </p:tgtEl>
                                        <p:attrNameLst>
                                          <p:attrName>ppt_x</p:attrName>
                                        </p:attrNameLst>
                                      </p:cBhvr>
                                      <p:tavLst>
                                        <p:tav tm="0">
                                          <p:val>
                                            <p:strVal val="#ppt_x"/>
                                          </p:val>
                                        </p:tav>
                                        <p:tav tm="100000">
                                          <p:val>
                                            <p:strVal val="#ppt_x"/>
                                          </p:val>
                                        </p:tav>
                                      </p:tavLst>
                                    </p:anim>
                                    <p:anim calcmode="lin" valueType="num">
                                      <p:cBhvr>
                                        <p:cTn id="29" dur="500" fill="hold"/>
                                        <p:tgtEl>
                                          <p:spTgt spid="190034"/>
                                        </p:tgtEl>
                                        <p:attrNameLst>
                                          <p:attrName>ppt_y</p:attrName>
                                        </p:attrNameLst>
                                      </p:cBhvr>
                                      <p:tavLst>
                                        <p:tav tm="0">
                                          <p:val>
                                            <p:strVal val="#ppt_y-#ppt_h/2"/>
                                          </p:val>
                                        </p:tav>
                                        <p:tav tm="100000">
                                          <p:val>
                                            <p:strVal val="#ppt_y"/>
                                          </p:val>
                                        </p:tav>
                                      </p:tavLst>
                                    </p:anim>
                                    <p:anim calcmode="lin" valueType="num">
                                      <p:cBhvr>
                                        <p:cTn id="30" dur="500" fill="hold"/>
                                        <p:tgtEl>
                                          <p:spTgt spid="190034"/>
                                        </p:tgtEl>
                                        <p:attrNameLst>
                                          <p:attrName>ppt_w</p:attrName>
                                        </p:attrNameLst>
                                      </p:cBhvr>
                                      <p:tavLst>
                                        <p:tav tm="0">
                                          <p:val>
                                            <p:strVal val="#ppt_w"/>
                                          </p:val>
                                        </p:tav>
                                        <p:tav tm="100000">
                                          <p:val>
                                            <p:strVal val="#ppt_w"/>
                                          </p:val>
                                        </p:tav>
                                      </p:tavLst>
                                    </p:anim>
                                    <p:anim calcmode="lin" valueType="num">
                                      <p:cBhvr>
                                        <p:cTn id="31" dur="500" fill="hold"/>
                                        <p:tgtEl>
                                          <p:spTgt spid="190034"/>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 fill="hold" nodeType="clickEffect">
                                  <p:stCondLst>
                                    <p:cond delay="0"/>
                                  </p:stCondLst>
                                  <p:childTnLst>
                                    <p:set>
                                      <p:cBhvr>
                                        <p:cTn id="35" dur="1" fill="hold">
                                          <p:stCondLst>
                                            <p:cond delay="0"/>
                                          </p:stCondLst>
                                        </p:cTn>
                                        <p:tgtEl>
                                          <p:spTgt spid="190035"/>
                                        </p:tgtEl>
                                        <p:attrNameLst>
                                          <p:attrName>style.visibility</p:attrName>
                                        </p:attrNameLst>
                                      </p:cBhvr>
                                      <p:to>
                                        <p:strVal val="visible"/>
                                      </p:to>
                                    </p:set>
                                    <p:anim calcmode="lin" valueType="num">
                                      <p:cBhvr>
                                        <p:cTn id="36" dur="500" fill="hold"/>
                                        <p:tgtEl>
                                          <p:spTgt spid="190035"/>
                                        </p:tgtEl>
                                        <p:attrNameLst>
                                          <p:attrName>ppt_x</p:attrName>
                                        </p:attrNameLst>
                                      </p:cBhvr>
                                      <p:tavLst>
                                        <p:tav tm="0">
                                          <p:val>
                                            <p:strVal val="#ppt_x"/>
                                          </p:val>
                                        </p:tav>
                                        <p:tav tm="100000">
                                          <p:val>
                                            <p:strVal val="#ppt_x"/>
                                          </p:val>
                                        </p:tav>
                                      </p:tavLst>
                                    </p:anim>
                                    <p:anim calcmode="lin" valueType="num">
                                      <p:cBhvr>
                                        <p:cTn id="37" dur="500" fill="hold"/>
                                        <p:tgtEl>
                                          <p:spTgt spid="190035"/>
                                        </p:tgtEl>
                                        <p:attrNameLst>
                                          <p:attrName>ppt_y</p:attrName>
                                        </p:attrNameLst>
                                      </p:cBhvr>
                                      <p:tavLst>
                                        <p:tav tm="0">
                                          <p:val>
                                            <p:strVal val="#ppt_y-#ppt_h/2"/>
                                          </p:val>
                                        </p:tav>
                                        <p:tav tm="100000">
                                          <p:val>
                                            <p:strVal val="#ppt_y"/>
                                          </p:val>
                                        </p:tav>
                                      </p:tavLst>
                                    </p:anim>
                                    <p:anim calcmode="lin" valueType="num">
                                      <p:cBhvr>
                                        <p:cTn id="38" dur="500" fill="hold"/>
                                        <p:tgtEl>
                                          <p:spTgt spid="190035"/>
                                        </p:tgtEl>
                                        <p:attrNameLst>
                                          <p:attrName>ppt_w</p:attrName>
                                        </p:attrNameLst>
                                      </p:cBhvr>
                                      <p:tavLst>
                                        <p:tav tm="0">
                                          <p:val>
                                            <p:strVal val="#ppt_w"/>
                                          </p:val>
                                        </p:tav>
                                        <p:tav tm="100000">
                                          <p:val>
                                            <p:strVal val="#ppt_w"/>
                                          </p:val>
                                        </p:tav>
                                      </p:tavLst>
                                    </p:anim>
                                    <p:anim calcmode="lin" valueType="num">
                                      <p:cBhvr>
                                        <p:cTn id="39" dur="500" fill="hold"/>
                                        <p:tgtEl>
                                          <p:spTgt spid="19003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body" idx="1"/>
          </p:nvPr>
        </p:nvSpPr>
        <p:spPr>
          <a:xfrm>
            <a:off x="791580" y="1052736"/>
            <a:ext cx="7776864" cy="4525962"/>
          </a:xfrm>
        </p:spPr>
        <p:txBody>
          <a:bodyPr/>
          <a:lstStyle/>
          <a:p>
            <a:pPr algn="just" eaLnBrk="1" hangingPunct="1">
              <a:lnSpc>
                <a:spcPct val="150000"/>
              </a:lnSpc>
              <a:buFont typeface="Wingdings" panose="05000000000000000000" pitchFamily="2" charset="2"/>
              <a:buNone/>
            </a:pPr>
            <a:r>
              <a:rPr lang="en-US" altLang="zh-CN" sz="2800" b="1" smtClean="0">
                <a:latin typeface="Times New Roman" panose="02020603050405020304" pitchFamily="18" charset="0"/>
                <a:cs typeface="Times New Roman" panose="02020603050405020304" pitchFamily="18" charset="0"/>
              </a:rPr>
              <a:t>DMA</a:t>
            </a:r>
            <a:r>
              <a:rPr lang="zh-CN" altLang="en-US" sz="2800" b="1" smtClean="0">
                <a:latin typeface="Times New Roman" panose="02020603050405020304" pitchFamily="18" charset="0"/>
                <a:cs typeface="Times New Roman" panose="02020603050405020304" pitchFamily="18" charset="0"/>
              </a:rPr>
              <a:t>方式的数据传送分三个阶段：</a:t>
            </a:r>
          </a:p>
          <a:p>
            <a:pPr algn="just" eaLnBrk="1" hangingPunct="1">
              <a:lnSpc>
                <a:spcPct val="150000"/>
              </a:lnSpc>
              <a:buFont typeface="Wingdings" panose="05000000000000000000" pitchFamily="2" charset="2"/>
              <a:buChar char="Ø"/>
            </a:pPr>
            <a:r>
              <a:rPr lang="zh-CN" altLang="en-US" sz="2400" b="1" smtClean="0">
                <a:solidFill>
                  <a:srgbClr val="FF0000"/>
                </a:solidFill>
                <a:latin typeface="Times New Roman" panose="02020603050405020304" pitchFamily="18" charset="0"/>
                <a:cs typeface="Times New Roman" panose="02020603050405020304" pitchFamily="18" charset="0"/>
              </a:rPr>
              <a:t>传送前预处理</a:t>
            </a:r>
            <a:r>
              <a:rPr lang="zh-CN" altLang="en-US" sz="2400" smtClean="0">
                <a:latin typeface="Times New Roman" panose="02020603050405020304" pitchFamily="18" charset="0"/>
                <a:cs typeface="Times New Roman" panose="02020603050405020304" pitchFamily="18" charset="0"/>
              </a:rPr>
              <a:t>：由</a:t>
            </a:r>
            <a:r>
              <a:rPr lang="en-US" altLang="zh-CN" sz="2400" smtClean="0">
                <a:latin typeface="Times New Roman" panose="02020603050405020304" pitchFamily="18" charset="0"/>
                <a:cs typeface="Times New Roman" panose="02020603050405020304" pitchFamily="18" charset="0"/>
              </a:rPr>
              <a:t>CPU</a:t>
            </a:r>
            <a:r>
              <a:rPr lang="zh-CN" altLang="en-US" sz="2400" smtClean="0">
                <a:latin typeface="Times New Roman" panose="02020603050405020304" pitchFamily="18" charset="0"/>
                <a:cs typeface="Times New Roman" panose="02020603050405020304" pitchFamily="18" charset="0"/>
              </a:rPr>
              <a:t>执行</a:t>
            </a:r>
            <a:r>
              <a:rPr lang="en-US" altLang="zh-CN" sz="2400" smtClean="0">
                <a:latin typeface="Times New Roman" panose="02020603050405020304" pitchFamily="18" charset="0"/>
                <a:cs typeface="Times New Roman" panose="02020603050405020304" pitchFamily="18" charset="0"/>
              </a:rPr>
              <a:t>I/O</a:t>
            </a:r>
            <a:r>
              <a:rPr lang="zh-CN" altLang="en-US" sz="2400" smtClean="0">
                <a:latin typeface="Times New Roman" panose="02020603050405020304" pitchFamily="18" charset="0"/>
                <a:cs typeface="Times New Roman" panose="02020603050405020304" pitchFamily="18" charset="0"/>
              </a:rPr>
              <a:t>指令，对</a:t>
            </a:r>
            <a:r>
              <a:rPr lang="en-US" altLang="zh-CN" sz="2400" smtClean="0">
                <a:latin typeface="Times New Roman" panose="02020603050405020304" pitchFamily="18" charset="0"/>
                <a:cs typeface="Times New Roman" panose="02020603050405020304" pitchFamily="18" charset="0"/>
              </a:rPr>
              <a:t>DMA</a:t>
            </a:r>
            <a:r>
              <a:rPr lang="zh-CN" altLang="en-US" sz="2400" smtClean="0">
                <a:latin typeface="Times New Roman" panose="02020603050405020304" pitchFamily="18" charset="0"/>
                <a:cs typeface="Times New Roman" panose="02020603050405020304" pitchFamily="18" charset="0"/>
              </a:rPr>
              <a:t>控制器进行</a:t>
            </a:r>
            <a:r>
              <a:rPr lang="zh-CN" altLang="en-US" sz="2400" b="1" smtClean="0">
                <a:solidFill>
                  <a:srgbClr val="0070C0"/>
                </a:solidFill>
                <a:latin typeface="Times New Roman" panose="02020603050405020304" pitchFamily="18" charset="0"/>
                <a:cs typeface="Times New Roman" panose="02020603050405020304" pitchFamily="18" charset="0"/>
              </a:rPr>
              <a:t>初始化和启动</a:t>
            </a:r>
          </a:p>
          <a:p>
            <a:pPr algn="just" eaLnBrk="1" hangingPunct="1">
              <a:lnSpc>
                <a:spcPct val="150000"/>
              </a:lnSpc>
              <a:buFont typeface="Wingdings" panose="05000000000000000000" pitchFamily="2" charset="2"/>
              <a:buChar char="Ø"/>
            </a:pPr>
            <a:r>
              <a:rPr lang="zh-CN" altLang="en-US" sz="2400" b="1" smtClean="0">
                <a:solidFill>
                  <a:srgbClr val="FF0000"/>
                </a:solidFill>
                <a:latin typeface="Times New Roman" panose="02020603050405020304" pitchFamily="18" charset="0"/>
                <a:cs typeface="Times New Roman" panose="02020603050405020304" pitchFamily="18" charset="0"/>
              </a:rPr>
              <a:t>数据传送阶段</a:t>
            </a:r>
            <a:r>
              <a:rPr lang="zh-CN" altLang="en-US" sz="2400" smtClean="0">
                <a:latin typeface="Times New Roman" panose="02020603050405020304" pitchFamily="18" charset="0"/>
                <a:cs typeface="Times New Roman" panose="02020603050405020304" pitchFamily="18" charset="0"/>
              </a:rPr>
              <a:t>：由</a:t>
            </a:r>
            <a:r>
              <a:rPr lang="en-US" altLang="zh-CN" sz="2400" smtClean="0">
                <a:latin typeface="Times New Roman" panose="02020603050405020304" pitchFamily="18" charset="0"/>
                <a:cs typeface="Times New Roman" panose="02020603050405020304" pitchFamily="18" charset="0"/>
              </a:rPr>
              <a:t>DMA</a:t>
            </a:r>
            <a:r>
              <a:rPr lang="zh-CN" altLang="en-US" sz="2400" smtClean="0">
                <a:latin typeface="Times New Roman" panose="02020603050405020304" pitchFamily="18" charset="0"/>
                <a:cs typeface="Times New Roman" panose="02020603050405020304" pitchFamily="18" charset="0"/>
              </a:rPr>
              <a:t>控制器</a:t>
            </a:r>
            <a:r>
              <a:rPr lang="zh-CN" altLang="en-US" sz="2400" b="1" smtClean="0">
                <a:solidFill>
                  <a:srgbClr val="0070C0"/>
                </a:solidFill>
                <a:latin typeface="Times New Roman" panose="02020603050405020304" pitchFamily="18" charset="0"/>
                <a:cs typeface="Times New Roman" panose="02020603050405020304" pitchFamily="18" charset="0"/>
              </a:rPr>
              <a:t>控制总线</a:t>
            </a:r>
            <a:r>
              <a:rPr lang="zh-CN" altLang="en-US" sz="2400" smtClean="0">
                <a:latin typeface="Times New Roman" panose="02020603050405020304" pitchFamily="18" charset="0"/>
                <a:cs typeface="Times New Roman" panose="02020603050405020304" pitchFamily="18" charset="0"/>
              </a:rPr>
              <a:t>进行数据</a:t>
            </a:r>
            <a:r>
              <a:rPr lang="zh-CN" altLang="en-US" sz="2400" b="1" smtClean="0">
                <a:solidFill>
                  <a:srgbClr val="0070C0"/>
                </a:solidFill>
                <a:latin typeface="Times New Roman" panose="02020603050405020304" pitchFamily="18" charset="0"/>
                <a:cs typeface="Times New Roman" panose="02020603050405020304" pitchFamily="18" charset="0"/>
              </a:rPr>
              <a:t>传送</a:t>
            </a:r>
            <a:r>
              <a:rPr lang="zh-CN" altLang="en-US" sz="2400" smtClean="0">
                <a:latin typeface="Times New Roman" panose="02020603050405020304" pitchFamily="18" charset="0"/>
                <a:cs typeface="Times New Roman" panose="02020603050405020304" pitchFamily="18" charset="0"/>
              </a:rPr>
              <a:t>。</a:t>
            </a:r>
          </a:p>
          <a:p>
            <a:pPr algn="just" eaLnBrk="1" hangingPunct="1">
              <a:lnSpc>
                <a:spcPct val="150000"/>
              </a:lnSpc>
              <a:buFont typeface="Wingdings" panose="05000000000000000000" pitchFamily="2" charset="2"/>
              <a:buChar char="Ø"/>
            </a:pPr>
            <a:r>
              <a:rPr lang="zh-CN" altLang="en-US" sz="2400" b="1" smtClean="0">
                <a:solidFill>
                  <a:srgbClr val="FF0000"/>
                </a:solidFill>
                <a:latin typeface="Times New Roman" panose="02020603050405020304" pitchFamily="18" charset="0"/>
                <a:cs typeface="Times New Roman" panose="02020603050405020304" pitchFamily="18" charset="0"/>
              </a:rPr>
              <a:t>后处理阶段</a:t>
            </a:r>
            <a:r>
              <a:rPr lang="zh-CN" altLang="en-US" sz="2400" smtClean="0">
                <a:latin typeface="Times New Roman" panose="02020603050405020304" pitchFamily="18" charset="0"/>
                <a:cs typeface="Times New Roman" panose="02020603050405020304" pitchFamily="18" charset="0"/>
              </a:rPr>
              <a:t>：数据传送结束，</a:t>
            </a:r>
            <a:r>
              <a:rPr lang="en-US" altLang="zh-CN" sz="2400" smtClean="0">
                <a:latin typeface="Times New Roman" panose="02020603050405020304" pitchFamily="18" charset="0"/>
                <a:cs typeface="Times New Roman" panose="02020603050405020304" pitchFamily="18" charset="0"/>
              </a:rPr>
              <a:t>DMA</a:t>
            </a:r>
            <a:r>
              <a:rPr lang="zh-CN" altLang="en-US" sz="2400" smtClean="0">
                <a:latin typeface="Times New Roman" panose="02020603050405020304" pitchFamily="18" charset="0"/>
                <a:cs typeface="Times New Roman" panose="02020603050405020304" pitchFamily="18" charset="0"/>
              </a:rPr>
              <a:t>控制器向</a:t>
            </a:r>
            <a:r>
              <a:rPr lang="en-US" altLang="zh-CN" sz="2400" smtClean="0">
                <a:latin typeface="Times New Roman" panose="02020603050405020304" pitchFamily="18" charset="0"/>
                <a:cs typeface="Times New Roman" panose="02020603050405020304" pitchFamily="18" charset="0"/>
              </a:rPr>
              <a:t>CPU</a:t>
            </a:r>
            <a:r>
              <a:rPr lang="zh-CN" altLang="en-US" sz="2400" smtClean="0">
                <a:latin typeface="Times New Roman" panose="02020603050405020304" pitchFamily="18" charset="0"/>
                <a:cs typeface="Times New Roman" panose="02020603050405020304" pitchFamily="18" charset="0"/>
              </a:rPr>
              <a:t>发</a:t>
            </a:r>
            <a:r>
              <a:rPr lang="zh-CN" altLang="en-US" sz="2400" b="1" smtClean="0">
                <a:solidFill>
                  <a:srgbClr val="0070C0"/>
                </a:solidFill>
                <a:latin typeface="Times New Roman" panose="02020603050405020304" pitchFamily="18" charset="0"/>
                <a:cs typeface="Times New Roman" panose="02020603050405020304" pitchFamily="18" charset="0"/>
              </a:rPr>
              <a:t>中断请求</a:t>
            </a:r>
            <a:r>
              <a:rPr lang="zh-CN" altLang="en-US" sz="2400" smtClean="0">
                <a:latin typeface="Times New Roman" panose="02020603050405020304" pitchFamily="18" charset="0"/>
                <a:cs typeface="Times New Roman" panose="02020603050405020304" pitchFamily="18" charset="0"/>
              </a:rPr>
              <a:t>，报告</a:t>
            </a:r>
            <a:r>
              <a:rPr lang="en-US" altLang="zh-CN" sz="2400" smtClean="0">
                <a:latin typeface="Times New Roman" panose="02020603050405020304" pitchFamily="18" charset="0"/>
                <a:cs typeface="Times New Roman" panose="02020603050405020304" pitchFamily="18" charset="0"/>
              </a:rPr>
              <a:t>DMA</a:t>
            </a:r>
            <a:r>
              <a:rPr lang="zh-CN" altLang="en-US" sz="2400" smtClean="0">
                <a:latin typeface="Times New Roman" panose="02020603050405020304" pitchFamily="18" charset="0"/>
                <a:cs typeface="Times New Roman" panose="02020603050405020304" pitchFamily="18" charset="0"/>
              </a:rPr>
              <a:t>操作结束。</a:t>
            </a:r>
            <a:r>
              <a:rPr lang="en-US" altLang="zh-CN" sz="2400" smtClean="0">
                <a:latin typeface="Times New Roman" panose="02020603050405020304" pitchFamily="18" charset="0"/>
                <a:cs typeface="Times New Roman" panose="02020603050405020304" pitchFamily="18" charset="0"/>
              </a:rPr>
              <a:t>CPU</a:t>
            </a:r>
            <a:r>
              <a:rPr lang="zh-CN" altLang="en-US" sz="2400" smtClean="0">
                <a:latin typeface="Times New Roman" panose="02020603050405020304" pitchFamily="18" charset="0"/>
                <a:cs typeface="Times New Roman" panose="02020603050405020304" pitchFamily="18" charset="0"/>
              </a:rPr>
              <a:t>响应，转入中断处理程序，完成结束处理工作。</a:t>
            </a:r>
          </a:p>
        </p:txBody>
      </p:sp>
      <p:sp>
        <p:nvSpPr>
          <p:cNvPr id="5" name="Rectangle 2"/>
          <p:cNvSpPr txBox="1">
            <a:spLocks noChangeArrowheads="1"/>
          </p:cNvSpPr>
          <p:nvPr/>
        </p:nvSpPr>
        <p:spPr>
          <a:xfrm>
            <a:off x="1043608" y="159321"/>
            <a:ext cx="4644516" cy="53337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en-US" altLang="zh-CN" sz="2800" b="1" kern="0" smtClean="0">
                <a:latin typeface="Times New Roman" panose="02020603050405020304" pitchFamily="18" charset="0"/>
                <a:ea typeface="+mn-ea"/>
                <a:cs typeface="Times New Roman" panose="02020603050405020304" pitchFamily="18" charset="0"/>
              </a:rPr>
              <a:t>3.1.5 </a:t>
            </a:r>
            <a:r>
              <a:rPr lang="zh-CN" altLang="en-US" sz="2800" b="1" kern="0" smtClean="0">
                <a:latin typeface="Times New Roman" panose="02020603050405020304" pitchFamily="18" charset="0"/>
                <a:ea typeface="+mn-ea"/>
                <a:cs typeface="Times New Roman" panose="02020603050405020304" pitchFamily="18" charset="0"/>
              </a:rPr>
              <a:t>直接存储器存取</a:t>
            </a:r>
            <a:r>
              <a:rPr lang="en-US" altLang="zh-CN" sz="2800" b="1" kern="0">
                <a:latin typeface="Times New Roman" panose="02020603050405020304" pitchFamily="18" charset="0"/>
                <a:ea typeface="+mn-ea"/>
                <a:cs typeface="Times New Roman" panose="02020603050405020304" pitchFamily="18" charset="0"/>
              </a:rPr>
              <a:t>(DMA) </a:t>
            </a:r>
            <a:r>
              <a:rPr lang="zh-CN" altLang="en-US" sz="2800" b="1" kern="0" smtClean="0">
                <a:latin typeface="Times New Roman" panose="02020603050405020304" pitchFamily="18" charset="0"/>
                <a:ea typeface="+mn-ea"/>
                <a:cs typeface="Times New Roman" panose="02020603050405020304" pitchFamily="18" charset="0"/>
              </a:rPr>
              <a:t> </a:t>
            </a:r>
          </a:p>
        </p:txBody>
      </p:sp>
    </p:spTree>
    <p:extLst>
      <p:ext uri="{BB962C8B-B14F-4D97-AF65-F5344CB8AC3E}">
        <p14:creationId xmlns:p14="http://schemas.microsoft.com/office/powerpoint/2010/main" val="18314654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type="body" sz="half" idx="1"/>
          </p:nvPr>
        </p:nvSpPr>
        <p:spPr>
          <a:xfrm>
            <a:off x="876486" y="5557837"/>
            <a:ext cx="7315200" cy="682625"/>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marL="0" indent="0" algn="ctr" eaLnBrk="1" hangingPunct="1">
              <a:buNone/>
            </a:pPr>
            <a:r>
              <a:rPr lang="en-US" altLang="zh-CN" sz="2400" smtClean="0">
                <a:latin typeface="Times New Roman" panose="02020603050405020304" pitchFamily="18" charset="0"/>
                <a:cs typeface="Times New Roman" panose="02020603050405020304" pitchFamily="18" charset="0"/>
              </a:rPr>
              <a:t>DMA</a:t>
            </a:r>
            <a:r>
              <a:rPr lang="zh-CN" altLang="en-US" sz="2400" smtClean="0">
                <a:latin typeface="Times New Roman" panose="02020603050405020304" pitchFamily="18" charset="0"/>
                <a:cs typeface="Times New Roman" panose="02020603050405020304" pitchFamily="18" charset="0"/>
              </a:rPr>
              <a:t>传输的操作</a:t>
            </a:r>
            <a:endParaRPr lang="en-US" altLang="zh-CN" sz="2400" smtClean="0">
              <a:latin typeface="Times New Roman" panose="02020603050405020304" pitchFamily="18" charset="0"/>
              <a:cs typeface="Times New Roman" panose="02020603050405020304" pitchFamily="18" charset="0"/>
            </a:endParaRPr>
          </a:p>
        </p:txBody>
      </p:sp>
      <p:graphicFrame>
        <p:nvGraphicFramePr>
          <p:cNvPr id="20485" name="Object 7"/>
          <p:cNvGraphicFramePr>
            <a:graphicFrameLocks noGrp="1" noChangeAspect="1"/>
          </p:cNvGraphicFramePr>
          <p:nvPr>
            <p:ph sz="half" idx="2"/>
            <p:extLst>
              <p:ext uri="{D42A27DB-BD31-4B8C-83A1-F6EECF244321}">
                <p14:modId xmlns:p14="http://schemas.microsoft.com/office/powerpoint/2010/main" val="740648569"/>
              </p:ext>
            </p:extLst>
          </p:nvPr>
        </p:nvGraphicFramePr>
        <p:xfrm>
          <a:off x="287523" y="985804"/>
          <a:ext cx="8493125" cy="4267200"/>
        </p:xfrm>
        <a:graphic>
          <a:graphicData uri="http://schemas.openxmlformats.org/presentationml/2006/ole">
            <mc:AlternateContent xmlns:mc="http://schemas.openxmlformats.org/markup-compatibility/2006">
              <mc:Choice xmlns:v="urn:schemas-microsoft-com:vml" Requires="v">
                <p:oleObj spid="_x0000_s3365" name="Visio" r:id="rId3" imgW="3952951" imgH="1848612" progId="Visio.Drawing.6">
                  <p:embed/>
                </p:oleObj>
              </mc:Choice>
              <mc:Fallback>
                <p:oleObj name="Visio" r:id="rId3" imgW="3952951" imgH="184861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523" y="985804"/>
                        <a:ext cx="8493125"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2"/>
          <p:cNvSpPr txBox="1">
            <a:spLocks noChangeArrowheads="1"/>
          </p:cNvSpPr>
          <p:nvPr/>
        </p:nvSpPr>
        <p:spPr>
          <a:xfrm>
            <a:off x="1043608" y="159321"/>
            <a:ext cx="4644516" cy="53337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en-US" altLang="zh-CN" sz="2800" b="1" kern="0" smtClean="0">
                <a:latin typeface="Times New Roman" panose="02020603050405020304" pitchFamily="18" charset="0"/>
                <a:ea typeface="+mn-ea"/>
                <a:cs typeface="Times New Roman" panose="02020603050405020304" pitchFamily="18" charset="0"/>
              </a:rPr>
              <a:t>3.1.5 </a:t>
            </a:r>
            <a:r>
              <a:rPr lang="zh-CN" altLang="en-US" sz="2800" b="1" kern="0" smtClean="0">
                <a:latin typeface="Times New Roman" panose="02020603050405020304" pitchFamily="18" charset="0"/>
                <a:ea typeface="+mn-ea"/>
                <a:cs typeface="Times New Roman" panose="02020603050405020304" pitchFamily="18" charset="0"/>
              </a:rPr>
              <a:t>直接存储器存取</a:t>
            </a:r>
            <a:r>
              <a:rPr lang="en-US" altLang="zh-CN" sz="2800" b="1" kern="0">
                <a:latin typeface="Times New Roman" panose="02020603050405020304" pitchFamily="18" charset="0"/>
                <a:ea typeface="+mn-ea"/>
                <a:cs typeface="Times New Roman" panose="02020603050405020304" pitchFamily="18" charset="0"/>
              </a:rPr>
              <a:t>(DMA) </a:t>
            </a:r>
            <a:r>
              <a:rPr lang="zh-CN" altLang="en-US" sz="2800" b="1" kern="0" smtClean="0">
                <a:latin typeface="Times New Roman" panose="02020603050405020304" pitchFamily="18" charset="0"/>
                <a:ea typeface="+mn-ea"/>
                <a:cs typeface="Times New Roman" panose="02020603050405020304" pitchFamily="18" charset="0"/>
              </a:rPr>
              <a:t> </a:t>
            </a:r>
          </a:p>
        </p:txBody>
      </p:sp>
    </p:spTree>
    <p:extLst>
      <p:ext uri="{BB962C8B-B14F-4D97-AF65-F5344CB8AC3E}">
        <p14:creationId xmlns:p14="http://schemas.microsoft.com/office/powerpoint/2010/main" val="37233558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type="body" idx="1"/>
          </p:nvPr>
        </p:nvSpPr>
        <p:spPr>
          <a:xfrm>
            <a:off x="359532" y="836712"/>
            <a:ext cx="8064896" cy="5178425"/>
          </a:xfrm>
        </p:spPr>
        <p:txBody>
          <a:bodyPr/>
          <a:lstStyle/>
          <a:p>
            <a:pPr marL="0" indent="0" algn="just" eaLnBrk="1" hangingPunct="1">
              <a:lnSpc>
                <a:spcPct val="150000"/>
              </a:lnSpc>
              <a:spcBef>
                <a:spcPts val="0"/>
              </a:spcBef>
              <a:buNone/>
            </a:pPr>
            <a:r>
              <a:rPr lang="zh-CN" altLang="en-US" sz="2400" b="1" dirty="0" smtClean="0">
                <a:latin typeface="Times New Roman" panose="02020603050405020304" pitchFamily="18" charset="0"/>
                <a:cs typeface="Times New Roman" panose="02020603050405020304" pitchFamily="18" charset="0"/>
              </a:rPr>
              <a:t>    如上图例：</a:t>
            </a:r>
          </a:p>
          <a:p>
            <a:pPr lvl="1" algn="just" eaLnBrk="1" hangingPunct="1">
              <a:lnSpc>
                <a:spcPct val="150000"/>
              </a:lnSpc>
              <a:spcBef>
                <a:spcPts val="0"/>
              </a:spcBef>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CPU</a:t>
            </a:r>
            <a:r>
              <a:rPr lang="zh-CN" altLang="en-US" sz="2000" dirty="0" smtClean="0">
                <a:latin typeface="Times New Roman" panose="02020603050405020304" pitchFamily="18" charset="0"/>
                <a:cs typeface="Times New Roman" panose="02020603050405020304" pitchFamily="18" charset="0"/>
              </a:rPr>
              <a:t>对</a:t>
            </a:r>
            <a:r>
              <a:rPr lang="en-US" altLang="zh-CN" sz="2000" dirty="0" smtClean="0">
                <a:latin typeface="Times New Roman" panose="02020603050405020304" pitchFamily="18" charset="0"/>
                <a:cs typeface="Times New Roman" panose="02020603050405020304" pitchFamily="18" charset="0"/>
              </a:rPr>
              <a:t>DMA</a:t>
            </a:r>
            <a:r>
              <a:rPr lang="zh-CN" altLang="en-US" sz="2000" b="1" dirty="0" smtClean="0">
                <a:solidFill>
                  <a:srgbClr val="0000FF"/>
                </a:solidFill>
                <a:latin typeface="Times New Roman" panose="02020603050405020304" pitchFamily="18" charset="0"/>
                <a:cs typeface="Times New Roman" panose="02020603050405020304" pitchFamily="18" charset="0"/>
              </a:rPr>
              <a:t>控制器编程</a:t>
            </a:r>
            <a:r>
              <a:rPr lang="zh-CN" altLang="en-US" sz="2000" dirty="0" smtClean="0">
                <a:latin typeface="Times New Roman" panose="02020603050405020304" pitchFamily="18" charset="0"/>
                <a:cs typeface="Times New Roman" panose="02020603050405020304" pitchFamily="18" charset="0"/>
              </a:rPr>
              <a:t>，使之知道在哪里传输什么东西。</a:t>
            </a:r>
            <a:r>
              <a:rPr lang="en-US" altLang="zh-CN" sz="2000" dirty="0" smtClean="0">
                <a:latin typeface="Times New Roman" panose="02020603050405020304" pitchFamily="18" charset="0"/>
                <a:cs typeface="Times New Roman" panose="02020603050405020304" pitchFamily="18" charset="0"/>
              </a:rPr>
              <a:t>DMA</a:t>
            </a:r>
            <a:r>
              <a:rPr lang="zh-CN" altLang="en-US" sz="2000" dirty="0" smtClean="0">
                <a:latin typeface="Times New Roman" panose="02020603050405020304" pitchFamily="18" charset="0"/>
                <a:cs typeface="Times New Roman" panose="02020603050405020304" pitchFamily="18" charset="0"/>
              </a:rPr>
              <a:t>控制器向磁盘控制器发出</a:t>
            </a:r>
            <a:r>
              <a:rPr lang="zh-CN" altLang="en-US" sz="2000" b="1" dirty="0" smtClean="0">
                <a:solidFill>
                  <a:srgbClr val="0000FF"/>
                </a:solidFill>
                <a:latin typeface="Times New Roman" panose="02020603050405020304" pitchFamily="18" charset="0"/>
                <a:cs typeface="Times New Roman" panose="02020603050405020304" pitchFamily="18" charset="0"/>
              </a:rPr>
              <a:t>一个命令</a:t>
            </a:r>
            <a:r>
              <a:rPr lang="zh-CN" altLang="en-US" sz="2000" dirty="0" smtClean="0">
                <a:latin typeface="Times New Roman" panose="02020603050405020304" pitchFamily="18" charset="0"/>
                <a:cs typeface="Times New Roman" panose="02020603050405020304" pitchFamily="18" charset="0"/>
              </a:rPr>
              <a:t>，通知它从磁盘读数据</a:t>
            </a:r>
            <a:r>
              <a:rPr lang="zh-CN" altLang="en-US" sz="2000" b="1" dirty="0" smtClean="0">
                <a:solidFill>
                  <a:srgbClr val="0000FF"/>
                </a:solidFill>
                <a:latin typeface="Times New Roman" panose="02020603050405020304" pitchFamily="18" charset="0"/>
                <a:cs typeface="Times New Roman" panose="02020603050405020304" pitchFamily="18" charset="0"/>
              </a:rPr>
              <a:t>写入其内部缓冲区</a:t>
            </a:r>
            <a:r>
              <a:rPr lang="zh-CN" altLang="en-US" sz="2000" dirty="0" smtClean="0">
                <a:latin typeface="Times New Roman" panose="02020603050405020304" pitchFamily="18" charset="0"/>
                <a:cs typeface="Times New Roman" panose="02020603050405020304" pitchFamily="18" charset="0"/>
              </a:rPr>
              <a:t>，并检查</a:t>
            </a:r>
            <a:r>
              <a:rPr lang="zh-CN" altLang="en-US" sz="2000" b="1" dirty="0" smtClean="0">
                <a:solidFill>
                  <a:srgbClr val="0000FF"/>
                </a:solidFill>
                <a:latin typeface="Times New Roman" panose="02020603050405020304" pitchFamily="18" charset="0"/>
                <a:cs typeface="Times New Roman" panose="02020603050405020304" pitchFamily="18" charset="0"/>
              </a:rPr>
              <a:t>校验</a:t>
            </a:r>
            <a:r>
              <a:rPr lang="zh-CN" altLang="en-US" sz="2000" dirty="0" smtClean="0">
                <a:latin typeface="Times New Roman" panose="02020603050405020304" pitchFamily="18" charset="0"/>
                <a:cs typeface="Times New Roman" panose="02020603050405020304" pitchFamily="18" charset="0"/>
              </a:rPr>
              <a:t>和。当有效数据已经在磁盘控制器的</a:t>
            </a:r>
            <a:r>
              <a:rPr lang="zh-CN" altLang="en-US" sz="2000" b="1" dirty="0" smtClean="0">
                <a:solidFill>
                  <a:srgbClr val="0000FF"/>
                </a:solidFill>
                <a:latin typeface="Times New Roman" panose="02020603050405020304" pitchFamily="18" charset="0"/>
                <a:cs typeface="Times New Roman" panose="02020603050405020304" pitchFamily="18" charset="0"/>
              </a:rPr>
              <a:t>缓冲区内</a:t>
            </a:r>
            <a:r>
              <a:rPr lang="zh-CN" altLang="en-US" sz="2000" dirty="0" smtClean="0">
                <a:latin typeface="Times New Roman" panose="02020603050405020304" pitchFamily="18" charset="0"/>
                <a:cs typeface="Times New Roman" panose="02020603050405020304" pitchFamily="18" charset="0"/>
              </a:rPr>
              <a:t>时，</a:t>
            </a:r>
            <a:r>
              <a:rPr lang="en-US" altLang="zh-CN" sz="2000" dirty="0" smtClean="0">
                <a:latin typeface="Times New Roman" panose="02020603050405020304" pitchFamily="18" charset="0"/>
                <a:cs typeface="Times New Roman" panose="02020603050405020304" pitchFamily="18" charset="0"/>
              </a:rPr>
              <a:t>DMA</a:t>
            </a:r>
            <a:r>
              <a:rPr lang="zh-CN" altLang="en-US" sz="2000" dirty="0" smtClean="0">
                <a:latin typeface="Times New Roman" panose="02020603050405020304" pitchFamily="18" charset="0"/>
                <a:cs typeface="Times New Roman" panose="02020603050405020304" pitchFamily="18" charset="0"/>
              </a:rPr>
              <a:t>就可以</a:t>
            </a:r>
            <a:r>
              <a:rPr lang="zh-CN" altLang="en-US" sz="2000" b="1" dirty="0" smtClean="0">
                <a:solidFill>
                  <a:srgbClr val="0000FF"/>
                </a:solidFill>
                <a:latin typeface="Times New Roman" panose="02020603050405020304" pitchFamily="18" charset="0"/>
                <a:cs typeface="Times New Roman" panose="02020603050405020304" pitchFamily="18" charset="0"/>
              </a:rPr>
              <a:t>开始</a:t>
            </a:r>
            <a:r>
              <a:rPr lang="zh-CN" altLang="en-US" sz="2000" dirty="0" smtClean="0">
                <a:latin typeface="Times New Roman" panose="02020603050405020304" pitchFamily="18" charset="0"/>
                <a:cs typeface="Times New Roman" panose="02020603050405020304" pitchFamily="18" charset="0"/>
              </a:rPr>
              <a:t>了。</a:t>
            </a:r>
          </a:p>
          <a:p>
            <a:pPr lvl="1" algn="just" eaLnBrk="1" hangingPunct="1">
              <a:lnSpc>
                <a:spcPct val="150000"/>
              </a:lnSpc>
              <a:spcBef>
                <a:spcPts val="0"/>
              </a:spcBef>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DMA</a:t>
            </a:r>
            <a:r>
              <a:rPr lang="zh-CN" altLang="en-US" sz="2000" dirty="0" smtClean="0">
                <a:latin typeface="Times New Roman" panose="02020603050405020304" pitchFamily="18" charset="0"/>
                <a:cs typeface="Times New Roman" panose="02020603050405020304" pitchFamily="18" charset="0"/>
              </a:rPr>
              <a:t>控制器通过总线向磁盘控制器</a:t>
            </a:r>
            <a:r>
              <a:rPr lang="zh-CN" altLang="en-US" sz="2000" b="1" dirty="0" smtClean="0">
                <a:solidFill>
                  <a:srgbClr val="0000FF"/>
                </a:solidFill>
                <a:latin typeface="Times New Roman" panose="02020603050405020304" pitchFamily="18" charset="0"/>
                <a:cs typeface="Times New Roman" panose="02020603050405020304" pitchFamily="18" charset="0"/>
              </a:rPr>
              <a:t>发出读请求</a:t>
            </a:r>
            <a:r>
              <a:rPr lang="zh-CN" altLang="en-US" sz="2000" dirty="0" smtClean="0">
                <a:latin typeface="Times New Roman" panose="02020603050405020304" pitchFamily="18" charset="0"/>
                <a:cs typeface="Times New Roman" panose="02020603050405020304" pitchFamily="18" charset="0"/>
              </a:rPr>
              <a:t>来启动传输。</a:t>
            </a:r>
          </a:p>
          <a:p>
            <a:pPr lvl="1" algn="just" eaLnBrk="1" hangingPunct="1">
              <a:lnSpc>
                <a:spcPct val="150000"/>
              </a:lnSpc>
              <a:spcBef>
                <a:spcPts val="0"/>
              </a:spcBef>
              <a:buFont typeface="Wingdings" panose="05000000000000000000" pitchFamily="2" charset="2"/>
              <a:buChar char="Ø"/>
            </a:pPr>
            <a:r>
              <a:rPr lang="zh-CN" altLang="en-US" sz="2000" b="1" dirty="0" smtClean="0">
                <a:solidFill>
                  <a:srgbClr val="0000FF"/>
                </a:solidFill>
                <a:latin typeface="Times New Roman" panose="02020603050405020304" pitchFamily="18" charset="0"/>
                <a:cs typeface="Times New Roman" panose="02020603050405020304" pitchFamily="18" charset="0"/>
              </a:rPr>
              <a:t>写到内存</a:t>
            </a:r>
            <a:r>
              <a:rPr lang="zh-CN" altLang="en-US" sz="2000" dirty="0" smtClean="0">
                <a:latin typeface="Times New Roman" panose="02020603050405020304" pitchFamily="18" charset="0"/>
                <a:cs typeface="Times New Roman" panose="02020603050405020304" pitchFamily="18" charset="0"/>
              </a:rPr>
              <a:t>是另一个标准的总线周期。 </a:t>
            </a:r>
          </a:p>
          <a:p>
            <a:pPr lvl="1" algn="just" eaLnBrk="1" hangingPunct="1">
              <a:lnSpc>
                <a:spcPct val="150000"/>
              </a:lnSpc>
              <a:spcBef>
                <a:spcPts val="0"/>
              </a:spcBef>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当写操作完成时，磁盘控制器发送一个</a:t>
            </a:r>
            <a:r>
              <a:rPr lang="zh-CN" altLang="en-US" sz="2000" b="1" dirty="0" smtClean="0">
                <a:solidFill>
                  <a:srgbClr val="0000FF"/>
                </a:solidFill>
                <a:latin typeface="Times New Roman" panose="02020603050405020304" pitchFamily="18" charset="0"/>
                <a:cs typeface="Times New Roman" panose="02020603050405020304" pitchFamily="18" charset="0"/>
              </a:rPr>
              <a:t>确认信号</a:t>
            </a:r>
            <a:r>
              <a:rPr lang="zh-CN" altLang="en-US" sz="2000" dirty="0" smtClean="0">
                <a:latin typeface="Times New Roman" panose="02020603050405020304" pitchFamily="18" charset="0"/>
                <a:cs typeface="Times New Roman" panose="02020603050405020304" pitchFamily="18" charset="0"/>
              </a:rPr>
              <a:t>给</a:t>
            </a:r>
            <a:r>
              <a:rPr lang="en-US" altLang="zh-CN" sz="2000" dirty="0" smtClean="0">
                <a:latin typeface="Times New Roman" panose="02020603050405020304" pitchFamily="18" charset="0"/>
                <a:cs typeface="Times New Roman" panose="02020603050405020304" pitchFamily="18" charset="0"/>
              </a:rPr>
              <a:t>DMA</a:t>
            </a:r>
            <a:r>
              <a:rPr lang="zh-CN" altLang="en-US" sz="2000" dirty="0" smtClean="0">
                <a:latin typeface="Times New Roman" panose="02020603050405020304" pitchFamily="18" charset="0"/>
                <a:cs typeface="Times New Roman" panose="02020603050405020304" pitchFamily="18" charset="0"/>
              </a:rPr>
              <a:t>控制器，同样也通过总线。</a:t>
            </a:r>
          </a:p>
          <a:p>
            <a:pPr lvl="1" algn="just" eaLnBrk="1" hangingPunct="1">
              <a:lnSpc>
                <a:spcPct val="150000"/>
              </a:lnSpc>
              <a:spcBef>
                <a:spcPts val="0"/>
              </a:spcBef>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然后</a:t>
            </a:r>
            <a:r>
              <a:rPr lang="en-US" altLang="zh-CN" sz="2000" dirty="0" smtClean="0">
                <a:latin typeface="Times New Roman" panose="02020603050405020304" pitchFamily="18" charset="0"/>
                <a:cs typeface="Times New Roman" panose="02020603050405020304" pitchFamily="18" charset="0"/>
              </a:rPr>
              <a:t>DMA</a:t>
            </a:r>
            <a:r>
              <a:rPr lang="zh-CN" altLang="en-US" sz="2000" dirty="0" smtClean="0">
                <a:latin typeface="Times New Roman" panose="02020603050405020304" pitchFamily="18" charset="0"/>
                <a:cs typeface="Times New Roman" panose="02020603050405020304" pitchFamily="18" charset="0"/>
              </a:rPr>
              <a:t>控制器使其使用的</a:t>
            </a:r>
            <a:r>
              <a:rPr lang="zh-CN" altLang="en-US" sz="2000" b="1" dirty="0" smtClean="0">
                <a:solidFill>
                  <a:srgbClr val="0000FF"/>
                </a:solidFill>
                <a:latin typeface="Times New Roman" panose="02020603050405020304" pitchFamily="18" charset="0"/>
                <a:cs typeface="Times New Roman" panose="02020603050405020304" pitchFamily="18" charset="0"/>
              </a:rPr>
              <a:t>内存地址加</a:t>
            </a:r>
            <a:r>
              <a:rPr lang="en-US" altLang="zh-CN" sz="2000" b="1" dirty="0" smtClean="0">
                <a:solidFill>
                  <a:srgbClr val="0000FF"/>
                </a:solidFill>
                <a:latin typeface="Times New Roman" panose="02020603050405020304" pitchFamily="18" charset="0"/>
                <a:cs typeface="Times New Roman" panose="02020603050405020304" pitchFamily="18" charset="0"/>
              </a:rPr>
              <a:t>1</a:t>
            </a:r>
            <a:r>
              <a:rPr lang="zh-CN" altLang="en-US" sz="2000" dirty="0" smtClean="0">
                <a:latin typeface="Times New Roman" panose="02020603050405020304" pitchFamily="18" charset="0"/>
                <a:cs typeface="Times New Roman" panose="02020603050405020304" pitchFamily="18" charset="0"/>
              </a:rPr>
              <a:t>，</a:t>
            </a:r>
            <a:r>
              <a:rPr lang="zh-CN" altLang="en-US" sz="2000" b="1" dirty="0" smtClean="0">
                <a:solidFill>
                  <a:srgbClr val="0000FF"/>
                </a:solidFill>
                <a:latin typeface="Times New Roman" panose="02020603050405020304" pitchFamily="18" charset="0"/>
                <a:cs typeface="Times New Roman" panose="02020603050405020304" pitchFamily="18" charset="0"/>
              </a:rPr>
              <a:t>字节计数减</a:t>
            </a:r>
            <a:r>
              <a:rPr lang="en-US" altLang="zh-CN" sz="2000" b="1" dirty="0" smtClean="0">
                <a:solidFill>
                  <a:srgbClr val="0000FF"/>
                </a:solidFill>
                <a:latin typeface="Times New Roman" panose="02020603050405020304" pitchFamily="18" charset="0"/>
                <a:cs typeface="Times New Roman" panose="02020603050405020304" pitchFamily="18" charset="0"/>
              </a:rPr>
              <a:t>1</a:t>
            </a:r>
            <a:r>
              <a:rPr lang="zh-CN" altLang="en-US" sz="2000" dirty="0" smtClean="0">
                <a:latin typeface="Times New Roman" panose="02020603050405020304" pitchFamily="18" charset="0"/>
                <a:cs typeface="Times New Roman" panose="02020603050405020304" pitchFamily="18" charset="0"/>
              </a:rPr>
              <a:t>。如果字节计数仍然大于</a:t>
            </a:r>
            <a:r>
              <a:rPr lang="en-US" altLang="zh-CN" sz="2000" dirty="0" smtClean="0">
                <a:latin typeface="Times New Roman" panose="02020603050405020304" pitchFamily="18" charset="0"/>
                <a:cs typeface="Times New Roman" panose="02020603050405020304" pitchFamily="18" charset="0"/>
              </a:rPr>
              <a:t>0</a:t>
            </a:r>
            <a:r>
              <a:rPr lang="zh-CN" altLang="en-US" sz="2000" dirty="0" smtClean="0">
                <a:latin typeface="Times New Roman" panose="02020603050405020304" pitchFamily="18" charset="0"/>
                <a:cs typeface="Times New Roman" panose="02020603050405020304" pitchFamily="18" charset="0"/>
              </a:rPr>
              <a:t>，重复步骤</a:t>
            </a:r>
            <a:r>
              <a:rPr lang="en-US" altLang="zh-CN" sz="2000" dirty="0" smtClean="0">
                <a:latin typeface="Times New Roman" panose="02020603050405020304" pitchFamily="18" charset="0"/>
                <a:cs typeface="Times New Roman" panose="02020603050405020304" pitchFamily="18" charset="0"/>
              </a:rPr>
              <a:t>2</a:t>
            </a:r>
            <a:r>
              <a:rPr lang="zh-CN" altLang="en-US" sz="2000" dirty="0" smtClean="0">
                <a:latin typeface="Times New Roman" panose="02020603050405020304" pitchFamily="18" charset="0"/>
                <a:cs typeface="Times New Roman" panose="02020603050405020304" pitchFamily="18" charset="0"/>
              </a:rPr>
              <a:t>到</a:t>
            </a:r>
            <a:r>
              <a:rPr lang="en-US" altLang="zh-CN" sz="2000" dirty="0" smtClean="0">
                <a:latin typeface="Times New Roman" panose="02020603050405020304" pitchFamily="18" charset="0"/>
                <a:cs typeface="Times New Roman" panose="02020603050405020304" pitchFamily="18" charset="0"/>
              </a:rPr>
              <a:t>4</a:t>
            </a:r>
            <a:r>
              <a:rPr lang="zh-CN" altLang="en-US" sz="2000" dirty="0" smtClean="0">
                <a:latin typeface="Times New Roman" panose="02020603050405020304" pitchFamily="18" charset="0"/>
                <a:cs typeface="Times New Roman" panose="02020603050405020304" pitchFamily="18" charset="0"/>
              </a:rPr>
              <a:t>，</a:t>
            </a:r>
            <a:r>
              <a:rPr lang="zh-CN" altLang="en-US" sz="2000" b="1" dirty="0" smtClean="0">
                <a:solidFill>
                  <a:srgbClr val="0000FF"/>
                </a:solidFill>
                <a:latin typeface="Times New Roman" panose="02020603050405020304" pitchFamily="18" charset="0"/>
                <a:cs typeface="Times New Roman" panose="02020603050405020304" pitchFamily="18" charset="0"/>
              </a:rPr>
              <a:t>直到计数为</a:t>
            </a:r>
            <a:r>
              <a:rPr lang="en-US" altLang="zh-CN" sz="2000" b="1" dirty="0" smtClean="0">
                <a:solidFill>
                  <a:srgbClr val="0000FF"/>
                </a:solidFill>
                <a:latin typeface="Times New Roman" panose="02020603050405020304" pitchFamily="18" charset="0"/>
                <a:cs typeface="Times New Roman" panose="02020603050405020304" pitchFamily="18" charset="0"/>
              </a:rPr>
              <a:t>0</a:t>
            </a:r>
            <a:r>
              <a:rPr lang="zh-CN" altLang="en-US" sz="2000" dirty="0" smtClean="0">
                <a:latin typeface="Times New Roman" panose="02020603050405020304" pitchFamily="18" charset="0"/>
                <a:cs typeface="Times New Roman" panose="02020603050405020304" pitchFamily="18" charset="0"/>
              </a:rPr>
              <a:t>。此时</a:t>
            </a:r>
            <a:r>
              <a:rPr lang="en-US" altLang="zh-CN" sz="2000" dirty="0" smtClean="0">
                <a:latin typeface="Times New Roman" panose="02020603050405020304" pitchFamily="18" charset="0"/>
                <a:cs typeface="Times New Roman" panose="02020603050405020304" pitchFamily="18" charset="0"/>
              </a:rPr>
              <a:t>DMA</a:t>
            </a:r>
            <a:r>
              <a:rPr lang="zh-CN" altLang="en-US" sz="2000" dirty="0" smtClean="0">
                <a:latin typeface="Times New Roman" panose="02020603050405020304" pitchFamily="18" charset="0"/>
                <a:cs typeface="Times New Roman" panose="02020603050405020304" pitchFamily="18" charset="0"/>
              </a:rPr>
              <a:t>发中断通知</a:t>
            </a:r>
            <a:r>
              <a:rPr lang="en-US" altLang="zh-CN" sz="2000" dirty="0" smtClean="0">
                <a:latin typeface="Times New Roman" panose="02020603050405020304" pitchFamily="18" charset="0"/>
                <a:cs typeface="Times New Roman" panose="02020603050405020304" pitchFamily="18" charset="0"/>
              </a:rPr>
              <a:t>CPU</a:t>
            </a:r>
            <a:r>
              <a:rPr lang="zh-CN" altLang="en-US" sz="2000" dirty="0" smtClean="0">
                <a:latin typeface="Times New Roman" panose="02020603050405020304" pitchFamily="18" charset="0"/>
                <a:cs typeface="Times New Roman" panose="02020603050405020304" pitchFamily="18" charset="0"/>
              </a:rPr>
              <a:t>传送已完成。</a:t>
            </a:r>
          </a:p>
        </p:txBody>
      </p:sp>
      <p:sp>
        <p:nvSpPr>
          <p:cNvPr id="5" name="Rectangle 2"/>
          <p:cNvSpPr txBox="1">
            <a:spLocks noChangeArrowheads="1"/>
          </p:cNvSpPr>
          <p:nvPr/>
        </p:nvSpPr>
        <p:spPr>
          <a:xfrm>
            <a:off x="1043608" y="159321"/>
            <a:ext cx="4644516" cy="53337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en-US" altLang="zh-CN" sz="2800" b="1" kern="0" smtClean="0">
                <a:latin typeface="Times New Roman" panose="02020603050405020304" pitchFamily="18" charset="0"/>
                <a:ea typeface="+mn-ea"/>
                <a:cs typeface="Times New Roman" panose="02020603050405020304" pitchFamily="18" charset="0"/>
              </a:rPr>
              <a:t>3.1.5 </a:t>
            </a:r>
            <a:r>
              <a:rPr lang="zh-CN" altLang="en-US" sz="2800" b="1" kern="0" smtClean="0">
                <a:latin typeface="Times New Roman" panose="02020603050405020304" pitchFamily="18" charset="0"/>
                <a:ea typeface="+mn-ea"/>
                <a:cs typeface="Times New Roman" panose="02020603050405020304" pitchFamily="18" charset="0"/>
              </a:rPr>
              <a:t>直接存储器存取</a:t>
            </a:r>
            <a:r>
              <a:rPr lang="en-US" altLang="zh-CN" sz="2800" b="1" kern="0">
                <a:latin typeface="Times New Roman" panose="02020603050405020304" pitchFamily="18" charset="0"/>
                <a:ea typeface="+mn-ea"/>
                <a:cs typeface="Times New Roman" panose="02020603050405020304" pitchFamily="18" charset="0"/>
              </a:rPr>
              <a:t>(DMA) </a:t>
            </a:r>
            <a:r>
              <a:rPr lang="zh-CN" altLang="en-US" sz="2800" b="1" kern="0" smtClean="0">
                <a:latin typeface="Times New Roman" panose="02020603050405020304" pitchFamily="18" charset="0"/>
                <a:ea typeface="+mn-ea"/>
                <a:cs typeface="Times New Roman" panose="02020603050405020304" pitchFamily="18" charset="0"/>
              </a:rPr>
              <a:t> </a:t>
            </a:r>
          </a:p>
        </p:txBody>
      </p:sp>
    </p:spTree>
    <p:extLst>
      <p:ext uri="{BB962C8B-B14F-4D97-AF65-F5344CB8AC3E}">
        <p14:creationId xmlns:p14="http://schemas.microsoft.com/office/powerpoint/2010/main" val="28137573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body" idx="1"/>
          </p:nvPr>
        </p:nvSpPr>
        <p:spPr>
          <a:xfrm>
            <a:off x="431540" y="1052736"/>
            <a:ext cx="8229600" cy="5292588"/>
          </a:xfrm>
        </p:spPr>
        <p:txBody>
          <a:bodyPr/>
          <a:lstStyle/>
          <a:p>
            <a:pPr algn="just" eaLnBrk="1" hangingPunct="1">
              <a:lnSpc>
                <a:spcPct val="150000"/>
              </a:lnSpc>
              <a:buFont typeface="Wingdings" panose="05000000000000000000" pitchFamily="2" charset="2"/>
              <a:buChar char="Ø"/>
            </a:pPr>
            <a:r>
              <a:rPr lang="zh-CN" altLang="en-US" sz="2400" smtClean="0">
                <a:latin typeface="Times New Roman" panose="02020603050405020304" pitchFamily="18" charset="0"/>
                <a:cs typeface="Times New Roman" panose="02020603050405020304" pitchFamily="18" charset="0"/>
              </a:rPr>
              <a:t>许多总线能够以两种模式操作：</a:t>
            </a:r>
            <a:r>
              <a:rPr lang="zh-CN" altLang="en-US" sz="2400" smtClean="0">
                <a:solidFill>
                  <a:srgbClr val="FF0000"/>
                </a:solidFill>
                <a:latin typeface="Times New Roman" panose="02020603050405020304" pitchFamily="18" charset="0"/>
                <a:cs typeface="Times New Roman" panose="02020603050405020304" pitchFamily="18" charset="0"/>
              </a:rPr>
              <a:t>每次一字模式</a:t>
            </a:r>
            <a:r>
              <a:rPr lang="en-US" altLang="zh-CN" sz="2400" smtClean="0">
                <a:latin typeface="Times New Roman" panose="02020603050405020304" pitchFamily="18" charset="0"/>
                <a:cs typeface="Times New Roman" panose="02020603050405020304" pitchFamily="18" charset="0"/>
              </a:rPr>
              <a:t>(</a:t>
            </a:r>
            <a:r>
              <a:rPr lang="en-US" altLang="zh-CN" sz="2400" smtClean="0">
                <a:solidFill>
                  <a:srgbClr val="FF0000"/>
                </a:solidFill>
                <a:latin typeface="Times New Roman" panose="02020603050405020304" pitchFamily="18" charset="0"/>
                <a:cs typeface="Times New Roman" panose="02020603050405020304" pitchFamily="18" charset="0"/>
              </a:rPr>
              <a:t>word-at-a-time</a:t>
            </a:r>
            <a:r>
              <a:rPr lang="en-US" altLang="zh-CN" sz="2400" smtClean="0">
                <a:latin typeface="Times New Roman" panose="02020603050405020304" pitchFamily="18" charset="0"/>
                <a:cs typeface="Times New Roman" panose="02020603050405020304" pitchFamily="18" charset="0"/>
              </a:rPr>
              <a:t>)</a:t>
            </a:r>
            <a:r>
              <a:rPr lang="zh-CN" altLang="en-US" sz="2400" smtClean="0">
                <a:latin typeface="Times New Roman" panose="02020603050405020304" pitchFamily="18" charset="0"/>
                <a:cs typeface="Times New Roman" panose="02020603050405020304" pitchFamily="18" charset="0"/>
              </a:rPr>
              <a:t>和</a:t>
            </a:r>
            <a:r>
              <a:rPr lang="zh-CN" altLang="en-US" sz="2400" smtClean="0">
                <a:solidFill>
                  <a:srgbClr val="FF0000"/>
                </a:solidFill>
                <a:latin typeface="Times New Roman" panose="02020603050405020304" pitchFamily="18" charset="0"/>
                <a:cs typeface="Times New Roman" panose="02020603050405020304" pitchFamily="18" charset="0"/>
              </a:rPr>
              <a:t>块模式</a:t>
            </a:r>
            <a:r>
              <a:rPr lang="zh-CN" altLang="en-US" sz="2400" smtClean="0">
                <a:latin typeface="Times New Roman" panose="02020603050405020304" pitchFamily="18" charset="0"/>
                <a:cs typeface="Times New Roman" panose="02020603050405020304" pitchFamily="18" charset="0"/>
              </a:rPr>
              <a:t>。 </a:t>
            </a:r>
          </a:p>
          <a:p>
            <a:pPr algn="just" eaLnBrk="1" hangingPunct="1">
              <a:lnSpc>
                <a:spcPct val="150000"/>
              </a:lnSpc>
              <a:buFont typeface="Wingdings" panose="05000000000000000000" pitchFamily="2" charset="2"/>
              <a:buChar char="Ø"/>
            </a:pPr>
            <a:r>
              <a:rPr lang="zh-CN" altLang="en-US" sz="2400" smtClean="0">
                <a:latin typeface="Times New Roman" panose="02020603050405020304" pitchFamily="18" charset="0"/>
                <a:cs typeface="Times New Roman" panose="02020603050405020304" pitchFamily="18" charset="0"/>
              </a:rPr>
              <a:t>在前一种模式中，</a:t>
            </a:r>
            <a:r>
              <a:rPr lang="en-US" altLang="zh-CN" sz="2400" smtClean="0">
                <a:latin typeface="Times New Roman" panose="02020603050405020304" pitchFamily="18" charset="0"/>
                <a:cs typeface="Times New Roman" panose="02020603050405020304" pitchFamily="18" charset="0"/>
              </a:rPr>
              <a:t>DMA</a:t>
            </a:r>
            <a:r>
              <a:rPr lang="zh-CN" altLang="en-US" sz="2400" smtClean="0">
                <a:latin typeface="Times New Roman" panose="02020603050405020304" pitchFamily="18" charset="0"/>
                <a:cs typeface="Times New Roman" panose="02020603050405020304" pitchFamily="18" charset="0"/>
              </a:rPr>
              <a:t>控制器请求一个字的传输，并且获取它。如果</a:t>
            </a:r>
            <a:r>
              <a:rPr lang="en-US" altLang="zh-CN" sz="2400" smtClean="0">
                <a:latin typeface="Times New Roman" panose="02020603050405020304" pitchFamily="18" charset="0"/>
                <a:cs typeface="Times New Roman" panose="02020603050405020304" pitchFamily="18" charset="0"/>
              </a:rPr>
              <a:t>CPU</a:t>
            </a:r>
            <a:r>
              <a:rPr lang="zh-CN" altLang="en-US" sz="2400" smtClean="0">
                <a:latin typeface="Times New Roman" panose="02020603050405020304" pitchFamily="18" charset="0"/>
                <a:cs typeface="Times New Roman" panose="02020603050405020304" pitchFamily="18" charset="0"/>
              </a:rPr>
              <a:t>也要使用总线，它必须等候。该机制叫做</a:t>
            </a:r>
            <a:r>
              <a:rPr lang="zh-CN" altLang="en-US" sz="2400" b="1" smtClean="0">
                <a:solidFill>
                  <a:srgbClr val="FF0000"/>
                </a:solidFill>
                <a:latin typeface="Times New Roman" panose="02020603050405020304" pitchFamily="18" charset="0"/>
                <a:cs typeface="Times New Roman" panose="02020603050405020304" pitchFamily="18" charset="0"/>
              </a:rPr>
              <a:t>周期窃取</a:t>
            </a:r>
            <a:r>
              <a:rPr lang="en-US" altLang="zh-CN" sz="2400" b="1" smtClean="0">
                <a:solidFill>
                  <a:srgbClr val="FF0000"/>
                </a:solidFill>
                <a:latin typeface="Times New Roman" panose="02020603050405020304" pitchFamily="18" charset="0"/>
                <a:cs typeface="Times New Roman" panose="02020603050405020304" pitchFamily="18" charset="0"/>
              </a:rPr>
              <a:t>(cycle stealing)</a:t>
            </a:r>
            <a:r>
              <a:rPr lang="zh-CN" altLang="en-US" sz="2400" smtClean="0">
                <a:latin typeface="Times New Roman" panose="02020603050405020304" pitchFamily="18" charset="0"/>
                <a:cs typeface="Times New Roman" panose="02020603050405020304" pitchFamily="18" charset="0"/>
              </a:rPr>
              <a:t>，因为设备控制器偷偷地潜入，不定期地从</a:t>
            </a:r>
            <a:r>
              <a:rPr lang="en-US" altLang="zh-CN" sz="2400" smtClean="0">
                <a:latin typeface="Times New Roman" panose="02020603050405020304" pitchFamily="18" charset="0"/>
                <a:cs typeface="Times New Roman" panose="02020603050405020304" pitchFamily="18" charset="0"/>
              </a:rPr>
              <a:t>CPU</a:t>
            </a:r>
            <a:r>
              <a:rPr lang="zh-CN" altLang="en-US" sz="2400" smtClean="0">
                <a:latin typeface="Times New Roman" panose="02020603050405020304" pitchFamily="18" charset="0"/>
                <a:cs typeface="Times New Roman" panose="02020603050405020304" pitchFamily="18" charset="0"/>
              </a:rPr>
              <a:t>手中偷取总线周期，稍许延迟</a:t>
            </a:r>
            <a:r>
              <a:rPr lang="en-US" altLang="zh-CN" sz="2400" smtClean="0">
                <a:latin typeface="Times New Roman" panose="02020603050405020304" pitchFamily="18" charset="0"/>
                <a:cs typeface="Times New Roman" panose="02020603050405020304" pitchFamily="18" charset="0"/>
              </a:rPr>
              <a:t>CPU</a:t>
            </a:r>
            <a:r>
              <a:rPr lang="zh-CN" altLang="en-US" sz="2400" smtClean="0">
                <a:latin typeface="Times New Roman" panose="02020603050405020304" pitchFamily="18" charset="0"/>
                <a:cs typeface="Times New Roman" panose="02020603050405020304" pitchFamily="18" charset="0"/>
              </a:rPr>
              <a:t>操作。 </a:t>
            </a:r>
          </a:p>
          <a:p>
            <a:pPr algn="just" eaLnBrk="1" hangingPunct="1">
              <a:lnSpc>
                <a:spcPct val="150000"/>
              </a:lnSpc>
              <a:buFont typeface="Wingdings" panose="05000000000000000000" pitchFamily="2" charset="2"/>
              <a:buChar char="Ø"/>
            </a:pPr>
            <a:r>
              <a:rPr lang="zh-CN" altLang="en-US" sz="2400" smtClean="0">
                <a:latin typeface="Times New Roman" panose="02020603050405020304" pitchFamily="18" charset="0"/>
                <a:cs typeface="Times New Roman" panose="02020603050405020304" pitchFamily="18" charset="0"/>
              </a:rPr>
              <a:t>在块模式中，</a:t>
            </a:r>
            <a:r>
              <a:rPr lang="en-US" altLang="zh-CN" sz="2400" smtClean="0">
                <a:latin typeface="Times New Roman" panose="02020603050405020304" pitchFamily="18" charset="0"/>
                <a:cs typeface="Times New Roman" panose="02020603050405020304" pitchFamily="18" charset="0"/>
              </a:rPr>
              <a:t>DMA</a:t>
            </a:r>
            <a:r>
              <a:rPr lang="zh-CN" altLang="en-US" sz="2400" smtClean="0">
                <a:latin typeface="Times New Roman" panose="02020603050405020304" pitchFamily="18" charset="0"/>
                <a:cs typeface="Times New Roman" panose="02020603050405020304" pitchFamily="18" charset="0"/>
              </a:rPr>
              <a:t>控制器告诉设备获取总线，发出一系列传输，然后释放总线。这种操作形式叫做</a:t>
            </a:r>
            <a:r>
              <a:rPr lang="zh-CN" altLang="en-US" sz="2400" b="1" smtClean="0">
                <a:solidFill>
                  <a:srgbClr val="FF0000"/>
                </a:solidFill>
                <a:latin typeface="Times New Roman" panose="02020603050405020304" pitchFamily="18" charset="0"/>
                <a:cs typeface="Times New Roman" panose="02020603050405020304" pitchFamily="18" charset="0"/>
              </a:rPr>
              <a:t>突发模式</a:t>
            </a:r>
            <a:r>
              <a:rPr lang="en-US" altLang="zh-CN" sz="2400" b="1" smtClean="0">
                <a:solidFill>
                  <a:srgbClr val="FF0000"/>
                </a:solidFill>
                <a:latin typeface="Times New Roman" panose="02020603050405020304" pitchFamily="18" charset="0"/>
                <a:cs typeface="Times New Roman" panose="02020603050405020304" pitchFamily="18" charset="0"/>
              </a:rPr>
              <a:t>(burst mode)</a:t>
            </a:r>
            <a:r>
              <a:rPr lang="en-US" altLang="zh-CN" sz="2400" smtClean="0">
                <a:latin typeface="Times New Roman" panose="02020603050405020304" pitchFamily="18" charset="0"/>
                <a:cs typeface="Times New Roman" panose="02020603050405020304" pitchFamily="18" charset="0"/>
              </a:rPr>
              <a:t>，</a:t>
            </a:r>
            <a:r>
              <a:rPr lang="zh-CN" altLang="en-US" sz="2400" smtClean="0">
                <a:latin typeface="Times New Roman" panose="02020603050405020304" pitchFamily="18" charset="0"/>
                <a:cs typeface="Times New Roman" panose="02020603050405020304" pitchFamily="18" charset="0"/>
              </a:rPr>
              <a:t>效率更高。 </a:t>
            </a:r>
          </a:p>
        </p:txBody>
      </p:sp>
      <p:sp>
        <p:nvSpPr>
          <p:cNvPr id="5" name="Rectangle 2"/>
          <p:cNvSpPr txBox="1">
            <a:spLocks noChangeArrowheads="1"/>
          </p:cNvSpPr>
          <p:nvPr/>
        </p:nvSpPr>
        <p:spPr>
          <a:xfrm>
            <a:off x="1043608" y="159321"/>
            <a:ext cx="4644516" cy="53337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en-US" altLang="zh-CN" sz="2800" b="1" kern="0" smtClean="0">
                <a:latin typeface="Times New Roman" panose="02020603050405020304" pitchFamily="18" charset="0"/>
                <a:ea typeface="+mn-ea"/>
                <a:cs typeface="Times New Roman" panose="02020603050405020304" pitchFamily="18" charset="0"/>
              </a:rPr>
              <a:t>3.1.5 </a:t>
            </a:r>
            <a:r>
              <a:rPr lang="zh-CN" altLang="en-US" sz="2800" b="1" kern="0" smtClean="0">
                <a:latin typeface="Times New Roman" panose="02020603050405020304" pitchFamily="18" charset="0"/>
                <a:ea typeface="+mn-ea"/>
                <a:cs typeface="Times New Roman" panose="02020603050405020304" pitchFamily="18" charset="0"/>
              </a:rPr>
              <a:t>直接存储器存取</a:t>
            </a:r>
            <a:r>
              <a:rPr lang="en-US" altLang="zh-CN" sz="2800" b="1" kern="0">
                <a:latin typeface="Times New Roman" panose="02020603050405020304" pitchFamily="18" charset="0"/>
                <a:ea typeface="+mn-ea"/>
                <a:cs typeface="Times New Roman" panose="02020603050405020304" pitchFamily="18" charset="0"/>
              </a:rPr>
              <a:t>(DMA) </a:t>
            </a:r>
            <a:r>
              <a:rPr lang="zh-CN" altLang="en-US" sz="2800" b="1" kern="0" smtClean="0">
                <a:latin typeface="Times New Roman" panose="02020603050405020304" pitchFamily="18" charset="0"/>
                <a:ea typeface="+mn-ea"/>
                <a:cs typeface="Times New Roman" panose="02020603050405020304" pitchFamily="18" charset="0"/>
              </a:rPr>
              <a:t> </a:t>
            </a:r>
          </a:p>
        </p:txBody>
      </p:sp>
    </p:spTree>
    <p:extLst>
      <p:ext uri="{BB962C8B-B14F-4D97-AF65-F5344CB8AC3E}">
        <p14:creationId xmlns:p14="http://schemas.microsoft.com/office/powerpoint/2010/main" val="25503921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zh-CN" altLang="en-US"/>
              <a:t>看一段操纵外设的程序</a:t>
            </a:r>
          </a:p>
        </p:txBody>
      </p:sp>
      <p:grpSp>
        <p:nvGrpSpPr>
          <p:cNvPr id="196763" name="Group 155"/>
          <p:cNvGrpSpPr>
            <a:grpSpLocks/>
          </p:cNvGrpSpPr>
          <p:nvPr/>
        </p:nvGrpSpPr>
        <p:grpSpPr bwMode="auto">
          <a:xfrm>
            <a:off x="0" y="1143000"/>
            <a:ext cx="8153400" cy="2514600"/>
            <a:chOff x="288" y="768"/>
            <a:chExt cx="5136" cy="1824"/>
          </a:xfrm>
        </p:grpSpPr>
        <p:sp>
          <p:nvSpPr>
            <p:cNvPr id="196761" name="Rectangle 153"/>
            <p:cNvSpPr>
              <a:spLocks noChangeArrowheads="1"/>
            </p:cNvSpPr>
            <p:nvPr/>
          </p:nvSpPr>
          <p:spPr bwMode="auto">
            <a:xfrm>
              <a:off x="288" y="768"/>
              <a:ext cx="5136" cy="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0" hangingPunct="0">
                <a:lnSpc>
                  <a:spcPct val="130000"/>
                </a:lnSpc>
                <a:spcBef>
                  <a:spcPct val="30000"/>
                </a:spcBef>
                <a:buSzPct val="100000"/>
              </a:pPr>
              <a:r>
                <a:rPr lang="en-US" altLang="zh-CN" sz="2400" b="1" dirty="0">
                  <a:solidFill>
                    <a:schemeClr val="accent2"/>
                  </a:solidFill>
                  <a:latin typeface="Courier New" panose="02070309020205020404" pitchFamily="49" charset="0"/>
                  <a:ea typeface="BatangChe" pitchFamily="49" charset="-127"/>
                </a:rPr>
                <a:t>	</a:t>
              </a:r>
              <a:r>
                <a:rPr lang="en-US" altLang="zh-CN" sz="2400" b="1" dirty="0" err="1">
                  <a:solidFill>
                    <a:schemeClr val="tx1"/>
                  </a:solidFill>
                  <a:latin typeface="Courier New" panose="02070309020205020404" pitchFamily="49" charset="0"/>
                  <a:ea typeface="BatangChe" pitchFamily="49" charset="-127"/>
                </a:rPr>
                <a:t>int</a:t>
              </a:r>
              <a:r>
                <a:rPr lang="en-US" altLang="zh-CN" sz="2400" b="1" dirty="0">
                  <a:solidFill>
                    <a:schemeClr val="tx1"/>
                  </a:solidFill>
                  <a:latin typeface="Courier New" panose="02070309020205020404" pitchFamily="49" charset="0"/>
                  <a:ea typeface="BatangChe" pitchFamily="49" charset="-127"/>
                </a:rPr>
                <a:t> </a:t>
              </a:r>
              <a:r>
                <a:rPr lang="en-US" altLang="zh-CN" sz="2400" b="1" dirty="0" err="1">
                  <a:solidFill>
                    <a:schemeClr val="tx1"/>
                  </a:solidFill>
                  <a:latin typeface="Courier New" panose="02070309020205020404" pitchFamily="49" charset="0"/>
                  <a:ea typeface="BatangChe" pitchFamily="49" charset="-127"/>
                </a:rPr>
                <a:t>fd</a:t>
              </a:r>
              <a:r>
                <a:rPr lang="en-US" altLang="zh-CN" sz="2400" b="1" dirty="0">
                  <a:solidFill>
                    <a:schemeClr val="tx1"/>
                  </a:solidFill>
                  <a:latin typeface="Courier New" panose="02070309020205020404" pitchFamily="49" charset="0"/>
                  <a:ea typeface="BatangChe" pitchFamily="49" charset="-127"/>
                </a:rPr>
                <a:t> = </a:t>
              </a:r>
              <a:r>
                <a:rPr lang="en-US" altLang="zh-CN" sz="2400" b="1" dirty="0">
                  <a:latin typeface="Courier New" panose="02070309020205020404" pitchFamily="49" charset="0"/>
                  <a:ea typeface="BatangChe" pitchFamily="49" charset="-127"/>
                </a:rPr>
                <a:t>open(“/</a:t>
              </a:r>
              <a:r>
                <a:rPr lang="en-US" altLang="zh-CN" sz="2400" b="1" dirty="0" err="1">
                  <a:latin typeface="Courier New" panose="02070309020205020404" pitchFamily="49" charset="0"/>
                  <a:ea typeface="BatangChe" pitchFamily="49" charset="-127"/>
                </a:rPr>
                <a:t>dev</a:t>
              </a:r>
              <a:r>
                <a:rPr lang="en-US" altLang="zh-CN" sz="2400" b="1" dirty="0">
                  <a:latin typeface="Courier New" panose="02070309020205020404" pitchFamily="49" charset="0"/>
                  <a:ea typeface="BatangChe" pitchFamily="49" charset="-127"/>
                </a:rPr>
                <a:t>/something”);</a:t>
              </a:r>
              <a:r>
                <a:rPr lang="en-US" altLang="zh-CN" sz="2400" b="1" dirty="0">
                  <a:solidFill>
                    <a:schemeClr val="tx1"/>
                  </a:solidFill>
                  <a:latin typeface="Courier New" panose="02070309020205020404" pitchFamily="49" charset="0"/>
                  <a:ea typeface="BatangChe" pitchFamily="49" charset="-127"/>
                </a:rPr>
                <a:t/>
              </a:r>
              <a:br>
                <a:rPr lang="en-US" altLang="zh-CN" sz="2400" b="1" dirty="0">
                  <a:solidFill>
                    <a:schemeClr val="tx1"/>
                  </a:solidFill>
                  <a:latin typeface="Courier New" panose="02070309020205020404" pitchFamily="49" charset="0"/>
                  <a:ea typeface="BatangChe" pitchFamily="49" charset="-127"/>
                </a:rPr>
              </a:br>
              <a:r>
                <a:rPr lang="en-US" altLang="zh-CN" sz="2400" b="1" dirty="0">
                  <a:solidFill>
                    <a:schemeClr val="tx1"/>
                  </a:solidFill>
                  <a:latin typeface="Courier New" panose="02070309020205020404" pitchFamily="49" charset="0"/>
                  <a:ea typeface="BatangChe" pitchFamily="49" charset="-127"/>
                </a:rPr>
                <a:t>	for (</a:t>
              </a:r>
              <a:r>
                <a:rPr lang="en-US" altLang="zh-CN" sz="2400" b="1" dirty="0" err="1">
                  <a:solidFill>
                    <a:schemeClr val="tx1"/>
                  </a:solidFill>
                  <a:latin typeface="Courier New" panose="02070309020205020404" pitchFamily="49" charset="0"/>
                  <a:ea typeface="BatangChe" pitchFamily="49" charset="-127"/>
                </a:rPr>
                <a:t>int</a:t>
              </a:r>
              <a:r>
                <a:rPr lang="en-US" altLang="zh-CN" sz="2400" b="1" dirty="0">
                  <a:solidFill>
                    <a:schemeClr val="tx1"/>
                  </a:solidFill>
                  <a:latin typeface="Courier New" panose="02070309020205020404" pitchFamily="49" charset="0"/>
                  <a:ea typeface="BatangChe" pitchFamily="49" charset="-127"/>
                </a:rPr>
                <a:t> </a:t>
              </a:r>
              <a:r>
                <a:rPr lang="en-US" altLang="zh-CN" sz="2400" b="1" dirty="0" err="1">
                  <a:solidFill>
                    <a:schemeClr val="tx1"/>
                  </a:solidFill>
                  <a:latin typeface="Courier New" panose="02070309020205020404" pitchFamily="49" charset="0"/>
                  <a:ea typeface="BatangChe" pitchFamily="49" charset="-127"/>
                </a:rPr>
                <a:t>i</a:t>
              </a:r>
              <a:r>
                <a:rPr lang="en-US" altLang="zh-CN" sz="2400" b="1" dirty="0">
                  <a:solidFill>
                    <a:schemeClr val="tx1"/>
                  </a:solidFill>
                  <a:latin typeface="Courier New" panose="02070309020205020404" pitchFamily="49" charset="0"/>
                  <a:ea typeface="BatangChe" pitchFamily="49" charset="-127"/>
                </a:rPr>
                <a:t> = 0; </a:t>
              </a:r>
              <a:r>
                <a:rPr lang="en-US" altLang="zh-CN" sz="2400" b="1" dirty="0" err="1">
                  <a:solidFill>
                    <a:schemeClr val="tx1"/>
                  </a:solidFill>
                  <a:latin typeface="Courier New" panose="02070309020205020404" pitchFamily="49" charset="0"/>
                  <a:ea typeface="BatangChe" pitchFamily="49" charset="-127"/>
                </a:rPr>
                <a:t>i</a:t>
              </a:r>
              <a:r>
                <a:rPr lang="en-US" altLang="zh-CN" sz="2400" b="1" dirty="0">
                  <a:solidFill>
                    <a:schemeClr val="tx1"/>
                  </a:solidFill>
                  <a:latin typeface="Courier New" panose="02070309020205020404" pitchFamily="49" charset="0"/>
                  <a:ea typeface="BatangChe" pitchFamily="49" charset="-127"/>
                </a:rPr>
                <a:t> &lt; 10; </a:t>
              </a:r>
              <a:r>
                <a:rPr lang="en-US" altLang="zh-CN" sz="2400" b="1" dirty="0" err="1">
                  <a:solidFill>
                    <a:schemeClr val="tx1"/>
                  </a:solidFill>
                  <a:latin typeface="Courier New" panose="02070309020205020404" pitchFamily="49" charset="0"/>
                  <a:ea typeface="BatangChe" pitchFamily="49" charset="-127"/>
                </a:rPr>
                <a:t>i</a:t>
              </a:r>
              <a:r>
                <a:rPr lang="en-US" altLang="zh-CN" sz="2400" b="1" dirty="0">
                  <a:solidFill>
                    <a:schemeClr val="tx1"/>
                  </a:solidFill>
                  <a:latin typeface="Courier New" panose="02070309020205020404" pitchFamily="49" charset="0"/>
                  <a:ea typeface="BatangChe" pitchFamily="49" charset="-127"/>
                </a:rPr>
                <a:t>++) {</a:t>
              </a:r>
              <a:br>
                <a:rPr lang="en-US" altLang="zh-CN" sz="2400" b="1" dirty="0">
                  <a:solidFill>
                    <a:schemeClr val="tx1"/>
                  </a:solidFill>
                  <a:latin typeface="Courier New" panose="02070309020205020404" pitchFamily="49" charset="0"/>
                  <a:ea typeface="BatangChe" pitchFamily="49" charset="-127"/>
                </a:rPr>
              </a:br>
              <a:r>
                <a:rPr lang="en-US" altLang="zh-CN" sz="2400" b="1" dirty="0">
                  <a:solidFill>
                    <a:schemeClr val="tx1"/>
                  </a:solidFill>
                  <a:latin typeface="Courier New" panose="02070309020205020404" pitchFamily="49" charset="0"/>
                  <a:ea typeface="BatangChe" pitchFamily="49" charset="-127"/>
                </a:rPr>
                <a:t>		</a:t>
              </a:r>
              <a:r>
                <a:rPr lang="en-US" altLang="zh-CN" sz="2400" b="1" dirty="0" err="1">
                  <a:latin typeface="Courier New" panose="02070309020205020404" pitchFamily="49" charset="0"/>
                  <a:ea typeface="BatangChe" pitchFamily="49" charset="-127"/>
                </a:rPr>
                <a:t>fprintf</a:t>
              </a:r>
              <a:r>
                <a:rPr lang="en-US" altLang="zh-CN" sz="2400" b="1" dirty="0">
                  <a:latin typeface="Courier New" panose="02070309020205020404" pitchFamily="49" charset="0"/>
                  <a:ea typeface="BatangChe" pitchFamily="49" charset="-127"/>
                </a:rPr>
                <a:t>(</a:t>
              </a:r>
              <a:r>
                <a:rPr lang="en-US" altLang="zh-CN" sz="2400" b="1" dirty="0" err="1">
                  <a:latin typeface="Courier New" panose="02070309020205020404" pitchFamily="49" charset="0"/>
                  <a:ea typeface="BatangChe" pitchFamily="49" charset="-127"/>
                </a:rPr>
                <a:t>fd</a:t>
              </a:r>
              <a:r>
                <a:rPr lang="en-US" altLang="zh-CN" sz="2400" b="1" dirty="0">
                  <a:solidFill>
                    <a:schemeClr val="tx1"/>
                  </a:solidFill>
                  <a:latin typeface="Courier New" panose="02070309020205020404" pitchFamily="49" charset="0"/>
                  <a:ea typeface="BatangChe" pitchFamily="49" charset="-127"/>
                </a:rPr>
                <a:t>,”Count %d\n”,</a:t>
              </a:r>
              <a:r>
                <a:rPr lang="en-US" altLang="zh-CN" sz="2400" b="1" dirty="0" err="1">
                  <a:solidFill>
                    <a:schemeClr val="tx1"/>
                  </a:solidFill>
                  <a:latin typeface="Courier New" panose="02070309020205020404" pitchFamily="49" charset="0"/>
                  <a:ea typeface="BatangChe" pitchFamily="49" charset="-127"/>
                </a:rPr>
                <a:t>i</a:t>
              </a:r>
              <a:r>
                <a:rPr lang="en-US" altLang="zh-CN" sz="2400" b="1" dirty="0">
                  <a:solidFill>
                    <a:schemeClr val="tx1"/>
                  </a:solidFill>
                  <a:latin typeface="Courier New" panose="02070309020205020404" pitchFamily="49" charset="0"/>
                  <a:ea typeface="BatangChe" pitchFamily="49" charset="-127"/>
                </a:rPr>
                <a:t>);</a:t>
              </a:r>
              <a:br>
                <a:rPr lang="en-US" altLang="zh-CN" sz="2400" b="1" dirty="0">
                  <a:solidFill>
                    <a:schemeClr val="tx1"/>
                  </a:solidFill>
                  <a:latin typeface="Courier New" panose="02070309020205020404" pitchFamily="49" charset="0"/>
                  <a:ea typeface="BatangChe" pitchFamily="49" charset="-127"/>
                </a:rPr>
              </a:br>
              <a:r>
                <a:rPr lang="en-US" altLang="zh-CN" sz="2400" b="1" dirty="0">
                  <a:solidFill>
                    <a:schemeClr val="tx1"/>
                  </a:solidFill>
                  <a:latin typeface="Courier New" panose="02070309020205020404" pitchFamily="49" charset="0"/>
                  <a:ea typeface="BatangChe" pitchFamily="49" charset="-127"/>
                </a:rPr>
                <a:t>	}</a:t>
              </a:r>
              <a:br>
                <a:rPr lang="en-US" altLang="zh-CN" sz="2400" b="1" dirty="0">
                  <a:solidFill>
                    <a:schemeClr val="tx1"/>
                  </a:solidFill>
                  <a:latin typeface="Courier New" panose="02070309020205020404" pitchFamily="49" charset="0"/>
                  <a:ea typeface="BatangChe" pitchFamily="49" charset="-127"/>
                </a:rPr>
              </a:br>
              <a:r>
                <a:rPr lang="en-US" altLang="zh-CN" sz="2400" b="1" dirty="0">
                  <a:solidFill>
                    <a:schemeClr val="tx1"/>
                  </a:solidFill>
                  <a:latin typeface="Courier New" panose="02070309020205020404" pitchFamily="49" charset="0"/>
                  <a:ea typeface="BatangChe" pitchFamily="49" charset="-127"/>
                </a:rPr>
                <a:t>	close(</a:t>
              </a:r>
              <a:r>
                <a:rPr lang="en-US" altLang="zh-CN" sz="2400" b="1" dirty="0" err="1">
                  <a:solidFill>
                    <a:schemeClr val="tx1"/>
                  </a:solidFill>
                  <a:latin typeface="Courier New" panose="02070309020205020404" pitchFamily="49" charset="0"/>
                  <a:ea typeface="BatangChe" pitchFamily="49" charset="-127"/>
                </a:rPr>
                <a:t>fd</a:t>
              </a:r>
              <a:r>
                <a:rPr lang="en-US" altLang="zh-CN" sz="2400" b="1" dirty="0">
                  <a:solidFill>
                    <a:schemeClr val="tx1"/>
                  </a:solidFill>
                  <a:latin typeface="Courier New" panose="02070309020205020404" pitchFamily="49" charset="0"/>
                  <a:ea typeface="BatangChe" pitchFamily="49" charset="-127"/>
                </a:rPr>
                <a:t>);</a:t>
              </a:r>
            </a:p>
          </p:txBody>
        </p:sp>
        <p:sp>
          <p:nvSpPr>
            <p:cNvPr id="196762" name="Rectangle 154"/>
            <p:cNvSpPr>
              <a:spLocks noChangeArrowheads="1"/>
            </p:cNvSpPr>
            <p:nvPr/>
          </p:nvSpPr>
          <p:spPr bwMode="auto">
            <a:xfrm>
              <a:off x="720" y="816"/>
              <a:ext cx="4656" cy="1776"/>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6764" name="Group 156"/>
          <p:cNvGrpSpPr>
            <a:grpSpLocks/>
          </p:cNvGrpSpPr>
          <p:nvPr/>
        </p:nvGrpSpPr>
        <p:grpSpPr bwMode="auto">
          <a:xfrm>
            <a:off x="685800" y="3816353"/>
            <a:ext cx="7543800" cy="954088"/>
            <a:chOff x="624" y="3680"/>
            <a:chExt cx="4752" cy="601"/>
          </a:xfrm>
        </p:grpSpPr>
        <p:sp>
          <p:nvSpPr>
            <p:cNvPr id="196765" name="Rectangle 157"/>
            <p:cNvSpPr>
              <a:spLocks noChangeArrowheads="1"/>
            </p:cNvSpPr>
            <p:nvPr/>
          </p:nvSpPr>
          <p:spPr bwMode="auto">
            <a:xfrm>
              <a:off x="624" y="3680"/>
              <a:ext cx="4752" cy="6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spcBef>
                  <a:spcPct val="0"/>
                </a:spcBef>
              </a:pPr>
              <a:r>
                <a:rPr lang="en-US" altLang="zh-CN" sz="2000" b="1" dirty="0">
                  <a:solidFill>
                    <a:schemeClr val="tx1"/>
                  </a:solidFill>
                </a:rPr>
                <a:t>(1) </a:t>
              </a:r>
              <a:r>
                <a:rPr lang="zh-CN" altLang="en-US" sz="2000" b="1" dirty="0">
                  <a:solidFill>
                    <a:schemeClr val="tx1"/>
                  </a:solidFill>
                </a:rPr>
                <a:t>不论什么设备都是</a:t>
              </a:r>
              <a:r>
                <a:rPr lang="en-US" altLang="zh-CN" sz="2000" b="1" dirty="0">
                  <a:solidFill>
                    <a:schemeClr val="tx1"/>
                  </a:solidFill>
                </a:rPr>
                <a:t>open, read, write, close</a:t>
              </a:r>
            </a:p>
            <a:p>
              <a:pPr lvl="1">
                <a:lnSpc>
                  <a:spcPct val="140000"/>
                </a:lnSpc>
                <a:spcBef>
                  <a:spcPct val="0"/>
                </a:spcBef>
              </a:pPr>
              <a:r>
                <a:rPr lang="zh-CN" altLang="en-US" sz="2000" b="1" dirty="0"/>
                <a:t>操作系统为用户提供统一的接口</a:t>
              </a:r>
              <a:r>
                <a:rPr lang="en-US" altLang="zh-CN" sz="2000" b="1" dirty="0"/>
                <a:t>!</a:t>
              </a:r>
              <a:endParaRPr lang="en-US" altLang="zh-CN" sz="2000" dirty="0"/>
            </a:p>
          </p:txBody>
        </p:sp>
        <p:pic>
          <p:nvPicPr>
            <p:cNvPr id="196766" name="Picture 158"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776"/>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6768" name="Group 160"/>
          <p:cNvGrpSpPr>
            <a:grpSpLocks/>
          </p:cNvGrpSpPr>
          <p:nvPr/>
        </p:nvGrpSpPr>
        <p:grpSpPr bwMode="auto">
          <a:xfrm>
            <a:off x="685800" y="4981578"/>
            <a:ext cx="7543800" cy="954088"/>
            <a:chOff x="624" y="3680"/>
            <a:chExt cx="4752" cy="601"/>
          </a:xfrm>
        </p:grpSpPr>
        <p:sp>
          <p:nvSpPr>
            <p:cNvPr id="196769" name="Rectangle 161"/>
            <p:cNvSpPr>
              <a:spLocks noChangeArrowheads="1"/>
            </p:cNvSpPr>
            <p:nvPr/>
          </p:nvSpPr>
          <p:spPr bwMode="auto">
            <a:xfrm>
              <a:off x="624" y="3680"/>
              <a:ext cx="4752" cy="6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spcBef>
                  <a:spcPct val="0"/>
                </a:spcBef>
              </a:pPr>
              <a:r>
                <a:rPr lang="en-US" altLang="zh-CN" sz="2000" b="1" dirty="0">
                  <a:solidFill>
                    <a:schemeClr val="tx1"/>
                  </a:solidFill>
                </a:rPr>
                <a:t>(2) </a:t>
              </a:r>
              <a:r>
                <a:rPr lang="zh-CN" altLang="en-US" sz="2000" b="1" dirty="0">
                  <a:solidFill>
                    <a:schemeClr val="tx1"/>
                  </a:solidFill>
                </a:rPr>
                <a:t>不同的设备对应不同的文件</a:t>
              </a:r>
              <a:r>
                <a:rPr lang="en-US" altLang="zh-CN" sz="2000" b="1" dirty="0">
                  <a:solidFill>
                    <a:schemeClr val="tx1"/>
                  </a:solidFill>
                </a:rPr>
                <a:t>(</a:t>
              </a:r>
              <a:r>
                <a:rPr lang="zh-CN" altLang="en-US" sz="2000" b="1" dirty="0">
                  <a:solidFill>
                    <a:schemeClr val="tx1"/>
                  </a:solidFill>
                </a:rPr>
                <a:t>设备文件</a:t>
              </a:r>
              <a:r>
                <a:rPr lang="en-US" altLang="zh-CN" sz="2000" b="1" dirty="0">
                  <a:solidFill>
                    <a:schemeClr val="tx1"/>
                  </a:solidFill>
                </a:rPr>
                <a:t>)</a:t>
              </a:r>
            </a:p>
            <a:p>
              <a:pPr lvl="1">
                <a:lnSpc>
                  <a:spcPct val="140000"/>
                </a:lnSpc>
                <a:spcBef>
                  <a:spcPct val="0"/>
                </a:spcBef>
              </a:pPr>
              <a:r>
                <a:rPr lang="zh-CN" altLang="en-US" sz="2000" b="1" dirty="0"/>
                <a:t>设备文件中存放了设备的属性</a:t>
              </a:r>
              <a:r>
                <a:rPr lang="en-US" altLang="zh-CN" sz="2000" b="1" dirty="0"/>
                <a:t>!</a:t>
              </a:r>
              <a:endParaRPr lang="en-US" altLang="zh-CN" sz="2000" dirty="0"/>
            </a:p>
          </p:txBody>
        </p:sp>
        <p:pic>
          <p:nvPicPr>
            <p:cNvPr id="196770" name="Picture 162"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791"/>
              <a:ext cx="119" cy="1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29027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6763"/>
                                        </p:tgtEl>
                                        <p:attrNameLst>
                                          <p:attrName>style.visibility</p:attrName>
                                        </p:attrNameLst>
                                      </p:cBhvr>
                                      <p:to>
                                        <p:strVal val="visible"/>
                                      </p:to>
                                    </p:set>
                                    <p:animEffect transition="in" filter="dissolve">
                                      <p:cBhvr>
                                        <p:cTn id="7" dur="500"/>
                                        <p:tgtEl>
                                          <p:spTgt spid="1967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6764"/>
                                        </p:tgtEl>
                                        <p:attrNameLst>
                                          <p:attrName>style.visibility</p:attrName>
                                        </p:attrNameLst>
                                      </p:cBhvr>
                                      <p:to>
                                        <p:strVal val="visible"/>
                                      </p:to>
                                    </p:set>
                                    <p:animEffect transition="in" filter="dissolve">
                                      <p:cBhvr>
                                        <p:cTn id="12" dur="500"/>
                                        <p:tgtEl>
                                          <p:spTgt spid="1967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6768"/>
                                        </p:tgtEl>
                                        <p:attrNameLst>
                                          <p:attrName>style.visibility</p:attrName>
                                        </p:attrNameLst>
                                      </p:cBhvr>
                                      <p:to>
                                        <p:strVal val="visible"/>
                                      </p:to>
                                    </p:set>
                                    <p:animEffect transition="in" filter="dissolve">
                                      <p:cBhvr>
                                        <p:cTn id="17" dur="500"/>
                                        <p:tgtEl>
                                          <p:spTgt spid="196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616" name="AutoShape 56"/>
          <p:cNvSpPr>
            <a:spLocks noChangeArrowheads="1"/>
          </p:cNvSpPr>
          <p:nvPr/>
        </p:nvSpPr>
        <p:spPr bwMode="auto">
          <a:xfrm>
            <a:off x="1905000" y="4409728"/>
            <a:ext cx="4038600" cy="1981200"/>
          </a:xfrm>
          <a:prstGeom prst="cube">
            <a:avLst>
              <a:gd name="adj" fmla="val 6951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618" name="AutoShape 58"/>
          <p:cNvSpPr>
            <a:spLocks noChangeArrowheads="1"/>
          </p:cNvSpPr>
          <p:nvPr/>
        </p:nvSpPr>
        <p:spPr bwMode="auto">
          <a:xfrm>
            <a:off x="4343400" y="4409728"/>
            <a:ext cx="4114800" cy="1981200"/>
          </a:xfrm>
          <a:prstGeom prst="cube">
            <a:avLst>
              <a:gd name="adj" fmla="val 6951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603" name="AutoShape 43"/>
          <p:cNvSpPr>
            <a:spLocks noChangeArrowheads="1"/>
          </p:cNvSpPr>
          <p:nvPr/>
        </p:nvSpPr>
        <p:spPr bwMode="auto">
          <a:xfrm>
            <a:off x="1905000" y="3938241"/>
            <a:ext cx="3810000" cy="1981200"/>
          </a:xfrm>
          <a:prstGeom prst="cube">
            <a:avLst>
              <a:gd name="adj" fmla="val 6951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605" name="AutoShape 45"/>
          <p:cNvSpPr>
            <a:spLocks noChangeArrowheads="1"/>
          </p:cNvSpPr>
          <p:nvPr/>
        </p:nvSpPr>
        <p:spPr bwMode="auto">
          <a:xfrm>
            <a:off x="4343400" y="3938241"/>
            <a:ext cx="4114800" cy="1981200"/>
          </a:xfrm>
          <a:prstGeom prst="cube">
            <a:avLst>
              <a:gd name="adj" fmla="val 6951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562" name="Rectangle 2"/>
          <p:cNvSpPr>
            <a:spLocks noGrp="1" noChangeArrowheads="1"/>
          </p:cNvSpPr>
          <p:nvPr>
            <p:ph type="title"/>
          </p:nvPr>
        </p:nvSpPr>
        <p:spPr/>
        <p:txBody>
          <a:bodyPr/>
          <a:lstStyle/>
          <a:p>
            <a:r>
              <a:rPr lang="zh-CN" altLang="en-US"/>
              <a:t>显然操作系统将完成</a:t>
            </a:r>
            <a:r>
              <a:rPr lang="en-US" altLang="zh-CN"/>
              <a:t>…</a:t>
            </a:r>
          </a:p>
        </p:txBody>
      </p:sp>
      <p:sp>
        <p:nvSpPr>
          <p:cNvPr id="322581" name="AutoShape 21"/>
          <p:cNvSpPr>
            <a:spLocks noChangeArrowheads="1"/>
          </p:cNvSpPr>
          <p:nvPr/>
        </p:nvSpPr>
        <p:spPr bwMode="auto">
          <a:xfrm>
            <a:off x="1981200" y="2261841"/>
            <a:ext cx="4191000" cy="2590800"/>
          </a:xfrm>
          <a:prstGeom prst="cube">
            <a:avLst>
              <a:gd name="adj" fmla="val 6951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574" name="Text Box 14"/>
          <p:cNvSpPr txBox="1">
            <a:spLocks noChangeArrowheads="1"/>
          </p:cNvSpPr>
          <p:nvPr/>
        </p:nvSpPr>
        <p:spPr bwMode="auto">
          <a:xfrm>
            <a:off x="2028825" y="4043016"/>
            <a:ext cx="1066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chemeClr val="tx1"/>
                </a:solidFill>
              </a:rPr>
              <a:t>键盘命令</a:t>
            </a:r>
          </a:p>
        </p:txBody>
      </p:sp>
      <p:sp>
        <p:nvSpPr>
          <p:cNvPr id="322589" name="AutoShape 29"/>
          <p:cNvSpPr>
            <a:spLocks noChangeArrowheads="1"/>
          </p:cNvSpPr>
          <p:nvPr/>
        </p:nvSpPr>
        <p:spPr bwMode="auto">
          <a:xfrm>
            <a:off x="4343400" y="2261841"/>
            <a:ext cx="4343400" cy="2590800"/>
          </a:xfrm>
          <a:prstGeom prst="cube">
            <a:avLst>
              <a:gd name="adj" fmla="val 6951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tx1"/>
              </a:solidFill>
            </a:endParaRPr>
          </a:p>
        </p:txBody>
      </p:sp>
      <p:grpSp>
        <p:nvGrpSpPr>
          <p:cNvPr id="322622" name="Group 62"/>
          <p:cNvGrpSpPr>
            <a:grpSpLocks/>
          </p:cNvGrpSpPr>
          <p:nvPr/>
        </p:nvGrpSpPr>
        <p:grpSpPr bwMode="auto">
          <a:xfrm>
            <a:off x="1600200" y="980728"/>
            <a:ext cx="7010400" cy="2362200"/>
            <a:chOff x="1008" y="711"/>
            <a:chExt cx="4416" cy="1488"/>
          </a:xfrm>
        </p:grpSpPr>
        <p:sp>
          <p:nvSpPr>
            <p:cNvPr id="322585" name="AutoShape 25"/>
            <p:cNvSpPr>
              <a:spLocks noChangeArrowheads="1"/>
            </p:cNvSpPr>
            <p:nvPr/>
          </p:nvSpPr>
          <p:spPr bwMode="auto">
            <a:xfrm>
              <a:off x="1248" y="711"/>
              <a:ext cx="4176" cy="1488"/>
            </a:xfrm>
            <a:prstGeom prst="cube">
              <a:avLst>
                <a:gd name="adj" fmla="val 6951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586" name="Text Box 26"/>
            <p:cNvSpPr txBox="1">
              <a:spLocks noChangeArrowheads="1"/>
            </p:cNvSpPr>
            <p:nvPr/>
          </p:nvSpPr>
          <p:spPr bwMode="auto">
            <a:xfrm rot="-2714947">
              <a:off x="4248" y="1263"/>
              <a:ext cx="13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系统调用接口</a:t>
              </a:r>
            </a:p>
          </p:txBody>
        </p:sp>
        <p:sp>
          <p:nvSpPr>
            <p:cNvPr id="322587" name="Text Box 27"/>
            <p:cNvSpPr txBox="1">
              <a:spLocks noChangeArrowheads="1"/>
            </p:cNvSpPr>
            <p:nvPr/>
          </p:nvSpPr>
          <p:spPr bwMode="auto">
            <a:xfrm>
              <a:off x="1008" y="1815"/>
              <a:ext cx="35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b="1">
                  <a:solidFill>
                    <a:schemeClr val="tx1"/>
                  </a:solidFill>
                </a:rPr>
                <a:t>open()</a:t>
              </a:r>
              <a:r>
                <a:rPr lang="zh-CN" altLang="en-US" b="1">
                  <a:solidFill>
                    <a:schemeClr val="tx1"/>
                  </a:solidFill>
                </a:rPr>
                <a:t>，</a:t>
              </a:r>
              <a:r>
                <a:rPr lang="en-US" altLang="zh-CN" b="1">
                  <a:solidFill>
                    <a:schemeClr val="tx1"/>
                  </a:solidFill>
                </a:rPr>
                <a:t>read()</a:t>
              </a:r>
              <a:r>
                <a:rPr lang="zh-CN" altLang="en-US" b="1">
                  <a:solidFill>
                    <a:schemeClr val="tx1"/>
                  </a:solidFill>
                </a:rPr>
                <a:t>，</a:t>
              </a:r>
              <a:r>
                <a:rPr lang="en-US" altLang="zh-CN" b="1">
                  <a:solidFill>
                    <a:schemeClr val="tx1"/>
                  </a:solidFill>
                </a:rPr>
                <a:t>write()</a:t>
              </a:r>
              <a:r>
                <a:rPr lang="zh-CN" altLang="en-US" b="1">
                  <a:solidFill>
                    <a:schemeClr val="tx1"/>
                  </a:solidFill>
                </a:rPr>
                <a:t>，</a:t>
              </a:r>
              <a:r>
                <a:rPr lang="en-US" altLang="zh-CN" b="1">
                  <a:solidFill>
                    <a:schemeClr val="tx1"/>
                  </a:solidFill>
                </a:rPr>
                <a:t>close()</a:t>
              </a:r>
            </a:p>
          </p:txBody>
        </p:sp>
      </p:grpSp>
      <p:pic>
        <p:nvPicPr>
          <p:cNvPr id="322588" name="Picture 28" descr="j02920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4800" y="1271241"/>
            <a:ext cx="990600" cy="939800"/>
          </a:xfrm>
          <a:prstGeom prst="rect">
            <a:avLst/>
          </a:prstGeom>
          <a:noFill/>
          <a:extLst>
            <a:ext uri="{909E8E84-426E-40DD-AFC4-6F175D3DCCD1}">
              <a14:hiddenFill xmlns:a14="http://schemas.microsoft.com/office/drawing/2010/main">
                <a:solidFill>
                  <a:srgbClr val="FFFFFF"/>
                </a:solidFill>
              </a14:hiddenFill>
            </a:ext>
          </a:extLst>
        </p:spPr>
      </p:pic>
      <p:sp>
        <p:nvSpPr>
          <p:cNvPr id="322590" name="Text Box 30"/>
          <p:cNvSpPr txBox="1">
            <a:spLocks noChangeArrowheads="1"/>
          </p:cNvSpPr>
          <p:nvPr/>
        </p:nvSpPr>
        <p:spPr bwMode="auto">
          <a:xfrm>
            <a:off x="4495800" y="4030316"/>
            <a:ext cx="83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chemeClr val="tx1"/>
                </a:solidFill>
              </a:rPr>
              <a:t>磁盘命令</a:t>
            </a:r>
          </a:p>
        </p:txBody>
      </p:sp>
      <p:sp>
        <p:nvSpPr>
          <p:cNvPr id="322577" name="Text Box 17"/>
          <p:cNvSpPr txBox="1">
            <a:spLocks noChangeArrowheads="1"/>
          </p:cNvSpPr>
          <p:nvPr/>
        </p:nvSpPr>
        <p:spPr bwMode="auto">
          <a:xfrm rot="-2714947">
            <a:off x="6667500" y="3366741"/>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t>设备驱动</a:t>
            </a:r>
          </a:p>
        </p:txBody>
      </p:sp>
      <p:sp>
        <p:nvSpPr>
          <p:cNvPr id="322600" name="Freeform 40"/>
          <p:cNvSpPr>
            <a:spLocks/>
          </p:cNvSpPr>
          <p:nvPr/>
        </p:nvSpPr>
        <p:spPr bwMode="auto">
          <a:xfrm>
            <a:off x="2743200" y="3862041"/>
            <a:ext cx="1066800" cy="228600"/>
          </a:xfrm>
          <a:custGeom>
            <a:avLst/>
            <a:gdLst>
              <a:gd name="T0" fmla="*/ 400 w 400"/>
              <a:gd name="T1" fmla="*/ 0 h 144"/>
              <a:gd name="T2" fmla="*/ 64 w 400"/>
              <a:gd name="T3" fmla="*/ 48 h 144"/>
              <a:gd name="T4" fmla="*/ 16 w 400"/>
              <a:gd name="T5" fmla="*/ 144 h 144"/>
            </a:gdLst>
            <a:ahLst/>
            <a:cxnLst>
              <a:cxn ang="0">
                <a:pos x="T0" y="T1"/>
              </a:cxn>
              <a:cxn ang="0">
                <a:pos x="T2" y="T3"/>
              </a:cxn>
              <a:cxn ang="0">
                <a:pos x="T4" y="T5"/>
              </a:cxn>
            </a:cxnLst>
            <a:rect l="0" t="0" r="r" b="b"/>
            <a:pathLst>
              <a:path w="400" h="144">
                <a:moveTo>
                  <a:pt x="400" y="0"/>
                </a:moveTo>
                <a:cubicBezTo>
                  <a:pt x="264" y="12"/>
                  <a:pt x="128" y="24"/>
                  <a:pt x="64" y="48"/>
                </a:cubicBezTo>
                <a:cubicBezTo>
                  <a:pt x="0" y="72"/>
                  <a:pt x="8" y="108"/>
                  <a:pt x="16" y="144"/>
                </a:cubicBezTo>
              </a:path>
            </a:pathLst>
          </a:custGeom>
          <a:noFill/>
          <a:ln w="38100"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2601" name="Freeform 41"/>
          <p:cNvSpPr>
            <a:spLocks/>
          </p:cNvSpPr>
          <p:nvPr/>
        </p:nvSpPr>
        <p:spPr bwMode="auto">
          <a:xfrm>
            <a:off x="3962400" y="3836641"/>
            <a:ext cx="1346200" cy="330200"/>
          </a:xfrm>
          <a:custGeom>
            <a:avLst/>
            <a:gdLst>
              <a:gd name="T0" fmla="*/ 0 w 848"/>
              <a:gd name="T1" fmla="*/ 16 h 208"/>
              <a:gd name="T2" fmla="*/ 336 w 848"/>
              <a:gd name="T3" fmla="*/ 16 h 208"/>
              <a:gd name="T4" fmla="*/ 768 w 848"/>
              <a:gd name="T5" fmla="*/ 112 h 208"/>
              <a:gd name="T6" fmla="*/ 816 w 848"/>
              <a:gd name="T7" fmla="*/ 208 h 208"/>
            </a:gdLst>
            <a:ahLst/>
            <a:cxnLst>
              <a:cxn ang="0">
                <a:pos x="T0" y="T1"/>
              </a:cxn>
              <a:cxn ang="0">
                <a:pos x="T2" y="T3"/>
              </a:cxn>
              <a:cxn ang="0">
                <a:pos x="T4" y="T5"/>
              </a:cxn>
              <a:cxn ang="0">
                <a:pos x="T6" y="T7"/>
              </a:cxn>
            </a:cxnLst>
            <a:rect l="0" t="0" r="r" b="b"/>
            <a:pathLst>
              <a:path w="848" h="208">
                <a:moveTo>
                  <a:pt x="0" y="16"/>
                </a:moveTo>
                <a:cubicBezTo>
                  <a:pt x="104" y="8"/>
                  <a:pt x="208" y="0"/>
                  <a:pt x="336" y="16"/>
                </a:cubicBezTo>
                <a:cubicBezTo>
                  <a:pt x="464" y="32"/>
                  <a:pt x="688" y="80"/>
                  <a:pt x="768" y="112"/>
                </a:cubicBezTo>
                <a:cubicBezTo>
                  <a:pt x="848" y="144"/>
                  <a:pt x="832" y="176"/>
                  <a:pt x="816" y="208"/>
                </a:cubicBezTo>
              </a:path>
            </a:pathLst>
          </a:custGeom>
          <a:noFill/>
          <a:ln w="38100"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22623" name="Group 63"/>
          <p:cNvGrpSpPr>
            <a:grpSpLocks/>
          </p:cNvGrpSpPr>
          <p:nvPr/>
        </p:nvGrpSpPr>
        <p:grpSpPr bwMode="auto">
          <a:xfrm>
            <a:off x="457200" y="3100041"/>
            <a:ext cx="4572000" cy="1219200"/>
            <a:chOff x="288" y="2055"/>
            <a:chExt cx="2880" cy="768"/>
          </a:xfrm>
        </p:grpSpPr>
        <p:grpSp>
          <p:nvGrpSpPr>
            <p:cNvPr id="322594" name="Group 34"/>
            <p:cNvGrpSpPr>
              <a:grpSpLocks/>
            </p:cNvGrpSpPr>
            <p:nvPr/>
          </p:nvGrpSpPr>
          <p:grpSpPr bwMode="auto">
            <a:xfrm>
              <a:off x="288" y="2055"/>
              <a:ext cx="768" cy="768"/>
              <a:chOff x="240" y="2928"/>
              <a:chExt cx="768" cy="768"/>
            </a:xfrm>
          </p:grpSpPr>
          <p:sp>
            <p:nvSpPr>
              <p:cNvPr id="322592" name="Text Box 32"/>
              <p:cNvSpPr txBox="1">
                <a:spLocks noChangeArrowheads="1"/>
              </p:cNvSpPr>
              <p:nvPr/>
            </p:nvSpPr>
            <p:spPr bwMode="auto">
              <a:xfrm>
                <a:off x="240" y="3024"/>
                <a:ext cx="76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设备属性数据</a:t>
                </a:r>
              </a:p>
            </p:txBody>
          </p:sp>
          <p:sp>
            <p:nvSpPr>
              <p:cNvPr id="322593" name="AutoShape 33"/>
              <p:cNvSpPr>
                <a:spLocks noChangeArrowheads="1"/>
              </p:cNvSpPr>
              <p:nvPr/>
            </p:nvSpPr>
            <p:spPr bwMode="auto">
              <a:xfrm>
                <a:off x="240" y="2928"/>
                <a:ext cx="720" cy="768"/>
              </a:xfrm>
              <a:prstGeom prst="foldedCorner">
                <a:avLst>
                  <a:gd name="adj" fmla="val 125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2598" name="Freeform 38"/>
            <p:cNvSpPr>
              <a:spLocks/>
            </p:cNvSpPr>
            <p:nvPr/>
          </p:nvSpPr>
          <p:spPr bwMode="auto">
            <a:xfrm>
              <a:off x="960" y="2391"/>
              <a:ext cx="1200" cy="48"/>
            </a:xfrm>
            <a:custGeom>
              <a:avLst/>
              <a:gdLst>
                <a:gd name="T0" fmla="*/ 0 w 1296"/>
                <a:gd name="T1" fmla="*/ 56 h 56"/>
                <a:gd name="T2" fmla="*/ 672 w 1296"/>
                <a:gd name="T3" fmla="*/ 8 h 56"/>
                <a:gd name="T4" fmla="*/ 1296 w 1296"/>
                <a:gd name="T5" fmla="*/ 8 h 56"/>
              </a:gdLst>
              <a:ahLst/>
              <a:cxnLst>
                <a:cxn ang="0">
                  <a:pos x="T0" y="T1"/>
                </a:cxn>
                <a:cxn ang="0">
                  <a:pos x="T2" y="T3"/>
                </a:cxn>
                <a:cxn ang="0">
                  <a:pos x="T4" y="T5"/>
                </a:cxn>
              </a:cxnLst>
              <a:rect l="0" t="0" r="r" b="b"/>
              <a:pathLst>
                <a:path w="1296" h="56">
                  <a:moveTo>
                    <a:pt x="0" y="56"/>
                  </a:moveTo>
                  <a:cubicBezTo>
                    <a:pt x="228" y="36"/>
                    <a:pt x="456" y="16"/>
                    <a:pt x="672" y="8"/>
                  </a:cubicBezTo>
                  <a:cubicBezTo>
                    <a:pt x="888" y="0"/>
                    <a:pt x="1092" y="4"/>
                    <a:pt x="1296" y="8"/>
                  </a:cubicBezTo>
                </a:path>
              </a:pathLst>
            </a:custGeom>
            <a:noFill/>
            <a:ln w="38100"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2599" name="Freeform 39"/>
            <p:cNvSpPr>
              <a:spLocks/>
            </p:cNvSpPr>
            <p:nvPr/>
          </p:nvSpPr>
          <p:spPr bwMode="auto">
            <a:xfrm>
              <a:off x="2544" y="2103"/>
              <a:ext cx="288" cy="192"/>
            </a:xfrm>
            <a:custGeom>
              <a:avLst/>
              <a:gdLst>
                <a:gd name="T0" fmla="*/ 288 w 288"/>
                <a:gd name="T1" fmla="*/ 0 h 240"/>
                <a:gd name="T2" fmla="*/ 144 w 288"/>
                <a:gd name="T3" fmla="*/ 192 h 240"/>
                <a:gd name="T4" fmla="*/ 0 w 288"/>
                <a:gd name="T5" fmla="*/ 240 h 240"/>
              </a:gdLst>
              <a:ahLst/>
              <a:cxnLst>
                <a:cxn ang="0">
                  <a:pos x="T0" y="T1"/>
                </a:cxn>
                <a:cxn ang="0">
                  <a:pos x="T2" y="T3"/>
                </a:cxn>
                <a:cxn ang="0">
                  <a:pos x="T4" y="T5"/>
                </a:cxn>
              </a:cxnLst>
              <a:rect l="0" t="0" r="r" b="b"/>
              <a:pathLst>
                <a:path w="288" h="240">
                  <a:moveTo>
                    <a:pt x="288" y="0"/>
                  </a:moveTo>
                  <a:cubicBezTo>
                    <a:pt x="240" y="76"/>
                    <a:pt x="192" y="152"/>
                    <a:pt x="144" y="192"/>
                  </a:cubicBezTo>
                  <a:cubicBezTo>
                    <a:pt x="96" y="232"/>
                    <a:pt x="48" y="236"/>
                    <a:pt x="0" y="240"/>
                  </a:cubicBezTo>
                </a:path>
              </a:pathLst>
            </a:custGeom>
            <a:noFill/>
            <a:ln w="38100"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2602" name="Text Box 42"/>
            <p:cNvSpPr txBox="1">
              <a:spLocks noChangeArrowheads="1"/>
            </p:cNvSpPr>
            <p:nvPr/>
          </p:nvSpPr>
          <p:spPr bwMode="auto">
            <a:xfrm>
              <a:off x="2064" y="2247"/>
              <a:ext cx="1104" cy="294"/>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chemeClr val="tx1"/>
                  </a:solidFill>
                </a:rPr>
                <a:t>进行解释</a:t>
              </a:r>
            </a:p>
          </p:txBody>
        </p:sp>
      </p:grpSp>
      <p:sp>
        <p:nvSpPr>
          <p:cNvPr id="322604" name="Text Box 44"/>
          <p:cNvSpPr txBox="1">
            <a:spLocks noChangeArrowheads="1"/>
          </p:cNvSpPr>
          <p:nvPr/>
        </p:nvSpPr>
        <p:spPr bwMode="auto">
          <a:xfrm>
            <a:off x="2133600" y="5386041"/>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chemeClr val="tx1"/>
                </a:solidFill>
              </a:rPr>
              <a:t>键盘控制器</a:t>
            </a:r>
          </a:p>
        </p:txBody>
      </p:sp>
      <p:sp>
        <p:nvSpPr>
          <p:cNvPr id="322606" name="Text Box 46"/>
          <p:cNvSpPr txBox="1">
            <a:spLocks noChangeArrowheads="1"/>
          </p:cNvSpPr>
          <p:nvPr/>
        </p:nvSpPr>
        <p:spPr bwMode="auto">
          <a:xfrm>
            <a:off x="4572000" y="5386041"/>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chemeClr val="tx1"/>
                </a:solidFill>
              </a:rPr>
              <a:t>磁盘控制器</a:t>
            </a:r>
          </a:p>
        </p:txBody>
      </p:sp>
      <p:sp>
        <p:nvSpPr>
          <p:cNvPr id="322607" name="AutoShape 47"/>
          <p:cNvSpPr>
            <a:spLocks noChangeArrowheads="1"/>
          </p:cNvSpPr>
          <p:nvPr/>
        </p:nvSpPr>
        <p:spPr bwMode="auto">
          <a:xfrm>
            <a:off x="2438400" y="4852641"/>
            <a:ext cx="304800" cy="304800"/>
          </a:xfrm>
          <a:prstGeom prst="downArrow">
            <a:avLst>
              <a:gd name="adj1" fmla="val 50000"/>
              <a:gd name="adj2" fmla="val 25000"/>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22609" name="Text Box 49"/>
          <p:cNvSpPr txBox="1">
            <a:spLocks noChangeArrowheads="1"/>
          </p:cNvSpPr>
          <p:nvPr/>
        </p:nvSpPr>
        <p:spPr bwMode="auto">
          <a:xfrm>
            <a:off x="3276600" y="4043016"/>
            <a:ext cx="1066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chemeClr val="tx1"/>
                </a:solidFill>
              </a:rPr>
              <a:t>中断处理</a:t>
            </a:r>
          </a:p>
        </p:txBody>
      </p:sp>
      <p:sp>
        <p:nvSpPr>
          <p:cNvPr id="322610" name="Line 50"/>
          <p:cNvSpPr>
            <a:spLocks noChangeShapeType="1"/>
          </p:cNvSpPr>
          <p:nvPr/>
        </p:nvSpPr>
        <p:spPr bwMode="auto">
          <a:xfrm>
            <a:off x="3200400" y="4090641"/>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2611" name="Line 51"/>
          <p:cNvSpPr>
            <a:spLocks noChangeShapeType="1"/>
          </p:cNvSpPr>
          <p:nvPr/>
        </p:nvSpPr>
        <p:spPr bwMode="auto">
          <a:xfrm>
            <a:off x="5562600" y="4090641"/>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2612" name="Text Box 52"/>
          <p:cNvSpPr txBox="1">
            <a:spLocks noChangeArrowheads="1"/>
          </p:cNvSpPr>
          <p:nvPr/>
        </p:nvSpPr>
        <p:spPr bwMode="auto">
          <a:xfrm>
            <a:off x="5791200" y="4014441"/>
            <a:ext cx="83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chemeClr val="tx1"/>
                </a:solidFill>
              </a:rPr>
              <a:t>中断处理</a:t>
            </a:r>
          </a:p>
        </p:txBody>
      </p:sp>
      <p:sp>
        <p:nvSpPr>
          <p:cNvPr id="322613" name="AutoShape 53"/>
          <p:cNvSpPr>
            <a:spLocks noChangeArrowheads="1"/>
          </p:cNvSpPr>
          <p:nvPr/>
        </p:nvSpPr>
        <p:spPr bwMode="auto">
          <a:xfrm>
            <a:off x="4876800" y="4852641"/>
            <a:ext cx="304800" cy="304800"/>
          </a:xfrm>
          <a:prstGeom prst="downArrow">
            <a:avLst>
              <a:gd name="adj1" fmla="val 50000"/>
              <a:gd name="adj2" fmla="val 25000"/>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22614" name="AutoShape 54"/>
          <p:cNvSpPr>
            <a:spLocks noChangeArrowheads="1"/>
          </p:cNvSpPr>
          <p:nvPr/>
        </p:nvSpPr>
        <p:spPr bwMode="auto">
          <a:xfrm rot="10800000">
            <a:off x="6019800" y="4852641"/>
            <a:ext cx="304800" cy="304800"/>
          </a:xfrm>
          <a:prstGeom prst="downArrow">
            <a:avLst>
              <a:gd name="adj1" fmla="val 50000"/>
              <a:gd name="adj2" fmla="val 25000"/>
            </a:avLst>
          </a:prstGeom>
          <a:solidFill>
            <a:schemeClr val="accent2"/>
          </a:solidFill>
          <a:ln w="952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22615" name="AutoShape 55"/>
          <p:cNvSpPr>
            <a:spLocks noChangeArrowheads="1"/>
          </p:cNvSpPr>
          <p:nvPr/>
        </p:nvSpPr>
        <p:spPr bwMode="auto">
          <a:xfrm rot="10800000">
            <a:off x="3581400" y="4852641"/>
            <a:ext cx="304800" cy="304800"/>
          </a:xfrm>
          <a:prstGeom prst="downArrow">
            <a:avLst>
              <a:gd name="adj1" fmla="val 50000"/>
              <a:gd name="adj2" fmla="val 25000"/>
            </a:avLst>
          </a:prstGeom>
          <a:solidFill>
            <a:schemeClr val="accent2"/>
          </a:solidFill>
          <a:ln w="952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22617" name="Text Box 57"/>
          <p:cNvSpPr txBox="1">
            <a:spLocks noChangeArrowheads="1"/>
          </p:cNvSpPr>
          <p:nvPr/>
        </p:nvSpPr>
        <p:spPr bwMode="auto">
          <a:xfrm>
            <a:off x="2133600" y="5919441"/>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chemeClr val="tx1"/>
                </a:solidFill>
              </a:rPr>
              <a:t>键盘</a:t>
            </a:r>
          </a:p>
        </p:txBody>
      </p:sp>
      <p:sp>
        <p:nvSpPr>
          <p:cNvPr id="322619" name="Text Box 59"/>
          <p:cNvSpPr txBox="1">
            <a:spLocks noChangeArrowheads="1"/>
          </p:cNvSpPr>
          <p:nvPr/>
        </p:nvSpPr>
        <p:spPr bwMode="auto">
          <a:xfrm>
            <a:off x="4572000" y="5919441"/>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chemeClr val="tx1"/>
                </a:solidFill>
              </a:rPr>
              <a:t>磁盘</a:t>
            </a:r>
          </a:p>
        </p:txBody>
      </p:sp>
      <p:sp>
        <p:nvSpPr>
          <p:cNvPr id="322620" name="Freeform 60"/>
          <p:cNvSpPr>
            <a:spLocks/>
          </p:cNvSpPr>
          <p:nvPr/>
        </p:nvSpPr>
        <p:spPr bwMode="auto">
          <a:xfrm>
            <a:off x="3289300" y="3114328"/>
            <a:ext cx="977900" cy="1066800"/>
          </a:xfrm>
          <a:custGeom>
            <a:avLst/>
            <a:gdLst>
              <a:gd name="T0" fmla="*/ 136 w 664"/>
              <a:gd name="T1" fmla="*/ 672 h 672"/>
              <a:gd name="T2" fmla="*/ 88 w 664"/>
              <a:gd name="T3" fmla="*/ 192 h 672"/>
              <a:gd name="T4" fmla="*/ 664 w 664"/>
              <a:gd name="T5" fmla="*/ 0 h 672"/>
            </a:gdLst>
            <a:ahLst/>
            <a:cxnLst>
              <a:cxn ang="0">
                <a:pos x="T0" y="T1"/>
              </a:cxn>
              <a:cxn ang="0">
                <a:pos x="T2" y="T3"/>
              </a:cxn>
              <a:cxn ang="0">
                <a:pos x="T4" y="T5"/>
              </a:cxn>
            </a:cxnLst>
            <a:rect l="0" t="0" r="r" b="b"/>
            <a:pathLst>
              <a:path w="664" h="672">
                <a:moveTo>
                  <a:pt x="136" y="672"/>
                </a:moveTo>
                <a:cubicBezTo>
                  <a:pt x="68" y="488"/>
                  <a:pt x="0" y="304"/>
                  <a:pt x="88" y="192"/>
                </a:cubicBezTo>
                <a:cubicBezTo>
                  <a:pt x="176" y="80"/>
                  <a:pt x="420" y="40"/>
                  <a:pt x="664" y="0"/>
                </a:cubicBezTo>
              </a:path>
            </a:pathLst>
          </a:custGeom>
          <a:noFill/>
          <a:ln w="38100" cap="flat" cmpd="sng">
            <a:solidFill>
              <a:schemeClr val="accent2"/>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2621" name="Freeform 61"/>
          <p:cNvSpPr>
            <a:spLocks/>
          </p:cNvSpPr>
          <p:nvPr/>
        </p:nvSpPr>
        <p:spPr bwMode="auto">
          <a:xfrm flipH="1">
            <a:off x="5943600" y="3114328"/>
            <a:ext cx="838200" cy="1066800"/>
          </a:xfrm>
          <a:custGeom>
            <a:avLst/>
            <a:gdLst>
              <a:gd name="T0" fmla="*/ 136 w 664"/>
              <a:gd name="T1" fmla="*/ 672 h 672"/>
              <a:gd name="T2" fmla="*/ 88 w 664"/>
              <a:gd name="T3" fmla="*/ 192 h 672"/>
              <a:gd name="T4" fmla="*/ 664 w 664"/>
              <a:gd name="T5" fmla="*/ 0 h 672"/>
            </a:gdLst>
            <a:ahLst/>
            <a:cxnLst>
              <a:cxn ang="0">
                <a:pos x="T0" y="T1"/>
              </a:cxn>
              <a:cxn ang="0">
                <a:pos x="T2" y="T3"/>
              </a:cxn>
              <a:cxn ang="0">
                <a:pos x="T4" y="T5"/>
              </a:cxn>
            </a:cxnLst>
            <a:rect l="0" t="0" r="r" b="b"/>
            <a:pathLst>
              <a:path w="664" h="672">
                <a:moveTo>
                  <a:pt x="136" y="672"/>
                </a:moveTo>
                <a:cubicBezTo>
                  <a:pt x="68" y="488"/>
                  <a:pt x="0" y="304"/>
                  <a:pt x="88" y="192"/>
                </a:cubicBezTo>
                <a:cubicBezTo>
                  <a:pt x="176" y="80"/>
                  <a:pt x="420" y="40"/>
                  <a:pt x="664" y="0"/>
                </a:cubicBezTo>
              </a:path>
            </a:pathLst>
          </a:custGeom>
          <a:noFill/>
          <a:ln w="38100" cap="flat" cmpd="sng">
            <a:solidFill>
              <a:schemeClr val="accent2"/>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2625" name="AutoShape 65"/>
          <p:cNvSpPr>
            <a:spLocks noChangeArrowheads="1"/>
          </p:cNvSpPr>
          <p:nvPr/>
        </p:nvSpPr>
        <p:spPr bwMode="auto">
          <a:xfrm rot="10800000">
            <a:off x="7620000" y="4104928"/>
            <a:ext cx="1524000" cy="838200"/>
          </a:xfrm>
          <a:prstGeom prst="wedgeRoundRectCallout">
            <a:avLst>
              <a:gd name="adj1" fmla="val 83958"/>
              <a:gd name="adj2" fmla="val 50185"/>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spcBef>
                <a:spcPct val="0"/>
              </a:spcBef>
            </a:pPr>
            <a:r>
              <a:rPr lang="zh-CN" altLang="en-US" b="1">
                <a:solidFill>
                  <a:schemeClr val="tx1"/>
                </a:solidFill>
              </a:rPr>
              <a:t>称为</a:t>
            </a:r>
            <a:r>
              <a:rPr lang="en-US" altLang="zh-CN" b="1">
                <a:solidFill>
                  <a:schemeClr val="tx1"/>
                </a:solidFill>
              </a:rPr>
              <a:t>I/O</a:t>
            </a:r>
            <a:r>
              <a:rPr lang="zh-CN" altLang="en-US" b="1">
                <a:solidFill>
                  <a:schemeClr val="tx1"/>
                </a:solidFill>
              </a:rPr>
              <a:t>系统</a:t>
            </a:r>
          </a:p>
        </p:txBody>
      </p:sp>
    </p:spTree>
    <p:extLst>
      <p:ext uri="{BB962C8B-B14F-4D97-AF65-F5344CB8AC3E}">
        <p14:creationId xmlns:p14="http://schemas.microsoft.com/office/powerpoint/2010/main" val="3961370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22588"/>
                                        </p:tgtEl>
                                        <p:attrNameLst>
                                          <p:attrName>style.visibility</p:attrName>
                                        </p:attrNameLst>
                                      </p:cBhvr>
                                      <p:to>
                                        <p:strVal val="visible"/>
                                      </p:to>
                                    </p:set>
                                    <p:animEffect transition="in" filter="dissolve">
                                      <p:cBhvr>
                                        <p:cTn id="7" dur="500"/>
                                        <p:tgtEl>
                                          <p:spTgt spid="322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22622"/>
                                        </p:tgtEl>
                                        <p:attrNameLst>
                                          <p:attrName>style.visibility</p:attrName>
                                        </p:attrNameLst>
                                      </p:cBhvr>
                                      <p:to>
                                        <p:strVal val="visible"/>
                                      </p:to>
                                    </p:set>
                                    <p:animEffect transition="in" filter="dissolve">
                                      <p:cBhvr>
                                        <p:cTn id="12" dur="500"/>
                                        <p:tgtEl>
                                          <p:spTgt spid="3226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22623"/>
                                        </p:tgtEl>
                                        <p:attrNameLst>
                                          <p:attrName>style.visibility</p:attrName>
                                        </p:attrNameLst>
                                      </p:cBhvr>
                                      <p:to>
                                        <p:strVal val="visible"/>
                                      </p:to>
                                    </p:set>
                                    <p:animEffect transition="in" filter="dissolve">
                                      <p:cBhvr>
                                        <p:cTn id="17" dur="500"/>
                                        <p:tgtEl>
                                          <p:spTgt spid="3226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2601"/>
                                        </p:tgtEl>
                                        <p:attrNameLst>
                                          <p:attrName>style.visibility</p:attrName>
                                        </p:attrNameLst>
                                      </p:cBhvr>
                                      <p:to>
                                        <p:strVal val="visible"/>
                                      </p:to>
                                    </p:set>
                                    <p:animEffect transition="in" filter="dissolve">
                                      <p:cBhvr>
                                        <p:cTn id="22" dur="500"/>
                                        <p:tgtEl>
                                          <p:spTgt spid="32260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22600"/>
                                        </p:tgtEl>
                                        <p:attrNameLst>
                                          <p:attrName>style.visibility</p:attrName>
                                        </p:attrNameLst>
                                      </p:cBhvr>
                                      <p:to>
                                        <p:strVal val="visible"/>
                                      </p:to>
                                    </p:set>
                                    <p:animEffect transition="in" filter="dissolve">
                                      <p:cBhvr>
                                        <p:cTn id="25" dur="500"/>
                                        <p:tgtEl>
                                          <p:spTgt spid="32260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22574"/>
                                        </p:tgtEl>
                                        <p:attrNameLst>
                                          <p:attrName>style.visibility</p:attrName>
                                        </p:attrNameLst>
                                      </p:cBhvr>
                                      <p:to>
                                        <p:strVal val="visible"/>
                                      </p:to>
                                    </p:set>
                                    <p:animEffect transition="in" filter="dissolve">
                                      <p:cBhvr>
                                        <p:cTn id="28" dur="500"/>
                                        <p:tgtEl>
                                          <p:spTgt spid="32257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22590"/>
                                        </p:tgtEl>
                                        <p:attrNameLst>
                                          <p:attrName>style.visibility</p:attrName>
                                        </p:attrNameLst>
                                      </p:cBhvr>
                                      <p:to>
                                        <p:strVal val="visible"/>
                                      </p:to>
                                    </p:set>
                                    <p:animEffect transition="in" filter="dissolve">
                                      <p:cBhvr>
                                        <p:cTn id="31" dur="500"/>
                                        <p:tgtEl>
                                          <p:spTgt spid="32259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22589"/>
                                        </p:tgtEl>
                                        <p:attrNameLst>
                                          <p:attrName>style.visibility</p:attrName>
                                        </p:attrNameLst>
                                      </p:cBhvr>
                                      <p:to>
                                        <p:strVal val="visible"/>
                                      </p:to>
                                    </p:set>
                                    <p:animEffect transition="in" filter="dissolve">
                                      <p:cBhvr>
                                        <p:cTn id="34" dur="500"/>
                                        <p:tgtEl>
                                          <p:spTgt spid="32258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22581"/>
                                        </p:tgtEl>
                                        <p:attrNameLst>
                                          <p:attrName>style.visibility</p:attrName>
                                        </p:attrNameLst>
                                      </p:cBhvr>
                                      <p:to>
                                        <p:strVal val="visible"/>
                                      </p:to>
                                    </p:set>
                                    <p:animEffect transition="in" filter="dissolve">
                                      <p:cBhvr>
                                        <p:cTn id="37" dur="500"/>
                                        <p:tgtEl>
                                          <p:spTgt spid="32258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22577"/>
                                        </p:tgtEl>
                                        <p:attrNameLst>
                                          <p:attrName>style.visibility</p:attrName>
                                        </p:attrNameLst>
                                      </p:cBhvr>
                                      <p:to>
                                        <p:strVal val="visible"/>
                                      </p:to>
                                    </p:set>
                                    <p:animEffect transition="in" filter="dissolve">
                                      <p:cBhvr>
                                        <p:cTn id="40" dur="500"/>
                                        <p:tgtEl>
                                          <p:spTgt spid="32257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 fill="hold" grpId="0" nodeType="clickEffect">
                                  <p:stCondLst>
                                    <p:cond delay="0"/>
                                  </p:stCondLst>
                                  <p:childTnLst>
                                    <p:set>
                                      <p:cBhvr>
                                        <p:cTn id="44" dur="1" fill="hold">
                                          <p:stCondLst>
                                            <p:cond delay="0"/>
                                          </p:stCondLst>
                                        </p:cTn>
                                        <p:tgtEl>
                                          <p:spTgt spid="322607"/>
                                        </p:tgtEl>
                                        <p:attrNameLst>
                                          <p:attrName>style.visibility</p:attrName>
                                        </p:attrNameLst>
                                      </p:cBhvr>
                                      <p:to>
                                        <p:strVal val="visible"/>
                                      </p:to>
                                    </p:set>
                                    <p:anim calcmode="lin" valueType="num">
                                      <p:cBhvr>
                                        <p:cTn id="45" dur="500" fill="hold"/>
                                        <p:tgtEl>
                                          <p:spTgt spid="322607"/>
                                        </p:tgtEl>
                                        <p:attrNameLst>
                                          <p:attrName>ppt_x</p:attrName>
                                        </p:attrNameLst>
                                      </p:cBhvr>
                                      <p:tavLst>
                                        <p:tav tm="0">
                                          <p:val>
                                            <p:strVal val="#ppt_x"/>
                                          </p:val>
                                        </p:tav>
                                        <p:tav tm="100000">
                                          <p:val>
                                            <p:strVal val="#ppt_x"/>
                                          </p:val>
                                        </p:tav>
                                      </p:tavLst>
                                    </p:anim>
                                    <p:anim calcmode="lin" valueType="num">
                                      <p:cBhvr>
                                        <p:cTn id="46" dur="500" fill="hold"/>
                                        <p:tgtEl>
                                          <p:spTgt spid="322607"/>
                                        </p:tgtEl>
                                        <p:attrNameLst>
                                          <p:attrName>ppt_y</p:attrName>
                                        </p:attrNameLst>
                                      </p:cBhvr>
                                      <p:tavLst>
                                        <p:tav tm="0">
                                          <p:val>
                                            <p:strVal val="#ppt_y-#ppt_h/2"/>
                                          </p:val>
                                        </p:tav>
                                        <p:tav tm="100000">
                                          <p:val>
                                            <p:strVal val="#ppt_y"/>
                                          </p:val>
                                        </p:tav>
                                      </p:tavLst>
                                    </p:anim>
                                    <p:anim calcmode="lin" valueType="num">
                                      <p:cBhvr>
                                        <p:cTn id="47" dur="500" fill="hold"/>
                                        <p:tgtEl>
                                          <p:spTgt spid="322607"/>
                                        </p:tgtEl>
                                        <p:attrNameLst>
                                          <p:attrName>ppt_w</p:attrName>
                                        </p:attrNameLst>
                                      </p:cBhvr>
                                      <p:tavLst>
                                        <p:tav tm="0">
                                          <p:val>
                                            <p:strVal val="#ppt_w"/>
                                          </p:val>
                                        </p:tav>
                                        <p:tav tm="100000">
                                          <p:val>
                                            <p:strVal val="#ppt_w"/>
                                          </p:val>
                                        </p:tav>
                                      </p:tavLst>
                                    </p:anim>
                                    <p:anim calcmode="lin" valueType="num">
                                      <p:cBhvr>
                                        <p:cTn id="48" dur="500" fill="hold"/>
                                        <p:tgtEl>
                                          <p:spTgt spid="322607"/>
                                        </p:tgtEl>
                                        <p:attrNameLst>
                                          <p:attrName>ppt_h</p:attrName>
                                        </p:attrNameLst>
                                      </p:cBhvr>
                                      <p:tavLst>
                                        <p:tav tm="0">
                                          <p:val>
                                            <p:fltVal val="0"/>
                                          </p:val>
                                        </p:tav>
                                        <p:tav tm="100000">
                                          <p:val>
                                            <p:strVal val="#ppt_h"/>
                                          </p:val>
                                        </p:tav>
                                      </p:tavLst>
                                    </p:anim>
                                  </p:childTnLst>
                                </p:cTn>
                              </p:par>
                              <p:par>
                                <p:cTn id="49" presetID="17" presetClass="entr" presetSubtype="1" fill="hold" grpId="0" nodeType="withEffect">
                                  <p:stCondLst>
                                    <p:cond delay="0"/>
                                  </p:stCondLst>
                                  <p:childTnLst>
                                    <p:set>
                                      <p:cBhvr>
                                        <p:cTn id="50" dur="1" fill="hold">
                                          <p:stCondLst>
                                            <p:cond delay="0"/>
                                          </p:stCondLst>
                                        </p:cTn>
                                        <p:tgtEl>
                                          <p:spTgt spid="322613"/>
                                        </p:tgtEl>
                                        <p:attrNameLst>
                                          <p:attrName>style.visibility</p:attrName>
                                        </p:attrNameLst>
                                      </p:cBhvr>
                                      <p:to>
                                        <p:strVal val="visible"/>
                                      </p:to>
                                    </p:set>
                                    <p:anim calcmode="lin" valueType="num">
                                      <p:cBhvr>
                                        <p:cTn id="51" dur="500" fill="hold"/>
                                        <p:tgtEl>
                                          <p:spTgt spid="322613"/>
                                        </p:tgtEl>
                                        <p:attrNameLst>
                                          <p:attrName>ppt_x</p:attrName>
                                        </p:attrNameLst>
                                      </p:cBhvr>
                                      <p:tavLst>
                                        <p:tav tm="0">
                                          <p:val>
                                            <p:strVal val="#ppt_x"/>
                                          </p:val>
                                        </p:tav>
                                        <p:tav tm="100000">
                                          <p:val>
                                            <p:strVal val="#ppt_x"/>
                                          </p:val>
                                        </p:tav>
                                      </p:tavLst>
                                    </p:anim>
                                    <p:anim calcmode="lin" valueType="num">
                                      <p:cBhvr>
                                        <p:cTn id="52" dur="500" fill="hold"/>
                                        <p:tgtEl>
                                          <p:spTgt spid="322613"/>
                                        </p:tgtEl>
                                        <p:attrNameLst>
                                          <p:attrName>ppt_y</p:attrName>
                                        </p:attrNameLst>
                                      </p:cBhvr>
                                      <p:tavLst>
                                        <p:tav tm="0">
                                          <p:val>
                                            <p:strVal val="#ppt_y-#ppt_h/2"/>
                                          </p:val>
                                        </p:tav>
                                        <p:tav tm="100000">
                                          <p:val>
                                            <p:strVal val="#ppt_y"/>
                                          </p:val>
                                        </p:tav>
                                      </p:tavLst>
                                    </p:anim>
                                    <p:anim calcmode="lin" valueType="num">
                                      <p:cBhvr>
                                        <p:cTn id="53" dur="500" fill="hold"/>
                                        <p:tgtEl>
                                          <p:spTgt spid="322613"/>
                                        </p:tgtEl>
                                        <p:attrNameLst>
                                          <p:attrName>ppt_w</p:attrName>
                                        </p:attrNameLst>
                                      </p:cBhvr>
                                      <p:tavLst>
                                        <p:tav tm="0">
                                          <p:val>
                                            <p:strVal val="#ppt_w"/>
                                          </p:val>
                                        </p:tav>
                                        <p:tav tm="100000">
                                          <p:val>
                                            <p:strVal val="#ppt_w"/>
                                          </p:val>
                                        </p:tav>
                                      </p:tavLst>
                                    </p:anim>
                                    <p:anim calcmode="lin" valueType="num">
                                      <p:cBhvr>
                                        <p:cTn id="54" dur="500" fill="hold"/>
                                        <p:tgtEl>
                                          <p:spTgt spid="322613"/>
                                        </p:tgtEl>
                                        <p:attrNameLst>
                                          <p:attrName>ppt_h</p:attrName>
                                        </p:attrNameLst>
                                      </p:cBhvr>
                                      <p:tavLst>
                                        <p:tav tm="0">
                                          <p:val>
                                            <p:fltVal val="0"/>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322604"/>
                                        </p:tgtEl>
                                        <p:attrNameLst>
                                          <p:attrName>style.visibility</p:attrName>
                                        </p:attrNameLst>
                                      </p:cBhvr>
                                      <p:to>
                                        <p:strVal val="visible"/>
                                      </p:to>
                                    </p:set>
                                    <p:animEffect transition="in" filter="dissolve">
                                      <p:cBhvr>
                                        <p:cTn id="59" dur="500"/>
                                        <p:tgtEl>
                                          <p:spTgt spid="322604"/>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22606"/>
                                        </p:tgtEl>
                                        <p:attrNameLst>
                                          <p:attrName>style.visibility</p:attrName>
                                        </p:attrNameLst>
                                      </p:cBhvr>
                                      <p:to>
                                        <p:strVal val="visible"/>
                                      </p:to>
                                    </p:set>
                                    <p:animEffect transition="in" filter="dissolve">
                                      <p:cBhvr>
                                        <p:cTn id="62" dur="500"/>
                                        <p:tgtEl>
                                          <p:spTgt spid="322606"/>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22605"/>
                                        </p:tgtEl>
                                        <p:attrNameLst>
                                          <p:attrName>style.visibility</p:attrName>
                                        </p:attrNameLst>
                                      </p:cBhvr>
                                      <p:to>
                                        <p:strVal val="visible"/>
                                      </p:to>
                                    </p:set>
                                    <p:animEffect transition="in" filter="dissolve">
                                      <p:cBhvr>
                                        <p:cTn id="65" dur="500"/>
                                        <p:tgtEl>
                                          <p:spTgt spid="322605"/>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22603"/>
                                        </p:tgtEl>
                                        <p:attrNameLst>
                                          <p:attrName>style.visibility</p:attrName>
                                        </p:attrNameLst>
                                      </p:cBhvr>
                                      <p:to>
                                        <p:strVal val="visible"/>
                                      </p:to>
                                    </p:set>
                                    <p:animEffect transition="in" filter="dissolve">
                                      <p:cBhvr>
                                        <p:cTn id="68" dur="500"/>
                                        <p:tgtEl>
                                          <p:spTgt spid="322603"/>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322619"/>
                                        </p:tgtEl>
                                        <p:attrNameLst>
                                          <p:attrName>style.visibility</p:attrName>
                                        </p:attrNameLst>
                                      </p:cBhvr>
                                      <p:to>
                                        <p:strVal val="visible"/>
                                      </p:to>
                                    </p:set>
                                    <p:animEffect transition="in" filter="dissolve">
                                      <p:cBhvr>
                                        <p:cTn id="73" dur="500"/>
                                        <p:tgtEl>
                                          <p:spTgt spid="322619"/>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322618"/>
                                        </p:tgtEl>
                                        <p:attrNameLst>
                                          <p:attrName>style.visibility</p:attrName>
                                        </p:attrNameLst>
                                      </p:cBhvr>
                                      <p:to>
                                        <p:strVal val="visible"/>
                                      </p:to>
                                    </p:set>
                                    <p:animEffect transition="in" filter="dissolve">
                                      <p:cBhvr>
                                        <p:cTn id="76" dur="500"/>
                                        <p:tgtEl>
                                          <p:spTgt spid="322618"/>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22616"/>
                                        </p:tgtEl>
                                        <p:attrNameLst>
                                          <p:attrName>style.visibility</p:attrName>
                                        </p:attrNameLst>
                                      </p:cBhvr>
                                      <p:to>
                                        <p:strVal val="visible"/>
                                      </p:to>
                                    </p:set>
                                    <p:animEffect transition="in" filter="dissolve">
                                      <p:cBhvr>
                                        <p:cTn id="79" dur="500"/>
                                        <p:tgtEl>
                                          <p:spTgt spid="32261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22617"/>
                                        </p:tgtEl>
                                        <p:attrNameLst>
                                          <p:attrName>style.visibility</p:attrName>
                                        </p:attrNameLst>
                                      </p:cBhvr>
                                      <p:to>
                                        <p:strVal val="visible"/>
                                      </p:to>
                                    </p:set>
                                    <p:animEffect transition="in" filter="dissolve">
                                      <p:cBhvr>
                                        <p:cTn id="82" dur="500"/>
                                        <p:tgtEl>
                                          <p:spTgt spid="32261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4" fill="hold" grpId="0" nodeType="clickEffect">
                                  <p:stCondLst>
                                    <p:cond delay="0"/>
                                  </p:stCondLst>
                                  <p:childTnLst>
                                    <p:set>
                                      <p:cBhvr>
                                        <p:cTn id="86" dur="1" fill="hold">
                                          <p:stCondLst>
                                            <p:cond delay="0"/>
                                          </p:stCondLst>
                                        </p:cTn>
                                        <p:tgtEl>
                                          <p:spTgt spid="322614"/>
                                        </p:tgtEl>
                                        <p:attrNameLst>
                                          <p:attrName>style.visibility</p:attrName>
                                        </p:attrNameLst>
                                      </p:cBhvr>
                                      <p:to>
                                        <p:strVal val="visible"/>
                                      </p:to>
                                    </p:set>
                                    <p:anim calcmode="lin" valueType="num">
                                      <p:cBhvr>
                                        <p:cTn id="87" dur="500" fill="hold"/>
                                        <p:tgtEl>
                                          <p:spTgt spid="322614"/>
                                        </p:tgtEl>
                                        <p:attrNameLst>
                                          <p:attrName>ppt_x</p:attrName>
                                        </p:attrNameLst>
                                      </p:cBhvr>
                                      <p:tavLst>
                                        <p:tav tm="0">
                                          <p:val>
                                            <p:strVal val="#ppt_x"/>
                                          </p:val>
                                        </p:tav>
                                        <p:tav tm="100000">
                                          <p:val>
                                            <p:strVal val="#ppt_x"/>
                                          </p:val>
                                        </p:tav>
                                      </p:tavLst>
                                    </p:anim>
                                    <p:anim calcmode="lin" valueType="num">
                                      <p:cBhvr>
                                        <p:cTn id="88" dur="500" fill="hold"/>
                                        <p:tgtEl>
                                          <p:spTgt spid="322614"/>
                                        </p:tgtEl>
                                        <p:attrNameLst>
                                          <p:attrName>ppt_y</p:attrName>
                                        </p:attrNameLst>
                                      </p:cBhvr>
                                      <p:tavLst>
                                        <p:tav tm="0">
                                          <p:val>
                                            <p:strVal val="#ppt_y+#ppt_h/2"/>
                                          </p:val>
                                        </p:tav>
                                        <p:tav tm="100000">
                                          <p:val>
                                            <p:strVal val="#ppt_y"/>
                                          </p:val>
                                        </p:tav>
                                      </p:tavLst>
                                    </p:anim>
                                    <p:anim calcmode="lin" valueType="num">
                                      <p:cBhvr>
                                        <p:cTn id="89" dur="500" fill="hold"/>
                                        <p:tgtEl>
                                          <p:spTgt spid="322614"/>
                                        </p:tgtEl>
                                        <p:attrNameLst>
                                          <p:attrName>ppt_w</p:attrName>
                                        </p:attrNameLst>
                                      </p:cBhvr>
                                      <p:tavLst>
                                        <p:tav tm="0">
                                          <p:val>
                                            <p:strVal val="#ppt_w"/>
                                          </p:val>
                                        </p:tav>
                                        <p:tav tm="100000">
                                          <p:val>
                                            <p:strVal val="#ppt_w"/>
                                          </p:val>
                                        </p:tav>
                                      </p:tavLst>
                                    </p:anim>
                                    <p:anim calcmode="lin" valueType="num">
                                      <p:cBhvr>
                                        <p:cTn id="90" dur="500" fill="hold"/>
                                        <p:tgtEl>
                                          <p:spTgt spid="322614"/>
                                        </p:tgtEl>
                                        <p:attrNameLst>
                                          <p:attrName>ppt_h</p:attrName>
                                        </p:attrNameLst>
                                      </p:cBhvr>
                                      <p:tavLst>
                                        <p:tav tm="0">
                                          <p:val>
                                            <p:fltVal val="0"/>
                                          </p:val>
                                        </p:tav>
                                        <p:tav tm="100000">
                                          <p:val>
                                            <p:strVal val="#ppt_h"/>
                                          </p:val>
                                        </p:tav>
                                      </p:tavLst>
                                    </p:anim>
                                  </p:childTnLst>
                                </p:cTn>
                              </p:par>
                              <p:par>
                                <p:cTn id="91" presetID="17" presetClass="entr" presetSubtype="4" fill="hold" grpId="0" nodeType="withEffect">
                                  <p:stCondLst>
                                    <p:cond delay="0"/>
                                  </p:stCondLst>
                                  <p:childTnLst>
                                    <p:set>
                                      <p:cBhvr>
                                        <p:cTn id="92" dur="1" fill="hold">
                                          <p:stCondLst>
                                            <p:cond delay="0"/>
                                          </p:stCondLst>
                                        </p:cTn>
                                        <p:tgtEl>
                                          <p:spTgt spid="322615"/>
                                        </p:tgtEl>
                                        <p:attrNameLst>
                                          <p:attrName>style.visibility</p:attrName>
                                        </p:attrNameLst>
                                      </p:cBhvr>
                                      <p:to>
                                        <p:strVal val="visible"/>
                                      </p:to>
                                    </p:set>
                                    <p:anim calcmode="lin" valueType="num">
                                      <p:cBhvr>
                                        <p:cTn id="93" dur="500" fill="hold"/>
                                        <p:tgtEl>
                                          <p:spTgt spid="322615"/>
                                        </p:tgtEl>
                                        <p:attrNameLst>
                                          <p:attrName>ppt_x</p:attrName>
                                        </p:attrNameLst>
                                      </p:cBhvr>
                                      <p:tavLst>
                                        <p:tav tm="0">
                                          <p:val>
                                            <p:strVal val="#ppt_x"/>
                                          </p:val>
                                        </p:tav>
                                        <p:tav tm="100000">
                                          <p:val>
                                            <p:strVal val="#ppt_x"/>
                                          </p:val>
                                        </p:tav>
                                      </p:tavLst>
                                    </p:anim>
                                    <p:anim calcmode="lin" valueType="num">
                                      <p:cBhvr>
                                        <p:cTn id="94" dur="500" fill="hold"/>
                                        <p:tgtEl>
                                          <p:spTgt spid="322615"/>
                                        </p:tgtEl>
                                        <p:attrNameLst>
                                          <p:attrName>ppt_y</p:attrName>
                                        </p:attrNameLst>
                                      </p:cBhvr>
                                      <p:tavLst>
                                        <p:tav tm="0">
                                          <p:val>
                                            <p:strVal val="#ppt_y+#ppt_h/2"/>
                                          </p:val>
                                        </p:tav>
                                        <p:tav tm="100000">
                                          <p:val>
                                            <p:strVal val="#ppt_y"/>
                                          </p:val>
                                        </p:tav>
                                      </p:tavLst>
                                    </p:anim>
                                    <p:anim calcmode="lin" valueType="num">
                                      <p:cBhvr>
                                        <p:cTn id="95" dur="500" fill="hold"/>
                                        <p:tgtEl>
                                          <p:spTgt spid="322615"/>
                                        </p:tgtEl>
                                        <p:attrNameLst>
                                          <p:attrName>ppt_w</p:attrName>
                                        </p:attrNameLst>
                                      </p:cBhvr>
                                      <p:tavLst>
                                        <p:tav tm="0">
                                          <p:val>
                                            <p:strVal val="#ppt_w"/>
                                          </p:val>
                                        </p:tav>
                                        <p:tav tm="100000">
                                          <p:val>
                                            <p:strVal val="#ppt_w"/>
                                          </p:val>
                                        </p:tav>
                                      </p:tavLst>
                                    </p:anim>
                                    <p:anim calcmode="lin" valueType="num">
                                      <p:cBhvr>
                                        <p:cTn id="96" dur="500" fill="hold"/>
                                        <p:tgtEl>
                                          <p:spTgt spid="322615"/>
                                        </p:tgtEl>
                                        <p:attrNameLst>
                                          <p:attrName>ppt_h</p:attrName>
                                        </p:attrNameLst>
                                      </p:cBhvr>
                                      <p:tavLst>
                                        <p:tav tm="0">
                                          <p:val>
                                            <p:fltVal val="0"/>
                                          </p:val>
                                        </p:tav>
                                        <p:tav tm="100000">
                                          <p:val>
                                            <p:strVal val="#ppt_h"/>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322610"/>
                                        </p:tgtEl>
                                        <p:attrNameLst>
                                          <p:attrName>style.visibility</p:attrName>
                                        </p:attrNameLst>
                                      </p:cBhvr>
                                      <p:to>
                                        <p:strVal val="visible"/>
                                      </p:to>
                                    </p:set>
                                    <p:animEffect transition="in" filter="dissolve">
                                      <p:cBhvr>
                                        <p:cTn id="101" dur="500"/>
                                        <p:tgtEl>
                                          <p:spTgt spid="322610"/>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322609"/>
                                        </p:tgtEl>
                                        <p:attrNameLst>
                                          <p:attrName>style.visibility</p:attrName>
                                        </p:attrNameLst>
                                      </p:cBhvr>
                                      <p:to>
                                        <p:strVal val="visible"/>
                                      </p:to>
                                    </p:set>
                                    <p:animEffect transition="in" filter="dissolve">
                                      <p:cBhvr>
                                        <p:cTn id="104" dur="500"/>
                                        <p:tgtEl>
                                          <p:spTgt spid="322609"/>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322612"/>
                                        </p:tgtEl>
                                        <p:attrNameLst>
                                          <p:attrName>style.visibility</p:attrName>
                                        </p:attrNameLst>
                                      </p:cBhvr>
                                      <p:to>
                                        <p:strVal val="visible"/>
                                      </p:to>
                                    </p:set>
                                    <p:animEffect transition="in" filter="dissolve">
                                      <p:cBhvr>
                                        <p:cTn id="107" dur="500"/>
                                        <p:tgtEl>
                                          <p:spTgt spid="322612"/>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322611"/>
                                        </p:tgtEl>
                                        <p:attrNameLst>
                                          <p:attrName>style.visibility</p:attrName>
                                        </p:attrNameLst>
                                      </p:cBhvr>
                                      <p:to>
                                        <p:strVal val="visible"/>
                                      </p:to>
                                    </p:set>
                                    <p:animEffect transition="in" filter="dissolve">
                                      <p:cBhvr>
                                        <p:cTn id="110" dur="500"/>
                                        <p:tgtEl>
                                          <p:spTgt spid="322611"/>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7" presetClass="entr" presetSubtype="4" fill="hold" grpId="0" nodeType="clickEffect">
                                  <p:stCondLst>
                                    <p:cond delay="0"/>
                                  </p:stCondLst>
                                  <p:childTnLst>
                                    <p:set>
                                      <p:cBhvr>
                                        <p:cTn id="114" dur="1" fill="hold">
                                          <p:stCondLst>
                                            <p:cond delay="0"/>
                                          </p:stCondLst>
                                        </p:cTn>
                                        <p:tgtEl>
                                          <p:spTgt spid="322621"/>
                                        </p:tgtEl>
                                        <p:attrNameLst>
                                          <p:attrName>style.visibility</p:attrName>
                                        </p:attrNameLst>
                                      </p:cBhvr>
                                      <p:to>
                                        <p:strVal val="visible"/>
                                      </p:to>
                                    </p:set>
                                    <p:anim calcmode="lin" valueType="num">
                                      <p:cBhvr>
                                        <p:cTn id="115" dur="500" fill="hold"/>
                                        <p:tgtEl>
                                          <p:spTgt spid="322621"/>
                                        </p:tgtEl>
                                        <p:attrNameLst>
                                          <p:attrName>ppt_x</p:attrName>
                                        </p:attrNameLst>
                                      </p:cBhvr>
                                      <p:tavLst>
                                        <p:tav tm="0">
                                          <p:val>
                                            <p:strVal val="#ppt_x"/>
                                          </p:val>
                                        </p:tav>
                                        <p:tav tm="100000">
                                          <p:val>
                                            <p:strVal val="#ppt_x"/>
                                          </p:val>
                                        </p:tav>
                                      </p:tavLst>
                                    </p:anim>
                                    <p:anim calcmode="lin" valueType="num">
                                      <p:cBhvr>
                                        <p:cTn id="116" dur="500" fill="hold"/>
                                        <p:tgtEl>
                                          <p:spTgt spid="322621"/>
                                        </p:tgtEl>
                                        <p:attrNameLst>
                                          <p:attrName>ppt_y</p:attrName>
                                        </p:attrNameLst>
                                      </p:cBhvr>
                                      <p:tavLst>
                                        <p:tav tm="0">
                                          <p:val>
                                            <p:strVal val="#ppt_y+#ppt_h/2"/>
                                          </p:val>
                                        </p:tav>
                                        <p:tav tm="100000">
                                          <p:val>
                                            <p:strVal val="#ppt_y"/>
                                          </p:val>
                                        </p:tav>
                                      </p:tavLst>
                                    </p:anim>
                                    <p:anim calcmode="lin" valueType="num">
                                      <p:cBhvr>
                                        <p:cTn id="117" dur="500" fill="hold"/>
                                        <p:tgtEl>
                                          <p:spTgt spid="322621"/>
                                        </p:tgtEl>
                                        <p:attrNameLst>
                                          <p:attrName>ppt_w</p:attrName>
                                        </p:attrNameLst>
                                      </p:cBhvr>
                                      <p:tavLst>
                                        <p:tav tm="0">
                                          <p:val>
                                            <p:strVal val="#ppt_w"/>
                                          </p:val>
                                        </p:tav>
                                        <p:tav tm="100000">
                                          <p:val>
                                            <p:strVal val="#ppt_w"/>
                                          </p:val>
                                        </p:tav>
                                      </p:tavLst>
                                    </p:anim>
                                    <p:anim calcmode="lin" valueType="num">
                                      <p:cBhvr>
                                        <p:cTn id="118" dur="500" fill="hold"/>
                                        <p:tgtEl>
                                          <p:spTgt spid="322621"/>
                                        </p:tgtEl>
                                        <p:attrNameLst>
                                          <p:attrName>ppt_h</p:attrName>
                                        </p:attrNameLst>
                                      </p:cBhvr>
                                      <p:tavLst>
                                        <p:tav tm="0">
                                          <p:val>
                                            <p:fltVal val="0"/>
                                          </p:val>
                                        </p:tav>
                                        <p:tav tm="100000">
                                          <p:val>
                                            <p:strVal val="#ppt_h"/>
                                          </p:val>
                                        </p:tav>
                                      </p:tavLst>
                                    </p:anim>
                                  </p:childTnLst>
                                </p:cTn>
                              </p:par>
                              <p:par>
                                <p:cTn id="119" presetID="17" presetClass="entr" presetSubtype="4" fill="hold" grpId="0" nodeType="withEffect">
                                  <p:stCondLst>
                                    <p:cond delay="0"/>
                                  </p:stCondLst>
                                  <p:childTnLst>
                                    <p:set>
                                      <p:cBhvr>
                                        <p:cTn id="120" dur="1" fill="hold">
                                          <p:stCondLst>
                                            <p:cond delay="0"/>
                                          </p:stCondLst>
                                        </p:cTn>
                                        <p:tgtEl>
                                          <p:spTgt spid="322620"/>
                                        </p:tgtEl>
                                        <p:attrNameLst>
                                          <p:attrName>style.visibility</p:attrName>
                                        </p:attrNameLst>
                                      </p:cBhvr>
                                      <p:to>
                                        <p:strVal val="visible"/>
                                      </p:to>
                                    </p:set>
                                    <p:anim calcmode="lin" valueType="num">
                                      <p:cBhvr>
                                        <p:cTn id="121" dur="500" fill="hold"/>
                                        <p:tgtEl>
                                          <p:spTgt spid="322620"/>
                                        </p:tgtEl>
                                        <p:attrNameLst>
                                          <p:attrName>ppt_x</p:attrName>
                                        </p:attrNameLst>
                                      </p:cBhvr>
                                      <p:tavLst>
                                        <p:tav tm="0">
                                          <p:val>
                                            <p:strVal val="#ppt_x"/>
                                          </p:val>
                                        </p:tav>
                                        <p:tav tm="100000">
                                          <p:val>
                                            <p:strVal val="#ppt_x"/>
                                          </p:val>
                                        </p:tav>
                                      </p:tavLst>
                                    </p:anim>
                                    <p:anim calcmode="lin" valueType="num">
                                      <p:cBhvr>
                                        <p:cTn id="122" dur="500" fill="hold"/>
                                        <p:tgtEl>
                                          <p:spTgt spid="322620"/>
                                        </p:tgtEl>
                                        <p:attrNameLst>
                                          <p:attrName>ppt_y</p:attrName>
                                        </p:attrNameLst>
                                      </p:cBhvr>
                                      <p:tavLst>
                                        <p:tav tm="0">
                                          <p:val>
                                            <p:strVal val="#ppt_y+#ppt_h/2"/>
                                          </p:val>
                                        </p:tav>
                                        <p:tav tm="100000">
                                          <p:val>
                                            <p:strVal val="#ppt_y"/>
                                          </p:val>
                                        </p:tav>
                                      </p:tavLst>
                                    </p:anim>
                                    <p:anim calcmode="lin" valueType="num">
                                      <p:cBhvr>
                                        <p:cTn id="123" dur="500" fill="hold"/>
                                        <p:tgtEl>
                                          <p:spTgt spid="322620"/>
                                        </p:tgtEl>
                                        <p:attrNameLst>
                                          <p:attrName>ppt_w</p:attrName>
                                        </p:attrNameLst>
                                      </p:cBhvr>
                                      <p:tavLst>
                                        <p:tav tm="0">
                                          <p:val>
                                            <p:strVal val="#ppt_w"/>
                                          </p:val>
                                        </p:tav>
                                        <p:tav tm="100000">
                                          <p:val>
                                            <p:strVal val="#ppt_w"/>
                                          </p:val>
                                        </p:tav>
                                      </p:tavLst>
                                    </p:anim>
                                    <p:anim calcmode="lin" valueType="num">
                                      <p:cBhvr>
                                        <p:cTn id="124" dur="500" fill="hold"/>
                                        <p:tgtEl>
                                          <p:spTgt spid="322620"/>
                                        </p:tgtEl>
                                        <p:attrNameLst>
                                          <p:attrName>ppt_h</p:attrName>
                                        </p:attrNameLst>
                                      </p:cBhvr>
                                      <p:tavLst>
                                        <p:tav tm="0">
                                          <p:val>
                                            <p:fltVal val="0"/>
                                          </p:val>
                                        </p:tav>
                                        <p:tav tm="100000">
                                          <p:val>
                                            <p:strVal val="#ppt_h"/>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322625"/>
                                        </p:tgtEl>
                                        <p:attrNameLst>
                                          <p:attrName>style.visibility</p:attrName>
                                        </p:attrNameLst>
                                      </p:cBhvr>
                                      <p:to>
                                        <p:strVal val="visible"/>
                                      </p:to>
                                    </p:set>
                                    <p:animEffect transition="in" filter="dissolve">
                                      <p:cBhvr>
                                        <p:cTn id="129" dur="500"/>
                                        <p:tgtEl>
                                          <p:spTgt spid="322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616" grpId="0" animBg="1"/>
      <p:bldP spid="322618" grpId="0" animBg="1"/>
      <p:bldP spid="322603" grpId="0" animBg="1"/>
      <p:bldP spid="322605" grpId="0" animBg="1"/>
      <p:bldP spid="322581" grpId="0" animBg="1"/>
      <p:bldP spid="322574" grpId="0"/>
      <p:bldP spid="322589" grpId="0" animBg="1"/>
      <p:bldP spid="322590" grpId="0"/>
      <p:bldP spid="322577" grpId="0"/>
      <p:bldP spid="322600" grpId="0" animBg="1"/>
      <p:bldP spid="322601" grpId="0" animBg="1"/>
      <p:bldP spid="322604" grpId="0"/>
      <p:bldP spid="322606" grpId="0"/>
      <p:bldP spid="322607" grpId="0" animBg="1"/>
      <p:bldP spid="322609" grpId="0"/>
      <p:bldP spid="322610" grpId="0" animBg="1"/>
      <p:bldP spid="322611" grpId="0" animBg="1"/>
      <p:bldP spid="322612" grpId="0"/>
      <p:bldP spid="322613" grpId="0" animBg="1"/>
      <p:bldP spid="322614" grpId="0" animBg="1"/>
      <p:bldP spid="322615" grpId="0" animBg="1"/>
      <p:bldP spid="322617" grpId="0"/>
      <p:bldP spid="322619" grpId="0"/>
      <p:bldP spid="322620" grpId="0" animBg="1"/>
      <p:bldP spid="322621" grpId="0" animBg="1"/>
      <p:bldP spid="3226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90" name="Rectangle 6"/>
          <p:cNvSpPr>
            <a:spLocks noGrp="1" noChangeArrowheads="1"/>
          </p:cNvSpPr>
          <p:nvPr>
            <p:ph type="title"/>
          </p:nvPr>
        </p:nvSpPr>
        <p:spPr/>
        <p:txBody>
          <a:bodyPr/>
          <a:lstStyle/>
          <a:p>
            <a:r>
              <a:rPr lang="en-US" altLang="zh-CN"/>
              <a:t>I/O</a:t>
            </a:r>
            <a:r>
              <a:rPr lang="zh-CN" altLang="en-US"/>
              <a:t>系统如何向设备发命令</a:t>
            </a:r>
            <a:r>
              <a:rPr lang="en-US" altLang="zh-CN"/>
              <a:t>?</a:t>
            </a:r>
          </a:p>
        </p:txBody>
      </p:sp>
      <p:grpSp>
        <p:nvGrpSpPr>
          <p:cNvPr id="323644" name="Group 60"/>
          <p:cNvGrpSpPr>
            <a:grpSpLocks/>
          </p:cNvGrpSpPr>
          <p:nvPr/>
        </p:nvGrpSpPr>
        <p:grpSpPr bwMode="auto">
          <a:xfrm>
            <a:off x="5746044" y="1016732"/>
            <a:ext cx="2979737" cy="1828800"/>
            <a:chOff x="3739" y="768"/>
            <a:chExt cx="1877" cy="1152"/>
          </a:xfrm>
        </p:grpSpPr>
        <p:sp>
          <p:nvSpPr>
            <p:cNvPr id="323625" name="Rectangle 41"/>
            <p:cNvSpPr>
              <a:spLocks noChangeArrowheads="1"/>
            </p:cNvSpPr>
            <p:nvPr/>
          </p:nvSpPr>
          <p:spPr bwMode="auto">
            <a:xfrm>
              <a:off x="3792" y="776"/>
              <a:ext cx="866" cy="29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26" name="Text Box 42"/>
            <p:cNvSpPr txBox="1">
              <a:spLocks noChangeArrowheads="1"/>
            </p:cNvSpPr>
            <p:nvPr/>
          </p:nvSpPr>
          <p:spPr bwMode="auto">
            <a:xfrm>
              <a:off x="3838" y="811"/>
              <a:ext cx="7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chemeClr val="tx1"/>
                  </a:solidFill>
                </a:rPr>
                <a:t>系统接口</a:t>
              </a:r>
            </a:p>
          </p:txBody>
        </p:sp>
        <p:sp>
          <p:nvSpPr>
            <p:cNvPr id="323627" name="Rectangle 43"/>
            <p:cNvSpPr>
              <a:spLocks noChangeArrowheads="1"/>
            </p:cNvSpPr>
            <p:nvPr/>
          </p:nvSpPr>
          <p:spPr bwMode="auto">
            <a:xfrm>
              <a:off x="3792" y="1195"/>
              <a:ext cx="866" cy="29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28" name="Text Box 44"/>
            <p:cNvSpPr txBox="1">
              <a:spLocks noChangeArrowheads="1"/>
            </p:cNvSpPr>
            <p:nvPr/>
          </p:nvSpPr>
          <p:spPr bwMode="auto">
            <a:xfrm>
              <a:off x="3838" y="1229"/>
              <a:ext cx="7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t>设备命令</a:t>
              </a:r>
            </a:p>
          </p:txBody>
        </p:sp>
        <p:sp>
          <p:nvSpPr>
            <p:cNvPr id="323629" name="Rectangle 45"/>
            <p:cNvSpPr>
              <a:spLocks noChangeArrowheads="1"/>
            </p:cNvSpPr>
            <p:nvPr/>
          </p:nvSpPr>
          <p:spPr bwMode="auto">
            <a:xfrm>
              <a:off x="3792" y="1621"/>
              <a:ext cx="866" cy="29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30" name="Text Box 46"/>
            <p:cNvSpPr txBox="1">
              <a:spLocks noChangeArrowheads="1"/>
            </p:cNvSpPr>
            <p:nvPr/>
          </p:nvSpPr>
          <p:spPr bwMode="auto">
            <a:xfrm>
              <a:off x="3739" y="1656"/>
              <a:ext cx="10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t>设备控制器</a:t>
              </a:r>
            </a:p>
          </p:txBody>
        </p:sp>
        <p:sp>
          <p:nvSpPr>
            <p:cNvPr id="323631" name="AutoShape 47"/>
            <p:cNvSpPr>
              <a:spLocks noChangeArrowheads="1"/>
            </p:cNvSpPr>
            <p:nvPr/>
          </p:nvSpPr>
          <p:spPr bwMode="auto">
            <a:xfrm>
              <a:off x="4111" y="1067"/>
              <a:ext cx="183" cy="128"/>
            </a:xfrm>
            <a:prstGeom prst="downArrow">
              <a:avLst>
                <a:gd name="adj1" fmla="val 50000"/>
                <a:gd name="adj2" fmla="val 25000"/>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23632" name="AutoShape 48"/>
            <p:cNvSpPr>
              <a:spLocks noChangeArrowheads="1"/>
            </p:cNvSpPr>
            <p:nvPr/>
          </p:nvSpPr>
          <p:spPr bwMode="auto">
            <a:xfrm>
              <a:off x="4111" y="1493"/>
              <a:ext cx="183" cy="128"/>
            </a:xfrm>
            <a:prstGeom prst="downArrow">
              <a:avLst>
                <a:gd name="adj1" fmla="val 50000"/>
                <a:gd name="adj2" fmla="val 25000"/>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23633" name="Rectangle 49"/>
            <p:cNvSpPr>
              <a:spLocks noChangeArrowheads="1"/>
            </p:cNvSpPr>
            <p:nvPr/>
          </p:nvSpPr>
          <p:spPr bwMode="auto">
            <a:xfrm>
              <a:off x="4750" y="768"/>
              <a:ext cx="866" cy="29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34" name="Text Box 50"/>
            <p:cNvSpPr txBox="1">
              <a:spLocks noChangeArrowheads="1"/>
            </p:cNvSpPr>
            <p:nvPr/>
          </p:nvSpPr>
          <p:spPr bwMode="auto">
            <a:xfrm>
              <a:off x="4795" y="803"/>
              <a:ext cx="7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chemeClr val="tx1"/>
                  </a:solidFill>
                </a:rPr>
                <a:t>系统接口</a:t>
              </a:r>
            </a:p>
          </p:txBody>
        </p:sp>
        <p:sp>
          <p:nvSpPr>
            <p:cNvPr id="323635" name="Rectangle 51"/>
            <p:cNvSpPr>
              <a:spLocks noChangeArrowheads="1"/>
            </p:cNvSpPr>
            <p:nvPr/>
          </p:nvSpPr>
          <p:spPr bwMode="auto">
            <a:xfrm>
              <a:off x="4750" y="1187"/>
              <a:ext cx="866" cy="29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36" name="Text Box 52"/>
            <p:cNvSpPr txBox="1">
              <a:spLocks noChangeArrowheads="1"/>
            </p:cNvSpPr>
            <p:nvPr/>
          </p:nvSpPr>
          <p:spPr bwMode="auto">
            <a:xfrm>
              <a:off x="4795" y="1221"/>
              <a:ext cx="7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chemeClr val="tx1"/>
                  </a:solidFill>
                </a:rPr>
                <a:t>中断处理</a:t>
              </a:r>
            </a:p>
          </p:txBody>
        </p:sp>
        <p:sp>
          <p:nvSpPr>
            <p:cNvPr id="323637" name="Rectangle 53"/>
            <p:cNvSpPr>
              <a:spLocks noChangeArrowheads="1"/>
            </p:cNvSpPr>
            <p:nvPr/>
          </p:nvSpPr>
          <p:spPr bwMode="auto">
            <a:xfrm>
              <a:off x="4750" y="1613"/>
              <a:ext cx="866" cy="29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38" name="Text Box 54"/>
            <p:cNvSpPr txBox="1">
              <a:spLocks noChangeArrowheads="1"/>
            </p:cNvSpPr>
            <p:nvPr/>
          </p:nvSpPr>
          <p:spPr bwMode="auto">
            <a:xfrm>
              <a:off x="4841" y="1648"/>
              <a:ext cx="7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chemeClr val="tx1"/>
                  </a:solidFill>
                </a:rPr>
                <a:t>设备中断</a:t>
              </a:r>
            </a:p>
          </p:txBody>
        </p:sp>
        <p:sp>
          <p:nvSpPr>
            <p:cNvPr id="323640" name="AutoShape 56"/>
            <p:cNvSpPr>
              <a:spLocks noChangeArrowheads="1"/>
            </p:cNvSpPr>
            <p:nvPr/>
          </p:nvSpPr>
          <p:spPr bwMode="auto">
            <a:xfrm rot="10800000">
              <a:off x="5069" y="1485"/>
              <a:ext cx="182" cy="128"/>
            </a:xfrm>
            <a:prstGeom prst="downArrow">
              <a:avLst>
                <a:gd name="adj1" fmla="val 50000"/>
                <a:gd name="adj2" fmla="val 25000"/>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23641" name="AutoShape 57"/>
            <p:cNvSpPr>
              <a:spLocks noChangeArrowheads="1"/>
            </p:cNvSpPr>
            <p:nvPr/>
          </p:nvSpPr>
          <p:spPr bwMode="auto">
            <a:xfrm rot="10800000">
              <a:off x="5069" y="1067"/>
              <a:ext cx="182" cy="128"/>
            </a:xfrm>
            <a:prstGeom prst="downArrow">
              <a:avLst>
                <a:gd name="adj1" fmla="val 50000"/>
                <a:gd name="adj2" fmla="val 25000"/>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323643" name="Rectangle 59"/>
          <p:cNvSpPr>
            <a:spLocks noChangeArrowheads="1"/>
          </p:cNvSpPr>
          <p:nvPr/>
        </p:nvSpPr>
        <p:spPr bwMode="auto">
          <a:xfrm>
            <a:off x="575556" y="1092932"/>
            <a:ext cx="8074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a:t>I/O</a:t>
            </a:r>
            <a:r>
              <a:rPr lang="zh-CN" altLang="en-US"/>
              <a:t>系统向设备控制器发命令</a:t>
            </a:r>
          </a:p>
        </p:txBody>
      </p:sp>
      <p:grpSp>
        <p:nvGrpSpPr>
          <p:cNvPr id="323645" name="Group 61"/>
          <p:cNvGrpSpPr>
            <a:grpSpLocks/>
          </p:cNvGrpSpPr>
          <p:nvPr/>
        </p:nvGrpSpPr>
        <p:grpSpPr bwMode="auto">
          <a:xfrm>
            <a:off x="724781" y="1778732"/>
            <a:ext cx="7620000" cy="603250"/>
            <a:chOff x="576" y="1456"/>
            <a:chExt cx="4800" cy="380"/>
          </a:xfrm>
        </p:grpSpPr>
        <p:sp>
          <p:nvSpPr>
            <p:cNvPr id="323646" name="Rectangle 62"/>
            <p:cNvSpPr>
              <a:spLocks noChangeArrowheads="1"/>
            </p:cNvSpPr>
            <p:nvPr/>
          </p:nvSpPr>
          <p:spPr bwMode="auto">
            <a:xfrm>
              <a:off x="576" y="1456"/>
              <a:ext cx="4800"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spcBef>
                  <a:spcPct val="0"/>
                </a:spcBef>
              </a:pPr>
              <a:r>
                <a:rPr lang="zh-CN" altLang="en-US" b="1">
                  <a:solidFill>
                    <a:schemeClr val="tx1"/>
                  </a:solidFill>
                  <a:sym typeface="Symbol" panose="05050102010706020507" pitchFamily="18" charset="2"/>
                </a:rPr>
                <a:t>设备控制器的结构</a:t>
              </a:r>
            </a:p>
          </p:txBody>
        </p:sp>
        <p:pic>
          <p:nvPicPr>
            <p:cNvPr id="323647" name="Picture 63"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1543"/>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3663" name="Group 79"/>
          <p:cNvGrpSpPr>
            <a:grpSpLocks/>
          </p:cNvGrpSpPr>
          <p:nvPr/>
        </p:nvGrpSpPr>
        <p:grpSpPr bwMode="auto">
          <a:xfrm>
            <a:off x="1181981" y="2540732"/>
            <a:ext cx="5486400" cy="3657600"/>
            <a:chOff x="768" y="1824"/>
            <a:chExt cx="3456" cy="2304"/>
          </a:xfrm>
        </p:grpSpPr>
        <p:sp>
          <p:nvSpPr>
            <p:cNvPr id="323650" name="Rectangle 66"/>
            <p:cNvSpPr>
              <a:spLocks noChangeArrowheads="1"/>
            </p:cNvSpPr>
            <p:nvPr/>
          </p:nvSpPr>
          <p:spPr bwMode="auto">
            <a:xfrm>
              <a:off x="768" y="1824"/>
              <a:ext cx="2832" cy="230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80000"/>
                </a:lnSpc>
                <a:spcBef>
                  <a:spcPct val="20000"/>
                </a:spcBef>
                <a:buSzPct val="100000"/>
              </a:pPr>
              <a:endParaRPr lang="zh-CN" altLang="zh-CN" b="1"/>
            </a:p>
          </p:txBody>
        </p:sp>
        <p:grpSp>
          <p:nvGrpSpPr>
            <p:cNvPr id="323651" name="Group 67"/>
            <p:cNvGrpSpPr>
              <a:grpSpLocks/>
            </p:cNvGrpSpPr>
            <p:nvPr/>
          </p:nvGrpSpPr>
          <p:grpSpPr bwMode="auto">
            <a:xfrm>
              <a:off x="864" y="2400"/>
              <a:ext cx="1104" cy="1344"/>
              <a:chOff x="1488" y="2448"/>
              <a:chExt cx="528" cy="576"/>
            </a:xfrm>
          </p:grpSpPr>
          <p:sp>
            <p:nvSpPr>
              <p:cNvPr id="323652" name="Rectangle 68"/>
              <p:cNvSpPr>
                <a:spLocks noChangeArrowheads="1"/>
              </p:cNvSpPr>
              <p:nvPr/>
            </p:nvSpPr>
            <p:spPr bwMode="auto">
              <a:xfrm>
                <a:off x="1488" y="2448"/>
                <a:ext cx="528" cy="14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80000"/>
                  </a:lnSpc>
                  <a:spcBef>
                    <a:spcPct val="20000"/>
                  </a:spcBef>
                  <a:buSzPct val="100000"/>
                </a:pPr>
                <a:r>
                  <a:rPr lang="en-US" altLang="zh-CN" b="1"/>
                  <a:t>read</a:t>
                </a:r>
              </a:p>
            </p:txBody>
          </p:sp>
          <p:sp>
            <p:nvSpPr>
              <p:cNvPr id="323653" name="Rectangle 69"/>
              <p:cNvSpPr>
                <a:spLocks noChangeArrowheads="1"/>
              </p:cNvSpPr>
              <p:nvPr/>
            </p:nvSpPr>
            <p:spPr bwMode="auto">
              <a:xfrm>
                <a:off x="1488" y="2592"/>
                <a:ext cx="528" cy="14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80000"/>
                  </a:lnSpc>
                  <a:spcBef>
                    <a:spcPct val="20000"/>
                  </a:spcBef>
                  <a:buSzPct val="100000"/>
                </a:pPr>
                <a:r>
                  <a:rPr lang="en-US" altLang="zh-CN" b="1"/>
                  <a:t>write</a:t>
                </a:r>
              </a:p>
            </p:txBody>
          </p:sp>
          <p:sp>
            <p:nvSpPr>
              <p:cNvPr id="323654" name="Rectangle 70"/>
              <p:cNvSpPr>
                <a:spLocks noChangeArrowheads="1"/>
              </p:cNvSpPr>
              <p:nvPr/>
            </p:nvSpPr>
            <p:spPr bwMode="auto">
              <a:xfrm>
                <a:off x="1488" y="2736"/>
                <a:ext cx="528" cy="14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80000"/>
                  </a:lnSpc>
                  <a:spcBef>
                    <a:spcPct val="20000"/>
                  </a:spcBef>
                  <a:buSzPct val="100000"/>
                </a:pPr>
                <a:r>
                  <a:rPr lang="en-US" altLang="zh-CN" b="1"/>
                  <a:t>control</a:t>
                </a:r>
              </a:p>
            </p:txBody>
          </p:sp>
          <p:sp>
            <p:nvSpPr>
              <p:cNvPr id="323655" name="Rectangle 71"/>
              <p:cNvSpPr>
                <a:spLocks noChangeArrowheads="1"/>
              </p:cNvSpPr>
              <p:nvPr/>
            </p:nvSpPr>
            <p:spPr bwMode="auto">
              <a:xfrm>
                <a:off x="1488" y="2880"/>
                <a:ext cx="528" cy="14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80000"/>
                  </a:lnSpc>
                  <a:spcBef>
                    <a:spcPct val="20000"/>
                  </a:spcBef>
                  <a:buSzPct val="100000"/>
                </a:pPr>
                <a:r>
                  <a:rPr lang="en-US" altLang="zh-CN" b="1"/>
                  <a:t>status</a:t>
                </a:r>
              </a:p>
            </p:txBody>
          </p:sp>
        </p:grpSp>
        <p:sp>
          <p:nvSpPr>
            <p:cNvPr id="323656" name="Rectangle 72"/>
            <p:cNvSpPr>
              <a:spLocks noChangeArrowheads="1"/>
            </p:cNvSpPr>
            <p:nvPr/>
          </p:nvSpPr>
          <p:spPr bwMode="auto">
            <a:xfrm>
              <a:off x="2112" y="2675"/>
              <a:ext cx="1152" cy="925"/>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80000"/>
                </a:lnSpc>
                <a:spcBef>
                  <a:spcPct val="20000"/>
                </a:spcBef>
                <a:buSzPct val="100000"/>
              </a:pPr>
              <a:r>
                <a:rPr lang="zh-CN" altLang="en-US" b="1"/>
                <a:t>显存</a:t>
              </a:r>
            </a:p>
          </p:txBody>
        </p:sp>
        <p:sp>
          <p:nvSpPr>
            <p:cNvPr id="323657" name="Text Box 73"/>
            <p:cNvSpPr txBox="1">
              <a:spLocks noChangeArrowheads="1"/>
            </p:cNvSpPr>
            <p:nvPr/>
          </p:nvSpPr>
          <p:spPr bwMode="auto">
            <a:xfrm>
              <a:off x="988" y="3792"/>
              <a:ext cx="882"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80000"/>
                </a:lnSpc>
                <a:buSzPct val="100000"/>
              </a:pPr>
              <a:r>
                <a:rPr lang="zh-CN" altLang="en-US" b="1"/>
                <a:t>寄存器组</a:t>
              </a:r>
            </a:p>
          </p:txBody>
        </p:sp>
        <p:sp>
          <p:nvSpPr>
            <p:cNvPr id="323658" name="Rectangle 74"/>
            <p:cNvSpPr>
              <a:spLocks noChangeArrowheads="1"/>
            </p:cNvSpPr>
            <p:nvPr/>
          </p:nvSpPr>
          <p:spPr bwMode="auto">
            <a:xfrm>
              <a:off x="2112" y="2160"/>
              <a:ext cx="1317" cy="418"/>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80000"/>
                </a:lnSpc>
                <a:spcBef>
                  <a:spcPct val="20000"/>
                </a:spcBef>
                <a:buSzPct val="100000"/>
              </a:pPr>
              <a:r>
                <a:rPr lang="zh-CN" altLang="en-US" b="1"/>
                <a:t>硬件控制器</a:t>
              </a:r>
            </a:p>
          </p:txBody>
        </p:sp>
        <p:sp>
          <p:nvSpPr>
            <p:cNvPr id="323660" name="Rectangle 76"/>
            <p:cNvSpPr>
              <a:spLocks noChangeArrowheads="1"/>
            </p:cNvSpPr>
            <p:nvPr/>
          </p:nvSpPr>
          <p:spPr bwMode="auto">
            <a:xfrm>
              <a:off x="864" y="1920"/>
              <a:ext cx="1104" cy="418"/>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80000"/>
                </a:lnSpc>
                <a:spcBef>
                  <a:spcPct val="20000"/>
                </a:spcBef>
                <a:buSzPct val="100000"/>
              </a:pPr>
              <a:r>
                <a:rPr lang="zh-CN" altLang="en-US" b="1"/>
                <a:t>总线接口</a:t>
              </a:r>
            </a:p>
          </p:txBody>
        </p:sp>
        <p:pic>
          <p:nvPicPr>
            <p:cNvPr id="323661" name="Picture 7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9" y="2064"/>
              <a:ext cx="475"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3662" name="AutoShape 78"/>
            <p:cNvSpPr>
              <a:spLocks noChangeArrowheads="1"/>
            </p:cNvSpPr>
            <p:nvPr/>
          </p:nvSpPr>
          <p:spPr bwMode="auto">
            <a:xfrm>
              <a:off x="3360" y="2304"/>
              <a:ext cx="384" cy="144"/>
            </a:xfrm>
            <a:prstGeom prst="leftRightArrow">
              <a:avLst>
                <a:gd name="adj1" fmla="val 50000"/>
                <a:gd name="adj2" fmla="val 53333"/>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758648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23644"/>
                                        </p:tgtEl>
                                        <p:attrNameLst>
                                          <p:attrName>style.visibility</p:attrName>
                                        </p:attrNameLst>
                                      </p:cBhvr>
                                      <p:to>
                                        <p:strVal val="visible"/>
                                      </p:to>
                                    </p:set>
                                    <p:animEffect transition="in" filter="dissolve">
                                      <p:cBhvr>
                                        <p:cTn id="7" dur="500"/>
                                        <p:tgtEl>
                                          <p:spTgt spid="323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3643"/>
                                        </p:tgtEl>
                                        <p:attrNameLst>
                                          <p:attrName>style.visibility</p:attrName>
                                        </p:attrNameLst>
                                      </p:cBhvr>
                                      <p:to>
                                        <p:strVal val="visible"/>
                                      </p:to>
                                    </p:set>
                                    <p:animEffect transition="in" filter="dissolve">
                                      <p:cBhvr>
                                        <p:cTn id="12" dur="500"/>
                                        <p:tgtEl>
                                          <p:spTgt spid="3236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23645"/>
                                        </p:tgtEl>
                                        <p:attrNameLst>
                                          <p:attrName>style.visibility</p:attrName>
                                        </p:attrNameLst>
                                      </p:cBhvr>
                                      <p:to>
                                        <p:strVal val="visible"/>
                                      </p:to>
                                    </p:set>
                                    <p:animEffect transition="in" filter="dissolve">
                                      <p:cBhvr>
                                        <p:cTn id="17" dur="500"/>
                                        <p:tgtEl>
                                          <p:spTgt spid="3236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23663"/>
                                        </p:tgtEl>
                                        <p:attrNameLst>
                                          <p:attrName>style.visibility</p:attrName>
                                        </p:attrNameLst>
                                      </p:cBhvr>
                                      <p:to>
                                        <p:strVal val="visible"/>
                                      </p:to>
                                    </p:set>
                                    <p:animEffect transition="in" filter="dissolve">
                                      <p:cBhvr>
                                        <p:cTn id="22" dur="500"/>
                                        <p:tgtEl>
                                          <p:spTgt spid="323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64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1007604" y="188640"/>
            <a:ext cx="5508612" cy="468052"/>
          </a:xfrm>
        </p:spPr>
        <p:txBody>
          <a:bodyPr/>
          <a:lstStyle/>
          <a:p>
            <a:r>
              <a:rPr lang="en-US" altLang="zh-CN" dirty="0"/>
              <a:t>I/O</a:t>
            </a:r>
            <a:r>
              <a:rPr lang="zh-CN" altLang="en-US" dirty="0"/>
              <a:t>系统向哪里发送设备发命令</a:t>
            </a:r>
            <a:r>
              <a:rPr lang="en-US" altLang="zh-CN" dirty="0"/>
              <a:t>?</a:t>
            </a:r>
          </a:p>
        </p:txBody>
      </p:sp>
      <p:sp>
        <p:nvSpPr>
          <p:cNvPr id="324628" name="Rectangle 20"/>
          <p:cNvSpPr>
            <a:spLocks noChangeArrowheads="1"/>
          </p:cNvSpPr>
          <p:nvPr/>
        </p:nvSpPr>
        <p:spPr bwMode="auto">
          <a:xfrm>
            <a:off x="503548" y="1020924"/>
            <a:ext cx="8074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dirty="0">
                <a:solidFill>
                  <a:srgbClr val="FF0000"/>
                </a:solidFill>
              </a:rPr>
              <a:t>读写设备控制器的寄存器</a:t>
            </a:r>
            <a:r>
              <a:rPr lang="en-US" altLang="zh-CN" dirty="0">
                <a:solidFill>
                  <a:srgbClr val="FF0000"/>
                </a:solidFill>
              </a:rPr>
              <a:t>!</a:t>
            </a:r>
          </a:p>
        </p:txBody>
      </p:sp>
      <p:grpSp>
        <p:nvGrpSpPr>
          <p:cNvPr id="324646" name="Group 38"/>
          <p:cNvGrpSpPr>
            <a:grpSpLocks/>
          </p:cNvGrpSpPr>
          <p:nvPr/>
        </p:nvGrpSpPr>
        <p:grpSpPr bwMode="auto">
          <a:xfrm>
            <a:off x="652773" y="1659101"/>
            <a:ext cx="4800600" cy="471488"/>
            <a:chOff x="576" y="1170"/>
            <a:chExt cx="3024" cy="297"/>
          </a:xfrm>
        </p:grpSpPr>
        <p:sp>
          <p:nvSpPr>
            <p:cNvPr id="324630" name="Rectangle 22"/>
            <p:cNvSpPr>
              <a:spLocks noChangeArrowheads="1"/>
            </p:cNvSpPr>
            <p:nvPr/>
          </p:nvSpPr>
          <p:spPr bwMode="auto">
            <a:xfrm>
              <a:off x="576" y="1170"/>
              <a:ext cx="3024"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spcBef>
                  <a:spcPct val="0"/>
                </a:spcBef>
              </a:pPr>
              <a:r>
                <a:rPr lang="zh-CN" altLang="en-US" sz="2000" b="1" dirty="0">
                  <a:solidFill>
                    <a:schemeClr val="tx1"/>
                  </a:solidFill>
                  <a:sym typeface="Symbol" panose="05050102010706020507" pitchFamily="18" charset="2"/>
                </a:rPr>
                <a:t>怎么读写</a:t>
              </a:r>
              <a:r>
                <a:rPr lang="en-US" altLang="zh-CN" sz="2000" b="1" dirty="0">
                  <a:solidFill>
                    <a:schemeClr val="tx1"/>
                  </a:solidFill>
                  <a:sym typeface="Symbol" panose="05050102010706020507" pitchFamily="18" charset="2"/>
                </a:rPr>
                <a:t>? </a:t>
              </a:r>
            </a:p>
          </p:txBody>
        </p:sp>
        <p:pic>
          <p:nvPicPr>
            <p:cNvPr id="324631" name="Picture 23"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1275"/>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4632" name="Group 24"/>
          <p:cNvGrpSpPr>
            <a:grpSpLocks/>
          </p:cNvGrpSpPr>
          <p:nvPr/>
        </p:nvGrpSpPr>
        <p:grpSpPr bwMode="auto">
          <a:xfrm>
            <a:off x="5148573" y="944724"/>
            <a:ext cx="3733800" cy="2514600"/>
            <a:chOff x="768" y="1824"/>
            <a:chExt cx="3456" cy="2304"/>
          </a:xfrm>
        </p:grpSpPr>
        <p:sp>
          <p:nvSpPr>
            <p:cNvPr id="324633" name="Rectangle 25"/>
            <p:cNvSpPr>
              <a:spLocks noChangeArrowheads="1"/>
            </p:cNvSpPr>
            <p:nvPr/>
          </p:nvSpPr>
          <p:spPr bwMode="auto">
            <a:xfrm>
              <a:off x="768" y="1824"/>
              <a:ext cx="2832" cy="230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80000"/>
                </a:lnSpc>
                <a:spcBef>
                  <a:spcPct val="20000"/>
                </a:spcBef>
                <a:buSzPct val="100000"/>
              </a:pPr>
              <a:endParaRPr lang="zh-CN" altLang="zh-CN" sz="2000" b="1"/>
            </a:p>
          </p:txBody>
        </p:sp>
        <p:grpSp>
          <p:nvGrpSpPr>
            <p:cNvPr id="324634" name="Group 26"/>
            <p:cNvGrpSpPr>
              <a:grpSpLocks/>
            </p:cNvGrpSpPr>
            <p:nvPr/>
          </p:nvGrpSpPr>
          <p:grpSpPr bwMode="auto">
            <a:xfrm>
              <a:off x="864" y="2400"/>
              <a:ext cx="1104" cy="1344"/>
              <a:chOff x="1488" y="2448"/>
              <a:chExt cx="528" cy="576"/>
            </a:xfrm>
          </p:grpSpPr>
          <p:sp>
            <p:nvSpPr>
              <p:cNvPr id="324635" name="Rectangle 27"/>
              <p:cNvSpPr>
                <a:spLocks noChangeArrowheads="1"/>
              </p:cNvSpPr>
              <p:nvPr/>
            </p:nvSpPr>
            <p:spPr bwMode="auto">
              <a:xfrm>
                <a:off x="1488" y="2448"/>
                <a:ext cx="528" cy="14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80000"/>
                  </a:lnSpc>
                  <a:spcBef>
                    <a:spcPct val="20000"/>
                  </a:spcBef>
                  <a:buSzPct val="100000"/>
                </a:pPr>
                <a:r>
                  <a:rPr lang="en-US" altLang="zh-CN" sz="2000" b="1">
                    <a:solidFill>
                      <a:srgbClr val="FF0000"/>
                    </a:solidFill>
                  </a:rPr>
                  <a:t>read</a:t>
                </a:r>
              </a:p>
            </p:txBody>
          </p:sp>
          <p:sp>
            <p:nvSpPr>
              <p:cNvPr id="324636" name="Rectangle 28"/>
              <p:cNvSpPr>
                <a:spLocks noChangeArrowheads="1"/>
              </p:cNvSpPr>
              <p:nvPr/>
            </p:nvSpPr>
            <p:spPr bwMode="auto">
              <a:xfrm>
                <a:off x="1488" y="2592"/>
                <a:ext cx="528" cy="14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80000"/>
                  </a:lnSpc>
                  <a:spcBef>
                    <a:spcPct val="20000"/>
                  </a:spcBef>
                  <a:buSzPct val="100000"/>
                </a:pPr>
                <a:r>
                  <a:rPr lang="en-US" altLang="zh-CN" sz="2000" b="1">
                    <a:solidFill>
                      <a:srgbClr val="FF0000"/>
                    </a:solidFill>
                  </a:rPr>
                  <a:t>write</a:t>
                </a:r>
              </a:p>
            </p:txBody>
          </p:sp>
          <p:sp>
            <p:nvSpPr>
              <p:cNvPr id="324637" name="Rectangle 29"/>
              <p:cNvSpPr>
                <a:spLocks noChangeArrowheads="1"/>
              </p:cNvSpPr>
              <p:nvPr/>
            </p:nvSpPr>
            <p:spPr bwMode="auto">
              <a:xfrm>
                <a:off x="1488" y="2736"/>
                <a:ext cx="528" cy="14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80000"/>
                  </a:lnSpc>
                  <a:spcBef>
                    <a:spcPct val="20000"/>
                  </a:spcBef>
                  <a:buSzPct val="100000"/>
                </a:pPr>
                <a:r>
                  <a:rPr lang="en-US" altLang="zh-CN" sz="2000" b="1">
                    <a:solidFill>
                      <a:srgbClr val="FF0000"/>
                    </a:solidFill>
                  </a:rPr>
                  <a:t>control</a:t>
                </a:r>
              </a:p>
            </p:txBody>
          </p:sp>
          <p:sp>
            <p:nvSpPr>
              <p:cNvPr id="324638" name="Rectangle 30"/>
              <p:cNvSpPr>
                <a:spLocks noChangeArrowheads="1"/>
              </p:cNvSpPr>
              <p:nvPr/>
            </p:nvSpPr>
            <p:spPr bwMode="auto">
              <a:xfrm>
                <a:off x="1488" y="2880"/>
                <a:ext cx="528" cy="14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80000"/>
                  </a:lnSpc>
                  <a:spcBef>
                    <a:spcPct val="20000"/>
                  </a:spcBef>
                  <a:buSzPct val="100000"/>
                </a:pPr>
                <a:r>
                  <a:rPr lang="en-US" altLang="zh-CN" sz="2000" b="1">
                    <a:solidFill>
                      <a:srgbClr val="FF0000"/>
                    </a:solidFill>
                  </a:rPr>
                  <a:t>status</a:t>
                </a:r>
              </a:p>
            </p:txBody>
          </p:sp>
        </p:grpSp>
        <p:sp>
          <p:nvSpPr>
            <p:cNvPr id="324639" name="Rectangle 31"/>
            <p:cNvSpPr>
              <a:spLocks noChangeArrowheads="1"/>
            </p:cNvSpPr>
            <p:nvPr/>
          </p:nvSpPr>
          <p:spPr bwMode="auto">
            <a:xfrm>
              <a:off x="2112" y="2675"/>
              <a:ext cx="1152" cy="925"/>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80000"/>
                </a:lnSpc>
                <a:spcBef>
                  <a:spcPct val="20000"/>
                </a:spcBef>
                <a:buSzPct val="100000"/>
              </a:pPr>
              <a:r>
                <a:rPr lang="zh-CN" altLang="en-US" sz="2000" b="1"/>
                <a:t>显存</a:t>
              </a:r>
            </a:p>
          </p:txBody>
        </p:sp>
        <p:sp>
          <p:nvSpPr>
            <p:cNvPr id="324640" name="Text Box 32"/>
            <p:cNvSpPr txBox="1">
              <a:spLocks noChangeArrowheads="1"/>
            </p:cNvSpPr>
            <p:nvPr/>
          </p:nvSpPr>
          <p:spPr bwMode="auto">
            <a:xfrm>
              <a:off x="874" y="3818"/>
              <a:ext cx="1114" cy="3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80000"/>
                </a:lnSpc>
                <a:buSzPct val="100000"/>
              </a:pPr>
              <a:r>
                <a:rPr lang="zh-CN" altLang="en-US" sz="2000" b="1"/>
                <a:t>寄存器组</a:t>
              </a:r>
            </a:p>
          </p:txBody>
        </p:sp>
        <p:sp>
          <p:nvSpPr>
            <p:cNvPr id="324641" name="Rectangle 33"/>
            <p:cNvSpPr>
              <a:spLocks noChangeArrowheads="1"/>
            </p:cNvSpPr>
            <p:nvPr/>
          </p:nvSpPr>
          <p:spPr bwMode="auto">
            <a:xfrm>
              <a:off x="2112" y="2160"/>
              <a:ext cx="1317" cy="418"/>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80000"/>
                </a:lnSpc>
                <a:spcBef>
                  <a:spcPct val="20000"/>
                </a:spcBef>
                <a:buSzPct val="100000"/>
              </a:pPr>
              <a:r>
                <a:rPr lang="zh-CN" altLang="en-US" sz="2000" b="1"/>
                <a:t>硬件控制器</a:t>
              </a:r>
            </a:p>
          </p:txBody>
        </p:sp>
        <p:sp>
          <p:nvSpPr>
            <p:cNvPr id="324642" name="Rectangle 34"/>
            <p:cNvSpPr>
              <a:spLocks noChangeArrowheads="1"/>
            </p:cNvSpPr>
            <p:nvPr/>
          </p:nvSpPr>
          <p:spPr bwMode="auto">
            <a:xfrm>
              <a:off x="864" y="1920"/>
              <a:ext cx="1104" cy="418"/>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80000"/>
                </a:lnSpc>
                <a:spcBef>
                  <a:spcPct val="20000"/>
                </a:spcBef>
                <a:buSzPct val="100000"/>
              </a:pPr>
              <a:r>
                <a:rPr lang="zh-CN" altLang="en-US" sz="2000" b="1"/>
                <a:t>总线接口</a:t>
              </a:r>
            </a:p>
          </p:txBody>
        </p:sp>
        <p:pic>
          <p:nvPicPr>
            <p:cNvPr id="324643" name="Picture 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9" y="2064"/>
              <a:ext cx="475"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4644" name="AutoShape 36"/>
            <p:cNvSpPr>
              <a:spLocks noChangeArrowheads="1"/>
            </p:cNvSpPr>
            <p:nvPr/>
          </p:nvSpPr>
          <p:spPr bwMode="auto">
            <a:xfrm>
              <a:off x="3360" y="2304"/>
              <a:ext cx="384" cy="144"/>
            </a:xfrm>
            <a:prstGeom prst="leftRightArrow">
              <a:avLst>
                <a:gd name="adj1" fmla="val 50000"/>
                <a:gd name="adj2" fmla="val 53333"/>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4645" name="Rectangle 37"/>
          <p:cNvSpPr>
            <a:spLocks noChangeArrowheads="1"/>
          </p:cNvSpPr>
          <p:nvPr/>
        </p:nvSpPr>
        <p:spPr bwMode="auto">
          <a:xfrm>
            <a:off x="2938773" y="1751174"/>
            <a:ext cx="2200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ym typeface="Symbol" panose="05050102010706020507" pitchFamily="18" charset="2"/>
              </a:rPr>
              <a:t>mov [100], ax </a:t>
            </a:r>
          </a:p>
        </p:txBody>
      </p:sp>
      <p:sp>
        <p:nvSpPr>
          <p:cNvPr id="324647" name="AutoShape 39"/>
          <p:cNvSpPr>
            <a:spLocks noChangeArrowheads="1"/>
          </p:cNvSpPr>
          <p:nvPr/>
        </p:nvSpPr>
        <p:spPr bwMode="auto">
          <a:xfrm rot="10800000">
            <a:off x="2519772" y="2384884"/>
            <a:ext cx="1549896" cy="478160"/>
          </a:xfrm>
          <a:prstGeom prst="wedgeRoundRectCallout">
            <a:avLst>
              <a:gd name="adj1" fmla="val -34990"/>
              <a:gd name="adj2" fmla="val 107470"/>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spcBef>
                <a:spcPct val="0"/>
              </a:spcBef>
            </a:pPr>
            <a:r>
              <a:rPr lang="zh-CN" altLang="en-US" sz="2000" b="1" dirty="0">
                <a:solidFill>
                  <a:schemeClr val="tx1"/>
                </a:solidFill>
              </a:rPr>
              <a:t>关键是地址</a:t>
            </a:r>
          </a:p>
        </p:txBody>
      </p:sp>
      <p:grpSp>
        <p:nvGrpSpPr>
          <p:cNvPr id="324648" name="Group 40"/>
          <p:cNvGrpSpPr>
            <a:grpSpLocks/>
          </p:cNvGrpSpPr>
          <p:nvPr/>
        </p:nvGrpSpPr>
        <p:grpSpPr bwMode="auto">
          <a:xfrm>
            <a:off x="652773" y="3008476"/>
            <a:ext cx="4800600" cy="471488"/>
            <a:chOff x="576" y="1170"/>
            <a:chExt cx="3024" cy="297"/>
          </a:xfrm>
        </p:grpSpPr>
        <p:sp>
          <p:nvSpPr>
            <p:cNvPr id="324649" name="Rectangle 41"/>
            <p:cNvSpPr>
              <a:spLocks noChangeArrowheads="1"/>
            </p:cNvSpPr>
            <p:nvPr/>
          </p:nvSpPr>
          <p:spPr bwMode="auto">
            <a:xfrm>
              <a:off x="576" y="1170"/>
              <a:ext cx="3024"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spcBef>
                  <a:spcPct val="0"/>
                </a:spcBef>
              </a:pPr>
              <a:r>
                <a:rPr lang="zh-CN" altLang="en-US" sz="2000" b="1" dirty="0">
                  <a:solidFill>
                    <a:schemeClr val="tx1"/>
                  </a:solidFill>
                  <a:sym typeface="Symbol" panose="05050102010706020507" pitchFamily="18" charset="2"/>
                </a:rPr>
                <a:t>设备寄存器的编址 </a:t>
              </a:r>
            </a:p>
          </p:txBody>
        </p:sp>
        <p:pic>
          <p:nvPicPr>
            <p:cNvPr id="324650" name="Picture 42"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1265"/>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4656" name="Group 48"/>
          <p:cNvGrpSpPr>
            <a:grpSpLocks/>
          </p:cNvGrpSpPr>
          <p:nvPr/>
        </p:nvGrpSpPr>
        <p:grpSpPr bwMode="auto">
          <a:xfrm>
            <a:off x="652773" y="3806991"/>
            <a:ext cx="8001000" cy="471488"/>
            <a:chOff x="576" y="2523"/>
            <a:chExt cx="5040" cy="297"/>
          </a:xfrm>
        </p:grpSpPr>
        <p:sp>
          <p:nvSpPr>
            <p:cNvPr id="324652" name="Rectangle 44"/>
            <p:cNvSpPr>
              <a:spLocks noChangeArrowheads="1"/>
            </p:cNvSpPr>
            <p:nvPr/>
          </p:nvSpPr>
          <p:spPr bwMode="auto">
            <a:xfrm>
              <a:off x="576" y="2523"/>
              <a:ext cx="5040"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spcBef>
                  <a:spcPct val="0"/>
                </a:spcBef>
              </a:pPr>
              <a:r>
                <a:rPr lang="zh-CN" altLang="en-US" sz="2000" b="1" dirty="0">
                  <a:sym typeface="Symbol" panose="05050102010706020507" pitchFamily="18" charset="2"/>
                </a:rPr>
                <a:t>独立编址</a:t>
              </a:r>
              <a:r>
                <a:rPr lang="en-US" altLang="zh-CN" sz="2000" b="1" dirty="0">
                  <a:sym typeface="Symbol" panose="05050102010706020507" pitchFamily="18" charset="2"/>
                </a:rPr>
                <a:t>:</a:t>
              </a:r>
              <a:r>
                <a:rPr lang="en-US" altLang="zh-CN" sz="2000" b="1" dirty="0">
                  <a:solidFill>
                    <a:schemeClr val="tx1"/>
                  </a:solidFill>
                  <a:sym typeface="Symbol" panose="05050102010706020507" pitchFamily="18" charset="2"/>
                </a:rPr>
                <a:t>  </a:t>
              </a:r>
              <a:r>
                <a:rPr lang="zh-CN" altLang="en-US" sz="2000" b="1" dirty="0">
                  <a:solidFill>
                    <a:schemeClr val="tx1"/>
                  </a:solidFill>
                  <a:sym typeface="Symbol" panose="05050102010706020507" pitchFamily="18" charset="2"/>
                </a:rPr>
                <a:t>需要独立的指令</a:t>
              </a:r>
              <a:r>
                <a:rPr lang="en-US" altLang="zh-CN" sz="2000" b="1" dirty="0">
                  <a:solidFill>
                    <a:schemeClr val="tx1"/>
                  </a:solidFill>
                  <a:sym typeface="Symbol" panose="05050102010706020507" pitchFamily="18" charset="2"/>
                </a:rPr>
                <a:t>(in, out)</a:t>
              </a:r>
              <a:r>
                <a:rPr lang="zh-CN" altLang="en-US" sz="2000" b="1" dirty="0">
                  <a:solidFill>
                    <a:schemeClr val="tx1"/>
                  </a:solidFill>
                  <a:sym typeface="Symbol" panose="05050102010706020507" pitchFamily="18" charset="2"/>
                </a:rPr>
                <a:t>，如</a:t>
              </a:r>
              <a:r>
                <a:rPr lang="en-US" altLang="zh-CN" sz="2000" b="1" dirty="0">
                  <a:solidFill>
                    <a:schemeClr val="tx1"/>
                  </a:solidFill>
                </a:rPr>
                <a:t>out 0x21, AL</a:t>
              </a:r>
              <a:endParaRPr lang="en-US" altLang="zh-CN" sz="2000" b="1" dirty="0">
                <a:solidFill>
                  <a:schemeClr val="tx1"/>
                </a:solidFill>
                <a:sym typeface="Symbol" panose="05050102010706020507" pitchFamily="18" charset="2"/>
              </a:endParaRPr>
            </a:p>
          </p:txBody>
        </p:sp>
        <p:pic>
          <p:nvPicPr>
            <p:cNvPr id="324653" name="Picture 45"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2629"/>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4657" name="Group 49"/>
          <p:cNvGrpSpPr>
            <a:grpSpLocks/>
          </p:cNvGrpSpPr>
          <p:nvPr/>
        </p:nvGrpSpPr>
        <p:grpSpPr bwMode="auto">
          <a:xfrm>
            <a:off x="652773" y="4394362"/>
            <a:ext cx="8001000" cy="901700"/>
            <a:chOff x="576" y="2893"/>
            <a:chExt cx="5040" cy="568"/>
          </a:xfrm>
        </p:grpSpPr>
        <p:sp>
          <p:nvSpPr>
            <p:cNvPr id="324654" name="Rectangle 46"/>
            <p:cNvSpPr>
              <a:spLocks noChangeArrowheads="1"/>
            </p:cNvSpPr>
            <p:nvPr/>
          </p:nvSpPr>
          <p:spPr bwMode="auto">
            <a:xfrm>
              <a:off x="576" y="2893"/>
              <a:ext cx="5040" cy="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spcBef>
                  <a:spcPct val="0"/>
                </a:spcBef>
              </a:pPr>
              <a:r>
                <a:rPr lang="zh-CN" altLang="en-US" sz="2000" b="1" dirty="0">
                  <a:sym typeface="Symbol" panose="05050102010706020507" pitchFamily="18" charset="2"/>
                </a:rPr>
                <a:t>内存映像编址</a:t>
              </a:r>
              <a:r>
                <a:rPr lang="en-US" altLang="zh-CN" sz="2000" b="1" dirty="0">
                  <a:sym typeface="Symbol" panose="05050102010706020507" pitchFamily="18" charset="2"/>
                </a:rPr>
                <a:t>:</a:t>
              </a:r>
              <a:r>
                <a:rPr lang="en-US" altLang="zh-CN" sz="2000" b="1" dirty="0">
                  <a:solidFill>
                    <a:schemeClr val="tx1"/>
                  </a:solidFill>
                  <a:sym typeface="Symbol" panose="05050102010706020507" pitchFamily="18" charset="2"/>
                </a:rPr>
                <a:t>  </a:t>
              </a:r>
              <a:r>
                <a:rPr lang="zh-CN" altLang="en-US" sz="2000" b="1" dirty="0">
                  <a:solidFill>
                    <a:schemeClr val="tx1"/>
                  </a:solidFill>
                  <a:sym typeface="Symbol" panose="05050102010706020507" pitchFamily="18" charset="2"/>
                </a:rPr>
                <a:t>是内存物理地址空间的一部分，使用</a:t>
              </a:r>
              <a:r>
                <a:rPr lang="en-US" altLang="zh-CN" sz="2000" b="1" dirty="0" err="1">
                  <a:solidFill>
                    <a:schemeClr val="tx1"/>
                  </a:solidFill>
                  <a:sym typeface="Symbol" panose="05050102010706020507" pitchFamily="18" charset="2"/>
                </a:rPr>
                <a:t>mov</a:t>
              </a:r>
              <a:r>
                <a:rPr lang="zh-CN" altLang="en-US" sz="2000" b="1" dirty="0">
                  <a:solidFill>
                    <a:schemeClr val="tx1"/>
                  </a:solidFill>
                  <a:sym typeface="Symbol" panose="05050102010706020507" pitchFamily="18" charset="2"/>
                </a:rPr>
                <a:t>命令，如</a:t>
              </a:r>
              <a:r>
                <a:rPr lang="en-US" altLang="zh-CN" sz="2000" b="1" dirty="0" err="1">
                  <a:solidFill>
                    <a:schemeClr val="tx1"/>
                  </a:solidFill>
                </a:rPr>
                <a:t>mov</a:t>
              </a:r>
              <a:r>
                <a:rPr lang="en-US" altLang="zh-CN" sz="2000" b="1" dirty="0">
                  <a:solidFill>
                    <a:schemeClr val="tx1"/>
                  </a:solidFill>
                </a:rPr>
                <a:t> [0x8000f000], AL</a:t>
              </a:r>
              <a:endParaRPr lang="en-US" altLang="zh-CN" sz="2000" b="1" dirty="0">
                <a:solidFill>
                  <a:schemeClr val="tx1"/>
                </a:solidFill>
                <a:sym typeface="Symbol" panose="05050102010706020507" pitchFamily="18" charset="2"/>
              </a:endParaRPr>
            </a:p>
          </p:txBody>
        </p:sp>
        <p:pic>
          <p:nvPicPr>
            <p:cNvPr id="324655" name="Picture 4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2999"/>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4664" name="Group 56"/>
          <p:cNvGrpSpPr>
            <a:grpSpLocks/>
          </p:cNvGrpSpPr>
          <p:nvPr/>
        </p:nvGrpSpPr>
        <p:grpSpPr bwMode="auto">
          <a:xfrm>
            <a:off x="4919974" y="4297525"/>
            <a:ext cx="3071813" cy="1795463"/>
            <a:chOff x="3264" y="2832"/>
            <a:chExt cx="1935" cy="1131"/>
          </a:xfrm>
        </p:grpSpPr>
        <p:sp>
          <p:nvSpPr>
            <p:cNvPr id="324659" name="Freeform 51"/>
            <p:cNvSpPr>
              <a:spLocks/>
            </p:cNvSpPr>
            <p:nvPr/>
          </p:nvSpPr>
          <p:spPr bwMode="auto">
            <a:xfrm>
              <a:off x="3264" y="3504"/>
              <a:ext cx="864" cy="192"/>
            </a:xfrm>
            <a:custGeom>
              <a:avLst/>
              <a:gdLst>
                <a:gd name="T0" fmla="*/ 864 w 864"/>
                <a:gd name="T1" fmla="*/ 144 h 144"/>
                <a:gd name="T2" fmla="*/ 336 w 864"/>
                <a:gd name="T3" fmla="*/ 96 h 144"/>
                <a:gd name="T4" fmla="*/ 0 w 864"/>
                <a:gd name="T5" fmla="*/ 0 h 144"/>
              </a:gdLst>
              <a:ahLst/>
              <a:cxnLst>
                <a:cxn ang="0">
                  <a:pos x="T0" y="T1"/>
                </a:cxn>
                <a:cxn ang="0">
                  <a:pos x="T2" y="T3"/>
                </a:cxn>
                <a:cxn ang="0">
                  <a:pos x="T4" y="T5"/>
                </a:cxn>
              </a:cxnLst>
              <a:rect l="0" t="0" r="r" b="b"/>
              <a:pathLst>
                <a:path w="864" h="144">
                  <a:moveTo>
                    <a:pt x="864" y="144"/>
                  </a:moveTo>
                  <a:cubicBezTo>
                    <a:pt x="672" y="132"/>
                    <a:pt x="480" y="120"/>
                    <a:pt x="336" y="96"/>
                  </a:cubicBezTo>
                  <a:cubicBezTo>
                    <a:pt x="192" y="72"/>
                    <a:pt x="96" y="36"/>
                    <a:pt x="0"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4660" name="Rectangle 52"/>
            <p:cNvSpPr>
              <a:spLocks noChangeArrowheads="1"/>
            </p:cNvSpPr>
            <p:nvPr/>
          </p:nvSpPr>
          <p:spPr bwMode="auto">
            <a:xfrm>
              <a:off x="3648" y="3696"/>
              <a:ext cx="1440" cy="267"/>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4662" name="Text Box 54"/>
            <p:cNvSpPr txBox="1">
              <a:spLocks noChangeArrowheads="1"/>
            </p:cNvSpPr>
            <p:nvPr/>
          </p:nvSpPr>
          <p:spPr bwMode="auto">
            <a:xfrm>
              <a:off x="3634" y="3696"/>
              <a:ext cx="156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b="1" dirty="0" smtClean="0"/>
                <a:t>查硬件</a:t>
              </a:r>
              <a:r>
                <a:rPr lang="zh-CN" altLang="en-US" b="1" dirty="0"/>
                <a:t>手册就知道了</a:t>
              </a:r>
              <a:r>
                <a:rPr lang="en-US" altLang="zh-CN" b="1" dirty="0"/>
                <a:t>!</a:t>
              </a:r>
            </a:p>
          </p:txBody>
        </p:sp>
        <p:sp>
          <p:nvSpPr>
            <p:cNvPr id="324663" name="Freeform 55"/>
            <p:cNvSpPr>
              <a:spLocks/>
            </p:cNvSpPr>
            <p:nvPr/>
          </p:nvSpPr>
          <p:spPr bwMode="auto">
            <a:xfrm>
              <a:off x="4320" y="2832"/>
              <a:ext cx="624" cy="864"/>
            </a:xfrm>
            <a:custGeom>
              <a:avLst/>
              <a:gdLst>
                <a:gd name="T0" fmla="*/ 0 w 624"/>
                <a:gd name="T1" fmla="*/ 864 h 864"/>
                <a:gd name="T2" fmla="*/ 432 w 624"/>
                <a:gd name="T3" fmla="*/ 672 h 864"/>
                <a:gd name="T4" fmla="*/ 576 w 624"/>
                <a:gd name="T5" fmla="*/ 288 h 864"/>
                <a:gd name="T6" fmla="*/ 624 w 624"/>
                <a:gd name="T7" fmla="*/ 0 h 864"/>
              </a:gdLst>
              <a:ahLst/>
              <a:cxnLst>
                <a:cxn ang="0">
                  <a:pos x="T0" y="T1"/>
                </a:cxn>
                <a:cxn ang="0">
                  <a:pos x="T2" y="T3"/>
                </a:cxn>
                <a:cxn ang="0">
                  <a:pos x="T4" y="T5"/>
                </a:cxn>
                <a:cxn ang="0">
                  <a:pos x="T6" y="T7"/>
                </a:cxn>
              </a:cxnLst>
              <a:rect l="0" t="0" r="r" b="b"/>
              <a:pathLst>
                <a:path w="624" h="864">
                  <a:moveTo>
                    <a:pt x="0" y="864"/>
                  </a:moveTo>
                  <a:cubicBezTo>
                    <a:pt x="168" y="816"/>
                    <a:pt x="336" y="768"/>
                    <a:pt x="432" y="672"/>
                  </a:cubicBezTo>
                  <a:cubicBezTo>
                    <a:pt x="528" y="576"/>
                    <a:pt x="544" y="400"/>
                    <a:pt x="576" y="288"/>
                  </a:cubicBezTo>
                  <a:cubicBezTo>
                    <a:pt x="608" y="176"/>
                    <a:pt x="616" y="88"/>
                    <a:pt x="624"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6133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4628"/>
                                        </p:tgtEl>
                                        <p:attrNameLst>
                                          <p:attrName>style.visibility</p:attrName>
                                        </p:attrNameLst>
                                      </p:cBhvr>
                                      <p:to>
                                        <p:strVal val="visible"/>
                                      </p:to>
                                    </p:set>
                                    <p:animEffect transition="in" filter="dissolve">
                                      <p:cBhvr>
                                        <p:cTn id="7" dur="500"/>
                                        <p:tgtEl>
                                          <p:spTgt spid="324628"/>
                                        </p:tgtEl>
                                      </p:cBhvr>
                                    </p:animEffect>
                                  </p:childTnLst>
                                </p:cTn>
                              </p:par>
                              <p:par>
                                <p:cTn id="8" presetID="2" presetClass="entr" presetSubtype="2" fill="hold" nodeType="withEffect">
                                  <p:stCondLst>
                                    <p:cond delay="0"/>
                                  </p:stCondLst>
                                  <p:childTnLst>
                                    <p:set>
                                      <p:cBhvr>
                                        <p:cTn id="9" dur="1" fill="hold">
                                          <p:stCondLst>
                                            <p:cond delay="0"/>
                                          </p:stCondLst>
                                        </p:cTn>
                                        <p:tgtEl>
                                          <p:spTgt spid="324632"/>
                                        </p:tgtEl>
                                        <p:attrNameLst>
                                          <p:attrName>style.visibility</p:attrName>
                                        </p:attrNameLst>
                                      </p:cBhvr>
                                      <p:to>
                                        <p:strVal val="visible"/>
                                      </p:to>
                                    </p:set>
                                    <p:anim calcmode="lin" valueType="num">
                                      <p:cBhvr additive="base">
                                        <p:cTn id="10" dur="500" fill="hold"/>
                                        <p:tgtEl>
                                          <p:spTgt spid="324632"/>
                                        </p:tgtEl>
                                        <p:attrNameLst>
                                          <p:attrName>ppt_x</p:attrName>
                                        </p:attrNameLst>
                                      </p:cBhvr>
                                      <p:tavLst>
                                        <p:tav tm="0">
                                          <p:val>
                                            <p:strVal val="1+#ppt_w/2"/>
                                          </p:val>
                                        </p:tav>
                                        <p:tav tm="100000">
                                          <p:val>
                                            <p:strVal val="#ppt_x"/>
                                          </p:val>
                                        </p:tav>
                                      </p:tavLst>
                                    </p:anim>
                                    <p:anim calcmode="lin" valueType="num">
                                      <p:cBhvr additive="base">
                                        <p:cTn id="11" dur="500" fill="hold"/>
                                        <p:tgtEl>
                                          <p:spTgt spid="324632"/>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324646"/>
                                        </p:tgtEl>
                                        <p:attrNameLst>
                                          <p:attrName>style.visibility</p:attrName>
                                        </p:attrNameLst>
                                      </p:cBhvr>
                                      <p:to>
                                        <p:strVal val="visible"/>
                                      </p:to>
                                    </p:set>
                                    <p:animEffect transition="in" filter="dissolve">
                                      <p:cBhvr>
                                        <p:cTn id="16" dur="500"/>
                                        <p:tgtEl>
                                          <p:spTgt spid="32464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24645"/>
                                        </p:tgtEl>
                                        <p:attrNameLst>
                                          <p:attrName>style.visibility</p:attrName>
                                        </p:attrNameLst>
                                      </p:cBhvr>
                                      <p:to>
                                        <p:strVal val="visible"/>
                                      </p:to>
                                    </p:set>
                                    <p:animEffect transition="in" filter="dissolve">
                                      <p:cBhvr>
                                        <p:cTn id="21" dur="500"/>
                                        <p:tgtEl>
                                          <p:spTgt spid="32464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24647"/>
                                        </p:tgtEl>
                                        <p:attrNameLst>
                                          <p:attrName>style.visibility</p:attrName>
                                        </p:attrNameLst>
                                      </p:cBhvr>
                                      <p:to>
                                        <p:strVal val="visible"/>
                                      </p:to>
                                    </p:set>
                                    <p:animEffect transition="in" filter="dissolve">
                                      <p:cBhvr>
                                        <p:cTn id="26" dur="500"/>
                                        <p:tgtEl>
                                          <p:spTgt spid="32464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324648"/>
                                        </p:tgtEl>
                                        <p:attrNameLst>
                                          <p:attrName>style.visibility</p:attrName>
                                        </p:attrNameLst>
                                      </p:cBhvr>
                                      <p:to>
                                        <p:strVal val="visible"/>
                                      </p:to>
                                    </p:set>
                                    <p:animEffect transition="in" filter="dissolve">
                                      <p:cBhvr>
                                        <p:cTn id="31" dur="500"/>
                                        <p:tgtEl>
                                          <p:spTgt spid="32464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324656"/>
                                        </p:tgtEl>
                                        <p:attrNameLst>
                                          <p:attrName>style.visibility</p:attrName>
                                        </p:attrNameLst>
                                      </p:cBhvr>
                                      <p:to>
                                        <p:strVal val="visible"/>
                                      </p:to>
                                    </p:set>
                                    <p:animEffect transition="in" filter="dissolve">
                                      <p:cBhvr>
                                        <p:cTn id="36" dur="500"/>
                                        <p:tgtEl>
                                          <p:spTgt spid="32465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324657"/>
                                        </p:tgtEl>
                                        <p:attrNameLst>
                                          <p:attrName>style.visibility</p:attrName>
                                        </p:attrNameLst>
                                      </p:cBhvr>
                                      <p:to>
                                        <p:strVal val="visible"/>
                                      </p:to>
                                    </p:set>
                                    <p:animEffect transition="in" filter="dissolve">
                                      <p:cBhvr>
                                        <p:cTn id="41" dur="500"/>
                                        <p:tgtEl>
                                          <p:spTgt spid="32465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4" fill="hold" nodeType="clickEffect">
                                  <p:stCondLst>
                                    <p:cond delay="0"/>
                                  </p:stCondLst>
                                  <p:childTnLst>
                                    <p:set>
                                      <p:cBhvr>
                                        <p:cTn id="45" dur="1" fill="hold">
                                          <p:stCondLst>
                                            <p:cond delay="0"/>
                                          </p:stCondLst>
                                        </p:cTn>
                                        <p:tgtEl>
                                          <p:spTgt spid="324664"/>
                                        </p:tgtEl>
                                        <p:attrNameLst>
                                          <p:attrName>style.visibility</p:attrName>
                                        </p:attrNameLst>
                                      </p:cBhvr>
                                      <p:to>
                                        <p:strVal val="visible"/>
                                      </p:to>
                                    </p:set>
                                    <p:anim calcmode="lin" valueType="num">
                                      <p:cBhvr>
                                        <p:cTn id="46" dur="500" fill="hold"/>
                                        <p:tgtEl>
                                          <p:spTgt spid="324664"/>
                                        </p:tgtEl>
                                        <p:attrNameLst>
                                          <p:attrName>ppt_x</p:attrName>
                                        </p:attrNameLst>
                                      </p:cBhvr>
                                      <p:tavLst>
                                        <p:tav tm="0">
                                          <p:val>
                                            <p:strVal val="#ppt_x"/>
                                          </p:val>
                                        </p:tav>
                                        <p:tav tm="100000">
                                          <p:val>
                                            <p:strVal val="#ppt_x"/>
                                          </p:val>
                                        </p:tav>
                                      </p:tavLst>
                                    </p:anim>
                                    <p:anim calcmode="lin" valueType="num">
                                      <p:cBhvr>
                                        <p:cTn id="47" dur="500" fill="hold"/>
                                        <p:tgtEl>
                                          <p:spTgt spid="324664"/>
                                        </p:tgtEl>
                                        <p:attrNameLst>
                                          <p:attrName>ppt_y</p:attrName>
                                        </p:attrNameLst>
                                      </p:cBhvr>
                                      <p:tavLst>
                                        <p:tav tm="0">
                                          <p:val>
                                            <p:strVal val="#ppt_y+#ppt_h/2"/>
                                          </p:val>
                                        </p:tav>
                                        <p:tav tm="100000">
                                          <p:val>
                                            <p:strVal val="#ppt_y"/>
                                          </p:val>
                                        </p:tav>
                                      </p:tavLst>
                                    </p:anim>
                                    <p:anim calcmode="lin" valueType="num">
                                      <p:cBhvr>
                                        <p:cTn id="48" dur="500" fill="hold"/>
                                        <p:tgtEl>
                                          <p:spTgt spid="324664"/>
                                        </p:tgtEl>
                                        <p:attrNameLst>
                                          <p:attrName>ppt_w</p:attrName>
                                        </p:attrNameLst>
                                      </p:cBhvr>
                                      <p:tavLst>
                                        <p:tav tm="0">
                                          <p:val>
                                            <p:strVal val="#ppt_w"/>
                                          </p:val>
                                        </p:tav>
                                        <p:tav tm="100000">
                                          <p:val>
                                            <p:strVal val="#ppt_w"/>
                                          </p:val>
                                        </p:tav>
                                      </p:tavLst>
                                    </p:anim>
                                    <p:anim calcmode="lin" valueType="num">
                                      <p:cBhvr>
                                        <p:cTn id="49" dur="500" fill="hold"/>
                                        <p:tgtEl>
                                          <p:spTgt spid="32466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28" grpId="0"/>
      <p:bldP spid="324645" grpId="0"/>
      <p:bldP spid="32464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en-US" altLang="zh-CN"/>
              <a:t>I/O</a:t>
            </a:r>
            <a:r>
              <a:rPr lang="zh-CN" altLang="en-US"/>
              <a:t>系统发完命令后做什么</a:t>
            </a:r>
            <a:r>
              <a:rPr lang="en-US" altLang="zh-CN"/>
              <a:t>?</a:t>
            </a:r>
          </a:p>
        </p:txBody>
      </p:sp>
      <p:sp>
        <p:nvSpPr>
          <p:cNvPr id="325635" name="Rectangle 3"/>
          <p:cNvSpPr>
            <a:spLocks noChangeArrowheads="1"/>
          </p:cNvSpPr>
          <p:nvPr/>
        </p:nvSpPr>
        <p:spPr bwMode="auto">
          <a:xfrm>
            <a:off x="765175" y="980728"/>
            <a:ext cx="8074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a:solidFill>
                  <a:srgbClr val="FF0000"/>
                </a:solidFill>
              </a:rPr>
              <a:t>方案</a:t>
            </a:r>
            <a:r>
              <a:rPr lang="en-US" altLang="zh-CN">
                <a:solidFill>
                  <a:srgbClr val="FF0000"/>
                </a:solidFill>
              </a:rPr>
              <a:t>1: </a:t>
            </a:r>
            <a:r>
              <a:rPr lang="zh-CN" altLang="en-US"/>
              <a:t>原地踏步等待</a:t>
            </a:r>
            <a:r>
              <a:rPr lang="en-US" altLang="zh-CN"/>
              <a:t>!</a:t>
            </a:r>
          </a:p>
        </p:txBody>
      </p:sp>
      <p:grpSp>
        <p:nvGrpSpPr>
          <p:cNvPr id="325668" name="Group 36"/>
          <p:cNvGrpSpPr>
            <a:grpSpLocks/>
          </p:cNvGrpSpPr>
          <p:nvPr/>
        </p:nvGrpSpPr>
        <p:grpSpPr bwMode="auto">
          <a:xfrm>
            <a:off x="1676400" y="1742728"/>
            <a:ext cx="2362200" cy="609600"/>
            <a:chOff x="2448" y="960"/>
            <a:chExt cx="1488" cy="384"/>
          </a:xfrm>
        </p:grpSpPr>
        <p:sp>
          <p:nvSpPr>
            <p:cNvPr id="325669" name="Rectangle 37"/>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70" name="Text Box 38"/>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chemeClr val="tx1"/>
                  </a:solidFill>
                </a:rPr>
                <a:t>发送</a:t>
              </a:r>
              <a:r>
                <a:rPr lang="en-US" altLang="zh-CN" b="1">
                  <a:solidFill>
                    <a:schemeClr val="tx1"/>
                  </a:solidFill>
                </a:rPr>
                <a:t>Read</a:t>
              </a:r>
              <a:r>
                <a:rPr lang="zh-CN" altLang="en-US" b="1">
                  <a:solidFill>
                    <a:schemeClr val="tx1"/>
                  </a:solidFill>
                </a:rPr>
                <a:t>命令</a:t>
              </a:r>
            </a:p>
          </p:txBody>
        </p:sp>
      </p:grpSp>
      <p:grpSp>
        <p:nvGrpSpPr>
          <p:cNvPr id="325707" name="Group 75"/>
          <p:cNvGrpSpPr>
            <a:grpSpLocks/>
          </p:cNvGrpSpPr>
          <p:nvPr/>
        </p:nvGrpSpPr>
        <p:grpSpPr bwMode="auto">
          <a:xfrm>
            <a:off x="1676400" y="2352328"/>
            <a:ext cx="2362200" cy="838200"/>
            <a:chOff x="1632" y="1632"/>
            <a:chExt cx="1488" cy="528"/>
          </a:xfrm>
        </p:grpSpPr>
        <p:grpSp>
          <p:nvGrpSpPr>
            <p:cNvPr id="325672" name="Group 40"/>
            <p:cNvGrpSpPr>
              <a:grpSpLocks/>
            </p:cNvGrpSpPr>
            <p:nvPr/>
          </p:nvGrpSpPr>
          <p:grpSpPr bwMode="auto">
            <a:xfrm>
              <a:off x="1632" y="1776"/>
              <a:ext cx="1488" cy="384"/>
              <a:chOff x="2448" y="960"/>
              <a:chExt cx="1488" cy="384"/>
            </a:xfrm>
          </p:grpSpPr>
          <p:sp>
            <p:nvSpPr>
              <p:cNvPr id="325673" name="Rectangle 41"/>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74" name="Text Box 42"/>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chemeClr val="tx1"/>
                    </a:solidFill>
                  </a:rPr>
                  <a:t> Read I/O</a:t>
                </a:r>
                <a:r>
                  <a:rPr lang="zh-CN" altLang="en-US" b="1">
                    <a:solidFill>
                      <a:schemeClr val="tx1"/>
                    </a:solidFill>
                  </a:rPr>
                  <a:t>状态</a:t>
                </a:r>
              </a:p>
            </p:txBody>
          </p:sp>
        </p:grpSp>
        <p:sp>
          <p:nvSpPr>
            <p:cNvPr id="325676" name="Line 44"/>
            <p:cNvSpPr>
              <a:spLocks noChangeShapeType="1"/>
            </p:cNvSpPr>
            <p:nvPr/>
          </p:nvSpPr>
          <p:spPr bwMode="auto">
            <a:xfrm>
              <a:off x="2352" y="1632"/>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5708" name="Group 76"/>
          <p:cNvGrpSpPr>
            <a:grpSpLocks/>
          </p:cNvGrpSpPr>
          <p:nvPr/>
        </p:nvGrpSpPr>
        <p:grpSpPr bwMode="auto">
          <a:xfrm>
            <a:off x="1676400" y="3190528"/>
            <a:ext cx="2362200" cy="838200"/>
            <a:chOff x="1632" y="2160"/>
            <a:chExt cx="1488" cy="528"/>
          </a:xfrm>
        </p:grpSpPr>
        <p:grpSp>
          <p:nvGrpSpPr>
            <p:cNvPr id="325677" name="Group 45"/>
            <p:cNvGrpSpPr>
              <a:grpSpLocks/>
            </p:cNvGrpSpPr>
            <p:nvPr/>
          </p:nvGrpSpPr>
          <p:grpSpPr bwMode="auto">
            <a:xfrm>
              <a:off x="1632" y="2304"/>
              <a:ext cx="1488" cy="384"/>
              <a:chOff x="2448" y="960"/>
              <a:chExt cx="1488" cy="384"/>
            </a:xfrm>
          </p:grpSpPr>
          <p:sp>
            <p:nvSpPr>
              <p:cNvPr id="325678" name="Rectangle 46"/>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79" name="Text Box 47"/>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chemeClr val="tx1"/>
                    </a:solidFill>
                  </a:rPr>
                  <a:t> </a:t>
                </a:r>
                <a:r>
                  <a:rPr lang="zh-CN" altLang="en-US" b="1">
                    <a:solidFill>
                      <a:schemeClr val="tx1"/>
                    </a:solidFill>
                  </a:rPr>
                  <a:t>检查</a:t>
                </a:r>
                <a:r>
                  <a:rPr lang="en-US" altLang="zh-CN" b="1">
                    <a:solidFill>
                      <a:schemeClr val="tx1"/>
                    </a:solidFill>
                  </a:rPr>
                  <a:t>I/O</a:t>
                </a:r>
                <a:r>
                  <a:rPr lang="zh-CN" altLang="en-US" b="1">
                    <a:solidFill>
                      <a:schemeClr val="tx1"/>
                    </a:solidFill>
                  </a:rPr>
                  <a:t>状态</a:t>
                </a:r>
              </a:p>
            </p:txBody>
          </p:sp>
        </p:grpSp>
        <p:sp>
          <p:nvSpPr>
            <p:cNvPr id="325681" name="Line 49"/>
            <p:cNvSpPr>
              <a:spLocks noChangeShapeType="1"/>
            </p:cNvSpPr>
            <p:nvPr/>
          </p:nvSpPr>
          <p:spPr bwMode="auto">
            <a:xfrm>
              <a:off x="2352" y="2160"/>
              <a:ext cx="0"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5716" name="Group 84"/>
          <p:cNvGrpSpPr>
            <a:grpSpLocks/>
          </p:cNvGrpSpPr>
          <p:nvPr/>
        </p:nvGrpSpPr>
        <p:grpSpPr bwMode="auto">
          <a:xfrm>
            <a:off x="914400" y="2276128"/>
            <a:ext cx="1905000" cy="1552575"/>
            <a:chOff x="1152" y="1584"/>
            <a:chExt cx="1200" cy="978"/>
          </a:xfrm>
        </p:grpSpPr>
        <p:sp>
          <p:nvSpPr>
            <p:cNvPr id="325683" name="Line 51"/>
            <p:cNvSpPr>
              <a:spLocks noChangeShapeType="1"/>
            </p:cNvSpPr>
            <p:nvPr/>
          </p:nvSpPr>
          <p:spPr bwMode="auto">
            <a:xfrm flipH="1">
              <a:off x="1440" y="2496"/>
              <a:ext cx="19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85" name="Line 53"/>
            <p:cNvSpPr>
              <a:spLocks noChangeShapeType="1"/>
            </p:cNvSpPr>
            <p:nvPr/>
          </p:nvSpPr>
          <p:spPr bwMode="auto">
            <a:xfrm flipH="1">
              <a:off x="1440" y="1680"/>
              <a:ext cx="912" cy="0"/>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25715" name="Group 83"/>
            <p:cNvGrpSpPr>
              <a:grpSpLocks/>
            </p:cNvGrpSpPr>
            <p:nvPr/>
          </p:nvGrpSpPr>
          <p:grpSpPr bwMode="auto">
            <a:xfrm>
              <a:off x="1152" y="1584"/>
              <a:ext cx="480" cy="978"/>
              <a:chOff x="768" y="3072"/>
              <a:chExt cx="480" cy="978"/>
            </a:xfrm>
          </p:grpSpPr>
          <p:sp>
            <p:nvSpPr>
              <p:cNvPr id="325684" name="Line 52"/>
              <p:cNvSpPr>
                <a:spLocks noChangeShapeType="1"/>
              </p:cNvSpPr>
              <p:nvPr/>
            </p:nvSpPr>
            <p:spPr bwMode="auto">
              <a:xfrm flipH="1">
                <a:off x="1056" y="3168"/>
                <a:ext cx="0" cy="81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86" name="Text Box 54"/>
              <p:cNvSpPr txBox="1">
                <a:spLocks noChangeArrowheads="1"/>
              </p:cNvSpPr>
              <p:nvPr/>
            </p:nvSpPr>
            <p:spPr bwMode="auto">
              <a:xfrm>
                <a:off x="768" y="3072"/>
                <a:ext cx="480"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没有就绪</a:t>
                </a:r>
              </a:p>
            </p:txBody>
          </p:sp>
        </p:grpSp>
      </p:grpSp>
      <p:grpSp>
        <p:nvGrpSpPr>
          <p:cNvPr id="325712" name="Group 80"/>
          <p:cNvGrpSpPr>
            <a:grpSpLocks/>
          </p:cNvGrpSpPr>
          <p:nvPr/>
        </p:nvGrpSpPr>
        <p:grpSpPr bwMode="auto">
          <a:xfrm>
            <a:off x="1676400" y="3952528"/>
            <a:ext cx="2362200" cy="1066800"/>
            <a:chOff x="1632" y="2640"/>
            <a:chExt cx="1488" cy="672"/>
          </a:xfrm>
        </p:grpSpPr>
        <p:grpSp>
          <p:nvGrpSpPr>
            <p:cNvPr id="325687" name="Group 55"/>
            <p:cNvGrpSpPr>
              <a:grpSpLocks/>
            </p:cNvGrpSpPr>
            <p:nvPr/>
          </p:nvGrpSpPr>
          <p:grpSpPr bwMode="auto">
            <a:xfrm>
              <a:off x="1632" y="2928"/>
              <a:ext cx="1488" cy="384"/>
              <a:chOff x="2448" y="960"/>
              <a:chExt cx="1488" cy="384"/>
            </a:xfrm>
          </p:grpSpPr>
          <p:sp>
            <p:nvSpPr>
              <p:cNvPr id="325688" name="Rectangle 56"/>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89" name="Text Box 57"/>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chemeClr val="tx1"/>
                    </a:solidFill>
                  </a:rPr>
                  <a:t>从</a:t>
                </a:r>
                <a:r>
                  <a:rPr lang="en-US" altLang="zh-CN" b="1">
                    <a:solidFill>
                      <a:schemeClr val="tx1"/>
                    </a:solidFill>
                  </a:rPr>
                  <a:t>I/O</a:t>
                </a:r>
                <a:r>
                  <a:rPr lang="zh-CN" altLang="en-US" b="1">
                    <a:solidFill>
                      <a:schemeClr val="tx1"/>
                    </a:solidFill>
                  </a:rPr>
                  <a:t>读取数据</a:t>
                </a:r>
              </a:p>
            </p:txBody>
          </p:sp>
        </p:grpSp>
        <p:sp>
          <p:nvSpPr>
            <p:cNvPr id="325690" name="Line 58"/>
            <p:cNvSpPr>
              <a:spLocks noChangeShapeType="1"/>
            </p:cNvSpPr>
            <p:nvPr/>
          </p:nvSpPr>
          <p:spPr bwMode="auto">
            <a:xfrm>
              <a:off x="2352" y="2688"/>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93" name="Rectangle 61"/>
            <p:cNvSpPr>
              <a:spLocks noChangeArrowheads="1"/>
            </p:cNvSpPr>
            <p:nvPr/>
          </p:nvSpPr>
          <p:spPr bwMode="auto">
            <a:xfrm>
              <a:off x="2400" y="2640"/>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b="1">
                  <a:solidFill>
                    <a:schemeClr val="tx1"/>
                  </a:solidFill>
                </a:rPr>
                <a:t>就绪</a:t>
              </a:r>
            </a:p>
          </p:txBody>
        </p:sp>
      </p:grpSp>
      <p:grpSp>
        <p:nvGrpSpPr>
          <p:cNvPr id="325714" name="Group 82"/>
          <p:cNvGrpSpPr>
            <a:grpSpLocks/>
          </p:cNvGrpSpPr>
          <p:nvPr/>
        </p:nvGrpSpPr>
        <p:grpSpPr bwMode="auto">
          <a:xfrm>
            <a:off x="1676400" y="5019328"/>
            <a:ext cx="2362200" cy="838200"/>
            <a:chOff x="1632" y="3312"/>
            <a:chExt cx="1488" cy="528"/>
          </a:xfrm>
        </p:grpSpPr>
        <p:grpSp>
          <p:nvGrpSpPr>
            <p:cNvPr id="325694" name="Group 62"/>
            <p:cNvGrpSpPr>
              <a:grpSpLocks/>
            </p:cNvGrpSpPr>
            <p:nvPr/>
          </p:nvGrpSpPr>
          <p:grpSpPr bwMode="auto">
            <a:xfrm>
              <a:off x="1632" y="3456"/>
              <a:ext cx="1488" cy="384"/>
              <a:chOff x="2448" y="960"/>
              <a:chExt cx="1488" cy="384"/>
            </a:xfrm>
          </p:grpSpPr>
          <p:sp>
            <p:nvSpPr>
              <p:cNvPr id="325695" name="Rectangle 63"/>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96" name="Text Box 64"/>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chemeClr val="tx1"/>
                    </a:solidFill>
                  </a:rPr>
                  <a:t>将数据写内存</a:t>
                </a:r>
              </a:p>
            </p:txBody>
          </p:sp>
        </p:grpSp>
        <p:sp>
          <p:nvSpPr>
            <p:cNvPr id="325697" name="Line 65"/>
            <p:cNvSpPr>
              <a:spLocks noChangeShapeType="1"/>
            </p:cNvSpPr>
            <p:nvPr/>
          </p:nvSpPr>
          <p:spPr bwMode="auto">
            <a:xfrm>
              <a:off x="2352" y="3312"/>
              <a:ext cx="0"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5713" name="Group 81"/>
          <p:cNvGrpSpPr>
            <a:grpSpLocks/>
          </p:cNvGrpSpPr>
          <p:nvPr/>
        </p:nvGrpSpPr>
        <p:grpSpPr bwMode="auto">
          <a:xfrm>
            <a:off x="228600" y="2123728"/>
            <a:ext cx="1371600" cy="1828800"/>
            <a:chOff x="720" y="1488"/>
            <a:chExt cx="864" cy="1152"/>
          </a:xfrm>
        </p:grpSpPr>
        <p:sp>
          <p:nvSpPr>
            <p:cNvPr id="325699" name="Oval 67"/>
            <p:cNvSpPr>
              <a:spLocks noChangeArrowheads="1"/>
            </p:cNvSpPr>
            <p:nvPr/>
          </p:nvSpPr>
          <p:spPr bwMode="auto">
            <a:xfrm>
              <a:off x="1056" y="1488"/>
              <a:ext cx="528" cy="115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02" name="Text Box 70"/>
            <p:cNvSpPr txBox="1">
              <a:spLocks noChangeArrowheads="1"/>
            </p:cNvSpPr>
            <p:nvPr/>
          </p:nvSpPr>
          <p:spPr bwMode="auto">
            <a:xfrm>
              <a:off x="720" y="1680"/>
              <a:ext cx="346" cy="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b="1"/>
                <a:t>原地踏步</a:t>
              </a:r>
            </a:p>
          </p:txBody>
        </p:sp>
      </p:grpSp>
      <p:grpSp>
        <p:nvGrpSpPr>
          <p:cNvPr id="325711" name="Group 79"/>
          <p:cNvGrpSpPr>
            <a:grpSpLocks/>
          </p:cNvGrpSpPr>
          <p:nvPr/>
        </p:nvGrpSpPr>
        <p:grpSpPr bwMode="auto">
          <a:xfrm>
            <a:off x="3962400" y="3723928"/>
            <a:ext cx="914400" cy="2038350"/>
            <a:chOff x="3072" y="2496"/>
            <a:chExt cx="576" cy="1284"/>
          </a:xfrm>
        </p:grpSpPr>
        <p:sp>
          <p:nvSpPr>
            <p:cNvPr id="325680" name="Text Box 48"/>
            <p:cNvSpPr txBox="1">
              <a:spLocks noChangeArrowheads="1"/>
            </p:cNvSpPr>
            <p:nvPr/>
          </p:nvSpPr>
          <p:spPr bwMode="auto">
            <a:xfrm>
              <a:off x="3216" y="2784"/>
              <a:ext cx="432" cy="99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chemeClr val="tx1"/>
                  </a:solidFill>
                </a:rPr>
                <a:t>出错处理</a:t>
              </a:r>
            </a:p>
          </p:txBody>
        </p:sp>
        <p:sp>
          <p:nvSpPr>
            <p:cNvPr id="325705" name="Line 73"/>
            <p:cNvSpPr>
              <a:spLocks noChangeShapeType="1"/>
            </p:cNvSpPr>
            <p:nvPr/>
          </p:nvSpPr>
          <p:spPr bwMode="auto">
            <a:xfrm>
              <a:off x="3072" y="2496"/>
              <a:ext cx="33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706" name="Line 74"/>
            <p:cNvSpPr>
              <a:spLocks noChangeShapeType="1"/>
            </p:cNvSpPr>
            <p:nvPr/>
          </p:nvSpPr>
          <p:spPr bwMode="auto">
            <a:xfrm>
              <a:off x="3408" y="2496"/>
              <a:ext cx="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5720" name="Group 88"/>
          <p:cNvGrpSpPr>
            <a:grpSpLocks/>
          </p:cNvGrpSpPr>
          <p:nvPr/>
        </p:nvGrpSpPr>
        <p:grpSpPr bwMode="auto">
          <a:xfrm>
            <a:off x="4953000" y="1742728"/>
            <a:ext cx="3733800" cy="2720975"/>
            <a:chOff x="3120" y="1152"/>
            <a:chExt cx="2352" cy="1457"/>
          </a:xfrm>
        </p:grpSpPr>
        <p:sp>
          <p:nvSpPr>
            <p:cNvPr id="325718" name="Rectangle 86"/>
            <p:cNvSpPr>
              <a:spLocks noChangeArrowheads="1"/>
            </p:cNvSpPr>
            <p:nvPr/>
          </p:nvSpPr>
          <p:spPr bwMode="auto">
            <a:xfrm>
              <a:off x="3360" y="1152"/>
              <a:ext cx="1968" cy="144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19" name="Rectangle 87"/>
            <p:cNvSpPr>
              <a:spLocks noChangeArrowheads="1"/>
            </p:cNvSpPr>
            <p:nvPr/>
          </p:nvSpPr>
          <p:spPr bwMode="auto">
            <a:xfrm>
              <a:off x="3120" y="1152"/>
              <a:ext cx="2352" cy="1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20000"/>
                </a:lnSpc>
                <a:spcBef>
                  <a:spcPct val="0"/>
                </a:spcBef>
              </a:pPr>
              <a:r>
                <a:rPr lang="en-US" altLang="zh-CN" b="1">
                  <a:solidFill>
                    <a:schemeClr val="tx1"/>
                  </a:solidFill>
                  <a:latin typeface="Courier New" panose="02070309020205020404" pitchFamily="49" charset="0"/>
                </a:rPr>
                <a:t>in AL, 0x??</a:t>
              </a:r>
            </a:p>
            <a:p>
              <a:pPr lvl="1">
                <a:lnSpc>
                  <a:spcPct val="120000"/>
                </a:lnSpc>
                <a:spcBef>
                  <a:spcPct val="0"/>
                </a:spcBef>
              </a:pPr>
              <a:r>
                <a:rPr lang="en-US" altLang="zh-CN" b="1">
                  <a:solidFill>
                    <a:schemeClr val="tx1"/>
                  </a:solidFill>
                  <a:latin typeface="Courier New" panose="02070309020205020404" pitchFamily="49" charset="0"/>
                </a:rPr>
                <a:t>while(AL!=reday)</a:t>
              </a:r>
            </a:p>
            <a:p>
              <a:pPr lvl="1">
                <a:lnSpc>
                  <a:spcPct val="120000"/>
                </a:lnSpc>
                <a:spcBef>
                  <a:spcPct val="0"/>
                </a:spcBef>
              </a:pPr>
              <a:r>
                <a:rPr lang="en-US" altLang="zh-CN" b="1">
                  <a:solidFill>
                    <a:schemeClr val="tx1"/>
                  </a:solidFill>
                  <a:latin typeface="Courier New" panose="02070309020205020404" pitchFamily="49" charset="0"/>
                </a:rPr>
                <a:t>{</a:t>
              </a:r>
            </a:p>
            <a:p>
              <a:pPr lvl="1">
                <a:lnSpc>
                  <a:spcPct val="120000"/>
                </a:lnSpc>
                <a:spcBef>
                  <a:spcPct val="0"/>
                </a:spcBef>
              </a:pPr>
              <a:r>
                <a:rPr lang="en-US" altLang="zh-CN" b="1">
                  <a:solidFill>
                    <a:schemeClr val="tx1"/>
                  </a:solidFill>
                  <a:latin typeface="Courier New" panose="02070309020205020404" pitchFamily="49" charset="0"/>
                </a:rPr>
                <a:t>  in AL, 0x??</a:t>
              </a:r>
            </a:p>
            <a:p>
              <a:pPr lvl="1">
                <a:lnSpc>
                  <a:spcPct val="120000"/>
                </a:lnSpc>
                <a:spcBef>
                  <a:spcPct val="0"/>
                </a:spcBef>
              </a:pPr>
              <a:r>
                <a:rPr lang="en-US" altLang="zh-CN" b="1">
                  <a:solidFill>
                    <a:schemeClr val="tx1"/>
                  </a:solidFill>
                  <a:latin typeface="Courier New" panose="02070309020205020404" pitchFamily="49" charset="0"/>
                </a:rPr>
                <a:t>} </a:t>
              </a:r>
            </a:p>
            <a:p>
              <a:pPr lvl="1">
                <a:lnSpc>
                  <a:spcPct val="120000"/>
                </a:lnSpc>
                <a:spcBef>
                  <a:spcPct val="0"/>
                </a:spcBef>
              </a:pPr>
              <a:r>
                <a:rPr lang="zh-CN" altLang="en-US" b="1">
                  <a:solidFill>
                    <a:schemeClr val="tx1"/>
                  </a:solidFill>
                  <a:latin typeface="Courier New" panose="02070309020205020404" pitchFamily="49" charset="0"/>
                </a:rPr>
                <a:t>读数据</a:t>
              </a:r>
              <a:r>
                <a:rPr lang="en-US" altLang="zh-CN" b="1">
                  <a:solidFill>
                    <a:schemeClr val="tx1"/>
                  </a:solidFill>
                  <a:latin typeface="Courier New" panose="02070309020205020404" pitchFamily="49" charset="0"/>
                </a:rPr>
                <a:t>...</a:t>
              </a:r>
              <a:endParaRPr lang="en-US" altLang="zh-CN" b="1">
                <a:solidFill>
                  <a:schemeClr val="tx1"/>
                </a:solidFill>
                <a:latin typeface="Courier New" panose="02070309020205020404" pitchFamily="49" charset="0"/>
                <a:sym typeface="Symbol" panose="05050102010706020507" pitchFamily="18" charset="2"/>
              </a:endParaRPr>
            </a:p>
          </p:txBody>
        </p:sp>
      </p:grpSp>
      <p:sp>
        <p:nvSpPr>
          <p:cNvPr id="325721" name="AutoShape 89"/>
          <p:cNvSpPr>
            <a:spLocks noChangeArrowheads="1"/>
          </p:cNvSpPr>
          <p:nvPr/>
        </p:nvSpPr>
        <p:spPr bwMode="auto">
          <a:xfrm rot="10800000">
            <a:off x="6934200" y="1133128"/>
            <a:ext cx="1371600" cy="533400"/>
          </a:xfrm>
          <a:prstGeom prst="wedgeRoundRectCallout">
            <a:avLst>
              <a:gd name="adj1" fmla="val 15389"/>
              <a:gd name="adj2" fmla="val -169347"/>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spcBef>
                <a:spcPct val="0"/>
              </a:spcBef>
            </a:pPr>
            <a:r>
              <a:rPr lang="zh-CN" altLang="en-US" b="1">
                <a:solidFill>
                  <a:schemeClr val="tx1"/>
                </a:solidFill>
              </a:rPr>
              <a:t>轮询</a:t>
            </a:r>
            <a:r>
              <a:rPr lang="en-US" altLang="zh-CN" b="1">
                <a:solidFill>
                  <a:schemeClr val="tx1"/>
                </a:solidFill>
              </a:rPr>
              <a:t>!</a:t>
            </a:r>
          </a:p>
        </p:txBody>
      </p:sp>
      <p:sp>
        <p:nvSpPr>
          <p:cNvPr id="325722" name="Text Box 90"/>
          <p:cNvSpPr txBox="1">
            <a:spLocks noChangeArrowheads="1"/>
          </p:cNvSpPr>
          <p:nvPr/>
        </p:nvSpPr>
        <p:spPr bwMode="auto">
          <a:xfrm>
            <a:off x="4673600" y="1056928"/>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轮询</a:t>
            </a:r>
          </a:p>
        </p:txBody>
      </p:sp>
      <p:sp>
        <p:nvSpPr>
          <p:cNvPr id="325723" name="AutoShape 91"/>
          <p:cNvSpPr>
            <a:spLocks noChangeArrowheads="1"/>
          </p:cNvSpPr>
          <p:nvPr/>
        </p:nvSpPr>
        <p:spPr bwMode="auto">
          <a:xfrm rot="10800000">
            <a:off x="6248400" y="4866928"/>
            <a:ext cx="2590800" cy="843880"/>
          </a:xfrm>
          <a:prstGeom prst="wedgeRoundRectCallout">
            <a:avLst>
              <a:gd name="adj1" fmla="val 33456"/>
              <a:gd name="adj2" fmla="val 221199"/>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spcBef>
                <a:spcPct val="0"/>
              </a:spcBef>
            </a:pPr>
            <a:r>
              <a:rPr lang="zh-CN" altLang="en-US" sz="2000" b="1" dirty="0">
                <a:solidFill>
                  <a:schemeClr val="tx1"/>
                </a:solidFill>
              </a:rPr>
              <a:t>浪费</a:t>
            </a:r>
            <a:r>
              <a:rPr lang="en-US" altLang="zh-CN" sz="2000" b="1" dirty="0">
                <a:solidFill>
                  <a:schemeClr val="tx1"/>
                </a:solidFill>
              </a:rPr>
              <a:t>CPU</a:t>
            </a:r>
            <a:r>
              <a:rPr lang="zh-CN" altLang="en-US" sz="2000" b="1" dirty="0">
                <a:solidFill>
                  <a:schemeClr val="tx1"/>
                </a:solidFill>
              </a:rPr>
              <a:t>资源</a:t>
            </a:r>
            <a:r>
              <a:rPr lang="en-US" altLang="zh-CN" sz="2000" b="1" dirty="0">
                <a:solidFill>
                  <a:schemeClr val="tx1"/>
                </a:solidFill>
              </a:rPr>
              <a:t>(CPU</a:t>
            </a:r>
            <a:r>
              <a:rPr lang="zh-CN" altLang="en-US" sz="2000" b="1" dirty="0">
                <a:solidFill>
                  <a:schemeClr val="tx1"/>
                </a:solidFill>
              </a:rPr>
              <a:t>比外设快太多了</a:t>
            </a:r>
            <a:r>
              <a:rPr lang="en-US" altLang="zh-CN" sz="2000" b="1" dirty="0">
                <a:solidFill>
                  <a:schemeClr val="tx1"/>
                </a:solidFill>
              </a:rPr>
              <a:t>)!</a:t>
            </a:r>
          </a:p>
        </p:txBody>
      </p:sp>
    </p:spTree>
    <p:extLst>
      <p:ext uri="{BB962C8B-B14F-4D97-AF65-F5344CB8AC3E}">
        <p14:creationId xmlns:p14="http://schemas.microsoft.com/office/powerpoint/2010/main" val="1883460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5635"/>
                                        </p:tgtEl>
                                        <p:attrNameLst>
                                          <p:attrName>style.visibility</p:attrName>
                                        </p:attrNameLst>
                                      </p:cBhvr>
                                      <p:to>
                                        <p:strVal val="visible"/>
                                      </p:to>
                                    </p:set>
                                    <p:animEffect transition="in" filter="dissolve">
                                      <p:cBhvr>
                                        <p:cTn id="7" dur="500"/>
                                        <p:tgtEl>
                                          <p:spTgt spid="325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25668"/>
                                        </p:tgtEl>
                                        <p:attrNameLst>
                                          <p:attrName>style.visibility</p:attrName>
                                        </p:attrNameLst>
                                      </p:cBhvr>
                                      <p:to>
                                        <p:strVal val="visible"/>
                                      </p:to>
                                    </p:set>
                                    <p:animEffect transition="in" filter="dissolve">
                                      <p:cBhvr>
                                        <p:cTn id="12" dur="500"/>
                                        <p:tgtEl>
                                          <p:spTgt spid="3256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nodeType="clickEffect">
                                  <p:stCondLst>
                                    <p:cond delay="0"/>
                                  </p:stCondLst>
                                  <p:childTnLst>
                                    <p:set>
                                      <p:cBhvr>
                                        <p:cTn id="16" dur="1" fill="hold">
                                          <p:stCondLst>
                                            <p:cond delay="0"/>
                                          </p:stCondLst>
                                        </p:cTn>
                                        <p:tgtEl>
                                          <p:spTgt spid="325707"/>
                                        </p:tgtEl>
                                        <p:attrNameLst>
                                          <p:attrName>style.visibility</p:attrName>
                                        </p:attrNameLst>
                                      </p:cBhvr>
                                      <p:to>
                                        <p:strVal val="visible"/>
                                      </p:to>
                                    </p:set>
                                    <p:anim calcmode="lin" valueType="num">
                                      <p:cBhvr>
                                        <p:cTn id="17" dur="500" fill="hold"/>
                                        <p:tgtEl>
                                          <p:spTgt spid="325707"/>
                                        </p:tgtEl>
                                        <p:attrNameLst>
                                          <p:attrName>ppt_x</p:attrName>
                                        </p:attrNameLst>
                                      </p:cBhvr>
                                      <p:tavLst>
                                        <p:tav tm="0">
                                          <p:val>
                                            <p:strVal val="#ppt_x"/>
                                          </p:val>
                                        </p:tav>
                                        <p:tav tm="100000">
                                          <p:val>
                                            <p:strVal val="#ppt_x"/>
                                          </p:val>
                                        </p:tav>
                                      </p:tavLst>
                                    </p:anim>
                                    <p:anim calcmode="lin" valueType="num">
                                      <p:cBhvr>
                                        <p:cTn id="18" dur="500" fill="hold"/>
                                        <p:tgtEl>
                                          <p:spTgt spid="325707"/>
                                        </p:tgtEl>
                                        <p:attrNameLst>
                                          <p:attrName>ppt_y</p:attrName>
                                        </p:attrNameLst>
                                      </p:cBhvr>
                                      <p:tavLst>
                                        <p:tav tm="0">
                                          <p:val>
                                            <p:strVal val="#ppt_y-#ppt_h/2"/>
                                          </p:val>
                                        </p:tav>
                                        <p:tav tm="100000">
                                          <p:val>
                                            <p:strVal val="#ppt_y"/>
                                          </p:val>
                                        </p:tav>
                                      </p:tavLst>
                                    </p:anim>
                                    <p:anim calcmode="lin" valueType="num">
                                      <p:cBhvr>
                                        <p:cTn id="19" dur="500" fill="hold"/>
                                        <p:tgtEl>
                                          <p:spTgt spid="325707"/>
                                        </p:tgtEl>
                                        <p:attrNameLst>
                                          <p:attrName>ppt_w</p:attrName>
                                        </p:attrNameLst>
                                      </p:cBhvr>
                                      <p:tavLst>
                                        <p:tav tm="0">
                                          <p:val>
                                            <p:strVal val="#ppt_w"/>
                                          </p:val>
                                        </p:tav>
                                        <p:tav tm="100000">
                                          <p:val>
                                            <p:strVal val="#ppt_w"/>
                                          </p:val>
                                        </p:tav>
                                      </p:tavLst>
                                    </p:anim>
                                    <p:anim calcmode="lin" valueType="num">
                                      <p:cBhvr>
                                        <p:cTn id="20" dur="500" fill="hold"/>
                                        <p:tgtEl>
                                          <p:spTgt spid="325707"/>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nodeType="clickEffect">
                                  <p:stCondLst>
                                    <p:cond delay="0"/>
                                  </p:stCondLst>
                                  <p:childTnLst>
                                    <p:set>
                                      <p:cBhvr>
                                        <p:cTn id="24" dur="1" fill="hold">
                                          <p:stCondLst>
                                            <p:cond delay="0"/>
                                          </p:stCondLst>
                                        </p:cTn>
                                        <p:tgtEl>
                                          <p:spTgt spid="325708"/>
                                        </p:tgtEl>
                                        <p:attrNameLst>
                                          <p:attrName>style.visibility</p:attrName>
                                        </p:attrNameLst>
                                      </p:cBhvr>
                                      <p:to>
                                        <p:strVal val="visible"/>
                                      </p:to>
                                    </p:set>
                                    <p:anim calcmode="lin" valueType="num">
                                      <p:cBhvr>
                                        <p:cTn id="25" dur="500" fill="hold"/>
                                        <p:tgtEl>
                                          <p:spTgt spid="325708"/>
                                        </p:tgtEl>
                                        <p:attrNameLst>
                                          <p:attrName>ppt_x</p:attrName>
                                        </p:attrNameLst>
                                      </p:cBhvr>
                                      <p:tavLst>
                                        <p:tav tm="0">
                                          <p:val>
                                            <p:strVal val="#ppt_x"/>
                                          </p:val>
                                        </p:tav>
                                        <p:tav tm="100000">
                                          <p:val>
                                            <p:strVal val="#ppt_x"/>
                                          </p:val>
                                        </p:tav>
                                      </p:tavLst>
                                    </p:anim>
                                    <p:anim calcmode="lin" valueType="num">
                                      <p:cBhvr>
                                        <p:cTn id="26" dur="500" fill="hold"/>
                                        <p:tgtEl>
                                          <p:spTgt spid="325708"/>
                                        </p:tgtEl>
                                        <p:attrNameLst>
                                          <p:attrName>ppt_y</p:attrName>
                                        </p:attrNameLst>
                                      </p:cBhvr>
                                      <p:tavLst>
                                        <p:tav tm="0">
                                          <p:val>
                                            <p:strVal val="#ppt_y-#ppt_h/2"/>
                                          </p:val>
                                        </p:tav>
                                        <p:tav tm="100000">
                                          <p:val>
                                            <p:strVal val="#ppt_y"/>
                                          </p:val>
                                        </p:tav>
                                      </p:tavLst>
                                    </p:anim>
                                    <p:anim calcmode="lin" valueType="num">
                                      <p:cBhvr>
                                        <p:cTn id="27" dur="500" fill="hold"/>
                                        <p:tgtEl>
                                          <p:spTgt spid="325708"/>
                                        </p:tgtEl>
                                        <p:attrNameLst>
                                          <p:attrName>ppt_w</p:attrName>
                                        </p:attrNameLst>
                                      </p:cBhvr>
                                      <p:tavLst>
                                        <p:tav tm="0">
                                          <p:val>
                                            <p:strVal val="#ppt_w"/>
                                          </p:val>
                                        </p:tav>
                                        <p:tav tm="100000">
                                          <p:val>
                                            <p:strVal val="#ppt_w"/>
                                          </p:val>
                                        </p:tav>
                                      </p:tavLst>
                                    </p:anim>
                                    <p:anim calcmode="lin" valueType="num">
                                      <p:cBhvr>
                                        <p:cTn id="28" dur="500" fill="hold"/>
                                        <p:tgtEl>
                                          <p:spTgt spid="325708"/>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nodeType="clickEffect">
                                  <p:stCondLst>
                                    <p:cond delay="0"/>
                                  </p:stCondLst>
                                  <p:childTnLst>
                                    <p:set>
                                      <p:cBhvr>
                                        <p:cTn id="32" dur="1" fill="hold">
                                          <p:stCondLst>
                                            <p:cond delay="0"/>
                                          </p:stCondLst>
                                        </p:cTn>
                                        <p:tgtEl>
                                          <p:spTgt spid="325712"/>
                                        </p:tgtEl>
                                        <p:attrNameLst>
                                          <p:attrName>style.visibility</p:attrName>
                                        </p:attrNameLst>
                                      </p:cBhvr>
                                      <p:to>
                                        <p:strVal val="visible"/>
                                      </p:to>
                                    </p:set>
                                    <p:anim calcmode="lin" valueType="num">
                                      <p:cBhvr>
                                        <p:cTn id="33" dur="500" fill="hold"/>
                                        <p:tgtEl>
                                          <p:spTgt spid="325712"/>
                                        </p:tgtEl>
                                        <p:attrNameLst>
                                          <p:attrName>ppt_x</p:attrName>
                                        </p:attrNameLst>
                                      </p:cBhvr>
                                      <p:tavLst>
                                        <p:tav tm="0">
                                          <p:val>
                                            <p:strVal val="#ppt_x"/>
                                          </p:val>
                                        </p:tav>
                                        <p:tav tm="100000">
                                          <p:val>
                                            <p:strVal val="#ppt_x"/>
                                          </p:val>
                                        </p:tav>
                                      </p:tavLst>
                                    </p:anim>
                                    <p:anim calcmode="lin" valueType="num">
                                      <p:cBhvr>
                                        <p:cTn id="34" dur="500" fill="hold"/>
                                        <p:tgtEl>
                                          <p:spTgt spid="325712"/>
                                        </p:tgtEl>
                                        <p:attrNameLst>
                                          <p:attrName>ppt_y</p:attrName>
                                        </p:attrNameLst>
                                      </p:cBhvr>
                                      <p:tavLst>
                                        <p:tav tm="0">
                                          <p:val>
                                            <p:strVal val="#ppt_y-#ppt_h/2"/>
                                          </p:val>
                                        </p:tav>
                                        <p:tav tm="100000">
                                          <p:val>
                                            <p:strVal val="#ppt_y"/>
                                          </p:val>
                                        </p:tav>
                                      </p:tavLst>
                                    </p:anim>
                                    <p:anim calcmode="lin" valueType="num">
                                      <p:cBhvr>
                                        <p:cTn id="35" dur="500" fill="hold"/>
                                        <p:tgtEl>
                                          <p:spTgt spid="325712"/>
                                        </p:tgtEl>
                                        <p:attrNameLst>
                                          <p:attrName>ppt_w</p:attrName>
                                        </p:attrNameLst>
                                      </p:cBhvr>
                                      <p:tavLst>
                                        <p:tav tm="0">
                                          <p:val>
                                            <p:strVal val="#ppt_w"/>
                                          </p:val>
                                        </p:tav>
                                        <p:tav tm="100000">
                                          <p:val>
                                            <p:strVal val="#ppt_w"/>
                                          </p:val>
                                        </p:tav>
                                      </p:tavLst>
                                    </p:anim>
                                    <p:anim calcmode="lin" valueType="num">
                                      <p:cBhvr>
                                        <p:cTn id="36" dur="500" fill="hold"/>
                                        <p:tgtEl>
                                          <p:spTgt spid="325712"/>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4" fill="hold" nodeType="clickEffect">
                                  <p:stCondLst>
                                    <p:cond delay="0"/>
                                  </p:stCondLst>
                                  <p:childTnLst>
                                    <p:set>
                                      <p:cBhvr>
                                        <p:cTn id="40" dur="1" fill="hold">
                                          <p:stCondLst>
                                            <p:cond delay="0"/>
                                          </p:stCondLst>
                                        </p:cTn>
                                        <p:tgtEl>
                                          <p:spTgt spid="325716"/>
                                        </p:tgtEl>
                                        <p:attrNameLst>
                                          <p:attrName>style.visibility</p:attrName>
                                        </p:attrNameLst>
                                      </p:cBhvr>
                                      <p:to>
                                        <p:strVal val="visible"/>
                                      </p:to>
                                    </p:set>
                                    <p:anim calcmode="lin" valueType="num">
                                      <p:cBhvr>
                                        <p:cTn id="41" dur="500" fill="hold"/>
                                        <p:tgtEl>
                                          <p:spTgt spid="325716"/>
                                        </p:tgtEl>
                                        <p:attrNameLst>
                                          <p:attrName>ppt_x</p:attrName>
                                        </p:attrNameLst>
                                      </p:cBhvr>
                                      <p:tavLst>
                                        <p:tav tm="0">
                                          <p:val>
                                            <p:strVal val="#ppt_x"/>
                                          </p:val>
                                        </p:tav>
                                        <p:tav tm="100000">
                                          <p:val>
                                            <p:strVal val="#ppt_x"/>
                                          </p:val>
                                        </p:tav>
                                      </p:tavLst>
                                    </p:anim>
                                    <p:anim calcmode="lin" valueType="num">
                                      <p:cBhvr>
                                        <p:cTn id="42" dur="500" fill="hold"/>
                                        <p:tgtEl>
                                          <p:spTgt spid="325716"/>
                                        </p:tgtEl>
                                        <p:attrNameLst>
                                          <p:attrName>ppt_y</p:attrName>
                                        </p:attrNameLst>
                                      </p:cBhvr>
                                      <p:tavLst>
                                        <p:tav tm="0">
                                          <p:val>
                                            <p:strVal val="#ppt_y+#ppt_h/2"/>
                                          </p:val>
                                        </p:tav>
                                        <p:tav tm="100000">
                                          <p:val>
                                            <p:strVal val="#ppt_y"/>
                                          </p:val>
                                        </p:tav>
                                      </p:tavLst>
                                    </p:anim>
                                    <p:anim calcmode="lin" valueType="num">
                                      <p:cBhvr>
                                        <p:cTn id="43" dur="500" fill="hold"/>
                                        <p:tgtEl>
                                          <p:spTgt spid="325716"/>
                                        </p:tgtEl>
                                        <p:attrNameLst>
                                          <p:attrName>ppt_w</p:attrName>
                                        </p:attrNameLst>
                                      </p:cBhvr>
                                      <p:tavLst>
                                        <p:tav tm="0">
                                          <p:val>
                                            <p:strVal val="#ppt_w"/>
                                          </p:val>
                                        </p:tav>
                                        <p:tav tm="100000">
                                          <p:val>
                                            <p:strVal val="#ppt_w"/>
                                          </p:val>
                                        </p:tav>
                                      </p:tavLst>
                                    </p:anim>
                                    <p:anim calcmode="lin" valueType="num">
                                      <p:cBhvr>
                                        <p:cTn id="44" dur="500" fill="hold"/>
                                        <p:tgtEl>
                                          <p:spTgt spid="325716"/>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325713"/>
                                        </p:tgtEl>
                                        <p:attrNameLst>
                                          <p:attrName>style.visibility</p:attrName>
                                        </p:attrNameLst>
                                      </p:cBhvr>
                                      <p:to>
                                        <p:strVal val="visible"/>
                                      </p:to>
                                    </p:set>
                                    <p:animEffect transition="in" filter="dissolve">
                                      <p:cBhvr>
                                        <p:cTn id="49" dur="500"/>
                                        <p:tgtEl>
                                          <p:spTgt spid="32571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325714"/>
                                        </p:tgtEl>
                                        <p:attrNameLst>
                                          <p:attrName>style.visibility</p:attrName>
                                        </p:attrNameLst>
                                      </p:cBhvr>
                                      <p:to>
                                        <p:strVal val="visible"/>
                                      </p:to>
                                    </p:set>
                                    <p:animEffect transition="in" filter="dissolve">
                                      <p:cBhvr>
                                        <p:cTn id="54" dur="500"/>
                                        <p:tgtEl>
                                          <p:spTgt spid="32571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nodeType="clickEffect">
                                  <p:stCondLst>
                                    <p:cond delay="0"/>
                                  </p:stCondLst>
                                  <p:childTnLst>
                                    <p:set>
                                      <p:cBhvr>
                                        <p:cTn id="58" dur="1" fill="hold">
                                          <p:stCondLst>
                                            <p:cond delay="0"/>
                                          </p:stCondLst>
                                        </p:cTn>
                                        <p:tgtEl>
                                          <p:spTgt spid="325711"/>
                                        </p:tgtEl>
                                        <p:attrNameLst>
                                          <p:attrName>style.visibility</p:attrName>
                                        </p:attrNameLst>
                                      </p:cBhvr>
                                      <p:to>
                                        <p:strVal val="visible"/>
                                      </p:to>
                                    </p:set>
                                    <p:animEffect transition="in" filter="dissolve">
                                      <p:cBhvr>
                                        <p:cTn id="59" dur="500"/>
                                        <p:tgtEl>
                                          <p:spTgt spid="32571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nodeType="clickEffect">
                                  <p:stCondLst>
                                    <p:cond delay="0"/>
                                  </p:stCondLst>
                                  <p:childTnLst>
                                    <p:set>
                                      <p:cBhvr>
                                        <p:cTn id="63" dur="1" fill="hold">
                                          <p:stCondLst>
                                            <p:cond delay="0"/>
                                          </p:stCondLst>
                                        </p:cTn>
                                        <p:tgtEl>
                                          <p:spTgt spid="325720"/>
                                        </p:tgtEl>
                                        <p:attrNameLst>
                                          <p:attrName>style.visibility</p:attrName>
                                        </p:attrNameLst>
                                      </p:cBhvr>
                                      <p:to>
                                        <p:strVal val="visible"/>
                                      </p:to>
                                    </p:set>
                                    <p:animEffect transition="in" filter="dissolve">
                                      <p:cBhvr>
                                        <p:cTn id="64" dur="500"/>
                                        <p:tgtEl>
                                          <p:spTgt spid="32572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25721"/>
                                        </p:tgtEl>
                                        <p:attrNameLst>
                                          <p:attrName>style.visibility</p:attrName>
                                        </p:attrNameLst>
                                      </p:cBhvr>
                                      <p:to>
                                        <p:strVal val="visible"/>
                                      </p:to>
                                    </p:set>
                                    <p:animEffect transition="in" filter="dissolve">
                                      <p:cBhvr>
                                        <p:cTn id="69" dur="500"/>
                                        <p:tgtEl>
                                          <p:spTgt spid="32572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25722"/>
                                        </p:tgtEl>
                                        <p:attrNameLst>
                                          <p:attrName>style.visibility</p:attrName>
                                        </p:attrNameLst>
                                      </p:cBhvr>
                                      <p:to>
                                        <p:strVal val="visible"/>
                                      </p:to>
                                    </p:set>
                                    <p:animEffect transition="in" filter="dissolve">
                                      <p:cBhvr>
                                        <p:cTn id="74" dur="500"/>
                                        <p:tgtEl>
                                          <p:spTgt spid="325722"/>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25723"/>
                                        </p:tgtEl>
                                        <p:attrNameLst>
                                          <p:attrName>style.visibility</p:attrName>
                                        </p:attrNameLst>
                                      </p:cBhvr>
                                      <p:to>
                                        <p:strVal val="visible"/>
                                      </p:to>
                                    </p:set>
                                    <p:animEffect transition="in" filter="dissolve">
                                      <p:cBhvr>
                                        <p:cTn id="79" dur="500"/>
                                        <p:tgtEl>
                                          <p:spTgt spid="325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p:bldP spid="325721" grpId="0" animBg="1"/>
      <p:bldP spid="325722" grpId="0"/>
      <p:bldP spid="32572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zh-CN"/>
              <a:t>I/O</a:t>
            </a:r>
            <a:r>
              <a:rPr lang="zh-CN" altLang="en-US"/>
              <a:t>系统发完命令后做什么</a:t>
            </a:r>
            <a:r>
              <a:rPr lang="en-US" altLang="zh-CN"/>
              <a:t>?</a:t>
            </a:r>
          </a:p>
        </p:txBody>
      </p:sp>
      <p:sp>
        <p:nvSpPr>
          <p:cNvPr id="326659" name="Rectangle 3"/>
          <p:cNvSpPr>
            <a:spLocks noChangeArrowheads="1"/>
          </p:cNvSpPr>
          <p:nvPr/>
        </p:nvSpPr>
        <p:spPr bwMode="auto">
          <a:xfrm>
            <a:off x="685291" y="895164"/>
            <a:ext cx="8074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a:solidFill>
                  <a:srgbClr val="FF0000"/>
                </a:solidFill>
              </a:rPr>
              <a:t>方案</a:t>
            </a:r>
            <a:r>
              <a:rPr lang="en-US" altLang="zh-CN">
                <a:solidFill>
                  <a:srgbClr val="FF0000"/>
                </a:solidFill>
              </a:rPr>
              <a:t>2: </a:t>
            </a:r>
            <a:r>
              <a:rPr lang="zh-CN" altLang="en-US"/>
              <a:t>设备就绪了告诉</a:t>
            </a:r>
            <a:r>
              <a:rPr lang="en-US" altLang="zh-CN"/>
              <a:t>CPU</a:t>
            </a:r>
            <a:r>
              <a:rPr lang="zh-CN" altLang="en-US"/>
              <a:t>一声</a:t>
            </a:r>
            <a:r>
              <a:rPr lang="en-US" altLang="zh-CN"/>
              <a:t>!</a:t>
            </a:r>
          </a:p>
        </p:txBody>
      </p:sp>
      <p:grpSp>
        <p:nvGrpSpPr>
          <p:cNvPr id="326743" name="Group 87"/>
          <p:cNvGrpSpPr>
            <a:grpSpLocks/>
          </p:cNvGrpSpPr>
          <p:nvPr/>
        </p:nvGrpSpPr>
        <p:grpSpPr bwMode="auto">
          <a:xfrm>
            <a:off x="4816152" y="3618247"/>
            <a:ext cx="4724400" cy="3159125"/>
            <a:chOff x="2784" y="2253"/>
            <a:chExt cx="2976" cy="1990"/>
          </a:xfrm>
        </p:grpSpPr>
        <p:sp>
          <p:nvSpPr>
            <p:cNvPr id="326698" name="Rectangle 42"/>
            <p:cNvSpPr>
              <a:spLocks noChangeArrowheads="1"/>
            </p:cNvSpPr>
            <p:nvPr/>
          </p:nvSpPr>
          <p:spPr bwMode="auto">
            <a:xfrm>
              <a:off x="3120" y="2304"/>
              <a:ext cx="2073" cy="1463"/>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699" name="Rectangle 43"/>
            <p:cNvSpPr>
              <a:spLocks noChangeArrowheads="1"/>
            </p:cNvSpPr>
            <p:nvPr/>
          </p:nvSpPr>
          <p:spPr bwMode="auto">
            <a:xfrm>
              <a:off x="2784" y="2253"/>
              <a:ext cx="2976" cy="1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20000"/>
                </a:lnSpc>
                <a:spcBef>
                  <a:spcPct val="0"/>
                </a:spcBef>
              </a:pPr>
              <a:r>
                <a:rPr lang="en-US" altLang="zh-CN" b="1" dirty="0" err="1">
                  <a:solidFill>
                    <a:schemeClr val="tx1"/>
                  </a:solidFill>
                  <a:latin typeface="Courier New" panose="02070309020205020404" pitchFamily="49" charset="0"/>
                </a:rPr>
                <a:t>set_trap_gate</a:t>
              </a:r>
              <a:r>
                <a:rPr lang="en-US" altLang="zh-CN" b="1" dirty="0">
                  <a:solidFill>
                    <a:schemeClr val="tx1"/>
                  </a:solidFill>
                  <a:latin typeface="Courier New" panose="02070309020205020404" pitchFamily="49" charset="0"/>
                </a:rPr>
                <a:t>(??,do?())</a:t>
              </a:r>
            </a:p>
            <a:p>
              <a:pPr lvl="1">
                <a:lnSpc>
                  <a:spcPct val="120000"/>
                </a:lnSpc>
                <a:spcBef>
                  <a:spcPct val="0"/>
                </a:spcBef>
              </a:pPr>
              <a:r>
                <a:rPr lang="en-US" altLang="zh-CN" b="1" dirty="0">
                  <a:solidFill>
                    <a:schemeClr val="tx1"/>
                  </a:solidFill>
                  <a:latin typeface="Courier New" panose="02070309020205020404" pitchFamily="49" charset="0"/>
                </a:rPr>
                <a:t>do?()</a:t>
              </a:r>
            </a:p>
            <a:p>
              <a:pPr lvl="1">
                <a:lnSpc>
                  <a:spcPct val="120000"/>
                </a:lnSpc>
                <a:spcBef>
                  <a:spcPct val="0"/>
                </a:spcBef>
              </a:pPr>
              <a:r>
                <a:rPr lang="en-US" altLang="zh-CN" b="1" dirty="0">
                  <a:solidFill>
                    <a:schemeClr val="tx1"/>
                  </a:solidFill>
                  <a:latin typeface="Courier New" panose="02070309020205020404" pitchFamily="49" charset="0"/>
                </a:rPr>
                <a:t>{ in AL, 0x??</a:t>
              </a:r>
            </a:p>
            <a:p>
              <a:pPr lvl="1">
                <a:lnSpc>
                  <a:spcPct val="120000"/>
                </a:lnSpc>
                <a:spcBef>
                  <a:spcPct val="0"/>
                </a:spcBef>
              </a:pPr>
              <a:r>
                <a:rPr lang="en-US" altLang="zh-CN" b="1" dirty="0">
                  <a:solidFill>
                    <a:schemeClr val="tx1"/>
                  </a:solidFill>
                  <a:latin typeface="Courier New" panose="02070309020205020404" pitchFamily="49" charset="0"/>
                </a:rPr>
                <a:t>  if(AL!=</a:t>
              </a:r>
              <a:r>
                <a:rPr lang="en-US" altLang="zh-CN" b="1" dirty="0" err="1">
                  <a:solidFill>
                    <a:schemeClr val="tx1"/>
                  </a:solidFill>
                  <a:latin typeface="Courier New" panose="02070309020205020404" pitchFamily="49" charset="0"/>
                </a:rPr>
                <a:t>reday</a:t>
              </a:r>
              <a:r>
                <a:rPr lang="en-US" altLang="zh-CN" b="1" dirty="0">
                  <a:solidFill>
                    <a:schemeClr val="tx1"/>
                  </a:solidFill>
                  <a:latin typeface="Courier New" panose="02070309020205020404" pitchFamily="49" charset="0"/>
                </a:rPr>
                <a:t>)</a:t>
              </a:r>
            </a:p>
            <a:p>
              <a:pPr lvl="1">
                <a:lnSpc>
                  <a:spcPct val="120000"/>
                </a:lnSpc>
                <a:spcBef>
                  <a:spcPct val="0"/>
                </a:spcBef>
              </a:pPr>
              <a:r>
                <a:rPr lang="en-US" altLang="zh-CN" b="1" dirty="0">
                  <a:solidFill>
                    <a:schemeClr val="tx1"/>
                  </a:solidFill>
                  <a:latin typeface="Courier New" panose="02070309020205020404" pitchFamily="49" charset="0"/>
                </a:rPr>
                <a:t>  { error(); }</a:t>
              </a:r>
            </a:p>
            <a:p>
              <a:pPr lvl="1">
                <a:lnSpc>
                  <a:spcPct val="120000"/>
                </a:lnSpc>
                <a:spcBef>
                  <a:spcPct val="0"/>
                </a:spcBef>
              </a:pPr>
              <a:r>
                <a:rPr lang="en-US" altLang="zh-CN" b="1" dirty="0">
                  <a:solidFill>
                    <a:schemeClr val="tx1"/>
                  </a:solidFill>
                  <a:latin typeface="Courier New" panose="02070309020205020404" pitchFamily="49" charset="0"/>
                </a:rPr>
                <a:t>  </a:t>
              </a:r>
              <a:r>
                <a:rPr lang="zh-CN" altLang="en-US" b="1" dirty="0">
                  <a:solidFill>
                    <a:schemeClr val="tx1"/>
                  </a:solidFill>
                  <a:latin typeface="Courier New" panose="02070309020205020404" pitchFamily="49" charset="0"/>
                </a:rPr>
                <a:t>读数据</a:t>
              </a:r>
              <a:r>
                <a:rPr lang="en-US" altLang="zh-CN" b="1" dirty="0">
                  <a:solidFill>
                    <a:schemeClr val="tx1"/>
                  </a:solidFill>
                  <a:latin typeface="Courier New" panose="02070309020205020404" pitchFamily="49" charset="0"/>
                </a:rPr>
                <a:t>...</a:t>
              </a:r>
            </a:p>
            <a:p>
              <a:pPr lvl="1">
                <a:lnSpc>
                  <a:spcPct val="120000"/>
                </a:lnSpc>
                <a:spcBef>
                  <a:spcPct val="0"/>
                </a:spcBef>
              </a:pPr>
              <a:r>
                <a:rPr lang="en-US" altLang="zh-CN" b="1" dirty="0">
                  <a:solidFill>
                    <a:schemeClr val="tx1"/>
                  </a:solidFill>
                  <a:latin typeface="Courier New" panose="02070309020205020404" pitchFamily="49" charset="0"/>
                </a:rPr>
                <a:t>}</a:t>
              </a:r>
              <a:endParaRPr lang="en-US" altLang="zh-CN" b="1" dirty="0">
                <a:solidFill>
                  <a:schemeClr val="tx1"/>
                </a:solidFill>
                <a:latin typeface="Courier New" panose="02070309020205020404" pitchFamily="49" charset="0"/>
                <a:sym typeface="Symbol" panose="05050102010706020507" pitchFamily="18" charset="2"/>
              </a:endParaRPr>
            </a:p>
          </p:txBody>
        </p:sp>
      </p:grpSp>
      <p:sp>
        <p:nvSpPr>
          <p:cNvPr id="326701" name="Text Box 45"/>
          <p:cNvSpPr txBox="1">
            <a:spLocks noChangeArrowheads="1"/>
          </p:cNvSpPr>
          <p:nvPr/>
        </p:nvSpPr>
        <p:spPr bwMode="auto">
          <a:xfrm>
            <a:off x="6549516" y="971364"/>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t>中断</a:t>
            </a:r>
          </a:p>
        </p:txBody>
      </p:sp>
      <p:grpSp>
        <p:nvGrpSpPr>
          <p:cNvPr id="326703" name="Group 47"/>
          <p:cNvGrpSpPr>
            <a:grpSpLocks/>
          </p:cNvGrpSpPr>
          <p:nvPr/>
        </p:nvGrpSpPr>
        <p:grpSpPr bwMode="auto">
          <a:xfrm>
            <a:off x="1901080" y="1657164"/>
            <a:ext cx="2362200" cy="609600"/>
            <a:chOff x="2448" y="960"/>
            <a:chExt cx="1488" cy="384"/>
          </a:xfrm>
        </p:grpSpPr>
        <p:sp>
          <p:nvSpPr>
            <p:cNvPr id="326704" name="Rectangle 48"/>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05" name="Text Box 49"/>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chemeClr val="tx1"/>
                  </a:solidFill>
                </a:rPr>
                <a:t>发送</a:t>
              </a:r>
              <a:r>
                <a:rPr lang="en-US" altLang="zh-CN" b="1">
                  <a:solidFill>
                    <a:schemeClr val="tx1"/>
                  </a:solidFill>
                </a:rPr>
                <a:t>Read</a:t>
              </a:r>
              <a:r>
                <a:rPr lang="zh-CN" altLang="en-US" b="1">
                  <a:solidFill>
                    <a:schemeClr val="tx1"/>
                  </a:solidFill>
                </a:rPr>
                <a:t>命令</a:t>
              </a:r>
            </a:p>
          </p:txBody>
        </p:sp>
      </p:grpSp>
      <p:grpSp>
        <p:nvGrpSpPr>
          <p:cNvPr id="326707" name="Group 51"/>
          <p:cNvGrpSpPr>
            <a:grpSpLocks/>
          </p:cNvGrpSpPr>
          <p:nvPr/>
        </p:nvGrpSpPr>
        <p:grpSpPr bwMode="auto">
          <a:xfrm>
            <a:off x="1901080" y="2800164"/>
            <a:ext cx="2362200" cy="609600"/>
            <a:chOff x="2448" y="960"/>
            <a:chExt cx="1488" cy="384"/>
          </a:xfrm>
        </p:grpSpPr>
        <p:sp>
          <p:nvSpPr>
            <p:cNvPr id="326708" name="Rectangle 52"/>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09" name="Text Box 53"/>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chemeClr val="tx1"/>
                  </a:solidFill>
                </a:rPr>
                <a:t> Read I/O</a:t>
              </a:r>
              <a:r>
                <a:rPr lang="zh-CN" altLang="en-US" b="1">
                  <a:solidFill>
                    <a:schemeClr val="tx1"/>
                  </a:solidFill>
                </a:rPr>
                <a:t>状态</a:t>
              </a:r>
            </a:p>
          </p:txBody>
        </p:sp>
      </p:grpSp>
      <p:grpSp>
        <p:nvGrpSpPr>
          <p:cNvPr id="326736" name="Group 80"/>
          <p:cNvGrpSpPr>
            <a:grpSpLocks/>
          </p:cNvGrpSpPr>
          <p:nvPr/>
        </p:nvGrpSpPr>
        <p:grpSpPr bwMode="auto">
          <a:xfrm>
            <a:off x="1901080" y="3409764"/>
            <a:ext cx="2362200" cy="838200"/>
            <a:chOff x="1056" y="2352"/>
            <a:chExt cx="1488" cy="528"/>
          </a:xfrm>
        </p:grpSpPr>
        <p:grpSp>
          <p:nvGrpSpPr>
            <p:cNvPr id="326712" name="Group 56"/>
            <p:cNvGrpSpPr>
              <a:grpSpLocks/>
            </p:cNvGrpSpPr>
            <p:nvPr/>
          </p:nvGrpSpPr>
          <p:grpSpPr bwMode="auto">
            <a:xfrm>
              <a:off x="1056" y="2496"/>
              <a:ext cx="1488" cy="384"/>
              <a:chOff x="2448" y="960"/>
              <a:chExt cx="1488" cy="384"/>
            </a:xfrm>
          </p:grpSpPr>
          <p:sp>
            <p:nvSpPr>
              <p:cNvPr id="326713" name="Rectangle 57"/>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14" name="Text Box 58"/>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chemeClr val="tx1"/>
                    </a:solidFill>
                  </a:rPr>
                  <a:t> </a:t>
                </a:r>
                <a:r>
                  <a:rPr lang="zh-CN" altLang="en-US" b="1">
                    <a:solidFill>
                      <a:schemeClr val="tx1"/>
                    </a:solidFill>
                  </a:rPr>
                  <a:t>检查</a:t>
                </a:r>
                <a:r>
                  <a:rPr lang="en-US" altLang="zh-CN" b="1">
                    <a:solidFill>
                      <a:schemeClr val="tx1"/>
                    </a:solidFill>
                  </a:rPr>
                  <a:t>I/O</a:t>
                </a:r>
                <a:r>
                  <a:rPr lang="zh-CN" altLang="en-US" b="1">
                    <a:solidFill>
                      <a:schemeClr val="tx1"/>
                    </a:solidFill>
                  </a:rPr>
                  <a:t>状态</a:t>
                </a:r>
              </a:p>
            </p:txBody>
          </p:sp>
        </p:grpSp>
        <p:sp>
          <p:nvSpPr>
            <p:cNvPr id="326716" name="Line 60"/>
            <p:cNvSpPr>
              <a:spLocks noChangeShapeType="1"/>
            </p:cNvSpPr>
            <p:nvPr/>
          </p:nvSpPr>
          <p:spPr bwMode="auto">
            <a:xfrm>
              <a:off x="1776" y="2352"/>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6737" name="Group 81"/>
          <p:cNvGrpSpPr>
            <a:grpSpLocks/>
          </p:cNvGrpSpPr>
          <p:nvPr/>
        </p:nvGrpSpPr>
        <p:grpSpPr bwMode="auto">
          <a:xfrm>
            <a:off x="1901080" y="4171764"/>
            <a:ext cx="2362200" cy="1066800"/>
            <a:chOff x="1056" y="2832"/>
            <a:chExt cx="1488" cy="672"/>
          </a:xfrm>
        </p:grpSpPr>
        <p:grpSp>
          <p:nvGrpSpPr>
            <p:cNvPr id="326718" name="Group 62"/>
            <p:cNvGrpSpPr>
              <a:grpSpLocks/>
            </p:cNvGrpSpPr>
            <p:nvPr/>
          </p:nvGrpSpPr>
          <p:grpSpPr bwMode="auto">
            <a:xfrm>
              <a:off x="1056" y="3120"/>
              <a:ext cx="1488" cy="384"/>
              <a:chOff x="2448" y="960"/>
              <a:chExt cx="1488" cy="384"/>
            </a:xfrm>
          </p:grpSpPr>
          <p:sp>
            <p:nvSpPr>
              <p:cNvPr id="326719" name="Rectangle 63"/>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20" name="Text Box 64"/>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chemeClr val="tx1"/>
                    </a:solidFill>
                  </a:rPr>
                  <a:t>从</a:t>
                </a:r>
                <a:r>
                  <a:rPr lang="en-US" altLang="zh-CN" b="1">
                    <a:solidFill>
                      <a:schemeClr val="tx1"/>
                    </a:solidFill>
                  </a:rPr>
                  <a:t>I/O</a:t>
                </a:r>
                <a:r>
                  <a:rPr lang="zh-CN" altLang="en-US" b="1">
                    <a:solidFill>
                      <a:schemeClr val="tx1"/>
                    </a:solidFill>
                  </a:rPr>
                  <a:t>读取数据</a:t>
                </a:r>
              </a:p>
            </p:txBody>
          </p:sp>
        </p:grpSp>
        <p:sp>
          <p:nvSpPr>
            <p:cNvPr id="326721" name="Line 65"/>
            <p:cNvSpPr>
              <a:spLocks noChangeShapeType="1"/>
            </p:cNvSpPr>
            <p:nvPr/>
          </p:nvSpPr>
          <p:spPr bwMode="auto">
            <a:xfrm>
              <a:off x="1776" y="2880"/>
              <a:ext cx="0"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6724" name="Rectangle 68"/>
            <p:cNvSpPr>
              <a:spLocks noChangeArrowheads="1"/>
            </p:cNvSpPr>
            <p:nvPr/>
          </p:nvSpPr>
          <p:spPr bwMode="auto">
            <a:xfrm>
              <a:off x="1824" y="2832"/>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b="1">
                  <a:solidFill>
                    <a:schemeClr val="tx1"/>
                  </a:solidFill>
                </a:rPr>
                <a:t>就绪</a:t>
              </a:r>
            </a:p>
          </p:txBody>
        </p:sp>
      </p:grpSp>
      <p:grpSp>
        <p:nvGrpSpPr>
          <p:cNvPr id="326738" name="Group 82"/>
          <p:cNvGrpSpPr>
            <a:grpSpLocks/>
          </p:cNvGrpSpPr>
          <p:nvPr/>
        </p:nvGrpSpPr>
        <p:grpSpPr bwMode="auto">
          <a:xfrm>
            <a:off x="1901080" y="5238564"/>
            <a:ext cx="2362200" cy="838200"/>
            <a:chOff x="1056" y="3504"/>
            <a:chExt cx="1488" cy="528"/>
          </a:xfrm>
        </p:grpSpPr>
        <p:grpSp>
          <p:nvGrpSpPr>
            <p:cNvPr id="326725" name="Group 69"/>
            <p:cNvGrpSpPr>
              <a:grpSpLocks/>
            </p:cNvGrpSpPr>
            <p:nvPr/>
          </p:nvGrpSpPr>
          <p:grpSpPr bwMode="auto">
            <a:xfrm>
              <a:off x="1056" y="3648"/>
              <a:ext cx="1488" cy="384"/>
              <a:chOff x="2448" y="960"/>
              <a:chExt cx="1488" cy="384"/>
            </a:xfrm>
          </p:grpSpPr>
          <p:sp>
            <p:nvSpPr>
              <p:cNvPr id="326726" name="Rectangle 70"/>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27" name="Text Box 71"/>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chemeClr val="tx1"/>
                    </a:solidFill>
                  </a:rPr>
                  <a:t>将数据写内存</a:t>
                </a:r>
              </a:p>
            </p:txBody>
          </p:sp>
        </p:grpSp>
        <p:sp>
          <p:nvSpPr>
            <p:cNvPr id="326728" name="Line 72"/>
            <p:cNvSpPr>
              <a:spLocks noChangeShapeType="1"/>
            </p:cNvSpPr>
            <p:nvPr/>
          </p:nvSpPr>
          <p:spPr bwMode="auto">
            <a:xfrm>
              <a:off x="1776" y="3504"/>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6733" name="Group 77"/>
          <p:cNvGrpSpPr>
            <a:grpSpLocks/>
          </p:cNvGrpSpPr>
          <p:nvPr/>
        </p:nvGrpSpPr>
        <p:grpSpPr bwMode="auto">
          <a:xfrm>
            <a:off x="4187080" y="1961964"/>
            <a:ext cx="3581400" cy="457200"/>
            <a:chOff x="2496" y="1440"/>
            <a:chExt cx="2256" cy="288"/>
          </a:xfrm>
        </p:grpSpPr>
        <p:sp>
          <p:nvSpPr>
            <p:cNvPr id="326711" name="Line 55"/>
            <p:cNvSpPr>
              <a:spLocks noChangeShapeType="1"/>
            </p:cNvSpPr>
            <p:nvPr/>
          </p:nvSpPr>
          <p:spPr bwMode="auto">
            <a:xfrm>
              <a:off x="2496" y="1584"/>
              <a:ext cx="336" cy="0"/>
            </a:xfrm>
            <a:prstGeom prst="line">
              <a:avLst/>
            </a:prstGeom>
            <a:noFill/>
            <a:ln w="38100" cap="rnd">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6729" name="Text Box 73"/>
            <p:cNvSpPr txBox="1">
              <a:spLocks noChangeArrowheads="1"/>
            </p:cNvSpPr>
            <p:nvPr/>
          </p:nvSpPr>
          <p:spPr bwMode="auto">
            <a:xfrm>
              <a:off x="2832" y="1440"/>
              <a:ext cx="19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CPU</a:t>
              </a:r>
              <a:r>
                <a:rPr lang="zh-CN" altLang="en-US" b="1"/>
                <a:t>做其它工作</a:t>
              </a:r>
            </a:p>
          </p:txBody>
        </p:sp>
      </p:grpSp>
      <p:grpSp>
        <p:nvGrpSpPr>
          <p:cNvPr id="326735" name="Group 79"/>
          <p:cNvGrpSpPr>
            <a:grpSpLocks/>
          </p:cNvGrpSpPr>
          <p:nvPr/>
        </p:nvGrpSpPr>
        <p:grpSpPr bwMode="auto">
          <a:xfrm>
            <a:off x="4187080" y="2723964"/>
            <a:ext cx="2438400" cy="457200"/>
            <a:chOff x="2496" y="1920"/>
            <a:chExt cx="1536" cy="288"/>
          </a:xfrm>
        </p:grpSpPr>
        <p:sp>
          <p:nvSpPr>
            <p:cNvPr id="326730" name="Line 74"/>
            <p:cNvSpPr>
              <a:spLocks noChangeShapeType="1"/>
            </p:cNvSpPr>
            <p:nvPr/>
          </p:nvSpPr>
          <p:spPr bwMode="auto">
            <a:xfrm flipH="1">
              <a:off x="2496" y="2064"/>
              <a:ext cx="336" cy="0"/>
            </a:xfrm>
            <a:prstGeom prst="line">
              <a:avLst/>
            </a:prstGeom>
            <a:noFill/>
            <a:ln w="28575" cap="rnd">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6731" name="Text Box 75"/>
            <p:cNvSpPr txBox="1">
              <a:spLocks noChangeArrowheads="1"/>
            </p:cNvSpPr>
            <p:nvPr/>
          </p:nvSpPr>
          <p:spPr bwMode="auto">
            <a:xfrm>
              <a:off x="2832" y="1920"/>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ym typeface="Wingdings" panose="05000000000000000000" pitchFamily="2" charset="2"/>
                </a:rPr>
                <a:t>I/O </a:t>
              </a:r>
              <a:r>
                <a:rPr lang="zh-CN" altLang="en-US" b="1">
                  <a:sym typeface="Wingdings" panose="05000000000000000000" pitchFamily="2" charset="2"/>
                </a:rPr>
                <a:t>中断</a:t>
              </a:r>
              <a:endParaRPr lang="zh-CN" altLang="en-US" b="1"/>
            </a:p>
          </p:txBody>
        </p:sp>
      </p:grpSp>
      <p:grpSp>
        <p:nvGrpSpPr>
          <p:cNvPr id="326734" name="Group 78"/>
          <p:cNvGrpSpPr>
            <a:grpSpLocks/>
          </p:cNvGrpSpPr>
          <p:nvPr/>
        </p:nvGrpSpPr>
        <p:grpSpPr bwMode="auto">
          <a:xfrm>
            <a:off x="300880" y="2335028"/>
            <a:ext cx="2743200" cy="590550"/>
            <a:chOff x="48" y="1675"/>
            <a:chExt cx="1728" cy="372"/>
          </a:xfrm>
        </p:grpSpPr>
        <p:sp>
          <p:nvSpPr>
            <p:cNvPr id="326702" name="AutoShape 46"/>
            <p:cNvSpPr>
              <a:spLocks noChangeArrowheads="1"/>
            </p:cNvSpPr>
            <p:nvPr/>
          </p:nvSpPr>
          <p:spPr bwMode="auto">
            <a:xfrm rot="10800000">
              <a:off x="48" y="1675"/>
              <a:ext cx="1008" cy="372"/>
            </a:xfrm>
            <a:prstGeom prst="wedgeRoundRectCallout">
              <a:avLst>
                <a:gd name="adj1" fmla="val -115675"/>
                <a:gd name="adj2" fmla="val 21602"/>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spcBef>
                  <a:spcPct val="0"/>
                </a:spcBef>
              </a:pPr>
              <a:r>
                <a:rPr lang="en-US" altLang="zh-CN" b="1" dirty="0">
                  <a:solidFill>
                    <a:schemeClr val="tx1"/>
                  </a:solidFill>
                </a:rPr>
                <a:t>CPU</a:t>
              </a:r>
              <a:r>
                <a:rPr lang="zh-CN" altLang="en-US" b="1" dirty="0">
                  <a:solidFill>
                    <a:schemeClr val="tx1"/>
                  </a:solidFill>
                </a:rPr>
                <a:t>和</a:t>
              </a:r>
              <a:r>
                <a:rPr lang="en-US" altLang="zh-CN" b="1" dirty="0">
                  <a:solidFill>
                    <a:schemeClr val="tx1"/>
                  </a:solidFill>
                </a:rPr>
                <a:t>I/O</a:t>
              </a:r>
              <a:r>
                <a:rPr lang="zh-CN" altLang="en-US" b="1" dirty="0">
                  <a:solidFill>
                    <a:schemeClr val="tx1"/>
                  </a:solidFill>
                </a:rPr>
                <a:t>并行</a:t>
              </a:r>
            </a:p>
          </p:txBody>
        </p:sp>
        <p:sp>
          <p:nvSpPr>
            <p:cNvPr id="326732" name="Line 76"/>
            <p:cNvSpPr>
              <a:spLocks noChangeShapeType="1"/>
            </p:cNvSpPr>
            <p:nvPr/>
          </p:nvSpPr>
          <p:spPr bwMode="auto">
            <a:xfrm>
              <a:off x="1776" y="1680"/>
              <a:ext cx="0" cy="240"/>
            </a:xfrm>
            <a:prstGeom prst="line">
              <a:avLst/>
            </a:prstGeom>
            <a:noFill/>
            <a:ln w="76200" cmpd="tri">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6739" name="Group 83"/>
          <p:cNvGrpSpPr>
            <a:grpSpLocks/>
          </p:cNvGrpSpPr>
          <p:nvPr/>
        </p:nvGrpSpPr>
        <p:grpSpPr bwMode="auto">
          <a:xfrm>
            <a:off x="4187080" y="3962214"/>
            <a:ext cx="914400" cy="2038350"/>
            <a:chOff x="3072" y="2496"/>
            <a:chExt cx="576" cy="1284"/>
          </a:xfrm>
        </p:grpSpPr>
        <p:sp>
          <p:nvSpPr>
            <p:cNvPr id="326740" name="Text Box 84"/>
            <p:cNvSpPr txBox="1">
              <a:spLocks noChangeArrowheads="1"/>
            </p:cNvSpPr>
            <p:nvPr/>
          </p:nvSpPr>
          <p:spPr bwMode="auto">
            <a:xfrm>
              <a:off x="3216" y="2784"/>
              <a:ext cx="432" cy="99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chemeClr val="tx1"/>
                  </a:solidFill>
                </a:rPr>
                <a:t>出错处理</a:t>
              </a:r>
            </a:p>
          </p:txBody>
        </p:sp>
        <p:sp>
          <p:nvSpPr>
            <p:cNvPr id="326741" name="Line 85"/>
            <p:cNvSpPr>
              <a:spLocks noChangeShapeType="1"/>
            </p:cNvSpPr>
            <p:nvPr/>
          </p:nvSpPr>
          <p:spPr bwMode="auto">
            <a:xfrm>
              <a:off x="3072" y="2496"/>
              <a:ext cx="33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6742" name="Line 86"/>
            <p:cNvSpPr>
              <a:spLocks noChangeShapeType="1"/>
            </p:cNvSpPr>
            <p:nvPr/>
          </p:nvSpPr>
          <p:spPr bwMode="auto">
            <a:xfrm>
              <a:off x="3408" y="2496"/>
              <a:ext cx="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6745" name="AutoShape 89"/>
          <p:cNvSpPr>
            <a:spLocks noChangeArrowheads="1"/>
          </p:cNvSpPr>
          <p:nvPr/>
        </p:nvSpPr>
        <p:spPr bwMode="auto">
          <a:xfrm rot="10800000">
            <a:off x="7056276" y="1628800"/>
            <a:ext cx="1907740" cy="792088"/>
          </a:xfrm>
          <a:prstGeom prst="wedgeRoundRectCallout">
            <a:avLst>
              <a:gd name="adj1" fmla="val 34826"/>
              <a:gd name="adj2" fmla="val 89335"/>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just">
              <a:spcBef>
                <a:spcPct val="0"/>
              </a:spcBef>
            </a:pPr>
            <a:r>
              <a:rPr lang="zh-CN" altLang="en-US" sz="2000" b="1" dirty="0">
                <a:solidFill>
                  <a:schemeClr val="tx1"/>
                </a:solidFill>
              </a:rPr>
              <a:t>中断是大部分</a:t>
            </a:r>
            <a:r>
              <a:rPr lang="en-US" altLang="zh-CN" sz="2000" b="1" dirty="0">
                <a:solidFill>
                  <a:schemeClr val="tx1"/>
                </a:solidFill>
              </a:rPr>
              <a:t>I/O</a:t>
            </a:r>
            <a:r>
              <a:rPr lang="zh-CN" altLang="en-US" sz="2000" b="1" dirty="0">
                <a:solidFill>
                  <a:schemeClr val="tx1"/>
                </a:solidFill>
              </a:rPr>
              <a:t>的处理方式</a:t>
            </a:r>
            <a:r>
              <a:rPr lang="en-US" altLang="zh-CN" sz="2000" b="1" dirty="0" smtClean="0">
                <a:solidFill>
                  <a:schemeClr val="tx1"/>
                </a:solidFill>
              </a:rPr>
              <a:t>!</a:t>
            </a:r>
            <a:endParaRPr lang="en-US" altLang="zh-CN" sz="2000" b="1" dirty="0">
              <a:solidFill>
                <a:schemeClr val="tx1"/>
              </a:solidFill>
            </a:endParaRPr>
          </a:p>
        </p:txBody>
      </p:sp>
    </p:spTree>
    <p:extLst>
      <p:ext uri="{BB962C8B-B14F-4D97-AF65-F5344CB8AC3E}">
        <p14:creationId xmlns:p14="http://schemas.microsoft.com/office/powerpoint/2010/main" val="1007897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6659"/>
                                        </p:tgtEl>
                                        <p:attrNameLst>
                                          <p:attrName>style.visibility</p:attrName>
                                        </p:attrNameLst>
                                      </p:cBhvr>
                                      <p:to>
                                        <p:strVal val="visible"/>
                                      </p:to>
                                    </p:set>
                                    <p:animEffect transition="in" filter="dissolve">
                                      <p:cBhvr>
                                        <p:cTn id="7" dur="500"/>
                                        <p:tgtEl>
                                          <p:spTgt spid="3266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6701"/>
                                        </p:tgtEl>
                                        <p:attrNameLst>
                                          <p:attrName>style.visibility</p:attrName>
                                        </p:attrNameLst>
                                      </p:cBhvr>
                                      <p:to>
                                        <p:strVal val="visible"/>
                                      </p:to>
                                    </p:set>
                                    <p:animEffect transition="in" filter="dissolve">
                                      <p:cBhvr>
                                        <p:cTn id="12" dur="500"/>
                                        <p:tgtEl>
                                          <p:spTgt spid="3267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26703"/>
                                        </p:tgtEl>
                                        <p:attrNameLst>
                                          <p:attrName>style.visibility</p:attrName>
                                        </p:attrNameLst>
                                      </p:cBhvr>
                                      <p:to>
                                        <p:strVal val="visible"/>
                                      </p:to>
                                    </p:set>
                                    <p:animEffect transition="in" filter="dissolve">
                                      <p:cBhvr>
                                        <p:cTn id="17" dur="500"/>
                                        <p:tgtEl>
                                          <p:spTgt spid="3267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nodeType="clickEffect">
                                  <p:stCondLst>
                                    <p:cond delay="0"/>
                                  </p:stCondLst>
                                  <p:childTnLst>
                                    <p:set>
                                      <p:cBhvr>
                                        <p:cTn id="21" dur="1" fill="hold">
                                          <p:stCondLst>
                                            <p:cond delay="0"/>
                                          </p:stCondLst>
                                        </p:cTn>
                                        <p:tgtEl>
                                          <p:spTgt spid="326733"/>
                                        </p:tgtEl>
                                        <p:attrNameLst>
                                          <p:attrName>style.visibility</p:attrName>
                                        </p:attrNameLst>
                                      </p:cBhvr>
                                      <p:to>
                                        <p:strVal val="visible"/>
                                      </p:to>
                                    </p:set>
                                    <p:anim calcmode="lin" valueType="num">
                                      <p:cBhvr>
                                        <p:cTn id="22" dur="500" fill="hold"/>
                                        <p:tgtEl>
                                          <p:spTgt spid="326733"/>
                                        </p:tgtEl>
                                        <p:attrNameLst>
                                          <p:attrName>ppt_x</p:attrName>
                                        </p:attrNameLst>
                                      </p:cBhvr>
                                      <p:tavLst>
                                        <p:tav tm="0">
                                          <p:val>
                                            <p:strVal val="#ppt_x-#ppt_w/2"/>
                                          </p:val>
                                        </p:tav>
                                        <p:tav tm="100000">
                                          <p:val>
                                            <p:strVal val="#ppt_x"/>
                                          </p:val>
                                        </p:tav>
                                      </p:tavLst>
                                    </p:anim>
                                    <p:anim calcmode="lin" valueType="num">
                                      <p:cBhvr>
                                        <p:cTn id="23" dur="500" fill="hold"/>
                                        <p:tgtEl>
                                          <p:spTgt spid="326733"/>
                                        </p:tgtEl>
                                        <p:attrNameLst>
                                          <p:attrName>ppt_y</p:attrName>
                                        </p:attrNameLst>
                                      </p:cBhvr>
                                      <p:tavLst>
                                        <p:tav tm="0">
                                          <p:val>
                                            <p:strVal val="#ppt_y"/>
                                          </p:val>
                                        </p:tav>
                                        <p:tav tm="100000">
                                          <p:val>
                                            <p:strVal val="#ppt_y"/>
                                          </p:val>
                                        </p:tav>
                                      </p:tavLst>
                                    </p:anim>
                                    <p:anim calcmode="lin" valueType="num">
                                      <p:cBhvr>
                                        <p:cTn id="24" dur="500" fill="hold"/>
                                        <p:tgtEl>
                                          <p:spTgt spid="326733"/>
                                        </p:tgtEl>
                                        <p:attrNameLst>
                                          <p:attrName>ppt_w</p:attrName>
                                        </p:attrNameLst>
                                      </p:cBhvr>
                                      <p:tavLst>
                                        <p:tav tm="0">
                                          <p:val>
                                            <p:fltVal val="0"/>
                                          </p:val>
                                        </p:tav>
                                        <p:tav tm="100000">
                                          <p:val>
                                            <p:strVal val="#ppt_w"/>
                                          </p:val>
                                        </p:tav>
                                      </p:tavLst>
                                    </p:anim>
                                    <p:anim calcmode="lin" valueType="num">
                                      <p:cBhvr>
                                        <p:cTn id="25" dur="500" fill="hold"/>
                                        <p:tgtEl>
                                          <p:spTgt spid="326733"/>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326734"/>
                                        </p:tgtEl>
                                        <p:attrNameLst>
                                          <p:attrName>style.visibility</p:attrName>
                                        </p:attrNameLst>
                                      </p:cBhvr>
                                      <p:to>
                                        <p:strVal val="visible"/>
                                      </p:to>
                                    </p:set>
                                    <p:animEffect transition="in" filter="dissolve">
                                      <p:cBhvr>
                                        <p:cTn id="30" dur="500"/>
                                        <p:tgtEl>
                                          <p:spTgt spid="32673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2" fill="hold" nodeType="clickEffect">
                                  <p:stCondLst>
                                    <p:cond delay="0"/>
                                  </p:stCondLst>
                                  <p:childTnLst>
                                    <p:set>
                                      <p:cBhvr>
                                        <p:cTn id="34" dur="1" fill="hold">
                                          <p:stCondLst>
                                            <p:cond delay="0"/>
                                          </p:stCondLst>
                                        </p:cTn>
                                        <p:tgtEl>
                                          <p:spTgt spid="326735"/>
                                        </p:tgtEl>
                                        <p:attrNameLst>
                                          <p:attrName>style.visibility</p:attrName>
                                        </p:attrNameLst>
                                      </p:cBhvr>
                                      <p:to>
                                        <p:strVal val="visible"/>
                                      </p:to>
                                    </p:set>
                                    <p:anim calcmode="lin" valueType="num">
                                      <p:cBhvr>
                                        <p:cTn id="35" dur="500" fill="hold"/>
                                        <p:tgtEl>
                                          <p:spTgt spid="326735"/>
                                        </p:tgtEl>
                                        <p:attrNameLst>
                                          <p:attrName>ppt_x</p:attrName>
                                        </p:attrNameLst>
                                      </p:cBhvr>
                                      <p:tavLst>
                                        <p:tav tm="0">
                                          <p:val>
                                            <p:strVal val="#ppt_x+#ppt_w/2"/>
                                          </p:val>
                                        </p:tav>
                                        <p:tav tm="100000">
                                          <p:val>
                                            <p:strVal val="#ppt_x"/>
                                          </p:val>
                                        </p:tav>
                                      </p:tavLst>
                                    </p:anim>
                                    <p:anim calcmode="lin" valueType="num">
                                      <p:cBhvr>
                                        <p:cTn id="36" dur="500" fill="hold"/>
                                        <p:tgtEl>
                                          <p:spTgt spid="326735"/>
                                        </p:tgtEl>
                                        <p:attrNameLst>
                                          <p:attrName>ppt_y</p:attrName>
                                        </p:attrNameLst>
                                      </p:cBhvr>
                                      <p:tavLst>
                                        <p:tav tm="0">
                                          <p:val>
                                            <p:strVal val="#ppt_y"/>
                                          </p:val>
                                        </p:tav>
                                        <p:tav tm="100000">
                                          <p:val>
                                            <p:strVal val="#ppt_y"/>
                                          </p:val>
                                        </p:tav>
                                      </p:tavLst>
                                    </p:anim>
                                    <p:anim calcmode="lin" valueType="num">
                                      <p:cBhvr>
                                        <p:cTn id="37" dur="500" fill="hold"/>
                                        <p:tgtEl>
                                          <p:spTgt spid="326735"/>
                                        </p:tgtEl>
                                        <p:attrNameLst>
                                          <p:attrName>ppt_w</p:attrName>
                                        </p:attrNameLst>
                                      </p:cBhvr>
                                      <p:tavLst>
                                        <p:tav tm="0">
                                          <p:val>
                                            <p:fltVal val="0"/>
                                          </p:val>
                                        </p:tav>
                                        <p:tav tm="100000">
                                          <p:val>
                                            <p:strVal val="#ppt_w"/>
                                          </p:val>
                                        </p:tav>
                                      </p:tavLst>
                                    </p:anim>
                                    <p:anim calcmode="lin" valueType="num">
                                      <p:cBhvr>
                                        <p:cTn id="38" dur="500" fill="hold"/>
                                        <p:tgtEl>
                                          <p:spTgt spid="326735"/>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326707"/>
                                        </p:tgtEl>
                                        <p:attrNameLst>
                                          <p:attrName>style.visibility</p:attrName>
                                        </p:attrNameLst>
                                      </p:cBhvr>
                                      <p:to>
                                        <p:strVal val="visible"/>
                                      </p:to>
                                    </p:set>
                                    <p:animEffect transition="in" filter="dissolve">
                                      <p:cBhvr>
                                        <p:cTn id="43" dur="500"/>
                                        <p:tgtEl>
                                          <p:spTgt spid="32670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1" fill="hold" nodeType="clickEffect">
                                  <p:stCondLst>
                                    <p:cond delay="0"/>
                                  </p:stCondLst>
                                  <p:childTnLst>
                                    <p:set>
                                      <p:cBhvr>
                                        <p:cTn id="47" dur="1" fill="hold">
                                          <p:stCondLst>
                                            <p:cond delay="0"/>
                                          </p:stCondLst>
                                        </p:cTn>
                                        <p:tgtEl>
                                          <p:spTgt spid="326736"/>
                                        </p:tgtEl>
                                        <p:attrNameLst>
                                          <p:attrName>style.visibility</p:attrName>
                                        </p:attrNameLst>
                                      </p:cBhvr>
                                      <p:to>
                                        <p:strVal val="visible"/>
                                      </p:to>
                                    </p:set>
                                    <p:anim calcmode="lin" valueType="num">
                                      <p:cBhvr>
                                        <p:cTn id="48" dur="500" fill="hold"/>
                                        <p:tgtEl>
                                          <p:spTgt spid="326736"/>
                                        </p:tgtEl>
                                        <p:attrNameLst>
                                          <p:attrName>ppt_x</p:attrName>
                                        </p:attrNameLst>
                                      </p:cBhvr>
                                      <p:tavLst>
                                        <p:tav tm="0">
                                          <p:val>
                                            <p:strVal val="#ppt_x"/>
                                          </p:val>
                                        </p:tav>
                                        <p:tav tm="100000">
                                          <p:val>
                                            <p:strVal val="#ppt_x"/>
                                          </p:val>
                                        </p:tav>
                                      </p:tavLst>
                                    </p:anim>
                                    <p:anim calcmode="lin" valueType="num">
                                      <p:cBhvr>
                                        <p:cTn id="49" dur="500" fill="hold"/>
                                        <p:tgtEl>
                                          <p:spTgt spid="326736"/>
                                        </p:tgtEl>
                                        <p:attrNameLst>
                                          <p:attrName>ppt_y</p:attrName>
                                        </p:attrNameLst>
                                      </p:cBhvr>
                                      <p:tavLst>
                                        <p:tav tm="0">
                                          <p:val>
                                            <p:strVal val="#ppt_y-#ppt_h/2"/>
                                          </p:val>
                                        </p:tav>
                                        <p:tav tm="100000">
                                          <p:val>
                                            <p:strVal val="#ppt_y"/>
                                          </p:val>
                                        </p:tav>
                                      </p:tavLst>
                                    </p:anim>
                                    <p:anim calcmode="lin" valueType="num">
                                      <p:cBhvr>
                                        <p:cTn id="50" dur="500" fill="hold"/>
                                        <p:tgtEl>
                                          <p:spTgt spid="326736"/>
                                        </p:tgtEl>
                                        <p:attrNameLst>
                                          <p:attrName>ppt_w</p:attrName>
                                        </p:attrNameLst>
                                      </p:cBhvr>
                                      <p:tavLst>
                                        <p:tav tm="0">
                                          <p:val>
                                            <p:strVal val="#ppt_w"/>
                                          </p:val>
                                        </p:tav>
                                        <p:tav tm="100000">
                                          <p:val>
                                            <p:strVal val="#ppt_w"/>
                                          </p:val>
                                        </p:tav>
                                      </p:tavLst>
                                    </p:anim>
                                    <p:anim calcmode="lin" valueType="num">
                                      <p:cBhvr>
                                        <p:cTn id="51" dur="500" fill="hold"/>
                                        <p:tgtEl>
                                          <p:spTgt spid="326736"/>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7" presetClass="entr" presetSubtype="1" fill="hold" nodeType="clickEffect">
                                  <p:stCondLst>
                                    <p:cond delay="0"/>
                                  </p:stCondLst>
                                  <p:childTnLst>
                                    <p:set>
                                      <p:cBhvr>
                                        <p:cTn id="55" dur="1" fill="hold">
                                          <p:stCondLst>
                                            <p:cond delay="0"/>
                                          </p:stCondLst>
                                        </p:cTn>
                                        <p:tgtEl>
                                          <p:spTgt spid="326737"/>
                                        </p:tgtEl>
                                        <p:attrNameLst>
                                          <p:attrName>style.visibility</p:attrName>
                                        </p:attrNameLst>
                                      </p:cBhvr>
                                      <p:to>
                                        <p:strVal val="visible"/>
                                      </p:to>
                                    </p:set>
                                    <p:anim calcmode="lin" valueType="num">
                                      <p:cBhvr>
                                        <p:cTn id="56" dur="500" fill="hold"/>
                                        <p:tgtEl>
                                          <p:spTgt spid="326737"/>
                                        </p:tgtEl>
                                        <p:attrNameLst>
                                          <p:attrName>ppt_x</p:attrName>
                                        </p:attrNameLst>
                                      </p:cBhvr>
                                      <p:tavLst>
                                        <p:tav tm="0">
                                          <p:val>
                                            <p:strVal val="#ppt_x"/>
                                          </p:val>
                                        </p:tav>
                                        <p:tav tm="100000">
                                          <p:val>
                                            <p:strVal val="#ppt_x"/>
                                          </p:val>
                                        </p:tav>
                                      </p:tavLst>
                                    </p:anim>
                                    <p:anim calcmode="lin" valueType="num">
                                      <p:cBhvr>
                                        <p:cTn id="57" dur="500" fill="hold"/>
                                        <p:tgtEl>
                                          <p:spTgt spid="326737"/>
                                        </p:tgtEl>
                                        <p:attrNameLst>
                                          <p:attrName>ppt_y</p:attrName>
                                        </p:attrNameLst>
                                      </p:cBhvr>
                                      <p:tavLst>
                                        <p:tav tm="0">
                                          <p:val>
                                            <p:strVal val="#ppt_y-#ppt_h/2"/>
                                          </p:val>
                                        </p:tav>
                                        <p:tav tm="100000">
                                          <p:val>
                                            <p:strVal val="#ppt_y"/>
                                          </p:val>
                                        </p:tav>
                                      </p:tavLst>
                                    </p:anim>
                                    <p:anim calcmode="lin" valueType="num">
                                      <p:cBhvr>
                                        <p:cTn id="58" dur="500" fill="hold"/>
                                        <p:tgtEl>
                                          <p:spTgt spid="326737"/>
                                        </p:tgtEl>
                                        <p:attrNameLst>
                                          <p:attrName>ppt_w</p:attrName>
                                        </p:attrNameLst>
                                      </p:cBhvr>
                                      <p:tavLst>
                                        <p:tav tm="0">
                                          <p:val>
                                            <p:strVal val="#ppt_w"/>
                                          </p:val>
                                        </p:tav>
                                        <p:tav tm="100000">
                                          <p:val>
                                            <p:strVal val="#ppt_w"/>
                                          </p:val>
                                        </p:tav>
                                      </p:tavLst>
                                    </p:anim>
                                    <p:anim calcmode="lin" valueType="num">
                                      <p:cBhvr>
                                        <p:cTn id="59" dur="500" fill="hold"/>
                                        <p:tgtEl>
                                          <p:spTgt spid="326737"/>
                                        </p:tgtEl>
                                        <p:attrNameLst>
                                          <p:attrName>ppt_h</p:attrName>
                                        </p:attrNameLst>
                                      </p:cBhvr>
                                      <p:tavLst>
                                        <p:tav tm="0">
                                          <p:val>
                                            <p:fltVal val="0"/>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7" presetClass="entr" presetSubtype="1" fill="hold" nodeType="clickEffect">
                                  <p:stCondLst>
                                    <p:cond delay="0"/>
                                  </p:stCondLst>
                                  <p:childTnLst>
                                    <p:set>
                                      <p:cBhvr>
                                        <p:cTn id="63" dur="1" fill="hold">
                                          <p:stCondLst>
                                            <p:cond delay="0"/>
                                          </p:stCondLst>
                                        </p:cTn>
                                        <p:tgtEl>
                                          <p:spTgt spid="326738"/>
                                        </p:tgtEl>
                                        <p:attrNameLst>
                                          <p:attrName>style.visibility</p:attrName>
                                        </p:attrNameLst>
                                      </p:cBhvr>
                                      <p:to>
                                        <p:strVal val="visible"/>
                                      </p:to>
                                    </p:set>
                                    <p:anim calcmode="lin" valueType="num">
                                      <p:cBhvr>
                                        <p:cTn id="64" dur="500" fill="hold"/>
                                        <p:tgtEl>
                                          <p:spTgt spid="326738"/>
                                        </p:tgtEl>
                                        <p:attrNameLst>
                                          <p:attrName>ppt_x</p:attrName>
                                        </p:attrNameLst>
                                      </p:cBhvr>
                                      <p:tavLst>
                                        <p:tav tm="0">
                                          <p:val>
                                            <p:strVal val="#ppt_x"/>
                                          </p:val>
                                        </p:tav>
                                        <p:tav tm="100000">
                                          <p:val>
                                            <p:strVal val="#ppt_x"/>
                                          </p:val>
                                        </p:tav>
                                      </p:tavLst>
                                    </p:anim>
                                    <p:anim calcmode="lin" valueType="num">
                                      <p:cBhvr>
                                        <p:cTn id="65" dur="500" fill="hold"/>
                                        <p:tgtEl>
                                          <p:spTgt spid="326738"/>
                                        </p:tgtEl>
                                        <p:attrNameLst>
                                          <p:attrName>ppt_y</p:attrName>
                                        </p:attrNameLst>
                                      </p:cBhvr>
                                      <p:tavLst>
                                        <p:tav tm="0">
                                          <p:val>
                                            <p:strVal val="#ppt_y-#ppt_h/2"/>
                                          </p:val>
                                        </p:tav>
                                        <p:tav tm="100000">
                                          <p:val>
                                            <p:strVal val="#ppt_y"/>
                                          </p:val>
                                        </p:tav>
                                      </p:tavLst>
                                    </p:anim>
                                    <p:anim calcmode="lin" valueType="num">
                                      <p:cBhvr>
                                        <p:cTn id="66" dur="500" fill="hold"/>
                                        <p:tgtEl>
                                          <p:spTgt spid="326738"/>
                                        </p:tgtEl>
                                        <p:attrNameLst>
                                          <p:attrName>ppt_w</p:attrName>
                                        </p:attrNameLst>
                                      </p:cBhvr>
                                      <p:tavLst>
                                        <p:tav tm="0">
                                          <p:val>
                                            <p:strVal val="#ppt_w"/>
                                          </p:val>
                                        </p:tav>
                                        <p:tav tm="100000">
                                          <p:val>
                                            <p:strVal val="#ppt_w"/>
                                          </p:val>
                                        </p:tav>
                                      </p:tavLst>
                                    </p:anim>
                                    <p:anim calcmode="lin" valueType="num">
                                      <p:cBhvr>
                                        <p:cTn id="67" dur="500" fill="hold"/>
                                        <p:tgtEl>
                                          <p:spTgt spid="326738"/>
                                        </p:tgtEl>
                                        <p:attrNameLst>
                                          <p:attrName>ppt_h</p:attrName>
                                        </p:attrNameLst>
                                      </p:cBhvr>
                                      <p:tavLst>
                                        <p:tav tm="0">
                                          <p:val>
                                            <p:fltVal val="0"/>
                                          </p:val>
                                        </p:tav>
                                        <p:tav tm="100000">
                                          <p:val>
                                            <p:strVal val="#ppt_h"/>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326739"/>
                                        </p:tgtEl>
                                        <p:attrNameLst>
                                          <p:attrName>style.visibility</p:attrName>
                                        </p:attrNameLst>
                                      </p:cBhvr>
                                      <p:to>
                                        <p:strVal val="visible"/>
                                      </p:to>
                                    </p:set>
                                    <p:animEffect transition="in" filter="dissolve">
                                      <p:cBhvr>
                                        <p:cTn id="72" dur="500"/>
                                        <p:tgtEl>
                                          <p:spTgt spid="32673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nodeType="clickEffect">
                                  <p:stCondLst>
                                    <p:cond delay="0"/>
                                  </p:stCondLst>
                                  <p:childTnLst>
                                    <p:set>
                                      <p:cBhvr>
                                        <p:cTn id="76" dur="1" fill="hold">
                                          <p:stCondLst>
                                            <p:cond delay="0"/>
                                          </p:stCondLst>
                                        </p:cTn>
                                        <p:tgtEl>
                                          <p:spTgt spid="326743"/>
                                        </p:tgtEl>
                                        <p:attrNameLst>
                                          <p:attrName>style.visibility</p:attrName>
                                        </p:attrNameLst>
                                      </p:cBhvr>
                                      <p:to>
                                        <p:strVal val="visible"/>
                                      </p:to>
                                    </p:set>
                                    <p:animEffect transition="in" filter="dissolve">
                                      <p:cBhvr>
                                        <p:cTn id="77" dur="500"/>
                                        <p:tgtEl>
                                          <p:spTgt spid="32674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26745"/>
                                        </p:tgtEl>
                                        <p:attrNameLst>
                                          <p:attrName>style.visibility</p:attrName>
                                        </p:attrNameLst>
                                      </p:cBhvr>
                                      <p:to>
                                        <p:strVal val="visible"/>
                                      </p:to>
                                    </p:set>
                                    <p:animEffect transition="in" filter="dissolve">
                                      <p:cBhvr>
                                        <p:cTn id="82" dur="500"/>
                                        <p:tgtEl>
                                          <p:spTgt spid="326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p:bldP spid="326701" grpId="0"/>
      <p:bldP spid="32674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zh-CN" altLang="en-US"/>
              <a:t>想一想外设怎么工作</a:t>
            </a:r>
            <a:r>
              <a:rPr lang="en-US" altLang="zh-CN"/>
              <a:t>?</a:t>
            </a:r>
          </a:p>
        </p:txBody>
      </p:sp>
      <p:grpSp>
        <p:nvGrpSpPr>
          <p:cNvPr id="320516" name="Group 4"/>
          <p:cNvGrpSpPr>
            <a:grpSpLocks/>
          </p:cNvGrpSpPr>
          <p:nvPr/>
        </p:nvGrpSpPr>
        <p:grpSpPr bwMode="auto">
          <a:xfrm>
            <a:off x="457200" y="3214279"/>
            <a:ext cx="8382000" cy="762000"/>
            <a:chOff x="288" y="2124"/>
            <a:chExt cx="5280" cy="480"/>
          </a:xfrm>
        </p:grpSpPr>
        <p:sp>
          <p:nvSpPr>
            <p:cNvPr id="320517" name="Text Box 5"/>
            <p:cNvSpPr txBox="1">
              <a:spLocks noChangeArrowheads="1"/>
            </p:cNvSpPr>
            <p:nvPr/>
          </p:nvSpPr>
          <p:spPr bwMode="auto">
            <a:xfrm>
              <a:off x="4368" y="2124"/>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chemeClr val="tx1"/>
                  </a:solidFill>
                </a:rPr>
                <a:t>PCI</a:t>
              </a:r>
              <a:r>
                <a:rPr lang="zh-CN" altLang="en-US" b="1">
                  <a:solidFill>
                    <a:schemeClr val="tx1"/>
                  </a:solidFill>
                </a:rPr>
                <a:t>总线</a:t>
              </a:r>
            </a:p>
          </p:txBody>
        </p:sp>
        <p:sp>
          <p:nvSpPr>
            <p:cNvPr id="320518" name="AutoShape 6"/>
            <p:cNvSpPr>
              <a:spLocks noChangeArrowheads="1"/>
            </p:cNvSpPr>
            <p:nvPr/>
          </p:nvSpPr>
          <p:spPr bwMode="auto">
            <a:xfrm rot="5400000">
              <a:off x="2640" y="60"/>
              <a:ext cx="192" cy="4896"/>
            </a:xfrm>
            <a:prstGeom prst="can">
              <a:avLst>
                <a:gd name="adj" fmla="val 54069"/>
              </a:avLst>
            </a:prstGeom>
            <a:gradFill rotWithShape="1">
              <a:gsLst>
                <a:gs pos="0">
                  <a:srgbClr val="CCFF66"/>
                </a:gs>
                <a:gs pos="50000">
                  <a:srgbClr val="CCFF66">
                    <a:gamma/>
                    <a:shade val="46275"/>
                    <a:invGamma/>
                  </a:srgbClr>
                </a:gs>
                <a:gs pos="100000">
                  <a:srgbClr val="CCFF6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0530" name="Group 18"/>
          <p:cNvGrpSpPr>
            <a:grpSpLocks/>
          </p:cNvGrpSpPr>
          <p:nvPr/>
        </p:nvGrpSpPr>
        <p:grpSpPr bwMode="auto">
          <a:xfrm>
            <a:off x="533400" y="1061629"/>
            <a:ext cx="4343400" cy="2609850"/>
            <a:chOff x="2448" y="768"/>
            <a:chExt cx="2736" cy="1644"/>
          </a:xfrm>
        </p:grpSpPr>
        <p:sp>
          <p:nvSpPr>
            <p:cNvPr id="320531" name="AutoShape 19"/>
            <p:cNvSpPr>
              <a:spLocks noChangeArrowheads="1"/>
            </p:cNvSpPr>
            <p:nvPr/>
          </p:nvSpPr>
          <p:spPr bwMode="auto">
            <a:xfrm>
              <a:off x="2976" y="2172"/>
              <a:ext cx="240" cy="240"/>
            </a:xfrm>
            <a:prstGeom prst="upDownArrow">
              <a:avLst>
                <a:gd name="adj1" fmla="val 50000"/>
                <a:gd name="adj2" fmla="val 20000"/>
              </a:avLst>
            </a:prstGeom>
            <a:solidFill>
              <a:srgbClr val="CC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20532" name="Text Box 20"/>
            <p:cNvSpPr txBox="1">
              <a:spLocks noChangeArrowheads="1"/>
            </p:cNvSpPr>
            <p:nvPr/>
          </p:nvSpPr>
          <p:spPr bwMode="auto">
            <a:xfrm>
              <a:off x="2448" y="1872"/>
              <a:ext cx="1296" cy="300"/>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chemeClr val="tx1"/>
                  </a:solidFill>
                </a:rPr>
                <a:t>总线控制器</a:t>
              </a:r>
            </a:p>
          </p:txBody>
        </p:sp>
        <p:sp>
          <p:nvSpPr>
            <p:cNvPr id="320533" name="AutoShape 21"/>
            <p:cNvSpPr>
              <a:spLocks noChangeArrowheads="1"/>
            </p:cNvSpPr>
            <p:nvPr/>
          </p:nvSpPr>
          <p:spPr bwMode="auto">
            <a:xfrm rot="5400000">
              <a:off x="3480" y="792"/>
              <a:ext cx="192" cy="1488"/>
            </a:xfrm>
            <a:prstGeom prst="can">
              <a:avLst>
                <a:gd name="adj" fmla="val 16433"/>
              </a:avLst>
            </a:prstGeom>
            <a:gradFill rotWithShape="1">
              <a:gsLst>
                <a:gs pos="0">
                  <a:srgbClr val="FF66CC"/>
                </a:gs>
                <a:gs pos="50000">
                  <a:srgbClr val="FF66CC">
                    <a:gamma/>
                    <a:shade val="46275"/>
                    <a:invGamma/>
                  </a:srgbClr>
                </a:gs>
                <a:gs pos="100000">
                  <a:srgbClr val="FF66CC"/>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34" name="Text Box 22"/>
            <p:cNvSpPr txBox="1">
              <a:spLocks noChangeArrowheads="1"/>
            </p:cNvSpPr>
            <p:nvPr/>
          </p:nvSpPr>
          <p:spPr bwMode="auto">
            <a:xfrm>
              <a:off x="3648" y="1632"/>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chemeClr val="tx1"/>
                  </a:solidFill>
                </a:rPr>
                <a:t>CPU-</a:t>
              </a:r>
              <a:r>
                <a:rPr lang="zh-CN" altLang="en-US" b="1">
                  <a:solidFill>
                    <a:schemeClr val="tx1"/>
                  </a:solidFill>
                </a:rPr>
                <a:t>内存总线</a:t>
              </a:r>
            </a:p>
          </p:txBody>
        </p:sp>
        <p:sp>
          <p:nvSpPr>
            <p:cNvPr id="320535" name="AutoShape 23"/>
            <p:cNvSpPr>
              <a:spLocks noChangeArrowheads="1"/>
            </p:cNvSpPr>
            <p:nvPr/>
          </p:nvSpPr>
          <p:spPr bwMode="auto">
            <a:xfrm>
              <a:off x="2976" y="1632"/>
              <a:ext cx="240" cy="240"/>
            </a:xfrm>
            <a:prstGeom prst="upDownArrow">
              <a:avLst>
                <a:gd name="adj1" fmla="val 50000"/>
                <a:gd name="adj2" fmla="val 20000"/>
              </a:avLst>
            </a:prstGeom>
            <a:solidFill>
              <a:srgbClr val="FF66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20536" name="AutoShape 24"/>
            <p:cNvSpPr>
              <a:spLocks noChangeArrowheads="1"/>
            </p:cNvSpPr>
            <p:nvPr/>
          </p:nvSpPr>
          <p:spPr bwMode="auto">
            <a:xfrm>
              <a:off x="2976" y="1200"/>
              <a:ext cx="240" cy="240"/>
            </a:xfrm>
            <a:prstGeom prst="upDownArrow">
              <a:avLst>
                <a:gd name="adj1" fmla="val 50000"/>
                <a:gd name="adj2" fmla="val 20000"/>
              </a:avLst>
            </a:prstGeom>
            <a:solidFill>
              <a:srgbClr val="FF66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20537" name="AutoShape 25"/>
            <p:cNvSpPr>
              <a:spLocks noChangeArrowheads="1"/>
            </p:cNvSpPr>
            <p:nvPr/>
          </p:nvSpPr>
          <p:spPr bwMode="auto">
            <a:xfrm>
              <a:off x="3888" y="1200"/>
              <a:ext cx="240" cy="240"/>
            </a:xfrm>
            <a:prstGeom prst="upDownArrow">
              <a:avLst>
                <a:gd name="adj1" fmla="val 50000"/>
                <a:gd name="adj2" fmla="val 20000"/>
              </a:avLst>
            </a:prstGeom>
            <a:solidFill>
              <a:srgbClr val="FF66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nvGrpSpPr>
            <p:cNvPr id="320538" name="Group 26"/>
            <p:cNvGrpSpPr>
              <a:grpSpLocks/>
            </p:cNvGrpSpPr>
            <p:nvPr/>
          </p:nvGrpSpPr>
          <p:grpSpPr bwMode="auto">
            <a:xfrm rot="376460">
              <a:off x="2733" y="816"/>
              <a:ext cx="723" cy="442"/>
              <a:chOff x="2515" y="1988"/>
              <a:chExt cx="824" cy="394"/>
            </a:xfrm>
          </p:grpSpPr>
          <p:sp>
            <p:nvSpPr>
              <p:cNvPr id="320539" name="Freeform 27"/>
              <p:cNvSpPr>
                <a:spLocks/>
              </p:cNvSpPr>
              <p:nvPr/>
            </p:nvSpPr>
            <p:spPr bwMode="auto">
              <a:xfrm>
                <a:off x="2515" y="1988"/>
                <a:ext cx="824" cy="394"/>
              </a:xfrm>
              <a:custGeom>
                <a:avLst/>
                <a:gdLst>
                  <a:gd name="T0" fmla="*/ 2030 w 3296"/>
                  <a:gd name="T1" fmla="*/ 253 h 1577"/>
                  <a:gd name="T2" fmla="*/ 2115 w 3296"/>
                  <a:gd name="T3" fmla="*/ 201 h 1577"/>
                  <a:gd name="T4" fmla="*/ 2214 w 3296"/>
                  <a:gd name="T5" fmla="*/ 177 h 1577"/>
                  <a:gd name="T6" fmla="*/ 2260 w 3296"/>
                  <a:gd name="T7" fmla="*/ 150 h 1577"/>
                  <a:gd name="T8" fmla="*/ 2306 w 3296"/>
                  <a:gd name="T9" fmla="*/ 125 h 1577"/>
                  <a:gd name="T10" fmla="*/ 2391 w 3296"/>
                  <a:gd name="T11" fmla="*/ 136 h 1577"/>
                  <a:gd name="T12" fmla="*/ 2439 w 3296"/>
                  <a:gd name="T13" fmla="*/ 111 h 1577"/>
                  <a:gd name="T14" fmla="*/ 2573 w 3296"/>
                  <a:gd name="T15" fmla="*/ 191 h 1577"/>
                  <a:gd name="T16" fmla="*/ 2664 w 3296"/>
                  <a:gd name="T17" fmla="*/ 223 h 1577"/>
                  <a:gd name="T18" fmla="*/ 2786 w 3296"/>
                  <a:gd name="T19" fmla="*/ 302 h 1577"/>
                  <a:gd name="T20" fmla="*/ 2871 w 3296"/>
                  <a:gd name="T21" fmla="*/ 389 h 1577"/>
                  <a:gd name="T22" fmla="*/ 2837 w 3296"/>
                  <a:gd name="T23" fmla="*/ 421 h 1577"/>
                  <a:gd name="T24" fmla="*/ 2972 w 3296"/>
                  <a:gd name="T25" fmla="*/ 506 h 1577"/>
                  <a:gd name="T26" fmla="*/ 3037 w 3296"/>
                  <a:gd name="T27" fmla="*/ 517 h 1577"/>
                  <a:gd name="T28" fmla="*/ 3135 w 3296"/>
                  <a:gd name="T29" fmla="*/ 681 h 1577"/>
                  <a:gd name="T30" fmla="*/ 3189 w 3296"/>
                  <a:gd name="T31" fmla="*/ 814 h 1577"/>
                  <a:gd name="T32" fmla="*/ 3138 w 3296"/>
                  <a:gd name="T33" fmla="*/ 855 h 1577"/>
                  <a:gd name="T34" fmla="*/ 3232 w 3296"/>
                  <a:gd name="T35" fmla="*/ 970 h 1577"/>
                  <a:gd name="T36" fmla="*/ 3214 w 3296"/>
                  <a:gd name="T37" fmla="*/ 1097 h 1577"/>
                  <a:gd name="T38" fmla="*/ 2919 w 3296"/>
                  <a:gd name="T39" fmla="*/ 1147 h 1577"/>
                  <a:gd name="T40" fmla="*/ 2623 w 3296"/>
                  <a:gd name="T41" fmla="*/ 1196 h 1577"/>
                  <a:gd name="T42" fmla="*/ 2325 w 3296"/>
                  <a:gd name="T43" fmla="*/ 1242 h 1577"/>
                  <a:gd name="T44" fmla="*/ 2214 w 3296"/>
                  <a:gd name="T45" fmla="*/ 1262 h 1577"/>
                  <a:gd name="T46" fmla="*/ 2120 w 3296"/>
                  <a:gd name="T47" fmla="*/ 1239 h 1577"/>
                  <a:gd name="T48" fmla="*/ 2028 w 3296"/>
                  <a:gd name="T49" fmla="*/ 1103 h 1577"/>
                  <a:gd name="T50" fmla="*/ 2047 w 3296"/>
                  <a:gd name="T51" fmla="*/ 1191 h 1577"/>
                  <a:gd name="T52" fmla="*/ 2020 w 3296"/>
                  <a:gd name="T53" fmla="*/ 1302 h 1577"/>
                  <a:gd name="T54" fmla="*/ 1832 w 3296"/>
                  <a:gd name="T55" fmla="*/ 1327 h 1577"/>
                  <a:gd name="T56" fmla="*/ 1497 w 3296"/>
                  <a:gd name="T57" fmla="*/ 1384 h 1577"/>
                  <a:gd name="T58" fmla="*/ 1060 w 3296"/>
                  <a:gd name="T59" fmla="*/ 1458 h 1577"/>
                  <a:gd name="T60" fmla="*/ 621 w 3296"/>
                  <a:gd name="T61" fmla="*/ 1531 h 1577"/>
                  <a:gd name="T62" fmla="*/ 343 w 3296"/>
                  <a:gd name="T63" fmla="*/ 1572 h 1577"/>
                  <a:gd name="T64" fmla="*/ 264 w 3296"/>
                  <a:gd name="T65" fmla="*/ 1405 h 1577"/>
                  <a:gd name="T66" fmla="*/ 163 w 3296"/>
                  <a:gd name="T67" fmla="*/ 1122 h 1577"/>
                  <a:gd name="T68" fmla="*/ 104 w 3296"/>
                  <a:gd name="T69" fmla="*/ 1024 h 1577"/>
                  <a:gd name="T70" fmla="*/ 63 w 3296"/>
                  <a:gd name="T71" fmla="*/ 817 h 1577"/>
                  <a:gd name="T72" fmla="*/ 49 w 3296"/>
                  <a:gd name="T73" fmla="*/ 506 h 1577"/>
                  <a:gd name="T74" fmla="*/ 235 w 3296"/>
                  <a:gd name="T75" fmla="*/ 474 h 1577"/>
                  <a:gd name="T76" fmla="*/ 299 w 3296"/>
                  <a:gd name="T77" fmla="*/ 343 h 1577"/>
                  <a:gd name="T78" fmla="*/ 368 w 3296"/>
                  <a:gd name="T79" fmla="*/ 460 h 1577"/>
                  <a:gd name="T80" fmla="*/ 409 w 3296"/>
                  <a:gd name="T81" fmla="*/ 327 h 1577"/>
                  <a:gd name="T82" fmla="*/ 458 w 3296"/>
                  <a:gd name="T83" fmla="*/ 351 h 1577"/>
                  <a:gd name="T84" fmla="*/ 518 w 3296"/>
                  <a:gd name="T85" fmla="*/ 345 h 1577"/>
                  <a:gd name="T86" fmla="*/ 607 w 3296"/>
                  <a:gd name="T87" fmla="*/ 398 h 1577"/>
                  <a:gd name="T88" fmla="*/ 673 w 3296"/>
                  <a:gd name="T89" fmla="*/ 421 h 1577"/>
                  <a:gd name="T90" fmla="*/ 731 w 3296"/>
                  <a:gd name="T91" fmla="*/ 386 h 1577"/>
                  <a:gd name="T92" fmla="*/ 785 w 3296"/>
                  <a:gd name="T93" fmla="*/ 278 h 1577"/>
                  <a:gd name="T94" fmla="*/ 837 w 3296"/>
                  <a:gd name="T95" fmla="*/ 375 h 1577"/>
                  <a:gd name="T96" fmla="*/ 862 w 3296"/>
                  <a:gd name="T97" fmla="*/ 106 h 1577"/>
                  <a:gd name="T98" fmla="*/ 970 w 3296"/>
                  <a:gd name="T99" fmla="*/ 87 h 1577"/>
                  <a:gd name="T100" fmla="*/ 1115 w 3296"/>
                  <a:gd name="T101" fmla="*/ 71 h 1577"/>
                  <a:gd name="T102" fmla="*/ 1352 w 3296"/>
                  <a:gd name="T103" fmla="*/ 46 h 1577"/>
                  <a:gd name="T104" fmla="*/ 1589 w 3296"/>
                  <a:gd name="T105" fmla="*/ 24 h 1577"/>
                  <a:gd name="T106" fmla="*/ 1807 w 3296"/>
                  <a:gd name="T107" fmla="*/ 24 h 1577"/>
                  <a:gd name="T108" fmla="*/ 1917 w 3296"/>
                  <a:gd name="T109" fmla="*/ 174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96" h="1577">
                    <a:moveTo>
                      <a:pt x="1959" y="237"/>
                    </a:moveTo>
                    <a:lnTo>
                      <a:pt x="1970" y="248"/>
                    </a:lnTo>
                    <a:lnTo>
                      <a:pt x="1987" y="253"/>
                    </a:lnTo>
                    <a:lnTo>
                      <a:pt x="2009" y="256"/>
                    </a:lnTo>
                    <a:lnTo>
                      <a:pt x="2030" y="253"/>
                    </a:lnTo>
                    <a:lnTo>
                      <a:pt x="2055" y="250"/>
                    </a:lnTo>
                    <a:lnTo>
                      <a:pt x="2078" y="248"/>
                    </a:lnTo>
                    <a:lnTo>
                      <a:pt x="2096" y="244"/>
                    </a:lnTo>
                    <a:lnTo>
                      <a:pt x="2110" y="244"/>
                    </a:lnTo>
                    <a:lnTo>
                      <a:pt x="2115" y="201"/>
                    </a:lnTo>
                    <a:lnTo>
                      <a:pt x="2124" y="150"/>
                    </a:lnTo>
                    <a:lnTo>
                      <a:pt x="2142" y="111"/>
                    </a:lnTo>
                    <a:lnTo>
                      <a:pt x="2181" y="117"/>
                    </a:lnTo>
                    <a:lnTo>
                      <a:pt x="2195" y="147"/>
                    </a:lnTo>
                    <a:lnTo>
                      <a:pt x="2214" y="177"/>
                    </a:lnTo>
                    <a:lnTo>
                      <a:pt x="2235" y="209"/>
                    </a:lnTo>
                    <a:lnTo>
                      <a:pt x="2260" y="237"/>
                    </a:lnTo>
                    <a:lnTo>
                      <a:pt x="2260" y="204"/>
                    </a:lnTo>
                    <a:lnTo>
                      <a:pt x="2257" y="177"/>
                    </a:lnTo>
                    <a:lnTo>
                      <a:pt x="2260" y="150"/>
                    </a:lnTo>
                    <a:lnTo>
                      <a:pt x="2271" y="125"/>
                    </a:lnTo>
                    <a:lnTo>
                      <a:pt x="2278" y="120"/>
                    </a:lnTo>
                    <a:lnTo>
                      <a:pt x="2290" y="117"/>
                    </a:lnTo>
                    <a:lnTo>
                      <a:pt x="2298" y="117"/>
                    </a:lnTo>
                    <a:lnTo>
                      <a:pt x="2306" y="125"/>
                    </a:lnTo>
                    <a:lnTo>
                      <a:pt x="2382" y="226"/>
                    </a:lnTo>
                    <a:lnTo>
                      <a:pt x="2388" y="201"/>
                    </a:lnTo>
                    <a:lnTo>
                      <a:pt x="2391" y="179"/>
                    </a:lnTo>
                    <a:lnTo>
                      <a:pt x="2388" y="155"/>
                    </a:lnTo>
                    <a:lnTo>
                      <a:pt x="2391" y="136"/>
                    </a:lnTo>
                    <a:lnTo>
                      <a:pt x="2398" y="111"/>
                    </a:lnTo>
                    <a:lnTo>
                      <a:pt x="2407" y="95"/>
                    </a:lnTo>
                    <a:lnTo>
                      <a:pt x="2415" y="92"/>
                    </a:lnTo>
                    <a:lnTo>
                      <a:pt x="2426" y="97"/>
                    </a:lnTo>
                    <a:lnTo>
                      <a:pt x="2439" y="111"/>
                    </a:lnTo>
                    <a:lnTo>
                      <a:pt x="2459" y="133"/>
                    </a:lnTo>
                    <a:lnTo>
                      <a:pt x="2483" y="163"/>
                    </a:lnTo>
                    <a:lnTo>
                      <a:pt x="2515" y="201"/>
                    </a:lnTo>
                    <a:lnTo>
                      <a:pt x="2549" y="196"/>
                    </a:lnTo>
                    <a:lnTo>
                      <a:pt x="2573" y="191"/>
                    </a:lnTo>
                    <a:lnTo>
                      <a:pt x="2593" y="188"/>
                    </a:lnTo>
                    <a:lnTo>
                      <a:pt x="2609" y="191"/>
                    </a:lnTo>
                    <a:lnTo>
                      <a:pt x="2625" y="196"/>
                    </a:lnTo>
                    <a:lnTo>
                      <a:pt x="2641" y="207"/>
                    </a:lnTo>
                    <a:lnTo>
                      <a:pt x="2664" y="223"/>
                    </a:lnTo>
                    <a:lnTo>
                      <a:pt x="2687" y="244"/>
                    </a:lnTo>
                    <a:lnTo>
                      <a:pt x="2712" y="256"/>
                    </a:lnTo>
                    <a:lnTo>
                      <a:pt x="2736" y="269"/>
                    </a:lnTo>
                    <a:lnTo>
                      <a:pt x="2761" y="285"/>
                    </a:lnTo>
                    <a:lnTo>
                      <a:pt x="2786" y="302"/>
                    </a:lnTo>
                    <a:lnTo>
                      <a:pt x="2811" y="322"/>
                    </a:lnTo>
                    <a:lnTo>
                      <a:pt x="2835" y="338"/>
                    </a:lnTo>
                    <a:lnTo>
                      <a:pt x="2859" y="354"/>
                    </a:lnTo>
                    <a:lnTo>
                      <a:pt x="2887" y="368"/>
                    </a:lnTo>
                    <a:lnTo>
                      <a:pt x="2871" y="389"/>
                    </a:lnTo>
                    <a:lnTo>
                      <a:pt x="2851" y="400"/>
                    </a:lnTo>
                    <a:lnTo>
                      <a:pt x="2835" y="400"/>
                    </a:lnTo>
                    <a:lnTo>
                      <a:pt x="2823" y="400"/>
                    </a:lnTo>
                    <a:lnTo>
                      <a:pt x="2823" y="405"/>
                    </a:lnTo>
                    <a:lnTo>
                      <a:pt x="2837" y="421"/>
                    </a:lnTo>
                    <a:lnTo>
                      <a:pt x="2871" y="455"/>
                    </a:lnTo>
                    <a:lnTo>
                      <a:pt x="2928" y="512"/>
                    </a:lnTo>
                    <a:lnTo>
                      <a:pt x="2944" y="509"/>
                    </a:lnTo>
                    <a:lnTo>
                      <a:pt x="2958" y="506"/>
                    </a:lnTo>
                    <a:lnTo>
                      <a:pt x="2972" y="506"/>
                    </a:lnTo>
                    <a:lnTo>
                      <a:pt x="2982" y="506"/>
                    </a:lnTo>
                    <a:lnTo>
                      <a:pt x="2995" y="509"/>
                    </a:lnTo>
                    <a:lnTo>
                      <a:pt x="3009" y="509"/>
                    </a:lnTo>
                    <a:lnTo>
                      <a:pt x="3023" y="515"/>
                    </a:lnTo>
                    <a:lnTo>
                      <a:pt x="3037" y="517"/>
                    </a:lnTo>
                    <a:lnTo>
                      <a:pt x="3055" y="550"/>
                    </a:lnTo>
                    <a:lnTo>
                      <a:pt x="3075" y="582"/>
                    </a:lnTo>
                    <a:lnTo>
                      <a:pt x="3094" y="616"/>
                    </a:lnTo>
                    <a:lnTo>
                      <a:pt x="3113" y="648"/>
                    </a:lnTo>
                    <a:lnTo>
                      <a:pt x="3135" y="681"/>
                    </a:lnTo>
                    <a:lnTo>
                      <a:pt x="3154" y="713"/>
                    </a:lnTo>
                    <a:lnTo>
                      <a:pt x="3173" y="749"/>
                    </a:lnTo>
                    <a:lnTo>
                      <a:pt x="3192" y="782"/>
                    </a:lnTo>
                    <a:lnTo>
                      <a:pt x="3192" y="795"/>
                    </a:lnTo>
                    <a:lnTo>
                      <a:pt x="3189" y="814"/>
                    </a:lnTo>
                    <a:lnTo>
                      <a:pt x="3186" y="830"/>
                    </a:lnTo>
                    <a:lnTo>
                      <a:pt x="3184" y="847"/>
                    </a:lnTo>
                    <a:lnTo>
                      <a:pt x="3170" y="855"/>
                    </a:lnTo>
                    <a:lnTo>
                      <a:pt x="3154" y="855"/>
                    </a:lnTo>
                    <a:lnTo>
                      <a:pt x="3138" y="855"/>
                    </a:lnTo>
                    <a:lnTo>
                      <a:pt x="3121" y="858"/>
                    </a:lnTo>
                    <a:lnTo>
                      <a:pt x="3131" y="877"/>
                    </a:lnTo>
                    <a:lnTo>
                      <a:pt x="3159" y="904"/>
                    </a:lnTo>
                    <a:lnTo>
                      <a:pt x="3195" y="936"/>
                    </a:lnTo>
                    <a:lnTo>
                      <a:pt x="3232" y="970"/>
                    </a:lnTo>
                    <a:lnTo>
                      <a:pt x="3268" y="1005"/>
                    </a:lnTo>
                    <a:lnTo>
                      <a:pt x="3290" y="1037"/>
                    </a:lnTo>
                    <a:lnTo>
                      <a:pt x="3296" y="1065"/>
                    </a:lnTo>
                    <a:lnTo>
                      <a:pt x="3274" y="1087"/>
                    </a:lnTo>
                    <a:lnTo>
                      <a:pt x="3214" y="1097"/>
                    </a:lnTo>
                    <a:lnTo>
                      <a:pt x="3156" y="1106"/>
                    </a:lnTo>
                    <a:lnTo>
                      <a:pt x="3096" y="1117"/>
                    </a:lnTo>
                    <a:lnTo>
                      <a:pt x="3037" y="1125"/>
                    </a:lnTo>
                    <a:lnTo>
                      <a:pt x="2977" y="1136"/>
                    </a:lnTo>
                    <a:lnTo>
                      <a:pt x="2919" y="1147"/>
                    </a:lnTo>
                    <a:lnTo>
                      <a:pt x="2859" y="1155"/>
                    </a:lnTo>
                    <a:lnTo>
                      <a:pt x="2800" y="1166"/>
                    </a:lnTo>
                    <a:lnTo>
                      <a:pt x="2740" y="1174"/>
                    </a:lnTo>
                    <a:lnTo>
                      <a:pt x="2682" y="1185"/>
                    </a:lnTo>
                    <a:lnTo>
                      <a:pt x="2623" y="1196"/>
                    </a:lnTo>
                    <a:lnTo>
                      <a:pt x="2563" y="1204"/>
                    </a:lnTo>
                    <a:lnTo>
                      <a:pt x="2503" y="1215"/>
                    </a:lnTo>
                    <a:lnTo>
                      <a:pt x="2445" y="1223"/>
                    </a:lnTo>
                    <a:lnTo>
                      <a:pt x="2386" y="1234"/>
                    </a:lnTo>
                    <a:lnTo>
                      <a:pt x="2325" y="1242"/>
                    </a:lnTo>
                    <a:lnTo>
                      <a:pt x="2303" y="1248"/>
                    </a:lnTo>
                    <a:lnTo>
                      <a:pt x="2281" y="1253"/>
                    </a:lnTo>
                    <a:lnTo>
                      <a:pt x="2260" y="1256"/>
                    </a:lnTo>
                    <a:lnTo>
                      <a:pt x="2237" y="1258"/>
                    </a:lnTo>
                    <a:lnTo>
                      <a:pt x="2214" y="1262"/>
                    </a:lnTo>
                    <a:lnTo>
                      <a:pt x="2191" y="1267"/>
                    </a:lnTo>
                    <a:lnTo>
                      <a:pt x="2167" y="1272"/>
                    </a:lnTo>
                    <a:lnTo>
                      <a:pt x="2145" y="1278"/>
                    </a:lnTo>
                    <a:lnTo>
                      <a:pt x="2137" y="1264"/>
                    </a:lnTo>
                    <a:lnTo>
                      <a:pt x="2120" y="1239"/>
                    </a:lnTo>
                    <a:lnTo>
                      <a:pt x="2101" y="1212"/>
                    </a:lnTo>
                    <a:lnTo>
                      <a:pt x="2083" y="1180"/>
                    </a:lnTo>
                    <a:lnTo>
                      <a:pt x="2060" y="1147"/>
                    </a:lnTo>
                    <a:lnTo>
                      <a:pt x="2042" y="1120"/>
                    </a:lnTo>
                    <a:lnTo>
                      <a:pt x="2028" y="1103"/>
                    </a:lnTo>
                    <a:lnTo>
                      <a:pt x="2020" y="1097"/>
                    </a:lnTo>
                    <a:lnTo>
                      <a:pt x="2006" y="1101"/>
                    </a:lnTo>
                    <a:lnTo>
                      <a:pt x="2009" y="1122"/>
                    </a:lnTo>
                    <a:lnTo>
                      <a:pt x="2025" y="1152"/>
                    </a:lnTo>
                    <a:lnTo>
                      <a:pt x="2047" y="1191"/>
                    </a:lnTo>
                    <a:lnTo>
                      <a:pt x="2066" y="1228"/>
                    </a:lnTo>
                    <a:lnTo>
                      <a:pt x="2078" y="1262"/>
                    </a:lnTo>
                    <a:lnTo>
                      <a:pt x="2078" y="1286"/>
                    </a:lnTo>
                    <a:lnTo>
                      <a:pt x="2055" y="1294"/>
                    </a:lnTo>
                    <a:lnTo>
                      <a:pt x="2020" y="1302"/>
                    </a:lnTo>
                    <a:lnTo>
                      <a:pt x="1982" y="1308"/>
                    </a:lnTo>
                    <a:lnTo>
                      <a:pt x="1947" y="1313"/>
                    </a:lnTo>
                    <a:lnTo>
                      <a:pt x="1908" y="1318"/>
                    </a:lnTo>
                    <a:lnTo>
                      <a:pt x="1869" y="1322"/>
                    </a:lnTo>
                    <a:lnTo>
                      <a:pt x="1832" y="1327"/>
                    </a:lnTo>
                    <a:lnTo>
                      <a:pt x="1793" y="1332"/>
                    </a:lnTo>
                    <a:lnTo>
                      <a:pt x="1756" y="1338"/>
                    </a:lnTo>
                    <a:lnTo>
                      <a:pt x="1669" y="1354"/>
                    </a:lnTo>
                    <a:lnTo>
                      <a:pt x="1584" y="1368"/>
                    </a:lnTo>
                    <a:lnTo>
                      <a:pt x="1497" y="1384"/>
                    </a:lnTo>
                    <a:lnTo>
                      <a:pt x="1409" y="1398"/>
                    </a:lnTo>
                    <a:lnTo>
                      <a:pt x="1322" y="1411"/>
                    </a:lnTo>
                    <a:lnTo>
                      <a:pt x="1235" y="1428"/>
                    </a:lnTo>
                    <a:lnTo>
                      <a:pt x="1147" y="1441"/>
                    </a:lnTo>
                    <a:lnTo>
                      <a:pt x="1060" y="1458"/>
                    </a:lnTo>
                    <a:lnTo>
                      <a:pt x="973" y="1471"/>
                    </a:lnTo>
                    <a:lnTo>
                      <a:pt x="886" y="1485"/>
                    </a:lnTo>
                    <a:lnTo>
                      <a:pt x="798" y="1501"/>
                    </a:lnTo>
                    <a:lnTo>
                      <a:pt x="711" y="1515"/>
                    </a:lnTo>
                    <a:lnTo>
                      <a:pt x="621" y="1531"/>
                    </a:lnTo>
                    <a:lnTo>
                      <a:pt x="534" y="1547"/>
                    </a:lnTo>
                    <a:lnTo>
                      <a:pt x="447" y="1561"/>
                    </a:lnTo>
                    <a:lnTo>
                      <a:pt x="359" y="1577"/>
                    </a:lnTo>
                    <a:lnTo>
                      <a:pt x="352" y="1575"/>
                    </a:lnTo>
                    <a:lnTo>
                      <a:pt x="343" y="1572"/>
                    </a:lnTo>
                    <a:lnTo>
                      <a:pt x="336" y="1572"/>
                    </a:lnTo>
                    <a:lnTo>
                      <a:pt x="324" y="1572"/>
                    </a:lnTo>
                    <a:lnTo>
                      <a:pt x="306" y="1515"/>
                    </a:lnTo>
                    <a:lnTo>
                      <a:pt x="286" y="1460"/>
                    </a:lnTo>
                    <a:lnTo>
                      <a:pt x="264" y="1405"/>
                    </a:lnTo>
                    <a:lnTo>
                      <a:pt x="242" y="1348"/>
                    </a:lnTo>
                    <a:lnTo>
                      <a:pt x="221" y="1294"/>
                    </a:lnTo>
                    <a:lnTo>
                      <a:pt x="202" y="1237"/>
                    </a:lnTo>
                    <a:lnTo>
                      <a:pt x="182" y="1180"/>
                    </a:lnTo>
                    <a:lnTo>
                      <a:pt x="163" y="1122"/>
                    </a:lnTo>
                    <a:lnTo>
                      <a:pt x="155" y="1101"/>
                    </a:lnTo>
                    <a:lnTo>
                      <a:pt x="142" y="1081"/>
                    </a:lnTo>
                    <a:lnTo>
                      <a:pt x="131" y="1062"/>
                    </a:lnTo>
                    <a:lnTo>
                      <a:pt x="117" y="1044"/>
                    </a:lnTo>
                    <a:lnTo>
                      <a:pt x="104" y="1024"/>
                    </a:lnTo>
                    <a:lnTo>
                      <a:pt x="92" y="1005"/>
                    </a:lnTo>
                    <a:lnTo>
                      <a:pt x="85" y="984"/>
                    </a:lnTo>
                    <a:lnTo>
                      <a:pt x="79" y="959"/>
                    </a:lnTo>
                    <a:lnTo>
                      <a:pt x="104" y="943"/>
                    </a:lnTo>
                    <a:lnTo>
                      <a:pt x="63" y="817"/>
                    </a:lnTo>
                    <a:lnTo>
                      <a:pt x="0" y="727"/>
                    </a:lnTo>
                    <a:lnTo>
                      <a:pt x="11" y="670"/>
                    </a:lnTo>
                    <a:lnTo>
                      <a:pt x="25" y="616"/>
                    </a:lnTo>
                    <a:lnTo>
                      <a:pt x="38" y="564"/>
                    </a:lnTo>
                    <a:lnTo>
                      <a:pt x="49" y="506"/>
                    </a:lnTo>
                    <a:lnTo>
                      <a:pt x="99" y="501"/>
                    </a:lnTo>
                    <a:lnTo>
                      <a:pt x="142" y="501"/>
                    </a:lnTo>
                    <a:lnTo>
                      <a:pt x="177" y="495"/>
                    </a:lnTo>
                    <a:lnTo>
                      <a:pt x="210" y="487"/>
                    </a:lnTo>
                    <a:lnTo>
                      <a:pt x="235" y="474"/>
                    </a:lnTo>
                    <a:lnTo>
                      <a:pt x="251" y="446"/>
                    </a:lnTo>
                    <a:lnTo>
                      <a:pt x="258" y="409"/>
                    </a:lnTo>
                    <a:lnTo>
                      <a:pt x="258" y="351"/>
                    </a:lnTo>
                    <a:lnTo>
                      <a:pt x="283" y="338"/>
                    </a:lnTo>
                    <a:lnTo>
                      <a:pt x="299" y="343"/>
                    </a:lnTo>
                    <a:lnTo>
                      <a:pt x="313" y="359"/>
                    </a:lnTo>
                    <a:lnTo>
                      <a:pt x="327" y="386"/>
                    </a:lnTo>
                    <a:lnTo>
                      <a:pt x="338" y="414"/>
                    </a:lnTo>
                    <a:lnTo>
                      <a:pt x="352" y="441"/>
                    </a:lnTo>
                    <a:lnTo>
                      <a:pt x="368" y="460"/>
                    </a:lnTo>
                    <a:lnTo>
                      <a:pt x="389" y="465"/>
                    </a:lnTo>
                    <a:lnTo>
                      <a:pt x="398" y="430"/>
                    </a:lnTo>
                    <a:lnTo>
                      <a:pt x="403" y="395"/>
                    </a:lnTo>
                    <a:lnTo>
                      <a:pt x="407" y="359"/>
                    </a:lnTo>
                    <a:lnTo>
                      <a:pt x="409" y="327"/>
                    </a:lnTo>
                    <a:lnTo>
                      <a:pt x="414" y="322"/>
                    </a:lnTo>
                    <a:lnTo>
                      <a:pt x="423" y="322"/>
                    </a:lnTo>
                    <a:lnTo>
                      <a:pt x="433" y="324"/>
                    </a:lnTo>
                    <a:lnTo>
                      <a:pt x="444" y="322"/>
                    </a:lnTo>
                    <a:lnTo>
                      <a:pt x="458" y="351"/>
                    </a:lnTo>
                    <a:lnTo>
                      <a:pt x="469" y="381"/>
                    </a:lnTo>
                    <a:lnTo>
                      <a:pt x="483" y="411"/>
                    </a:lnTo>
                    <a:lnTo>
                      <a:pt x="504" y="435"/>
                    </a:lnTo>
                    <a:lnTo>
                      <a:pt x="513" y="398"/>
                    </a:lnTo>
                    <a:lnTo>
                      <a:pt x="518" y="345"/>
                    </a:lnTo>
                    <a:lnTo>
                      <a:pt x="529" y="304"/>
                    </a:lnTo>
                    <a:lnTo>
                      <a:pt x="564" y="297"/>
                    </a:lnTo>
                    <a:lnTo>
                      <a:pt x="578" y="329"/>
                    </a:lnTo>
                    <a:lnTo>
                      <a:pt x="594" y="362"/>
                    </a:lnTo>
                    <a:lnTo>
                      <a:pt x="607" y="398"/>
                    </a:lnTo>
                    <a:lnTo>
                      <a:pt x="624" y="430"/>
                    </a:lnTo>
                    <a:lnTo>
                      <a:pt x="635" y="428"/>
                    </a:lnTo>
                    <a:lnTo>
                      <a:pt x="649" y="428"/>
                    </a:lnTo>
                    <a:lnTo>
                      <a:pt x="660" y="425"/>
                    </a:lnTo>
                    <a:lnTo>
                      <a:pt x="673" y="421"/>
                    </a:lnTo>
                    <a:lnTo>
                      <a:pt x="687" y="419"/>
                    </a:lnTo>
                    <a:lnTo>
                      <a:pt x="701" y="419"/>
                    </a:lnTo>
                    <a:lnTo>
                      <a:pt x="715" y="416"/>
                    </a:lnTo>
                    <a:lnTo>
                      <a:pt x="731" y="416"/>
                    </a:lnTo>
                    <a:lnTo>
                      <a:pt x="731" y="386"/>
                    </a:lnTo>
                    <a:lnTo>
                      <a:pt x="736" y="345"/>
                    </a:lnTo>
                    <a:lnTo>
                      <a:pt x="744" y="308"/>
                    </a:lnTo>
                    <a:lnTo>
                      <a:pt x="761" y="280"/>
                    </a:lnTo>
                    <a:lnTo>
                      <a:pt x="774" y="280"/>
                    </a:lnTo>
                    <a:lnTo>
                      <a:pt x="785" y="278"/>
                    </a:lnTo>
                    <a:lnTo>
                      <a:pt x="793" y="280"/>
                    </a:lnTo>
                    <a:lnTo>
                      <a:pt x="802" y="285"/>
                    </a:lnTo>
                    <a:lnTo>
                      <a:pt x="807" y="308"/>
                    </a:lnTo>
                    <a:lnTo>
                      <a:pt x="821" y="343"/>
                    </a:lnTo>
                    <a:lnTo>
                      <a:pt x="837" y="375"/>
                    </a:lnTo>
                    <a:lnTo>
                      <a:pt x="851" y="392"/>
                    </a:lnTo>
                    <a:lnTo>
                      <a:pt x="858" y="354"/>
                    </a:lnTo>
                    <a:lnTo>
                      <a:pt x="862" y="258"/>
                    </a:lnTo>
                    <a:lnTo>
                      <a:pt x="858" y="161"/>
                    </a:lnTo>
                    <a:lnTo>
                      <a:pt x="862" y="106"/>
                    </a:lnTo>
                    <a:lnTo>
                      <a:pt x="872" y="101"/>
                    </a:lnTo>
                    <a:lnTo>
                      <a:pt x="892" y="97"/>
                    </a:lnTo>
                    <a:lnTo>
                      <a:pt x="916" y="92"/>
                    </a:lnTo>
                    <a:lnTo>
                      <a:pt x="943" y="90"/>
                    </a:lnTo>
                    <a:lnTo>
                      <a:pt x="970" y="87"/>
                    </a:lnTo>
                    <a:lnTo>
                      <a:pt x="993" y="85"/>
                    </a:lnTo>
                    <a:lnTo>
                      <a:pt x="1011" y="81"/>
                    </a:lnTo>
                    <a:lnTo>
                      <a:pt x="1019" y="81"/>
                    </a:lnTo>
                    <a:lnTo>
                      <a:pt x="1069" y="76"/>
                    </a:lnTo>
                    <a:lnTo>
                      <a:pt x="1115" y="71"/>
                    </a:lnTo>
                    <a:lnTo>
                      <a:pt x="1164" y="65"/>
                    </a:lnTo>
                    <a:lnTo>
                      <a:pt x="1210" y="60"/>
                    </a:lnTo>
                    <a:lnTo>
                      <a:pt x="1257" y="57"/>
                    </a:lnTo>
                    <a:lnTo>
                      <a:pt x="1306" y="51"/>
                    </a:lnTo>
                    <a:lnTo>
                      <a:pt x="1352" y="46"/>
                    </a:lnTo>
                    <a:lnTo>
                      <a:pt x="1401" y="43"/>
                    </a:lnTo>
                    <a:lnTo>
                      <a:pt x="1448" y="37"/>
                    </a:lnTo>
                    <a:lnTo>
                      <a:pt x="1494" y="32"/>
                    </a:lnTo>
                    <a:lnTo>
                      <a:pt x="1543" y="30"/>
                    </a:lnTo>
                    <a:lnTo>
                      <a:pt x="1589" y="24"/>
                    </a:lnTo>
                    <a:lnTo>
                      <a:pt x="1635" y="19"/>
                    </a:lnTo>
                    <a:lnTo>
                      <a:pt x="1685" y="14"/>
                    </a:lnTo>
                    <a:lnTo>
                      <a:pt x="1731" y="5"/>
                    </a:lnTo>
                    <a:lnTo>
                      <a:pt x="1780" y="0"/>
                    </a:lnTo>
                    <a:lnTo>
                      <a:pt x="1807" y="24"/>
                    </a:lnTo>
                    <a:lnTo>
                      <a:pt x="1832" y="51"/>
                    </a:lnTo>
                    <a:lnTo>
                      <a:pt x="1856" y="78"/>
                    </a:lnTo>
                    <a:lnTo>
                      <a:pt x="1878" y="108"/>
                    </a:lnTo>
                    <a:lnTo>
                      <a:pt x="1897" y="141"/>
                    </a:lnTo>
                    <a:lnTo>
                      <a:pt x="1917" y="174"/>
                    </a:lnTo>
                    <a:lnTo>
                      <a:pt x="1938" y="207"/>
                    </a:lnTo>
                    <a:lnTo>
                      <a:pt x="1959" y="2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40" name="Freeform 28"/>
              <p:cNvSpPr>
                <a:spLocks/>
              </p:cNvSpPr>
              <p:nvPr/>
            </p:nvSpPr>
            <p:spPr bwMode="auto">
              <a:xfrm>
                <a:off x="2901" y="1996"/>
                <a:ext cx="93" cy="41"/>
              </a:xfrm>
              <a:custGeom>
                <a:avLst/>
                <a:gdLst>
                  <a:gd name="T0" fmla="*/ 166 w 376"/>
                  <a:gd name="T1" fmla="*/ 0 h 166"/>
                  <a:gd name="T2" fmla="*/ 163 w 376"/>
                  <a:gd name="T3" fmla="*/ 0 h 166"/>
                  <a:gd name="T4" fmla="*/ 158 w 376"/>
                  <a:gd name="T5" fmla="*/ 0 h 166"/>
                  <a:gd name="T6" fmla="*/ 155 w 376"/>
                  <a:gd name="T7" fmla="*/ 2 h 166"/>
                  <a:gd name="T8" fmla="*/ 155 w 376"/>
                  <a:gd name="T9" fmla="*/ 5 h 166"/>
                  <a:gd name="T10" fmla="*/ 158 w 376"/>
                  <a:gd name="T11" fmla="*/ 19 h 166"/>
                  <a:gd name="T12" fmla="*/ 166 w 376"/>
                  <a:gd name="T13" fmla="*/ 30 h 166"/>
                  <a:gd name="T14" fmla="*/ 174 w 376"/>
                  <a:gd name="T15" fmla="*/ 35 h 166"/>
                  <a:gd name="T16" fmla="*/ 185 w 376"/>
                  <a:gd name="T17" fmla="*/ 41 h 166"/>
                  <a:gd name="T18" fmla="*/ 196 w 376"/>
                  <a:gd name="T19" fmla="*/ 43 h 166"/>
                  <a:gd name="T20" fmla="*/ 207 w 376"/>
                  <a:gd name="T21" fmla="*/ 43 h 166"/>
                  <a:gd name="T22" fmla="*/ 218 w 376"/>
                  <a:gd name="T23" fmla="*/ 43 h 166"/>
                  <a:gd name="T24" fmla="*/ 232 w 376"/>
                  <a:gd name="T25" fmla="*/ 43 h 166"/>
                  <a:gd name="T26" fmla="*/ 243 w 376"/>
                  <a:gd name="T27" fmla="*/ 41 h 166"/>
                  <a:gd name="T28" fmla="*/ 253 w 376"/>
                  <a:gd name="T29" fmla="*/ 37 h 166"/>
                  <a:gd name="T30" fmla="*/ 264 w 376"/>
                  <a:gd name="T31" fmla="*/ 32 h 166"/>
                  <a:gd name="T32" fmla="*/ 273 w 376"/>
                  <a:gd name="T33" fmla="*/ 27 h 166"/>
                  <a:gd name="T34" fmla="*/ 286 w 376"/>
                  <a:gd name="T35" fmla="*/ 43 h 166"/>
                  <a:gd name="T36" fmla="*/ 303 w 376"/>
                  <a:gd name="T37" fmla="*/ 57 h 166"/>
                  <a:gd name="T38" fmla="*/ 313 w 376"/>
                  <a:gd name="T39" fmla="*/ 76 h 166"/>
                  <a:gd name="T40" fmla="*/ 326 w 376"/>
                  <a:gd name="T41" fmla="*/ 92 h 166"/>
                  <a:gd name="T42" fmla="*/ 340 w 376"/>
                  <a:gd name="T43" fmla="*/ 111 h 166"/>
                  <a:gd name="T44" fmla="*/ 351 w 376"/>
                  <a:gd name="T45" fmla="*/ 131 h 166"/>
                  <a:gd name="T46" fmla="*/ 365 w 376"/>
                  <a:gd name="T47" fmla="*/ 149 h 166"/>
                  <a:gd name="T48" fmla="*/ 376 w 376"/>
                  <a:gd name="T49" fmla="*/ 166 h 166"/>
                  <a:gd name="T50" fmla="*/ 365 w 376"/>
                  <a:gd name="T51" fmla="*/ 158 h 166"/>
                  <a:gd name="T52" fmla="*/ 356 w 376"/>
                  <a:gd name="T53" fmla="*/ 152 h 166"/>
                  <a:gd name="T54" fmla="*/ 349 w 376"/>
                  <a:gd name="T55" fmla="*/ 149 h 166"/>
                  <a:gd name="T56" fmla="*/ 340 w 376"/>
                  <a:gd name="T57" fmla="*/ 147 h 166"/>
                  <a:gd name="T58" fmla="*/ 310 w 376"/>
                  <a:gd name="T59" fmla="*/ 127 h 166"/>
                  <a:gd name="T60" fmla="*/ 280 w 376"/>
                  <a:gd name="T61" fmla="*/ 111 h 166"/>
                  <a:gd name="T62" fmla="*/ 253 w 376"/>
                  <a:gd name="T63" fmla="*/ 92 h 166"/>
                  <a:gd name="T64" fmla="*/ 223 w 376"/>
                  <a:gd name="T65" fmla="*/ 76 h 166"/>
                  <a:gd name="T66" fmla="*/ 193 w 376"/>
                  <a:gd name="T67" fmla="*/ 60 h 166"/>
                  <a:gd name="T68" fmla="*/ 161 w 376"/>
                  <a:gd name="T69" fmla="*/ 46 h 166"/>
                  <a:gd name="T70" fmla="*/ 128 w 376"/>
                  <a:gd name="T71" fmla="*/ 37 h 166"/>
                  <a:gd name="T72" fmla="*/ 92 w 376"/>
                  <a:gd name="T73" fmla="*/ 32 h 166"/>
                  <a:gd name="T74" fmla="*/ 82 w 376"/>
                  <a:gd name="T75" fmla="*/ 30 h 166"/>
                  <a:gd name="T76" fmla="*/ 71 w 376"/>
                  <a:gd name="T77" fmla="*/ 24 h 166"/>
                  <a:gd name="T78" fmla="*/ 60 w 376"/>
                  <a:gd name="T79" fmla="*/ 21 h 166"/>
                  <a:gd name="T80" fmla="*/ 48 w 376"/>
                  <a:gd name="T81" fmla="*/ 19 h 166"/>
                  <a:gd name="T82" fmla="*/ 36 w 376"/>
                  <a:gd name="T83" fmla="*/ 16 h 166"/>
                  <a:gd name="T84" fmla="*/ 25 w 376"/>
                  <a:gd name="T85" fmla="*/ 16 h 166"/>
                  <a:gd name="T86" fmla="*/ 11 w 376"/>
                  <a:gd name="T87" fmla="*/ 13 h 166"/>
                  <a:gd name="T88" fmla="*/ 0 w 376"/>
                  <a:gd name="T89" fmla="*/ 11 h 166"/>
                  <a:gd name="T90" fmla="*/ 22 w 376"/>
                  <a:gd name="T91" fmla="*/ 7 h 166"/>
                  <a:gd name="T92" fmla="*/ 43 w 376"/>
                  <a:gd name="T93" fmla="*/ 7 h 166"/>
                  <a:gd name="T94" fmla="*/ 62 w 376"/>
                  <a:gd name="T95" fmla="*/ 5 h 166"/>
                  <a:gd name="T96" fmla="*/ 84 w 376"/>
                  <a:gd name="T97" fmla="*/ 5 h 166"/>
                  <a:gd name="T98" fmla="*/ 103 w 376"/>
                  <a:gd name="T99" fmla="*/ 5 h 166"/>
                  <a:gd name="T100" fmla="*/ 126 w 376"/>
                  <a:gd name="T101" fmla="*/ 2 h 166"/>
                  <a:gd name="T102" fmla="*/ 144 w 376"/>
                  <a:gd name="T103" fmla="*/ 2 h 166"/>
                  <a:gd name="T104" fmla="*/ 166 w 376"/>
                  <a:gd name="T105"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6" h="166">
                    <a:moveTo>
                      <a:pt x="166" y="0"/>
                    </a:moveTo>
                    <a:lnTo>
                      <a:pt x="163" y="0"/>
                    </a:lnTo>
                    <a:lnTo>
                      <a:pt x="158" y="0"/>
                    </a:lnTo>
                    <a:lnTo>
                      <a:pt x="155" y="2"/>
                    </a:lnTo>
                    <a:lnTo>
                      <a:pt x="155" y="5"/>
                    </a:lnTo>
                    <a:lnTo>
                      <a:pt x="158" y="19"/>
                    </a:lnTo>
                    <a:lnTo>
                      <a:pt x="166" y="30"/>
                    </a:lnTo>
                    <a:lnTo>
                      <a:pt x="174" y="35"/>
                    </a:lnTo>
                    <a:lnTo>
                      <a:pt x="185" y="41"/>
                    </a:lnTo>
                    <a:lnTo>
                      <a:pt x="196" y="43"/>
                    </a:lnTo>
                    <a:lnTo>
                      <a:pt x="207" y="43"/>
                    </a:lnTo>
                    <a:lnTo>
                      <a:pt x="218" y="43"/>
                    </a:lnTo>
                    <a:lnTo>
                      <a:pt x="232" y="43"/>
                    </a:lnTo>
                    <a:lnTo>
                      <a:pt x="243" y="41"/>
                    </a:lnTo>
                    <a:lnTo>
                      <a:pt x="253" y="37"/>
                    </a:lnTo>
                    <a:lnTo>
                      <a:pt x="264" y="32"/>
                    </a:lnTo>
                    <a:lnTo>
                      <a:pt x="273" y="27"/>
                    </a:lnTo>
                    <a:lnTo>
                      <a:pt x="286" y="43"/>
                    </a:lnTo>
                    <a:lnTo>
                      <a:pt x="303" y="57"/>
                    </a:lnTo>
                    <a:lnTo>
                      <a:pt x="313" y="76"/>
                    </a:lnTo>
                    <a:lnTo>
                      <a:pt x="326" y="92"/>
                    </a:lnTo>
                    <a:lnTo>
                      <a:pt x="340" y="111"/>
                    </a:lnTo>
                    <a:lnTo>
                      <a:pt x="351" y="131"/>
                    </a:lnTo>
                    <a:lnTo>
                      <a:pt x="365" y="149"/>
                    </a:lnTo>
                    <a:lnTo>
                      <a:pt x="376" y="166"/>
                    </a:lnTo>
                    <a:lnTo>
                      <a:pt x="365" y="158"/>
                    </a:lnTo>
                    <a:lnTo>
                      <a:pt x="356" y="152"/>
                    </a:lnTo>
                    <a:lnTo>
                      <a:pt x="349" y="149"/>
                    </a:lnTo>
                    <a:lnTo>
                      <a:pt x="340" y="147"/>
                    </a:lnTo>
                    <a:lnTo>
                      <a:pt x="310" y="127"/>
                    </a:lnTo>
                    <a:lnTo>
                      <a:pt x="280" y="111"/>
                    </a:lnTo>
                    <a:lnTo>
                      <a:pt x="253" y="92"/>
                    </a:lnTo>
                    <a:lnTo>
                      <a:pt x="223" y="76"/>
                    </a:lnTo>
                    <a:lnTo>
                      <a:pt x="193" y="60"/>
                    </a:lnTo>
                    <a:lnTo>
                      <a:pt x="161" y="46"/>
                    </a:lnTo>
                    <a:lnTo>
                      <a:pt x="128" y="37"/>
                    </a:lnTo>
                    <a:lnTo>
                      <a:pt x="92" y="32"/>
                    </a:lnTo>
                    <a:lnTo>
                      <a:pt x="82" y="30"/>
                    </a:lnTo>
                    <a:lnTo>
                      <a:pt x="71" y="24"/>
                    </a:lnTo>
                    <a:lnTo>
                      <a:pt x="60" y="21"/>
                    </a:lnTo>
                    <a:lnTo>
                      <a:pt x="48" y="19"/>
                    </a:lnTo>
                    <a:lnTo>
                      <a:pt x="36" y="16"/>
                    </a:lnTo>
                    <a:lnTo>
                      <a:pt x="25" y="16"/>
                    </a:lnTo>
                    <a:lnTo>
                      <a:pt x="11" y="13"/>
                    </a:lnTo>
                    <a:lnTo>
                      <a:pt x="0" y="11"/>
                    </a:lnTo>
                    <a:lnTo>
                      <a:pt x="22" y="7"/>
                    </a:lnTo>
                    <a:lnTo>
                      <a:pt x="43" y="7"/>
                    </a:lnTo>
                    <a:lnTo>
                      <a:pt x="62" y="5"/>
                    </a:lnTo>
                    <a:lnTo>
                      <a:pt x="84" y="5"/>
                    </a:lnTo>
                    <a:lnTo>
                      <a:pt x="103" y="5"/>
                    </a:lnTo>
                    <a:lnTo>
                      <a:pt x="126" y="2"/>
                    </a:lnTo>
                    <a:lnTo>
                      <a:pt x="144" y="2"/>
                    </a:lnTo>
                    <a:lnTo>
                      <a:pt x="166"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41" name="Freeform 29"/>
              <p:cNvSpPr>
                <a:spLocks/>
              </p:cNvSpPr>
              <p:nvPr/>
            </p:nvSpPr>
            <p:spPr bwMode="auto">
              <a:xfrm>
                <a:off x="2780" y="2002"/>
                <a:ext cx="237" cy="82"/>
              </a:xfrm>
              <a:custGeom>
                <a:avLst/>
                <a:gdLst>
                  <a:gd name="T0" fmla="*/ 545 w 949"/>
                  <a:gd name="T1" fmla="*/ 19 h 330"/>
                  <a:gd name="T2" fmla="*/ 609 w 949"/>
                  <a:gd name="T3" fmla="*/ 33 h 330"/>
                  <a:gd name="T4" fmla="*/ 668 w 949"/>
                  <a:gd name="T5" fmla="*/ 52 h 330"/>
                  <a:gd name="T6" fmla="*/ 717 w 949"/>
                  <a:gd name="T7" fmla="*/ 79 h 330"/>
                  <a:gd name="T8" fmla="*/ 763 w 949"/>
                  <a:gd name="T9" fmla="*/ 103 h 330"/>
                  <a:gd name="T10" fmla="*/ 804 w 949"/>
                  <a:gd name="T11" fmla="*/ 128 h 330"/>
                  <a:gd name="T12" fmla="*/ 827 w 949"/>
                  <a:gd name="T13" fmla="*/ 147 h 330"/>
                  <a:gd name="T14" fmla="*/ 867 w 949"/>
                  <a:gd name="T15" fmla="*/ 169 h 330"/>
                  <a:gd name="T16" fmla="*/ 899 w 949"/>
                  <a:gd name="T17" fmla="*/ 213 h 330"/>
                  <a:gd name="T18" fmla="*/ 930 w 949"/>
                  <a:gd name="T19" fmla="*/ 261 h 330"/>
                  <a:gd name="T20" fmla="*/ 949 w 949"/>
                  <a:gd name="T21" fmla="*/ 311 h 330"/>
                  <a:gd name="T22" fmla="*/ 935 w 949"/>
                  <a:gd name="T23" fmla="*/ 327 h 330"/>
                  <a:gd name="T24" fmla="*/ 917 w 949"/>
                  <a:gd name="T25" fmla="*/ 297 h 330"/>
                  <a:gd name="T26" fmla="*/ 894 w 949"/>
                  <a:gd name="T27" fmla="*/ 238 h 330"/>
                  <a:gd name="T28" fmla="*/ 857 w 949"/>
                  <a:gd name="T29" fmla="*/ 188 h 330"/>
                  <a:gd name="T30" fmla="*/ 813 w 949"/>
                  <a:gd name="T31" fmla="*/ 142 h 330"/>
                  <a:gd name="T32" fmla="*/ 756 w 949"/>
                  <a:gd name="T33" fmla="*/ 139 h 330"/>
                  <a:gd name="T34" fmla="*/ 696 w 949"/>
                  <a:gd name="T35" fmla="*/ 128 h 330"/>
                  <a:gd name="T36" fmla="*/ 625 w 949"/>
                  <a:gd name="T37" fmla="*/ 68 h 330"/>
                  <a:gd name="T38" fmla="*/ 543 w 949"/>
                  <a:gd name="T39" fmla="*/ 31 h 330"/>
                  <a:gd name="T40" fmla="*/ 485 w 949"/>
                  <a:gd name="T41" fmla="*/ 31 h 330"/>
                  <a:gd name="T42" fmla="*/ 483 w 949"/>
                  <a:gd name="T43" fmla="*/ 71 h 330"/>
                  <a:gd name="T44" fmla="*/ 458 w 949"/>
                  <a:gd name="T45" fmla="*/ 120 h 330"/>
                  <a:gd name="T46" fmla="*/ 444 w 949"/>
                  <a:gd name="T47" fmla="*/ 93 h 330"/>
                  <a:gd name="T48" fmla="*/ 393 w 949"/>
                  <a:gd name="T49" fmla="*/ 66 h 330"/>
                  <a:gd name="T50" fmla="*/ 336 w 949"/>
                  <a:gd name="T51" fmla="*/ 43 h 330"/>
                  <a:gd name="T52" fmla="*/ 281 w 949"/>
                  <a:gd name="T53" fmla="*/ 31 h 330"/>
                  <a:gd name="T54" fmla="*/ 227 w 949"/>
                  <a:gd name="T55" fmla="*/ 27 h 330"/>
                  <a:gd name="T56" fmla="*/ 177 w 949"/>
                  <a:gd name="T57" fmla="*/ 33 h 330"/>
                  <a:gd name="T58" fmla="*/ 200 w 949"/>
                  <a:gd name="T59" fmla="*/ 68 h 330"/>
                  <a:gd name="T60" fmla="*/ 257 w 949"/>
                  <a:gd name="T61" fmla="*/ 112 h 330"/>
                  <a:gd name="T62" fmla="*/ 317 w 949"/>
                  <a:gd name="T63" fmla="*/ 155 h 330"/>
                  <a:gd name="T64" fmla="*/ 271 w 949"/>
                  <a:gd name="T65" fmla="*/ 174 h 330"/>
                  <a:gd name="T66" fmla="*/ 213 w 949"/>
                  <a:gd name="T67" fmla="*/ 155 h 330"/>
                  <a:gd name="T68" fmla="*/ 145 w 949"/>
                  <a:gd name="T69" fmla="*/ 139 h 330"/>
                  <a:gd name="T70" fmla="*/ 76 w 949"/>
                  <a:gd name="T71" fmla="*/ 125 h 330"/>
                  <a:gd name="T72" fmla="*/ 16 w 949"/>
                  <a:gd name="T73" fmla="*/ 144 h 330"/>
                  <a:gd name="T74" fmla="*/ 9 w 949"/>
                  <a:gd name="T75" fmla="*/ 123 h 330"/>
                  <a:gd name="T76" fmla="*/ 39 w 949"/>
                  <a:gd name="T77" fmla="*/ 87 h 330"/>
                  <a:gd name="T78" fmla="*/ 82 w 949"/>
                  <a:gd name="T79" fmla="*/ 52 h 330"/>
                  <a:gd name="T80" fmla="*/ 96 w 949"/>
                  <a:gd name="T81" fmla="*/ 43 h 330"/>
                  <a:gd name="T82" fmla="*/ 188 w 949"/>
                  <a:gd name="T83" fmla="*/ 19 h 330"/>
                  <a:gd name="T84" fmla="*/ 319 w 949"/>
                  <a:gd name="T85" fmla="*/ 3 h 330"/>
                  <a:gd name="T86" fmla="*/ 453 w 949"/>
                  <a:gd name="T87" fmla="*/ 3 h 330"/>
                  <a:gd name="T88" fmla="*/ 491 w 949"/>
                  <a:gd name="T89" fmla="*/ 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330">
                    <a:moveTo>
                      <a:pt x="505" y="6"/>
                    </a:moveTo>
                    <a:lnTo>
                      <a:pt x="526" y="13"/>
                    </a:lnTo>
                    <a:lnTo>
                      <a:pt x="545" y="19"/>
                    </a:lnTo>
                    <a:lnTo>
                      <a:pt x="567" y="24"/>
                    </a:lnTo>
                    <a:lnTo>
                      <a:pt x="586" y="27"/>
                    </a:lnTo>
                    <a:lnTo>
                      <a:pt x="609" y="33"/>
                    </a:lnTo>
                    <a:lnTo>
                      <a:pt x="627" y="38"/>
                    </a:lnTo>
                    <a:lnTo>
                      <a:pt x="649" y="43"/>
                    </a:lnTo>
                    <a:lnTo>
                      <a:pt x="668" y="52"/>
                    </a:lnTo>
                    <a:lnTo>
                      <a:pt x="685" y="63"/>
                    </a:lnTo>
                    <a:lnTo>
                      <a:pt x="701" y="71"/>
                    </a:lnTo>
                    <a:lnTo>
                      <a:pt x="717" y="79"/>
                    </a:lnTo>
                    <a:lnTo>
                      <a:pt x="733" y="87"/>
                    </a:lnTo>
                    <a:lnTo>
                      <a:pt x="747" y="96"/>
                    </a:lnTo>
                    <a:lnTo>
                      <a:pt x="763" y="103"/>
                    </a:lnTo>
                    <a:lnTo>
                      <a:pt x="780" y="114"/>
                    </a:lnTo>
                    <a:lnTo>
                      <a:pt x="796" y="125"/>
                    </a:lnTo>
                    <a:lnTo>
                      <a:pt x="804" y="128"/>
                    </a:lnTo>
                    <a:lnTo>
                      <a:pt x="813" y="134"/>
                    </a:lnTo>
                    <a:lnTo>
                      <a:pt x="821" y="139"/>
                    </a:lnTo>
                    <a:lnTo>
                      <a:pt x="827" y="147"/>
                    </a:lnTo>
                    <a:lnTo>
                      <a:pt x="834" y="147"/>
                    </a:lnTo>
                    <a:lnTo>
                      <a:pt x="853" y="158"/>
                    </a:lnTo>
                    <a:lnTo>
                      <a:pt x="867" y="169"/>
                    </a:lnTo>
                    <a:lnTo>
                      <a:pt x="881" y="183"/>
                    </a:lnTo>
                    <a:lnTo>
                      <a:pt x="892" y="196"/>
                    </a:lnTo>
                    <a:lnTo>
                      <a:pt x="899" y="213"/>
                    </a:lnTo>
                    <a:lnTo>
                      <a:pt x="910" y="229"/>
                    </a:lnTo>
                    <a:lnTo>
                      <a:pt x="919" y="245"/>
                    </a:lnTo>
                    <a:lnTo>
                      <a:pt x="930" y="261"/>
                    </a:lnTo>
                    <a:lnTo>
                      <a:pt x="935" y="278"/>
                    </a:lnTo>
                    <a:lnTo>
                      <a:pt x="943" y="294"/>
                    </a:lnTo>
                    <a:lnTo>
                      <a:pt x="949" y="311"/>
                    </a:lnTo>
                    <a:lnTo>
                      <a:pt x="949" y="327"/>
                    </a:lnTo>
                    <a:lnTo>
                      <a:pt x="943" y="330"/>
                    </a:lnTo>
                    <a:lnTo>
                      <a:pt x="935" y="327"/>
                    </a:lnTo>
                    <a:lnTo>
                      <a:pt x="927" y="324"/>
                    </a:lnTo>
                    <a:lnTo>
                      <a:pt x="917" y="321"/>
                    </a:lnTo>
                    <a:lnTo>
                      <a:pt x="917" y="297"/>
                    </a:lnTo>
                    <a:lnTo>
                      <a:pt x="913" y="275"/>
                    </a:lnTo>
                    <a:lnTo>
                      <a:pt x="908" y="254"/>
                    </a:lnTo>
                    <a:lnTo>
                      <a:pt x="894" y="238"/>
                    </a:lnTo>
                    <a:lnTo>
                      <a:pt x="881" y="224"/>
                    </a:lnTo>
                    <a:lnTo>
                      <a:pt x="869" y="204"/>
                    </a:lnTo>
                    <a:lnTo>
                      <a:pt x="857" y="188"/>
                    </a:lnTo>
                    <a:lnTo>
                      <a:pt x="843" y="169"/>
                    </a:lnTo>
                    <a:lnTo>
                      <a:pt x="829" y="155"/>
                    </a:lnTo>
                    <a:lnTo>
                      <a:pt x="813" y="142"/>
                    </a:lnTo>
                    <a:lnTo>
                      <a:pt x="796" y="137"/>
                    </a:lnTo>
                    <a:lnTo>
                      <a:pt x="774" y="137"/>
                    </a:lnTo>
                    <a:lnTo>
                      <a:pt x="756" y="139"/>
                    </a:lnTo>
                    <a:lnTo>
                      <a:pt x="733" y="147"/>
                    </a:lnTo>
                    <a:lnTo>
                      <a:pt x="712" y="144"/>
                    </a:lnTo>
                    <a:lnTo>
                      <a:pt x="696" y="128"/>
                    </a:lnTo>
                    <a:lnTo>
                      <a:pt x="673" y="107"/>
                    </a:lnTo>
                    <a:lnTo>
                      <a:pt x="652" y="84"/>
                    </a:lnTo>
                    <a:lnTo>
                      <a:pt x="625" y="68"/>
                    </a:lnTo>
                    <a:lnTo>
                      <a:pt x="600" y="52"/>
                    </a:lnTo>
                    <a:lnTo>
                      <a:pt x="573" y="41"/>
                    </a:lnTo>
                    <a:lnTo>
                      <a:pt x="543" y="31"/>
                    </a:lnTo>
                    <a:lnTo>
                      <a:pt x="515" y="22"/>
                    </a:lnTo>
                    <a:lnTo>
                      <a:pt x="485" y="17"/>
                    </a:lnTo>
                    <a:lnTo>
                      <a:pt x="485" y="31"/>
                    </a:lnTo>
                    <a:lnTo>
                      <a:pt x="485" y="43"/>
                    </a:lnTo>
                    <a:lnTo>
                      <a:pt x="485" y="57"/>
                    </a:lnTo>
                    <a:lnTo>
                      <a:pt x="483" y="71"/>
                    </a:lnTo>
                    <a:lnTo>
                      <a:pt x="469" y="128"/>
                    </a:lnTo>
                    <a:lnTo>
                      <a:pt x="455" y="128"/>
                    </a:lnTo>
                    <a:lnTo>
                      <a:pt x="458" y="120"/>
                    </a:lnTo>
                    <a:lnTo>
                      <a:pt x="455" y="112"/>
                    </a:lnTo>
                    <a:lnTo>
                      <a:pt x="450" y="103"/>
                    </a:lnTo>
                    <a:lnTo>
                      <a:pt x="444" y="93"/>
                    </a:lnTo>
                    <a:lnTo>
                      <a:pt x="428" y="82"/>
                    </a:lnTo>
                    <a:lnTo>
                      <a:pt x="409" y="73"/>
                    </a:lnTo>
                    <a:lnTo>
                      <a:pt x="393" y="66"/>
                    </a:lnTo>
                    <a:lnTo>
                      <a:pt x="374" y="57"/>
                    </a:lnTo>
                    <a:lnTo>
                      <a:pt x="354" y="49"/>
                    </a:lnTo>
                    <a:lnTo>
                      <a:pt x="336" y="43"/>
                    </a:lnTo>
                    <a:lnTo>
                      <a:pt x="317" y="38"/>
                    </a:lnTo>
                    <a:lnTo>
                      <a:pt x="297" y="33"/>
                    </a:lnTo>
                    <a:lnTo>
                      <a:pt x="281" y="31"/>
                    </a:lnTo>
                    <a:lnTo>
                      <a:pt x="262" y="31"/>
                    </a:lnTo>
                    <a:lnTo>
                      <a:pt x="246" y="27"/>
                    </a:lnTo>
                    <a:lnTo>
                      <a:pt x="227" y="27"/>
                    </a:lnTo>
                    <a:lnTo>
                      <a:pt x="211" y="27"/>
                    </a:lnTo>
                    <a:lnTo>
                      <a:pt x="193" y="31"/>
                    </a:lnTo>
                    <a:lnTo>
                      <a:pt x="177" y="33"/>
                    </a:lnTo>
                    <a:lnTo>
                      <a:pt x="161" y="41"/>
                    </a:lnTo>
                    <a:lnTo>
                      <a:pt x="180" y="54"/>
                    </a:lnTo>
                    <a:lnTo>
                      <a:pt x="200" y="68"/>
                    </a:lnTo>
                    <a:lnTo>
                      <a:pt x="218" y="82"/>
                    </a:lnTo>
                    <a:lnTo>
                      <a:pt x="237" y="98"/>
                    </a:lnTo>
                    <a:lnTo>
                      <a:pt x="257" y="112"/>
                    </a:lnTo>
                    <a:lnTo>
                      <a:pt x="276" y="125"/>
                    </a:lnTo>
                    <a:lnTo>
                      <a:pt x="297" y="142"/>
                    </a:lnTo>
                    <a:lnTo>
                      <a:pt x="317" y="155"/>
                    </a:lnTo>
                    <a:lnTo>
                      <a:pt x="301" y="160"/>
                    </a:lnTo>
                    <a:lnTo>
                      <a:pt x="283" y="169"/>
                    </a:lnTo>
                    <a:lnTo>
                      <a:pt x="271" y="174"/>
                    </a:lnTo>
                    <a:lnTo>
                      <a:pt x="257" y="178"/>
                    </a:lnTo>
                    <a:lnTo>
                      <a:pt x="235" y="167"/>
                    </a:lnTo>
                    <a:lnTo>
                      <a:pt x="213" y="155"/>
                    </a:lnTo>
                    <a:lnTo>
                      <a:pt x="191" y="150"/>
                    </a:lnTo>
                    <a:lnTo>
                      <a:pt x="170" y="144"/>
                    </a:lnTo>
                    <a:lnTo>
                      <a:pt x="145" y="139"/>
                    </a:lnTo>
                    <a:lnTo>
                      <a:pt x="123" y="137"/>
                    </a:lnTo>
                    <a:lnTo>
                      <a:pt x="99" y="131"/>
                    </a:lnTo>
                    <a:lnTo>
                      <a:pt x="76" y="125"/>
                    </a:lnTo>
                    <a:lnTo>
                      <a:pt x="52" y="128"/>
                    </a:lnTo>
                    <a:lnTo>
                      <a:pt x="36" y="134"/>
                    </a:lnTo>
                    <a:lnTo>
                      <a:pt x="16" y="144"/>
                    </a:lnTo>
                    <a:lnTo>
                      <a:pt x="0" y="153"/>
                    </a:lnTo>
                    <a:lnTo>
                      <a:pt x="3" y="139"/>
                    </a:lnTo>
                    <a:lnTo>
                      <a:pt x="9" y="123"/>
                    </a:lnTo>
                    <a:lnTo>
                      <a:pt x="16" y="112"/>
                    </a:lnTo>
                    <a:lnTo>
                      <a:pt x="28" y="98"/>
                    </a:lnTo>
                    <a:lnTo>
                      <a:pt x="39" y="87"/>
                    </a:lnTo>
                    <a:lnTo>
                      <a:pt x="52" y="73"/>
                    </a:lnTo>
                    <a:lnTo>
                      <a:pt x="66" y="63"/>
                    </a:lnTo>
                    <a:lnTo>
                      <a:pt x="82" y="52"/>
                    </a:lnTo>
                    <a:lnTo>
                      <a:pt x="87" y="52"/>
                    </a:lnTo>
                    <a:lnTo>
                      <a:pt x="92" y="49"/>
                    </a:lnTo>
                    <a:lnTo>
                      <a:pt x="96" y="43"/>
                    </a:lnTo>
                    <a:lnTo>
                      <a:pt x="101" y="41"/>
                    </a:lnTo>
                    <a:lnTo>
                      <a:pt x="145" y="31"/>
                    </a:lnTo>
                    <a:lnTo>
                      <a:pt x="188" y="19"/>
                    </a:lnTo>
                    <a:lnTo>
                      <a:pt x="232" y="11"/>
                    </a:lnTo>
                    <a:lnTo>
                      <a:pt x="276" y="6"/>
                    </a:lnTo>
                    <a:lnTo>
                      <a:pt x="319" y="3"/>
                    </a:lnTo>
                    <a:lnTo>
                      <a:pt x="365" y="3"/>
                    </a:lnTo>
                    <a:lnTo>
                      <a:pt x="409" y="0"/>
                    </a:lnTo>
                    <a:lnTo>
                      <a:pt x="453" y="3"/>
                    </a:lnTo>
                    <a:lnTo>
                      <a:pt x="466" y="3"/>
                    </a:lnTo>
                    <a:lnTo>
                      <a:pt x="478" y="3"/>
                    </a:lnTo>
                    <a:lnTo>
                      <a:pt x="491" y="6"/>
                    </a:lnTo>
                    <a:lnTo>
                      <a:pt x="505" y="6"/>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42" name="Freeform 30"/>
              <p:cNvSpPr>
                <a:spLocks/>
              </p:cNvSpPr>
              <p:nvPr/>
            </p:nvSpPr>
            <p:spPr bwMode="auto">
              <a:xfrm>
                <a:off x="2741" y="2007"/>
                <a:ext cx="65" cy="81"/>
              </a:xfrm>
              <a:custGeom>
                <a:avLst/>
                <a:gdLst>
                  <a:gd name="T0" fmla="*/ 261 w 261"/>
                  <a:gd name="T1" fmla="*/ 0 h 324"/>
                  <a:gd name="T2" fmla="*/ 218 w 261"/>
                  <a:gd name="T3" fmla="*/ 21 h 324"/>
                  <a:gd name="T4" fmla="*/ 183 w 261"/>
                  <a:gd name="T5" fmla="*/ 51 h 324"/>
                  <a:gd name="T6" fmla="*/ 153 w 261"/>
                  <a:gd name="T7" fmla="*/ 90 h 324"/>
                  <a:gd name="T8" fmla="*/ 130 w 261"/>
                  <a:gd name="T9" fmla="*/ 133 h 324"/>
                  <a:gd name="T10" fmla="*/ 114 w 261"/>
                  <a:gd name="T11" fmla="*/ 180 h 324"/>
                  <a:gd name="T12" fmla="*/ 109 w 261"/>
                  <a:gd name="T13" fmla="*/ 228 h 324"/>
                  <a:gd name="T14" fmla="*/ 111 w 261"/>
                  <a:gd name="T15" fmla="*/ 278 h 324"/>
                  <a:gd name="T16" fmla="*/ 125 w 261"/>
                  <a:gd name="T17" fmla="*/ 324 h 324"/>
                  <a:gd name="T18" fmla="*/ 111 w 261"/>
                  <a:gd name="T19" fmla="*/ 299 h 324"/>
                  <a:gd name="T20" fmla="*/ 98 w 261"/>
                  <a:gd name="T21" fmla="*/ 278 h 324"/>
                  <a:gd name="T22" fmla="*/ 84 w 261"/>
                  <a:gd name="T23" fmla="*/ 253 h 324"/>
                  <a:gd name="T24" fmla="*/ 74 w 261"/>
                  <a:gd name="T25" fmla="*/ 228 h 324"/>
                  <a:gd name="T26" fmla="*/ 60 w 261"/>
                  <a:gd name="T27" fmla="*/ 204 h 324"/>
                  <a:gd name="T28" fmla="*/ 49 w 261"/>
                  <a:gd name="T29" fmla="*/ 180 h 324"/>
                  <a:gd name="T30" fmla="*/ 38 w 261"/>
                  <a:gd name="T31" fmla="*/ 156 h 324"/>
                  <a:gd name="T32" fmla="*/ 27 w 261"/>
                  <a:gd name="T33" fmla="*/ 131 h 324"/>
                  <a:gd name="T34" fmla="*/ 22 w 261"/>
                  <a:gd name="T35" fmla="*/ 120 h 324"/>
                  <a:gd name="T36" fmla="*/ 14 w 261"/>
                  <a:gd name="T37" fmla="*/ 109 h 324"/>
                  <a:gd name="T38" fmla="*/ 5 w 261"/>
                  <a:gd name="T39" fmla="*/ 98 h 324"/>
                  <a:gd name="T40" fmla="*/ 0 w 261"/>
                  <a:gd name="T41" fmla="*/ 85 h 324"/>
                  <a:gd name="T42" fmla="*/ 22 w 261"/>
                  <a:gd name="T43" fmla="*/ 90 h 324"/>
                  <a:gd name="T44" fmla="*/ 40 w 261"/>
                  <a:gd name="T45" fmla="*/ 90 h 324"/>
                  <a:gd name="T46" fmla="*/ 63 w 261"/>
                  <a:gd name="T47" fmla="*/ 87 h 324"/>
                  <a:gd name="T48" fmla="*/ 79 w 261"/>
                  <a:gd name="T49" fmla="*/ 79 h 324"/>
                  <a:gd name="T50" fmla="*/ 93 w 261"/>
                  <a:gd name="T51" fmla="*/ 71 h 324"/>
                  <a:gd name="T52" fmla="*/ 98 w 261"/>
                  <a:gd name="T53" fmla="*/ 57 h 324"/>
                  <a:gd name="T54" fmla="*/ 93 w 261"/>
                  <a:gd name="T55" fmla="*/ 41 h 324"/>
                  <a:gd name="T56" fmla="*/ 76 w 261"/>
                  <a:gd name="T57" fmla="*/ 25 h 324"/>
                  <a:gd name="T58" fmla="*/ 98 w 261"/>
                  <a:gd name="T59" fmla="*/ 19 h 324"/>
                  <a:gd name="T60" fmla="*/ 123 w 261"/>
                  <a:gd name="T61" fmla="*/ 16 h 324"/>
                  <a:gd name="T62" fmla="*/ 144 w 261"/>
                  <a:gd name="T63" fmla="*/ 14 h 324"/>
                  <a:gd name="T64" fmla="*/ 169 w 261"/>
                  <a:gd name="T65" fmla="*/ 11 h 324"/>
                  <a:gd name="T66" fmla="*/ 194 w 261"/>
                  <a:gd name="T67" fmla="*/ 9 h 324"/>
                  <a:gd name="T68" fmla="*/ 215 w 261"/>
                  <a:gd name="T69" fmla="*/ 5 h 324"/>
                  <a:gd name="T70" fmla="*/ 240 w 261"/>
                  <a:gd name="T71" fmla="*/ 2 h 324"/>
                  <a:gd name="T72" fmla="*/ 261 w 261"/>
                  <a:gd name="T73"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324">
                    <a:moveTo>
                      <a:pt x="261" y="0"/>
                    </a:moveTo>
                    <a:lnTo>
                      <a:pt x="218" y="21"/>
                    </a:lnTo>
                    <a:lnTo>
                      <a:pt x="183" y="51"/>
                    </a:lnTo>
                    <a:lnTo>
                      <a:pt x="153" y="90"/>
                    </a:lnTo>
                    <a:lnTo>
                      <a:pt x="130" y="133"/>
                    </a:lnTo>
                    <a:lnTo>
                      <a:pt x="114" y="180"/>
                    </a:lnTo>
                    <a:lnTo>
                      <a:pt x="109" y="228"/>
                    </a:lnTo>
                    <a:lnTo>
                      <a:pt x="111" y="278"/>
                    </a:lnTo>
                    <a:lnTo>
                      <a:pt x="125" y="324"/>
                    </a:lnTo>
                    <a:lnTo>
                      <a:pt x="111" y="299"/>
                    </a:lnTo>
                    <a:lnTo>
                      <a:pt x="98" y="278"/>
                    </a:lnTo>
                    <a:lnTo>
                      <a:pt x="84" y="253"/>
                    </a:lnTo>
                    <a:lnTo>
                      <a:pt x="74" y="228"/>
                    </a:lnTo>
                    <a:lnTo>
                      <a:pt x="60" y="204"/>
                    </a:lnTo>
                    <a:lnTo>
                      <a:pt x="49" y="180"/>
                    </a:lnTo>
                    <a:lnTo>
                      <a:pt x="38" y="156"/>
                    </a:lnTo>
                    <a:lnTo>
                      <a:pt x="27" y="131"/>
                    </a:lnTo>
                    <a:lnTo>
                      <a:pt x="22" y="120"/>
                    </a:lnTo>
                    <a:lnTo>
                      <a:pt x="14" y="109"/>
                    </a:lnTo>
                    <a:lnTo>
                      <a:pt x="5" y="98"/>
                    </a:lnTo>
                    <a:lnTo>
                      <a:pt x="0" y="85"/>
                    </a:lnTo>
                    <a:lnTo>
                      <a:pt x="22" y="90"/>
                    </a:lnTo>
                    <a:lnTo>
                      <a:pt x="40" y="90"/>
                    </a:lnTo>
                    <a:lnTo>
                      <a:pt x="63" y="87"/>
                    </a:lnTo>
                    <a:lnTo>
                      <a:pt x="79" y="79"/>
                    </a:lnTo>
                    <a:lnTo>
                      <a:pt x="93" y="71"/>
                    </a:lnTo>
                    <a:lnTo>
                      <a:pt x="98" y="57"/>
                    </a:lnTo>
                    <a:lnTo>
                      <a:pt x="93" y="41"/>
                    </a:lnTo>
                    <a:lnTo>
                      <a:pt x="76" y="25"/>
                    </a:lnTo>
                    <a:lnTo>
                      <a:pt x="98" y="19"/>
                    </a:lnTo>
                    <a:lnTo>
                      <a:pt x="123" y="16"/>
                    </a:lnTo>
                    <a:lnTo>
                      <a:pt x="144" y="14"/>
                    </a:lnTo>
                    <a:lnTo>
                      <a:pt x="169" y="11"/>
                    </a:lnTo>
                    <a:lnTo>
                      <a:pt x="194" y="9"/>
                    </a:lnTo>
                    <a:lnTo>
                      <a:pt x="215" y="5"/>
                    </a:lnTo>
                    <a:lnTo>
                      <a:pt x="240" y="2"/>
                    </a:lnTo>
                    <a:lnTo>
                      <a:pt x="261"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43" name="Freeform 31"/>
              <p:cNvSpPr>
                <a:spLocks/>
              </p:cNvSpPr>
              <p:nvPr/>
            </p:nvSpPr>
            <p:spPr bwMode="auto">
              <a:xfrm>
                <a:off x="2902" y="2012"/>
                <a:ext cx="54" cy="33"/>
              </a:xfrm>
              <a:custGeom>
                <a:avLst/>
                <a:gdLst>
                  <a:gd name="T0" fmla="*/ 197 w 215"/>
                  <a:gd name="T1" fmla="*/ 101 h 131"/>
                  <a:gd name="T2" fmla="*/ 215 w 215"/>
                  <a:gd name="T3" fmla="*/ 112 h 131"/>
                  <a:gd name="T4" fmla="*/ 202 w 215"/>
                  <a:gd name="T5" fmla="*/ 114 h 131"/>
                  <a:gd name="T6" fmla="*/ 185 w 215"/>
                  <a:gd name="T7" fmla="*/ 117 h 131"/>
                  <a:gd name="T8" fmla="*/ 172 w 215"/>
                  <a:gd name="T9" fmla="*/ 123 h 131"/>
                  <a:gd name="T10" fmla="*/ 158 w 215"/>
                  <a:gd name="T11" fmla="*/ 128 h 131"/>
                  <a:gd name="T12" fmla="*/ 142 w 215"/>
                  <a:gd name="T13" fmla="*/ 131 h 131"/>
                  <a:gd name="T14" fmla="*/ 128 w 215"/>
                  <a:gd name="T15" fmla="*/ 131 h 131"/>
                  <a:gd name="T16" fmla="*/ 114 w 215"/>
                  <a:gd name="T17" fmla="*/ 126 h 131"/>
                  <a:gd name="T18" fmla="*/ 101 w 215"/>
                  <a:gd name="T19" fmla="*/ 112 h 131"/>
                  <a:gd name="T20" fmla="*/ 87 w 215"/>
                  <a:gd name="T21" fmla="*/ 109 h 131"/>
                  <a:gd name="T22" fmla="*/ 77 w 215"/>
                  <a:gd name="T23" fmla="*/ 106 h 131"/>
                  <a:gd name="T24" fmla="*/ 63 w 215"/>
                  <a:gd name="T25" fmla="*/ 106 h 131"/>
                  <a:gd name="T26" fmla="*/ 52 w 215"/>
                  <a:gd name="T27" fmla="*/ 101 h 131"/>
                  <a:gd name="T28" fmla="*/ 38 w 215"/>
                  <a:gd name="T29" fmla="*/ 98 h 131"/>
                  <a:gd name="T30" fmla="*/ 25 w 215"/>
                  <a:gd name="T31" fmla="*/ 96 h 131"/>
                  <a:gd name="T32" fmla="*/ 13 w 215"/>
                  <a:gd name="T33" fmla="*/ 90 h 131"/>
                  <a:gd name="T34" fmla="*/ 0 w 215"/>
                  <a:gd name="T35" fmla="*/ 84 h 131"/>
                  <a:gd name="T36" fmla="*/ 6 w 215"/>
                  <a:gd name="T37" fmla="*/ 62 h 131"/>
                  <a:gd name="T38" fmla="*/ 8 w 215"/>
                  <a:gd name="T39" fmla="*/ 41 h 131"/>
                  <a:gd name="T40" fmla="*/ 13 w 215"/>
                  <a:gd name="T41" fmla="*/ 18 h 131"/>
                  <a:gd name="T42" fmla="*/ 22 w 215"/>
                  <a:gd name="T43" fmla="*/ 0 h 131"/>
                  <a:gd name="T44" fmla="*/ 47 w 215"/>
                  <a:gd name="T45" fmla="*/ 6 h 131"/>
                  <a:gd name="T46" fmla="*/ 71 w 215"/>
                  <a:gd name="T47" fmla="*/ 13 h 131"/>
                  <a:gd name="T48" fmla="*/ 96 w 215"/>
                  <a:gd name="T49" fmla="*/ 25 h 131"/>
                  <a:gd name="T50" fmla="*/ 117 w 215"/>
                  <a:gd name="T51" fmla="*/ 38 h 131"/>
                  <a:gd name="T52" fmla="*/ 139 w 215"/>
                  <a:gd name="T53" fmla="*/ 52 h 131"/>
                  <a:gd name="T54" fmla="*/ 158 w 215"/>
                  <a:gd name="T55" fmla="*/ 68 h 131"/>
                  <a:gd name="T56" fmla="*/ 178 w 215"/>
                  <a:gd name="T57" fmla="*/ 84 h 131"/>
                  <a:gd name="T58" fmla="*/ 197 w 215"/>
                  <a:gd name="T59" fmla="*/ 10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5" h="131">
                    <a:moveTo>
                      <a:pt x="197" y="101"/>
                    </a:moveTo>
                    <a:lnTo>
                      <a:pt x="215" y="112"/>
                    </a:lnTo>
                    <a:lnTo>
                      <a:pt x="202" y="114"/>
                    </a:lnTo>
                    <a:lnTo>
                      <a:pt x="185" y="117"/>
                    </a:lnTo>
                    <a:lnTo>
                      <a:pt x="172" y="123"/>
                    </a:lnTo>
                    <a:lnTo>
                      <a:pt x="158" y="128"/>
                    </a:lnTo>
                    <a:lnTo>
                      <a:pt x="142" y="131"/>
                    </a:lnTo>
                    <a:lnTo>
                      <a:pt x="128" y="131"/>
                    </a:lnTo>
                    <a:lnTo>
                      <a:pt x="114" y="126"/>
                    </a:lnTo>
                    <a:lnTo>
                      <a:pt x="101" y="112"/>
                    </a:lnTo>
                    <a:lnTo>
                      <a:pt x="87" y="109"/>
                    </a:lnTo>
                    <a:lnTo>
                      <a:pt x="77" y="106"/>
                    </a:lnTo>
                    <a:lnTo>
                      <a:pt x="63" y="106"/>
                    </a:lnTo>
                    <a:lnTo>
                      <a:pt x="52" y="101"/>
                    </a:lnTo>
                    <a:lnTo>
                      <a:pt x="38" y="98"/>
                    </a:lnTo>
                    <a:lnTo>
                      <a:pt x="25" y="96"/>
                    </a:lnTo>
                    <a:lnTo>
                      <a:pt x="13" y="90"/>
                    </a:lnTo>
                    <a:lnTo>
                      <a:pt x="0" y="84"/>
                    </a:lnTo>
                    <a:lnTo>
                      <a:pt x="6" y="62"/>
                    </a:lnTo>
                    <a:lnTo>
                      <a:pt x="8" y="41"/>
                    </a:lnTo>
                    <a:lnTo>
                      <a:pt x="13" y="18"/>
                    </a:lnTo>
                    <a:lnTo>
                      <a:pt x="22" y="0"/>
                    </a:lnTo>
                    <a:lnTo>
                      <a:pt x="47" y="6"/>
                    </a:lnTo>
                    <a:lnTo>
                      <a:pt x="71" y="13"/>
                    </a:lnTo>
                    <a:lnTo>
                      <a:pt x="96" y="25"/>
                    </a:lnTo>
                    <a:lnTo>
                      <a:pt x="117" y="38"/>
                    </a:lnTo>
                    <a:lnTo>
                      <a:pt x="139" y="52"/>
                    </a:lnTo>
                    <a:lnTo>
                      <a:pt x="158" y="68"/>
                    </a:lnTo>
                    <a:lnTo>
                      <a:pt x="178" y="84"/>
                    </a:lnTo>
                    <a:lnTo>
                      <a:pt x="197" y="10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44" name="Freeform 32"/>
              <p:cNvSpPr>
                <a:spLocks/>
              </p:cNvSpPr>
              <p:nvPr/>
            </p:nvSpPr>
            <p:spPr bwMode="auto">
              <a:xfrm>
                <a:off x="2830" y="2013"/>
                <a:ext cx="60" cy="26"/>
              </a:xfrm>
              <a:custGeom>
                <a:avLst/>
                <a:gdLst>
                  <a:gd name="T0" fmla="*/ 226 w 237"/>
                  <a:gd name="T1" fmla="*/ 69 h 104"/>
                  <a:gd name="T2" fmla="*/ 229 w 237"/>
                  <a:gd name="T3" fmla="*/ 71 h 104"/>
                  <a:gd name="T4" fmla="*/ 235 w 237"/>
                  <a:gd name="T5" fmla="*/ 77 h 104"/>
                  <a:gd name="T6" fmla="*/ 237 w 237"/>
                  <a:gd name="T7" fmla="*/ 80 h 104"/>
                  <a:gd name="T8" fmla="*/ 237 w 237"/>
                  <a:gd name="T9" fmla="*/ 85 h 104"/>
                  <a:gd name="T10" fmla="*/ 223 w 237"/>
                  <a:gd name="T11" fmla="*/ 85 h 104"/>
                  <a:gd name="T12" fmla="*/ 210 w 237"/>
                  <a:gd name="T13" fmla="*/ 88 h 104"/>
                  <a:gd name="T14" fmla="*/ 196 w 237"/>
                  <a:gd name="T15" fmla="*/ 91 h 104"/>
                  <a:gd name="T16" fmla="*/ 182 w 237"/>
                  <a:gd name="T17" fmla="*/ 94 h 104"/>
                  <a:gd name="T18" fmla="*/ 169 w 237"/>
                  <a:gd name="T19" fmla="*/ 96 h 104"/>
                  <a:gd name="T20" fmla="*/ 156 w 237"/>
                  <a:gd name="T21" fmla="*/ 99 h 104"/>
                  <a:gd name="T22" fmla="*/ 142 w 237"/>
                  <a:gd name="T23" fmla="*/ 101 h 104"/>
                  <a:gd name="T24" fmla="*/ 128 w 237"/>
                  <a:gd name="T25" fmla="*/ 104 h 104"/>
                  <a:gd name="T26" fmla="*/ 115 w 237"/>
                  <a:gd name="T27" fmla="*/ 91 h 104"/>
                  <a:gd name="T28" fmla="*/ 99 w 237"/>
                  <a:gd name="T29" fmla="*/ 80 h 104"/>
                  <a:gd name="T30" fmla="*/ 85 w 237"/>
                  <a:gd name="T31" fmla="*/ 66 h 104"/>
                  <a:gd name="T32" fmla="*/ 69 w 237"/>
                  <a:gd name="T33" fmla="*/ 55 h 104"/>
                  <a:gd name="T34" fmla="*/ 51 w 237"/>
                  <a:gd name="T35" fmla="*/ 41 h 104"/>
                  <a:gd name="T36" fmla="*/ 35 w 237"/>
                  <a:gd name="T37" fmla="*/ 30 h 104"/>
                  <a:gd name="T38" fmla="*/ 19 w 237"/>
                  <a:gd name="T39" fmla="*/ 20 h 104"/>
                  <a:gd name="T40" fmla="*/ 0 w 237"/>
                  <a:gd name="T41" fmla="*/ 9 h 104"/>
                  <a:gd name="T42" fmla="*/ 14 w 237"/>
                  <a:gd name="T43" fmla="*/ 4 h 104"/>
                  <a:gd name="T44" fmla="*/ 30 w 237"/>
                  <a:gd name="T45" fmla="*/ 0 h 104"/>
                  <a:gd name="T46" fmla="*/ 46 w 237"/>
                  <a:gd name="T47" fmla="*/ 0 h 104"/>
                  <a:gd name="T48" fmla="*/ 63 w 237"/>
                  <a:gd name="T49" fmla="*/ 4 h 104"/>
                  <a:gd name="T50" fmla="*/ 79 w 237"/>
                  <a:gd name="T51" fmla="*/ 6 h 104"/>
                  <a:gd name="T52" fmla="*/ 92 w 237"/>
                  <a:gd name="T53" fmla="*/ 11 h 104"/>
                  <a:gd name="T54" fmla="*/ 109 w 237"/>
                  <a:gd name="T55" fmla="*/ 14 h 104"/>
                  <a:gd name="T56" fmla="*/ 125 w 237"/>
                  <a:gd name="T57" fmla="*/ 14 h 104"/>
                  <a:gd name="T58" fmla="*/ 139 w 237"/>
                  <a:gd name="T59" fmla="*/ 20 h 104"/>
                  <a:gd name="T60" fmla="*/ 152 w 237"/>
                  <a:gd name="T61" fmla="*/ 23 h 104"/>
                  <a:gd name="T62" fmla="*/ 166 w 237"/>
                  <a:gd name="T63" fmla="*/ 28 h 104"/>
                  <a:gd name="T64" fmla="*/ 180 w 237"/>
                  <a:gd name="T65" fmla="*/ 34 h 104"/>
                  <a:gd name="T66" fmla="*/ 191 w 237"/>
                  <a:gd name="T67" fmla="*/ 39 h 104"/>
                  <a:gd name="T68" fmla="*/ 205 w 237"/>
                  <a:gd name="T69" fmla="*/ 47 h 104"/>
                  <a:gd name="T70" fmla="*/ 216 w 237"/>
                  <a:gd name="T71" fmla="*/ 58 h 104"/>
                  <a:gd name="T72" fmla="*/ 226 w 237"/>
                  <a:gd name="T73" fmla="*/ 6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7" h="104">
                    <a:moveTo>
                      <a:pt x="226" y="69"/>
                    </a:moveTo>
                    <a:lnTo>
                      <a:pt x="229" y="71"/>
                    </a:lnTo>
                    <a:lnTo>
                      <a:pt x="235" y="77"/>
                    </a:lnTo>
                    <a:lnTo>
                      <a:pt x="237" y="80"/>
                    </a:lnTo>
                    <a:lnTo>
                      <a:pt x="237" y="85"/>
                    </a:lnTo>
                    <a:lnTo>
                      <a:pt x="223" y="85"/>
                    </a:lnTo>
                    <a:lnTo>
                      <a:pt x="210" y="88"/>
                    </a:lnTo>
                    <a:lnTo>
                      <a:pt x="196" y="91"/>
                    </a:lnTo>
                    <a:lnTo>
                      <a:pt x="182" y="94"/>
                    </a:lnTo>
                    <a:lnTo>
                      <a:pt x="169" y="96"/>
                    </a:lnTo>
                    <a:lnTo>
                      <a:pt x="156" y="99"/>
                    </a:lnTo>
                    <a:lnTo>
                      <a:pt x="142" y="101"/>
                    </a:lnTo>
                    <a:lnTo>
                      <a:pt x="128" y="104"/>
                    </a:lnTo>
                    <a:lnTo>
                      <a:pt x="115" y="91"/>
                    </a:lnTo>
                    <a:lnTo>
                      <a:pt x="99" y="80"/>
                    </a:lnTo>
                    <a:lnTo>
                      <a:pt x="85" y="66"/>
                    </a:lnTo>
                    <a:lnTo>
                      <a:pt x="69" y="55"/>
                    </a:lnTo>
                    <a:lnTo>
                      <a:pt x="51" y="41"/>
                    </a:lnTo>
                    <a:lnTo>
                      <a:pt x="35" y="30"/>
                    </a:lnTo>
                    <a:lnTo>
                      <a:pt x="19" y="20"/>
                    </a:lnTo>
                    <a:lnTo>
                      <a:pt x="0" y="9"/>
                    </a:lnTo>
                    <a:lnTo>
                      <a:pt x="14" y="4"/>
                    </a:lnTo>
                    <a:lnTo>
                      <a:pt x="30" y="0"/>
                    </a:lnTo>
                    <a:lnTo>
                      <a:pt x="46" y="0"/>
                    </a:lnTo>
                    <a:lnTo>
                      <a:pt x="63" y="4"/>
                    </a:lnTo>
                    <a:lnTo>
                      <a:pt x="79" y="6"/>
                    </a:lnTo>
                    <a:lnTo>
                      <a:pt x="92" y="11"/>
                    </a:lnTo>
                    <a:lnTo>
                      <a:pt x="109" y="14"/>
                    </a:lnTo>
                    <a:lnTo>
                      <a:pt x="125" y="14"/>
                    </a:lnTo>
                    <a:lnTo>
                      <a:pt x="139" y="20"/>
                    </a:lnTo>
                    <a:lnTo>
                      <a:pt x="152" y="23"/>
                    </a:lnTo>
                    <a:lnTo>
                      <a:pt x="166" y="28"/>
                    </a:lnTo>
                    <a:lnTo>
                      <a:pt x="180" y="34"/>
                    </a:lnTo>
                    <a:lnTo>
                      <a:pt x="191" y="39"/>
                    </a:lnTo>
                    <a:lnTo>
                      <a:pt x="205" y="47"/>
                    </a:lnTo>
                    <a:lnTo>
                      <a:pt x="216" y="58"/>
                    </a:lnTo>
                    <a:lnTo>
                      <a:pt x="226" y="69"/>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45" name="Freeform 33"/>
              <p:cNvSpPr>
                <a:spLocks/>
              </p:cNvSpPr>
              <p:nvPr/>
            </p:nvSpPr>
            <p:spPr bwMode="auto">
              <a:xfrm>
                <a:off x="3114" y="2017"/>
                <a:ext cx="120" cy="177"/>
              </a:xfrm>
              <a:custGeom>
                <a:avLst/>
                <a:gdLst>
                  <a:gd name="T0" fmla="*/ 482 w 482"/>
                  <a:gd name="T1" fmla="*/ 539 h 706"/>
                  <a:gd name="T2" fmla="*/ 480 w 482"/>
                  <a:gd name="T3" fmla="*/ 539 h 706"/>
                  <a:gd name="T4" fmla="*/ 477 w 482"/>
                  <a:gd name="T5" fmla="*/ 536 h 706"/>
                  <a:gd name="T6" fmla="*/ 475 w 482"/>
                  <a:gd name="T7" fmla="*/ 536 h 706"/>
                  <a:gd name="T8" fmla="*/ 471 w 482"/>
                  <a:gd name="T9" fmla="*/ 539 h 706"/>
                  <a:gd name="T10" fmla="*/ 466 w 482"/>
                  <a:gd name="T11" fmla="*/ 545 h 706"/>
                  <a:gd name="T12" fmla="*/ 466 w 482"/>
                  <a:gd name="T13" fmla="*/ 586 h 706"/>
                  <a:gd name="T14" fmla="*/ 457 w 482"/>
                  <a:gd name="T15" fmla="*/ 624 h 706"/>
                  <a:gd name="T16" fmla="*/ 450 w 482"/>
                  <a:gd name="T17" fmla="*/ 665 h 706"/>
                  <a:gd name="T18" fmla="*/ 441 w 482"/>
                  <a:gd name="T19" fmla="*/ 706 h 706"/>
                  <a:gd name="T20" fmla="*/ 427 w 482"/>
                  <a:gd name="T21" fmla="*/ 686 h 706"/>
                  <a:gd name="T22" fmla="*/ 415 w 482"/>
                  <a:gd name="T23" fmla="*/ 665 h 706"/>
                  <a:gd name="T24" fmla="*/ 401 w 482"/>
                  <a:gd name="T25" fmla="*/ 646 h 706"/>
                  <a:gd name="T26" fmla="*/ 390 w 482"/>
                  <a:gd name="T27" fmla="*/ 624 h 706"/>
                  <a:gd name="T28" fmla="*/ 384 w 482"/>
                  <a:gd name="T29" fmla="*/ 621 h 706"/>
                  <a:gd name="T30" fmla="*/ 379 w 482"/>
                  <a:gd name="T31" fmla="*/ 619 h 706"/>
                  <a:gd name="T32" fmla="*/ 376 w 482"/>
                  <a:gd name="T33" fmla="*/ 616 h 706"/>
                  <a:gd name="T34" fmla="*/ 371 w 482"/>
                  <a:gd name="T35" fmla="*/ 621 h 706"/>
                  <a:gd name="T36" fmla="*/ 368 w 482"/>
                  <a:gd name="T37" fmla="*/ 607 h 706"/>
                  <a:gd name="T38" fmla="*/ 371 w 482"/>
                  <a:gd name="T39" fmla="*/ 596 h 706"/>
                  <a:gd name="T40" fmla="*/ 368 w 482"/>
                  <a:gd name="T41" fmla="*/ 583 h 706"/>
                  <a:gd name="T42" fmla="*/ 360 w 482"/>
                  <a:gd name="T43" fmla="*/ 575 h 706"/>
                  <a:gd name="T44" fmla="*/ 346 w 482"/>
                  <a:gd name="T45" fmla="*/ 575 h 706"/>
                  <a:gd name="T46" fmla="*/ 0 w 482"/>
                  <a:gd name="T47" fmla="*/ 125 h 706"/>
                  <a:gd name="T48" fmla="*/ 8 w 482"/>
                  <a:gd name="T49" fmla="*/ 95 h 706"/>
                  <a:gd name="T50" fmla="*/ 13 w 482"/>
                  <a:gd name="T51" fmla="*/ 62 h 706"/>
                  <a:gd name="T52" fmla="*/ 13 w 482"/>
                  <a:gd name="T53" fmla="*/ 33 h 706"/>
                  <a:gd name="T54" fmla="*/ 16 w 482"/>
                  <a:gd name="T55" fmla="*/ 0 h 706"/>
                  <a:gd name="T56" fmla="*/ 30 w 482"/>
                  <a:gd name="T57" fmla="*/ 8 h 706"/>
                  <a:gd name="T58" fmla="*/ 57 w 482"/>
                  <a:gd name="T59" fmla="*/ 40 h 706"/>
                  <a:gd name="T60" fmla="*/ 87 w 482"/>
                  <a:gd name="T61" fmla="*/ 74 h 706"/>
                  <a:gd name="T62" fmla="*/ 114 w 482"/>
                  <a:gd name="T63" fmla="*/ 106 h 706"/>
                  <a:gd name="T64" fmla="*/ 144 w 482"/>
                  <a:gd name="T65" fmla="*/ 136 h 706"/>
                  <a:gd name="T66" fmla="*/ 172 w 482"/>
                  <a:gd name="T67" fmla="*/ 168 h 706"/>
                  <a:gd name="T68" fmla="*/ 199 w 482"/>
                  <a:gd name="T69" fmla="*/ 201 h 706"/>
                  <a:gd name="T70" fmla="*/ 229 w 482"/>
                  <a:gd name="T71" fmla="*/ 237 h 706"/>
                  <a:gd name="T72" fmla="*/ 256 w 482"/>
                  <a:gd name="T73" fmla="*/ 269 h 706"/>
                  <a:gd name="T74" fmla="*/ 286 w 482"/>
                  <a:gd name="T75" fmla="*/ 302 h 706"/>
                  <a:gd name="T76" fmla="*/ 314 w 482"/>
                  <a:gd name="T77" fmla="*/ 334 h 706"/>
                  <a:gd name="T78" fmla="*/ 344 w 482"/>
                  <a:gd name="T79" fmla="*/ 368 h 706"/>
                  <a:gd name="T80" fmla="*/ 371 w 482"/>
                  <a:gd name="T81" fmla="*/ 403 h 706"/>
                  <a:gd name="T82" fmla="*/ 398 w 482"/>
                  <a:gd name="T83" fmla="*/ 435 h 706"/>
                  <a:gd name="T84" fmla="*/ 427 w 482"/>
                  <a:gd name="T85" fmla="*/ 471 h 706"/>
                  <a:gd name="T86" fmla="*/ 455 w 482"/>
                  <a:gd name="T87" fmla="*/ 504 h 706"/>
                  <a:gd name="T88" fmla="*/ 482 w 482"/>
                  <a:gd name="T89" fmla="*/ 539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2" h="706">
                    <a:moveTo>
                      <a:pt x="482" y="539"/>
                    </a:moveTo>
                    <a:lnTo>
                      <a:pt x="480" y="539"/>
                    </a:lnTo>
                    <a:lnTo>
                      <a:pt x="477" y="536"/>
                    </a:lnTo>
                    <a:lnTo>
                      <a:pt x="475" y="536"/>
                    </a:lnTo>
                    <a:lnTo>
                      <a:pt x="471" y="539"/>
                    </a:lnTo>
                    <a:lnTo>
                      <a:pt x="466" y="545"/>
                    </a:lnTo>
                    <a:lnTo>
                      <a:pt x="466" y="586"/>
                    </a:lnTo>
                    <a:lnTo>
                      <a:pt x="457" y="624"/>
                    </a:lnTo>
                    <a:lnTo>
                      <a:pt x="450" y="665"/>
                    </a:lnTo>
                    <a:lnTo>
                      <a:pt x="441" y="706"/>
                    </a:lnTo>
                    <a:lnTo>
                      <a:pt x="427" y="686"/>
                    </a:lnTo>
                    <a:lnTo>
                      <a:pt x="415" y="665"/>
                    </a:lnTo>
                    <a:lnTo>
                      <a:pt x="401" y="646"/>
                    </a:lnTo>
                    <a:lnTo>
                      <a:pt x="390" y="624"/>
                    </a:lnTo>
                    <a:lnTo>
                      <a:pt x="384" y="621"/>
                    </a:lnTo>
                    <a:lnTo>
                      <a:pt x="379" y="619"/>
                    </a:lnTo>
                    <a:lnTo>
                      <a:pt x="376" y="616"/>
                    </a:lnTo>
                    <a:lnTo>
                      <a:pt x="371" y="621"/>
                    </a:lnTo>
                    <a:lnTo>
                      <a:pt x="368" y="607"/>
                    </a:lnTo>
                    <a:lnTo>
                      <a:pt x="371" y="596"/>
                    </a:lnTo>
                    <a:lnTo>
                      <a:pt x="368" y="583"/>
                    </a:lnTo>
                    <a:lnTo>
                      <a:pt x="360" y="575"/>
                    </a:lnTo>
                    <a:lnTo>
                      <a:pt x="346" y="575"/>
                    </a:lnTo>
                    <a:lnTo>
                      <a:pt x="0" y="125"/>
                    </a:lnTo>
                    <a:lnTo>
                      <a:pt x="8" y="95"/>
                    </a:lnTo>
                    <a:lnTo>
                      <a:pt x="13" y="62"/>
                    </a:lnTo>
                    <a:lnTo>
                      <a:pt x="13" y="33"/>
                    </a:lnTo>
                    <a:lnTo>
                      <a:pt x="16" y="0"/>
                    </a:lnTo>
                    <a:lnTo>
                      <a:pt x="30" y="8"/>
                    </a:lnTo>
                    <a:lnTo>
                      <a:pt x="57" y="40"/>
                    </a:lnTo>
                    <a:lnTo>
                      <a:pt x="87" y="74"/>
                    </a:lnTo>
                    <a:lnTo>
                      <a:pt x="114" y="106"/>
                    </a:lnTo>
                    <a:lnTo>
                      <a:pt x="144" y="136"/>
                    </a:lnTo>
                    <a:lnTo>
                      <a:pt x="172" y="168"/>
                    </a:lnTo>
                    <a:lnTo>
                      <a:pt x="199" y="201"/>
                    </a:lnTo>
                    <a:lnTo>
                      <a:pt x="229" y="237"/>
                    </a:lnTo>
                    <a:lnTo>
                      <a:pt x="256" y="269"/>
                    </a:lnTo>
                    <a:lnTo>
                      <a:pt x="286" y="302"/>
                    </a:lnTo>
                    <a:lnTo>
                      <a:pt x="314" y="334"/>
                    </a:lnTo>
                    <a:lnTo>
                      <a:pt x="344" y="368"/>
                    </a:lnTo>
                    <a:lnTo>
                      <a:pt x="371" y="403"/>
                    </a:lnTo>
                    <a:lnTo>
                      <a:pt x="398" y="435"/>
                    </a:lnTo>
                    <a:lnTo>
                      <a:pt x="427" y="471"/>
                    </a:lnTo>
                    <a:lnTo>
                      <a:pt x="455" y="504"/>
                    </a:lnTo>
                    <a:lnTo>
                      <a:pt x="482" y="539"/>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46" name="Freeform 34"/>
              <p:cNvSpPr>
                <a:spLocks/>
              </p:cNvSpPr>
              <p:nvPr/>
            </p:nvSpPr>
            <p:spPr bwMode="auto">
              <a:xfrm>
                <a:off x="3084" y="2022"/>
                <a:ext cx="114" cy="181"/>
              </a:xfrm>
              <a:custGeom>
                <a:avLst/>
                <a:gdLst>
                  <a:gd name="T0" fmla="*/ 126 w 455"/>
                  <a:gd name="T1" fmla="*/ 136 h 722"/>
                  <a:gd name="T2" fmla="*/ 455 w 455"/>
                  <a:gd name="T3" fmla="*/ 561 h 722"/>
                  <a:gd name="T4" fmla="*/ 444 w 455"/>
                  <a:gd name="T5" fmla="*/ 586 h 722"/>
                  <a:gd name="T6" fmla="*/ 441 w 455"/>
                  <a:gd name="T7" fmla="*/ 621 h 722"/>
                  <a:gd name="T8" fmla="*/ 436 w 455"/>
                  <a:gd name="T9" fmla="*/ 653 h 722"/>
                  <a:gd name="T10" fmla="*/ 434 w 455"/>
                  <a:gd name="T11" fmla="*/ 687 h 722"/>
                  <a:gd name="T12" fmla="*/ 430 w 455"/>
                  <a:gd name="T13" fmla="*/ 722 h 722"/>
                  <a:gd name="T14" fmla="*/ 409 w 455"/>
                  <a:gd name="T15" fmla="*/ 694 h 722"/>
                  <a:gd name="T16" fmla="*/ 390 w 455"/>
                  <a:gd name="T17" fmla="*/ 667 h 722"/>
                  <a:gd name="T18" fmla="*/ 374 w 455"/>
                  <a:gd name="T19" fmla="*/ 643 h 722"/>
                  <a:gd name="T20" fmla="*/ 354 w 455"/>
                  <a:gd name="T21" fmla="*/ 616 h 722"/>
                  <a:gd name="T22" fmla="*/ 352 w 455"/>
                  <a:gd name="T23" fmla="*/ 613 h 722"/>
                  <a:gd name="T24" fmla="*/ 349 w 455"/>
                  <a:gd name="T25" fmla="*/ 613 h 722"/>
                  <a:gd name="T26" fmla="*/ 344 w 455"/>
                  <a:gd name="T27" fmla="*/ 616 h 722"/>
                  <a:gd name="T28" fmla="*/ 340 w 455"/>
                  <a:gd name="T29" fmla="*/ 616 h 722"/>
                  <a:gd name="T30" fmla="*/ 340 w 455"/>
                  <a:gd name="T31" fmla="*/ 605 h 722"/>
                  <a:gd name="T32" fmla="*/ 344 w 455"/>
                  <a:gd name="T33" fmla="*/ 593 h 722"/>
                  <a:gd name="T34" fmla="*/ 340 w 455"/>
                  <a:gd name="T35" fmla="*/ 583 h 722"/>
                  <a:gd name="T36" fmla="*/ 335 w 455"/>
                  <a:gd name="T37" fmla="*/ 575 h 722"/>
                  <a:gd name="T38" fmla="*/ 330 w 455"/>
                  <a:gd name="T39" fmla="*/ 577 h 722"/>
                  <a:gd name="T40" fmla="*/ 324 w 455"/>
                  <a:gd name="T41" fmla="*/ 575 h 722"/>
                  <a:gd name="T42" fmla="*/ 322 w 455"/>
                  <a:gd name="T43" fmla="*/ 572 h 722"/>
                  <a:gd name="T44" fmla="*/ 317 w 455"/>
                  <a:gd name="T45" fmla="*/ 567 h 722"/>
                  <a:gd name="T46" fmla="*/ 275 w 455"/>
                  <a:gd name="T47" fmla="*/ 512 h 722"/>
                  <a:gd name="T48" fmla="*/ 237 w 455"/>
                  <a:gd name="T49" fmla="*/ 455 h 722"/>
                  <a:gd name="T50" fmla="*/ 196 w 455"/>
                  <a:gd name="T51" fmla="*/ 400 h 722"/>
                  <a:gd name="T52" fmla="*/ 158 w 455"/>
                  <a:gd name="T53" fmla="*/ 346 h 722"/>
                  <a:gd name="T54" fmla="*/ 117 w 455"/>
                  <a:gd name="T55" fmla="*/ 289 h 722"/>
                  <a:gd name="T56" fmla="*/ 80 w 455"/>
                  <a:gd name="T57" fmla="*/ 234 h 722"/>
                  <a:gd name="T58" fmla="*/ 39 w 455"/>
                  <a:gd name="T59" fmla="*/ 179 h 722"/>
                  <a:gd name="T60" fmla="*/ 0 w 455"/>
                  <a:gd name="T61" fmla="*/ 126 h 722"/>
                  <a:gd name="T62" fmla="*/ 2 w 455"/>
                  <a:gd name="T63" fmla="*/ 96 h 722"/>
                  <a:gd name="T64" fmla="*/ 2 w 455"/>
                  <a:gd name="T65" fmla="*/ 62 h 722"/>
                  <a:gd name="T66" fmla="*/ 5 w 455"/>
                  <a:gd name="T67" fmla="*/ 30 h 722"/>
                  <a:gd name="T68" fmla="*/ 14 w 455"/>
                  <a:gd name="T69" fmla="*/ 0 h 722"/>
                  <a:gd name="T70" fmla="*/ 27 w 455"/>
                  <a:gd name="T71" fmla="*/ 16 h 722"/>
                  <a:gd name="T72" fmla="*/ 44 w 455"/>
                  <a:gd name="T73" fmla="*/ 32 h 722"/>
                  <a:gd name="T74" fmla="*/ 57 w 455"/>
                  <a:gd name="T75" fmla="*/ 49 h 722"/>
                  <a:gd name="T76" fmla="*/ 71 w 455"/>
                  <a:gd name="T77" fmla="*/ 65 h 722"/>
                  <a:gd name="T78" fmla="*/ 82 w 455"/>
                  <a:gd name="T79" fmla="*/ 85 h 722"/>
                  <a:gd name="T80" fmla="*/ 96 w 455"/>
                  <a:gd name="T81" fmla="*/ 101 h 722"/>
                  <a:gd name="T82" fmla="*/ 112 w 455"/>
                  <a:gd name="T83" fmla="*/ 120 h 722"/>
                  <a:gd name="T84" fmla="*/ 126 w 455"/>
                  <a:gd name="T85" fmla="*/ 13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5" h="722">
                    <a:moveTo>
                      <a:pt x="126" y="136"/>
                    </a:moveTo>
                    <a:lnTo>
                      <a:pt x="455" y="561"/>
                    </a:lnTo>
                    <a:lnTo>
                      <a:pt x="444" y="586"/>
                    </a:lnTo>
                    <a:lnTo>
                      <a:pt x="441" y="621"/>
                    </a:lnTo>
                    <a:lnTo>
                      <a:pt x="436" y="653"/>
                    </a:lnTo>
                    <a:lnTo>
                      <a:pt x="434" y="687"/>
                    </a:lnTo>
                    <a:lnTo>
                      <a:pt x="430" y="722"/>
                    </a:lnTo>
                    <a:lnTo>
                      <a:pt x="409" y="694"/>
                    </a:lnTo>
                    <a:lnTo>
                      <a:pt x="390" y="667"/>
                    </a:lnTo>
                    <a:lnTo>
                      <a:pt x="374" y="643"/>
                    </a:lnTo>
                    <a:lnTo>
                      <a:pt x="354" y="616"/>
                    </a:lnTo>
                    <a:lnTo>
                      <a:pt x="352" y="613"/>
                    </a:lnTo>
                    <a:lnTo>
                      <a:pt x="349" y="613"/>
                    </a:lnTo>
                    <a:lnTo>
                      <a:pt x="344" y="616"/>
                    </a:lnTo>
                    <a:lnTo>
                      <a:pt x="340" y="616"/>
                    </a:lnTo>
                    <a:lnTo>
                      <a:pt x="340" y="605"/>
                    </a:lnTo>
                    <a:lnTo>
                      <a:pt x="344" y="593"/>
                    </a:lnTo>
                    <a:lnTo>
                      <a:pt x="340" y="583"/>
                    </a:lnTo>
                    <a:lnTo>
                      <a:pt x="335" y="575"/>
                    </a:lnTo>
                    <a:lnTo>
                      <a:pt x="330" y="577"/>
                    </a:lnTo>
                    <a:lnTo>
                      <a:pt x="324" y="575"/>
                    </a:lnTo>
                    <a:lnTo>
                      <a:pt x="322" y="572"/>
                    </a:lnTo>
                    <a:lnTo>
                      <a:pt x="317" y="567"/>
                    </a:lnTo>
                    <a:lnTo>
                      <a:pt x="275" y="512"/>
                    </a:lnTo>
                    <a:lnTo>
                      <a:pt x="237" y="455"/>
                    </a:lnTo>
                    <a:lnTo>
                      <a:pt x="196" y="400"/>
                    </a:lnTo>
                    <a:lnTo>
                      <a:pt x="158" y="346"/>
                    </a:lnTo>
                    <a:lnTo>
                      <a:pt x="117" y="289"/>
                    </a:lnTo>
                    <a:lnTo>
                      <a:pt x="80" y="234"/>
                    </a:lnTo>
                    <a:lnTo>
                      <a:pt x="39" y="179"/>
                    </a:lnTo>
                    <a:lnTo>
                      <a:pt x="0" y="126"/>
                    </a:lnTo>
                    <a:lnTo>
                      <a:pt x="2" y="96"/>
                    </a:lnTo>
                    <a:lnTo>
                      <a:pt x="2" y="62"/>
                    </a:lnTo>
                    <a:lnTo>
                      <a:pt x="5" y="30"/>
                    </a:lnTo>
                    <a:lnTo>
                      <a:pt x="14" y="0"/>
                    </a:lnTo>
                    <a:lnTo>
                      <a:pt x="27" y="16"/>
                    </a:lnTo>
                    <a:lnTo>
                      <a:pt x="44" y="32"/>
                    </a:lnTo>
                    <a:lnTo>
                      <a:pt x="57" y="49"/>
                    </a:lnTo>
                    <a:lnTo>
                      <a:pt x="71" y="65"/>
                    </a:lnTo>
                    <a:lnTo>
                      <a:pt x="82" y="85"/>
                    </a:lnTo>
                    <a:lnTo>
                      <a:pt x="96" y="101"/>
                    </a:lnTo>
                    <a:lnTo>
                      <a:pt x="112" y="120"/>
                    </a:lnTo>
                    <a:lnTo>
                      <a:pt x="126" y="136"/>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47" name="Freeform 35"/>
              <p:cNvSpPr>
                <a:spLocks/>
              </p:cNvSpPr>
              <p:nvPr/>
            </p:nvSpPr>
            <p:spPr bwMode="auto">
              <a:xfrm>
                <a:off x="3049" y="2022"/>
                <a:ext cx="112" cy="186"/>
              </a:xfrm>
              <a:custGeom>
                <a:avLst/>
                <a:gdLst>
                  <a:gd name="T0" fmla="*/ 449 w 449"/>
                  <a:gd name="T1" fmla="*/ 580 h 741"/>
                  <a:gd name="T2" fmla="*/ 439 w 449"/>
                  <a:gd name="T3" fmla="*/ 618 h 741"/>
                  <a:gd name="T4" fmla="*/ 433 w 449"/>
                  <a:gd name="T5" fmla="*/ 659 h 741"/>
                  <a:gd name="T6" fmla="*/ 428 w 449"/>
                  <a:gd name="T7" fmla="*/ 701 h 741"/>
                  <a:gd name="T8" fmla="*/ 420 w 449"/>
                  <a:gd name="T9" fmla="*/ 741 h 741"/>
                  <a:gd name="T10" fmla="*/ 371 w 449"/>
                  <a:gd name="T11" fmla="*/ 671 h 741"/>
                  <a:gd name="T12" fmla="*/ 322 w 449"/>
                  <a:gd name="T13" fmla="*/ 600 h 741"/>
                  <a:gd name="T14" fmla="*/ 272 w 449"/>
                  <a:gd name="T15" fmla="*/ 529 h 741"/>
                  <a:gd name="T16" fmla="*/ 224 w 449"/>
                  <a:gd name="T17" fmla="*/ 457 h 741"/>
                  <a:gd name="T18" fmla="*/ 175 w 449"/>
                  <a:gd name="T19" fmla="*/ 386 h 741"/>
                  <a:gd name="T20" fmla="*/ 125 w 449"/>
                  <a:gd name="T21" fmla="*/ 315 h 741"/>
                  <a:gd name="T22" fmla="*/ 79 w 449"/>
                  <a:gd name="T23" fmla="*/ 242 h 741"/>
                  <a:gd name="T24" fmla="*/ 33 w 449"/>
                  <a:gd name="T25" fmla="*/ 172 h 741"/>
                  <a:gd name="T26" fmla="*/ 3 w 449"/>
                  <a:gd name="T27" fmla="*/ 133 h 741"/>
                  <a:gd name="T28" fmla="*/ 0 w 449"/>
                  <a:gd name="T29" fmla="*/ 85 h 741"/>
                  <a:gd name="T30" fmla="*/ 11 w 449"/>
                  <a:gd name="T31" fmla="*/ 35 h 741"/>
                  <a:gd name="T32" fmla="*/ 24 w 449"/>
                  <a:gd name="T33" fmla="*/ 0 h 741"/>
                  <a:gd name="T34" fmla="*/ 449 w 449"/>
                  <a:gd name="T35" fmla="*/ 580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9" h="741">
                    <a:moveTo>
                      <a:pt x="449" y="580"/>
                    </a:moveTo>
                    <a:lnTo>
                      <a:pt x="439" y="618"/>
                    </a:lnTo>
                    <a:lnTo>
                      <a:pt x="433" y="659"/>
                    </a:lnTo>
                    <a:lnTo>
                      <a:pt x="428" y="701"/>
                    </a:lnTo>
                    <a:lnTo>
                      <a:pt x="420" y="741"/>
                    </a:lnTo>
                    <a:lnTo>
                      <a:pt x="371" y="671"/>
                    </a:lnTo>
                    <a:lnTo>
                      <a:pt x="322" y="600"/>
                    </a:lnTo>
                    <a:lnTo>
                      <a:pt x="272" y="529"/>
                    </a:lnTo>
                    <a:lnTo>
                      <a:pt x="224" y="457"/>
                    </a:lnTo>
                    <a:lnTo>
                      <a:pt x="175" y="386"/>
                    </a:lnTo>
                    <a:lnTo>
                      <a:pt x="125" y="315"/>
                    </a:lnTo>
                    <a:lnTo>
                      <a:pt x="79" y="242"/>
                    </a:lnTo>
                    <a:lnTo>
                      <a:pt x="33" y="172"/>
                    </a:lnTo>
                    <a:lnTo>
                      <a:pt x="3" y="133"/>
                    </a:lnTo>
                    <a:lnTo>
                      <a:pt x="0" y="85"/>
                    </a:lnTo>
                    <a:lnTo>
                      <a:pt x="11" y="35"/>
                    </a:lnTo>
                    <a:lnTo>
                      <a:pt x="24" y="0"/>
                    </a:lnTo>
                    <a:lnTo>
                      <a:pt x="449" y="580"/>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48" name="Freeform 36"/>
              <p:cNvSpPr>
                <a:spLocks/>
              </p:cNvSpPr>
              <p:nvPr/>
            </p:nvSpPr>
            <p:spPr bwMode="auto">
              <a:xfrm>
                <a:off x="2733" y="2025"/>
                <a:ext cx="78" cy="178"/>
              </a:xfrm>
              <a:custGeom>
                <a:avLst/>
                <a:gdLst>
                  <a:gd name="T0" fmla="*/ 248 w 314"/>
                  <a:gd name="T1" fmla="*/ 474 h 713"/>
                  <a:gd name="T2" fmla="*/ 259 w 314"/>
                  <a:gd name="T3" fmla="*/ 501 h 713"/>
                  <a:gd name="T4" fmla="*/ 275 w 314"/>
                  <a:gd name="T5" fmla="*/ 539 h 713"/>
                  <a:gd name="T6" fmla="*/ 294 w 314"/>
                  <a:gd name="T7" fmla="*/ 572 h 713"/>
                  <a:gd name="T8" fmla="*/ 314 w 314"/>
                  <a:gd name="T9" fmla="*/ 580 h 713"/>
                  <a:gd name="T10" fmla="*/ 308 w 314"/>
                  <a:gd name="T11" fmla="*/ 616 h 713"/>
                  <a:gd name="T12" fmla="*/ 305 w 314"/>
                  <a:gd name="T13" fmla="*/ 646 h 713"/>
                  <a:gd name="T14" fmla="*/ 305 w 314"/>
                  <a:gd name="T15" fmla="*/ 678 h 713"/>
                  <a:gd name="T16" fmla="*/ 305 w 314"/>
                  <a:gd name="T17" fmla="*/ 713 h 713"/>
                  <a:gd name="T18" fmla="*/ 270 w 314"/>
                  <a:gd name="T19" fmla="*/ 646 h 713"/>
                  <a:gd name="T20" fmla="*/ 234 w 314"/>
                  <a:gd name="T21" fmla="*/ 575 h 713"/>
                  <a:gd name="T22" fmla="*/ 199 w 314"/>
                  <a:gd name="T23" fmla="*/ 506 h 713"/>
                  <a:gd name="T24" fmla="*/ 163 w 314"/>
                  <a:gd name="T25" fmla="*/ 435 h 713"/>
                  <a:gd name="T26" fmla="*/ 128 w 314"/>
                  <a:gd name="T27" fmla="*/ 368 h 713"/>
                  <a:gd name="T28" fmla="*/ 96 w 314"/>
                  <a:gd name="T29" fmla="*/ 299 h 713"/>
                  <a:gd name="T30" fmla="*/ 60 w 314"/>
                  <a:gd name="T31" fmla="*/ 228 h 713"/>
                  <a:gd name="T32" fmla="*/ 27 w 314"/>
                  <a:gd name="T33" fmla="*/ 161 h 713"/>
                  <a:gd name="T34" fmla="*/ 25 w 314"/>
                  <a:gd name="T35" fmla="*/ 150 h 713"/>
                  <a:gd name="T36" fmla="*/ 22 w 314"/>
                  <a:gd name="T37" fmla="*/ 145 h 713"/>
                  <a:gd name="T38" fmla="*/ 16 w 314"/>
                  <a:gd name="T39" fmla="*/ 138 h 713"/>
                  <a:gd name="T40" fmla="*/ 8 w 314"/>
                  <a:gd name="T41" fmla="*/ 138 h 713"/>
                  <a:gd name="T42" fmla="*/ 6 w 314"/>
                  <a:gd name="T43" fmla="*/ 106 h 713"/>
                  <a:gd name="T44" fmla="*/ 3 w 314"/>
                  <a:gd name="T45" fmla="*/ 71 h 713"/>
                  <a:gd name="T46" fmla="*/ 0 w 314"/>
                  <a:gd name="T47" fmla="*/ 35 h 713"/>
                  <a:gd name="T48" fmla="*/ 3 w 314"/>
                  <a:gd name="T49" fmla="*/ 0 h 713"/>
                  <a:gd name="T50" fmla="*/ 36 w 314"/>
                  <a:gd name="T51" fmla="*/ 60 h 713"/>
                  <a:gd name="T52" fmla="*/ 66 w 314"/>
                  <a:gd name="T53" fmla="*/ 117 h 713"/>
                  <a:gd name="T54" fmla="*/ 96 w 314"/>
                  <a:gd name="T55" fmla="*/ 177 h 713"/>
                  <a:gd name="T56" fmla="*/ 126 w 314"/>
                  <a:gd name="T57" fmla="*/ 237 h 713"/>
                  <a:gd name="T58" fmla="*/ 156 w 314"/>
                  <a:gd name="T59" fmla="*/ 297 h 713"/>
                  <a:gd name="T60" fmla="*/ 186 w 314"/>
                  <a:gd name="T61" fmla="*/ 357 h 713"/>
                  <a:gd name="T62" fmla="*/ 216 w 314"/>
                  <a:gd name="T63" fmla="*/ 414 h 713"/>
                  <a:gd name="T64" fmla="*/ 248 w 314"/>
                  <a:gd name="T65" fmla="*/ 474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4" h="713">
                    <a:moveTo>
                      <a:pt x="248" y="474"/>
                    </a:moveTo>
                    <a:lnTo>
                      <a:pt x="259" y="501"/>
                    </a:lnTo>
                    <a:lnTo>
                      <a:pt x="275" y="539"/>
                    </a:lnTo>
                    <a:lnTo>
                      <a:pt x="294" y="572"/>
                    </a:lnTo>
                    <a:lnTo>
                      <a:pt x="314" y="580"/>
                    </a:lnTo>
                    <a:lnTo>
                      <a:pt x="308" y="616"/>
                    </a:lnTo>
                    <a:lnTo>
                      <a:pt x="305" y="646"/>
                    </a:lnTo>
                    <a:lnTo>
                      <a:pt x="305" y="678"/>
                    </a:lnTo>
                    <a:lnTo>
                      <a:pt x="305" y="713"/>
                    </a:lnTo>
                    <a:lnTo>
                      <a:pt x="270" y="646"/>
                    </a:lnTo>
                    <a:lnTo>
                      <a:pt x="234" y="575"/>
                    </a:lnTo>
                    <a:lnTo>
                      <a:pt x="199" y="506"/>
                    </a:lnTo>
                    <a:lnTo>
                      <a:pt x="163" y="435"/>
                    </a:lnTo>
                    <a:lnTo>
                      <a:pt x="128" y="368"/>
                    </a:lnTo>
                    <a:lnTo>
                      <a:pt x="96" y="299"/>
                    </a:lnTo>
                    <a:lnTo>
                      <a:pt x="60" y="228"/>
                    </a:lnTo>
                    <a:lnTo>
                      <a:pt x="27" y="161"/>
                    </a:lnTo>
                    <a:lnTo>
                      <a:pt x="25" y="150"/>
                    </a:lnTo>
                    <a:lnTo>
                      <a:pt x="22" y="145"/>
                    </a:lnTo>
                    <a:lnTo>
                      <a:pt x="16" y="138"/>
                    </a:lnTo>
                    <a:lnTo>
                      <a:pt x="8" y="138"/>
                    </a:lnTo>
                    <a:lnTo>
                      <a:pt x="6" y="106"/>
                    </a:lnTo>
                    <a:lnTo>
                      <a:pt x="3" y="71"/>
                    </a:lnTo>
                    <a:lnTo>
                      <a:pt x="0" y="35"/>
                    </a:lnTo>
                    <a:lnTo>
                      <a:pt x="3" y="0"/>
                    </a:lnTo>
                    <a:lnTo>
                      <a:pt x="36" y="60"/>
                    </a:lnTo>
                    <a:lnTo>
                      <a:pt x="66" y="117"/>
                    </a:lnTo>
                    <a:lnTo>
                      <a:pt x="96" y="177"/>
                    </a:lnTo>
                    <a:lnTo>
                      <a:pt x="126" y="237"/>
                    </a:lnTo>
                    <a:lnTo>
                      <a:pt x="156" y="297"/>
                    </a:lnTo>
                    <a:lnTo>
                      <a:pt x="186" y="357"/>
                    </a:lnTo>
                    <a:lnTo>
                      <a:pt x="216" y="414"/>
                    </a:lnTo>
                    <a:lnTo>
                      <a:pt x="248" y="474"/>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49" name="Freeform 37"/>
              <p:cNvSpPr>
                <a:spLocks/>
              </p:cNvSpPr>
              <p:nvPr/>
            </p:nvSpPr>
            <p:spPr bwMode="auto">
              <a:xfrm>
                <a:off x="2838" y="2041"/>
                <a:ext cx="116" cy="61"/>
              </a:xfrm>
              <a:custGeom>
                <a:avLst/>
                <a:gdLst>
                  <a:gd name="T0" fmla="*/ 464 w 464"/>
                  <a:gd name="T1" fmla="*/ 139 h 245"/>
                  <a:gd name="T2" fmla="*/ 455 w 464"/>
                  <a:gd name="T3" fmla="*/ 166 h 245"/>
                  <a:gd name="T4" fmla="*/ 439 w 464"/>
                  <a:gd name="T5" fmla="*/ 191 h 245"/>
                  <a:gd name="T6" fmla="*/ 417 w 464"/>
                  <a:gd name="T7" fmla="*/ 209 h 245"/>
                  <a:gd name="T8" fmla="*/ 387 w 464"/>
                  <a:gd name="T9" fmla="*/ 223 h 245"/>
                  <a:gd name="T10" fmla="*/ 354 w 464"/>
                  <a:gd name="T11" fmla="*/ 234 h 245"/>
                  <a:gd name="T12" fmla="*/ 319 w 464"/>
                  <a:gd name="T13" fmla="*/ 243 h 245"/>
                  <a:gd name="T14" fmla="*/ 281 w 464"/>
                  <a:gd name="T15" fmla="*/ 245 h 245"/>
                  <a:gd name="T16" fmla="*/ 240 w 464"/>
                  <a:gd name="T17" fmla="*/ 245 h 245"/>
                  <a:gd name="T18" fmla="*/ 199 w 464"/>
                  <a:gd name="T19" fmla="*/ 243 h 245"/>
                  <a:gd name="T20" fmla="*/ 161 w 464"/>
                  <a:gd name="T21" fmla="*/ 234 h 245"/>
                  <a:gd name="T22" fmla="*/ 122 w 464"/>
                  <a:gd name="T23" fmla="*/ 227 h 245"/>
                  <a:gd name="T24" fmla="*/ 87 w 464"/>
                  <a:gd name="T25" fmla="*/ 213 h 245"/>
                  <a:gd name="T26" fmla="*/ 57 w 464"/>
                  <a:gd name="T27" fmla="*/ 197 h 245"/>
                  <a:gd name="T28" fmla="*/ 33 w 464"/>
                  <a:gd name="T29" fmla="*/ 177 h 245"/>
                  <a:gd name="T30" fmla="*/ 11 w 464"/>
                  <a:gd name="T31" fmla="*/ 158 h 245"/>
                  <a:gd name="T32" fmla="*/ 0 w 464"/>
                  <a:gd name="T33" fmla="*/ 133 h 245"/>
                  <a:gd name="T34" fmla="*/ 9 w 464"/>
                  <a:gd name="T35" fmla="*/ 115 h 245"/>
                  <a:gd name="T36" fmla="*/ 14 w 464"/>
                  <a:gd name="T37" fmla="*/ 76 h 245"/>
                  <a:gd name="T38" fmla="*/ 27 w 464"/>
                  <a:gd name="T39" fmla="*/ 41 h 245"/>
                  <a:gd name="T40" fmla="*/ 60 w 464"/>
                  <a:gd name="T41" fmla="*/ 25 h 245"/>
                  <a:gd name="T42" fmla="*/ 152 w 464"/>
                  <a:gd name="T43" fmla="*/ 6 h 245"/>
                  <a:gd name="T44" fmla="*/ 234 w 464"/>
                  <a:gd name="T45" fmla="*/ 0 h 245"/>
                  <a:gd name="T46" fmla="*/ 303 w 464"/>
                  <a:gd name="T47" fmla="*/ 6 h 245"/>
                  <a:gd name="T48" fmla="*/ 357 w 464"/>
                  <a:gd name="T49" fmla="*/ 25 h 245"/>
                  <a:gd name="T50" fmla="*/ 400 w 464"/>
                  <a:gd name="T51" fmla="*/ 50 h 245"/>
                  <a:gd name="T52" fmla="*/ 434 w 464"/>
                  <a:gd name="T53" fmla="*/ 76 h 245"/>
                  <a:gd name="T54" fmla="*/ 455 w 464"/>
                  <a:gd name="T55" fmla="*/ 110 h 245"/>
                  <a:gd name="T56" fmla="*/ 464 w 464"/>
                  <a:gd name="T57" fmla="*/ 139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4" h="245">
                    <a:moveTo>
                      <a:pt x="464" y="139"/>
                    </a:moveTo>
                    <a:lnTo>
                      <a:pt x="455" y="166"/>
                    </a:lnTo>
                    <a:lnTo>
                      <a:pt x="439" y="191"/>
                    </a:lnTo>
                    <a:lnTo>
                      <a:pt x="417" y="209"/>
                    </a:lnTo>
                    <a:lnTo>
                      <a:pt x="387" y="223"/>
                    </a:lnTo>
                    <a:lnTo>
                      <a:pt x="354" y="234"/>
                    </a:lnTo>
                    <a:lnTo>
                      <a:pt x="319" y="243"/>
                    </a:lnTo>
                    <a:lnTo>
                      <a:pt x="281" y="245"/>
                    </a:lnTo>
                    <a:lnTo>
                      <a:pt x="240" y="245"/>
                    </a:lnTo>
                    <a:lnTo>
                      <a:pt x="199" y="243"/>
                    </a:lnTo>
                    <a:lnTo>
                      <a:pt x="161" y="234"/>
                    </a:lnTo>
                    <a:lnTo>
                      <a:pt x="122" y="227"/>
                    </a:lnTo>
                    <a:lnTo>
                      <a:pt x="87" y="213"/>
                    </a:lnTo>
                    <a:lnTo>
                      <a:pt x="57" y="197"/>
                    </a:lnTo>
                    <a:lnTo>
                      <a:pt x="33" y="177"/>
                    </a:lnTo>
                    <a:lnTo>
                      <a:pt x="11" y="158"/>
                    </a:lnTo>
                    <a:lnTo>
                      <a:pt x="0" y="133"/>
                    </a:lnTo>
                    <a:lnTo>
                      <a:pt x="9" y="115"/>
                    </a:lnTo>
                    <a:lnTo>
                      <a:pt x="14" y="76"/>
                    </a:lnTo>
                    <a:lnTo>
                      <a:pt x="27" y="41"/>
                    </a:lnTo>
                    <a:lnTo>
                      <a:pt x="60" y="25"/>
                    </a:lnTo>
                    <a:lnTo>
                      <a:pt x="152" y="6"/>
                    </a:lnTo>
                    <a:lnTo>
                      <a:pt x="234" y="0"/>
                    </a:lnTo>
                    <a:lnTo>
                      <a:pt x="303" y="6"/>
                    </a:lnTo>
                    <a:lnTo>
                      <a:pt x="357" y="25"/>
                    </a:lnTo>
                    <a:lnTo>
                      <a:pt x="400" y="50"/>
                    </a:lnTo>
                    <a:lnTo>
                      <a:pt x="434" y="76"/>
                    </a:lnTo>
                    <a:lnTo>
                      <a:pt x="455" y="110"/>
                    </a:lnTo>
                    <a:lnTo>
                      <a:pt x="464" y="139"/>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50" name="Freeform 38"/>
              <p:cNvSpPr>
                <a:spLocks/>
              </p:cNvSpPr>
              <p:nvPr/>
            </p:nvSpPr>
            <p:spPr bwMode="auto">
              <a:xfrm>
                <a:off x="2777" y="2039"/>
                <a:ext cx="66" cy="19"/>
              </a:xfrm>
              <a:custGeom>
                <a:avLst/>
                <a:gdLst>
                  <a:gd name="T0" fmla="*/ 262 w 262"/>
                  <a:gd name="T1" fmla="*/ 43 h 79"/>
                  <a:gd name="T2" fmla="*/ 232 w 262"/>
                  <a:gd name="T3" fmla="*/ 79 h 79"/>
                  <a:gd name="T4" fmla="*/ 204 w 262"/>
                  <a:gd name="T5" fmla="*/ 73 h 79"/>
                  <a:gd name="T6" fmla="*/ 175 w 262"/>
                  <a:gd name="T7" fmla="*/ 68 h 79"/>
                  <a:gd name="T8" fmla="*/ 147 w 262"/>
                  <a:gd name="T9" fmla="*/ 63 h 79"/>
                  <a:gd name="T10" fmla="*/ 117 w 262"/>
                  <a:gd name="T11" fmla="*/ 61 h 79"/>
                  <a:gd name="T12" fmla="*/ 87 w 262"/>
                  <a:gd name="T13" fmla="*/ 55 h 79"/>
                  <a:gd name="T14" fmla="*/ 57 w 262"/>
                  <a:gd name="T15" fmla="*/ 52 h 79"/>
                  <a:gd name="T16" fmla="*/ 30 w 262"/>
                  <a:gd name="T17" fmla="*/ 49 h 79"/>
                  <a:gd name="T18" fmla="*/ 0 w 262"/>
                  <a:gd name="T19" fmla="*/ 49 h 79"/>
                  <a:gd name="T20" fmla="*/ 11 w 262"/>
                  <a:gd name="T21" fmla="*/ 31 h 79"/>
                  <a:gd name="T22" fmla="*/ 27 w 262"/>
                  <a:gd name="T23" fmla="*/ 17 h 79"/>
                  <a:gd name="T24" fmla="*/ 50 w 262"/>
                  <a:gd name="T25" fmla="*/ 8 h 79"/>
                  <a:gd name="T26" fmla="*/ 71 w 262"/>
                  <a:gd name="T27" fmla="*/ 0 h 79"/>
                  <a:gd name="T28" fmla="*/ 96 w 262"/>
                  <a:gd name="T29" fmla="*/ 3 h 79"/>
                  <a:gd name="T30" fmla="*/ 121 w 262"/>
                  <a:gd name="T31" fmla="*/ 6 h 79"/>
                  <a:gd name="T32" fmla="*/ 145 w 262"/>
                  <a:gd name="T33" fmla="*/ 8 h 79"/>
                  <a:gd name="T34" fmla="*/ 169 w 262"/>
                  <a:gd name="T35" fmla="*/ 13 h 79"/>
                  <a:gd name="T36" fmla="*/ 194 w 262"/>
                  <a:gd name="T37" fmla="*/ 20 h 79"/>
                  <a:gd name="T38" fmla="*/ 216 w 262"/>
                  <a:gd name="T39" fmla="*/ 25 h 79"/>
                  <a:gd name="T40" fmla="*/ 240 w 262"/>
                  <a:gd name="T41" fmla="*/ 33 h 79"/>
                  <a:gd name="T42" fmla="*/ 262 w 262"/>
                  <a:gd name="T43" fmla="*/ 4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79">
                    <a:moveTo>
                      <a:pt x="262" y="43"/>
                    </a:moveTo>
                    <a:lnTo>
                      <a:pt x="232" y="79"/>
                    </a:lnTo>
                    <a:lnTo>
                      <a:pt x="204" y="73"/>
                    </a:lnTo>
                    <a:lnTo>
                      <a:pt x="175" y="68"/>
                    </a:lnTo>
                    <a:lnTo>
                      <a:pt x="147" y="63"/>
                    </a:lnTo>
                    <a:lnTo>
                      <a:pt x="117" y="61"/>
                    </a:lnTo>
                    <a:lnTo>
                      <a:pt x="87" y="55"/>
                    </a:lnTo>
                    <a:lnTo>
                      <a:pt x="57" y="52"/>
                    </a:lnTo>
                    <a:lnTo>
                      <a:pt x="30" y="49"/>
                    </a:lnTo>
                    <a:lnTo>
                      <a:pt x="0" y="49"/>
                    </a:lnTo>
                    <a:lnTo>
                      <a:pt x="11" y="31"/>
                    </a:lnTo>
                    <a:lnTo>
                      <a:pt x="27" y="17"/>
                    </a:lnTo>
                    <a:lnTo>
                      <a:pt x="50" y="8"/>
                    </a:lnTo>
                    <a:lnTo>
                      <a:pt x="71" y="0"/>
                    </a:lnTo>
                    <a:lnTo>
                      <a:pt x="96" y="3"/>
                    </a:lnTo>
                    <a:lnTo>
                      <a:pt x="121" y="6"/>
                    </a:lnTo>
                    <a:lnTo>
                      <a:pt x="145" y="8"/>
                    </a:lnTo>
                    <a:lnTo>
                      <a:pt x="169" y="13"/>
                    </a:lnTo>
                    <a:lnTo>
                      <a:pt x="194" y="20"/>
                    </a:lnTo>
                    <a:lnTo>
                      <a:pt x="216" y="25"/>
                    </a:lnTo>
                    <a:lnTo>
                      <a:pt x="240" y="33"/>
                    </a:lnTo>
                    <a:lnTo>
                      <a:pt x="262" y="43"/>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51" name="Freeform 39"/>
              <p:cNvSpPr>
                <a:spLocks/>
              </p:cNvSpPr>
              <p:nvPr/>
            </p:nvSpPr>
            <p:spPr bwMode="auto">
              <a:xfrm>
                <a:off x="2941" y="2040"/>
                <a:ext cx="64" cy="41"/>
              </a:xfrm>
              <a:custGeom>
                <a:avLst/>
                <a:gdLst>
                  <a:gd name="T0" fmla="*/ 225 w 255"/>
                  <a:gd name="T1" fmla="*/ 78 h 163"/>
                  <a:gd name="T2" fmla="*/ 239 w 255"/>
                  <a:gd name="T3" fmla="*/ 97 h 163"/>
                  <a:gd name="T4" fmla="*/ 248 w 255"/>
                  <a:gd name="T5" fmla="*/ 117 h 163"/>
                  <a:gd name="T6" fmla="*/ 253 w 255"/>
                  <a:gd name="T7" fmla="*/ 138 h 163"/>
                  <a:gd name="T8" fmla="*/ 255 w 255"/>
                  <a:gd name="T9" fmla="*/ 163 h 163"/>
                  <a:gd name="T10" fmla="*/ 231 w 255"/>
                  <a:gd name="T11" fmla="*/ 161 h 163"/>
                  <a:gd name="T12" fmla="*/ 209 w 255"/>
                  <a:gd name="T13" fmla="*/ 155 h 163"/>
                  <a:gd name="T14" fmla="*/ 185 w 255"/>
                  <a:gd name="T15" fmla="*/ 152 h 163"/>
                  <a:gd name="T16" fmla="*/ 163 w 255"/>
                  <a:gd name="T17" fmla="*/ 147 h 163"/>
                  <a:gd name="T18" fmla="*/ 142 w 255"/>
                  <a:gd name="T19" fmla="*/ 144 h 163"/>
                  <a:gd name="T20" fmla="*/ 117 w 255"/>
                  <a:gd name="T21" fmla="*/ 138 h 163"/>
                  <a:gd name="T22" fmla="*/ 95 w 255"/>
                  <a:gd name="T23" fmla="*/ 136 h 163"/>
                  <a:gd name="T24" fmla="*/ 71 w 255"/>
                  <a:gd name="T25" fmla="*/ 133 h 163"/>
                  <a:gd name="T26" fmla="*/ 59 w 255"/>
                  <a:gd name="T27" fmla="*/ 103 h 163"/>
                  <a:gd name="T28" fmla="*/ 43 w 255"/>
                  <a:gd name="T29" fmla="*/ 76 h 163"/>
                  <a:gd name="T30" fmla="*/ 24 w 255"/>
                  <a:gd name="T31" fmla="*/ 51 h 163"/>
                  <a:gd name="T32" fmla="*/ 0 w 255"/>
                  <a:gd name="T33" fmla="*/ 30 h 163"/>
                  <a:gd name="T34" fmla="*/ 16 w 255"/>
                  <a:gd name="T35" fmla="*/ 27 h 163"/>
                  <a:gd name="T36" fmla="*/ 29 w 255"/>
                  <a:gd name="T37" fmla="*/ 25 h 163"/>
                  <a:gd name="T38" fmla="*/ 46 w 255"/>
                  <a:gd name="T39" fmla="*/ 21 h 163"/>
                  <a:gd name="T40" fmla="*/ 62 w 255"/>
                  <a:gd name="T41" fmla="*/ 19 h 163"/>
                  <a:gd name="T42" fmla="*/ 76 w 255"/>
                  <a:gd name="T43" fmla="*/ 16 h 163"/>
                  <a:gd name="T44" fmla="*/ 92 w 255"/>
                  <a:gd name="T45" fmla="*/ 14 h 163"/>
                  <a:gd name="T46" fmla="*/ 108 w 255"/>
                  <a:gd name="T47" fmla="*/ 7 h 163"/>
                  <a:gd name="T48" fmla="*/ 125 w 255"/>
                  <a:gd name="T49" fmla="*/ 2 h 163"/>
                  <a:gd name="T50" fmla="*/ 144 w 255"/>
                  <a:gd name="T51" fmla="*/ 0 h 163"/>
                  <a:gd name="T52" fmla="*/ 160 w 255"/>
                  <a:gd name="T53" fmla="*/ 5 h 163"/>
                  <a:gd name="T54" fmla="*/ 174 w 255"/>
                  <a:gd name="T55" fmla="*/ 14 h 163"/>
                  <a:gd name="T56" fmla="*/ 185 w 255"/>
                  <a:gd name="T57" fmla="*/ 25 h 163"/>
                  <a:gd name="T58" fmla="*/ 195 w 255"/>
                  <a:gd name="T59" fmla="*/ 37 h 163"/>
                  <a:gd name="T60" fmla="*/ 204 w 255"/>
                  <a:gd name="T61" fmla="*/ 51 h 163"/>
                  <a:gd name="T62" fmla="*/ 215 w 255"/>
                  <a:gd name="T63" fmla="*/ 65 h 163"/>
                  <a:gd name="T64" fmla="*/ 225 w 255"/>
                  <a:gd name="T65" fmla="*/ 7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5" h="163">
                    <a:moveTo>
                      <a:pt x="225" y="78"/>
                    </a:moveTo>
                    <a:lnTo>
                      <a:pt x="239" y="97"/>
                    </a:lnTo>
                    <a:lnTo>
                      <a:pt x="248" y="117"/>
                    </a:lnTo>
                    <a:lnTo>
                      <a:pt x="253" y="138"/>
                    </a:lnTo>
                    <a:lnTo>
                      <a:pt x="255" y="163"/>
                    </a:lnTo>
                    <a:lnTo>
                      <a:pt x="231" y="161"/>
                    </a:lnTo>
                    <a:lnTo>
                      <a:pt x="209" y="155"/>
                    </a:lnTo>
                    <a:lnTo>
                      <a:pt x="185" y="152"/>
                    </a:lnTo>
                    <a:lnTo>
                      <a:pt x="163" y="147"/>
                    </a:lnTo>
                    <a:lnTo>
                      <a:pt x="142" y="144"/>
                    </a:lnTo>
                    <a:lnTo>
                      <a:pt x="117" y="138"/>
                    </a:lnTo>
                    <a:lnTo>
                      <a:pt x="95" y="136"/>
                    </a:lnTo>
                    <a:lnTo>
                      <a:pt x="71" y="133"/>
                    </a:lnTo>
                    <a:lnTo>
                      <a:pt x="59" y="103"/>
                    </a:lnTo>
                    <a:lnTo>
                      <a:pt x="43" y="76"/>
                    </a:lnTo>
                    <a:lnTo>
                      <a:pt x="24" y="51"/>
                    </a:lnTo>
                    <a:lnTo>
                      <a:pt x="0" y="30"/>
                    </a:lnTo>
                    <a:lnTo>
                      <a:pt x="16" y="27"/>
                    </a:lnTo>
                    <a:lnTo>
                      <a:pt x="29" y="25"/>
                    </a:lnTo>
                    <a:lnTo>
                      <a:pt x="46" y="21"/>
                    </a:lnTo>
                    <a:lnTo>
                      <a:pt x="62" y="19"/>
                    </a:lnTo>
                    <a:lnTo>
                      <a:pt x="76" y="16"/>
                    </a:lnTo>
                    <a:lnTo>
                      <a:pt x="92" y="14"/>
                    </a:lnTo>
                    <a:lnTo>
                      <a:pt x="108" y="7"/>
                    </a:lnTo>
                    <a:lnTo>
                      <a:pt x="125" y="2"/>
                    </a:lnTo>
                    <a:lnTo>
                      <a:pt x="144" y="0"/>
                    </a:lnTo>
                    <a:lnTo>
                      <a:pt x="160" y="5"/>
                    </a:lnTo>
                    <a:lnTo>
                      <a:pt x="174" y="14"/>
                    </a:lnTo>
                    <a:lnTo>
                      <a:pt x="185" y="25"/>
                    </a:lnTo>
                    <a:lnTo>
                      <a:pt x="195" y="37"/>
                    </a:lnTo>
                    <a:lnTo>
                      <a:pt x="204" y="51"/>
                    </a:lnTo>
                    <a:lnTo>
                      <a:pt x="215" y="65"/>
                    </a:lnTo>
                    <a:lnTo>
                      <a:pt x="225" y="78"/>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52" name="Freeform 40"/>
              <p:cNvSpPr>
                <a:spLocks/>
              </p:cNvSpPr>
              <p:nvPr/>
            </p:nvSpPr>
            <p:spPr bwMode="auto">
              <a:xfrm>
                <a:off x="3149" y="2043"/>
                <a:ext cx="156" cy="152"/>
              </a:xfrm>
              <a:custGeom>
                <a:avLst/>
                <a:gdLst>
                  <a:gd name="T0" fmla="*/ 136 w 623"/>
                  <a:gd name="T1" fmla="*/ 59 h 607"/>
                  <a:gd name="T2" fmla="*/ 174 w 623"/>
                  <a:gd name="T3" fmla="*/ 81 h 607"/>
                  <a:gd name="T4" fmla="*/ 212 w 623"/>
                  <a:gd name="T5" fmla="*/ 103 h 607"/>
                  <a:gd name="T6" fmla="*/ 250 w 623"/>
                  <a:gd name="T7" fmla="*/ 127 h 607"/>
                  <a:gd name="T8" fmla="*/ 250 w 623"/>
                  <a:gd name="T9" fmla="*/ 144 h 607"/>
                  <a:gd name="T10" fmla="*/ 229 w 623"/>
                  <a:gd name="T11" fmla="*/ 168 h 607"/>
                  <a:gd name="T12" fmla="*/ 223 w 623"/>
                  <a:gd name="T13" fmla="*/ 184 h 607"/>
                  <a:gd name="T14" fmla="*/ 223 w 623"/>
                  <a:gd name="T15" fmla="*/ 190 h 607"/>
                  <a:gd name="T16" fmla="*/ 269 w 623"/>
                  <a:gd name="T17" fmla="*/ 218 h 607"/>
                  <a:gd name="T18" fmla="*/ 308 w 623"/>
                  <a:gd name="T19" fmla="*/ 253 h 607"/>
                  <a:gd name="T20" fmla="*/ 340 w 623"/>
                  <a:gd name="T21" fmla="*/ 294 h 607"/>
                  <a:gd name="T22" fmla="*/ 379 w 623"/>
                  <a:gd name="T23" fmla="*/ 326 h 607"/>
                  <a:gd name="T24" fmla="*/ 400 w 623"/>
                  <a:gd name="T25" fmla="*/ 324 h 607"/>
                  <a:gd name="T26" fmla="*/ 425 w 623"/>
                  <a:gd name="T27" fmla="*/ 318 h 607"/>
                  <a:gd name="T28" fmla="*/ 446 w 623"/>
                  <a:gd name="T29" fmla="*/ 315 h 607"/>
                  <a:gd name="T30" fmla="*/ 469 w 623"/>
                  <a:gd name="T31" fmla="*/ 315 h 607"/>
                  <a:gd name="T32" fmla="*/ 510 w 623"/>
                  <a:gd name="T33" fmla="*/ 375 h 607"/>
                  <a:gd name="T34" fmla="*/ 547 w 623"/>
                  <a:gd name="T35" fmla="*/ 438 h 607"/>
                  <a:gd name="T36" fmla="*/ 586 w 623"/>
                  <a:gd name="T37" fmla="*/ 501 h 607"/>
                  <a:gd name="T38" fmla="*/ 623 w 623"/>
                  <a:gd name="T39" fmla="*/ 561 h 607"/>
                  <a:gd name="T40" fmla="*/ 558 w 623"/>
                  <a:gd name="T41" fmla="*/ 574 h 607"/>
                  <a:gd name="T42" fmla="*/ 496 w 623"/>
                  <a:gd name="T43" fmla="*/ 586 h 607"/>
                  <a:gd name="T44" fmla="*/ 430 w 623"/>
                  <a:gd name="T45" fmla="*/ 596 h 607"/>
                  <a:gd name="T46" fmla="*/ 365 w 623"/>
                  <a:gd name="T47" fmla="*/ 607 h 607"/>
                  <a:gd name="T48" fmla="*/ 363 w 623"/>
                  <a:gd name="T49" fmla="*/ 528 h 607"/>
                  <a:gd name="T50" fmla="*/ 349 w 623"/>
                  <a:gd name="T51" fmla="*/ 446 h 607"/>
                  <a:gd name="T52" fmla="*/ 315 w 623"/>
                  <a:gd name="T53" fmla="*/ 381 h 607"/>
                  <a:gd name="T54" fmla="*/ 226 w 623"/>
                  <a:gd name="T55" fmla="*/ 274 h 607"/>
                  <a:gd name="T56" fmla="*/ 136 w 623"/>
                  <a:gd name="T57" fmla="*/ 168 h 607"/>
                  <a:gd name="T58" fmla="*/ 46 w 623"/>
                  <a:gd name="T59" fmla="*/ 62 h 607"/>
                  <a:gd name="T60" fmla="*/ 7 w 623"/>
                  <a:gd name="T61" fmla="*/ 5 h 607"/>
                  <a:gd name="T62" fmla="*/ 35 w 623"/>
                  <a:gd name="T63" fmla="*/ 2 h 607"/>
                  <a:gd name="T64" fmla="*/ 68 w 623"/>
                  <a:gd name="T65" fmla="*/ 7 h 607"/>
                  <a:gd name="T66" fmla="*/ 101 w 623"/>
                  <a:gd name="T67" fmla="*/ 37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3" h="607">
                    <a:moveTo>
                      <a:pt x="117" y="51"/>
                    </a:moveTo>
                    <a:lnTo>
                      <a:pt x="136" y="59"/>
                    </a:lnTo>
                    <a:lnTo>
                      <a:pt x="156" y="71"/>
                    </a:lnTo>
                    <a:lnTo>
                      <a:pt x="174" y="81"/>
                    </a:lnTo>
                    <a:lnTo>
                      <a:pt x="193" y="92"/>
                    </a:lnTo>
                    <a:lnTo>
                      <a:pt x="212" y="103"/>
                    </a:lnTo>
                    <a:lnTo>
                      <a:pt x="232" y="117"/>
                    </a:lnTo>
                    <a:lnTo>
                      <a:pt x="250" y="127"/>
                    </a:lnTo>
                    <a:lnTo>
                      <a:pt x="269" y="141"/>
                    </a:lnTo>
                    <a:lnTo>
                      <a:pt x="250" y="144"/>
                    </a:lnTo>
                    <a:lnTo>
                      <a:pt x="239" y="154"/>
                    </a:lnTo>
                    <a:lnTo>
                      <a:pt x="229" y="168"/>
                    </a:lnTo>
                    <a:lnTo>
                      <a:pt x="223" y="182"/>
                    </a:lnTo>
                    <a:lnTo>
                      <a:pt x="223" y="184"/>
                    </a:lnTo>
                    <a:lnTo>
                      <a:pt x="223" y="188"/>
                    </a:lnTo>
                    <a:lnTo>
                      <a:pt x="223" y="190"/>
                    </a:lnTo>
                    <a:lnTo>
                      <a:pt x="248" y="200"/>
                    </a:lnTo>
                    <a:lnTo>
                      <a:pt x="269" y="218"/>
                    </a:lnTo>
                    <a:lnTo>
                      <a:pt x="289" y="234"/>
                    </a:lnTo>
                    <a:lnTo>
                      <a:pt x="308" y="253"/>
                    </a:lnTo>
                    <a:lnTo>
                      <a:pt x="324" y="274"/>
                    </a:lnTo>
                    <a:lnTo>
                      <a:pt x="340" y="294"/>
                    </a:lnTo>
                    <a:lnTo>
                      <a:pt x="359" y="310"/>
                    </a:lnTo>
                    <a:lnTo>
                      <a:pt x="379" y="326"/>
                    </a:lnTo>
                    <a:lnTo>
                      <a:pt x="390" y="324"/>
                    </a:lnTo>
                    <a:lnTo>
                      <a:pt x="400" y="324"/>
                    </a:lnTo>
                    <a:lnTo>
                      <a:pt x="411" y="321"/>
                    </a:lnTo>
                    <a:lnTo>
                      <a:pt x="425" y="318"/>
                    </a:lnTo>
                    <a:lnTo>
                      <a:pt x="436" y="318"/>
                    </a:lnTo>
                    <a:lnTo>
                      <a:pt x="446" y="315"/>
                    </a:lnTo>
                    <a:lnTo>
                      <a:pt x="457" y="315"/>
                    </a:lnTo>
                    <a:lnTo>
                      <a:pt x="469" y="315"/>
                    </a:lnTo>
                    <a:lnTo>
                      <a:pt x="490" y="345"/>
                    </a:lnTo>
                    <a:lnTo>
                      <a:pt x="510" y="375"/>
                    </a:lnTo>
                    <a:lnTo>
                      <a:pt x="529" y="405"/>
                    </a:lnTo>
                    <a:lnTo>
                      <a:pt x="547" y="438"/>
                    </a:lnTo>
                    <a:lnTo>
                      <a:pt x="567" y="468"/>
                    </a:lnTo>
                    <a:lnTo>
                      <a:pt x="586" y="501"/>
                    </a:lnTo>
                    <a:lnTo>
                      <a:pt x="605" y="531"/>
                    </a:lnTo>
                    <a:lnTo>
                      <a:pt x="623" y="561"/>
                    </a:lnTo>
                    <a:lnTo>
                      <a:pt x="591" y="566"/>
                    </a:lnTo>
                    <a:lnTo>
                      <a:pt x="558" y="574"/>
                    </a:lnTo>
                    <a:lnTo>
                      <a:pt x="526" y="580"/>
                    </a:lnTo>
                    <a:lnTo>
                      <a:pt x="496" y="586"/>
                    </a:lnTo>
                    <a:lnTo>
                      <a:pt x="464" y="591"/>
                    </a:lnTo>
                    <a:lnTo>
                      <a:pt x="430" y="596"/>
                    </a:lnTo>
                    <a:lnTo>
                      <a:pt x="398" y="602"/>
                    </a:lnTo>
                    <a:lnTo>
                      <a:pt x="365" y="607"/>
                    </a:lnTo>
                    <a:lnTo>
                      <a:pt x="363" y="568"/>
                    </a:lnTo>
                    <a:lnTo>
                      <a:pt x="363" y="528"/>
                    </a:lnTo>
                    <a:lnTo>
                      <a:pt x="359" y="487"/>
                    </a:lnTo>
                    <a:lnTo>
                      <a:pt x="349" y="446"/>
                    </a:lnTo>
                    <a:lnTo>
                      <a:pt x="359" y="435"/>
                    </a:lnTo>
                    <a:lnTo>
                      <a:pt x="315" y="381"/>
                    </a:lnTo>
                    <a:lnTo>
                      <a:pt x="269" y="326"/>
                    </a:lnTo>
                    <a:lnTo>
                      <a:pt x="226" y="274"/>
                    </a:lnTo>
                    <a:lnTo>
                      <a:pt x="179" y="220"/>
                    </a:lnTo>
                    <a:lnTo>
                      <a:pt x="136" y="168"/>
                    </a:lnTo>
                    <a:lnTo>
                      <a:pt x="90" y="114"/>
                    </a:lnTo>
                    <a:lnTo>
                      <a:pt x="46" y="62"/>
                    </a:lnTo>
                    <a:lnTo>
                      <a:pt x="0" y="11"/>
                    </a:lnTo>
                    <a:lnTo>
                      <a:pt x="7" y="5"/>
                    </a:lnTo>
                    <a:lnTo>
                      <a:pt x="21" y="2"/>
                    </a:lnTo>
                    <a:lnTo>
                      <a:pt x="35" y="2"/>
                    </a:lnTo>
                    <a:lnTo>
                      <a:pt x="48" y="0"/>
                    </a:lnTo>
                    <a:lnTo>
                      <a:pt x="68" y="7"/>
                    </a:lnTo>
                    <a:lnTo>
                      <a:pt x="85" y="21"/>
                    </a:lnTo>
                    <a:lnTo>
                      <a:pt x="101" y="37"/>
                    </a:lnTo>
                    <a:lnTo>
                      <a:pt x="117" y="51"/>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53" name="Freeform 41"/>
              <p:cNvSpPr>
                <a:spLocks/>
              </p:cNvSpPr>
              <p:nvPr/>
            </p:nvSpPr>
            <p:spPr bwMode="auto">
              <a:xfrm>
                <a:off x="3015" y="2054"/>
                <a:ext cx="136" cy="164"/>
              </a:xfrm>
              <a:custGeom>
                <a:avLst/>
                <a:gdLst>
                  <a:gd name="T0" fmla="*/ 255 w 545"/>
                  <a:gd name="T1" fmla="*/ 196 h 654"/>
                  <a:gd name="T2" fmla="*/ 338 w 545"/>
                  <a:gd name="T3" fmla="*/ 316 h 654"/>
                  <a:gd name="T4" fmla="*/ 423 w 545"/>
                  <a:gd name="T5" fmla="*/ 439 h 654"/>
                  <a:gd name="T6" fmla="*/ 505 w 545"/>
                  <a:gd name="T7" fmla="*/ 559 h 654"/>
                  <a:gd name="T8" fmla="*/ 522 w 545"/>
                  <a:gd name="T9" fmla="*/ 624 h 654"/>
                  <a:gd name="T10" fmla="*/ 469 w 545"/>
                  <a:gd name="T11" fmla="*/ 632 h 654"/>
                  <a:gd name="T12" fmla="*/ 418 w 545"/>
                  <a:gd name="T13" fmla="*/ 640 h 654"/>
                  <a:gd name="T14" fmla="*/ 366 w 545"/>
                  <a:gd name="T15" fmla="*/ 649 h 654"/>
                  <a:gd name="T16" fmla="*/ 338 w 545"/>
                  <a:gd name="T17" fmla="*/ 626 h 654"/>
                  <a:gd name="T18" fmla="*/ 336 w 545"/>
                  <a:gd name="T19" fmla="*/ 578 h 654"/>
                  <a:gd name="T20" fmla="*/ 347 w 545"/>
                  <a:gd name="T21" fmla="*/ 553 h 654"/>
                  <a:gd name="T22" fmla="*/ 374 w 545"/>
                  <a:gd name="T23" fmla="*/ 553 h 654"/>
                  <a:gd name="T24" fmla="*/ 396 w 545"/>
                  <a:gd name="T25" fmla="*/ 550 h 654"/>
                  <a:gd name="T26" fmla="*/ 415 w 545"/>
                  <a:gd name="T27" fmla="*/ 537 h 654"/>
                  <a:gd name="T28" fmla="*/ 421 w 545"/>
                  <a:gd name="T29" fmla="*/ 509 h 654"/>
                  <a:gd name="T30" fmla="*/ 412 w 545"/>
                  <a:gd name="T31" fmla="*/ 488 h 654"/>
                  <a:gd name="T32" fmla="*/ 391 w 545"/>
                  <a:gd name="T33" fmla="*/ 479 h 654"/>
                  <a:gd name="T34" fmla="*/ 366 w 545"/>
                  <a:gd name="T35" fmla="*/ 477 h 654"/>
                  <a:gd name="T36" fmla="*/ 342 w 545"/>
                  <a:gd name="T37" fmla="*/ 477 h 654"/>
                  <a:gd name="T38" fmla="*/ 322 w 545"/>
                  <a:gd name="T39" fmla="*/ 477 h 654"/>
                  <a:gd name="T40" fmla="*/ 298 w 545"/>
                  <a:gd name="T41" fmla="*/ 463 h 654"/>
                  <a:gd name="T42" fmla="*/ 271 w 545"/>
                  <a:gd name="T43" fmla="*/ 430 h 654"/>
                  <a:gd name="T44" fmla="*/ 246 w 545"/>
                  <a:gd name="T45" fmla="*/ 401 h 654"/>
                  <a:gd name="T46" fmla="*/ 225 w 545"/>
                  <a:gd name="T47" fmla="*/ 368 h 654"/>
                  <a:gd name="T48" fmla="*/ 214 w 545"/>
                  <a:gd name="T49" fmla="*/ 338 h 654"/>
                  <a:gd name="T50" fmla="*/ 214 w 545"/>
                  <a:gd name="T51" fmla="*/ 313 h 654"/>
                  <a:gd name="T52" fmla="*/ 202 w 545"/>
                  <a:gd name="T53" fmla="*/ 292 h 654"/>
                  <a:gd name="T54" fmla="*/ 189 w 545"/>
                  <a:gd name="T55" fmla="*/ 278 h 654"/>
                  <a:gd name="T56" fmla="*/ 120 w 545"/>
                  <a:gd name="T57" fmla="*/ 177 h 654"/>
                  <a:gd name="T58" fmla="*/ 154 w 545"/>
                  <a:gd name="T59" fmla="*/ 171 h 654"/>
                  <a:gd name="T60" fmla="*/ 175 w 545"/>
                  <a:gd name="T61" fmla="*/ 157 h 654"/>
                  <a:gd name="T62" fmla="*/ 178 w 545"/>
                  <a:gd name="T63" fmla="*/ 141 h 654"/>
                  <a:gd name="T64" fmla="*/ 181 w 545"/>
                  <a:gd name="T65" fmla="*/ 128 h 654"/>
                  <a:gd name="T66" fmla="*/ 156 w 545"/>
                  <a:gd name="T67" fmla="*/ 106 h 654"/>
                  <a:gd name="T68" fmla="*/ 129 w 545"/>
                  <a:gd name="T69" fmla="*/ 95 h 654"/>
                  <a:gd name="T70" fmla="*/ 99 w 545"/>
                  <a:gd name="T71" fmla="*/ 93 h 654"/>
                  <a:gd name="T72" fmla="*/ 69 w 545"/>
                  <a:gd name="T73" fmla="*/ 98 h 654"/>
                  <a:gd name="T74" fmla="*/ 12 w 545"/>
                  <a:gd name="T75" fmla="*/ 5 h 654"/>
                  <a:gd name="T76" fmla="*/ 34 w 545"/>
                  <a:gd name="T77" fmla="*/ 3 h 654"/>
                  <a:gd name="T78" fmla="*/ 64 w 545"/>
                  <a:gd name="T79" fmla="*/ 5 h 654"/>
                  <a:gd name="T80" fmla="*/ 96 w 545"/>
                  <a:gd name="T81" fmla="*/ 0 h 654"/>
                  <a:gd name="T82" fmla="*/ 211 w 545"/>
                  <a:gd name="T83" fmla="*/ 136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5" h="654">
                    <a:moveTo>
                      <a:pt x="211" y="136"/>
                    </a:moveTo>
                    <a:lnTo>
                      <a:pt x="255" y="196"/>
                    </a:lnTo>
                    <a:lnTo>
                      <a:pt x="295" y="256"/>
                    </a:lnTo>
                    <a:lnTo>
                      <a:pt x="338" y="316"/>
                    </a:lnTo>
                    <a:lnTo>
                      <a:pt x="379" y="376"/>
                    </a:lnTo>
                    <a:lnTo>
                      <a:pt x="423" y="439"/>
                    </a:lnTo>
                    <a:lnTo>
                      <a:pt x="464" y="499"/>
                    </a:lnTo>
                    <a:lnTo>
                      <a:pt x="505" y="559"/>
                    </a:lnTo>
                    <a:lnTo>
                      <a:pt x="545" y="619"/>
                    </a:lnTo>
                    <a:lnTo>
                      <a:pt x="522" y="624"/>
                    </a:lnTo>
                    <a:lnTo>
                      <a:pt x="497" y="630"/>
                    </a:lnTo>
                    <a:lnTo>
                      <a:pt x="469" y="632"/>
                    </a:lnTo>
                    <a:lnTo>
                      <a:pt x="445" y="637"/>
                    </a:lnTo>
                    <a:lnTo>
                      <a:pt x="418" y="640"/>
                    </a:lnTo>
                    <a:lnTo>
                      <a:pt x="393" y="646"/>
                    </a:lnTo>
                    <a:lnTo>
                      <a:pt x="366" y="649"/>
                    </a:lnTo>
                    <a:lnTo>
                      <a:pt x="342" y="654"/>
                    </a:lnTo>
                    <a:lnTo>
                      <a:pt x="338" y="626"/>
                    </a:lnTo>
                    <a:lnTo>
                      <a:pt x="336" y="602"/>
                    </a:lnTo>
                    <a:lnTo>
                      <a:pt x="336" y="578"/>
                    </a:lnTo>
                    <a:lnTo>
                      <a:pt x="336" y="553"/>
                    </a:lnTo>
                    <a:lnTo>
                      <a:pt x="347" y="553"/>
                    </a:lnTo>
                    <a:lnTo>
                      <a:pt x="361" y="553"/>
                    </a:lnTo>
                    <a:lnTo>
                      <a:pt x="374" y="553"/>
                    </a:lnTo>
                    <a:lnTo>
                      <a:pt x="386" y="550"/>
                    </a:lnTo>
                    <a:lnTo>
                      <a:pt x="396" y="550"/>
                    </a:lnTo>
                    <a:lnTo>
                      <a:pt x="407" y="545"/>
                    </a:lnTo>
                    <a:lnTo>
                      <a:pt x="415" y="537"/>
                    </a:lnTo>
                    <a:lnTo>
                      <a:pt x="421" y="523"/>
                    </a:lnTo>
                    <a:lnTo>
                      <a:pt x="421" y="509"/>
                    </a:lnTo>
                    <a:lnTo>
                      <a:pt x="418" y="499"/>
                    </a:lnTo>
                    <a:lnTo>
                      <a:pt x="412" y="488"/>
                    </a:lnTo>
                    <a:lnTo>
                      <a:pt x="402" y="483"/>
                    </a:lnTo>
                    <a:lnTo>
                      <a:pt x="391" y="479"/>
                    </a:lnTo>
                    <a:lnTo>
                      <a:pt x="377" y="477"/>
                    </a:lnTo>
                    <a:lnTo>
                      <a:pt x="366" y="477"/>
                    </a:lnTo>
                    <a:lnTo>
                      <a:pt x="356" y="477"/>
                    </a:lnTo>
                    <a:lnTo>
                      <a:pt x="342" y="477"/>
                    </a:lnTo>
                    <a:lnTo>
                      <a:pt x="331" y="477"/>
                    </a:lnTo>
                    <a:lnTo>
                      <a:pt x="322" y="477"/>
                    </a:lnTo>
                    <a:lnTo>
                      <a:pt x="312" y="477"/>
                    </a:lnTo>
                    <a:lnTo>
                      <a:pt x="298" y="463"/>
                    </a:lnTo>
                    <a:lnTo>
                      <a:pt x="285" y="447"/>
                    </a:lnTo>
                    <a:lnTo>
                      <a:pt x="271" y="430"/>
                    </a:lnTo>
                    <a:lnTo>
                      <a:pt x="260" y="414"/>
                    </a:lnTo>
                    <a:lnTo>
                      <a:pt x="246" y="401"/>
                    </a:lnTo>
                    <a:lnTo>
                      <a:pt x="235" y="384"/>
                    </a:lnTo>
                    <a:lnTo>
                      <a:pt x="225" y="368"/>
                    </a:lnTo>
                    <a:lnTo>
                      <a:pt x="211" y="354"/>
                    </a:lnTo>
                    <a:lnTo>
                      <a:pt x="214" y="338"/>
                    </a:lnTo>
                    <a:lnTo>
                      <a:pt x="216" y="324"/>
                    </a:lnTo>
                    <a:lnTo>
                      <a:pt x="214" y="313"/>
                    </a:lnTo>
                    <a:lnTo>
                      <a:pt x="200" y="302"/>
                    </a:lnTo>
                    <a:lnTo>
                      <a:pt x="202" y="292"/>
                    </a:lnTo>
                    <a:lnTo>
                      <a:pt x="197" y="283"/>
                    </a:lnTo>
                    <a:lnTo>
                      <a:pt x="189" y="278"/>
                    </a:lnTo>
                    <a:lnTo>
                      <a:pt x="186" y="267"/>
                    </a:lnTo>
                    <a:lnTo>
                      <a:pt x="120" y="177"/>
                    </a:lnTo>
                    <a:lnTo>
                      <a:pt x="137" y="175"/>
                    </a:lnTo>
                    <a:lnTo>
                      <a:pt x="154" y="171"/>
                    </a:lnTo>
                    <a:lnTo>
                      <a:pt x="167" y="169"/>
                    </a:lnTo>
                    <a:lnTo>
                      <a:pt x="175" y="157"/>
                    </a:lnTo>
                    <a:lnTo>
                      <a:pt x="175" y="150"/>
                    </a:lnTo>
                    <a:lnTo>
                      <a:pt x="178" y="141"/>
                    </a:lnTo>
                    <a:lnTo>
                      <a:pt x="181" y="134"/>
                    </a:lnTo>
                    <a:lnTo>
                      <a:pt x="181" y="128"/>
                    </a:lnTo>
                    <a:lnTo>
                      <a:pt x="170" y="117"/>
                    </a:lnTo>
                    <a:lnTo>
                      <a:pt x="156" y="106"/>
                    </a:lnTo>
                    <a:lnTo>
                      <a:pt x="142" y="101"/>
                    </a:lnTo>
                    <a:lnTo>
                      <a:pt x="129" y="95"/>
                    </a:lnTo>
                    <a:lnTo>
                      <a:pt x="115" y="93"/>
                    </a:lnTo>
                    <a:lnTo>
                      <a:pt x="99" y="93"/>
                    </a:lnTo>
                    <a:lnTo>
                      <a:pt x="85" y="95"/>
                    </a:lnTo>
                    <a:lnTo>
                      <a:pt x="69" y="98"/>
                    </a:lnTo>
                    <a:lnTo>
                      <a:pt x="0" y="8"/>
                    </a:lnTo>
                    <a:lnTo>
                      <a:pt x="12" y="5"/>
                    </a:lnTo>
                    <a:lnTo>
                      <a:pt x="23" y="3"/>
                    </a:lnTo>
                    <a:lnTo>
                      <a:pt x="34" y="3"/>
                    </a:lnTo>
                    <a:lnTo>
                      <a:pt x="44" y="8"/>
                    </a:lnTo>
                    <a:lnTo>
                      <a:pt x="64" y="5"/>
                    </a:lnTo>
                    <a:lnTo>
                      <a:pt x="80" y="3"/>
                    </a:lnTo>
                    <a:lnTo>
                      <a:pt x="96" y="0"/>
                    </a:lnTo>
                    <a:lnTo>
                      <a:pt x="110" y="3"/>
                    </a:lnTo>
                    <a:lnTo>
                      <a:pt x="211" y="136"/>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54" name="Freeform 42"/>
              <p:cNvSpPr>
                <a:spLocks/>
              </p:cNvSpPr>
              <p:nvPr/>
            </p:nvSpPr>
            <p:spPr bwMode="auto">
              <a:xfrm>
                <a:off x="2702" y="2062"/>
                <a:ext cx="83" cy="205"/>
              </a:xfrm>
              <a:custGeom>
                <a:avLst/>
                <a:gdLst>
                  <a:gd name="T0" fmla="*/ 35 w 329"/>
                  <a:gd name="T1" fmla="*/ 11 h 820"/>
                  <a:gd name="T2" fmla="*/ 38 w 329"/>
                  <a:gd name="T3" fmla="*/ 25 h 820"/>
                  <a:gd name="T4" fmla="*/ 46 w 329"/>
                  <a:gd name="T5" fmla="*/ 35 h 820"/>
                  <a:gd name="T6" fmla="*/ 54 w 329"/>
                  <a:gd name="T7" fmla="*/ 48 h 820"/>
                  <a:gd name="T8" fmla="*/ 59 w 329"/>
                  <a:gd name="T9" fmla="*/ 60 h 820"/>
                  <a:gd name="T10" fmla="*/ 89 w 329"/>
                  <a:gd name="T11" fmla="*/ 133 h 820"/>
                  <a:gd name="T12" fmla="*/ 122 w 329"/>
                  <a:gd name="T13" fmla="*/ 204 h 820"/>
                  <a:gd name="T14" fmla="*/ 155 w 329"/>
                  <a:gd name="T15" fmla="*/ 278 h 820"/>
                  <a:gd name="T16" fmla="*/ 188 w 329"/>
                  <a:gd name="T17" fmla="*/ 349 h 820"/>
                  <a:gd name="T18" fmla="*/ 220 w 329"/>
                  <a:gd name="T19" fmla="*/ 422 h 820"/>
                  <a:gd name="T20" fmla="*/ 253 w 329"/>
                  <a:gd name="T21" fmla="*/ 492 h 820"/>
                  <a:gd name="T22" fmla="*/ 289 w 329"/>
                  <a:gd name="T23" fmla="*/ 563 h 820"/>
                  <a:gd name="T24" fmla="*/ 321 w 329"/>
                  <a:gd name="T25" fmla="*/ 634 h 820"/>
                  <a:gd name="T26" fmla="*/ 324 w 329"/>
                  <a:gd name="T27" fmla="*/ 678 h 820"/>
                  <a:gd name="T28" fmla="*/ 326 w 329"/>
                  <a:gd name="T29" fmla="*/ 724 h 820"/>
                  <a:gd name="T30" fmla="*/ 329 w 329"/>
                  <a:gd name="T31" fmla="*/ 768 h 820"/>
                  <a:gd name="T32" fmla="*/ 329 w 329"/>
                  <a:gd name="T33" fmla="*/ 814 h 820"/>
                  <a:gd name="T34" fmla="*/ 324 w 329"/>
                  <a:gd name="T35" fmla="*/ 814 h 820"/>
                  <a:gd name="T36" fmla="*/ 319 w 329"/>
                  <a:gd name="T37" fmla="*/ 818 h 820"/>
                  <a:gd name="T38" fmla="*/ 313 w 329"/>
                  <a:gd name="T39" fmla="*/ 820 h 820"/>
                  <a:gd name="T40" fmla="*/ 305 w 329"/>
                  <a:gd name="T41" fmla="*/ 820 h 820"/>
                  <a:gd name="T42" fmla="*/ 308 w 329"/>
                  <a:gd name="T43" fmla="*/ 814 h 820"/>
                  <a:gd name="T44" fmla="*/ 305 w 329"/>
                  <a:gd name="T45" fmla="*/ 812 h 820"/>
                  <a:gd name="T46" fmla="*/ 303 w 329"/>
                  <a:gd name="T47" fmla="*/ 806 h 820"/>
                  <a:gd name="T48" fmla="*/ 303 w 329"/>
                  <a:gd name="T49" fmla="*/ 800 h 820"/>
                  <a:gd name="T50" fmla="*/ 319 w 329"/>
                  <a:gd name="T51" fmla="*/ 779 h 820"/>
                  <a:gd name="T52" fmla="*/ 324 w 329"/>
                  <a:gd name="T53" fmla="*/ 719 h 820"/>
                  <a:gd name="T54" fmla="*/ 316 w 329"/>
                  <a:gd name="T55" fmla="*/ 664 h 820"/>
                  <a:gd name="T56" fmla="*/ 299 w 329"/>
                  <a:gd name="T57" fmla="*/ 651 h 820"/>
                  <a:gd name="T58" fmla="*/ 299 w 329"/>
                  <a:gd name="T59" fmla="*/ 689 h 820"/>
                  <a:gd name="T60" fmla="*/ 303 w 329"/>
                  <a:gd name="T61" fmla="*/ 722 h 820"/>
                  <a:gd name="T62" fmla="*/ 303 w 329"/>
                  <a:gd name="T63" fmla="*/ 757 h 820"/>
                  <a:gd name="T64" fmla="*/ 299 w 329"/>
                  <a:gd name="T65" fmla="*/ 795 h 820"/>
                  <a:gd name="T66" fmla="*/ 261 w 329"/>
                  <a:gd name="T67" fmla="*/ 708 h 820"/>
                  <a:gd name="T68" fmla="*/ 223 w 329"/>
                  <a:gd name="T69" fmla="*/ 623 h 820"/>
                  <a:gd name="T70" fmla="*/ 185 w 329"/>
                  <a:gd name="T71" fmla="*/ 536 h 820"/>
                  <a:gd name="T72" fmla="*/ 149 w 329"/>
                  <a:gd name="T73" fmla="*/ 452 h 820"/>
                  <a:gd name="T74" fmla="*/ 112 w 329"/>
                  <a:gd name="T75" fmla="*/ 365 h 820"/>
                  <a:gd name="T76" fmla="*/ 73 w 329"/>
                  <a:gd name="T77" fmla="*/ 280 h 820"/>
                  <a:gd name="T78" fmla="*/ 38 w 329"/>
                  <a:gd name="T79" fmla="*/ 193 h 820"/>
                  <a:gd name="T80" fmla="*/ 0 w 329"/>
                  <a:gd name="T81" fmla="*/ 108 h 820"/>
                  <a:gd name="T82" fmla="*/ 2 w 329"/>
                  <a:gd name="T83" fmla="*/ 81 h 820"/>
                  <a:gd name="T84" fmla="*/ 8 w 329"/>
                  <a:gd name="T85" fmla="*/ 51 h 820"/>
                  <a:gd name="T86" fmla="*/ 13 w 329"/>
                  <a:gd name="T87" fmla="*/ 25 h 820"/>
                  <a:gd name="T88" fmla="*/ 21 w 329"/>
                  <a:gd name="T89" fmla="*/ 0 h 820"/>
                  <a:gd name="T90" fmla="*/ 27 w 329"/>
                  <a:gd name="T91" fmla="*/ 0 h 820"/>
                  <a:gd name="T92" fmla="*/ 32 w 329"/>
                  <a:gd name="T93" fmla="*/ 2 h 820"/>
                  <a:gd name="T94" fmla="*/ 35 w 329"/>
                  <a:gd name="T95" fmla="*/ 7 h 820"/>
                  <a:gd name="T96" fmla="*/ 35 w 329"/>
                  <a:gd name="T97" fmla="*/ 11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9" h="820">
                    <a:moveTo>
                      <a:pt x="35" y="11"/>
                    </a:moveTo>
                    <a:lnTo>
                      <a:pt x="38" y="25"/>
                    </a:lnTo>
                    <a:lnTo>
                      <a:pt x="46" y="35"/>
                    </a:lnTo>
                    <a:lnTo>
                      <a:pt x="54" y="48"/>
                    </a:lnTo>
                    <a:lnTo>
                      <a:pt x="59" y="60"/>
                    </a:lnTo>
                    <a:lnTo>
                      <a:pt x="89" y="133"/>
                    </a:lnTo>
                    <a:lnTo>
                      <a:pt x="122" y="204"/>
                    </a:lnTo>
                    <a:lnTo>
                      <a:pt x="155" y="278"/>
                    </a:lnTo>
                    <a:lnTo>
                      <a:pt x="188" y="349"/>
                    </a:lnTo>
                    <a:lnTo>
                      <a:pt x="220" y="422"/>
                    </a:lnTo>
                    <a:lnTo>
                      <a:pt x="253" y="492"/>
                    </a:lnTo>
                    <a:lnTo>
                      <a:pt x="289" y="563"/>
                    </a:lnTo>
                    <a:lnTo>
                      <a:pt x="321" y="634"/>
                    </a:lnTo>
                    <a:lnTo>
                      <a:pt x="324" y="678"/>
                    </a:lnTo>
                    <a:lnTo>
                      <a:pt x="326" y="724"/>
                    </a:lnTo>
                    <a:lnTo>
                      <a:pt x="329" y="768"/>
                    </a:lnTo>
                    <a:lnTo>
                      <a:pt x="329" y="814"/>
                    </a:lnTo>
                    <a:lnTo>
                      <a:pt x="324" y="814"/>
                    </a:lnTo>
                    <a:lnTo>
                      <a:pt x="319" y="818"/>
                    </a:lnTo>
                    <a:lnTo>
                      <a:pt x="313" y="820"/>
                    </a:lnTo>
                    <a:lnTo>
                      <a:pt x="305" y="820"/>
                    </a:lnTo>
                    <a:lnTo>
                      <a:pt x="308" y="814"/>
                    </a:lnTo>
                    <a:lnTo>
                      <a:pt x="305" y="812"/>
                    </a:lnTo>
                    <a:lnTo>
                      <a:pt x="303" y="806"/>
                    </a:lnTo>
                    <a:lnTo>
                      <a:pt x="303" y="800"/>
                    </a:lnTo>
                    <a:lnTo>
                      <a:pt x="319" y="779"/>
                    </a:lnTo>
                    <a:lnTo>
                      <a:pt x="324" y="719"/>
                    </a:lnTo>
                    <a:lnTo>
                      <a:pt x="316" y="664"/>
                    </a:lnTo>
                    <a:lnTo>
                      <a:pt x="299" y="651"/>
                    </a:lnTo>
                    <a:lnTo>
                      <a:pt x="299" y="689"/>
                    </a:lnTo>
                    <a:lnTo>
                      <a:pt x="303" y="722"/>
                    </a:lnTo>
                    <a:lnTo>
                      <a:pt x="303" y="757"/>
                    </a:lnTo>
                    <a:lnTo>
                      <a:pt x="299" y="795"/>
                    </a:lnTo>
                    <a:lnTo>
                      <a:pt x="261" y="708"/>
                    </a:lnTo>
                    <a:lnTo>
                      <a:pt x="223" y="623"/>
                    </a:lnTo>
                    <a:lnTo>
                      <a:pt x="185" y="536"/>
                    </a:lnTo>
                    <a:lnTo>
                      <a:pt x="149" y="452"/>
                    </a:lnTo>
                    <a:lnTo>
                      <a:pt x="112" y="365"/>
                    </a:lnTo>
                    <a:lnTo>
                      <a:pt x="73" y="280"/>
                    </a:lnTo>
                    <a:lnTo>
                      <a:pt x="38" y="193"/>
                    </a:lnTo>
                    <a:lnTo>
                      <a:pt x="0" y="108"/>
                    </a:lnTo>
                    <a:lnTo>
                      <a:pt x="2" y="81"/>
                    </a:lnTo>
                    <a:lnTo>
                      <a:pt x="8" y="51"/>
                    </a:lnTo>
                    <a:lnTo>
                      <a:pt x="13" y="25"/>
                    </a:lnTo>
                    <a:lnTo>
                      <a:pt x="21" y="0"/>
                    </a:lnTo>
                    <a:lnTo>
                      <a:pt x="27" y="0"/>
                    </a:lnTo>
                    <a:lnTo>
                      <a:pt x="32" y="2"/>
                    </a:lnTo>
                    <a:lnTo>
                      <a:pt x="35" y="7"/>
                    </a:lnTo>
                    <a:lnTo>
                      <a:pt x="35" y="11"/>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55" name="Freeform 43"/>
              <p:cNvSpPr>
                <a:spLocks/>
              </p:cNvSpPr>
              <p:nvPr/>
            </p:nvSpPr>
            <p:spPr bwMode="auto">
              <a:xfrm>
                <a:off x="2780" y="2064"/>
                <a:ext cx="281" cy="106"/>
              </a:xfrm>
              <a:custGeom>
                <a:avLst/>
                <a:gdLst>
                  <a:gd name="T0" fmla="*/ 1104 w 1126"/>
                  <a:gd name="T1" fmla="*/ 278 h 423"/>
                  <a:gd name="T2" fmla="*/ 1058 w 1126"/>
                  <a:gd name="T3" fmla="*/ 301 h 423"/>
                  <a:gd name="T4" fmla="*/ 1006 w 1126"/>
                  <a:gd name="T5" fmla="*/ 312 h 423"/>
                  <a:gd name="T6" fmla="*/ 952 w 1126"/>
                  <a:gd name="T7" fmla="*/ 317 h 423"/>
                  <a:gd name="T8" fmla="*/ 881 w 1126"/>
                  <a:gd name="T9" fmla="*/ 331 h 423"/>
                  <a:gd name="T10" fmla="*/ 796 w 1126"/>
                  <a:gd name="T11" fmla="*/ 344 h 423"/>
                  <a:gd name="T12" fmla="*/ 712 w 1126"/>
                  <a:gd name="T13" fmla="*/ 358 h 423"/>
                  <a:gd name="T14" fmla="*/ 625 w 1126"/>
                  <a:gd name="T15" fmla="*/ 368 h 423"/>
                  <a:gd name="T16" fmla="*/ 540 w 1126"/>
                  <a:gd name="T17" fmla="*/ 379 h 423"/>
                  <a:gd name="T18" fmla="*/ 455 w 1126"/>
                  <a:gd name="T19" fmla="*/ 393 h 423"/>
                  <a:gd name="T20" fmla="*/ 371 w 1126"/>
                  <a:gd name="T21" fmla="*/ 404 h 423"/>
                  <a:gd name="T22" fmla="*/ 287 w 1126"/>
                  <a:gd name="T23" fmla="*/ 418 h 423"/>
                  <a:gd name="T24" fmla="*/ 232 w 1126"/>
                  <a:gd name="T25" fmla="*/ 423 h 423"/>
                  <a:gd name="T26" fmla="*/ 202 w 1126"/>
                  <a:gd name="T27" fmla="*/ 423 h 423"/>
                  <a:gd name="T28" fmla="*/ 172 w 1126"/>
                  <a:gd name="T29" fmla="*/ 420 h 423"/>
                  <a:gd name="T30" fmla="*/ 145 w 1126"/>
                  <a:gd name="T31" fmla="*/ 412 h 423"/>
                  <a:gd name="T32" fmla="*/ 112 w 1126"/>
                  <a:gd name="T33" fmla="*/ 379 h 423"/>
                  <a:gd name="T34" fmla="*/ 80 w 1126"/>
                  <a:gd name="T35" fmla="*/ 319 h 423"/>
                  <a:gd name="T36" fmla="*/ 50 w 1126"/>
                  <a:gd name="T37" fmla="*/ 257 h 423"/>
                  <a:gd name="T38" fmla="*/ 16 w 1126"/>
                  <a:gd name="T39" fmla="*/ 197 h 423"/>
                  <a:gd name="T40" fmla="*/ 39 w 1126"/>
                  <a:gd name="T41" fmla="*/ 208 h 423"/>
                  <a:gd name="T42" fmla="*/ 140 w 1126"/>
                  <a:gd name="T43" fmla="*/ 278 h 423"/>
                  <a:gd name="T44" fmla="*/ 265 w 1126"/>
                  <a:gd name="T45" fmla="*/ 328 h 423"/>
                  <a:gd name="T46" fmla="*/ 404 w 1126"/>
                  <a:gd name="T47" fmla="*/ 358 h 423"/>
                  <a:gd name="T48" fmla="*/ 549 w 1126"/>
                  <a:gd name="T49" fmla="*/ 363 h 423"/>
                  <a:gd name="T50" fmla="*/ 687 w 1126"/>
                  <a:gd name="T51" fmla="*/ 349 h 423"/>
                  <a:gd name="T52" fmla="*/ 809 w 1126"/>
                  <a:gd name="T53" fmla="*/ 308 h 423"/>
                  <a:gd name="T54" fmla="*/ 908 w 1126"/>
                  <a:gd name="T55" fmla="*/ 243 h 423"/>
                  <a:gd name="T56" fmla="*/ 960 w 1126"/>
                  <a:gd name="T57" fmla="*/ 151 h 423"/>
                  <a:gd name="T58" fmla="*/ 968 w 1126"/>
                  <a:gd name="T59" fmla="*/ 44 h 423"/>
                  <a:gd name="T60" fmla="*/ 965 w 1126"/>
                  <a:gd name="T61" fmla="*/ 31 h 423"/>
                  <a:gd name="T62" fmla="*/ 1014 w 1126"/>
                  <a:gd name="T63" fmla="*/ 96 h 423"/>
                  <a:gd name="T64" fmla="*/ 1058 w 1126"/>
                  <a:gd name="T65" fmla="*/ 161 h 423"/>
                  <a:gd name="T66" fmla="*/ 1104 w 1126"/>
                  <a:gd name="T67" fmla="*/ 23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6" h="423">
                    <a:moveTo>
                      <a:pt x="1126" y="262"/>
                    </a:moveTo>
                    <a:lnTo>
                      <a:pt x="1104" y="278"/>
                    </a:lnTo>
                    <a:lnTo>
                      <a:pt x="1082" y="292"/>
                    </a:lnTo>
                    <a:lnTo>
                      <a:pt x="1058" y="301"/>
                    </a:lnTo>
                    <a:lnTo>
                      <a:pt x="1034" y="306"/>
                    </a:lnTo>
                    <a:lnTo>
                      <a:pt x="1006" y="312"/>
                    </a:lnTo>
                    <a:lnTo>
                      <a:pt x="979" y="314"/>
                    </a:lnTo>
                    <a:lnTo>
                      <a:pt x="952" y="317"/>
                    </a:lnTo>
                    <a:lnTo>
                      <a:pt x="924" y="322"/>
                    </a:lnTo>
                    <a:lnTo>
                      <a:pt x="881" y="331"/>
                    </a:lnTo>
                    <a:lnTo>
                      <a:pt x="839" y="336"/>
                    </a:lnTo>
                    <a:lnTo>
                      <a:pt x="796" y="344"/>
                    </a:lnTo>
                    <a:lnTo>
                      <a:pt x="752" y="349"/>
                    </a:lnTo>
                    <a:lnTo>
                      <a:pt x="712" y="358"/>
                    </a:lnTo>
                    <a:lnTo>
                      <a:pt x="668" y="363"/>
                    </a:lnTo>
                    <a:lnTo>
                      <a:pt x="625" y="368"/>
                    </a:lnTo>
                    <a:lnTo>
                      <a:pt x="584" y="374"/>
                    </a:lnTo>
                    <a:lnTo>
                      <a:pt x="540" y="379"/>
                    </a:lnTo>
                    <a:lnTo>
                      <a:pt x="499" y="388"/>
                    </a:lnTo>
                    <a:lnTo>
                      <a:pt x="455" y="393"/>
                    </a:lnTo>
                    <a:lnTo>
                      <a:pt x="414" y="399"/>
                    </a:lnTo>
                    <a:lnTo>
                      <a:pt x="371" y="404"/>
                    </a:lnTo>
                    <a:lnTo>
                      <a:pt x="330" y="409"/>
                    </a:lnTo>
                    <a:lnTo>
                      <a:pt x="287" y="418"/>
                    </a:lnTo>
                    <a:lnTo>
                      <a:pt x="246" y="423"/>
                    </a:lnTo>
                    <a:lnTo>
                      <a:pt x="232" y="423"/>
                    </a:lnTo>
                    <a:lnTo>
                      <a:pt x="216" y="423"/>
                    </a:lnTo>
                    <a:lnTo>
                      <a:pt x="202" y="423"/>
                    </a:lnTo>
                    <a:lnTo>
                      <a:pt x="188" y="420"/>
                    </a:lnTo>
                    <a:lnTo>
                      <a:pt x="172" y="420"/>
                    </a:lnTo>
                    <a:lnTo>
                      <a:pt x="158" y="415"/>
                    </a:lnTo>
                    <a:lnTo>
                      <a:pt x="145" y="412"/>
                    </a:lnTo>
                    <a:lnTo>
                      <a:pt x="131" y="407"/>
                    </a:lnTo>
                    <a:lnTo>
                      <a:pt x="112" y="379"/>
                    </a:lnTo>
                    <a:lnTo>
                      <a:pt x="96" y="349"/>
                    </a:lnTo>
                    <a:lnTo>
                      <a:pt x="80" y="319"/>
                    </a:lnTo>
                    <a:lnTo>
                      <a:pt x="66" y="289"/>
                    </a:lnTo>
                    <a:lnTo>
                      <a:pt x="50" y="257"/>
                    </a:lnTo>
                    <a:lnTo>
                      <a:pt x="33" y="227"/>
                    </a:lnTo>
                    <a:lnTo>
                      <a:pt x="16" y="197"/>
                    </a:lnTo>
                    <a:lnTo>
                      <a:pt x="0" y="167"/>
                    </a:lnTo>
                    <a:lnTo>
                      <a:pt x="39" y="208"/>
                    </a:lnTo>
                    <a:lnTo>
                      <a:pt x="85" y="246"/>
                    </a:lnTo>
                    <a:lnTo>
                      <a:pt x="140" y="278"/>
                    </a:lnTo>
                    <a:lnTo>
                      <a:pt x="200" y="306"/>
                    </a:lnTo>
                    <a:lnTo>
                      <a:pt x="265" y="328"/>
                    </a:lnTo>
                    <a:lnTo>
                      <a:pt x="333" y="347"/>
                    </a:lnTo>
                    <a:lnTo>
                      <a:pt x="404" y="358"/>
                    </a:lnTo>
                    <a:lnTo>
                      <a:pt x="478" y="363"/>
                    </a:lnTo>
                    <a:lnTo>
                      <a:pt x="549" y="363"/>
                    </a:lnTo>
                    <a:lnTo>
                      <a:pt x="619" y="358"/>
                    </a:lnTo>
                    <a:lnTo>
                      <a:pt x="687" y="349"/>
                    </a:lnTo>
                    <a:lnTo>
                      <a:pt x="750" y="331"/>
                    </a:lnTo>
                    <a:lnTo>
                      <a:pt x="809" y="308"/>
                    </a:lnTo>
                    <a:lnTo>
                      <a:pt x="864" y="278"/>
                    </a:lnTo>
                    <a:lnTo>
                      <a:pt x="908" y="243"/>
                    </a:lnTo>
                    <a:lnTo>
                      <a:pt x="946" y="202"/>
                    </a:lnTo>
                    <a:lnTo>
                      <a:pt x="960" y="151"/>
                    </a:lnTo>
                    <a:lnTo>
                      <a:pt x="970" y="96"/>
                    </a:lnTo>
                    <a:lnTo>
                      <a:pt x="968" y="44"/>
                    </a:lnTo>
                    <a:lnTo>
                      <a:pt x="940" y="0"/>
                    </a:lnTo>
                    <a:lnTo>
                      <a:pt x="965" y="31"/>
                    </a:lnTo>
                    <a:lnTo>
                      <a:pt x="990" y="64"/>
                    </a:lnTo>
                    <a:lnTo>
                      <a:pt x="1014" y="96"/>
                    </a:lnTo>
                    <a:lnTo>
                      <a:pt x="1036" y="129"/>
                    </a:lnTo>
                    <a:lnTo>
                      <a:pt x="1058" y="161"/>
                    </a:lnTo>
                    <a:lnTo>
                      <a:pt x="1082" y="195"/>
                    </a:lnTo>
                    <a:lnTo>
                      <a:pt x="1104" y="230"/>
                    </a:lnTo>
                    <a:lnTo>
                      <a:pt x="1126" y="262"/>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56" name="Freeform 44"/>
              <p:cNvSpPr>
                <a:spLocks/>
              </p:cNvSpPr>
              <p:nvPr/>
            </p:nvSpPr>
            <p:spPr bwMode="auto">
              <a:xfrm>
                <a:off x="2646" y="2067"/>
                <a:ext cx="83" cy="211"/>
              </a:xfrm>
              <a:custGeom>
                <a:avLst/>
                <a:gdLst>
                  <a:gd name="T0" fmla="*/ 44 w 330"/>
                  <a:gd name="T1" fmla="*/ 20 h 842"/>
                  <a:gd name="T2" fmla="*/ 49 w 330"/>
                  <a:gd name="T3" fmla="*/ 44 h 842"/>
                  <a:gd name="T4" fmla="*/ 58 w 330"/>
                  <a:gd name="T5" fmla="*/ 66 h 842"/>
                  <a:gd name="T6" fmla="*/ 68 w 330"/>
                  <a:gd name="T7" fmla="*/ 88 h 842"/>
                  <a:gd name="T8" fmla="*/ 79 w 330"/>
                  <a:gd name="T9" fmla="*/ 113 h 842"/>
                  <a:gd name="T10" fmla="*/ 84 w 330"/>
                  <a:gd name="T11" fmla="*/ 113 h 842"/>
                  <a:gd name="T12" fmla="*/ 111 w 330"/>
                  <a:gd name="T13" fmla="*/ 186 h 842"/>
                  <a:gd name="T14" fmla="*/ 141 w 330"/>
                  <a:gd name="T15" fmla="*/ 260 h 842"/>
                  <a:gd name="T16" fmla="*/ 171 w 330"/>
                  <a:gd name="T17" fmla="*/ 333 h 842"/>
                  <a:gd name="T18" fmla="*/ 201 w 330"/>
                  <a:gd name="T19" fmla="*/ 407 h 842"/>
                  <a:gd name="T20" fmla="*/ 235 w 330"/>
                  <a:gd name="T21" fmla="*/ 480 h 842"/>
                  <a:gd name="T22" fmla="*/ 265 w 330"/>
                  <a:gd name="T23" fmla="*/ 551 h 842"/>
                  <a:gd name="T24" fmla="*/ 295 w 330"/>
                  <a:gd name="T25" fmla="*/ 625 h 842"/>
                  <a:gd name="T26" fmla="*/ 325 w 330"/>
                  <a:gd name="T27" fmla="*/ 699 h 842"/>
                  <a:gd name="T28" fmla="*/ 322 w 330"/>
                  <a:gd name="T29" fmla="*/ 729 h 842"/>
                  <a:gd name="T30" fmla="*/ 325 w 330"/>
                  <a:gd name="T31" fmla="*/ 758 h 842"/>
                  <a:gd name="T32" fmla="*/ 327 w 330"/>
                  <a:gd name="T33" fmla="*/ 791 h 842"/>
                  <a:gd name="T34" fmla="*/ 330 w 330"/>
                  <a:gd name="T35" fmla="*/ 818 h 842"/>
                  <a:gd name="T36" fmla="*/ 330 w 330"/>
                  <a:gd name="T37" fmla="*/ 832 h 842"/>
                  <a:gd name="T38" fmla="*/ 322 w 330"/>
                  <a:gd name="T39" fmla="*/ 840 h 842"/>
                  <a:gd name="T40" fmla="*/ 308 w 330"/>
                  <a:gd name="T41" fmla="*/ 842 h 842"/>
                  <a:gd name="T42" fmla="*/ 295 w 330"/>
                  <a:gd name="T43" fmla="*/ 842 h 842"/>
                  <a:gd name="T44" fmla="*/ 259 w 330"/>
                  <a:gd name="T45" fmla="*/ 750 h 842"/>
                  <a:gd name="T46" fmla="*/ 221 w 330"/>
                  <a:gd name="T47" fmla="*/ 660 h 842"/>
                  <a:gd name="T48" fmla="*/ 185 w 330"/>
                  <a:gd name="T49" fmla="*/ 568 h 842"/>
                  <a:gd name="T50" fmla="*/ 147 w 330"/>
                  <a:gd name="T51" fmla="*/ 474 h 842"/>
                  <a:gd name="T52" fmla="*/ 111 w 330"/>
                  <a:gd name="T53" fmla="*/ 385 h 842"/>
                  <a:gd name="T54" fmla="*/ 74 w 330"/>
                  <a:gd name="T55" fmla="*/ 292 h 842"/>
                  <a:gd name="T56" fmla="*/ 38 w 330"/>
                  <a:gd name="T57" fmla="*/ 202 h 842"/>
                  <a:gd name="T58" fmla="*/ 0 w 330"/>
                  <a:gd name="T59" fmla="*/ 113 h 842"/>
                  <a:gd name="T60" fmla="*/ 3 w 330"/>
                  <a:gd name="T61" fmla="*/ 94 h 842"/>
                  <a:gd name="T62" fmla="*/ 5 w 330"/>
                  <a:gd name="T63" fmla="*/ 71 h 842"/>
                  <a:gd name="T64" fmla="*/ 8 w 330"/>
                  <a:gd name="T65" fmla="*/ 50 h 842"/>
                  <a:gd name="T66" fmla="*/ 14 w 330"/>
                  <a:gd name="T67" fmla="*/ 30 h 842"/>
                  <a:gd name="T68" fmla="*/ 14 w 330"/>
                  <a:gd name="T69" fmla="*/ 12 h 842"/>
                  <a:gd name="T70" fmla="*/ 33 w 330"/>
                  <a:gd name="T71" fmla="*/ 0 h 842"/>
                  <a:gd name="T72" fmla="*/ 44 w 330"/>
                  <a:gd name="T73" fmla="*/ 20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0" h="842">
                    <a:moveTo>
                      <a:pt x="44" y="20"/>
                    </a:moveTo>
                    <a:lnTo>
                      <a:pt x="49" y="44"/>
                    </a:lnTo>
                    <a:lnTo>
                      <a:pt x="58" y="66"/>
                    </a:lnTo>
                    <a:lnTo>
                      <a:pt x="68" y="88"/>
                    </a:lnTo>
                    <a:lnTo>
                      <a:pt x="79" y="113"/>
                    </a:lnTo>
                    <a:lnTo>
                      <a:pt x="84" y="113"/>
                    </a:lnTo>
                    <a:lnTo>
                      <a:pt x="111" y="186"/>
                    </a:lnTo>
                    <a:lnTo>
                      <a:pt x="141" y="260"/>
                    </a:lnTo>
                    <a:lnTo>
                      <a:pt x="171" y="333"/>
                    </a:lnTo>
                    <a:lnTo>
                      <a:pt x="201" y="407"/>
                    </a:lnTo>
                    <a:lnTo>
                      <a:pt x="235" y="480"/>
                    </a:lnTo>
                    <a:lnTo>
                      <a:pt x="265" y="551"/>
                    </a:lnTo>
                    <a:lnTo>
                      <a:pt x="295" y="625"/>
                    </a:lnTo>
                    <a:lnTo>
                      <a:pt x="325" y="699"/>
                    </a:lnTo>
                    <a:lnTo>
                      <a:pt x="322" y="729"/>
                    </a:lnTo>
                    <a:lnTo>
                      <a:pt x="325" y="758"/>
                    </a:lnTo>
                    <a:lnTo>
                      <a:pt x="327" y="791"/>
                    </a:lnTo>
                    <a:lnTo>
                      <a:pt x="330" y="818"/>
                    </a:lnTo>
                    <a:lnTo>
                      <a:pt x="330" y="832"/>
                    </a:lnTo>
                    <a:lnTo>
                      <a:pt x="322" y="840"/>
                    </a:lnTo>
                    <a:lnTo>
                      <a:pt x="308" y="842"/>
                    </a:lnTo>
                    <a:lnTo>
                      <a:pt x="295" y="842"/>
                    </a:lnTo>
                    <a:lnTo>
                      <a:pt x="259" y="750"/>
                    </a:lnTo>
                    <a:lnTo>
                      <a:pt x="221" y="660"/>
                    </a:lnTo>
                    <a:lnTo>
                      <a:pt x="185" y="568"/>
                    </a:lnTo>
                    <a:lnTo>
                      <a:pt x="147" y="474"/>
                    </a:lnTo>
                    <a:lnTo>
                      <a:pt x="111" y="385"/>
                    </a:lnTo>
                    <a:lnTo>
                      <a:pt x="74" y="292"/>
                    </a:lnTo>
                    <a:lnTo>
                      <a:pt x="38" y="202"/>
                    </a:lnTo>
                    <a:lnTo>
                      <a:pt x="0" y="113"/>
                    </a:lnTo>
                    <a:lnTo>
                      <a:pt x="3" y="94"/>
                    </a:lnTo>
                    <a:lnTo>
                      <a:pt x="5" y="71"/>
                    </a:lnTo>
                    <a:lnTo>
                      <a:pt x="8" y="50"/>
                    </a:lnTo>
                    <a:lnTo>
                      <a:pt x="14" y="30"/>
                    </a:lnTo>
                    <a:lnTo>
                      <a:pt x="14" y="12"/>
                    </a:lnTo>
                    <a:lnTo>
                      <a:pt x="33" y="0"/>
                    </a:lnTo>
                    <a:lnTo>
                      <a:pt x="44" y="20"/>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57" name="Freeform 45"/>
              <p:cNvSpPr>
                <a:spLocks/>
              </p:cNvSpPr>
              <p:nvPr/>
            </p:nvSpPr>
            <p:spPr bwMode="auto">
              <a:xfrm>
                <a:off x="2774" y="2073"/>
                <a:ext cx="64" cy="30"/>
              </a:xfrm>
              <a:custGeom>
                <a:avLst/>
                <a:gdLst>
                  <a:gd name="T0" fmla="*/ 227 w 257"/>
                  <a:gd name="T1" fmla="*/ 0 h 120"/>
                  <a:gd name="T2" fmla="*/ 230 w 257"/>
                  <a:gd name="T3" fmla="*/ 19 h 120"/>
                  <a:gd name="T4" fmla="*/ 238 w 257"/>
                  <a:gd name="T5" fmla="*/ 30 h 120"/>
                  <a:gd name="T6" fmla="*/ 248 w 257"/>
                  <a:gd name="T7" fmla="*/ 38 h 120"/>
                  <a:gd name="T8" fmla="*/ 257 w 257"/>
                  <a:gd name="T9" fmla="*/ 60 h 120"/>
                  <a:gd name="T10" fmla="*/ 230 w 257"/>
                  <a:gd name="T11" fmla="*/ 69 h 120"/>
                  <a:gd name="T12" fmla="*/ 205 w 257"/>
                  <a:gd name="T13" fmla="*/ 76 h 120"/>
                  <a:gd name="T14" fmla="*/ 178 w 257"/>
                  <a:gd name="T15" fmla="*/ 85 h 120"/>
                  <a:gd name="T16" fmla="*/ 151 w 257"/>
                  <a:gd name="T17" fmla="*/ 90 h 120"/>
                  <a:gd name="T18" fmla="*/ 124 w 257"/>
                  <a:gd name="T19" fmla="*/ 99 h 120"/>
                  <a:gd name="T20" fmla="*/ 99 w 257"/>
                  <a:gd name="T21" fmla="*/ 106 h 120"/>
                  <a:gd name="T22" fmla="*/ 71 w 257"/>
                  <a:gd name="T23" fmla="*/ 111 h 120"/>
                  <a:gd name="T24" fmla="*/ 44 w 257"/>
                  <a:gd name="T25" fmla="*/ 120 h 120"/>
                  <a:gd name="T26" fmla="*/ 31 w 257"/>
                  <a:gd name="T27" fmla="*/ 99 h 120"/>
                  <a:gd name="T28" fmla="*/ 20 w 257"/>
                  <a:gd name="T29" fmla="*/ 74 h 120"/>
                  <a:gd name="T30" fmla="*/ 11 w 257"/>
                  <a:gd name="T31" fmla="*/ 49 h 120"/>
                  <a:gd name="T32" fmla="*/ 0 w 257"/>
                  <a:gd name="T33" fmla="*/ 22 h 120"/>
                  <a:gd name="T34" fmla="*/ 28 w 257"/>
                  <a:gd name="T35" fmla="*/ 19 h 120"/>
                  <a:gd name="T36" fmla="*/ 58 w 257"/>
                  <a:gd name="T37" fmla="*/ 14 h 120"/>
                  <a:gd name="T38" fmla="*/ 85 w 257"/>
                  <a:gd name="T39" fmla="*/ 11 h 120"/>
                  <a:gd name="T40" fmla="*/ 112 w 257"/>
                  <a:gd name="T41" fmla="*/ 5 h 120"/>
                  <a:gd name="T42" fmla="*/ 140 w 257"/>
                  <a:gd name="T43" fmla="*/ 3 h 120"/>
                  <a:gd name="T44" fmla="*/ 167 w 257"/>
                  <a:gd name="T45" fmla="*/ 3 h 120"/>
                  <a:gd name="T46" fmla="*/ 197 w 257"/>
                  <a:gd name="T47" fmla="*/ 0 h 120"/>
                  <a:gd name="T48" fmla="*/ 227 w 257"/>
                  <a:gd name="T4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7" h="120">
                    <a:moveTo>
                      <a:pt x="227" y="0"/>
                    </a:moveTo>
                    <a:lnTo>
                      <a:pt x="230" y="19"/>
                    </a:lnTo>
                    <a:lnTo>
                      <a:pt x="238" y="30"/>
                    </a:lnTo>
                    <a:lnTo>
                      <a:pt x="248" y="38"/>
                    </a:lnTo>
                    <a:lnTo>
                      <a:pt x="257" y="60"/>
                    </a:lnTo>
                    <a:lnTo>
                      <a:pt x="230" y="69"/>
                    </a:lnTo>
                    <a:lnTo>
                      <a:pt x="205" y="76"/>
                    </a:lnTo>
                    <a:lnTo>
                      <a:pt x="178" y="85"/>
                    </a:lnTo>
                    <a:lnTo>
                      <a:pt x="151" y="90"/>
                    </a:lnTo>
                    <a:lnTo>
                      <a:pt x="124" y="99"/>
                    </a:lnTo>
                    <a:lnTo>
                      <a:pt x="99" y="106"/>
                    </a:lnTo>
                    <a:lnTo>
                      <a:pt x="71" y="111"/>
                    </a:lnTo>
                    <a:lnTo>
                      <a:pt x="44" y="120"/>
                    </a:lnTo>
                    <a:lnTo>
                      <a:pt x="31" y="99"/>
                    </a:lnTo>
                    <a:lnTo>
                      <a:pt x="20" y="74"/>
                    </a:lnTo>
                    <a:lnTo>
                      <a:pt x="11" y="49"/>
                    </a:lnTo>
                    <a:lnTo>
                      <a:pt x="0" y="22"/>
                    </a:lnTo>
                    <a:lnTo>
                      <a:pt x="28" y="19"/>
                    </a:lnTo>
                    <a:lnTo>
                      <a:pt x="58" y="14"/>
                    </a:lnTo>
                    <a:lnTo>
                      <a:pt x="85" y="11"/>
                    </a:lnTo>
                    <a:lnTo>
                      <a:pt x="112" y="5"/>
                    </a:lnTo>
                    <a:lnTo>
                      <a:pt x="140" y="3"/>
                    </a:lnTo>
                    <a:lnTo>
                      <a:pt x="167" y="3"/>
                    </a:lnTo>
                    <a:lnTo>
                      <a:pt x="197" y="0"/>
                    </a:lnTo>
                    <a:lnTo>
                      <a:pt x="227"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58" name="Freeform 46"/>
              <p:cNvSpPr>
                <a:spLocks/>
              </p:cNvSpPr>
              <p:nvPr/>
            </p:nvSpPr>
            <p:spPr bwMode="auto">
              <a:xfrm>
                <a:off x="2617" y="2073"/>
                <a:ext cx="78" cy="209"/>
              </a:xfrm>
              <a:custGeom>
                <a:avLst/>
                <a:gdLst>
                  <a:gd name="T0" fmla="*/ 35 w 311"/>
                  <a:gd name="T1" fmla="*/ 28 h 834"/>
                  <a:gd name="T2" fmla="*/ 68 w 311"/>
                  <a:gd name="T3" fmla="*/ 109 h 834"/>
                  <a:gd name="T4" fmla="*/ 98 w 311"/>
                  <a:gd name="T5" fmla="*/ 189 h 834"/>
                  <a:gd name="T6" fmla="*/ 131 w 311"/>
                  <a:gd name="T7" fmla="*/ 270 h 834"/>
                  <a:gd name="T8" fmla="*/ 163 w 311"/>
                  <a:gd name="T9" fmla="*/ 352 h 834"/>
                  <a:gd name="T10" fmla="*/ 196 w 311"/>
                  <a:gd name="T11" fmla="*/ 433 h 834"/>
                  <a:gd name="T12" fmla="*/ 228 w 311"/>
                  <a:gd name="T13" fmla="*/ 515 h 834"/>
                  <a:gd name="T14" fmla="*/ 258 w 311"/>
                  <a:gd name="T15" fmla="*/ 596 h 834"/>
                  <a:gd name="T16" fmla="*/ 292 w 311"/>
                  <a:gd name="T17" fmla="*/ 679 h 834"/>
                  <a:gd name="T18" fmla="*/ 297 w 311"/>
                  <a:gd name="T19" fmla="*/ 717 h 834"/>
                  <a:gd name="T20" fmla="*/ 299 w 311"/>
                  <a:gd name="T21" fmla="*/ 755 h 834"/>
                  <a:gd name="T22" fmla="*/ 302 w 311"/>
                  <a:gd name="T23" fmla="*/ 793 h 834"/>
                  <a:gd name="T24" fmla="*/ 311 w 311"/>
                  <a:gd name="T25" fmla="*/ 831 h 834"/>
                  <a:gd name="T26" fmla="*/ 302 w 311"/>
                  <a:gd name="T27" fmla="*/ 831 h 834"/>
                  <a:gd name="T28" fmla="*/ 292 w 311"/>
                  <a:gd name="T29" fmla="*/ 831 h 834"/>
                  <a:gd name="T30" fmla="*/ 283 w 311"/>
                  <a:gd name="T31" fmla="*/ 834 h 834"/>
                  <a:gd name="T32" fmla="*/ 272 w 311"/>
                  <a:gd name="T33" fmla="*/ 834 h 834"/>
                  <a:gd name="T34" fmla="*/ 237 w 311"/>
                  <a:gd name="T35" fmla="*/ 747 h 834"/>
                  <a:gd name="T36" fmla="*/ 205 w 311"/>
                  <a:gd name="T37" fmla="*/ 660 h 834"/>
                  <a:gd name="T38" fmla="*/ 169 w 311"/>
                  <a:gd name="T39" fmla="*/ 573 h 834"/>
                  <a:gd name="T40" fmla="*/ 136 w 311"/>
                  <a:gd name="T41" fmla="*/ 485 h 834"/>
                  <a:gd name="T42" fmla="*/ 101 w 311"/>
                  <a:gd name="T43" fmla="*/ 396 h 834"/>
                  <a:gd name="T44" fmla="*/ 68 w 311"/>
                  <a:gd name="T45" fmla="*/ 308 h 834"/>
                  <a:gd name="T46" fmla="*/ 33 w 311"/>
                  <a:gd name="T47" fmla="*/ 221 h 834"/>
                  <a:gd name="T48" fmla="*/ 0 w 311"/>
                  <a:gd name="T49" fmla="*/ 131 h 834"/>
                  <a:gd name="T50" fmla="*/ 5 w 311"/>
                  <a:gd name="T51" fmla="*/ 101 h 834"/>
                  <a:gd name="T52" fmla="*/ 8 w 311"/>
                  <a:gd name="T53" fmla="*/ 69 h 834"/>
                  <a:gd name="T54" fmla="*/ 14 w 311"/>
                  <a:gd name="T55" fmla="*/ 35 h 834"/>
                  <a:gd name="T56" fmla="*/ 16 w 311"/>
                  <a:gd name="T57" fmla="*/ 0 h 834"/>
                  <a:gd name="T58" fmla="*/ 24 w 311"/>
                  <a:gd name="T59" fmla="*/ 3 h 834"/>
                  <a:gd name="T60" fmla="*/ 30 w 311"/>
                  <a:gd name="T61" fmla="*/ 8 h 834"/>
                  <a:gd name="T62" fmla="*/ 33 w 311"/>
                  <a:gd name="T63" fmla="*/ 19 h 834"/>
                  <a:gd name="T64" fmla="*/ 35 w 311"/>
                  <a:gd name="T65" fmla="*/ 28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1" h="834">
                    <a:moveTo>
                      <a:pt x="35" y="28"/>
                    </a:moveTo>
                    <a:lnTo>
                      <a:pt x="68" y="109"/>
                    </a:lnTo>
                    <a:lnTo>
                      <a:pt x="98" y="189"/>
                    </a:lnTo>
                    <a:lnTo>
                      <a:pt x="131" y="270"/>
                    </a:lnTo>
                    <a:lnTo>
                      <a:pt x="163" y="352"/>
                    </a:lnTo>
                    <a:lnTo>
                      <a:pt x="196" y="433"/>
                    </a:lnTo>
                    <a:lnTo>
                      <a:pt x="228" y="515"/>
                    </a:lnTo>
                    <a:lnTo>
                      <a:pt x="258" y="596"/>
                    </a:lnTo>
                    <a:lnTo>
                      <a:pt x="292" y="679"/>
                    </a:lnTo>
                    <a:lnTo>
                      <a:pt x="297" y="717"/>
                    </a:lnTo>
                    <a:lnTo>
                      <a:pt x="299" y="755"/>
                    </a:lnTo>
                    <a:lnTo>
                      <a:pt x="302" y="793"/>
                    </a:lnTo>
                    <a:lnTo>
                      <a:pt x="311" y="831"/>
                    </a:lnTo>
                    <a:lnTo>
                      <a:pt x="302" y="831"/>
                    </a:lnTo>
                    <a:lnTo>
                      <a:pt x="292" y="831"/>
                    </a:lnTo>
                    <a:lnTo>
                      <a:pt x="283" y="834"/>
                    </a:lnTo>
                    <a:lnTo>
                      <a:pt x="272" y="834"/>
                    </a:lnTo>
                    <a:lnTo>
                      <a:pt x="237" y="747"/>
                    </a:lnTo>
                    <a:lnTo>
                      <a:pt x="205" y="660"/>
                    </a:lnTo>
                    <a:lnTo>
                      <a:pt x="169" y="573"/>
                    </a:lnTo>
                    <a:lnTo>
                      <a:pt x="136" y="485"/>
                    </a:lnTo>
                    <a:lnTo>
                      <a:pt x="101" y="396"/>
                    </a:lnTo>
                    <a:lnTo>
                      <a:pt x="68" y="308"/>
                    </a:lnTo>
                    <a:lnTo>
                      <a:pt x="33" y="221"/>
                    </a:lnTo>
                    <a:lnTo>
                      <a:pt x="0" y="131"/>
                    </a:lnTo>
                    <a:lnTo>
                      <a:pt x="5" y="101"/>
                    </a:lnTo>
                    <a:lnTo>
                      <a:pt x="8" y="69"/>
                    </a:lnTo>
                    <a:lnTo>
                      <a:pt x="14" y="35"/>
                    </a:lnTo>
                    <a:lnTo>
                      <a:pt x="16" y="0"/>
                    </a:lnTo>
                    <a:lnTo>
                      <a:pt x="24" y="3"/>
                    </a:lnTo>
                    <a:lnTo>
                      <a:pt x="30" y="8"/>
                    </a:lnTo>
                    <a:lnTo>
                      <a:pt x="33" y="19"/>
                    </a:lnTo>
                    <a:lnTo>
                      <a:pt x="35" y="28"/>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59" name="Freeform 47"/>
              <p:cNvSpPr>
                <a:spLocks/>
              </p:cNvSpPr>
              <p:nvPr/>
            </p:nvSpPr>
            <p:spPr bwMode="auto">
              <a:xfrm>
                <a:off x="2579" y="2078"/>
                <a:ext cx="83" cy="211"/>
              </a:xfrm>
              <a:custGeom>
                <a:avLst/>
                <a:gdLst>
                  <a:gd name="T0" fmla="*/ 61 w 331"/>
                  <a:gd name="T1" fmla="*/ 35 h 844"/>
                  <a:gd name="T2" fmla="*/ 91 w 331"/>
                  <a:gd name="T3" fmla="*/ 117 h 844"/>
                  <a:gd name="T4" fmla="*/ 121 w 331"/>
                  <a:gd name="T5" fmla="*/ 201 h 844"/>
                  <a:gd name="T6" fmla="*/ 154 w 331"/>
                  <a:gd name="T7" fmla="*/ 283 h 844"/>
                  <a:gd name="T8" fmla="*/ 184 w 331"/>
                  <a:gd name="T9" fmla="*/ 365 h 844"/>
                  <a:gd name="T10" fmla="*/ 214 w 331"/>
                  <a:gd name="T11" fmla="*/ 446 h 844"/>
                  <a:gd name="T12" fmla="*/ 246 w 331"/>
                  <a:gd name="T13" fmla="*/ 528 h 844"/>
                  <a:gd name="T14" fmla="*/ 276 w 331"/>
                  <a:gd name="T15" fmla="*/ 609 h 844"/>
                  <a:gd name="T16" fmla="*/ 306 w 331"/>
                  <a:gd name="T17" fmla="*/ 692 h 844"/>
                  <a:gd name="T18" fmla="*/ 317 w 331"/>
                  <a:gd name="T19" fmla="*/ 727 h 844"/>
                  <a:gd name="T20" fmla="*/ 322 w 331"/>
                  <a:gd name="T21" fmla="*/ 763 h 844"/>
                  <a:gd name="T22" fmla="*/ 326 w 331"/>
                  <a:gd name="T23" fmla="*/ 798 h 844"/>
                  <a:gd name="T24" fmla="*/ 331 w 331"/>
                  <a:gd name="T25" fmla="*/ 831 h 844"/>
                  <a:gd name="T26" fmla="*/ 320 w 331"/>
                  <a:gd name="T27" fmla="*/ 834 h 844"/>
                  <a:gd name="T28" fmla="*/ 312 w 331"/>
                  <a:gd name="T29" fmla="*/ 836 h 844"/>
                  <a:gd name="T30" fmla="*/ 303 w 331"/>
                  <a:gd name="T31" fmla="*/ 839 h 844"/>
                  <a:gd name="T32" fmla="*/ 292 w 331"/>
                  <a:gd name="T33" fmla="*/ 841 h 844"/>
                  <a:gd name="T34" fmla="*/ 296 w 331"/>
                  <a:gd name="T35" fmla="*/ 811 h 844"/>
                  <a:gd name="T36" fmla="*/ 296 w 331"/>
                  <a:gd name="T37" fmla="*/ 779 h 844"/>
                  <a:gd name="T38" fmla="*/ 296 w 331"/>
                  <a:gd name="T39" fmla="*/ 749 h 844"/>
                  <a:gd name="T40" fmla="*/ 298 w 331"/>
                  <a:gd name="T41" fmla="*/ 716 h 844"/>
                  <a:gd name="T42" fmla="*/ 292 w 331"/>
                  <a:gd name="T43" fmla="*/ 710 h 844"/>
                  <a:gd name="T44" fmla="*/ 292 w 331"/>
                  <a:gd name="T45" fmla="*/ 705 h 844"/>
                  <a:gd name="T46" fmla="*/ 292 w 331"/>
                  <a:gd name="T47" fmla="*/ 700 h 844"/>
                  <a:gd name="T48" fmla="*/ 287 w 331"/>
                  <a:gd name="T49" fmla="*/ 694 h 844"/>
                  <a:gd name="T50" fmla="*/ 282 w 331"/>
                  <a:gd name="T51" fmla="*/ 730 h 844"/>
                  <a:gd name="T52" fmla="*/ 278 w 331"/>
                  <a:gd name="T53" fmla="*/ 768 h 844"/>
                  <a:gd name="T54" fmla="*/ 278 w 331"/>
                  <a:gd name="T55" fmla="*/ 804 h 844"/>
                  <a:gd name="T56" fmla="*/ 276 w 331"/>
                  <a:gd name="T57" fmla="*/ 836 h 844"/>
                  <a:gd name="T58" fmla="*/ 278 w 331"/>
                  <a:gd name="T59" fmla="*/ 839 h 844"/>
                  <a:gd name="T60" fmla="*/ 285 w 331"/>
                  <a:gd name="T61" fmla="*/ 841 h 844"/>
                  <a:gd name="T62" fmla="*/ 287 w 331"/>
                  <a:gd name="T63" fmla="*/ 841 h 844"/>
                  <a:gd name="T64" fmla="*/ 276 w 331"/>
                  <a:gd name="T65" fmla="*/ 844 h 844"/>
                  <a:gd name="T66" fmla="*/ 241 w 331"/>
                  <a:gd name="T67" fmla="*/ 758 h 844"/>
                  <a:gd name="T68" fmla="*/ 205 w 331"/>
                  <a:gd name="T69" fmla="*/ 670 h 844"/>
                  <a:gd name="T70" fmla="*/ 170 w 331"/>
                  <a:gd name="T71" fmla="*/ 579 h 844"/>
                  <a:gd name="T72" fmla="*/ 137 w 331"/>
                  <a:gd name="T73" fmla="*/ 493 h 844"/>
                  <a:gd name="T74" fmla="*/ 101 w 331"/>
                  <a:gd name="T75" fmla="*/ 406 h 844"/>
                  <a:gd name="T76" fmla="*/ 69 w 331"/>
                  <a:gd name="T77" fmla="*/ 319 h 844"/>
                  <a:gd name="T78" fmla="*/ 34 w 331"/>
                  <a:gd name="T79" fmla="*/ 231 h 844"/>
                  <a:gd name="T80" fmla="*/ 0 w 331"/>
                  <a:gd name="T81" fmla="*/ 144 h 844"/>
                  <a:gd name="T82" fmla="*/ 9 w 331"/>
                  <a:gd name="T83" fmla="*/ 108 h 844"/>
                  <a:gd name="T84" fmla="*/ 14 w 331"/>
                  <a:gd name="T85" fmla="*/ 71 h 844"/>
                  <a:gd name="T86" fmla="*/ 20 w 331"/>
                  <a:gd name="T87" fmla="*/ 35 h 844"/>
                  <a:gd name="T88" fmla="*/ 31 w 331"/>
                  <a:gd name="T89" fmla="*/ 0 h 844"/>
                  <a:gd name="T90" fmla="*/ 39 w 331"/>
                  <a:gd name="T91" fmla="*/ 5 h 844"/>
                  <a:gd name="T92" fmla="*/ 48 w 331"/>
                  <a:gd name="T93" fmla="*/ 16 h 844"/>
                  <a:gd name="T94" fmla="*/ 55 w 331"/>
                  <a:gd name="T95" fmla="*/ 27 h 844"/>
                  <a:gd name="T96" fmla="*/ 61 w 331"/>
                  <a:gd name="T97" fmla="*/ 35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1" h="844">
                    <a:moveTo>
                      <a:pt x="61" y="35"/>
                    </a:moveTo>
                    <a:lnTo>
                      <a:pt x="91" y="117"/>
                    </a:lnTo>
                    <a:lnTo>
                      <a:pt x="121" y="201"/>
                    </a:lnTo>
                    <a:lnTo>
                      <a:pt x="154" y="283"/>
                    </a:lnTo>
                    <a:lnTo>
                      <a:pt x="184" y="365"/>
                    </a:lnTo>
                    <a:lnTo>
                      <a:pt x="214" y="446"/>
                    </a:lnTo>
                    <a:lnTo>
                      <a:pt x="246" y="528"/>
                    </a:lnTo>
                    <a:lnTo>
                      <a:pt x="276" y="609"/>
                    </a:lnTo>
                    <a:lnTo>
                      <a:pt x="306" y="692"/>
                    </a:lnTo>
                    <a:lnTo>
                      <a:pt x="317" y="727"/>
                    </a:lnTo>
                    <a:lnTo>
                      <a:pt x="322" y="763"/>
                    </a:lnTo>
                    <a:lnTo>
                      <a:pt x="326" y="798"/>
                    </a:lnTo>
                    <a:lnTo>
                      <a:pt x="331" y="831"/>
                    </a:lnTo>
                    <a:lnTo>
                      <a:pt x="320" y="834"/>
                    </a:lnTo>
                    <a:lnTo>
                      <a:pt x="312" y="836"/>
                    </a:lnTo>
                    <a:lnTo>
                      <a:pt x="303" y="839"/>
                    </a:lnTo>
                    <a:lnTo>
                      <a:pt x="292" y="841"/>
                    </a:lnTo>
                    <a:lnTo>
                      <a:pt x="296" y="811"/>
                    </a:lnTo>
                    <a:lnTo>
                      <a:pt x="296" y="779"/>
                    </a:lnTo>
                    <a:lnTo>
                      <a:pt x="296" y="749"/>
                    </a:lnTo>
                    <a:lnTo>
                      <a:pt x="298" y="716"/>
                    </a:lnTo>
                    <a:lnTo>
                      <a:pt x="292" y="710"/>
                    </a:lnTo>
                    <a:lnTo>
                      <a:pt x="292" y="705"/>
                    </a:lnTo>
                    <a:lnTo>
                      <a:pt x="292" y="700"/>
                    </a:lnTo>
                    <a:lnTo>
                      <a:pt x="287" y="694"/>
                    </a:lnTo>
                    <a:lnTo>
                      <a:pt x="282" y="730"/>
                    </a:lnTo>
                    <a:lnTo>
                      <a:pt x="278" y="768"/>
                    </a:lnTo>
                    <a:lnTo>
                      <a:pt x="278" y="804"/>
                    </a:lnTo>
                    <a:lnTo>
                      <a:pt x="276" y="836"/>
                    </a:lnTo>
                    <a:lnTo>
                      <a:pt x="278" y="839"/>
                    </a:lnTo>
                    <a:lnTo>
                      <a:pt x="285" y="841"/>
                    </a:lnTo>
                    <a:lnTo>
                      <a:pt x="287" y="841"/>
                    </a:lnTo>
                    <a:lnTo>
                      <a:pt x="276" y="844"/>
                    </a:lnTo>
                    <a:lnTo>
                      <a:pt x="241" y="758"/>
                    </a:lnTo>
                    <a:lnTo>
                      <a:pt x="205" y="670"/>
                    </a:lnTo>
                    <a:lnTo>
                      <a:pt x="170" y="579"/>
                    </a:lnTo>
                    <a:lnTo>
                      <a:pt x="137" y="493"/>
                    </a:lnTo>
                    <a:lnTo>
                      <a:pt x="101" y="406"/>
                    </a:lnTo>
                    <a:lnTo>
                      <a:pt x="69" y="319"/>
                    </a:lnTo>
                    <a:lnTo>
                      <a:pt x="34" y="231"/>
                    </a:lnTo>
                    <a:lnTo>
                      <a:pt x="0" y="144"/>
                    </a:lnTo>
                    <a:lnTo>
                      <a:pt x="9" y="108"/>
                    </a:lnTo>
                    <a:lnTo>
                      <a:pt x="14" y="71"/>
                    </a:lnTo>
                    <a:lnTo>
                      <a:pt x="20" y="35"/>
                    </a:lnTo>
                    <a:lnTo>
                      <a:pt x="31" y="0"/>
                    </a:lnTo>
                    <a:lnTo>
                      <a:pt x="39" y="5"/>
                    </a:lnTo>
                    <a:lnTo>
                      <a:pt x="48" y="16"/>
                    </a:lnTo>
                    <a:lnTo>
                      <a:pt x="55" y="27"/>
                    </a:lnTo>
                    <a:lnTo>
                      <a:pt x="61" y="35"/>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60" name="Freeform 48"/>
              <p:cNvSpPr>
                <a:spLocks/>
              </p:cNvSpPr>
              <p:nvPr/>
            </p:nvSpPr>
            <p:spPr bwMode="auto">
              <a:xfrm>
                <a:off x="2951" y="2078"/>
                <a:ext cx="65" cy="57"/>
              </a:xfrm>
              <a:custGeom>
                <a:avLst/>
                <a:gdLst>
                  <a:gd name="T0" fmla="*/ 261 w 261"/>
                  <a:gd name="T1" fmla="*/ 48 h 229"/>
                  <a:gd name="T2" fmla="*/ 261 w 261"/>
                  <a:gd name="T3" fmla="*/ 82 h 229"/>
                  <a:gd name="T4" fmla="*/ 255 w 261"/>
                  <a:gd name="T5" fmla="*/ 112 h 229"/>
                  <a:gd name="T6" fmla="*/ 239 w 261"/>
                  <a:gd name="T7" fmla="*/ 144 h 229"/>
                  <a:gd name="T8" fmla="*/ 214 w 261"/>
                  <a:gd name="T9" fmla="*/ 168 h 229"/>
                  <a:gd name="T10" fmla="*/ 204 w 261"/>
                  <a:gd name="T11" fmla="*/ 177 h 229"/>
                  <a:gd name="T12" fmla="*/ 196 w 261"/>
                  <a:gd name="T13" fmla="*/ 185 h 229"/>
                  <a:gd name="T14" fmla="*/ 184 w 261"/>
                  <a:gd name="T15" fmla="*/ 193 h 229"/>
                  <a:gd name="T16" fmla="*/ 172 w 261"/>
                  <a:gd name="T17" fmla="*/ 201 h 229"/>
                  <a:gd name="T18" fmla="*/ 161 w 261"/>
                  <a:gd name="T19" fmla="*/ 207 h 229"/>
                  <a:gd name="T20" fmla="*/ 149 w 261"/>
                  <a:gd name="T21" fmla="*/ 215 h 229"/>
                  <a:gd name="T22" fmla="*/ 136 w 261"/>
                  <a:gd name="T23" fmla="*/ 220 h 229"/>
                  <a:gd name="T24" fmla="*/ 124 w 261"/>
                  <a:gd name="T25" fmla="*/ 229 h 229"/>
                  <a:gd name="T26" fmla="*/ 111 w 261"/>
                  <a:gd name="T27" fmla="*/ 212 h 229"/>
                  <a:gd name="T28" fmla="*/ 98 w 261"/>
                  <a:gd name="T29" fmla="*/ 195 h 229"/>
                  <a:gd name="T30" fmla="*/ 84 w 261"/>
                  <a:gd name="T31" fmla="*/ 179 h 229"/>
                  <a:gd name="T32" fmla="*/ 67 w 261"/>
                  <a:gd name="T33" fmla="*/ 165 h 229"/>
                  <a:gd name="T34" fmla="*/ 48 w 261"/>
                  <a:gd name="T35" fmla="*/ 152 h 229"/>
                  <a:gd name="T36" fmla="*/ 32 w 261"/>
                  <a:gd name="T37" fmla="*/ 142 h 229"/>
                  <a:gd name="T38" fmla="*/ 16 w 261"/>
                  <a:gd name="T39" fmla="*/ 128 h 229"/>
                  <a:gd name="T40" fmla="*/ 0 w 261"/>
                  <a:gd name="T41" fmla="*/ 114 h 229"/>
                  <a:gd name="T42" fmla="*/ 2 w 261"/>
                  <a:gd name="T43" fmla="*/ 87 h 229"/>
                  <a:gd name="T44" fmla="*/ 11 w 261"/>
                  <a:gd name="T45" fmla="*/ 62 h 229"/>
                  <a:gd name="T46" fmla="*/ 21 w 261"/>
                  <a:gd name="T47" fmla="*/ 38 h 229"/>
                  <a:gd name="T48" fmla="*/ 35 w 261"/>
                  <a:gd name="T49" fmla="*/ 13 h 229"/>
                  <a:gd name="T50" fmla="*/ 37 w 261"/>
                  <a:gd name="T51" fmla="*/ 8 h 229"/>
                  <a:gd name="T52" fmla="*/ 35 w 261"/>
                  <a:gd name="T53" fmla="*/ 5 h 229"/>
                  <a:gd name="T54" fmla="*/ 32 w 261"/>
                  <a:gd name="T55" fmla="*/ 2 h 229"/>
                  <a:gd name="T56" fmla="*/ 30 w 261"/>
                  <a:gd name="T57" fmla="*/ 0 h 229"/>
                  <a:gd name="T58" fmla="*/ 60 w 261"/>
                  <a:gd name="T59" fmla="*/ 5 h 229"/>
                  <a:gd name="T60" fmla="*/ 89 w 261"/>
                  <a:gd name="T61" fmla="*/ 11 h 229"/>
                  <a:gd name="T62" fmla="*/ 119 w 261"/>
                  <a:gd name="T63" fmla="*/ 16 h 229"/>
                  <a:gd name="T64" fmla="*/ 149 w 261"/>
                  <a:gd name="T65" fmla="*/ 18 h 229"/>
                  <a:gd name="T66" fmla="*/ 177 w 261"/>
                  <a:gd name="T67" fmla="*/ 27 h 229"/>
                  <a:gd name="T68" fmla="*/ 207 w 261"/>
                  <a:gd name="T69" fmla="*/ 32 h 229"/>
                  <a:gd name="T70" fmla="*/ 234 w 261"/>
                  <a:gd name="T71" fmla="*/ 41 h 229"/>
                  <a:gd name="T72" fmla="*/ 261 w 261"/>
                  <a:gd name="T73" fmla="*/ 48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229">
                    <a:moveTo>
                      <a:pt x="261" y="48"/>
                    </a:moveTo>
                    <a:lnTo>
                      <a:pt x="261" y="82"/>
                    </a:lnTo>
                    <a:lnTo>
                      <a:pt x="255" y="112"/>
                    </a:lnTo>
                    <a:lnTo>
                      <a:pt x="239" y="144"/>
                    </a:lnTo>
                    <a:lnTo>
                      <a:pt x="214" y="168"/>
                    </a:lnTo>
                    <a:lnTo>
                      <a:pt x="204" y="177"/>
                    </a:lnTo>
                    <a:lnTo>
                      <a:pt x="196" y="185"/>
                    </a:lnTo>
                    <a:lnTo>
                      <a:pt x="184" y="193"/>
                    </a:lnTo>
                    <a:lnTo>
                      <a:pt x="172" y="201"/>
                    </a:lnTo>
                    <a:lnTo>
                      <a:pt x="161" y="207"/>
                    </a:lnTo>
                    <a:lnTo>
                      <a:pt x="149" y="215"/>
                    </a:lnTo>
                    <a:lnTo>
                      <a:pt x="136" y="220"/>
                    </a:lnTo>
                    <a:lnTo>
                      <a:pt x="124" y="229"/>
                    </a:lnTo>
                    <a:lnTo>
                      <a:pt x="111" y="212"/>
                    </a:lnTo>
                    <a:lnTo>
                      <a:pt x="98" y="195"/>
                    </a:lnTo>
                    <a:lnTo>
                      <a:pt x="84" y="179"/>
                    </a:lnTo>
                    <a:lnTo>
                      <a:pt x="67" y="165"/>
                    </a:lnTo>
                    <a:lnTo>
                      <a:pt x="48" y="152"/>
                    </a:lnTo>
                    <a:lnTo>
                      <a:pt x="32" y="142"/>
                    </a:lnTo>
                    <a:lnTo>
                      <a:pt x="16" y="128"/>
                    </a:lnTo>
                    <a:lnTo>
                      <a:pt x="0" y="114"/>
                    </a:lnTo>
                    <a:lnTo>
                      <a:pt x="2" y="87"/>
                    </a:lnTo>
                    <a:lnTo>
                      <a:pt x="11" y="62"/>
                    </a:lnTo>
                    <a:lnTo>
                      <a:pt x="21" y="38"/>
                    </a:lnTo>
                    <a:lnTo>
                      <a:pt x="35" y="13"/>
                    </a:lnTo>
                    <a:lnTo>
                      <a:pt x="37" y="8"/>
                    </a:lnTo>
                    <a:lnTo>
                      <a:pt x="35" y="5"/>
                    </a:lnTo>
                    <a:lnTo>
                      <a:pt x="32" y="2"/>
                    </a:lnTo>
                    <a:lnTo>
                      <a:pt x="30" y="0"/>
                    </a:lnTo>
                    <a:lnTo>
                      <a:pt x="60" y="5"/>
                    </a:lnTo>
                    <a:lnTo>
                      <a:pt x="89" y="11"/>
                    </a:lnTo>
                    <a:lnTo>
                      <a:pt x="119" y="16"/>
                    </a:lnTo>
                    <a:lnTo>
                      <a:pt x="149" y="18"/>
                    </a:lnTo>
                    <a:lnTo>
                      <a:pt x="177" y="27"/>
                    </a:lnTo>
                    <a:lnTo>
                      <a:pt x="207" y="32"/>
                    </a:lnTo>
                    <a:lnTo>
                      <a:pt x="234" y="41"/>
                    </a:lnTo>
                    <a:lnTo>
                      <a:pt x="261" y="48"/>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61" name="Freeform 49"/>
              <p:cNvSpPr>
                <a:spLocks/>
              </p:cNvSpPr>
              <p:nvPr/>
            </p:nvSpPr>
            <p:spPr bwMode="auto">
              <a:xfrm>
                <a:off x="2727" y="2079"/>
                <a:ext cx="81" cy="175"/>
              </a:xfrm>
              <a:custGeom>
                <a:avLst/>
                <a:gdLst>
                  <a:gd name="T0" fmla="*/ 315 w 324"/>
                  <a:gd name="T1" fmla="*/ 574 h 700"/>
                  <a:gd name="T2" fmla="*/ 324 w 324"/>
                  <a:gd name="T3" fmla="*/ 581 h 700"/>
                  <a:gd name="T4" fmla="*/ 324 w 324"/>
                  <a:gd name="T5" fmla="*/ 592 h 700"/>
                  <a:gd name="T6" fmla="*/ 321 w 324"/>
                  <a:gd name="T7" fmla="*/ 602 h 700"/>
                  <a:gd name="T8" fmla="*/ 324 w 324"/>
                  <a:gd name="T9" fmla="*/ 616 h 700"/>
                  <a:gd name="T10" fmla="*/ 321 w 324"/>
                  <a:gd name="T11" fmla="*/ 700 h 700"/>
                  <a:gd name="T12" fmla="*/ 310 w 324"/>
                  <a:gd name="T13" fmla="*/ 670 h 700"/>
                  <a:gd name="T14" fmla="*/ 294 w 324"/>
                  <a:gd name="T15" fmla="*/ 640 h 700"/>
                  <a:gd name="T16" fmla="*/ 275 w 324"/>
                  <a:gd name="T17" fmla="*/ 611 h 700"/>
                  <a:gd name="T18" fmla="*/ 255 w 324"/>
                  <a:gd name="T19" fmla="*/ 581 h 700"/>
                  <a:gd name="T20" fmla="*/ 253 w 324"/>
                  <a:gd name="T21" fmla="*/ 581 h 700"/>
                  <a:gd name="T22" fmla="*/ 248 w 324"/>
                  <a:gd name="T23" fmla="*/ 578 h 700"/>
                  <a:gd name="T24" fmla="*/ 245 w 324"/>
                  <a:gd name="T25" fmla="*/ 572 h 700"/>
                  <a:gd name="T26" fmla="*/ 239 w 324"/>
                  <a:gd name="T27" fmla="*/ 569 h 700"/>
                  <a:gd name="T28" fmla="*/ 209 w 324"/>
                  <a:gd name="T29" fmla="*/ 504 h 700"/>
                  <a:gd name="T30" fmla="*/ 179 w 324"/>
                  <a:gd name="T31" fmla="*/ 439 h 700"/>
                  <a:gd name="T32" fmla="*/ 149 w 324"/>
                  <a:gd name="T33" fmla="*/ 374 h 700"/>
                  <a:gd name="T34" fmla="*/ 119 w 324"/>
                  <a:gd name="T35" fmla="*/ 308 h 700"/>
                  <a:gd name="T36" fmla="*/ 89 w 324"/>
                  <a:gd name="T37" fmla="*/ 243 h 700"/>
                  <a:gd name="T38" fmla="*/ 59 w 324"/>
                  <a:gd name="T39" fmla="*/ 174 h 700"/>
                  <a:gd name="T40" fmla="*/ 29 w 324"/>
                  <a:gd name="T41" fmla="*/ 109 h 700"/>
                  <a:gd name="T42" fmla="*/ 0 w 324"/>
                  <a:gd name="T43" fmla="*/ 41 h 700"/>
                  <a:gd name="T44" fmla="*/ 7 w 324"/>
                  <a:gd name="T45" fmla="*/ 43 h 700"/>
                  <a:gd name="T46" fmla="*/ 16 w 324"/>
                  <a:gd name="T47" fmla="*/ 43 h 700"/>
                  <a:gd name="T48" fmla="*/ 18 w 324"/>
                  <a:gd name="T49" fmla="*/ 43 h 700"/>
                  <a:gd name="T50" fmla="*/ 24 w 324"/>
                  <a:gd name="T51" fmla="*/ 38 h 700"/>
                  <a:gd name="T52" fmla="*/ 29 w 324"/>
                  <a:gd name="T53" fmla="*/ 0 h 700"/>
                  <a:gd name="T54" fmla="*/ 68 w 324"/>
                  <a:gd name="T55" fmla="*/ 71 h 700"/>
                  <a:gd name="T56" fmla="*/ 103 w 324"/>
                  <a:gd name="T57" fmla="*/ 142 h 700"/>
                  <a:gd name="T58" fmla="*/ 138 w 324"/>
                  <a:gd name="T59" fmla="*/ 213 h 700"/>
                  <a:gd name="T60" fmla="*/ 174 w 324"/>
                  <a:gd name="T61" fmla="*/ 284 h 700"/>
                  <a:gd name="T62" fmla="*/ 209 w 324"/>
                  <a:gd name="T63" fmla="*/ 357 h 700"/>
                  <a:gd name="T64" fmla="*/ 245 w 324"/>
                  <a:gd name="T65" fmla="*/ 427 h 700"/>
                  <a:gd name="T66" fmla="*/ 280 w 324"/>
                  <a:gd name="T67" fmla="*/ 501 h 700"/>
                  <a:gd name="T68" fmla="*/ 315 w 324"/>
                  <a:gd name="T69" fmla="*/ 574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4" h="700">
                    <a:moveTo>
                      <a:pt x="315" y="574"/>
                    </a:moveTo>
                    <a:lnTo>
                      <a:pt x="324" y="581"/>
                    </a:lnTo>
                    <a:lnTo>
                      <a:pt x="324" y="592"/>
                    </a:lnTo>
                    <a:lnTo>
                      <a:pt x="321" y="602"/>
                    </a:lnTo>
                    <a:lnTo>
                      <a:pt x="324" y="616"/>
                    </a:lnTo>
                    <a:lnTo>
                      <a:pt x="321" y="700"/>
                    </a:lnTo>
                    <a:lnTo>
                      <a:pt x="310" y="670"/>
                    </a:lnTo>
                    <a:lnTo>
                      <a:pt x="294" y="640"/>
                    </a:lnTo>
                    <a:lnTo>
                      <a:pt x="275" y="611"/>
                    </a:lnTo>
                    <a:lnTo>
                      <a:pt x="255" y="581"/>
                    </a:lnTo>
                    <a:lnTo>
                      <a:pt x="253" y="581"/>
                    </a:lnTo>
                    <a:lnTo>
                      <a:pt x="248" y="578"/>
                    </a:lnTo>
                    <a:lnTo>
                      <a:pt x="245" y="572"/>
                    </a:lnTo>
                    <a:lnTo>
                      <a:pt x="239" y="569"/>
                    </a:lnTo>
                    <a:lnTo>
                      <a:pt x="209" y="504"/>
                    </a:lnTo>
                    <a:lnTo>
                      <a:pt x="179" y="439"/>
                    </a:lnTo>
                    <a:lnTo>
                      <a:pt x="149" y="374"/>
                    </a:lnTo>
                    <a:lnTo>
                      <a:pt x="119" y="308"/>
                    </a:lnTo>
                    <a:lnTo>
                      <a:pt x="89" y="243"/>
                    </a:lnTo>
                    <a:lnTo>
                      <a:pt x="59" y="174"/>
                    </a:lnTo>
                    <a:lnTo>
                      <a:pt x="29" y="109"/>
                    </a:lnTo>
                    <a:lnTo>
                      <a:pt x="0" y="41"/>
                    </a:lnTo>
                    <a:lnTo>
                      <a:pt x="7" y="43"/>
                    </a:lnTo>
                    <a:lnTo>
                      <a:pt x="16" y="43"/>
                    </a:lnTo>
                    <a:lnTo>
                      <a:pt x="18" y="43"/>
                    </a:lnTo>
                    <a:lnTo>
                      <a:pt x="24" y="38"/>
                    </a:lnTo>
                    <a:lnTo>
                      <a:pt x="29" y="0"/>
                    </a:lnTo>
                    <a:lnTo>
                      <a:pt x="68" y="71"/>
                    </a:lnTo>
                    <a:lnTo>
                      <a:pt x="103" y="142"/>
                    </a:lnTo>
                    <a:lnTo>
                      <a:pt x="138" y="213"/>
                    </a:lnTo>
                    <a:lnTo>
                      <a:pt x="174" y="284"/>
                    </a:lnTo>
                    <a:lnTo>
                      <a:pt x="209" y="357"/>
                    </a:lnTo>
                    <a:lnTo>
                      <a:pt x="245" y="427"/>
                    </a:lnTo>
                    <a:lnTo>
                      <a:pt x="280" y="501"/>
                    </a:lnTo>
                    <a:lnTo>
                      <a:pt x="315" y="574"/>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62" name="Freeform 50"/>
              <p:cNvSpPr>
                <a:spLocks/>
              </p:cNvSpPr>
              <p:nvPr/>
            </p:nvSpPr>
            <p:spPr bwMode="auto">
              <a:xfrm>
                <a:off x="2843" y="2091"/>
                <a:ext cx="8" cy="7"/>
              </a:xfrm>
              <a:custGeom>
                <a:avLst/>
                <a:gdLst>
                  <a:gd name="T0" fmla="*/ 36 w 36"/>
                  <a:gd name="T1" fmla="*/ 19 h 30"/>
                  <a:gd name="T2" fmla="*/ 6 w 36"/>
                  <a:gd name="T3" fmla="*/ 30 h 30"/>
                  <a:gd name="T4" fmla="*/ 2 w 36"/>
                  <a:gd name="T5" fmla="*/ 22 h 30"/>
                  <a:gd name="T6" fmla="*/ 2 w 36"/>
                  <a:gd name="T7" fmla="*/ 14 h 30"/>
                  <a:gd name="T8" fmla="*/ 0 w 36"/>
                  <a:gd name="T9" fmla="*/ 5 h 30"/>
                  <a:gd name="T10" fmla="*/ 6 w 36"/>
                  <a:gd name="T11" fmla="*/ 0 h 30"/>
                  <a:gd name="T12" fmla="*/ 14 w 36"/>
                  <a:gd name="T13" fmla="*/ 5 h 30"/>
                  <a:gd name="T14" fmla="*/ 22 w 36"/>
                  <a:gd name="T15" fmla="*/ 8 h 30"/>
                  <a:gd name="T16" fmla="*/ 30 w 36"/>
                  <a:gd name="T17" fmla="*/ 14 h 30"/>
                  <a:gd name="T18" fmla="*/ 36 w 36"/>
                  <a:gd name="T19"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0">
                    <a:moveTo>
                      <a:pt x="36" y="19"/>
                    </a:moveTo>
                    <a:lnTo>
                      <a:pt x="6" y="30"/>
                    </a:lnTo>
                    <a:lnTo>
                      <a:pt x="2" y="22"/>
                    </a:lnTo>
                    <a:lnTo>
                      <a:pt x="2" y="14"/>
                    </a:lnTo>
                    <a:lnTo>
                      <a:pt x="0" y="5"/>
                    </a:lnTo>
                    <a:lnTo>
                      <a:pt x="6" y="0"/>
                    </a:lnTo>
                    <a:lnTo>
                      <a:pt x="14" y="5"/>
                    </a:lnTo>
                    <a:lnTo>
                      <a:pt x="22" y="8"/>
                    </a:lnTo>
                    <a:lnTo>
                      <a:pt x="30" y="14"/>
                    </a:lnTo>
                    <a:lnTo>
                      <a:pt x="36" y="19"/>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63" name="Freeform 51"/>
              <p:cNvSpPr>
                <a:spLocks/>
              </p:cNvSpPr>
              <p:nvPr/>
            </p:nvSpPr>
            <p:spPr bwMode="auto">
              <a:xfrm>
                <a:off x="2672" y="2096"/>
                <a:ext cx="103" cy="179"/>
              </a:xfrm>
              <a:custGeom>
                <a:avLst/>
                <a:gdLst>
                  <a:gd name="T0" fmla="*/ 405 w 411"/>
                  <a:gd name="T1" fmla="*/ 681 h 717"/>
                  <a:gd name="T2" fmla="*/ 409 w 411"/>
                  <a:gd name="T3" fmla="*/ 687 h 717"/>
                  <a:gd name="T4" fmla="*/ 389 w 411"/>
                  <a:gd name="T5" fmla="*/ 692 h 717"/>
                  <a:gd name="T6" fmla="*/ 349 w 411"/>
                  <a:gd name="T7" fmla="*/ 701 h 717"/>
                  <a:gd name="T8" fmla="*/ 308 w 411"/>
                  <a:gd name="T9" fmla="*/ 708 h 717"/>
                  <a:gd name="T10" fmla="*/ 269 w 411"/>
                  <a:gd name="T11" fmla="*/ 715 h 717"/>
                  <a:gd name="T12" fmla="*/ 245 w 411"/>
                  <a:gd name="T13" fmla="*/ 690 h 717"/>
                  <a:gd name="T14" fmla="*/ 239 w 411"/>
                  <a:gd name="T15" fmla="*/ 637 h 717"/>
                  <a:gd name="T16" fmla="*/ 248 w 411"/>
                  <a:gd name="T17" fmla="*/ 616 h 717"/>
                  <a:gd name="T18" fmla="*/ 269 w 411"/>
                  <a:gd name="T19" fmla="*/ 619 h 717"/>
                  <a:gd name="T20" fmla="*/ 292 w 411"/>
                  <a:gd name="T21" fmla="*/ 619 h 717"/>
                  <a:gd name="T22" fmla="*/ 313 w 411"/>
                  <a:gd name="T23" fmla="*/ 614 h 717"/>
                  <a:gd name="T24" fmla="*/ 329 w 411"/>
                  <a:gd name="T25" fmla="*/ 597 h 717"/>
                  <a:gd name="T26" fmla="*/ 329 w 411"/>
                  <a:gd name="T27" fmla="*/ 570 h 717"/>
                  <a:gd name="T28" fmla="*/ 319 w 411"/>
                  <a:gd name="T29" fmla="*/ 550 h 717"/>
                  <a:gd name="T30" fmla="*/ 302 w 411"/>
                  <a:gd name="T31" fmla="*/ 540 h 717"/>
                  <a:gd name="T32" fmla="*/ 280 w 411"/>
                  <a:gd name="T33" fmla="*/ 534 h 717"/>
                  <a:gd name="T34" fmla="*/ 256 w 411"/>
                  <a:gd name="T35" fmla="*/ 534 h 717"/>
                  <a:gd name="T36" fmla="*/ 226 w 411"/>
                  <a:gd name="T37" fmla="*/ 543 h 717"/>
                  <a:gd name="T38" fmla="*/ 185 w 411"/>
                  <a:gd name="T39" fmla="*/ 453 h 717"/>
                  <a:gd name="T40" fmla="*/ 147 w 411"/>
                  <a:gd name="T41" fmla="*/ 359 h 717"/>
                  <a:gd name="T42" fmla="*/ 106 w 411"/>
                  <a:gd name="T43" fmla="*/ 264 h 717"/>
                  <a:gd name="T44" fmla="*/ 65 w 411"/>
                  <a:gd name="T45" fmla="*/ 172 h 717"/>
                  <a:gd name="T46" fmla="*/ 90 w 411"/>
                  <a:gd name="T47" fmla="*/ 170 h 717"/>
                  <a:gd name="T48" fmla="*/ 111 w 411"/>
                  <a:gd name="T49" fmla="*/ 166 h 717"/>
                  <a:gd name="T50" fmla="*/ 136 w 411"/>
                  <a:gd name="T51" fmla="*/ 161 h 717"/>
                  <a:gd name="T52" fmla="*/ 155 w 411"/>
                  <a:gd name="T53" fmla="*/ 147 h 717"/>
                  <a:gd name="T54" fmla="*/ 147 w 411"/>
                  <a:gd name="T55" fmla="*/ 120 h 717"/>
                  <a:gd name="T56" fmla="*/ 131 w 411"/>
                  <a:gd name="T57" fmla="*/ 95 h 717"/>
                  <a:gd name="T58" fmla="*/ 106 w 411"/>
                  <a:gd name="T59" fmla="*/ 92 h 717"/>
                  <a:gd name="T60" fmla="*/ 81 w 411"/>
                  <a:gd name="T61" fmla="*/ 92 h 717"/>
                  <a:gd name="T62" fmla="*/ 60 w 411"/>
                  <a:gd name="T63" fmla="*/ 99 h 717"/>
                  <a:gd name="T64" fmla="*/ 41 w 411"/>
                  <a:gd name="T65" fmla="*/ 106 h 717"/>
                  <a:gd name="T66" fmla="*/ 0 w 411"/>
                  <a:gd name="T67" fmla="*/ 16 h 717"/>
                  <a:gd name="T68" fmla="*/ 27 w 411"/>
                  <a:gd name="T69" fmla="*/ 11 h 717"/>
                  <a:gd name="T70" fmla="*/ 57 w 411"/>
                  <a:gd name="T71" fmla="*/ 5 h 717"/>
                  <a:gd name="T72" fmla="*/ 90 w 411"/>
                  <a:gd name="T73" fmla="*/ 3 h 717"/>
                  <a:gd name="T74" fmla="*/ 120 w 411"/>
                  <a:gd name="T75"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1" h="717">
                    <a:moveTo>
                      <a:pt x="405" y="679"/>
                    </a:moveTo>
                    <a:lnTo>
                      <a:pt x="405" y="681"/>
                    </a:lnTo>
                    <a:lnTo>
                      <a:pt x="405" y="685"/>
                    </a:lnTo>
                    <a:lnTo>
                      <a:pt x="409" y="687"/>
                    </a:lnTo>
                    <a:lnTo>
                      <a:pt x="411" y="687"/>
                    </a:lnTo>
                    <a:lnTo>
                      <a:pt x="389" y="692"/>
                    </a:lnTo>
                    <a:lnTo>
                      <a:pt x="370" y="697"/>
                    </a:lnTo>
                    <a:lnTo>
                      <a:pt x="349" y="701"/>
                    </a:lnTo>
                    <a:lnTo>
                      <a:pt x="329" y="706"/>
                    </a:lnTo>
                    <a:lnTo>
                      <a:pt x="308" y="708"/>
                    </a:lnTo>
                    <a:lnTo>
                      <a:pt x="289" y="711"/>
                    </a:lnTo>
                    <a:lnTo>
                      <a:pt x="269" y="715"/>
                    </a:lnTo>
                    <a:lnTo>
                      <a:pt x="250" y="717"/>
                    </a:lnTo>
                    <a:lnTo>
                      <a:pt x="245" y="690"/>
                    </a:lnTo>
                    <a:lnTo>
                      <a:pt x="242" y="662"/>
                    </a:lnTo>
                    <a:lnTo>
                      <a:pt x="239" y="637"/>
                    </a:lnTo>
                    <a:lnTo>
                      <a:pt x="237" y="614"/>
                    </a:lnTo>
                    <a:lnTo>
                      <a:pt x="248" y="616"/>
                    </a:lnTo>
                    <a:lnTo>
                      <a:pt x="258" y="619"/>
                    </a:lnTo>
                    <a:lnTo>
                      <a:pt x="269" y="619"/>
                    </a:lnTo>
                    <a:lnTo>
                      <a:pt x="280" y="619"/>
                    </a:lnTo>
                    <a:lnTo>
                      <a:pt x="292" y="619"/>
                    </a:lnTo>
                    <a:lnTo>
                      <a:pt x="302" y="616"/>
                    </a:lnTo>
                    <a:lnTo>
                      <a:pt x="313" y="614"/>
                    </a:lnTo>
                    <a:lnTo>
                      <a:pt x="324" y="607"/>
                    </a:lnTo>
                    <a:lnTo>
                      <a:pt x="329" y="597"/>
                    </a:lnTo>
                    <a:lnTo>
                      <a:pt x="329" y="584"/>
                    </a:lnTo>
                    <a:lnTo>
                      <a:pt x="329" y="570"/>
                    </a:lnTo>
                    <a:lnTo>
                      <a:pt x="327" y="559"/>
                    </a:lnTo>
                    <a:lnTo>
                      <a:pt x="319" y="550"/>
                    </a:lnTo>
                    <a:lnTo>
                      <a:pt x="310" y="545"/>
                    </a:lnTo>
                    <a:lnTo>
                      <a:pt x="302" y="540"/>
                    </a:lnTo>
                    <a:lnTo>
                      <a:pt x="292" y="536"/>
                    </a:lnTo>
                    <a:lnTo>
                      <a:pt x="280" y="534"/>
                    </a:lnTo>
                    <a:lnTo>
                      <a:pt x="267" y="534"/>
                    </a:lnTo>
                    <a:lnTo>
                      <a:pt x="256" y="534"/>
                    </a:lnTo>
                    <a:lnTo>
                      <a:pt x="245" y="536"/>
                    </a:lnTo>
                    <a:lnTo>
                      <a:pt x="226" y="543"/>
                    </a:lnTo>
                    <a:lnTo>
                      <a:pt x="207" y="496"/>
                    </a:lnTo>
                    <a:lnTo>
                      <a:pt x="185" y="453"/>
                    </a:lnTo>
                    <a:lnTo>
                      <a:pt x="166" y="407"/>
                    </a:lnTo>
                    <a:lnTo>
                      <a:pt x="147" y="359"/>
                    </a:lnTo>
                    <a:lnTo>
                      <a:pt x="125" y="313"/>
                    </a:lnTo>
                    <a:lnTo>
                      <a:pt x="106" y="264"/>
                    </a:lnTo>
                    <a:lnTo>
                      <a:pt x="85" y="218"/>
                    </a:lnTo>
                    <a:lnTo>
                      <a:pt x="65" y="172"/>
                    </a:lnTo>
                    <a:lnTo>
                      <a:pt x="76" y="170"/>
                    </a:lnTo>
                    <a:lnTo>
                      <a:pt x="90" y="170"/>
                    </a:lnTo>
                    <a:lnTo>
                      <a:pt x="101" y="170"/>
                    </a:lnTo>
                    <a:lnTo>
                      <a:pt x="111" y="166"/>
                    </a:lnTo>
                    <a:lnTo>
                      <a:pt x="125" y="163"/>
                    </a:lnTo>
                    <a:lnTo>
                      <a:pt x="136" y="161"/>
                    </a:lnTo>
                    <a:lnTo>
                      <a:pt x="144" y="156"/>
                    </a:lnTo>
                    <a:lnTo>
                      <a:pt x="155" y="147"/>
                    </a:lnTo>
                    <a:lnTo>
                      <a:pt x="152" y="134"/>
                    </a:lnTo>
                    <a:lnTo>
                      <a:pt x="147" y="120"/>
                    </a:lnTo>
                    <a:lnTo>
                      <a:pt x="141" y="109"/>
                    </a:lnTo>
                    <a:lnTo>
                      <a:pt x="131" y="95"/>
                    </a:lnTo>
                    <a:lnTo>
                      <a:pt x="120" y="92"/>
                    </a:lnTo>
                    <a:lnTo>
                      <a:pt x="106" y="92"/>
                    </a:lnTo>
                    <a:lnTo>
                      <a:pt x="95" y="92"/>
                    </a:lnTo>
                    <a:lnTo>
                      <a:pt x="81" y="92"/>
                    </a:lnTo>
                    <a:lnTo>
                      <a:pt x="71" y="95"/>
                    </a:lnTo>
                    <a:lnTo>
                      <a:pt x="60" y="99"/>
                    </a:lnTo>
                    <a:lnTo>
                      <a:pt x="49" y="101"/>
                    </a:lnTo>
                    <a:lnTo>
                      <a:pt x="41" y="106"/>
                    </a:lnTo>
                    <a:lnTo>
                      <a:pt x="41" y="112"/>
                    </a:lnTo>
                    <a:lnTo>
                      <a:pt x="0" y="16"/>
                    </a:lnTo>
                    <a:lnTo>
                      <a:pt x="14" y="14"/>
                    </a:lnTo>
                    <a:lnTo>
                      <a:pt x="27" y="11"/>
                    </a:lnTo>
                    <a:lnTo>
                      <a:pt x="43" y="9"/>
                    </a:lnTo>
                    <a:lnTo>
                      <a:pt x="57" y="5"/>
                    </a:lnTo>
                    <a:lnTo>
                      <a:pt x="73" y="5"/>
                    </a:lnTo>
                    <a:lnTo>
                      <a:pt x="90" y="3"/>
                    </a:lnTo>
                    <a:lnTo>
                      <a:pt x="103" y="3"/>
                    </a:lnTo>
                    <a:lnTo>
                      <a:pt x="120" y="0"/>
                    </a:lnTo>
                    <a:lnTo>
                      <a:pt x="405" y="679"/>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64" name="Freeform 52"/>
              <p:cNvSpPr>
                <a:spLocks/>
              </p:cNvSpPr>
              <p:nvPr/>
            </p:nvSpPr>
            <p:spPr bwMode="auto">
              <a:xfrm>
                <a:off x="2847" y="2099"/>
                <a:ext cx="35" cy="6"/>
              </a:xfrm>
              <a:custGeom>
                <a:avLst/>
                <a:gdLst>
                  <a:gd name="T0" fmla="*/ 0 w 138"/>
                  <a:gd name="T1" fmla="*/ 13 h 21"/>
                  <a:gd name="T2" fmla="*/ 16 w 138"/>
                  <a:gd name="T3" fmla="*/ 5 h 21"/>
                  <a:gd name="T4" fmla="*/ 35 w 138"/>
                  <a:gd name="T5" fmla="*/ 0 h 21"/>
                  <a:gd name="T6" fmla="*/ 51 w 138"/>
                  <a:gd name="T7" fmla="*/ 0 h 21"/>
                  <a:gd name="T8" fmla="*/ 70 w 138"/>
                  <a:gd name="T9" fmla="*/ 2 h 21"/>
                  <a:gd name="T10" fmla="*/ 87 w 138"/>
                  <a:gd name="T11" fmla="*/ 7 h 21"/>
                  <a:gd name="T12" fmla="*/ 106 w 138"/>
                  <a:gd name="T13" fmla="*/ 13 h 21"/>
                  <a:gd name="T14" fmla="*/ 122 w 138"/>
                  <a:gd name="T15" fmla="*/ 19 h 21"/>
                  <a:gd name="T16" fmla="*/ 138 w 138"/>
                  <a:gd name="T17" fmla="*/ 21 h 21"/>
                  <a:gd name="T18" fmla="*/ 133 w 138"/>
                  <a:gd name="T19" fmla="*/ 21 h 21"/>
                  <a:gd name="T20" fmla="*/ 122 w 138"/>
                  <a:gd name="T21" fmla="*/ 21 h 21"/>
                  <a:gd name="T22" fmla="*/ 106 w 138"/>
                  <a:gd name="T23" fmla="*/ 19 h 21"/>
                  <a:gd name="T24" fmla="*/ 83 w 138"/>
                  <a:gd name="T25" fmla="*/ 16 h 21"/>
                  <a:gd name="T26" fmla="*/ 62 w 138"/>
                  <a:gd name="T27" fmla="*/ 16 h 21"/>
                  <a:gd name="T28" fmla="*/ 37 w 138"/>
                  <a:gd name="T29" fmla="*/ 13 h 21"/>
                  <a:gd name="T30" fmla="*/ 16 w 138"/>
                  <a:gd name="T31" fmla="*/ 13 h 21"/>
                  <a:gd name="T32" fmla="*/ 0 w 138"/>
                  <a:gd name="T33"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8" h="21">
                    <a:moveTo>
                      <a:pt x="0" y="13"/>
                    </a:moveTo>
                    <a:lnTo>
                      <a:pt x="16" y="5"/>
                    </a:lnTo>
                    <a:lnTo>
                      <a:pt x="35" y="0"/>
                    </a:lnTo>
                    <a:lnTo>
                      <a:pt x="51" y="0"/>
                    </a:lnTo>
                    <a:lnTo>
                      <a:pt x="70" y="2"/>
                    </a:lnTo>
                    <a:lnTo>
                      <a:pt x="87" y="7"/>
                    </a:lnTo>
                    <a:lnTo>
                      <a:pt x="106" y="13"/>
                    </a:lnTo>
                    <a:lnTo>
                      <a:pt x="122" y="19"/>
                    </a:lnTo>
                    <a:lnTo>
                      <a:pt x="138" y="21"/>
                    </a:lnTo>
                    <a:lnTo>
                      <a:pt x="133" y="21"/>
                    </a:lnTo>
                    <a:lnTo>
                      <a:pt x="122" y="21"/>
                    </a:lnTo>
                    <a:lnTo>
                      <a:pt x="106" y="19"/>
                    </a:lnTo>
                    <a:lnTo>
                      <a:pt x="83" y="16"/>
                    </a:lnTo>
                    <a:lnTo>
                      <a:pt x="62" y="16"/>
                    </a:lnTo>
                    <a:lnTo>
                      <a:pt x="37" y="13"/>
                    </a:lnTo>
                    <a:lnTo>
                      <a:pt x="16" y="13"/>
                    </a:lnTo>
                    <a:lnTo>
                      <a:pt x="0" y="13"/>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65" name="Freeform 53"/>
              <p:cNvSpPr>
                <a:spLocks/>
              </p:cNvSpPr>
              <p:nvPr/>
            </p:nvSpPr>
            <p:spPr bwMode="auto">
              <a:xfrm>
                <a:off x="2637" y="2100"/>
                <a:ext cx="78" cy="180"/>
              </a:xfrm>
              <a:custGeom>
                <a:avLst/>
                <a:gdLst>
                  <a:gd name="T0" fmla="*/ 34 w 312"/>
                  <a:gd name="T1" fmla="*/ 5 h 722"/>
                  <a:gd name="T2" fmla="*/ 66 w 312"/>
                  <a:gd name="T3" fmla="*/ 93 h 722"/>
                  <a:gd name="T4" fmla="*/ 101 w 312"/>
                  <a:gd name="T5" fmla="*/ 184 h 722"/>
                  <a:gd name="T6" fmla="*/ 137 w 312"/>
                  <a:gd name="T7" fmla="*/ 270 h 722"/>
                  <a:gd name="T8" fmla="*/ 172 w 312"/>
                  <a:gd name="T9" fmla="*/ 357 h 722"/>
                  <a:gd name="T10" fmla="*/ 205 w 312"/>
                  <a:gd name="T11" fmla="*/ 448 h 722"/>
                  <a:gd name="T12" fmla="*/ 241 w 312"/>
                  <a:gd name="T13" fmla="*/ 534 h 722"/>
                  <a:gd name="T14" fmla="*/ 276 w 312"/>
                  <a:gd name="T15" fmla="*/ 625 h 722"/>
                  <a:gd name="T16" fmla="*/ 312 w 312"/>
                  <a:gd name="T17" fmla="*/ 711 h 722"/>
                  <a:gd name="T18" fmla="*/ 292 w 312"/>
                  <a:gd name="T19" fmla="*/ 715 h 722"/>
                  <a:gd name="T20" fmla="*/ 276 w 312"/>
                  <a:gd name="T21" fmla="*/ 717 h 722"/>
                  <a:gd name="T22" fmla="*/ 257 w 312"/>
                  <a:gd name="T23" fmla="*/ 720 h 722"/>
                  <a:gd name="T24" fmla="*/ 241 w 312"/>
                  <a:gd name="T25" fmla="*/ 722 h 722"/>
                  <a:gd name="T26" fmla="*/ 241 w 312"/>
                  <a:gd name="T27" fmla="*/ 679 h 722"/>
                  <a:gd name="T28" fmla="*/ 237 w 312"/>
                  <a:gd name="T29" fmla="*/ 638 h 722"/>
                  <a:gd name="T30" fmla="*/ 232 w 312"/>
                  <a:gd name="T31" fmla="*/ 595 h 722"/>
                  <a:gd name="T32" fmla="*/ 225 w 312"/>
                  <a:gd name="T33" fmla="*/ 551 h 722"/>
                  <a:gd name="T34" fmla="*/ 195 w 312"/>
                  <a:gd name="T35" fmla="*/ 483 h 722"/>
                  <a:gd name="T36" fmla="*/ 167 w 312"/>
                  <a:gd name="T37" fmla="*/ 414 h 722"/>
                  <a:gd name="T38" fmla="*/ 137 w 312"/>
                  <a:gd name="T39" fmla="*/ 347 h 722"/>
                  <a:gd name="T40" fmla="*/ 110 w 312"/>
                  <a:gd name="T41" fmla="*/ 278 h 722"/>
                  <a:gd name="T42" fmla="*/ 82 w 312"/>
                  <a:gd name="T43" fmla="*/ 207 h 722"/>
                  <a:gd name="T44" fmla="*/ 55 w 312"/>
                  <a:gd name="T45" fmla="*/ 140 h 722"/>
                  <a:gd name="T46" fmla="*/ 28 w 312"/>
                  <a:gd name="T47" fmla="*/ 69 h 722"/>
                  <a:gd name="T48" fmla="*/ 0 w 312"/>
                  <a:gd name="T49" fmla="*/ 0 h 722"/>
                  <a:gd name="T50" fmla="*/ 6 w 312"/>
                  <a:gd name="T51" fmla="*/ 3 h 722"/>
                  <a:gd name="T52" fmla="*/ 14 w 312"/>
                  <a:gd name="T53" fmla="*/ 5 h 722"/>
                  <a:gd name="T54" fmla="*/ 23 w 312"/>
                  <a:gd name="T55" fmla="*/ 9 h 722"/>
                  <a:gd name="T56" fmla="*/ 34 w 312"/>
                  <a:gd name="T57" fmla="*/ 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2" h="722">
                    <a:moveTo>
                      <a:pt x="34" y="5"/>
                    </a:moveTo>
                    <a:lnTo>
                      <a:pt x="66" y="93"/>
                    </a:lnTo>
                    <a:lnTo>
                      <a:pt x="101" y="184"/>
                    </a:lnTo>
                    <a:lnTo>
                      <a:pt x="137" y="270"/>
                    </a:lnTo>
                    <a:lnTo>
                      <a:pt x="172" y="357"/>
                    </a:lnTo>
                    <a:lnTo>
                      <a:pt x="205" y="448"/>
                    </a:lnTo>
                    <a:lnTo>
                      <a:pt x="241" y="534"/>
                    </a:lnTo>
                    <a:lnTo>
                      <a:pt x="276" y="625"/>
                    </a:lnTo>
                    <a:lnTo>
                      <a:pt x="312" y="711"/>
                    </a:lnTo>
                    <a:lnTo>
                      <a:pt x="292" y="715"/>
                    </a:lnTo>
                    <a:lnTo>
                      <a:pt x="276" y="717"/>
                    </a:lnTo>
                    <a:lnTo>
                      <a:pt x="257" y="720"/>
                    </a:lnTo>
                    <a:lnTo>
                      <a:pt x="241" y="722"/>
                    </a:lnTo>
                    <a:lnTo>
                      <a:pt x="241" y="679"/>
                    </a:lnTo>
                    <a:lnTo>
                      <a:pt x="237" y="638"/>
                    </a:lnTo>
                    <a:lnTo>
                      <a:pt x="232" y="595"/>
                    </a:lnTo>
                    <a:lnTo>
                      <a:pt x="225" y="551"/>
                    </a:lnTo>
                    <a:lnTo>
                      <a:pt x="195" y="483"/>
                    </a:lnTo>
                    <a:lnTo>
                      <a:pt x="167" y="414"/>
                    </a:lnTo>
                    <a:lnTo>
                      <a:pt x="137" y="347"/>
                    </a:lnTo>
                    <a:lnTo>
                      <a:pt x="110" y="278"/>
                    </a:lnTo>
                    <a:lnTo>
                      <a:pt x="82" y="207"/>
                    </a:lnTo>
                    <a:lnTo>
                      <a:pt x="55" y="140"/>
                    </a:lnTo>
                    <a:lnTo>
                      <a:pt x="28" y="69"/>
                    </a:lnTo>
                    <a:lnTo>
                      <a:pt x="0" y="0"/>
                    </a:lnTo>
                    <a:lnTo>
                      <a:pt x="6" y="3"/>
                    </a:lnTo>
                    <a:lnTo>
                      <a:pt x="14" y="5"/>
                    </a:lnTo>
                    <a:lnTo>
                      <a:pt x="23" y="9"/>
                    </a:lnTo>
                    <a:lnTo>
                      <a:pt x="34" y="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66" name="Freeform 54"/>
              <p:cNvSpPr>
                <a:spLocks/>
              </p:cNvSpPr>
              <p:nvPr/>
            </p:nvSpPr>
            <p:spPr bwMode="auto">
              <a:xfrm>
                <a:off x="2900" y="2103"/>
                <a:ext cx="79" cy="47"/>
              </a:xfrm>
              <a:custGeom>
                <a:avLst/>
                <a:gdLst>
                  <a:gd name="T0" fmla="*/ 223 w 316"/>
                  <a:gd name="T1" fmla="*/ 46 h 186"/>
                  <a:gd name="T2" fmla="*/ 237 w 316"/>
                  <a:gd name="T3" fmla="*/ 55 h 186"/>
                  <a:gd name="T4" fmla="*/ 248 w 316"/>
                  <a:gd name="T5" fmla="*/ 62 h 186"/>
                  <a:gd name="T6" fmla="*/ 256 w 316"/>
                  <a:gd name="T7" fmla="*/ 71 h 186"/>
                  <a:gd name="T8" fmla="*/ 267 w 316"/>
                  <a:gd name="T9" fmla="*/ 82 h 186"/>
                  <a:gd name="T10" fmla="*/ 278 w 316"/>
                  <a:gd name="T11" fmla="*/ 92 h 186"/>
                  <a:gd name="T12" fmla="*/ 286 w 316"/>
                  <a:gd name="T13" fmla="*/ 104 h 186"/>
                  <a:gd name="T14" fmla="*/ 297 w 316"/>
                  <a:gd name="T15" fmla="*/ 115 h 186"/>
                  <a:gd name="T16" fmla="*/ 311 w 316"/>
                  <a:gd name="T17" fmla="*/ 122 h 186"/>
                  <a:gd name="T18" fmla="*/ 316 w 316"/>
                  <a:gd name="T19" fmla="*/ 133 h 186"/>
                  <a:gd name="T20" fmla="*/ 308 w 316"/>
                  <a:gd name="T21" fmla="*/ 142 h 186"/>
                  <a:gd name="T22" fmla="*/ 294 w 316"/>
                  <a:gd name="T23" fmla="*/ 147 h 186"/>
                  <a:gd name="T24" fmla="*/ 281 w 316"/>
                  <a:gd name="T25" fmla="*/ 152 h 186"/>
                  <a:gd name="T26" fmla="*/ 253 w 316"/>
                  <a:gd name="T27" fmla="*/ 163 h 186"/>
                  <a:gd name="T28" fmla="*/ 226 w 316"/>
                  <a:gd name="T29" fmla="*/ 172 h 186"/>
                  <a:gd name="T30" fmla="*/ 196 w 316"/>
                  <a:gd name="T31" fmla="*/ 177 h 186"/>
                  <a:gd name="T32" fmla="*/ 166 w 316"/>
                  <a:gd name="T33" fmla="*/ 180 h 186"/>
                  <a:gd name="T34" fmla="*/ 136 w 316"/>
                  <a:gd name="T35" fmla="*/ 182 h 186"/>
                  <a:gd name="T36" fmla="*/ 106 w 316"/>
                  <a:gd name="T37" fmla="*/ 186 h 186"/>
                  <a:gd name="T38" fmla="*/ 74 w 316"/>
                  <a:gd name="T39" fmla="*/ 186 h 186"/>
                  <a:gd name="T40" fmla="*/ 44 w 316"/>
                  <a:gd name="T41" fmla="*/ 186 h 186"/>
                  <a:gd name="T42" fmla="*/ 28 w 316"/>
                  <a:gd name="T43" fmla="*/ 180 h 186"/>
                  <a:gd name="T44" fmla="*/ 19 w 316"/>
                  <a:gd name="T45" fmla="*/ 170 h 186"/>
                  <a:gd name="T46" fmla="*/ 11 w 316"/>
                  <a:gd name="T47" fmla="*/ 152 h 186"/>
                  <a:gd name="T48" fmla="*/ 5 w 316"/>
                  <a:gd name="T49" fmla="*/ 136 h 186"/>
                  <a:gd name="T50" fmla="*/ 3 w 316"/>
                  <a:gd name="T51" fmla="*/ 120 h 186"/>
                  <a:gd name="T52" fmla="*/ 0 w 316"/>
                  <a:gd name="T53" fmla="*/ 104 h 186"/>
                  <a:gd name="T54" fmla="*/ 3 w 316"/>
                  <a:gd name="T55" fmla="*/ 87 h 186"/>
                  <a:gd name="T56" fmla="*/ 14 w 316"/>
                  <a:gd name="T57" fmla="*/ 76 h 186"/>
                  <a:gd name="T58" fmla="*/ 28 w 316"/>
                  <a:gd name="T59" fmla="*/ 71 h 186"/>
                  <a:gd name="T60" fmla="*/ 41 w 316"/>
                  <a:gd name="T61" fmla="*/ 65 h 186"/>
                  <a:gd name="T62" fmla="*/ 55 w 316"/>
                  <a:gd name="T63" fmla="*/ 57 h 186"/>
                  <a:gd name="T64" fmla="*/ 69 w 316"/>
                  <a:gd name="T65" fmla="*/ 52 h 186"/>
                  <a:gd name="T66" fmla="*/ 81 w 316"/>
                  <a:gd name="T67" fmla="*/ 44 h 186"/>
                  <a:gd name="T68" fmla="*/ 95 w 316"/>
                  <a:gd name="T69" fmla="*/ 35 h 186"/>
                  <a:gd name="T70" fmla="*/ 109 w 316"/>
                  <a:gd name="T71" fmla="*/ 30 h 186"/>
                  <a:gd name="T72" fmla="*/ 120 w 316"/>
                  <a:gd name="T73" fmla="*/ 22 h 186"/>
                  <a:gd name="T74" fmla="*/ 131 w 316"/>
                  <a:gd name="T75" fmla="*/ 22 h 186"/>
                  <a:gd name="T76" fmla="*/ 136 w 316"/>
                  <a:gd name="T77" fmla="*/ 14 h 186"/>
                  <a:gd name="T78" fmla="*/ 142 w 316"/>
                  <a:gd name="T79" fmla="*/ 5 h 186"/>
                  <a:gd name="T80" fmla="*/ 150 w 316"/>
                  <a:gd name="T81" fmla="*/ 0 h 186"/>
                  <a:gd name="T82" fmla="*/ 169 w 316"/>
                  <a:gd name="T83" fmla="*/ 5 h 186"/>
                  <a:gd name="T84" fmla="*/ 188 w 316"/>
                  <a:gd name="T85" fmla="*/ 19 h 186"/>
                  <a:gd name="T86" fmla="*/ 205 w 316"/>
                  <a:gd name="T87" fmla="*/ 35 h 186"/>
                  <a:gd name="T88" fmla="*/ 223 w 316"/>
                  <a:gd name="T89" fmla="*/ 4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6" h="186">
                    <a:moveTo>
                      <a:pt x="223" y="46"/>
                    </a:moveTo>
                    <a:lnTo>
                      <a:pt x="237" y="55"/>
                    </a:lnTo>
                    <a:lnTo>
                      <a:pt x="248" y="62"/>
                    </a:lnTo>
                    <a:lnTo>
                      <a:pt x="256" y="71"/>
                    </a:lnTo>
                    <a:lnTo>
                      <a:pt x="267" y="82"/>
                    </a:lnTo>
                    <a:lnTo>
                      <a:pt x="278" y="92"/>
                    </a:lnTo>
                    <a:lnTo>
                      <a:pt x="286" y="104"/>
                    </a:lnTo>
                    <a:lnTo>
                      <a:pt x="297" y="115"/>
                    </a:lnTo>
                    <a:lnTo>
                      <a:pt x="311" y="122"/>
                    </a:lnTo>
                    <a:lnTo>
                      <a:pt x="316" y="133"/>
                    </a:lnTo>
                    <a:lnTo>
                      <a:pt x="308" y="142"/>
                    </a:lnTo>
                    <a:lnTo>
                      <a:pt x="294" y="147"/>
                    </a:lnTo>
                    <a:lnTo>
                      <a:pt x="281" y="152"/>
                    </a:lnTo>
                    <a:lnTo>
                      <a:pt x="253" y="163"/>
                    </a:lnTo>
                    <a:lnTo>
                      <a:pt x="226" y="172"/>
                    </a:lnTo>
                    <a:lnTo>
                      <a:pt x="196" y="177"/>
                    </a:lnTo>
                    <a:lnTo>
                      <a:pt x="166" y="180"/>
                    </a:lnTo>
                    <a:lnTo>
                      <a:pt x="136" y="182"/>
                    </a:lnTo>
                    <a:lnTo>
                      <a:pt x="106" y="186"/>
                    </a:lnTo>
                    <a:lnTo>
                      <a:pt x="74" y="186"/>
                    </a:lnTo>
                    <a:lnTo>
                      <a:pt x="44" y="186"/>
                    </a:lnTo>
                    <a:lnTo>
                      <a:pt x="28" y="180"/>
                    </a:lnTo>
                    <a:lnTo>
                      <a:pt x="19" y="170"/>
                    </a:lnTo>
                    <a:lnTo>
                      <a:pt x="11" y="152"/>
                    </a:lnTo>
                    <a:lnTo>
                      <a:pt x="5" y="136"/>
                    </a:lnTo>
                    <a:lnTo>
                      <a:pt x="3" y="120"/>
                    </a:lnTo>
                    <a:lnTo>
                      <a:pt x="0" y="104"/>
                    </a:lnTo>
                    <a:lnTo>
                      <a:pt x="3" y="87"/>
                    </a:lnTo>
                    <a:lnTo>
                      <a:pt x="14" y="76"/>
                    </a:lnTo>
                    <a:lnTo>
                      <a:pt x="28" y="71"/>
                    </a:lnTo>
                    <a:lnTo>
                      <a:pt x="41" y="65"/>
                    </a:lnTo>
                    <a:lnTo>
                      <a:pt x="55" y="57"/>
                    </a:lnTo>
                    <a:lnTo>
                      <a:pt x="69" y="52"/>
                    </a:lnTo>
                    <a:lnTo>
                      <a:pt x="81" y="44"/>
                    </a:lnTo>
                    <a:lnTo>
                      <a:pt x="95" y="35"/>
                    </a:lnTo>
                    <a:lnTo>
                      <a:pt x="109" y="30"/>
                    </a:lnTo>
                    <a:lnTo>
                      <a:pt x="120" y="22"/>
                    </a:lnTo>
                    <a:lnTo>
                      <a:pt x="131" y="22"/>
                    </a:lnTo>
                    <a:lnTo>
                      <a:pt x="136" y="14"/>
                    </a:lnTo>
                    <a:lnTo>
                      <a:pt x="142" y="5"/>
                    </a:lnTo>
                    <a:lnTo>
                      <a:pt x="150" y="0"/>
                    </a:lnTo>
                    <a:lnTo>
                      <a:pt x="169" y="5"/>
                    </a:lnTo>
                    <a:lnTo>
                      <a:pt x="188" y="19"/>
                    </a:lnTo>
                    <a:lnTo>
                      <a:pt x="205" y="35"/>
                    </a:lnTo>
                    <a:lnTo>
                      <a:pt x="223" y="46"/>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67" name="Freeform 55"/>
              <p:cNvSpPr>
                <a:spLocks/>
              </p:cNvSpPr>
              <p:nvPr/>
            </p:nvSpPr>
            <p:spPr bwMode="auto">
              <a:xfrm>
                <a:off x="2885" y="2105"/>
                <a:ext cx="11" cy="20"/>
              </a:xfrm>
              <a:custGeom>
                <a:avLst/>
                <a:gdLst>
                  <a:gd name="T0" fmla="*/ 44 w 46"/>
                  <a:gd name="T1" fmla="*/ 6 h 82"/>
                  <a:gd name="T2" fmla="*/ 46 w 46"/>
                  <a:gd name="T3" fmla="*/ 25 h 82"/>
                  <a:gd name="T4" fmla="*/ 44 w 46"/>
                  <a:gd name="T5" fmla="*/ 44 h 82"/>
                  <a:gd name="T6" fmla="*/ 41 w 46"/>
                  <a:gd name="T7" fmla="*/ 64 h 82"/>
                  <a:gd name="T8" fmla="*/ 44 w 46"/>
                  <a:gd name="T9" fmla="*/ 82 h 82"/>
                  <a:gd name="T10" fmla="*/ 33 w 46"/>
                  <a:gd name="T11" fmla="*/ 77 h 82"/>
                  <a:gd name="T12" fmla="*/ 19 w 46"/>
                  <a:gd name="T13" fmla="*/ 77 h 82"/>
                  <a:gd name="T14" fmla="*/ 5 w 46"/>
                  <a:gd name="T15" fmla="*/ 71 h 82"/>
                  <a:gd name="T16" fmla="*/ 0 w 46"/>
                  <a:gd name="T17" fmla="*/ 60 h 82"/>
                  <a:gd name="T18" fmla="*/ 14 w 46"/>
                  <a:gd name="T19" fmla="*/ 0 h 82"/>
                  <a:gd name="T20" fmla="*/ 22 w 46"/>
                  <a:gd name="T21" fmla="*/ 4 h 82"/>
                  <a:gd name="T22" fmla="*/ 30 w 46"/>
                  <a:gd name="T23" fmla="*/ 6 h 82"/>
                  <a:gd name="T24" fmla="*/ 35 w 46"/>
                  <a:gd name="T25" fmla="*/ 6 h 82"/>
                  <a:gd name="T26" fmla="*/ 44 w 46"/>
                  <a:gd name="T27" fmla="*/ 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82">
                    <a:moveTo>
                      <a:pt x="44" y="6"/>
                    </a:moveTo>
                    <a:lnTo>
                      <a:pt x="46" y="25"/>
                    </a:lnTo>
                    <a:lnTo>
                      <a:pt x="44" y="44"/>
                    </a:lnTo>
                    <a:lnTo>
                      <a:pt x="41" y="64"/>
                    </a:lnTo>
                    <a:lnTo>
                      <a:pt x="44" y="82"/>
                    </a:lnTo>
                    <a:lnTo>
                      <a:pt x="33" y="77"/>
                    </a:lnTo>
                    <a:lnTo>
                      <a:pt x="19" y="77"/>
                    </a:lnTo>
                    <a:lnTo>
                      <a:pt x="5" y="71"/>
                    </a:lnTo>
                    <a:lnTo>
                      <a:pt x="0" y="60"/>
                    </a:lnTo>
                    <a:lnTo>
                      <a:pt x="14" y="0"/>
                    </a:lnTo>
                    <a:lnTo>
                      <a:pt x="22" y="4"/>
                    </a:lnTo>
                    <a:lnTo>
                      <a:pt x="30" y="6"/>
                    </a:lnTo>
                    <a:lnTo>
                      <a:pt x="35" y="6"/>
                    </a:lnTo>
                    <a:lnTo>
                      <a:pt x="44" y="6"/>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68" name="Freeform 56"/>
              <p:cNvSpPr>
                <a:spLocks/>
              </p:cNvSpPr>
              <p:nvPr/>
            </p:nvSpPr>
            <p:spPr bwMode="auto">
              <a:xfrm>
                <a:off x="2820" y="2106"/>
                <a:ext cx="63" cy="39"/>
              </a:xfrm>
              <a:custGeom>
                <a:avLst/>
                <a:gdLst>
                  <a:gd name="T0" fmla="*/ 253 w 253"/>
                  <a:gd name="T1" fmla="*/ 11 h 155"/>
                  <a:gd name="T2" fmla="*/ 248 w 253"/>
                  <a:gd name="T3" fmla="*/ 49 h 155"/>
                  <a:gd name="T4" fmla="*/ 241 w 253"/>
                  <a:gd name="T5" fmla="*/ 85 h 155"/>
                  <a:gd name="T6" fmla="*/ 227 w 253"/>
                  <a:gd name="T7" fmla="*/ 120 h 155"/>
                  <a:gd name="T8" fmla="*/ 216 w 253"/>
                  <a:gd name="T9" fmla="*/ 155 h 155"/>
                  <a:gd name="T10" fmla="*/ 188 w 253"/>
                  <a:gd name="T11" fmla="*/ 152 h 155"/>
                  <a:gd name="T12" fmla="*/ 161 w 253"/>
                  <a:gd name="T13" fmla="*/ 147 h 155"/>
                  <a:gd name="T14" fmla="*/ 133 w 253"/>
                  <a:gd name="T15" fmla="*/ 141 h 155"/>
                  <a:gd name="T16" fmla="*/ 106 w 253"/>
                  <a:gd name="T17" fmla="*/ 134 h 155"/>
                  <a:gd name="T18" fmla="*/ 80 w 253"/>
                  <a:gd name="T19" fmla="*/ 122 h 155"/>
                  <a:gd name="T20" fmla="*/ 52 w 253"/>
                  <a:gd name="T21" fmla="*/ 115 h 155"/>
                  <a:gd name="T22" fmla="*/ 27 w 253"/>
                  <a:gd name="T23" fmla="*/ 104 h 155"/>
                  <a:gd name="T24" fmla="*/ 0 w 253"/>
                  <a:gd name="T25" fmla="*/ 95 h 155"/>
                  <a:gd name="T26" fmla="*/ 6 w 253"/>
                  <a:gd name="T27" fmla="*/ 68 h 155"/>
                  <a:gd name="T28" fmla="*/ 19 w 253"/>
                  <a:gd name="T29" fmla="*/ 44 h 155"/>
                  <a:gd name="T30" fmla="*/ 39 w 253"/>
                  <a:gd name="T31" fmla="*/ 28 h 155"/>
                  <a:gd name="T32" fmla="*/ 60 w 253"/>
                  <a:gd name="T33" fmla="*/ 11 h 155"/>
                  <a:gd name="T34" fmla="*/ 68 w 253"/>
                  <a:gd name="T35" fmla="*/ 11 h 155"/>
                  <a:gd name="T36" fmla="*/ 74 w 253"/>
                  <a:gd name="T37" fmla="*/ 8 h 155"/>
                  <a:gd name="T38" fmla="*/ 80 w 253"/>
                  <a:gd name="T39" fmla="*/ 5 h 155"/>
                  <a:gd name="T40" fmla="*/ 85 w 253"/>
                  <a:gd name="T41" fmla="*/ 0 h 155"/>
                  <a:gd name="T42" fmla="*/ 106 w 253"/>
                  <a:gd name="T43" fmla="*/ 3 h 155"/>
                  <a:gd name="T44" fmla="*/ 126 w 253"/>
                  <a:gd name="T45" fmla="*/ 5 h 155"/>
                  <a:gd name="T46" fmla="*/ 147 w 253"/>
                  <a:gd name="T47" fmla="*/ 8 h 155"/>
                  <a:gd name="T48" fmla="*/ 169 w 253"/>
                  <a:gd name="T49" fmla="*/ 11 h 155"/>
                  <a:gd name="T50" fmla="*/ 191 w 253"/>
                  <a:gd name="T51" fmla="*/ 14 h 155"/>
                  <a:gd name="T52" fmla="*/ 213 w 253"/>
                  <a:gd name="T53" fmla="*/ 14 h 155"/>
                  <a:gd name="T54" fmla="*/ 232 w 253"/>
                  <a:gd name="T55" fmla="*/ 14 h 155"/>
                  <a:gd name="T56" fmla="*/ 253 w 253"/>
                  <a:gd name="T57" fmla="*/ 11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3" h="155">
                    <a:moveTo>
                      <a:pt x="253" y="11"/>
                    </a:moveTo>
                    <a:lnTo>
                      <a:pt x="248" y="49"/>
                    </a:lnTo>
                    <a:lnTo>
                      <a:pt x="241" y="85"/>
                    </a:lnTo>
                    <a:lnTo>
                      <a:pt x="227" y="120"/>
                    </a:lnTo>
                    <a:lnTo>
                      <a:pt x="216" y="155"/>
                    </a:lnTo>
                    <a:lnTo>
                      <a:pt x="188" y="152"/>
                    </a:lnTo>
                    <a:lnTo>
                      <a:pt x="161" y="147"/>
                    </a:lnTo>
                    <a:lnTo>
                      <a:pt x="133" y="141"/>
                    </a:lnTo>
                    <a:lnTo>
                      <a:pt x="106" y="134"/>
                    </a:lnTo>
                    <a:lnTo>
                      <a:pt x="80" y="122"/>
                    </a:lnTo>
                    <a:lnTo>
                      <a:pt x="52" y="115"/>
                    </a:lnTo>
                    <a:lnTo>
                      <a:pt x="27" y="104"/>
                    </a:lnTo>
                    <a:lnTo>
                      <a:pt x="0" y="95"/>
                    </a:lnTo>
                    <a:lnTo>
                      <a:pt x="6" y="68"/>
                    </a:lnTo>
                    <a:lnTo>
                      <a:pt x="19" y="44"/>
                    </a:lnTo>
                    <a:lnTo>
                      <a:pt x="39" y="28"/>
                    </a:lnTo>
                    <a:lnTo>
                      <a:pt x="60" y="11"/>
                    </a:lnTo>
                    <a:lnTo>
                      <a:pt x="68" y="11"/>
                    </a:lnTo>
                    <a:lnTo>
                      <a:pt x="74" y="8"/>
                    </a:lnTo>
                    <a:lnTo>
                      <a:pt x="80" y="5"/>
                    </a:lnTo>
                    <a:lnTo>
                      <a:pt x="85" y="0"/>
                    </a:lnTo>
                    <a:lnTo>
                      <a:pt x="106" y="3"/>
                    </a:lnTo>
                    <a:lnTo>
                      <a:pt x="126" y="5"/>
                    </a:lnTo>
                    <a:lnTo>
                      <a:pt x="147" y="8"/>
                    </a:lnTo>
                    <a:lnTo>
                      <a:pt x="169" y="11"/>
                    </a:lnTo>
                    <a:lnTo>
                      <a:pt x="191" y="14"/>
                    </a:lnTo>
                    <a:lnTo>
                      <a:pt x="213" y="14"/>
                    </a:lnTo>
                    <a:lnTo>
                      <a:pt x="232" y="14"/>
                    </a:lnTo>
                    <a:lnTo>
                      <a:pt x="253" y="1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69" name="Freeform 57"/>
              <p:cNvSpPr>
                <a:spLocks/>
              </p:cNvSpPr>
              <p:nvPr/>
            </p:nvSpPr>
            <p:spPr bwMode="auto">
              <a:xfrm>
                <a:off x="2901" y="2106"/>
                <a:ext cx="14" cy="9"/>
              </a:xfrm>
              <a:custGeom>
                <a:avLst/>
                <a:gdLst>
                  <a:gd name="T0" fmla="*/ 20 w 55"/>
                  <a:gd name="T1" fmla="*/ 0 h 35"/>
                  <a:gd name="T2" fmla="*/ 20 w 55"/>
                  <a:gd name="T3" fmla="*/ 3 h 35"/>
                  <a:gd name="T4" fmla="*/ 20 w 55"/>
                  <a:gd name="T5" fmla="*/ 5 h 35"/>
                  <a:gd name="T6" fmla="*/ 28 w 55"/>
                  <a:gd name="T7" fmla="*/ 8 h 35"/>
                  <a:gd name="T8" fmla="*/ 39 w 55"/>
                  <a:gd name="T9" fmla="*/ 8 h 35"/>
                  <a:gd name="T10" fmla="*/ 46 w 55"/>
                  <a:gd name="T11" fmla="*/ 5 h 35"/>
                  <a:gd name="T12" fmla="*/ 55 w 55"/>
                  <a:gd name="T13" fmla="*/ 5 h 35"/>
                  <a:gd name="T14" fmla="*/ 0 w 55"/>
                  <a:gd name="T15" fmla="*/ 35 h 35"/>
                  <a:gd name="T16" fmla="*/ 0 w 55"/>
                  <a:gd name="T17" fmla="*/ 0 h 35"/>
                  <a:gd name="T18" fmla="*/ 20 w 55"/>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35">
                    <a:moveTo>
                      <a:pt x="20" y="0"/>
                    </a:moveTo>
                    <a:lnTo>
                      <a:pt x="20" y="3"/>
                    </a:lnTo>
                    <a:lnTo>
                      <a:pt x="20" y="5"/>
                    </a:lnTo>
                    <a:lnTo>
                      <a:pt x="28" y="8"/>
                    </a:lnTo>
                    <a:lnTo>
                      <a:pt x="39" y="8"/>
                    </a:lnTo>
                    <a:lnTo>
                      <a:pt x="46" y="5"/>
                    </a:lnTo>
                    <a:lnTo>
                      <a:pt x="55" y="5"/>
                    </a:lnTo>
                    <a:lnTo>
                      <a:pt x="0" y="35"/>
                    </a:lnTo>
                    <a:lnTo>
                      <a:pt x="0" y="0"/>
                    </a:lnTo>
                    <a:lnTo>
                      <a:pt x="20" y="0"/>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70" name="Freeform 58"/>
              <p:cNvSpPr>
                <a:spLocks/>
              </p:cNvSpPr>
              <p:nvPr/>
            </p:nvSpPr>
            <p:spPr bwMode="auto">
              <a:xfrm>
                <a:off x="2606" y="2107"/>
                <a:ext cx="75" cy="178"/>
              </a:xfrm>
              <a:custGeom>
                <a:avLst/>
                <a:gdLst>
                  <a:gd name="T0" fmla="*/ 44 w 300"/>
                  <a:gd name="T1" fmla="*/ 25 h 712"/>
                  <a:gd name="T2" fmla="*/ 77 w 300"/>
                  <a:gd name="T3" fmla="*/ 110 h 712"/>
                  <a:gd name="T4" fmla="*/ 109 w 300"/>
                  <a:gd name="T5" fmla="*/ 194 h 712"/>
                  <a:gd name="T6" fmla="*/ 142 w 300"/>
                  <a:gd name="T7" fmla="*/ 278 h 712"/>
                  <a:gd name="T8" fmla="*/ 171 w 300"/>
                  <a:gd name="T9" fmla="*/ 363 h 712"/>
                  <a:gd name="T10" fmla="*/ 205 w 300"/>
                  <a:gd name="T11" fmla="*/ 448 h 712"/>
                  <a:gd name="T12" fmla="*/ 237 w 300"/>
                  <a:gd name="T13" fmla="*/ 532 h 712"/>
                  <a:gd name="T14" fmla="*/ 267 w 300"/>
                  <a:gd name="T15" fmla="*/ 616 h 712"/>
                  <a:gd name="T16" fmla="*/ 300 w 300"/>
                  <a:gd name="T17" fmla="*/ 701 h 712"/>
                  <a:gd name="T18" fmla="*/ 240 w 300"/>
                  <a:gd name="T19" fmla="*/ 712 h 712"/>
                  <a:gd name="T20" fmla="*/ 235 w 300"/>
                  <a:gd name="T21" fmla="*/ 649 h 712"/>
                  <a:gd name="T22" fmla="*/ 224 w 300"/>
                  <a:gd name="T23" fmla="*/ 586 h 712"/>
                  <a:gd name="T24" fmla="*/ 205 w 300"/>
                  <a:gd name="T25" fmla="*/ 526 h 712"/>
                  <a:gd name="T26" fmla="*/ 183 w 300"/>
                  <a:gd name="T27" fmla="*/ 469 h 712"/>
                  <a:gd name="T28" fmla="*/ 159 w 300"/>
                  <a:gd name="T29" fmla="*/ 409 h 712"/>
                  <a:gd name="T30" fmla="*/ 131 w 300"/>
                  <a:gd name="T31" fmla="*/ 352 h 712"/>
                  <a:gd name="T32" fmla="*/ 107 w 300"/>
                  <a:gd name="T33" fmla="*/ 295 h 712"/>
                  <a:gd name="T34" fmla="*/ 85 w 300"/>
                  <a:gd name="T35" fmla="*/ 235 h 712"/>
                  <a:gd name="T36" fmla="*/ 0 w 300"/>
                  <a:gd name="T37" fmla="*/ 0 h 712"/>
                  <a:gd name="T38" fmla="*/ 14 w 300"/>
                  <a:gd name="T39" fmla="*/ 3 h 712"/>
                  <a:gd name="T40" fmla="*/ 28 w 300"/>
                  <a:gd name="T41" fmla="*/ 3 h 712"/>
                  <a:gd name="T42" fmla="*/ 38 w 300"/>
                  <a:gd name="T43" fmla="*/ 9 h 712"/>
                  <a:gd name="T44" fmla="*/ 44 w 300"/>
                  <a:gd name="T45" fmla="*/ 25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0" h="712">
                    <a:moveTo>
                      <a:pt x="44" y="25"/>
                    </a:moveTo>
                    <a:lnTo>
                      <a:pt x="77" y="110"/>
                    </a:lnTo>
                    <a:lnTo>
                      <a:pt x="109" y="194"/>
                    </a:lnTo>
                    <a:lnTo>
                      <a:pt x="142" y="278"/>
                    </a:lnTo>
                    <a:lnTo>
                      <a:pt x="171" y="363"/>
                    </a:lnTo>
                    <a:lnTo>
                      <a:pt x="205" y="448"/>
                    </a:lnTo>
                    <a:lnTo>
                      <a:pt x="237" y="532"/>
                    </a:lnTo>
                    <a:lnTo>
                      <a:pt x="267" y="616"/>
                    </a:lnTo>
                    <a:lnTo>
                      <a:pt x="300" y="701"/>
                    </a:lnTo>
                    <a:lnTo>
                      <a:pt x="240" y="712"/>
                    </a:lnTo>
                    <a:lnTo>
                      <a:pt x="235" y="649"/>
                    </a:lnTo>
                    <a:lnTo>
                      <a:pt x="224" y="586"/>
                    </a:lnTo>
                    <a:lnTo>
                      <a:pt x="205" y="526"/>
                    </a:lnTo>
                    <a:lnTo>
                      <a:pt x="183" y="469"/>
                    </a:lnTo>
                    <a:lnTo>
                      <a:pt x="159" y="409"/>
                    </a:lnTo>
                    <a:lnTo>
                      <a:pt x="131" y="352"/>
                    </a:lnTo>
                    <a:lnTo>
                      <a:pt x="107" y="295"/>
                    </a:lnTo>
                    <a:lnTo>
                      <a:pt x="85" y="235"/>
                    </a:lnTo>
                    <a:lnTo>
                      <a:pt x="0" y="0"/>
                    </a:lnTo>
                    <a:lnTo>
                      <a:pt x="14" y="3"/>
                    </a:lnTo>
                    <a:lnTo>
                      <a:pt x="28" y="3"/>
                    </a:lnTo>
                    <a:lnTo>
                      <a:pt x="38" y="9"/>
                    </a:lnTo>
                    <a:lnTo>
                      <a:pt x="44" y="2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71" name="Freeform 59"/>
              <p:cNvSpPr>
                <a:spLocks/>
              </p:cNvSpPr>
              <p:nvPr/>
            </p:nvSpPr>
            <p:spPr bwMode="auto">
              <a:xfrm>
                <a:off x="2526" y="2116"/>
                <a:ext cx="117" cy="179"/>
              </a:xfrm>
              <a:custGeom>
                <a:avLst/>
                <a:gdLst>
                  <a:gd name="T0" fmla="*/ 269 w 471"/>
                  <a:gd name="T1" fmla="*/ 164 h 716"/>
                  <a:gd name="T2" fmla="*/ 471 w 471"/>
                  <a:gd name="T3" fmla="*/ 689 h 716"/>
                  <a:gd name="T4" fmla="*/ 450 w 471"/>
                  <a:gd name="T5" fmla="*/ 695 h 716"/>
                  <a:gd name="T6" fmla="*/ 428 w 471"/>
                  <a:gd name="T7" fmla="*/ 697 h 716"/>
                  <a:gd name="T8" fmla="*/ 406 w 471"/>
                  <a:gd name="T9" fmla="*/ 703 h 716"/>
                  <a:gd name="T10" fmla="*/ 386 w 471"/>
                  <a:gd name="T11" fmla="*/ 706 h 716"/>
                  <a:gd name="T12" fmla="*/ 365 w 471"/>
                  <a:gd name="T13" fmla="*/ 711 h 716"/>
                  <a:gd name="T14" fmla="*/ 345 w 471"/>
                  <a:gd name="T15" fmla="*/ 714 h 716"/>
                  <a:gd name="T16" fmla="*/ 324 w 471"/>
                  <a:gd name="T17" fmla="*/ 716 h 716"/>
                  <a:gd name="T18" fmla="*/ 305 w 471"/>
                  <a:gd name="T19" fmla="*/ 716 h 716"/>
                  <a:gd name="T20" fmla="*/ 269 w 471"/>
                  <a:gd name="T21" fmla="*/ 689 h 716"/>
                  <a:gd name="T22" fmla="*/ 237 w 471"/>
                  <a:gd name="T23" fmla="*/ 659 h 716"/>
                  <a:gd name="T24" fmla="*/ 207 w 471"/>
                  <a:gd name="T25" fmla="*/ 633 h 716"/>
                  <a:gd name="T26" fmla="*/ 179 w 471"/>
                  <a:gd name="T27" fmla="*/ 603 h 716"/>
                  <a:gd name="T28" fmla="*/ 152 w 471"/>
                  <a:gd name="T29" fmla="*/ 569 h 716"/>
                  <a:gd name="T30" fmla="*/ 128 w 471"/>
                  <a:gd name="T31" fmla="*/ 537 h 716"/>
                  <a:gd name="T32" fmla="*/ 106 w 471"/>
                  <a:gd name="T33" fmla="*/ 504 h 716"/>
                  <a:gd name="T34" fmla="*/ 84 w 471"/>
                  <a:gd name="T35" fmla="*/ 466 h 716"/>
                  <a:gd name="T36" fmla="*/ 98 w 471"/>
                  <a:gd name="T37" fmla="*/ 454 h 716"/>
                  <a:gd name="T38" fmla="*/ 114 w 471"/>
                  <a:gd name="T39" fmla="*/ 452 h 716"/>
                  <a:gd name="T40" fmla="*/ 133 w 471"/>
                  <a:gd name="T41" fmla="*/ 449 h 716"/>
                  <a:gd name="T42" fmla="*/ 149 w 471"/>
                  <a:gd name="T43" fmla="*/ 447 h 716"/>
                  <a:gd name="T44" fmla="*/ 166 w 471"/>
                  <a:gd name="T45" fmla="*/ 447 h 716"/>
                  <a:gd name="T46" fmla="*/ 179 w 471"/>
                  <a:gd name="T47" fmla="*/ 438 h 716"/>
                  <a:gd name="T48" fmla="*/ 188 w 471"/>
                  <a:gd name="T49" fmla="*/ 428 h 716"/>
                  <a:gd name="T50" fmla="*/ 191 w 471"/>
                  <a:gd name="T51" fmla="*/ 406 h 716"/>
                  <a:gd name="T52" fmla="*/ 177 w 471"/>
                  <a:gd name="T53" fmla="*/ 371 h 716"/>
                  <a:gd name="T54" fmla="*/ 163 w 471"/>
                  <a:gd name="T55" fmla="*/ 335 h 716"/>
                  <a:gd name="T56" fmla="*/ 152 w 471"/>
                  <a:gd name="T57" fmla="*/ 297 h 716"/>
                  <a:gd name="T58" fmla="*/ 138 w 471"/>
                  <a:gd name="T59" fmla="*/ 256 h 716"/>
                  <a:gd name="T60" fmla="*/ 122 w 471"/>
                  <a:gd name="T61" fmla="*/ 247 h 716"/>
                  <a:gd name="T62" fmla="*/ 106 w 471"/>
                  <a:gd name="T63" fmla="*/ 245 h 716"/>
                  <a:gd name="T64" fmla="*/ 90 w 471"/>
                  <a:gd name="T65" fmla="*/ 245 h 716"/>
                  <a:gd name="T66" fmla="*/ 73 w 471"/>
                  <a:gd name="T67" fmla="*/ 247 h 716"/>
                  <a:gd name="T68" fmla="*/ 55 w 471"/>
                  <a:gd name="T69" fmla="*/ 251 h 716"/>
                  <a:gd name="T70" fmla="*/ 37 w 471"/>
                  <a:gd name="T71" fmla="*/ 253 h 716"/>
                  <a:gd name="T72" fmla="*/ 21 w 471"/>
                  <a:gd name="T73" fmla="*/ 256 h 716"/>
                  <a:gd name="T74" fmla="*/ 5 w 471"/>
                  <a:gd name="T75" fmla="*/ 259 h 716"/>
                  <a:gd name="T76" fmla="*/ 0 w 471"/>
                  <a:gd name="T77" fmla="*/ 199 h 716"/>
                  <a:gd name="T78" fmla="*/ 11 w 471"/>
                  <a:gd name="T79" fmla="*/ 144 h 716"/>
                  <a:gd name="T80" fmla="*/ 25 w 471"/>
                  <a:gd name="T81" fmla="*/ 88 h 716"/>
                  <a:gd name="T82" fmla="*/ 41 w 471"/>
                  <a:gd name="T83" fmla="*/ 24 h 716"/>
                  <a:gd name="T84" fmla="*/ 207 w 471"/>
                  <a:gd name="T85" fmla="*/ 0 h 716"/>
                  <a:gd name="T86" fmla="*/ 269 w 471"/>
                  <a:gd name="T87" fmla="*/ 164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1" h="716">
                    <a:moveTo>
                      <a:pt x="269" y="164"/>
                    </a:moveTo>
                    <a:lnTo>
                      <a:pt x="471" y="689"/>
                    </a:lnTo>
                    <a:lnTo>
                      <a:pt x="450" y="695"/>
                    </a:lnTo>
                    <a:lnTo>
                      <a:pt x="428" y="697"/>
                    </a:lnTo>
                    <a:lnTo>
                      <a:pt x="406" y="703"/>
                    </a:lnTo>
                    <a:lnTo>
                      <a:pt x="386" y="706"/>
                    </a:lnTo>
                    <a:lnTo>
                      <a:pt x="365" y="711"/>
                    </a:lnTo>
                    <a:lnTo>
                      <a:pt x="345" y="714"/>
                    </a:lnTo>
                    <a:lnTo>
                      <a:pt x="324" y="716"/>
                    </a:lnTo>
                    <a:lnTo>
                      <a:pt x="305" y="716"/>
                    </a:lnTo>
                    <a:lnTo>
                      <a:pt x="269" y="689"/>
                    </a:lnTo>
                    <a:lnTo>
                      <a:pt x="237" y="659"/>
                    </a:lnTo>
                    <a:lnTo>
                      <a:pt x="207" y="633"/>
                    </a:lnTo>
                    <a:lnTo>
                      <a:pt x="179" y="603"/>
                    </a:lnTo>
                    <a:lnTo>
                      <a:pt x="152" y="569"/>
                    </a:lnTo>
                    <a:lnTo>
                      <a:pt x="128" y="537"/>
                    </a:lnTo>
                    <a:lnTo>
                      <a:pt x="106" y="504"/>
                    </a:lnTo>
                    <a:lnTo>
                      <a:pt x="84" y="466"/>
                    </a:lnTo>
                    <a:lnTo>
                      <a:pt x="98" y="454"/>
                    </a:lnTo>
                    <a:lnTo>
                      <a:pt x="114" y="452"/>
                    </a:lnTo>
                    <a:lnTo>
                      <a:pt x="133" y="449"/>
                    </a:lnTo>
                    <a:lnTo>
                      <a:pt x="149" y="447"/>
                    </a:lnTo>
                    <a:lnTo>
                      <a:pt x="166" y="447"/>
                    </a:lnTo>
                    <a:lnTo>
                      <a:pt x="179" y="438"/>
                    </a:lnTo>
                    <a:lnTo>
                      <a:pt x="188" y="428"/>
                    </a:lnTo>
                    <a:lnTo>
                      <a:pt x="191" y="406"/>
                    </a:lnTo>
                    <a:lnTo>
                      <a:pt x="177" y="371"/>
                    </a:lnTo>
                    <a:lnTo>
                      <a:pt x="163" y="335"/>
                    </a:lnTo>
                    <a:lnTo>
                      <a:pt x="152" y="297"/>
                    </a:lnTo>
                    <a:lnTo>
                      <a:pt x="138" y="256"/>
                    </a:lnTo>
                    <a:lnTo>
                      <a:pt x="122" y="247"/>
                    </a:lnTo>
                    <a:lnTo>
                      <a:pt x="106" y="245"/>
                    </a:lnTo>
                    <a:lnTo>
                      <a:pt x="90" y="245"/>
                    </a:lnTo>
                    <a:lnTo>
                      <a:pt x="73" y="247"/>
                    </a:lnTo>
                    <a:lnTo>
                      <a:pt x="55" y="251"/>
                    </a:lnTo>
                    <a:lnTo>
                      <a:pt x="37" y="253"/>
                    </a:lnTo>
                    <a:lnTo>
                      <a:pt x="21" y="256"/>
                    </a:lnTo>
                    <a:lnTo>
                      <a:pt x="5" y="259"/>
                    </a:lnTo>
                    <a:lnTo>
                      <a:pt x="0" y="199"/>
                    </a:lnTo>
                    <a:lnTo>
                      <a:pt x="11" y="144"/>
                    </a:lnTo>
                    <a:lnTo>
                      <a:pt x="25" y="88"/>
                    </a:lnTo>
                    <a:lnTo>
                      <a:pt x="41" y="24"/>
                    </a:lnTo>
                    <a:lnTo>
                      <a:pt x="207" y="0"/>
                    </a:lnTo>
                    <a:lnTo>
                      <a:pt x="269" y="164"/>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72" name="Freeform 60"/>
              <p:cNvSpPr>
                <a:spLocks/>
              </p:cNvSpPr>
              <p:nvPr/>
            </p:nvSpPr>
            <p:spPr bwMode="auto">
              <a:xfrm>
                <a:off x="3030" y="2120"/>
                <a:ext cx="27" cy="15"/>
              </a:xfrm>
              <a:custGeom>
                <a:avLst/>
                <a:gdLst>
                  <a:gd name="T0" fmla="*/ 96 w 110"/>
                  <a:gd name="T1" fmla="*/ 11 h 61"/>
                  <a:gd name="T2" fmla="*/ 99 w 110"/>
                  <a:gd name="T3" fmla="*/ 20 h 61"/>
                  <a:gd name="T4" fmla="*/ 104 w 110"/>
                  <a:gd name="T5" fmla="*/ 27 h 61"/>
                  <a:gd name="T6" fmla="*/ 110 w 110"/>
                  <a:gd name="T7" fmla="*/ 36 h 61"/>
                  <a:gd name="T8" fmla="*/ 107 w 110"/>
                  <a:gd name="T9" fmla="*/ 47 h 61"/>
                  <a:gd name="T10" fmla="*/ 94 w 110"/>
                  <a:gd name="T11" fmla="*/ 57 h 61"/>
                  <a:gd name="T12" fmla="*/ 77 w 110"/>
                  <a:gd name="T13" fmla="*/ 61 h 61"/>
                  <a:gd name="T14" fmla="*/ 58 w 110"/>
                  <a:gd name="T15" fmla="*/ 61 h 61"/>
                  <a:gd name="T16" fmla="*/ 39 w 110"/>
                  <a:gd name="T17" fmla="*/ 61 h 61"/>
                  <a:gd name="T18" fmla="*/ 28 w 110"/>
                  <a:gd name="T19" fmla="*/ 57 h 61"/>
                  <a:gd name="T20" fmla="*/ 14 w 110"/>
                  <a:gd name="T21" fmla="*/ 55 h 61"/>
                  <a:gd name="T22" fmla="*/ 4 w 110"/>
                  <a:gd name="T23" fmla="*/ 50 h 61"/>
                  <a:gd name="T24" fmla="*/ 0 w 110"/>
                  <a:gd name="T25" fmla="*/ 36 h 61"/>
                  <a:gd name="T26" fmla="*/ 4 w 110"/>
                  <a:gd name="T27" fmla="*/ 25 h 61"/>
                  <a:gd name="T28" fmla="*/ 9 w 110"/>
                  <a:gd name="T29" fmla="*/ 17 h 61"/>
                  <a:gd name="T30" fmla="*/ 18 w 110"/>
                  <a:gd name="T31" fmla="*/ 11 h 61"/>
                  <a:gd name="T32" fmla="*/ 25 w 110"/>
                  <a:gd name="T33" fmla="*/ 6 h 61"/>
                  <a:gd name="T34" fmla="*/ 41 w 110"/>
                  <a:gd name="T35" fmla="*/ 4 h 61"/>
                  <a:gd name="T36" fmla="*/ 64 w 110"/>
                  <a:gd name="T37" fmla="*/ 0 h 61"/>
                  <a:gd name="T38" fmla="*/ 82 w 110"/>
                  <a:gd name="T39" fmla="*/ 4 h 61"/>
                  <a:gd name="T40" fmla="*/ 96 w 110"/>
                  <a:gd name="T41" fmla="*/ 1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61">
                    <a:moveTo>
                      <a:pt x="96" y="11"/>
                    </a:moveTo>
                    <a:lnTo>
                      <a:pt x="99" y="20"/>
                    </a:lnTo>
                    <a:lnTo>
                      <a:pt x="104" y="27"/>
                    </a:lnTo>
                    <a:lnTo>
                      <a:pt x="110" y="36"/>
                    </a:lnTo>
                    <a:lnTo>
                      <a:pt x="107" y="47"/>
                    </a:lnTo>
                    <a:lnTo>
                      <a:pt x="94" y="57"/>
                    </a:lnTo>
                    <a:lnTo>
                      <a:pt x="77" y="61"/>
                    </a:lnTo>
                    <a:lnTo>
                      <a:pt x="58" y="61"/>
                    </a:lnTo>
                    <a:lnTo>
                      <a:pt x="39" y="61"/>
                    </a:lnTo>
                    <a:lnTo>
                      <a:pt x="28" y="57"/>
                    </a:lnTo>
                    <a:lnTo>
                      <a:pt x="14" y="55"/>
                    </a:lnTo>
                    <a:lnTo>
                      <a:pt x="4" y="50"/>
                    </a:lnTo>
                    <a:lnTo>
                      <a:pt x="0" y="36"/>
                    </a:lnTo>
                    <a:lnTo>
                      <a:pt x="4" y="25"/>
                    </a:lnTo>
                    <a:lnTo>
                      <a:pt x="9" y="17"/>
                    </a:lnTo>
                    <a:lnTo>
                      <a:pt x="18" y="11"/>
                    </a:lnTo>
                    <a:lnTo>
                      <a:pt x="25" y="6"/>
                    </a:lnTo>
                    <a:lnTo>
                      <a:pt x="41" y="4"/>
                    </a:lnTo>
                    <a:lnTo>
                      <a:pt x="64" y="0"/>
                    </a:lnTo>
                    <a:lnTo>
                      <a:pt x="82" y="4"/>
                    </a:lnTo>
                    <a:lnTo>
                      <a:pt x="9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73" name="Freeform 61"/>
              <p:cNvSpPr>
                <a:spLocks/>
              </p:cNvSpPr>
              <p:nvPr/>
            </p:nvSpPr>
            <p:spPr bwMode="auto">
              <a:xfrm>
                <a:off x="2819" y="2143"/>
                <a:ext cx="238" cy="71"/>
              </a:xfrm>
              <a:custGeom>
                <a:avLst/>
                <a:gdLst>
                  <a:gd name="T0" fmla="*/ 945 w 954"/>
                  <a:gd name="T1" fmla="*/ 120 h 280"/>
                  <a:gd name="T2" fmla="*/ 11 w 954"/>
                  <a:gd name="T3" fmla="*/ 280 h 280"/>
                  <a:gd name="T4" fmla="*/ 0 w 954"/>
                  <a:gd name="T5" fmla="*/ 248 h 280"/>
                  <a:gd name="T6" fmla="*/ 0 w 954"/>
                  <a:gd name="T7" fmla="*/ 207 h 280"/>
                  <a:gd name="T8" fmla="*/ 2 w 954"/>
                  <a:gd name="T9" fmla="*/ 166 h 280"/>
                  <a:gd name="T10" fmla="*/ 5 w 954"/>
                  <a:gd name="T11" fmla="*/ 131 h 280"/>
                  <a:gd name="T12" fmla="*/ 37 w 954"/>
                  <a:gd name="T13" fmla="*/ 131 h 280"/>
                  <a:gd name="T14" fmla="*/ 81 w 954"/>
                  <a:gd name="T15" fmla="*/ 131 h 280"/>
                  <a:gd name="T16" fmla="*/ 136 w 954"/>
                  <a:gd name="T17" fmla="*/ 128 h 280"/>
                  <a:gd name="T18" fmla="*/ 196 w 954"/>
                  <a:gd name="T19" fmla="*/ 122 h 280"/>
                  <a:gd name="T20" fmla="*/ 262 w 954"/>
                  <a:gd name="T21" fmla="*/ 115 h 280"/>
                  <a:gd name="T22" fmla="*/ 329 w 954"/>
                  <a:gd name="T23" fmla="*/ 106 h 280"/>
                  <a:gd name="T24" fmla="*/ 403 w 954"/>
                  <a:gd name="T25" fmla="*/ 98 h 280"/>
                  <a:gd name="T26" fmla="*/ 476 w 954"/>
                  <a:gd name="T27" fmla="*/ 87 h 280"/>
                  <a:gd name="T28" fmla="*/ 554 w 954"/>
                  <a:gd name="T29" fmla="*/ 76 h 280"/>
                  <a:gd name="T30" fmla="*/ 624 w 954"/>
                  <a:gd name="T31" fmla="*/ 65 h 280"/>
                  <a:gd name="T32" fmla="*/ 695 w 954"/>
                  <a:gd name="T33" fmla="*/ 51 h 280"/>
                  <a:gd name="T34" fmla="*/ 761 w 954"/>
                  <a:gd name="T35" fmla="*/ 41 h 280"/>
                  <a:gd name="T36" fmla="*/ 820 w 954"/>
                  <a:gd name="T37" fmla="*/ 30 h 280"/>
                  <a:gd name="T38" fmla="*/ 874 w 954"/>
                  <a:gd name="T39" fmla="*/ 19 h 280"/>
                  <a:gd name="T40" fmla="*/ 918 w 954"/>
                  <a:gd name="T41" fmla="*/ 9 h 280"/>
                  <a:gd name="T42" fmla="*/ 954 w 954"/>
                  <a:gd name="T43" fmla="*/ 0 h 280"/>
                  <a:gd name="T44" fmla="*/ 951 w 954"/>
                  <a:gd name="T45" fmla="*/ 32 h 280"/>
                  <a:gd name="T46" fmla="*/ 951 w 954"/>
                  <a:gd name="T47" fmla="*/ 60 h 280"/>
                  <a:gd name="T48" fmla="*/ 948 w 954"/>
                  <a:gd name="T49" fmla="*/ 90 h 280"/>
                  <a:gd name="T50" fmla="*/ 945 w 954"/>
                  <a:gd name="T51" fmla="*/ 12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4" h="280">
                    <a:moveTo>
                      <a:pt x="945" y="120"/>
                    </a:moveTo>
                    <a:lnTo>
                      <a:pt x="11" y="280"/>
                    </a:lnTo>
                    <a:lnTo>
                      <a:pt x="0" y="248"/>
                    </a:lnTo>
                    <a:lnTo>
                      <a:pt x="0" y="207"/>
                    </a:lnTo>
                    <a:lnTo>
                      <a:pt x="2" y="166"/>
                    </a:lnTo>
                    <a:lnTo>
                      <a:pt x="5" y="131"/>
                    </a:lnTo>
                    <a:lnTo>
                      <a:pt x="37" y="131"/>
                    </a:lnTo>
                    <a:lnTo>
                      <a:pt x="81" y="131"/>
                    </a:lnTo>
                    <a:lnTo>
                      <a:pt x="136" y="128"/>
                    </a:lnTo>
                    <a:lnTo>
                      <a:pt x="196" y="122"/>
                    </a:lnTo>
                    <a:lnTo>
                      <a:pt x="262" y="115"/>
                    </a:lnTo>
                    <a:lnTo>
                      <a:pt x="329" y="106"/>
                    </a:lnTo>
                    <a:lnTo>
                      <a:pt x="403" y="98"/>
                    </a:lnTo>
                    <a:lnTo>
                      <a:pt x="476" y="87"/>
                    </a:lnTo>
                    <a:lnTo>
                      <a:pt x="554" y="76"/>
                    </a:lnTo>
                    <a:lnTo>
                      <a:pt x="624" y="65"/>
                    </a:lnTo>
                    <a:lnTo>
                      <a:pt x="695" y="51"/>
                    </a:lnTo>
                    <a:lnTo>
                      <a:pt x="761" y="41"/>
                    </a:lnTo>
                    <a:lnTo>
                      <a:pt x="820" y="30"/>
                    </a:lnTo>
                    <a:lnTo>
                      <a:pt x="874" y="19"/>
                    </a:lnTo>
                    <a:lnTo>
                      <a:pt x="918" y="9"/>
                    </a:lnTo>
                    <a:lnTo>
                      <a:pt x="954" y="0"/>
                    </a:lnTo>
                    <a:lnTo>
                      <a:pt x="951" y="32"/>
                    </a:lnTo>
                    <a:lnTo>
                      <a:pt x="951" y="60"/>
                    </a:lnTo>
                    <a:lnTo>
                      <a:pt x="948" y="90"/>
                    </a:lnTo>
                    <a:lnTo>
                      <a:pt x="945" y="12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74" name="Freeform 62"/>
              <p:cNvSpPr>
                <a:spLocks/>
              </p:cNvSpPr>
              <p:nvPr/>
            </p:nvSpPr>
            <p:spPr bwMode="auto">
              <a:xfrm>
                <a:off x="3065" y="2148"/>
                <a:ext cx="25" cy="68"/>
              </a:xfrm>
              <a:custGeom>
                <a:avLst/>
                <a:gdLst>
                  <a:gd name="T0" fmla="*/ 101 w 101"/>
                  <a:gd name="T1" fmla="*/ 128 h 276"/>
                  <a:gd name="T2" fmla="*/ 95 w 101"/>
                  <a:gd name="T3" fmla="*/ 164 h 276"/>
                  <a:gd name="T4" fmla="*/ 92 w 101"/>
                  <a:gd name="T5" fmla="*/ 202 h 276"/>
                  <a:gd name="T6" fmla="*/ 92 w 101"/>
                  <a:gd name="T7" fmla="*/ 237 h 276"/>
                  <a:gd name="T8" fmla="*/ 90 w 101"/>
                  <a:gd name="T9" fmla="*/ 276 h 276"/>
                  <a:gd name="T10" fmla="*/ 78 w 101"/>
                  <a:gd name="T11" fmla="*/ 257 h 276"/>
                  <a:gd name="T12" fmla="*/ 65 w 101"/>
                  <a:gd name="T13" fmla="*/ 240 h 276"/>
                  <a:gd name="T14" fmla="*/ 51 w 101"/>
                  <a:gd name="T15" fmla="*/ 221 h 276"/>
                  <a:gd name="T16" fmla="*/ 37 w 101"/>
                  <a:gd name="T17" fmla="*/ 202 h 276"/>
                  <a:gd name="T18" fmla="*/ 25 w 101"/>
                  <a:gd name="T19" fmla="*/ 182 h 276"/>
                  <a:gd name="T20" fmla="*/ 14 w 101"/>
                  <a:gd name="T21" fmla="*/ 164 h 276"/>
                  <a:gd name="T22" fmla="*/ 5 w 101"/>
                  <a:gd name="T23" fmla="*/ 145 h 276"/>
                  <a:gd name="T24" fmla="*/ 0 w 101"/>
                  <a:gd name="T25" fmla="*/ 126 h 276"/>
                  <a:gd name="T26" fmla="*/ 5 w 101"/>
                  <a:gd name="T27" fmla="*/ 96 h 276"/>
                  <a:gd name="T28" fmla="*/ 7 w 101"/>
                  <a:gd name="T29" fmla="*/ 66 h 276"/>
                  <a:gd name="T30" fmla="*/ 7 w 101"/>
                  <a:gd name="T31" fmla="*/ 33 h 276"/>
                  <a:gd name="T32" fmla="*/ 11 w 101"/>
                  <a:gd name="T33" fmla="*/ 0 h 276"/>
                  <a:gd name="T34" fmla="*/ 21 w 101"/>
                  <a:gd name="T35" fmla="*/ 16 h 276"/>
                  <a:gd name="T36" fmla="*/ 32 w 101"/>
                  <a:gd name="T37" fmla="*/ 33 h 276"/>
                  <a:gd name="T38" fmla="*/ 43 w 101"/>
                  <a:gd name="T39" fmla="*/ 49 h 276"/>
                  <a:gd name="T40" fmla="*/ 55 w 101"/>
                  <a:gd name="T41" fmla="*/ 66 h 276"/>
                  <a:gd name="T42" fmla="*/ 65 w 101"/>
                  <a:gd name="T43" fmla="*/ 82 h 276"/>
                  <a:gd name="T44" fmla="*/ 76 w 101"/>
                  <a:gd name="T45" fmla="*/ 99 h 276"/>
                  <a:gd name="T46" fmla="*/ 87 w 101"/>
                  <a:gd name="T47" fmla="*/ 115 h 276"/>
                  <a:gd name="T48" fmla="*/ 101 w 101"/>
                  <a:gd name="T49" fmla="*/ 12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1" h="276">
                    <a:moveTo>
                      <a:pt x="101" y="128"/>
                    </a:moveTo>
                    <a:lnTo>
                      <a:pt x="95" y="164"/>
                    </a:lnTo>
                    <a:lnTo>
                      <a:pt x="92" y="202"/>
                    </a:lnTo>
                    <a:lnTo>
                      <a:pt x="92" y="237"/>
                    </a:lnTo>
                    <a:lnTo>
                      <a:pt x="90" y="276"/>
                    </a:lnTo>
                    <a:lnTo>
                      <a:pt x="78" y="257"/>
                    </a:lnTo>
                    <a:lnTo>
                      <a:pt x="65" y="240"/>
                    </a:lnTo>
                    <a:lnTo>
                      <a:pt x="51" y="221"/>
                    </a:lnTo>
                    <a:lnTo>
                      <a:pt x="37" y="202"/>
                    </a:lnTo>
                    <a:lnTo>
                      <a:pt x="25" y="182"/>
                    </a:lnTo>
                    <a:lnTo>
                      <a:pt x="14" y="164"/>
                    </a:lnTo>
                    <a:lnTo>
                      <a:pt x="5" y="145"/>
                    </a:lnTo>
                    <a:lnTo>
                      <a:pt x="0" y="126"/>
                    </a:lnTo>
                    <a:lnTo>
                      <a:pt x="5" y="96"/>
                    </a:lnTo>
                    <a:lnTo>
                      <a:pt x="7" y="66"/>
                    </a:lnTo>
                    <a:lnTo>
                      <a:pt x="7" y="33"/>
                    </a:lnTo>
                    <a:lnTo>
                      <a:pt x="11" y="0"/>
                    </a:lnTo>
                    <a:lnTo>
                      <a:pt x="21" y="16"/>
                    </a:lnTo>
                    <a:lnTo>
                      <a:pt x="32" y="33"/>
                    </a:lnTo>
                    <a:lnTo>
                      <a:pt x="43" y="49"/>
                    </a:lnTo>
                    <a:lnTo>
                      <a:pt x="55" y="66"/>
                    </a:lnTo>
                    <a:lnTo>
                      <a:pt x="65" y="82"/>
                    </a:lnTo>
                    <a:lnTo>
                      <a:pt x="76" y="99"/>
                    </a:lnTo>
                    <a:lnTo>
                      <a:pt x="87" y="115"/>
                    </a:lnTo>
                    <a:lnTo>
                      <a:pt x="101" y="128"/>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75" name="Freeform 63"/>
              <p:cNvSpPr>
                <a:spLocks/>
              </p:cNvSpPr>
              <p:nvPr/>
            </p:nvSpPr>
            <p:spPr bwMode="auto">
              <a:xfrm>
                <a:off x="2810" y="2149"/>
                <a:ext cx="32" cy="18"/>
              </a:xfrm>
              <a:custGeom>
                <a:avLst/>
                <a:gdLst>
                  <a:gd name="T0" fmla="*/ 123 w 125"/>
                  <a:gd name="T1" fmla="*/ 34 h 74"/>
                  <a:gd name="T2" fmla="*/ 125 w 125"/>
                  <a:gd name="T3" fmla="*/ 47 h 74"/>
                  <a:gd name="T4" fmla="*/ 118 w 125"/>
                  <a:gd name="T5" fmla="*/ 55 h 74"/>
                  <a:gd name="T6" fmla="*/ 104 w 125"/>
                  <a:gd name="T7" fmla="*/ 61 h 74"/>
                  <a:gd name="T8" fmla="*/ 93 w 125"/>
                  <a:gd name="T9" fmla="*/ 69 h 74"/>
                  <a:gd name="T10" fmla="*/ 82 w 125"/>
                  <a:gd name="T11" fmla="*/ 71 h 74"/>
                  <a:gd name="T12" fmla="*/ 70 w 125"/>
                  <a:gd name="T13" fmla="*/ 71 h 74"/>
                  <a:gd name="T14" fmla="*/ 60 w 125"/>
                  <a:gd name="T15" fmla="*/ 74 h 74"/>
                  <a:gd name="T16" fmla="*/ 49 w 125"/>
                  <a:gd name="T17" fmla="*/ 74 h 74"/>
                  <a:gd name="T18" fmla="*/ 38 w 125"/>
                  <a:gd name="T19" fmla="*/ 71 h 74"/>
                  <a:gd name="T20" fmla="*/ 27 w 125"/>
                  <a:gd name="T21" fmla="*/ 69 h 74"/>
                  <a:gd name="T22" fmla="*/ 17 w 125"/>
                  <a:gd name="T23" fmla="*/ 64 h 74"/>
                  <a:gd name="T24" fmla="*/ 8 w 125"/>
                  <a:gd name="T25" fmla="*/ 55 h 74"/>
                  <a:gd name="T26" fmla="*/ 3 w 125"/>
                  <a:gd name="T27" fmla="*/ 50 h 74"/>
                  <a:gd name="T28" fmla="*/ 0 w 125"/>
                  <a:gd name="T29" fmla="*/ 41 h 74"/>
                  <a:gd name="T30" fmla="*/ 0 w 125"/>
                  <a:gd name="T31" fmla="*/ 30 h 74"/>
                  <a:gd name="T32" fmla="*/ 3 w 125"/>
                  <a:gd name="T33" fmla="*/ 20 h 74"/>
                  <a:gd name="T34" fmla="*/ 11 w 125"/>
                  <a:gd name="T35" fmla="*/ 11 h 74"/>
                  <a:gd name="T36" fmla="*/ 22 w 125"/>
                  <a:gd name="T37" fmla="*/ 6 h 74"/>
                  <a:gd name="T38" fmla="*/ 35 w 125"/>
                  <a:gd name="T39" fmla="*/ 4 h 74"/>
                  <a:gd name="T40" fmla="*/ 47 w 125"/>
                  <a:gd name="T41" fmla="*/ 0 h 74"/>
                  <a:gd name="T42" fmla="*/ 60 w 125"/>
                  <a:gd name="T43" fmla="*/ 4 h 74"/>
                  <a:gd name="T44" fmla="*/ 74 w 125"/>
                  <a:gd name="T45" fmla="*/ 4 h 74"/>
                  <a:gd name="T46" fmla="*/ 88 w 125"/>
                  <a:gd name="T47" fmla="*/ 6 h 74"/>
                  <a:gd name="T48" fmla="*/ 98 w 125"/>
                  <a:gd name="T49" fmla="*/ 9 h 74"/>
                  <a:gd name="T50" fmla="*/ 123 w 125"/>
                  <a:gd name="T51" fmla="*/ 3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74">
                    <a:moveTo>
                      <a:pt x="123" y="34"/>
                    </a:moveTo>
                    <a:lnTo>
                      <a:pt x="125" y="47"/>
                    </a:lnTo>
                    <a:lnTo>
                      <a:pt x="118" y="55"/>
                    </a:lnTo>
                    <a:lnTo>
                      <a:pt x="104" y="61"/>
                    </a:lnTo>
                    <a:lnTo>
                      <a:pt x="93" y="69"/>
                    </a:lnTo>
                    <a:lnTo>
                      <a:pt x="82" y="71"/>
                    </a:lnTo>
                    <a:lnTo>
                      <a:pt x="70" y="71"/>
                    </a:lnTo>
                    <a:lnTo>
                      <a:pt x="60" y="74"/>
                    </a:lnTo>
                    <a:lnTo>
                      <a:pt x="49" y="74"/>
                    </a:lnTo>
                    <a:lnTo>
                      <a:pt x="38" y="71"/>
                    </a:lnTo>
                    <a:lnTo>
                      <a:pt x="27" y="69"/>
                    </a:lnTo>
                    <a:lnTo>
                      <a:pt x="17" y="64"/>
                    </a:lnTo>
                    <a:lnTo>
                      <a:pt x="8" y="55"/>
                    </a:lnTo>
                    <a:lnTo>
                      <a:pt x="3" y="50"/>
                    </a:lnTo>
                    <a:lnTo>
                      <a:pt x="0" y="41"/>
                    </a:lnTo>
                    <a:lnTo>
                      <a:pt x="0" y="30"/>
                    </a:lnTo>
                    <a:lnTo>
                      <a:pt x="3" y="20"/>
                    </a:lnTo>
                    <a:lnTo>
                      <a:pt x="11" y="11"/>
                    </a:lnTo>
                    <a:lnTo>
                      <a:pt x="22" y="6"/>
                    </a:lnTo>
                    <a:lnTo>
                      <a:pt x="35" y="4"/>
                    </a:lnTo>
                    <a:lnTo>
                      <a:pt x="47" y="0"/>
                    </a:lnTo>
                    <a:lnTo>
                      <a:pt x="60" y="4"/>
                    </a:lnTo>
                    <a:lnTo>
                      <a:pt x="74" y="4"/>
                    </a:lnTo>
                    <a:lnTo>
                      <a:pt x="88" y="6"/>
                    </a:lnTo>
                    <a:lnTo>
                      <a:pt x="98" y="9"/>
                    </a:lnTo>
                    <a:lnTo>
                      <a:pt x="123"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76" name="Freeform 64"/>
              <p:cNvSpPr>
                <a:spLocks/>
              </p:cNvSpPr>
              <p:nvPr/>
            </p:nvSpPr>
            <p:spPr bwMode="auto">
              <a:xfrm>
                <a:off x="3228" y="2154"/>
                <a:ext cx="7" cy="43"/>
              </a:xfrm>
              <a:custGeom>
                <a:avLst/>
                <a:gdLst>
                  <a:gd name="T0" fmla="*/ 27 w 30"/>
                  <a:gd name="T1" fmla="*/ 168 h 171"/>
                  <a:gd name="T2" fmla="*/ 22 w 30"/>
                  <a:gd name="T3" fmla="*/ 168 h 171"/>
                  <a:gd name="T4" fmla="*/ 16 w 30"/>
                  <a:gd name="T5" fmla="*/ 171 h 171"/>
                  <a:gd name="T6" fmla="*/ 8 w 30"/>
                  <a:gd name="T7" fmla="*/ 171 h 171"/>
                  <a:gd name="T8" fmla="*/ 0 w 30"/>
                  <a:gd name="T9" fmla="*/ 171 h 171"/>
                  <a:gd name="T10" fmla="*/ 6 w 30"/>
                  <a:gd name="T11" fmla="*/ 127 h 171"/>
                  <a:gd name="T12" fmla="*/ 16 w 30"/>
                  <a:gd name="T13" fmla="*/ 87 h 171"/>
                  <a:gd name="T14" fmla="*/ 25 w 30"/>
                  <a:gd name="T15" fmla="*/ 44 h 171"/>
                  <a:gd name="T16" fmla="*/ 27 w 30"/>
                  <a:gd name="T17" fmla="*/ 0 h 171"/>
                  <a:gd name="T18" fmla="*/ 30 w 30"/>
                  <a:gd name="T19" fmla="*/ 44 h 171"/>
                  <a:gd name="T20" fmla="*/ 30 w 30"/>
                  <a:gd name="T21" fmla="*/ 87 h 171"/>
                  <a:gd name="T22" fmla="*/ 27 w 30"/>
                  <a:gd name="T23" fmla="*/ 127 h 171"/>
                  <a:gd name="T24" fmla="*/ 27 w 30"/>
                  <a:gd name="T25"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171">
                    <a:moveTo>
                      <a:pt x="27" y="168"/>
                    </a:moveTo>
                    <a:lnTo>
                      <a:pt x="22" y="168"/>
                    </a:lnTo>
                    <a:lnTo>
                      <a:pt x="16" y="171"/>
                    </a:lnTo>
                    <a:lnTo>
                      <a:pt x="8" y="171"/>
                    </a:lnTo>
                    <a:lnTo>
                      <a:pt x="0" y="171"/>
                    </a:lnTo>
                    <a:lnTo>
                      <a:pt x="6" y="127"/>
                    </a:lnTo>
                    <a:lnTo>
                      <a:pt x="16" y="87"/>
                    </a:lnTo>
                    <a:lnTo>
                      <a:pt x="25" y="44"/>
                    </a:lnTo>
                    <a:lnTo>
                      <a:pt x="27" y="0"/>
                    </a:lnTo>
                    <a:lnTo>
                      <a:pt x="30" y="44"/>
                    </a:lnTo>
                    <a:lnTo>
                      <a:pt x="30" y="87"/>
                    </a:lnTo>
                    <a:lnTo>
                      <a:pt x="27" y="127"/>
                    </a:lnTo>
                    <a:lnTo>
                      <a:pt x="27" y="168"/>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77" name="Freeform 65"/>
              <p:cNvSpPr>
                <a:spLocks/>
              </p:cNvSpPr>
              <p:nvPr/>
            </p:nvSpPr>
            <p:spPr bwMode="auto">
              <a:xfrm>
                <a:off x="3195" y="2167"/>
                <a:ext cx="7" cy="36"/>
              </a:xfrm>
              <a:custGeom>
                <a:avLst/>
                <a:gdLst>
                  <a:gd name="T0" fmla="*/ 22 w 27"/>
                  <a:gd name="T1" fmla="*/ 126 h 142"/>
                  <a:gd name="T2" fmla="*/ 25 w 27"/>
                  <a:gd name="T3" fmla="*/ 137 h 142"/>
                  <a:gd name="T4" fmla="*/ 27 w 27"/>
                  <a:gd name="T5" fmla="*/ 139 h 142"/>
                  <a:gd name="T6" fmla="*/ 22 w 27"/>
                  <a:gd name="T7" fmla="*/ 139 h 142"/>
                  <a:gd name="T8" fmla="*/ 0 w 27"/>
                  <a:gd name="T9" fmla="*/ 142 h 142"/>
                  <a:gd name="T10" fmla="*/ 27 w 27"/>
                  <a:gd name="T11" fmla="*/ 0 h 142"/>
                  <a:gd name="T12" fmla="*/ 25 w 27"/>
                  <a:gd name="T13" fmla="*/ 31 h 142"/>
                  <a:gd name="T14" fmla="*/ 25 w 27"/>
                  <a:gd name="T15" fmla="*/ 63 h 142"/>
                  <a:gd name="T16" fmla="*/ 25 w 27"/>
                  <a:gd name="T17" fmla="*/ 96 h 142"/>
                  <a:gd name="T18" fmla="*/ 22 w 27"/>
                  <a:gd name="T19" fmla="*/ 12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42">
                    <a:moveTo>
                      <a:pt x="22" y="126"/>
                    </a:moveTo>
                    <a:lnTo>
                      <a:pt x="25" y="137"/>
                    </a:lnTo>
                    <a:lnTo>
                      <a:pt x="27" y="139"/>
                    </a:lnTo>
                    <a:lnTo>
                      <a:pt x="22" y="139"/>
                    </a:lnTo>
                    <a:lnTo>
                      <a:pt x="0" y="142"/>
                    </a:lnTo>
                    <a:lnTo>
                      <a:pt x="27" y="0"/>
                    </a:lnTo>
                    <a:lnTo>
                      <a:pt x="25" y="31"/>
                    </a:lnTo>
                    <a:lnTo>
                      <a:pt x="25" y="63"/>
                    </a:lnTo>
                    <a:lnTo>
                      <a:pt x="25" y="96"/>
                    </a:lnTo>
                    <a:lnTo>
                      <a:pt x="22" y="126"/>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78" name="Freeform 66"/>
              <p:cNvSpPr>
                <a:spLocks/>
              </p:cNvSpPr>
              <p:nvPr/>
            </p:nvSpPr>
            <p:spPr bwMode="auto">
              <a:xfrm>
                <a:off x="3157" y="2171"/>
                <a:ext cx="8" cy="37"/>
              </a:xfrm>
              <a:custGeom>
                <a:avLst/>
                <a:gdLst>
                  <a:gd name="T0" fmla="*/ 23 w 30"/>
                  <a:gd name="T1" fmla="*/ 139 h 144"/>
                  <a:gd name="T2" fmla="*/ 23 w 30"/>
                  <a:gd name="T3" fmla="*/ 141 h 144"/>
                  <a:gd name="T4" fmla="*/ 16 w 30"/>
                  <a:gd name="T5" fmla="*/ 144 h 144"/>
                  <a:gd name="T6" fmla="*/ 9 w 30"/>
                  <a:gd name="T7" fmla="*/ 144 h 144"/>
                  <a:gd name="T8" fmla="*/ 0 w 30"/>
                  <a:gd name="T9" fmla="*/ 144 h 144"/>
                  <a:gd name="T10" fmla="*/ 6 w 30"/>
                  <a:gd name="T11" fmla="*/ 109 h 144"/>
                  <a:gd name="T12" fmla="*/ 11 w 30"/>
                  <a:gd name="T13" fmla="*/ 74 h 144"/>
                  <a:gd name="T14" fmla="*/ 19 w 30"/>
                  <a:gd name="T15" fmla="*/ 35 h 144"/>
                  <a:gd name="T16" fmla="*/ 28 w 30"/>
                  <a:gd name="T17" fmla="*/ 0 h 144"/>
                  <a:gd name="T18" fmla="*/ 30 w 30"/>
                  <a:gd name="T19" fmla="*/ 35 h 144"/>
                  <a:gd name="T20" fmla="*/ 30 w 30"/>
                  <a:gd name="T21" fmla="*/ 70 h 144"/>
                  <a:gd name="T22" fmla="*/ 28 w 30"/>
                  <a:gd name="T23" fmla="*/ 106 h 144"/>
                  <a:gd name="T24" fmla="*/ 23 w 30"/>
                  <a:gd name="T25" fmla="*/ 1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144">
                    <a:moveTo>
                      <a:pt x="23" y="139"/>
                    </a:moveTo>
                    <a:lnTo>
                      <a:pt x="23" y="141"/>
                    </a:lnTo>
                    <a:lnTo>
                      <a:pt x="16" y="144"/>
                    </a:lnTo>
                    <a:lnTo>
                      <a:pt x="9" y="144"/>
                    </a:lnTo>
                    <a:lnTo>
                      <a:pt x="0" y="144"/>
                    </a:lnTo>
                    <a:lnTo>
                      <a:pt x="6" y="109"/>
                    </a:lnTo>
                    <a:lnTo>
                      <a:pt x="11" y="74"/>
                    </a:lnTo>
                    <a:lnTo>
                      <a:pt x="19" y="35"/>
                    </a:lnTo>
                    <a:lnTo>
                      <a:pt x="28" y="0"/>
                    </a:lnTo>
                    <a:lnTo>
                      <a:pt x="30" y="35"/>
                    </a:lnTo>
                    <a:lnTo>
                      <a:pt x="30" y="70"/>
                    </a:lnTo>
                    <a:lnTo>
                      <a:pt x="28" y="106"/>
                    </a:lnTo>
                    <a:lnTo>
                      <a:pt x="23" y="139"/>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79" name="Freeform 67"/>
              <p:cNvSpPr>
                <a:spLocks/>
              </p:cNvSpPr>
              <p:nvPr/>
            </p:nvSpPr>
            <p:spPr bwMode="auto">
              <a:xfrm>
                <a:off x="3205" y="2176"/>
                <a:ext cx="18" cy="25"/>
              </a:xfrm>
              <a:custGeom>
                <a:avLst/>
                <a:gdLst>
                  <a:gd name="T0" fmla="*/ 71 w 71"/>
                  <a:gd name="T1" fmla="*/ 85 h 101"/>
                  <a:gd name="T2" fmla="*/ 0 w 71"/>
                  <a:gd name="T3" fmla="*/ 101 h 101"/>
                  <a:gd name="T4" fmla="*/ 6 w 71"/>
                  <a:gd name="T5" fmla="*/ 0 h 101"/>
                  <a:gd name="T6" fmla="*/ 25 w 71"/>
                  <a:gd name="T7" fmla="*/ 19 h 101"/>
                  <a:gd name="T8" fmla="*/ 41 w 71"/>
                  <a:gd name="T9" fmla="*/ 41 h 101"/>
                  <a:gd name="T10" fmla="*/ 55 w 71"/>
                  <a:gd name="T11" fmla="*/ 65 h 101"/>
                  <a:gd name="T12" fmla="*/ 71 w 71"/>
                  <a:gd name="T13" fmla="*/ 85 h 101"/>
                </a:gdLst>
                <a:ahLst/>
                <a:cxnLst>
                  <a:cxn ang="0">
                    <a:pos x="T0" y="T1"/>
                  </a:cxn>
                  <a:cxn ang="0">
                    <a:pos x="T2" y="T3"/>
                  </a:cxn>
                  <a:cxn ang="0">
                    <a:pos x="T4" y="T5"/>
                  </a:cxn>
                  <a:cxn ang="0">
                    <a:pos x="T6" y="T7"/>
                  </a:cxn>
                  <a:cxn ang="0">
                    <a:pos x="T8" y="T9"/>
                  </a:cxn>
                  <a:cxn ang="0">
                    <a:pos x="T10" y="T11"/>
                  </a:cxn>
                  <a:cxn ang="0">
                    <a:pos x="T12" y="T13"/>
                  </a:cxn>
                </a:cxnLst>
                <a:rect l="0" t="0" r="r" b="b"/>
                <a:pathLst>
                  <a:path w="71" h="101">
                    <a:moveTo>
                      <a:pt x="71" y="85"/>
                    </a:moveTo>
                    <a:lnTo>
                      <a:pt x="0" y="101"/>
                    </a:lnTo>
                    <a:lnTo>
                      <a:pt x="6" y="0"/>
                    </a:lnTo>
                    <a:lnTo>
                      <a:pt x="25" y="19"/>
                    </a:lnTo>
                    <a:lnTo>
                      <a:pt x="41" y="41"/>
                    </a:lnTo>
                    <a:lnTo>
                      <a:pt x="55" y="65"/>
                    </a:lnTo>
                    <a:lnTo>
                      <a:pt x="71" y="8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80" name="Freeform 68"/>
              <p:cNvSpPr>
                <a:spLocks/>
              </p:cNvSpPr>
              <p:nvPr/>
            </p:nvSpPr>
            <p:spPr bwMode="auto">
              <a:xfrm>
                <a:off x="3167" y="2179"/>
                <a:ext cx="20" cy="27"/>
              </a:xfrm>
              <a:custGeom>
                <a:avLst/>
                <a:gdLst>
                  <a:gd name="T0" fmla="*/ 76 w 76"/>
                  <a:gd name="T1" fmla="*/ 95 h 107"/>
                  <a:gd name="T2" fmla="*/ 0 w 76"/>
                  <a:gd name="T3" fmla="*/ 107 h 107"/>
                  <a:gd name="T4" fmla="*/ 3 w 76"/>
                  <a:gd name="T5" fmla="*/ 82 h 107"/>
                  <a:gd name="T6" fmla="*/ 5 w 76"/>
                  <a:gd name="T7" fmla="*/ 58 h 107"/>
                  <a:gd name="T8" fmla="*/ 5 w 76"/>
                  <a:gd name="T9" fmla="*/ 30 h 107"/>
                  <a:gd name="T10" fmla="*/ 5 w 76"/>
                  <a:gd name="T11" fmla="*/ 0 h 107"/>
                  <a:gd name="T12" fmla="*/ 25 w 76"/>
                  <a:gd name="T13" fmla="*/ 24 h 107"/>
                  <a:gd name="T14" fmla="*/ 41 w 76"/>
                  <a:gd name="T15" fmla="*/ 49 h 107"/>
                  <a:gd name="T16" fmla="*/ 60 w 76"/>
                  <a:gd name="T17" fmla="*/ 74 h 107"/>
                  <a:gd name="T18" fmla="*/ 76 w 76"/>
                  <a:gd name="T19" fmla="*/ 9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07">
                    <a:moveTo>
                      <a:pt x="76" y="95"/>
                    </a:moveTo>
                    <a:lnTo>
                      <a:pt x="0" y="107"/>
                    </a:lnTo>
                    <a:lnTo>
                      <a:pt x="3" y="82"/>
                    </a:lnTo>
                    <a:lnTo>
                      <a:pt x="5" y="58"/>
                    </a:lnTo>
                    <a:lnTo>
                      <a:pt x="5" y="30"/>
                    </a:lnTo>
                    <a:lnTo>
                      <a:pt x="5" y="0"/>
                    </a:lnTo>
                    <a:lnTo>
                      <a:pt x="25" y="24"/>
                    </a:lnTo>
                    <a:lnTo>
                      <a:pt x="41" y="49"/>
                    </a:lnTo>
                    <a:lnTo>
                      <a:pt x="60" y="74"/>
                    </a:lnTo>
                    <a:lnTo>
                      <a:pt x="76" y="9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81" name="Freeform 69"/>
              <p:cNvSpPr>
                <a:spLocks/>
              </p:cNvSpPr>
              <p:nvPr/>
            </p:nvSpPr>
            <p:spPr bwMode="auto">
              <a:xfrm>
                <a:off x="3057" y="2182"/>
                <a:ext cx="6" cy="42"/>
              </a:xfrm>
              <a:custGeom>
                <a:avLst/>
                <a:gdLst>
                  <a:gd name="T0" fmla="*/ 16 w 25"/>
                  <a:gd name="T1" fmla="*/ 0 h 166"/>
                  <a:gd name="T2" fmla="*/ 14 w 25"/>
                  <a:gd name="T3" fmla="*/ 37 h 166"/>
                  <a:gd name="T4" fmla="*/ 16 w 25"/>
                  <a:gd name="T5" fmla="*/ 76 h 166"/>
                  <a:gd name="T6" fmla="*/ 19 w 25"/>
                  <a:gd name="T7" fmla="*/ 113 h 166"/>
                  <a:gd name="T8" fmla="*/ 16 w 25"/>
                  <a:gd name="T9" fmla="*/ 154 h 166"/>
                  <a:gd name="T10" fmla="*/ 19 w 25"/>
                  <a:gd name="T11" fmla="*/ 157 h 166"/>
                  <a:gd name="T12" fmla="*/ 21 w 25"/>
                  <a:gd name="T13" fmla="*/ 159 h 166"/>
                  <a:gd name="T14" fmla="*/ 25 w 25"/>
                  <a:gd name="T15" fmla="*/ 159 h 166"/>
                  <a:gd name="T16" fmla="*/ 19 w 25"/>
                  <a:gd name="T17" fmla="*/ 159 h 166"/>
                  <a:gd name="T18" fmla="*/ 14 w 25"/>
                  <a:gd name="T19" fmla="*/ 163 h 166"/>
                  <a:gd name="T20" fmla="*/ 11 w 25"/>
                  <a:gd name="T21" fmla="*/ 166 h 166"/>
                  <a:gd name="T22" fmla="*/ 5 w 25"/>
                  <a:gd name="T23" fmla="*/ 166 h 166"/>
                  <a:gd name="T24" fmla="*/ 8 w 25"/>
                  <a:gd name="T25" fmla="*/ 157 h 166"/>
                  <a:gd name="T26" fmla="*/ 8 w 25"/>
                  <a:gd name="T27" fmla="*/ 149 h 166"/>
                  <a:gd name="T28" fmla="*/ 2 w 25"/>
                  <a:gd name="T29" fmla="*/ 143 h 166"/>
                  <a:gd name="T30" fmla="*/ 0 w 25"/>
                  <a:gd name="T31" fmla="*/ 136 h 166"/>
                  <a:gd name="T32" fmla="*/ 0 w 25"/>
                  <a:gd name="T33" fmla="*/ 106 h 166"/>
                  <a:gd name="T34" fmla="*/ 2 w 25"/>
                  <a:gd name="T35" fmla="*/ 73 h 166"/>
                  <a:gd name="T36" fmla="*/ 8 w 25"/>
                  <a:gd name="T37" fmla="*/ 40 h 166"/>
                  <a:gd name="T38" fmla="*/ 11 w 25"/>
                  <a:gd name="T39" fmla="*/ 10 h 166"/>
                  <a:gd name="T40" fmla="*/ 5 w 25"/>
                  <a:gd name="T41" fmla="*/ 5 h 166"/>
                  <a:gd name="T42" fmla="*/ 8 w 25"/>
                  <a:gd name="T43" fmla="*/ 2 h 166"/>
                  <a:gd name="T44" fmla="*/ 11 w 25"/>
                  <a:gd name="T45" fmla="*/ 0 h 166"/>
                  <a:gd name="T46" fmla="*/ 14 w 25"/>
                  <a:gd name="T47" fmla="*/ 0 h 166"/>
                  <a:gd name="T48" fmla="*/ 16 w 25"/>
                  <a:gd name="T4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 h="166">
                    <a:moveTo>
                      <a:pt x="16" y="0"/>
                    </a:moveTo>
                    <a:lnTo>
                      <a:pt x="14" y="37"/>
                    </a:lnTo>
                    <a:lnTo>
                      <a:pt x="16" y="76"/>
                    </a:lnTo>
                    <a:lnTo>
                      <a:pt x="19" y="113"/>
                    </a:lnTo>
                    <a:lnTo>
                      <a:pt x="16" y="154"/>
                    </a:lnTo>
                    <a:lnTo>
                      <a:pt x="19" y="157"/>
                    </a:lnTo>
                    <a:lnTo>
                      <a:pt x="21" y="159"/>
                    </a:lnTo>
                    <a:lnTo>
                      <a:pt x="25" y="159"/>
                    </a:lnTo>
                    <a:lnTo>
                      <a:pt x="19" y="159"/>
                    </a:lnTo>
                    <a:lnTo>
                      <a:pt x="14" y="163"/>
                    </a:lnTo>
                    <a:lnTo>
                      <a:pt x="11" y="166"/>
                    </a:lnTo>
                    <a:lnTo>
                      <a:pt x="5" y="166"/>
                    </a:lnTo>
                    <a:lnTo>
                      <a:pt x="8" y="157"/>
                    </a:lnTo>
                    <a:lnTo>
                      <a:pt x="8" y="149"/>
                    </a:lnTo>
                    <a:lnTo>
                      <a:pt x="2" y="143"/>
                    </a:lnTo>
                    <a:lnTo>
                      <a:pt x="0" y="136"/>
                    </a:lnTo>
                    <a:lnTo>
                      <a:pt x="0" y="106"/>
                    </a:lnTo>
                    <a:lnTo>
                      <a:pt x="2" y="73"/>
                    </a:lnTo>
                    <a:lnTo>
                      <a:pt x="8" y="40"/>
                    </a:lnTo>
                    <a:lnTo>
                      <a:pt x="11" y="10"/>
                    </a:lnTo>
                    <a:lnTo>
                      <a:pt x="5" y="5"/>
                    </a:lnTo>
                    <a:lnTo>
                      <a:pt x="8" y="2"/>
                    </a:lnTo>
                    <a:lnTo>
                      <a:pt x="11" y="0"/>
                    </a:lnTo>
                    <a:lnTo>
                      <a:pt x="14" y="0"/>
                    </a:lnTo>
                    <a:lnTo>
                      <a:pt x="16" y="0"/>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82" name="Freeform 70"/>
              <p:cNvSpPr>
                <a:spLocks/>
              </p:cNvSpPr>
              <p:nvPr/>
            </p:nvSpPr>
            <p:spPr bwMode="auto">
              <a:xfrm>
                <a:off x="3091" y="2182"/>
                <a:ext cx="4" cy="37"/>
              </a:xfrm>
              <a:custGeom>
                <a:avLst/>
                <a:gdLst>
                  <a:gd name="T0" fmla="*/ 14 w 14"/>
                  <a:gd name="T1" fmla="*/ 46 h 147"/>
                  <a:gd name="T2" fmla="*/ 14 w 14"/>
                  <a:gd name="T3" fmla="*/ 141 h 147"/>
                  <a:gd name="T4" fmla="*/ 11 w 14"/>
                  <a:gd name="T5" fmla="*/ 141 h 147"/>
                  <a:gd name="T6" fmla="*/ 9 w 14"/>
                  <a:gd name="T7" fmla="*/ 141 h 147"/>
                  <a:gd name="T8" fmla="*/ 6 w 14"/>
                  <a:gd name="T9" fmla="*/ 143 h 147"/>
                  <a:gd name="T10" fmla="*/ 0 w 14"/>
                  <a:gd name="T11" fmla="*/ 147 h 147"/>
                  <a:gd name="T12" fmla="*/ 6 w 14"/>
                  <a:gd name="T13" fmla="*/ 108 h 147"/>
                  <a:gd name="T14" fmla="*/ 6 w 14"/>
                  <a:gd name="T15" fmla="*/ 70 h 147"/>
                  <a:gd name="T16" fmla="*/ 6 w 14"/>
                  <a:gd name="T17" fmla="*/ 35 h 147"/>
                  <a:gd name="T18" fmla="*/ 11 w 14"/>
                  <a:gd name="T19" fmla="*/ 0 h 147"/>
                  <a:gd name="T20" fmla="*/ 14 w 14"/>
                  <a:gd name="T21" fmla="*/ 10 h 147"/>
                  <a:gd name="T22" fmla="*/ 11 w 14"/>
                  <a:gd name="T23" fmla="*/ 21 h 147"/>
                  <a:gd name="T24" fmla="*/ 9 w 14"/>
                  <a:gd name="T25" fmla="*/ 35 h 147"/>
                  <a:gd name="T26" fmla="*/ 14 w 14"/>
                  <a:gd name="T27" fmla="*/ 4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47">
                    <a:moveTo>
                      <a:pt x="14" y="46"/>
                    </a:moveTo>
                    <a:lnTo>
                      <a:pt x="14" y="141"/>
                    </a:lnTo>
                    <a:lnTo>
                      <a:pt x="11" y="141"/>
                    </a:lnTo>
                    <a:lnTo>
                      <a:pt x="9" y="141"/>
                    </a:lnTo>
                    <a:lnTo>
                      <a:pt x="6" y="143"/>
                    </a:lnTo>
                    <a:lnTo>
                      <a:pt x="0" y="147"/>
                    </a:lnTo>
                    <a:lnTo>
                      <a:pt x="6" y="108"/>
                    </a:lnTo>
                    <a:lnTo>
                      <a:pt x="6" y="70"/>
                    </a:lnTo>
                    <a:lnTo>
                      <a:pt x="6" y="35"/>
                    </a:lnTo>
                    <a:lnTo>
                      <a:pt x="11" y="0"/>
                    </a:lnTo>
                    <a:lnTo>
                      <a:pt x="14" y="10"/>
                    </a:lnTo>
                    <a:lnTo>
                      <a:pt x="11" y="21"/>
                    </a:lnTo>
                    <a:lnTo>
                      <a:pt x="9" y="35"/>
                    </a:lnTo>
                    <a:lnTo>
                      <a:pt x="14" y="46"/>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83" name="Freeform 71"/>
              <p:cNvSpPr>
                <a:spLocks/>
              </p:cNvSpPr>
              <p:nvPr/>
            </p:nvSpPr>
            <p:spPr bwMode="auto">
              <a:xfrm>
                <a:off x="3046" y="2184"/>
                <a:ext cx="9" cy="27"/>
              </a:xfrm>
              <a:custGeom>
                <a:avLst/>
                <a:gdLst>
                  <a:gd name="T0" fmla="*/ 35 w 35"/>
                  <a:gd name="T1" fmla="*/ 0 h 108"/>
                  <a:gd name="T2" fmla="*/ 33 w 35"/>
                  <a:gd name="T3" fmla="*/ 27 h 108"/>
                  <a:gd name="T4" fmla="*/ 30 w 35"/>
                  <a:gd name="T5" fmla="*/ 55 h 108"/>
                  <a:gd name="T6" fmla="*/ 28 w 35"/>
                  <a:gd name="T7" fmla="*/ 84 h 108"/>
                  <a:gd name="T8" fmla="*/ 25 w 35"/>
                  <a:gd name="T9" fmla="*/ 108 h 108"/>
                  <a:gd name="T10" fmla="*/ 19 w 35"/>
                  <a:gd name="T11" fmla="*/ 101 h 108"/>
                  <a:gd name="T12" fmla="*/ 16 w 35"/>
                  <a:gd name="T13" fmla="*/ 90 h 108"/>
                  <a:gd name="T14" fmla="*/ 8 w 35"/>
                  <a:gd name="T15" fmla="*/ 81 h 108"/>
                  <a:gd name="T16" fmla="*/ 0 w 35"/>
                  <a:gd name="T17" fmla="*/ 78 h 108"/>
                  <a:gd name="T18" fmla="*/ 0 w 35"/>
                  <a:gd name="T19" fmla="*/ 11 h 108"/>
                  <a:gd name="T20" fmla="*/ 0 w 35"/>
                  <a:gd name="T21" fmla="*/ 5 h 108"/>
                  <a:gd name="T22" fmla="*/ 8 w 35"/>
                  <a:gd name="T23" fmla="*/ 5 h 108"/>
                  <a:gd name="T24" fmla="*/ 16 w 35"/>
                  <a:gd name="T25" fmla="*/ 5 h 108"/>
                  <a:gd name="T26" fmla="*/ 25 w 35"/>
                  <a:gd name="T27" fmla="*/ 2 h 108"/>
                  <a:gd name="T28" fmla="*/ 35 w 35"/>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108">
                    <a:moveTo>
                      <a:pt x="35" y="0"/>
                    </a:moveTo>
                    <a:lnTo>
                      <a:pt x="33" y="27"/>
                    </a:lnTo>
                    <a:lnTo>
                      <a:pt x="30" y="55"/>
                    </a:lnTo>
                    <a:lnTo>
                      <a:pt x="28" y="84"/>
                    </a:lnTo>
                    <a:lnTo>
                      <a:pt x="25" y="108"/>
                    </a:lnTo>
                    <a:lnTo>
                      <a:pt x="19" y="101"/>
                    </a:lnTo>
                    <a:lnTo>
                      <a:pt x="16" y="90"/>
                    </a:lnTo>
                    <a:lnTo>
                      <a:pt x="8" y="81"/>
                    </a:lnTo>
                    <a:lnTo>
                      <a:pt x="0" y="78"/>
                    </a:lnTo>
                    <a:lnTo>
                      <a:pt x="0" y="11"/>
                    </a:lnTo>
                    <a:lnTo>
                      <a:pt x="0" y="5"/>
                    </a:lnTo>
                    <a:lnTo>
                      <a:pt x="8" y="5"/>
                    </a:lnTo>
                    <a:lnTo>
                      <a:pt x="16" y="5"/>
                    </a:lnTo>
                    <a:lnTo>
                      <a:pt x="25" y="2"/>
                    </a:lnTo>
                    <a:lnTo>
                      <a:pt x="35"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84" name="Freeform 72"/>
              <p:cNvSpPr>
                <a:spLocks/>
              </p:cNvSpPr>
              <p:nvPr/>
            </p:nvSpPr>
            <p:spPr bwMode="auto">
              <a:xfrm>
                <a:off x="3024" y="2186"/>
                <a:ext cx="15" cy="32"/>
              </a:xfrm>
              <a:custGeom>
                <a:avLst/>
                <a:gdLst>
                  <a:gd name="T0" fmla="*/ 60 w 60"/>
                  <a:gd name="T1" fmla="*/ 0 h 125"/>
                  <a:gd name="T2" fmla="*/ 52 w 60"/>
                  <a:gd name="T3" fmla="*/ 30 h 125"/>
                  <a:gd name="T4" fmla="*/ 49 w 60"/>
                  <a:gd name="T5" fmla="*/ 62 h 125"/>
                  <a:gd name="T6" fmla="*/ 47 w 60"/>
                  <a:gd name="T7" fmla="*/ 92 h 125"/>
                  <a:gd name="T8" fmla="*/ 44 w 60"/>
                  <a:gd name="T9" fmla="*/ 125 h 125"/>
                  <a:gd name="T10" fmla="*/ 33 w 60"/>
                  <a:gd name="T11" fmla="*/ 111 h 125"/>
                  <a:gd name="T12" fmla="*/ 22 w 60"/>
                  <a:gd name="T13" fmla="*/ 95 h 125"/>
                  <a:gd name="T14" fmla="*/ 14 w 60"/>
                  <a:gd name="T15" fmla="*/ 81 h 125"/>
                  <a:gd name="T16" fmla="*/ 8 w 60"/>
                  <a:gd name="T17" fmla="*/ 67 h 125"/>
                  <a:gd name="T18" fmla="*/ 3 w 60"/>
                  <a:gd name="T19" fmla="*/ 57 h 125"/>
                  <a:gd name="T20" fmla="*/ 0 w 60"/>
                  <a:gd name="T21" fmla="*/ 40 h 125"/>
                  <a:gd name="T22" fmla="*/ 3 w 60"/>
                  <a:gd name="T23" fmla="*/ 26 h 125"/>
                  <a:gd name="T24" fmla="*/ 3 w 60"/>
                  <a:gd name="T25" fmla="*/ 14 h 125"/>
                  <a:gd name="T26" fmla="*/ 3 w 60"/>
                  <a:gd name="T27" fmla="*/ 10 h 125"/>
                  <a:gd name="T28" fmla="*/ 3 w 60"/>
                  <a:gd name="T29" fmla="*/ 8 h 125"/>
                  <a:gd name="T30" fmla="*/ 0 w 60"/>
                  <a:gd name="T31" fmla="*/ 8 h 125"/>
                  <a:gd name="T32" fmla="*/ 11 w 60"/>
                  <a:gd name="T33" fmla="*/ 5 h 125"/>
                  <a:gd name="T34" fmla="*/ 28 w 60"/>
                  <a:gd name="T35" fmla="*/ 2 h 125"/>
                  <a:gd name="T36" fmla="*/ 44 w 60"/>
                  <a:gd name="T37" fmla="*/ 0 h 125"/>
                  <a:gd name="T38" fmla="*/ 60 w 60"/>
                  <a:gd name="T39"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125">
                    <a:moveTo>
                      <a:pt x="60" y="0"/>
                    </a:moveTo>
                    <a:lnTo>
                      <a:pt x="52" y="30"/>
                    </a:lnTo>
                    <a:lnTo>
                      <a:pt x="49" y="62"/>
                    </a:lnTo>
                    <a:lnTo>
                      <a:pt x="47" y="92"/>
                    </a:lnTo>
                    <a:lnTo>
                      <a:pt x="44" y="125"/>
                    </a:lnTo>
                    <a:lnTo>
                      <a:pt x="33" y="111"/>
                    </a:lnTo>
                    <a:lnTo>
                      <a:pt x="22" y="95"/>
                    </a:lnTo>
                    <a:lnTo>
                      <a:pt x="14" y="81"/>
                    </a:lnTo>
                    <a:lnTo>
                      <a:pt x="8" y="67"/>
                    </a:lnTo>
                    <a:lnTo>
                      <a:pt x="3" y="57"/>
                    </a:lnTo>
                    <a:lnTo>
                      <a:pt x="0" y="40"/>
                    </a:lnTo>
                    <a:lnTo>
                      <a:pt x="3" y="26"/>
                    </a:lnTo>
                    <a:lnTo>
                      <a:pt x="3" y="14"/>
                    </a:lnTo>
                    <a:lnTo>
                      <a:pt x="3" y="10"/>
                    </a:lnTo>
                    <a:lnTo>
                      <a:pt x="3" y="8"/>
                    </a:lnTo>
                    <a:lnTo>
                      <a:pt x="0" y="8"/>
                    </a:lnTo>
                    <a:lnTo>
                      <a:pt x="11" y="5"/>
                    </a:lnTo>
                    <a:lnTo>
                      <a:pt x="28" y="2"/>
                    </a:lnTo>
                    <a:lnTo>
                      <a:pt x="44" y="0"/>
                    </a:lnTo>
                    <a:lnTo>
                      <a:pt x="60"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85" name="Freeform 73"/>
              <p:cNvSpPr>
                <a:spLocks/>
              </p:cNvSpPr>
              <p:nvPr/>
            </p:nvSpPr>
            <p:spPr bwMode="auto">
              <a:xfrm>
                <a:off x="2547" y="2189"/>
                <a:ext cx="16" cy="31"/>
              </a:xfrm>
              <a:custGeom>
                <a:avLst/>
                <a:gdLst>
                  <a:gd name="T0" fmla="*/ 65 w 65"/>
                  <a:gd name="T1" fmla="*/ 123 h 125"/>
                  <a:gd name="T2" fmla="*/ 35 w 65"/>
                  <a:gd name="T3" fmla="*/ 125 h 125"/>
                  <a:gd name="T4" fmla="*/ 27 w 65"/>
                  <a:gd name="T5" fmla="*/ 98 h 125"/>
                  <a:gd name="T6" fmla="*/ 19 w 65"/>
                  <a:gd name="T7" fmla="*/ 68 h 125"/>
                  <a:gd name="T8" fmla="*/ 8 w 65"/>
                  <a:gd name="T9" fmla="*/ 41 h 125"/>
                  <a:gd name="T10" fmla="*/ 0 w 65"/>
                  <a:gd name="T11" fmla="*/ 11 h 125"/>
                  <a:gd name="T12" fmla="*/ 3 w 65"/>
                  <a:gd name="T13" fmla="*/ 6 h 125"/>
                  <a:gd name="T14" fmla="*/ 8 w 65"/>
                  <a:gd name="T15" fmla="*/ 0 h 125"/>
                  <a:gd name="T16" fmla="*/ 14 w 65"/>
                  <a:gd name="T17" fmla="*/ 0 h 125"/>
                  <a:gd name="T18" fmla="*/ 22 w 65"/>
                  <a:gd name="T19" fmla="*/ 0 h 125"/>
                  <a:gd name="T20" fmla="*/ 65 w 65"/>
                  <a:gd name="T21" fmla="*/ 12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125">
                    <a:moveTo>
                      <a:pt x="65" y="123"/>
                    </a:moveTo>
                    <a:lnTo>
                      <a:pt x="35" y="125"/>
                    </a:lnTo>
                    <a:lnTo>
                      <a:pt x="27" y="98"/>
                    </a:lnTo>
                    <a:lnTo>
                      <a:pt x="19" y="68"/>
                    </a:lnTo>
                    <a:lnTo>
                      <a:pt x="8" y="41"/>
                    </a:lnTo>
                    <a:lnTo>
                      <a:pt x="0" y="11"/>
                    </a:lnTo>
                    <a:lnTo>
                      <a:pt x="3" y="6"/>
                    </a:lnTo>
                    <a:lnTo>
                      <a:pt x="8" y="0"/>
                    </a:lnTo>
                    <a:lnTo>
                      <a:pt x="14" y="0"/>
                    </a:lnTo>
                    <a:lnTo>
                      <a:pt x="22" y="0"/>
                    </a:lnTo>
                    <a:lnTo>
                      <a:pt x="65" y="123"/>
                    </a:lnTo>
                    <a:close/>
                  </a:path>
                </a:pathLst>
              </a:custGeom>
              <a:solidFill>
                <a:srgbClr val="3FF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86" name="Freeform 74"/>
              <p:cNvSpPr>
                <a:spLocks/>
              </p:cNvSpPr>
              <p:nvPr/>
            </p:nvSpPr>
            <p:spPr bwMode="auto">
              <a:xfrm>
                <a:off x="2998" y="2190"/>
                <a:ext cx="18" cy="31"/>
              </a:xfrm>
              <a:custGeom>
                <a:avLst/>
                <a:gdLst>
                  <a:gd name="T0" fmla="*/ 73 w 73"/>
                  <a:gd name="T1" fmla="*/ 0 h 124"/>
                  <a:gd name="T2" fmla="*/ 67 w 73"/>
                  <a:gd name="T3" fmla="*/ 30 h 124"/>
                  <a:gd name="T4" fmla="*/ 65 w 73"/>
                  <a:gd name="T5" fmla="*/ 62 h 124"/>
                  <a:gd name="T6" fmla="*/ 60 w 73"/>
                  <a:gd name="T7" fmla="*/ 92 h 124"/>
                  <a:gd name="T8" fmla="*/ 51 w 73"/>
                  <a:gd name="T9" fmla="*/ 124 h 124"/>
                  <a:gd name="T10" fmla="*/ 30 w 73"/>
                  <a:gd name="T11" fmla="*/ 97 h 124"/>
                  <a:gd name="T12" fmla="*/ 10 w 73"/>
                  <a:gd name="T13" fmla="*/ 70 h 124"/>
                  <a:gd name="T14" fmla="*/ 0 w 73"/>
                  <a:gd name="T15" fmla="*/ 40 h 124"/>
                  <a:gd name="T16" fmla="*/ 2 w 73"/>
                  <a:gd name="T17" fmla="*/ 10 h 124"/>
                  <a:gd name="T18" fmla="*/ 21 w 73"/>
                  <a:gd name="T19" fmla="*/ 7 h 124"/>
                  <a:gd name="T20" fmla="*/ 37 w 73"/>
                  <a:gd name="T21" fmla="*/ 2 h 124"/>
                  <a:gd name="T22" fmla="*/ 57 w 73"/>
                  <a:gd name="T23" fmla="*/ 0 h 124"/>
                  <a:gd name="T24" fmla="*/ 73 w 73"/>
                  <a:gd name="T2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24">
                    <a:moveTo>
                      <a:pt x="73" y="0"/>
                    </a:moveTo>
                    <a:lnTo>
                      <a:pt x="67" y="30"/>
                    </a:lnTo>
                    <a:lnTo>
                      <a:pt x="65" y="62"/>
                    </a:lnTo>
                    <a:lnTo>
                      <a:pt x="60" y="92"/>
                    </a:lnTo>
                    <a:lnTo>
                      <a:pt x="51" y="124"/>
                    </a:lnTo>
                    <a:lnTo>
                      <a:pt x="30" y="97"/>
                    </a:lnTo>
                    <a:lnTo>
                      <a:pt x="10" y="70"/>
                    </a:lnTo>
                    <a:lnTo>
                      <a:pt x="0" y="40"/>
                    </a:lnTo>
                    <a:lnTo>
                      <a:pt x="2" y="10"/>
                    </a:lnTo>
                    <a:lnTo>
                      <a:pt x="21" y="7"/>
                    </a:lnTo>
                    <a:lnTo>
                      <a:pt x="37" y="2"/>
                    </a:lnTo>
                    <a:lnTo>
                      <a:pt x="57" y="0"/>
                    </a:lnTo>
                    <a:lnTo>
                      <a:pt x="73"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87" name="Freeform 75"/>
              <p:cNvSpPr>
                <a:spLocks/>
              </p:cNvSpPr>
              <p:nvPr/>
            </p:nvSpPr>
            <p:spPr bwMode="auto">
              <a:xfrm>
                <a:off x="3038" y="2190"/>
                <a:ext cx="5" cy="37"/>
              </a:xfrm>
              <a:custGeom>
                <a:avLst/>
                <a:gdLst>
                  <a:gd name="T0" fmla="*/ 10 w 19"/>
                  <a:gd name="T1" fmla="*/ 141 h 147"/>
                  <a:gd name="T2" fmla="*/ 16 w 19"/>
                  <a:gd name="T3" fmla="*/ 147 h 147"/>
                  <a:gd name="T4" fmla="*/ 13 w 19"/>
                  <a:gd name="T5" fmla="*/ 147 h 147"/>
                  <a:gd name="T6" fmla="*/ 7 w 19"/>
                  <a:gd name="T7" fmla="*/ 147 h 147"/>
                  <a:gd name="T8" fmla="*/ 5 w 19"/>
                  <a:gd name="T9" fmla="*/ 147 h 147"/>
                  <a:gd name="T10" fmla="*/ 0 w 19"/>
                  <a:gd name="T11" fmla="*/ 122 h 147"/>
                  <a:gd name="T12" fmla="*/ 0 w 19"/>
                  <a:gd name="T13" fmla="*/ 97 h 147"/>
                  <a:gd name="T14" fmla="*/ 2 w 19"/>
                  <a:gd name="T15" fmla="*/ 73 h 147"/>
                  <a:gd name="T16" fmla="*/ 5 w 19"/>
                  <a:gd name="T17" fmla="*/ 46 h 147"/>
                  <a:gd name="T18" fmla="*/ 5 w 19"/>
                  <a:gd name="T19" fmla="*/ 35 h 147"/>
                  <a:gd name="T20" fmla="*/ 7 w 19"/>
                  <a:gd name="T21" fmla="*/ 21 h 147"/>
                  <a:gd name="T22" fmla="*/ 13 w 19"/>
                  <a:gd name="T23" fmla="*/ 10 h 147"/>
                  <a:gd name="T24" fmla="*/ 16 w 19"/>
                  <a:gd name="T25" fmla="*/ 0 h 147"/>
                  <a:gd name="T26" fmla="*/ 16 w 19"/>
                  <a:gd name="T27" fmla="*/ 35 h 147"/>
                  <a:gd name="T28" fmla="*/ 19 w 19"/>
                  <a:gd name="T29" fmla="*/ 70 h 147"/>
                  <a:gd name="T30" fmla="*/ 16 w 19"/>
                  <a:gd name="T31" fmla="*/ 106 h 147"/>
                  <a:gd name="T32" fmla="*/ 10 w 19"/>
                  <a:gd name="T33" fmla="*/ 14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147">
                    <a:moveTo>
                      <a:pt x="10" y="141"/>
                    </a:moveTo>
                    <a:lnTo>
                      <a:pt x="16" y="147"/>
                    </a:lnTo>
                    <a:lnTo>
                      <a:pt x="13" y="147"/>
                    </a:lnTo>
                    <a:lnTo>
                      <a:pt x="7" y="147"/>
                    </a:lnTo>
                    <a:lnTo>
                      <a:pt x="5" y="147"/>
                    </a:lnTo>
                    <a:lnTo>
                      <a:pt x="0" y="122"/>
                    </a:lnTo>
                    <a:lnTo>
                      <a:pt x="0" y="97"/>
                    </a:lnTo>
                    <a:lnTo>
                      <a:pt x="2" y="73"/>
                    </a:lnTo>
                    <a:lnTo>
                      <a:pt x="5" y="46"/>
                    </a:lnTo>
                    <a:lnTo>
                      <a:pt x="5" y="35"/>
                    </a:lnTo>
                    <a:lnTo>
                      <a:pt x="7" y="21"/>
                    </a:lnTo>
                    <a:lnTo>
                      <a:pt x="13" y="10"/>
                    </a:lnTo>
                    <a:lnTo>
                      <a:pt x="16" y="0"/>
                    </a:lnTo>
                    <a:lnTo>
                      <a:pt x="16" y="35"/>
                    </a:lnTo>
                    <a:lnTo>
                      <a:pt x="19" y="70"/>
                    </a:lnTo>
                    <a:lnTo>
                      <a:pt x="16" y="106"/>
                    </a:lnTo>
                    <a:lnTo>
                      <a:pt x="10" y="141"/>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88" name="Freeform 76"/>
              <p:cNvSpPr>
                <a:spLocks/>
              </p:cNvSpPr>
              <p:nvPr/>
            </p:nvSpPr>
            <p:spPr bwMode="auto">
              <a:xfrm>
                <a:off x="3065" y="2193"/>
                <a:ext cx="19" cy="29"/>
              </a:xfrm>
              <a:custGeom>
                <a:avLst/>
                <a:gdLst>
                  <a:gd name="T0" fmla="*/ 76 w 76"/>
                  <a:gd name="T1" fmla="*/ 109 h 119"/>
                  <a:gd name="T2" fmla="*/ 0 w 76"/>
                  <a:gd name="T3" fmla="*/ 119 h 119"/>
                  <a:gd name="T4" fmla="*/ 5 w 76"/>
                  <a:gd name="T5" fmla="*/ 114 h 119"/>
                  <a:gd name="T6" fmla="*/ 5 w 76"/>
                  <a:gd name="T7" fmla="*/ 0 h 119"/>
                  <a:gd name="T8" fmla="*/ 21 w 76"/>
                  <a:gd name="T9" fmla="*/ 30 h 119"/>
                  <a:gd name="T10" fmla="*/ 41 w 76"/>
                  <a:gd name="T11" fmla="*/ 55 h 119"/>
                  <a:gd name="T12" fmla="*/ 60 w 76"/>
                  <a:gd name="T13" fmla="*/ 82 h 119"/>
                  <a:gd name="T14" fmla="*/ 76 w 76"/>
                  <a:gd name="T15" fmla="*/ 10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19">
                    <a:moveTo>
                      <a:pt x="76" y="109"/>
                    </a:moveTo>
                    <a:lnTo>
                      <a:pt x="0" y="119"/>
                    </a:lnTo>
                    <a:lnTo>
                      <a:pt x="5" y="114"/>
                    </a:lnTo>
                    <a:lnTo>
                      <a:pt x="5" y="0"/>
                    </a:lnTo>
                    <a:lnTo>
                      <a:pt x="21" y="30"/>
                    </a:lnTo>
                    <a:lnTo>
                      <a:pt x="41" y="55"/>
                    </a:lnTo>
                    <a:lnTo>
                      <a:pt x="60" y="82"/>
                    </a:lnTo>
                    <a:lnTo>
                      <a:pt x="76" y="109"/>
                    </a:lnTo>
                    <a:close/>
                  </a:path>
                </a:pathLst>
              </a:custGeom>
              <a:solidFill>
                <a:srgbClr val="E8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89" name="Freeform 77"/>
              <p:cNvSpPr>
                <a:spLocks/>
              </p:cNvSpPr>
              <p:nvPr/>
            </p:nvSpPr>
            <p:spPr bwMode="auto">
              <a:xfrm>
                <a:off x="2968" y="2194"/>
                <a:ext cx="22" cy="37"/>
              </a:xfrm>
              <a:custGeom>
                <a:avLst/>
                <a:gdLst>
                  <a:gd name="T0" fmla="*/ 87 w 87"/>
                  <a:gd name="T1" fmla="*/ 0 h 150"/>
                  <a:gd name="T2" fmla="*/ 87 w 87"/>
                  <a:gd name="T3" fmla="*/ 30 h 150"/>
                  <a:gd name="T4" fmla="*/ 85 w 87"/>
                  <a:gd name="T5" fmla="*/ 57 h 150"/>
                  <a:gd name="T6" fmla="*/ 80 w 87"/>
                  <a:gd name="T7" fmla="*/ 87 h 150"/>
                  <a:gd name="T8" fmla="*/ 77 w 87"/>
                  <a:gd name="T9" fmla="*/ 113 h 150"/>
                  <a:gd name="T10" fmla="*/ 75 w 87"/>
                  <a:gd name="T11" fmla="*/ 122 h 150"/>
                  <a:gd name="T12" fmla="*/ 75 w 87"/>
                  <a:gd name="T13" fmla="*/ 131 h 150"/>
                  <a:gd name="T14" fmla="*/ 71 w 87"/>
                  <a:gd name="T15" fmla="*/ 138 h 150"/>
                  <a:gd name="T16" fmla="*/ 71 w 87"/>
                  <a:gd name="T17" fmla="*/ 150 h 150"/>
                  <a:gd name="T18" fmla="*/ 55 w 87"/>
                  <a:gd name="T19" fmla="*/ 125 h 150"/>
                  <a:gd name="T20" fmla="*/ 39 w 87"/>
                  <a:gd name="T21" fmla="*/ 97 h 150"/>
                  <a:gd name="T22" fmla="*/ 20 w 87"/>
                  <a:gd name="T23" fmla="*/ 73 h 150"/>
                  <a:gd name="T24" fmla="*/ 4 w 87"/>
                  <a:gd name="T25" fmla="*/ 49 h 150"/>
                  <a:gd name="T26" fmla="*/ 6 w 87"/>
                  <a:gd name="T27" fmla="*/ 37 h 150"/>
                  <a:gd name="T28" fmla="*/ 4 w 87"/>
                  <a:gd name="T29" fmla="*/ 30 h 150"/>
                  <a:gd name="T30" fmla="*/ 0 w 87"/>
                  <a:gd name="T31" fmla="*/ 21 h 150"/>
                  <a:gd name="T32" fmla="*/ 4 w 87"/>
                  <a:gd name="T33" fmla="*/ 14 h 150"/>
                  <a:gd name="T34" fmla="*/ 14 w 87"/>
                  <a:gd name="T35" fmla="*/ 10 h 150"/>
                  <a:gd name="T36" fmla="*/ 25 w 87"/>
                  <a:gd name="T37" fmla="*/ 7 h 150"/>
                  <a:gd name="T38" fmla="*/ 36 w 87"/>
                  <a:gd name="T39" fmla="*/ 7 h 150"/>
                  <a:gd name="T40" fmla="*/ 47 w 87"/>
                  <a:gd name="T41" fmla="*/ 5 h 150"/>
                  <a:gd name="T42" fmla="*/ 55 w 87"/>
                  <a:gd name="T43" fmla="*/ 2 h 150"/>
                  <a:gd name="T44" fmla="*/ 66 w 87"/>
                  <a:gd name="T45" fmla="*/ 0 h 150"/>
                  <a:gd name="T46" fmla="*/ 77 w 87"/>
                  <a:gd name="T47" fmla="*/ 0 h 150"/>
                  <a:gd name="T48" fmla="*/ 87 w 87"/>
                  <a:gd name="T4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150">
                    <a:moveTo>
                      <a:pt x="87" y="0"/>
                    </a:moveTo>
                    <a:lnTo>
                      <a:pt x="87" y="30"/>
                    </a:lnTo>
                    <a:lnTo>
                      <a:pt x="85" y="57"/>
                    </a:lnTo>
                    <a:lnTo>
                      <a:pt x="80" y="87"/>
                    </a:lnTo>
                    <a:lnTo>
                      <a:pt x="77" y="113"/>
                    </a:lnTo>
                    <a:lnTo>
                      <a:pt x="75" y="122"/>
                    </a:lnTo>
                    <a:lnTo>
                      <a:pt x="75" y="131"/>
                    </a:lnTo>
                    <a:lnTo>
                      <a:pt x="71" y="138"/>
                    </a:lnTo>
                    <a:lnTo>
                      <a:pt x="71" y="150"/>
                    </a:lnTo>
                    <a:lnTo>
                      <a:pt x="55" y="125"/>
                    </a:lnTo>
                    <a:lnTo>
                      <a:pt x="39" y="97"/>
                    </a:lnTo>
                    <a:lnTo>
                      <a:pt x="20" y="73"/>
                    </a:lnTo>
                    <a:lnTo>
                      <a:pt x="4" y="49"/>
                    </a:lnTo>
                    <a:lnTo>
                      <a:pt x="6" y="37"/>
                    </a:lnTo>
                    <a:lnTo>
                      <a:pt x="4" y="30"/>
                    </a:lnTo>
                    <a:lnTo>
                      <a:pt x="0" y="21"/>
                    </a:lnTo>
                    <a:lnTo>
                      <a:pt x="4" y="14"/>
                    </a:lnTo>
                    <a:lnTo>
                      <a:pt x="14" y="10"/>
                    </a:lnTo>
                    <a:lnTo>
                      <a:pt x="25" y="7"/>
                    </a:lnTo>
                    <a:lnTo>
                      <a:pt x="36" y="7"/>
                    </a:lnTo>
                    <a:lnTo>
                      <a:pt x="47" y="5"/>
                    </a:lnTo>
                    <a:lnTo>
                      <a:pt x="55" y="2"/>
                    </a:lnTo>
                    <a:lnTo>
                      <a:pt x="66" y="0"/>
                    </a:lnTo>
                    <a:lnTo>
                      <a:pt x="77" y="0"/>
                    </a:lnTo>
                    <a:lnTo>
                      <a:pt x="87"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90" name="Freeform 78"/>
              <p:cNvSpPr>
                <a:spLocks/>
              </p:cNvSpPr>
              <p:nvPr/>
            </p:nvSpPr>
            <p:spPr bwMode="auto">
              <a:xfrm>
                <a:off x="3014" y="2195"/>
                <a:ext cx="7" cy="36"/>
              </a:xfrm>
              <a:custGeom>
                <a:avLst/>
                <a:gdLst>
                  <a:gd name="T0" fmla="*/ 22 w 27"/>
                  <a:gd name="T1" fmla="*/ 133 h 145"/>
                  <a:gd name="T2" fmla="*/ 25 w 27"/>
                  <a:gd name="T3" fmla="*/ 133 h 145"/>
                  <a:gd name="T4" fmla="*/ 27 w 27"/>
                  <a:gd name="T5" fmla="*/ 133 h 145"/>
                  <a:gd name="T6" fmla="*/ 22 w 27"/>
                  <a:gd name="T7" fmla="*/ 138 h 145"/>
                  <a:gd name="T8" fmla="*/ 16 w 27"/>
                  <a:gd name="T9" fmla="*/ 142 h 145"/>
                  <a:gd name="T10" fmla="*/ 11 w 27"/>
                  <a:gd name="T11" fmla="*/ 142 h 145"/>
                  <a:gd name="T12" fmla="*/ 8 w 27"/>
                  <a:gd name="T13" fmla="*/ 145 h 145"/>
                  <a:gd name="T14" fmla="*/ 2 w 27"/>
                  <a:gd name="T15" fmla="*/ 138 h 145"/>
                  <a:gd name="T16" fmla="*/ 0 w 27"/>
                  <a:gd name="T17" fmla="*/ 128 h 145"/>
                  <a:gd name="T18" fmla="*/ 0 w 27"/>
                  <a:gd name="T19" fmla="*/ 115 h 145"/>
                  <a:gd name="T20" fmla="*/ 2 w 27"/>
                  <a:gd name="T21" fmla="*/ 98 h 145"/>
                  <a:gd name="T22" fmla="*/ 2 w 27"/>
                  <a:gd name="T23" fmla="*/ 85 h 145"/>
                  <a:gd name="T24" fmla="*/ 11 w 27"/>
                  <a:gd name="T25" fmla="*/ 66 h 145"/>
                  <a:gd name="T26" fmla="*/ 14 w 27"/>
                  <a:gd name="T27" fmla="*/ 41 h 145"/>
                  <a:gd name="T28" fmla="*/ 16 w 27"/>
                  <a:gd name="T29" fmla="*/ 19 h 145"/>
                  <a:gd name="T30" fmla="*/ 22 w 27"/>
                  <a:gd name="T31" fmla="*/ 0 h 145"/>
                  <a:gd name="T32" fmla="*/ 22 w 27"/>
                  <a:gd name="T33" fmla="*/ 13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145">
                    <a:moveTo>
                      <a:pt x="22" y="133"/>
                    </a:moveTo>
                    <a:lnTo>
                      <a:pt x="25" y="133"/>
                    </a:lnTo>
                    <a:lnTo>
                      <a:pt x="27" y="133"/>
                    </a:lnTo>
                    <a:lnTo>
                      <a:pt x="22" y="138"/>
                    </a:lnTo>
                    <a:lnTo>
                      <a:pt x="16" y="142"/>
                    </a:lnTo>
                    <a:lnTo>
                      <a:pt x="11" y="142"/>
                    </a:lnTo>
                    <a:lnTo>
                      <a:pt x="8" y="145"/>
                    </a:lnTo>
                    <a:lnTo>
                      <a:pt x="2" y="138"/>
                    </a:lnTo>
                    <a:lnTo>
                      <a:pt x="0" y="128"/>
                    </a:lnTo>
                    <a:lnTo>
                      <a:pt x="0" y="115"/>
                    </a:lnTo>
                    <a:lnTo>
                      <a:pt x="2" y="98"/>
                    </a:lnTo>
                    <a:lnTo>
                      <a:pt x="2" y="85"/>
                    </a:lnTo>
                    <a:lnTo>
                      <a:pt x="11" y="66"/>
                    </a:lnTo>
                    <a:lnTo>
                      <a:pt x="14" y="41"/>
                    </a:lnTo>
                    <a:lnTo>
                      <a:pt x="16" y="19"/>
                    </a:lnTo>
                    <a:lnTo>
                      <a:pt x="22" y="0"/>
                    </a:lnTo>
                    <a:lnTo>
                      <a:pt x="22" y="133"/>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91" name="Freeform 79"/>
              <p:cNvSpPr>
                <a:spLocks/>
              </p:cNvSpPr>
              <p:nvPr/>
            </p:nvSpPr>
            <p:spPr bwMode="auto">
              <a:xfrm>
                <a:off x="2943" y="2199"/>
                <a:ext cx="18" cy="32"/>
              </a:xfrm>
              <a:custGeom>
                <a:avLst/>
                <a:gdLst>
                  <a:gd name="T0" fmla="*/ 71 w 71"/>
                  <a:gd name="T1" fmla="*/ 0 h 131"/>
                  <a:gd name="T2" fmla="*/ 65 w 71"/>
                  <a:gd name="T3" fmla="*/ 35 h 131"/>
                  <a:gd name="T4" fmla="*/ 62 w 71"/>
                  <a:gd name="T5" fmla="*/ 68 h 131"/>
                  <a:gd name="T6" fmla="*/ 60 w 71"/>
                  <a:gd name="T7" fmla="*/ 101 h 131"/>
                  <a:gd name="T8" fmla="*/ 55 w 71"/>
                  <a:gd name="T9" fmla="*/ 131 h 131"/>
                  <a:gd name="T10" fmla="*/ 43 w 71"/>
                  <a:gd name="T11" fmla="*/ 108 h 131"/>
                  <a:gd name="T12" fmla="*/ 32 w 71"/>
                  <a:gd name="T13" fmla="*/ 87 h 131"/>
                  <a:gd name="T14" fmla="*/ 18 w 71"/>
                  <a:gd name="T15" fmla="*/ 65 h 131"/>
                  <a:gd name="T16" fmla="*/ 5 w 71"/>
                  <a:gd name="T17" fmla="*/ 46 h 131"/>
                  <a:gd name="T18" fmla="*/ 5 w 71"/>
                  <a:gd name="T19" fmla="*/ 38 h 131"/>
                  <a:gd name="T20" fmla="*/ 2 w 71"/>
                  <a:gd name="T21" fmla="*/ 27 h 131"/>
                  <a:gd name="T22" fmla="*/ 0 w 71"/>
                  <a:gd name="T23" fmla="*/ 18 h 131"/>
                  <a:gd name="T24" fmla="*/ 0 w 71"/>
                  <a:gd name="T25" fmla="*/ 11 h 131"/>
                  <a:gd name="T26" fmla="*/ 18 w 71"/>
                  <a:gd name="T27" fmla="*/ 11 h 131"/>
                  <a:gd name="T28" fmla="*/ 35 w 71"/>
                  <a:gd name="T29" fmla="*/ 8 h 131"/>
                  <a:gd name="T30" fmla="*/ 55 w 71"/>
                  <a:gd name="T31" fmla="*/ 2 h 131"/>
                  <a:gd name="T32" fmla="*/ 71 w 71"/>
                  <a:gd name="T33"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 h="131">
                    <a:moveTo>
                      <a:pt x="71" y="0"/>
                    </a:moveTo>
                    <a:lnTo>
                      <a:pt x="65" y="35"/>
                    </a:lnTo>
                    <a:lnTo>
                      <a:pt x="62" y="68"/>
                    </a:lnTo>
                    <a:lnTo>
                      <a:pt x="60" y="101"/>
                    </a:lnTo>
                    <a:lnTo>
                      <a:pt x="55" y="131"/>
                    </a:lnTo>
                    <a:lnTo>
                      <a:pt x="43" y="108"/>
                    </a:lnTo>
                    <a:lnTo>
                      <a:pt x="32" y="87"/>
                    </a:lnTo>
                    <a:lnTo>
                      <a:pt x="18" y="65"/>
                    </a:lnTo>
                    <a:lnTo>
                      <a:pt x="5" y="46"/>
                    </a:lnTo>
                    <a:lnTo>
                      <a:pt x="5" y="38"/>
                    </a:lnTo>
                    <a:lnTo>
                      <a:pt x="2" y="27"/>
                    </a:lnTo>
                    <a:lnTo>
                      <a:pt x="0" y="18"/>
                    </a:lnTo>
                    <a:lnTo>
                      <a:pt x="0" y="11"/>
                    </a:lnTo>
                    <a:lnTo>
                      <a:pt x="18" y="11"/>
                    </a:lnTo>
                    <a:lnTo>
                      <a:pt x="35" y="8"/>
                    </a:lnTo>
                    <a:lnTo>
                      <a:pt x="55" y="2"/>
                    </a:lnTo>
                    <a:lnTo>
                      <a:pt x="71"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92" name="Freeform 80"/>
              <p:cNvSpPr>
                <a:spLocks/>
              </p:cNvSpPr>
              <p:nvPr/>
            </p:nvSpPr>
            <p:spPr bwMode="auto">
              <a:xfrm>
                <a:off x="2990" y="2199"/>
                <a:ext cx="4" cy="36"/>
              </a:xfrm>
              <a:custGeom>
                <a:avLst/>
                <a:gdLst>
                  <a:gd name="T0" fmla="*/ 18 w 20"/>
                  <a:gd name="T1" fmla="*/ 136 h 144"/>
                  <a:gd name="T2" fmla="*/ 20 w 20"/>
                  <a:gd name="T3" fmla="*/ 142 h 144"/>
                  <a:gd name="T4" fmla="*/ 14 w 20"/>
                  <a:gd name="T5" fmla="*/ 142 h 144"/>
                  <a:gd name="T6" fmla="*/ 9 w 20"/>
                  <a:gd name="T7" fmla="*/ 144 h 144"/>
                  <a:gd name="T8" fmla="*/ 7 w 20"/>
                  <a:gd name="T9" fmla="*/ 144 h 144"/>
                  <a:gd name="T10" fmla="*/ 0 w 20"/>
                  <a:gd name="T11" fmla="*/ 142 h 144"/>
                  <a:gd name="T12" fmla="*/ 7 w 20"/>
                  <a:gd name="T13" fmla="*/ 106 h 144"/>
                  <a:gd name="T14" fmla="*/ 12 w 20"/>
                  <a:gd name="T15" fmla="*/ 71 h 144"/>
                  <a:gd name="T16" fmla="*/ 18 w 20"/>
                  <a:gd name="T17" fmla="*/ 35 h 144"/>
                  <a:gd name="T18" fmla="*/ 20 w 20"/>
                  <a:gd name="T19" fmla="*/ 0 h 144"/>
                  <a:gd name="T20" fmla="*/ 20 w 20"/>
                  <a:gd name="T21" fmla="*/ 35 h 144"/>
                  <a:gd name="T22" fmla="*/ 20 w 20"/>
                  <a:gd name="T23" fmla="*/ 68 h 144"/>
                  <a:gd name="T24" fmla="*/ 20 w 20"/>
                  <a:gd name="T25" fmla="*/ 101 h 144"/>
                  <a:gd name="T26" fmla="*/ 18 w 20"/>
                  <a:gd name="T27"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44">
                    <a:moveTo>
                      <a:pt x="18" y="136"/>
                    </a:moveTo>
                    <a:lnTo>
                      <a:pt x="20" y="142"/>
                    </a:lnTo>
                    <a:lnTo>
                      <a:pt x="14" y="142"/>
                    </a:lnTo>
                    <a:lnTo>
                      <a:pt x="9" y="144"/>
                    </a:lnTo>
                    <a:lnTo>
                      <a:pt x="7" y="144"/>
                    </a:lnTo>
                    <a:lnTo>
                      <a:pt x="0" y="142"/>
                    </a:lnTo>
                    <a:lnTo>
                      <a:pt x="7" y="106"/>
                    </a:lnTo>
                    <a:lnTo>
                      <a:pt x="12" y="71"/>
                    </a:lnTo>
                    <a:lnTo>
                      <a:pt x="18" y="35"/>
                    </a:lnTo>
                    <a:lnTo>
                      <a:pt x="20" y="0"/>
                    </a:lnTo>
                    <a:lnTo>
                      <a:pt x="20" y="35"/>
                    </a:lnTo>
                    <a:lnTo>
                      <a:pt x="20" y="68"/>
                    </a:lnTo>
                    <a:lnTo>
                      <a:pt x="20" y="101"/>
                    </a:lnTo>
                    <a:lnTo>
                      <a:pt x="18" y="136"/>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93" name="Freeform 81"/>
              <p:cNvSpPr>
                <a:spLocks/>
              </p:cNvSpPr>
              <p:nvPr/>
            </p:nvSpPr>
            <p:spPr bwMode="auto">
              <a:xfrm>
                <a:off x="2922" y="2203"/>
                <a:ext cx="15" cy="33"/>
              </a:xfrm>
              <a:custGeom>
                <a:avLst/>
                <a:gdLst>
                  <a:gd name="T0" fmla="*/ 60 w 60"/>
                  <a:gd name="T1" fmla="*/ 0 h 133"/>
                  <a:gd name="T2" fmla="*/ 52 w 60"/>
                  <a:gd name="T3" fmla="*/ 32 h 133"/>
                  <a:gd name="T4" fmla="*/ 49 w 60"/>
                  <a:gd name="T5" fmla="*/ 68 h 133"/>
                  <a:gd name="T6" fmla="*/ 44 w 60"/>
                  <a:gd name="T7" fmla="*/ 103 h 133"/>
                  <a:gd name="T8" fmla="*/ 44 w 60"/>
                  <a:gd name="T9" fmla="*/ 133 h 133"/>
                  <a:gd name="T10" fmla="*/ 32 w 60"/>
                  <a:gd name="T11" fmla="*/ 108 h 133"/>
                  <a:gd name="T12" fmla="*/ 21 w 60"/>
                  <a:gd name="T13" fmla="*/ 82 h 133"/>
                  <a:gd name="T14" fmla="*/ 11 w 60"/>
                  <a:gd name="T15" fmla="*/ 57 h 133"/>
                  <a:gd name="T16" fmla="*/ 0 w 60"/>
                  <a:gd name="T17" fmla="*/ 30 h 133"/>
                  <a:gd name="T18" fmla="*/ 3 w 60"/>
                  <a:gd name="T19" fmla="*/ 11 h 133"/>
                  <a:gd name="T20" fmla="*/ 19 w 60"/>
                  <a:gd name="T21" fmla="*/ 5 h 133"/>
                  <a:gd name="T22" fmla="*/ 41 w 60"/>
                  <a:gd name="T23" fmla="*/ 2 h 133"/>
                  <a:gd name="T24" fmla="*/ 60 w 60"/>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133">
                    <a:moveTo>
                      <a:pt x="60" y="0"/>
                    </a:moveTo>
                    <a:lnTo>
                      <a:pt x="52" y="32"/>
                    </a:lnTo>
                    <a:lnTo>
                      <a:pt x="49" y="68"/>
                    </a:lnTo>
                    <a:lnTo>
                      <a:pt x="44" y="103"/>
                    </a:lnTo>
                    <a:lnTo>
                      <a:pt x="44" y="133"/>
                    </a:lnTo>
                    <a:lnTo>
                      <a:pt x="32" y="108"/>
                    </a:lnTo>
                    <a:lnTo>
                      <a:pt x="21" y="82"/>
                    </a:lnTo>
                    <a:lnTo>
                      <a:pt x="11" y="57"/>
                    </a:lnTo>
                    <a:lnTo>
                      <a:pt x="0" y="30"/>
                    </a:lnTo>
                    <a:lnTo>
                      <a:pt x="3" y="11"/>
                    </a:lnTo>
                    <a:lnTo>
                      <a:pt x="19" y="5"/>
                    </a:lnTo>
                    <a:lnTo>
                      <a:pt x="41" y="2"/>
                    </a:lnTo>
                    <a:lnTo>
                      <a:pt x="60"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94" name="Freeform 82"/>
              <p:cNvSpPr>
                <a:spLocks/>
              </p:cNvSpPr>
              <p:nvPr/>
            </p:nvSpPr>
            <p:spPr bwMode="auto">
              <a:xfrm>
                <a:off x="2961" y="2203"/>
                <a:ext cx="5" cy="36"/>
              </a:xfrm>
              <a:custGeom>
                <a:avLst/>
                <a:gdLst>
                  <a:gd name="T0" fmla="*/ 13 w 19"/>
                  <a:gd name="T1" fmla="*/ 142 h 142"/>
                  <a:gd name="T2" fmla="*/ 0 w 19"/>
                  <a:gd name="T3" fmla="*/ 142 h 142"/>
                  <a:gd name="T4" fmla="*/ 0 w 19"/>
                  <a:gd name="T5" fmla="*/ 106 h 142"/>
                  <a:gd name="T6" fmla="*/ 2 w 19"/>
                  <a:gd name="T7" fmla="*/ 71 h 142"/>
                  <a:gd name="T8" fmla="*/ 7 w 19"/>
                  <a:gd name="T9" fmla="*/ 34 h 142"/>
                  <a:gd name="T10" fmla="*/ 13 w 19"/>
                  <a:gd name="T11" fmla="*/ 0 h 142"/>
                  <a:gd name="T12" fmla="*/ 16 w 19"/>
                  <a:gd name="T13" fmla="*/ 36 h 142"/>
                  <a:gd name="T14" fmla="*/ 19 w 19"/>
                  <a:gd name="T15" fmla="*/ 74 h 142"/>
                  <a:gd name="T16" fmla="*/ 19 w 19"/>
                  <a:gd name="T17" fmla="*/ 110 h 142"/>
                  <a:gd name="T18" fmla="*/ 13 w 19"/>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42">
                    <a:moveTo>
                      <a:pt x="13" y="142"/>
                    </a:moveTo>
                    <a:lnTo>
                      <a:pt x="0" y="142"/>
                    </a:lnTo>
                    <a:lnTo>
                      <a:pt x="0" y="106"/>
                    </a:lnTo>
                    <a:lnTo>
                      <a:pt x="2" y="71"/>
                    </a:lnTo>
                    <a:lnTo>
                      <a:pt x="7" y="34"/>
                    </a:lnTo>
                    <a:lnTo>
                      <a:pt x="13" y="0"/>
                    </a:lnTo>
                    <a:lnTo>
                      <a:pt x="16" y="36"/>
                    </a:lnTo>
                    <a:lnTo>
                      <a:pt x="19" y="74"/>
                    </a:lnTo>
                    <a:lnTo>
                      <a:pt x="19" y="110"/>
                    </a:lnTo>
                    <a:lnTo>
                      <a:pt x="13" y="142"/>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95" name="Freeform 83"/>
              <p:cNvSpPr>
                <a:spLocks/>
              </p:cNvSpPr>
              <p:nvPr/>
            </p:nvSpPr>
            <p:spPr bwMode="auto">
              <a:xfrm>
                <a:off x="3032" y="2204"/>
                <a:ext cx="269" cy="62"/>
              </a:xfrm>
              <a:custGeom>
                <a:avLst/>
                <a:gdLst>
                  <a:gd name="T0" fmla="*/ 1074 w 1074"/>
                  <a:gd name="T1" fmla="*/ 68 h 246"/>
                  <a:gd name="T2" fmla="*/ 1009 w 1074"/>
                  <a:gd name="T3" fmla="*/ 80 h 246"/>
                  <a:gd name="T4" fmla="*/ 943 w 1074"/>
                  <a:gd name="T5" fmla="*/ 91 h 246"/>
                  <a:gd name="T6" fmla="*/ 875 w 1074"/>
                  <a:gd name="T7" fmla="*/ 101 h 246"/>
                  <a:gd name="T8" fmla="*/ 809 w 1074"/>
                  <a:gd name="T9" fmla="*/ 112 h 246"/>
                  <a:gd name="T10" fmla="*/ 744 w 1074"/>
                  <a:gd name="T11" fmla="*/ 123 h 246"/>
                  <a:gd name="T12" fmla="*/ 676 w 1074"/>
                  <a:gd name="T13" fmla="*/ 134 h 246"/>
                  <a:gd name="T14" fmla="*/ 611 w 1074"/>
                  <a:gd name="T15" fmla="*/ 145 h 246"/>
                  <a:gd name="T16" fmla="*/ 545 w 1074"/>
                  <a:gd name="T17" fmla="*/ 156 h 246"/>
                  <a:gd name="T18" fmla="*/ 476 w 1074"/>
                  <a:gd name="T19" fmla="*/ 167 h 246"/>
                  <a:gd name="T20" fmla="*/ 411 w 1074"/>
                  <a:gd name="T21" fmla="*/ 178 h 246"/>
                  <a:gd name="T22" fmla="*/ 346 w 1074"/>
                  <a:gd name="T23" fmla="*/ 188 h 246"/>
                  <a:gd name="T24" fmla="*/ 278 w 1074"/>
                  <a:gd name="T25" fmla="*/ 202 h 246"/>
                  <a:gd name="T26" fmla="*/ 212 w 1074"/>
                  <a:gd name="T27" fmla="*/ 213 h 246"/>
                  <a:gd name="T28" fmla="*/ 145 w 1074"/>
                  <a:gd name="T29" fmla="*/ 224 h 246"/>
                  <a:gd name="T30" fmla="*/ 79 w 1074"/>
                  <a:gd name="T31" fmla="*/ 234 h 246"/>
                  <a:gd name="T32" fmla="*/ 11 w 1074"/>
                  <a:gd name="T33" fmla="*/ 246 h 246"/>
                  <a:gd name="T34" fmla="*/ 9 w 1074"/>
                  <a:gd name="T35" fmla="*/ 243 h 246"/>
                  <a:gd name="T36" fmla="*/ 2 w 1074"/>
                  <a:gd name="T37" fmla="*/ 238 h 246"/>
                  <a:gd name="T38" fmla="*/ 0 w 1074"/>
                  <a:gd name="T39" fmla="*/ 234 h 246"/>
                  <a:gd name="T40" fmla="*/ 0 w 1074"/>
                  <a:gd name="T41" fmla="*/ 229 h 246"/>
                  <a:gd name="T42" fmla="*/ 11 w 1074"/>
                  <a:gd name="T43" fmla="*/ 227 h 246"/>
                  <a:gd name="T44" fmla="*/ 21 w 1074"/>
                  <a:gd name="T45" fmla="*/ 224 h 246"/>
                  <a:gd name="T46" fmla="*/ 35 w 1074"/>
                  <a:gd name="T47" fmla="*/ 224 h 246"/>
                  <a:gd name="T48" fmla="*/ 46 w 1074"/>
                  <a:gd name="T49" fmla="*/ 224 h 246"/>
                  <a:gd name="T50" fmla="*/ 57 w 1074"/>
                  <a:gd name="T51" fmla="*/ 221 h 246"/>
                  <a:gd name="T52" fmla="*/ 68 w 1074"/>
                  <a:gd name="T53" fmla="*/ 218 h 246"/>
                  <a:gd name="T54" fmla="*/ 76 w 1074"/>
                  <a:gd name="T55" fmla="*/ 210 h 246"/>
                  <a:gd name="T56" fmla="*/ 82 w 1074"/>
                  <a:gd name="T57" fmla="*/ 199 h 246"/>
                  <a:gd name="T58" fmla="*/ 85 w 1074"/>
                  <a:gd name="T59" fmla="*/ 186 h 246"/>
                  <a:gd name="T60" fmla="*/ 82 w 1074"/>
                  <a:gd name="T61" fmla="*/ 174 h 246"/>
                  <a:gd name="T62" fmla="*/ 79 w 1074"/>
                  <a:gd name="T63" fmla="*/ 164 h 246"/>
                  <a:gd name="T64" fmla="*/ 82 w 1074"/>
                  <a:gd name="T65" fmla="*/ 151 h 246"/>
                  <a:gd name="T66" fmla="*/ 1009 w 1074"/>
                  <a:gd name="T67" fmla="*/ 0 h 246"/>
                  <a:gd name="T68" fmla="*/ 1025 w 1074"/>
                  <a:gd name="T69" fmla="*/ 17 h 246"/>
                  <a:gd name="T70" fmla="*/ 1041 w 1074"/>
                  <a:gd name="T71" fmla="*/ 33 h 246"/>
                  <a:gd name="T72" fmla="*/ 1057 w 1074"/>
                  <a:gd name="T73" fmla="*/ 50 h 246"/>
                  <a:gd name="T74" fmla="*/ 1074 w 1074"/>
                  <a:gd name="T75" fmla="*/ 6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74" h="246">
                    <a:moveTo>
                      <a:pt x="1074" y="68"/>
                    </a:moveTo>
                    <a:lnTo>
                      <a:pt x="1009" y="80"/>
                    </a:lnTo>
                    <a:lnTo>
                      <a:pt x="943" y="91"/>
                    </a:lnTo>
                    <a:lnTo>
                      <a:pt x="875" y="101"/>
                    </a:lnTo>
                    <a:lnTo>
                      <a:pt x="809" y="112"/>
                    </a:lnTo>
                    <a:lnTo>
                      <a:pt x="744" y="123"/>
                    </a:lnTo>
                    <a:lnTo>
                      <a:pt x="676" y="134"/>
                    </a:lnTo>
                    <a:lnTo>
                      <a:pt x="611" y="145"/>
                    </a:lnTo>
                    <a:lnTo>
                      <a:pt x="545" y="156"/>
                    </a:lnTo>
                    <a:lnTo>
                      <a:pt x="476" y="167"/>
                    </a:lnTo>
                    <a:lnTo>
                      <a:pt x="411" y="178"/>
                    </a:lnTo>
                    <a:lnTo>
                      <a:pt x="346" y="188"/>
                    </a:lnTo>
                    <a:lnTo>
                      <a:pt x="278" y="202"/>
                    </a:lnTo>
                    <a:lnTo>
                      <a:pt x="212" y="213"/>
                    </a:lnTo>
                    <a:lnTo>
                      <a:pt x="145" y="224"/>
                    </a:lnTo>
                    <a:lnTo>
                      <a:pt x="79" y="234"/>
                    </a:lnTo>
                    <a:lnTo>
                      <a:pt x="11" y="246"/>
                    </a:lnTo>
                    <a:lnTo>
                      <a:pt x="9" y="243"/>
                    </a:lnTo>
                    <a:lnTo>
                      <a:pt x="2" y="238"/>
                    </a:lnTo>
                    <a:lnTo>
                      <a:pt x="0" y="234"/>
                    </a:lnTo>
                    <a:lnTo>
                      <a:pt x="0" y="229"/>
                    </a:lnTo>
                    <a:lnTo>
                      <a:pt x="11" y="227"/>
                    </a:lnTo>
                    <a:lnTo>
                      <a:pt x="21" y="224"/>
                    </a:lnTo>
                    <a:lnTo>
                      <a:pt x="35" y="224"/>
                    </a:lnTo>
                    <a:lnTo>
                      <a:pt x="46" y="224"/>
                    </a:lnTo>
                    <a:lnTo>
                      <a:pt x="57" y="221"/>
                    </a:lnTo>
                    <a:lnTo>
                      <a:pt x="68" y="218"/>
                    </a:lnTo>
                    <a:lnTo>
                      <a:pt x="76" y="210"/>
                    </a:lnTo>
                    <a:lnTo>
                      <a:pt x="82" y="199"/>
                    </a:lnTo>
                    <a:lnTo>
                      <a:pt x="85" y="186"/>
                    </a:lnTo>
                    <a:lnTo>
                      <a:pt x="82" y="174"/>
                    </a:lnTo>
                    <a:lnTo>
                      <a:pt x="79" y="164"/>
                    </a:lnTo>
                    <a:lnTo>
                      <a:pt x="82" y="151"/>
                    </a:lnTo>
                    <a:lnTo>
                      <a:pt x="1009" y="0"/>
                    </a:lnTo>
                    <a:lnTo>
                      <a:pt x="1025" y="17"/>
                    </a:lnTo>
                    <a:lnTo>
                      <a:pt x="1041" y="33"/>
                    </a:lnTo>
                    <a:lnTo>
                      <a:pt x="1057" y="50"/>
                    </a:lnTo>
                    <a:lnTo>
                      <a:pt x="1074" y="68"/>
                    </a:lnTo>
                    <a:close/>
                  </a:path>
                </a:pathLst>
              </a:custGeom>
              <a:solidFill>
                <a:srgbClr val="3FF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96" name="Freeform 84"/>
              <p:cNvSpPr>
                <a:spLocks/>
              </p:cNvSpPr>
              <p:nvPr/>
            </p:nvSpPr>
            <p:spPr bwMode="auto">
              <a:xfrm>
                <a:off x="2894" y="2206"/>
                <a:ext cx="21" cy="30"/>
              </a:xfrm>
              <a:custGeom>
                <a:avLst/>
                <a:gdLst>
                  <a:gd name="T0" fmla="*/ 82 w 82"/>
                  <a:gd name="T1" fmla="*/ 0 h 119"/>
                  <a:gd name="T2" fmla="*/ 73 w 82"/>
                  <a:gd name="T3" fmla="*/ 29 h 119"/>
                  <a:gd name="T4" fmla="*/ 71 w 82"/>
                  <a:gd name="T5" fmla="*/ 59 h 119"/>
                  <a:gd name="T6" fmla="*/ 71 w 82"/>
                  <a:gd name="T7" fmla="*/ 89 h 119"/>
                  <a:gd name="T8" fmla="*/ 66 w 82"/>
                  <a:gd name="T9" fmla="*/ 119 h 119"/>
                  <a:gd name="T10" fmla="*/ 11 w 82"/>
                  <a:gd name="T11" fmla="*/ 24 h 119"/>
                  <a:gd name="T12" fmla="*/ 0 w 82"/>
                  <a:gd name="T13" fmla="*/ 16 h 119"/>
                  <a:gd name="T14" fmla="*/ 11 w 82"/>
                  <a:gd name="T15" fmla="*/ 13 h 119"/>
                  <a:gd name="T16" fmla="*/ 22 w 82"/>
                  <a:gd name="T17" fmla="*/ 11 h 119"/>
                  <a:gd name="T18" fmla="*/ 33 w 82"/>
                  <a:gd name="T19" fmla="*/ 8 h 119"/>
                  <a:gd name="T20" fmla="*/ 41 w 82"/>
                  <a:gd name="T21" fmla="*/ 5 h 119"/>
                  <a:gd name="T22" fmla="*/ 52 w 82"/>
                  <a:gd name="T23" fmla="*/ 5 h 119"/>
                  <a:gd name="T24" fmla="*/ 63 w 82"/>
                  <a:gd name="T25" fmla="*/ 2 h 119"/>
                  <a:gd name="T26" fmla="*/ 73 w 82"/>
                  <a:gd name="T27" fmla="*/ 2 h 119"/>
                  <a:gd name="T28" fmla="*/ 82 w 82"/>
                  <a:gd name="T29"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119">
                    <a:moveTo>
                      <a:pt x="82" y="0"/>
                    </a:moveTo>
                    <a:lnTo>
                      <a:pt x="73" y="29"/>
                    </a:lnTo>
                    <a:lnTo>
                      <a:pt x="71" y="59"/>
                    </a:lnTo>
                    <a:lnTo>
                      <a:pt x="71" y="89"/>
                    </a:lnTo>
                    <a:lnTo>
                      <a:pt x="66" y="119"/>
                    </a:lnTo>
                    <a:lnTo>
                      <a:pt x="11" y="24"/>
                    </a:lnTo>
                    <a:lnTo>
                      <a:pt x="0" y="16"/>
                    </a:lnTo>
                    <a:lnTo>
                      <a:pt x="11" y="13"/>
                    </a:lnTo>
                    <a:lnTo>
                      <a:pt x="22" y="11"/>
                    </a:lnTo>
                    <a:lnTo>
                      <a:pt x="33" y="8"/>
                    </a:lnTo>
                    <a:lnTo>
                      <a:pt x="41" y="5"/>
                    </a:lnTo>
                    <a:lnTo>
                      <a:pt x="52" y="5"/>
                    </a:lnTo>
                    <a:lnTo>
                      <a:pt x="63" y="2"/>
                    </a:lnTo>
                    <a:lnTo>
                      <a:pt x="73" y="2"/>
                    </a:lnTo>
                    <a:lnTo>
                      <a:pt x="82"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97" name="Freeform 85"/>
              <p:cNvSpPr>
                <a:spLocks/>
              </p:cNvSpPr>
              <p:nvPr/>
            </p:nvSpPr>
            <p:spPr bwMode="auto">
              <a:xfrm>
                <a:off x="2937" y="2208"/>
                <a:ext cx="4" cy="35"/>
              </a:xfrm>
              <a:custGeom>
                <a:avLst/>
                <a:gdLst>
                  <a:gd name="T0" fmla="*/ 11 w 14"/>
                  <a:gd name="T1" fmla="*/ 139 h 142"/>
                  <a:gd name="T2" fmla="*/ 5 w 14"/>
                  <a:gd name="T3" fmla="*/ 142 h 142"/>
                  <a:gd name="T4" fmla="*/ 0 w 14"/>
                  <a:gd name="T5" fmla="*/ 107 h 142"/>
                  <a:gd name="T6" fmla="*/ 2 w 14"/>
                  <a:gd name="T7" fmla="*/ 71 h 142"/>
                  <a:gd name="T8" fmla="*/ 8 w 14"/>
                  <a:gd name="T9" fmla="*/ 36 h 142"/>
                  <a:gd name="T10" fmla="*/ 11 w 14"/>
                  <a:gd name="T11" fmla="*/ 0 h 142"/>
                  <a:gd name="T12" fmla="*/ 14 w 14"/>
                  <a:gd name="T13" fmla="*/ 36 h 142"/>
                  <a:gd name="T14" fmla="*/ 14 w 14"/>
                  <a:gd name="T15" fmla="*/ 68 h 142"/>
                  <a:gd name="T16" fmla="*/ 11 w 14"/>
                  <a:gd name="T17" fmla="*/ 103 h 142"/>
                  <a:gd name="T18" fmla="*/ 11 w 14"/>
                  <a:gd name="T19" fmla="*/ 13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2">
                    <a:moveTo>
                      <a:pt x="11" y="139"/>
                    </a:moveTo>
                    <a:lnTo>
                      <a:pt x="5" y="142"/>
                    </a:lnTo>
                    <a:lnTo>
                      <a:pt x="0" y="107"/>
                    </a:lnTo>
                    <a:lnTo>
                      <a:pt x="2" y="71"/>
                    </a:lnTo>
                    <a:lnTo>
                      <a:pt x="8" y="36"/>
                    </a:lnTo>
                    <a:lnTo>
                      <a:pt x="11" y="0"/>
                    </a:lnTo>
                    <a:lnTo>
                      <a:pt x="14" y="36"/>
                    </a:lnTo>
                    <a:lnTo>
                      <a:pt x="14" y="68"/>
                    </a:lnTo>
                    <a:lnTo>
                      <a:pt x="11" y="103"/>
                    </a:lnTo>
                    <a:lnTo>
                      <a:pt x="11" y="139"/>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98" name="Freeform 86"/>
              <p:cNvSpPr>
                <a:spLocks/>
              </p:cNvSpPr>
              <p:nvPr/>
            </p:nvSpPr>
            <p:spPr bwMode="auto">
              <a:xfrm>
                <a:off x="3024" y="2209"/>
                <a:ext cx="11" cy="20"/>
              </a:xfrm>
              <a:custGeom>
                <a:avLst/>
                <a:gdLst>
                  <a:gd name="T0" fmla="*/ 35 w 44"/>
                  <a:gd name="T1" fmla="*/ 71 h 78"/>
                  <a:gd name="T2" fmla="*/ 44 w 44"/>
                  <a:gd name="T3" fmla="*/ 71 h 78"/>
                  <a:gd name="T4" fmla="*/ 35 w 44"/>
                  <a:gd name="T5" fmla="*/ 76 h 78"/>
                  <a:gd name="T6" fmla="*/ 22 w 44"/>
                  <a:gd name="T7" fmla="*/ 78 h 78"/>
                  <a:gd name="T8" fmla="*/ 11 w 44"/>
                  <a:gd name="T9" fmla="*/ 78 h 78"/>
                  <a:gd name="T10" fmla="*/ 0 w 44"/>
                  <a:gd name="T11" fmla="*/ 78 h 78"/>
                  <a:gd name="T12" fmla="*/ 0 w 44"/>
                  <a:gd name="T13" fmla="*/ 60 h 78"/>
                  <a:gd name="T14" fmla="*/ 3 w 44"/>
                  <a:gd name="T15" fmla="*/ 41 h 78"/>
                  <a:gd name="T16" fmla="*/ 3 w 44"/>
                  <a:gd name="T17" fmla="*/ 21 h 78"/>
                  <a:gd name="T18" fmla="*/ 3 w 44"/>
                  <a:gd name="T19" fmla="*/ 0 h 78"/>
                  <a:gd name="T20" fmla="*/ 11 w 44"/>
                  <a:gd name="T21" fmla="*/ 16 h 78"/>
                  <a:gd name="T22" fmla="*/ 22 w 44"/>
                  <a:gd name="T23" fmla="*/ 32 h 78"/>
                  <a:gd name="T24" fmla="*/ 30 w 44"/>
                  <a:gd name="T25" fmla="*/ 51 h 78"/>
                  <a:gd name="T26" fmla="*/ 35 w 44"/>
                  <a:gd name="T27" fmla="*/ 7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78">
                    <a:moveTo>
                      <a:pt x="35" y="71"/>
                    </a:moveTo>
                    <a:lnTo>
                      <a:pt x="44" y="71"/>
                    </a:lnTo>
                    <a:lnTo>
                      <a:pt x="35" y="76"/>
                    </a:lnTo>
                    <a:lnTo>
                      <a:pt x="22" y="78"/>
                    </a:lnTo>
                    <a:lnTo>
                      <a:pt x="11" y="78"/>
                    </a:lnTo>
                    <a:lnTo>
                      <a:pt x="0" y="78"/>
                    </a:lnTo>
                    <a:lnTo>
                      <a:pt x="0" y="60"/>
                    </a:lnTo>
                    <a:lnTo>
                      <a:pt x="3" y="41"/>
                    </a:lnTo>
                    <a:lnTo>
                      <a:pt x="3" y="21"/>
                    </a:lnTo>
                    <a:lnTo>
                      <a:pt x="3" y="0"/>
                    </a:lnTo>
                    <a:lnTo>
                      <a:pt x="11" y="16"/>
                    </a:lnTo>
                    <a:lnTo>
                      <a:pt x="22" y="32"/>
                    </a:lnTo>
                    <a:lnTo>
                      <a:pt x="30" y="51"/>
                    </a:lnTo>
                    <a:lnTo>
                      <a:pt x="35" y="71"/>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99" name="Freeform 87"/>
              <p:cNvSpPr>
                <a:spLocks/>
              </p:cNvSpPr>
              <p:nvPr/>
            </p:nvSpPr>
            <p:spPr bwMode="auto">
              <a:xfrm>
                <a:off x="3046" y="2209"/>
                <a:ext cx="9" cy="16"/>
              </a:xfrm>
              <a:custGeom>
                <a:avLst/>
                <a:gdLst>
                  <a:gd name="T0" fmla="*/ 35 w 35"/>
                  <a:gd name="T1" fmla="*/ 60 h 65"/>
                  <a:gd name="T2" fmla="*/ 28 w 35"/>
                  <a:gd name="T3" fmla="*/ 62 h 65"/>
                  <a:gd name="T4" fmla="*/ 19 w 35"/>
                  <a:gd name="T5" fmla="*/ 65 h 65"/>
                  <a:gd name="T6" fmla="*/ 11 w 35"/>
                  <a:gd name="T7" fmla="*/ 65 h 65"/>
                  <a:gd name="T8" fmla="*/ 0 w 35"/>
                  <a:gd name="T9" fmla="*/ 65 h 65"/>
                  <a:gd name="T10" fmla="*/ 0 w 35"/>
                  <a:gd name="T11" fmla="*/ 0 h 65"/>
                  <a:gd name="T12" fmla="*/ 14 w 35"/>
                  <a:gd name="T13" fmla="*/ 13 h 65"/>
                  <a:gd name="T14" fmla="*/ 22 w 35"/>
                  <a:gd name="T15" fmla="*/ 30 h 65"/>
                  <a:gd name="T16" fmla="*/ 30 w 35"/>
                  <a:gd name="T17" fmla="*/ 46 h 65"/>
                  <a:gd name="T18" fmla="*/ 35 w 35"/>
                  <a:gd name="T19"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65">
                    <a:moveTo>
                      <a:pt x="35" y="60"/>
                    </a:moveTo>
                    <a:lnTo>
                      <a:pt x="28" y="62"/>
                    </a:lnTo>
                    <a:lnTo>
                      <a:pt x="19" y="65"/>
                    </a:lnTo>
                    <a:lnTo>
                      <a:pt x="11" y="65"/>
                    </a:lnTo>
                    <a:lnTo>
                      <a:pt x="0" y="65"/>
                    </a:lnTo>
                    <a:lnTo>
                      <a:pt x="0" y="0"/>
                    </a:lnTo>
                    <a:lnTo>
                      <a:pt x="14" y="13"/>
                    </a:lnTo>
                    <a:lnTo>
                      <a:pt x="22" y="30"/>
                    </a:lnTo>
                    <a:lnTo>
                      <a:pt x="30" y="46"/>
                    </a:lnTo>
                    <a:lnTo>
                      <a:pt x="35" y="60"/>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00" name="Freeform 88"/>
              <p:cNvSpPr>
                <a:spLocks/>
              </p:cNvSpPr>
              <p:nvPr/>
            </p:nvSpPr>
            <p:spPr bwMode="auto">
              <a:xfrm>
                <a:off x="2870" y="2210"/>
                <a:ext cx="20" cy="33"/>
              </a:xfrm>
              <a:custGeom>
                <a:avLst/>
                <a:gdLst>
                  <a:gd name="T0" fmla="*/ 79 w 79"/>
                  <a:gd name="T1" fmla="*/ 0 h 131"/>
                  <a:gd name="T2" fmla="*/ 74 w 79"/>
                  <a:gd name="T3" fmla="*/ 32 h 131"/>
                  <a:gd name="T4" fmla="*/ 71 w 79"/>
                  <a:gd name="T5" fmla="*/ 66 h 131"/>
                  <a:gd name="T6" fmla="*/ 65 w 79"/>
                  <a:gd name="T7" fmla="*/ 98 h 131"/>
                  <a:gd name="T8" fmla="*/ 60 w 79"/>
                  <a:gd name="T9" fmla="*/ 131 h 131"/>
                  <a:gd name="T10" fmla="*/ 49 w 79"/>
                  <a:gd name="T11" fmla="*/ 106 h 131"/>
                  <a:gd name="T12" fmla="*/ 38 w 79"/>
                  <a:gd name="T13" fmla="*/ 78 h 131"/>
                  <a:gd name="T14" fmla="*/ 28 w 79"/>
                  <a:gd name="T15" fmla="*/ 55 h 131"/>
                  <a:gd name="T16" fmla="*/ 17 w 79"/>
                  <a:gd name="T17" fmla="*/ 30 h 131"/>
                  <a:gd name="T18" fmla="*/ 0 w 79"/>
                  <a:gd name="T19" fmla="*/ 30 h 131"/>
                  <a:gd name="T20" fmla="*/ 0 w 79"/>
                  <a:gd name="T21" fmla="*/ 13 h 131"/>
                  <a:gd name="T22" fmla="*/ 19 w 79"/>
                  <a:gd name="T23" fmla="*/ 11 h 131"/>
                  <a:gd name="T24" fmla="*/ 42 w 79"/>
                  <a:gd name="T25" fmla="*/ 8 h 131"/>
                  <a:gd name="T26" fmla="*/ 60 w 79"/>
                  <a:gd name="T27" fmla="*/ 6 h 131"/>
                  <a:gd name="T28" fmla="*/ 79 w 79"/>
                  <a:gd name="T29"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131">
                    <a:moveTo>
                      <a:pt x="79" y="0"/>
                    </a:moveTo>
                    <a:lnTo>
                      <a:pt x="74" y="32"/>
                    </a:lnTo>
                    <a:lnTo>
                      <a:pt x="71" y="66"/>
                    </a:lnTo>
                    <a:lnTo>
                      <a:pt x="65" y="98"/>
                    </a:lnTo>
                    <a:lnTo>
                      <a:pt x="60" y="131"/>
                    </a:lnTo>
                    <a:lnTo>
                      <a:pt x="49" y="106"/>
                    </a:lnTo>
                    <a:lnTo>
                      <a:pt x="38" y="78"/>
                    </a:lnTo>
                    <a:lnTo>
                      <a:pt x="28" y="55"/>
                    </a:lnTo>
                    <a:lnTo>
                      <a:pt x="17" y="30"/>
                    </a:lnTo>
                    <a:lnTo>
                      <a:pt x="0" y="30"/>
                    </a:lnTo>
                    <a:lnTo>
                      <a:pt x="0" y="13"/>
                    </a:lnTo>
                    <a:lnTo>
                      <a:pt x="19" y="11"/>
                    </a:lnTo>
                    <a:lnTo>
                      <a:pt x="42" y="8"/>
                    </a:lnTo>
                    <a:lnTo>
                      <a:pt x="60" y="6"/>
                    </a:lnTo>
                    <a:lnTo>
                      <a:pt x="79"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01" name="Freeform 89"/>
              <p:cNvSpPr>
                <a:spLocks/>
              </p:cNvSpPr>
              <p:nvPr/>
            </p:nvSpPr>
            <p:spPr bwMode="auto">
              <a:xfrm>
                <a:off x="2913" y="2211"/>
                <a:ext cx="6" cy="35"/>
              </a:xfrm>
              <a:custGeom>
                <a:avLst/>
                <a:gdLst>
                  <a:gd name="T0" fmla="*/ 16 w 21"/>
                  <a:gd name="T1" fmla="*/ 137 h 142"/>
                  <a:gd name="T2" fmla="*/ 14 w 21"/>
                  <a:gd name="T3" fmla="*/ 140 h 142"/>
                  <a:gd name="T4" fmla="*/ 8 w 21"/>
                  <a:gd name="T5" fmla="*/ 142 h 142"/>
                  <a:gd name="T6" fmla="*/ 5 w 21"/>
                  <a:gd name="T7" fmla="*/ 142 h 142"/>
                  <a:gd name="T8" fmla="*/ 0 w 21"/>
                  <a:gd name="T9" fmla="*/ 142 h 142"/>
                  <a:gd name="T10" fmla="*/ 2 w 21"/>
                  <a:gd name="T11" fmla="*/ 137 h 142"/>
                  <a:gd name="T12" fmla="*/ 5 w 21"/>
                  <a:gd name="T13" fmla="*/ 131 h 142"/>
                  <a:gd name="T14" fmla="*/ 5 w 21"/>
                  <a:gd name="T15" fmla="*/ 129 h 142"/>
                  <a:gd name="T16" fmla="*/ 0 w 21"/>
                  <a:gd name="T17" fmla="*/ 126 h 142"/>
                  <a:gd name="T18" fmla="*/ 2 w 21"/>
                  <a:gd name="T19" fmla="*/ 94 h 142"/>
                  <a:gd name="T20" fmla="*/ 5 w 21"/>
                  <a:gd name="T21" fmla="*/ 64 h 142"/>
                  <a:gd name="T22" fmla="*/ 8 w 21"/>
                  <a:gd name="T23" fmla="*/ 30 h 142"/>
                  <a:gd name="T24" fmla="*/ 14 w 21"/>
                  <a:gd name="T25" fmla="*/ 0 h 142"/>
                  <a:gd name="T26" fmla="*/ 21 w 21"/>
                  <a:gd name="T27" fmla="*/ 36 h 142"/>
                  <a:gd name="T28" fmla="*/ 21 w 21"/>
                  <a:gd name="T29" fmla="*/ 71 h 142"/>
                  <a:gd name="T30" fmla="*/ 19 w 21"/>
                  <a:gd name="T31" fmla="*/ 107 h 142"/>
                  <a:gd name="T32" fmla="*/ 16 w 21"/>
                  <a:gd name="T33" fmla="*/ 1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142">
                    <a:moveTo>
                      <a:pt x="16" y="137"/>
                    </a:moveTo>
                    <a:lnTo>
                      <a:pt x="14" y="140"/>
                    </a:lnTo>
                    <a:lnTo>
                      <a:pt x="8" y="142"/>
                    </a:lnTo>
                    <a:lnTo>
                      <a:pt x="5" y="142"/>
                    </a:lnTo>
                    <a:lnTo>
                      <a:pt x="0" y="142"/>
                    </a:lnTo>
                    <a:lnTo>
                      <a:pt x="2" y="137"/>
                    </a:lnTo>
                    <a:lnTo>
                      <a:pt x="5" y="131"/>
                    </a:lnTo>
                    <a:lnTo>
                      <a:pt x="5" y="129"/>
                    </a:lnTo>
                    <a:lnTo>
                      <a:pt x="0" y="126"/>
                    </a:lnTo>
                    <a:lnTo>
                      <a:pt x="2" y="94"/>
                    </a:lnTo>
                    <a:lnTo>
                      <a:pt x="5" y="64"/>
                    </a:lnTo>
                    <a:lnTo>
                      <a:pt x="8" y="30"/>
                    </a:lnTo>
                    <a:lnTo>
                      <a:pt x="14" y="0"/>
                    </a:lnTo>
                    <a:lnTo>
                      <a:pt x="21" y="36"/>
                    </a:lnTo>
                    <a:lnTo>
                      <a:pt x="21" y="71"/>
                    </a:lnTo>
                    <a:lnTo>
                      <a:pt x="19" y="107"/>
                    </a:lnTo>
                    <a:lnTo>
                      <a:pt x="16" y="137"/>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02" name="Freeform 90"/>
              <p:cNvSpPr>
                <a:spLocks/>
              </p:cNvSpPr>
              <p:nvPr/>
            </p:nvSpPr>
            <p:spPr bwMode="auto">
              <a:xfrm>
                <a:off x="2998" y="2212"/>
                <a:ext cx="11" cy="21"/>
              </a:xfrm>
              <a:custGeom>
                <a:avLst/>
                <a:gdLst>
                  <a:gd name="T0" fmla="*/ 46 w 46"/>
                  <a:gd name="T1" fmla="*/ 77 h 82"/>
                  <a:gd name="T2" fmla="*/ 2 w 46"/>
                  <a:gd name="T3" fmla="*/ 82 h 82"/>
                  <a:gd name="T4" fmla="*/ 5 w 46"/>
                  <a:gd name="T5" fmla="*/ 63 h 82"/>
                  <a:gd name="T6" fmla="*/ 2 w 46"/>
                  <a:gd name="T7" fmla="*/ 40 h 82"/>
                  <a:gd name="T8" fmla="*/ 0 w 46"/>
                  <a:gd name="T9" fmla="*/ 19 h 82"/>
                  <a:gd name="T10" fmla="*/ 2 w 46"/>
                  <a:gd name="T11" fmla="*/ 0 h 82"/>
                  <a:gd name="T12" fmla="*/ 16 w 46"/>
                  <a:gd name="T13" fmla="*/ 17 h 82"/>
                  <a:gd name="T14" fmla="*/ 30 w 46"/>
                  <a:gd name="T15" fmla="*/ 35 h 82"/>
                  <a:gd name="T16" fmla="*/ 40 w 46"/>
                  <a:gd name="T17" fmla="*/ 54 h 82"/>
                  <a:gd name="T18" fmla="*/ 46 w 46"/>
                  <a:gd name="T19" fmla="*/ 7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82">
                    <a:moveTo>
                      <a:pt x="46" y="77"/>
                    </a:moveTo>
                    <a:lnTo>
                      <a:pt x="2" y="82"/>
                    </a:lnTo>
                    <a:lnTo>
                      <a:pt x="5" y="63"/>
                    </a:lnTo>
                    <a:lnTo>
                      <a:pt x="2" y="40"/>
                    </a:lnTo>
                    <a:lnTo>
                      <a:pt x="0" y="19"/>
                    </a:lnTo>
                    <a:lnTo>
                      <a:pt x="2" y="0"/>
                    </a:lnTo>
                    <a:lnTo>
                      <a:pt x="16" y="17"/>
                    </a:lnTo>
                    <a:lnTo>
                      <a:pt x="30" y="35"/>
                    </a:lnTo>
                    <a:lnTo>
                      <a:pt x="40" y="54"/>
                    </a:lnTo>
                    <a:lnTo>
                      <a:pt x="46" y="77"/>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03" name="Freeform 91"/>
              <p:cNvSpPr>
                <a:spLocks/>
              </p:cNvSpPr>
              <p:nvPr/>
            </p:nvSpPr>
            <p:spPr bwMode="auto">
              <a:xfrm>
                <a:off x="2969" y="2214"/>
                <a:ext cx="13" cy="23"/>
              </a:xfrm>
              <a:custGeom>
                <a:avLst/>
                <a:gdLst>
                  <a:gd name="T0" fmla="*/ 53 w 53"/>
                  <a:gd name="T1" fmla="*/ 88 h 96"/>
                  <a:gd name="T2" fmla="*/ 5 w 53"/>
                  <a:gd name="T3" fmla="*/ 96 h 96"/>
                  <a:gd name="T4" fmla="*/ 0 w 53"/>
                  <a:gd name="T5" fmla="*/ 0 h 96"/>
                  <a:gd name="T6" fmla="*/ 16 w 53"/>
                  <a:gd name="T7" fmla="*/ 23 h 96"/>
                  <a:gd name="T8" fmla="*/ 30 w 53"/>
                  <a:gd name="T9" fmla="*/ 42 h 96"/>
                  <a:gd name="T10" fmla="*/ 43 w 53"/>
                  <a:gd name="T11" fmla="*/ 63 h 96"/>
                  <a:gd name="T12" fmla="*/ 53 w 53"/>
                  <a:gd name="T13" fmla="*/ 88 h 96"/>
                </a:gdLst>
                <a:ahLst/>
                <a:cxnLst>
                  <a:cxn ang="0">
                    <a:pos x="T0" y="T1"/>
                  </a:cxn>
                  <a:cxn ang="0">
                    <a:pos x="T2" y="T3"/>
                  </a:cxn>
                  <a:cxn ang="0">
                    <a:pos x="T4" y="T5"/>
                  </a:cxn>
                  <a:cxn ang="0">
                    <a:pos x="T6" y="T7"/>
                  </a:cxn>
                  <a:cxn ang="0">
                    <a:pos x="T8" y="T9"/>
                  </a:cxn>
                  <a:cxn ang="0">
                    <a:pos x="T10" y="T11"/>
                  </a:cxn>
                  <a:cxn ang="0">
                    <a:pos x="T12" y="T13"/>
                  </a:cxn>
                </a:cxnLst>
                <a:rect l="0" t="0" r="r" b="b"/>
                <a:pathLst>
                  <a:path w="53" h="96">
                    <a:moveTo>
                      <a:pt x="53" y="88"/>
                    </a:moveTo>
                    <a:lnTo>
                      <a:pt x="5" y="96"/>
                    </a:lnTo>
                    <a:lnTo>
                      <a:pt x="0" y="0"/>
                    </a:lnTo>
                    <a:lnTo>
                      <a:pt x="16" y="23"/>
                    </a:lnTo>
                    <a:lnTo>
                      <a:pt x="30" y="42"/>
                    </a:lnTo>
                    <a:lnTo>
                      <a:pt x="43" y="63"/>
                    </a:lnTo>
                    <a:lnTo>
                      <a:pt x="53" y="88"/>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04" name="Freeform 92"/>
              <p:cNvSpPr>
                <a:spLocks/>
              </p:cNvSpPr>
              <p:nvPr/>
            </p:nvSpPr>
            <p:spPr bwMode="auto">
              <a:xfrm>
                <a:off x="2845" y="2215"/>
                <a:ext cx="19" cy="30"/>
              </a:xfrm>
              <a:custGeom>
                <a:avLst/>
                <a:gdLst>
                  <a:gd name="T0" fmla="*/ 74 w 74"/>
                  <a:gd name="T1" fmla="*/ 0 h 120"/>
                  <a:gd name="T2" fmla="*/ 68 w 74"/>
                  <a:gd name="T3" fmla="*/ 29 h 120"/>
                  <a:gd name="T4" fmla="*/ 68 w 74"/>
                  <a:gd name="T5" fmla="*/ 59 h 120"/>
                  <a:gd name="T6" fmla="*/ 65 w 74"/>
                  <a:gd name="T7" fmla="*/ 90 h 120"/>
                  <a:gd name="T8" fmla="*/ 60 w 74"/>
                  <a:gd name="T9" fmla="*/ 120 h 120"/>
                  <a:gd name="T10" fmla="*/ 14 w 74"/>
                  <a:gd name="T11" fmla="*/ 24 h 120"/>
                  <a:gd name="T12" fmla="*/ 0 w 74"/>
                  <a:gd name="T13" fmla="*/ 24 h 120"/>
                  <a:gd name="T14" fmla="*/ 0 w 74"/>
                  <a:gd name="T15" fmla="*/ 19 h 120"/>
                  <a:gd name="T16" fmla="*/ 3 w 74"/>
                  <a:gd name="T17" fmla="*/ 13 h 120"/>
                  <a:gd name="T18" fmla="*/ 9 w 74"/>
                  <a:gd name="T19" fmla="*/ 11 h 120"/>
                  <a:gd name="T20" fmla="*/ 14 w 74"/>
                  <a:gd name="T21" fmla="*/ 11 h 120"/>
                  <a:gd name="T22" fmla="*/ 30 w 74"/>
                  <a:gd name="T23" fmla="*/ 8 h 120"/>
                  <a:gd name="T24" fmla="*/ 46 w 74"/>
                  <a:gd name="T25" fmla="*/ 6 h 120"/>
                  <a:gd name="T26" fmla="*/ 60 w 74"/>
                  <a:gd name="T27" fmla="*/ 3 h 120"/>
                  <a:gd name="T28" fmla="*/ 74 w 74"/>
                  <a:gd name="T2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120">
                    <a:moveTo>
                      <a:pt x="74" y="0"/>
                    </a:moveTo>
                    <a:lnTo>
                      <a:pt x="68" y="29"/>
                    </a:lnTo>
                    <a:lnTo>
                      <a:pt x="68" y="59"/>
                    </a:lnTo>
                    <a:lnTo>
                      <a:pt x="65" y="90"/>
                    </a:lnTo>
                    <a:lnTo>
                      <a:pt x="60" y="120"/>
                    </a:lnTo>
                    <a:lnTo>
                      <a:pt x="14" y="24"/>
                    </a:lnTo>
                    <a:lnTo>
                      <a:pt x="0" y="24"/>
                    </a:lnTo>
                    <a:lnTo>
                      <a:pt x="0" y="19"/>
                    </a:lnTo>
                    <a:lnTo>
                      <a:pt x="3" y="13"/>
                    </a:lnTo>
                    <a:lnTo>
                      <a:pt x="9" y="11"/>
                    </a:lnTo>
                    <a:lnTo>
                      <a:pt x="14" y="11"/>
                    </a:lnTo>
                    <a:lnTo>
                      <a:pt x="30" y="8"/>
                    </a:lnTo>
                    <a:lnTo>
                      <a:pt x="46" y="6"/>
                    </a:lnTo>
                    <a:lnTo>
                      <a:pt x="60" y="3"/>
                    </a:lnTo>
                    <a:lnTo>
                      <a:pt x="74"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05" name="Freeform 93"/>
              <p:cNvSpPr>
                <a:spLocks/>
              </p:cNvSpPr>
              <p:nvPr/>
            </p:nvSpPr>
            <p:spPr bwMode="auto">
              <a:xfrm>
                <a:off x="2863" y="2218"/>
                <a:ext cx="5" cy="36"/>
              </a:xfrm>
              <a:custGeom>
                <a:avLst/>
                <a:gdLst>
                  <a:gd name="T0" fmla="*/ 19 w 19"/>
                  <a:gd name="T1" fmla="*/ 144 h 144"/>
                  <a:gd name="T2" fmla="*/ 14 w 19"/>
                  <a:gd name="T3" fmla="*/ 144 h 144"/>
                  <a:gd name="T4" fmla="*/ 3 w 19"/>
                  <a:gd name="T5" fmla="*/ 133 h 144"/>
                  <a:gd name="T6" fmla="*/ 0 w 19"/>
                  <a:gd name="T7" fmla="*/ 119 h 144"/>
                  <a:gd name="T8" fmla="*/ 3 w 19"/>
                  <a:gd name="T9" fmla="*/ 109 h 144"/>
                  <a:gd name="T10" fmla="*/ 3 w 19"/>
                  <a:gd name="T11" fmla="*/ 98 h 144"/>
                  <a:gd name="T12" fmla="*/ 8 w 19"/>
                  <a:gd name="T13" fmla="*/ 73 h 144"/>
                  <a:gd name="T14" fmla="*/ 11 w 19"/>
                  <a:gd name="T15" fmla="*/ 48 h 144"/>
                  <a:gd name="T16" fmla="*/ 16 w 19"/>
                  <a:gd name="T17" fmla="*/ 25 h 144"/>
                  <a:gd name="T18" fmla="*/ 19 w 19"/>
                  <a:gd name="T19" fmla="*/ 0 h 144"/>
                  <a:gd name="T20" fmla="*/ 19 w 19"/>
                  <a:gd name="T21"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44">
                    <a:moveTo>
                      <a:pt x="19" y="144"/>
                    </a:moveTo>
                    <a:lnTo>
                      <a:pt x="14" y="144"/>
                    </a:lnTo>
                    <a:lnTo>
                      <a:pt x="3" y="133"/>
                    </a:lnTo>
                    <a:lnTo>
                      <a:pt x="0" y="119"/>
                    </a:lnTo>
                    <a:lnTo>
                      <a:pt x="3" y="109"/>
                    </a:lnTo>
                    <a:lnTo>
                      <a:pt x="3" y="98"/>
                    </a:lnTo>
                    <a:lnTo>
                      <a:pt x="8" y="73"/>
                    </a:lnTo>
                    <a:lnTo>
                      <a:pt x="11" y="48"/>
                    </a:lnTo>
                    <a:lnTo>
                      <a:pt x="16" y="25"/>
                    </a:lnTo>
                    <a:lnTo>
                      <a:pt x="19" y="0"/>
                    </a:lnTo>
                    <a:lnTo>
                      <a:pt x="19" y="144"/>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06" name="Freeform 94"/>
              <p:cNvSpPr>
                <a:spLocks/>
              </p:cNvSpPr>
              <p:nvPr/>
            </p:nvSpPr>
            <p:spPr bwMode="auto">
              <a:xfrm>
                <a:off x="2896" y="2218"/>
                <a:ext cx="13" cy="31"/>
              </a:xfrm>
              <a:custGeom>
                <a:avLst/>
                <a:gdLst>
                  <a:gd name="T0" fmla="*/ 55 w 55"/>
                  <a:gd name="T1" fmla="*/ 109 h 126"/>
                  <a:gd name="T2" fmla="*/ 55 w 55"/>
                  <a:gd name="T3" fmla="*/ 114 h 126"/>
                  <a:gd name="T4" fmla="*/ 5 w 55"/>
                  <a:gd name="T5" fmla="*/ 126 h 126"/>
                  <a:gd name="T6" fmla="*/ 5 w 55"/>
                  <a:gd name="T7" fmla="*/ 96 h 126"/>
                  <a:gd name="T8" fmla="*/ 2 w 55"/>
                  <a:gd name="T9" fmla="*/ 62 h 126"/>
                  <a:gd name="T10" fmla="*/ 0 w 55"/>
                  <a:gd name="T11" fmla="*/ 32 h 126"/>
                  <a:gd name="T12" fmla="*/ 0 w 55"/>
                  <a:gd name="T13" fmla="*/ 0 h 126"/>
                  <a:gd name="T14" fmla="*/ 16 w 55"/>
                  <a:gd name="T15" fmla="*/ 25 h 126"/>
                  <a:gd name="T16" fmla="*/ 27 w 55"/>
                  <a:gd name="T17" fmla="*/ 52 h 126"/>
                  <a:gd name="T18" fmla="*/ 41 w 55"/>
                  <a:gd name="T19" fmla="*/ 82 h 126"/>
                  <a:gd name="T20" fmla="*/ 55 w 55"/>
                  <a:gd name="T21" fmla="*/ 10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126">
                    <a:moveTo>
                      <a:pt x="55" y="109"/>
                    </a:moveTo>
                    <a:lnTo>
                      <a:pt x="55" y="114"/>
                    </a:lnTo>
                    <a:lnTo>
                      <a:pt x="5" y="126"/>
                    </a:lnTo>
                    <a:lnTo>
                      <a:pt x="5" y="96"/>
                    </a:lnTo>
                    <a:lnTo>
                      <a:pt x="2" y="62"/>
                    </a:lnTo>
                    <a:lnTo>
                      <a:pt x="0" y="32"/>
                    </a:lnTo>
                    <a:lnTo>
                      <a:pt x="0" y="0"/>
                    </a:lnTo>
                    <a:lnTo>
                      <a:pt x="16" y="25"/>
                    </a:lnTo>
                    <a:lnTo>
                      <a:pt x="27" y="52"/>
                    </a:lnTo>
                    <a:lnTo>
                      <a:pt x="41" y="82"/>
                    </a:lnTo>
                    <a:lnTo>
                      <a:pt x="55" y="109"/>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07" name="Freeform 95"/>
              <p:cNvSpPr>
                <a:spLocks/>
              </p:cNvSpPr>
              <p:nvPr/>
            </p:nvSpPr>
            <p:spPr bwMode="auto">
              <a:xfrm>
                <a:off x="2945" y="2218"/>
                <a:ext cx="11" cy="24"/>
              </a:xfrm>
              <a:custGeom>
                <a:avLst/>
                <a:gdLst>
                  <a:gd name="T0" fmla="*/ 43 w 43"/>
                  <a:gd name="T1" fmla="*/ 90 h 96"/>
                  <a:gd name="T2" fmla="*/ 0 w 43"/>
                  <a:gd name="T3" fmla="*/ 96 h 96"/>
                  <a:gd name="T4" fmla="*/ 0 w 43"/>
                  <a:gd name="T5" fmla="*/ 0 h 96"/>
                  <a:gd name="T6" fmla="*/ 11 w 43"/>
                  <a:gd name="T7" fmla="*/ 22 h 96"/>
                  <a:gd name="T8" fmla="*/ 25 w 43"/>
                  <a:gd name="T9" fmla="*/ 43 h 96"/>
                  <a:gd name="T10" fmla="*/ 36 w 43"/>
                  <a:gd name="T11" fmla="*/ 66 h 96"/>
                  <a:gd name="T12" fmla="*/ 43 w 43"/>
                  <a:gd name="T13" fmla="*/ 90 h 96"/>
                </a:gdLst>
                <a:ahLst/>
                <a:cxnLst>
                  <a:cxn ang="0">
                    <a:pos x="T0" y="T1"/>
                  </a:cxn>
                  <a:cxn ang="0">
                    <a:pos x="T2" y="T3"/>
                  </a:cxn>
                  <a:cxn ang="0">
                    <a:pos x="T4" y="T5"/>
                  </a:cxn>
                  <a:cxn ang="0">
                    <a:pos x="T6" y="T7"/>
                  </a:cxn>
                  <a:cxn ang="0">
                    <a:pos x="T8" y="T9"/>
                  </a:cxn>
                  <a:cxn ang="0">
                    <a:pos x="T10" y="T11"/>
                  </a:cxn>
                  <a:cxn ang="0">
                    <a:pos x="T12" y="T13"/>
                  </a:cxn>
                </a:cxnLst>
                <a:rect l="0" t="0" r="r" b="b"/>
                <a:pathLst>
                  <a:path w="43" h="96">
                    <a:moveTo>
                      <a:pt x="43" y="90"/>
                    </a:moveTo>
                    <a:lnTo>
                      <a:pt x="0" y="96"/>
                    </a:lnTo>
                    <a:lnTo>
                      <a:pt x="0" y="0"/>
                    </a:lnTo>
                    <a:lnTo>
                      <a:pt x="11" y="22"/>
                    </a:lnTo>
                    <a:lnTo>
                      <a:pt x="25" y="43"/>
                    </a:lnTo>
                    <a:lnTo>
                      <a:pt x="36" y="66"/>
                    </a:lnTo>
                    <a:lnTo>
                      <a:pt x="43" y="90"/>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08" name="Freeform 96"/>
              <p:cNvSpPr>
                <a:spLocks/>
              </p:cNvSpPr>
              <p:nvPr/>
            </p:nvSpPr>
            <p:spPr bwMode="auto">
              <a:xfrm>
                <a:off x="2817" y="2219"/>
                <a:ext cx="21" cy="33"/>
              </a:xfrm>
              <a:custGeom>
                <a:avLst/>
                <a:gdLst>
                  <a:gd name="T0" fmla="*/ 85 w 85"/>
                  <a:gd name="T1" fmla="*/ 0 h 133"/>
                  <a:gd name="T2" fmla="*/ 76 w 85"/>
                  <a:gd name="T3" fmla="*/ 32 h 133"/>
                  <a:gd name="T4" fmla="*/ 71 w 85"/>
                  <a:gd name="T5" fmla="*/ 65 h 133"/>
                  <a:gd name="T6" fmla="*/ 69 w 85"/>
                  <a:gd name="T7" fmla="*/ 100 h 133"/>
                  <a:gd name="T8" fmla="*/ 66 w 85"/>
                  <a:gd name="T9" fmla="*/ 133 h 133"/>
                  <a:gd name="T10" fmla="*/ 53 w 85"/>
                  <a:gd name="T11" fmla="*/ 108 h 133"/>
                  <a:gd name="T12" fmla="*/ 41 w 85"/>
                  <a:gd name="T13" fmla="*/ 86 h 133"/>
                  <a:gd name="T14" fmla="*/ 25 w 85"/>
                  <a:gd name="T15" fmla="*/ 62 h 133"/>
                  <a:gd name="T16" fmla="*/ 9 w 85"/>
                  <a:gd name="T17" fmla="*/ 42 h 133"/>
                  <a:gd name="T18" fmla="*/ 3 w 85"/>
                  <a:gd name="T19" fmla="*/ 37 h 133"/>
                  <a:gd name="T20" fmla="*/ 0 w 85"/>
                  <a:gd name="T21" fmla="*/ 30 h 133"/>
                  <a:gd name="T22" fmla="*/ 0 w 85"/>
                  <a:gd name="T23" fmla="*/ 21 h 133"/>
                  <a:gd name="T24" fmla="*/ 0 w 85"/>
                  <a:gd name="T25" fmla="*/ 12 h 133"/>
                  <a:gd name="T26" fmla="*/ 9 w 85"/>
                  <a:gd name="T27" fmla="*/ 12 h 133"/>
                  <a:gd name="T28" fmla="*/ 20 w 85"/>
                  <a:gd name="T29" fmla="*/ 10 h 133"/>
                  <a:gd name="T30" fmla="*/ 30 w 85"/>
                  <a:gd name="T31" fmla="*/ 10 h 133"/>
                  <a:gd name="T32" fmla="*/ 41 w 85"/>
                  <a:gd name="T33" fmla="*/ 7 h 133"/>
                  <a:gd name="T34" fmla="*/ 53 w 85"/>
                  <a:gd name="T35" fmla="*/ 5 h 133"/>
                  <a:gd name="T36" fmla="*/ 64 w 85"/>
                  <a:gd name="T37" fmla="*/ 2 h 133"/>
                  <a:gd name="T38" fmla="*/ 74 w 85"/>
                  <a:gd name="T39" fmla="*/ 2 h 133"/>
                  <a:gd name="T40" fmla="*/ 85 w 85"/>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33">
                    <a:moveTo>
                      <a:pt x="85" y="0"/>
                    </a:moveTo>
                    <a:lnTo>
                      <a:pt x="76" y="32"/>
                    </a:lnTo>
                    <a:lnTo>
                      <a:pt x="71" y="65"/>
                    </a:lnTo>
                    <a:lnTo>
                      <a:pt x="69" y="100"/>
                    </a:lnTo>
                    <a:lnTo>
                      <a:pt x="66" y="133"/>
                    </a:lnTo>
                    <a:lnTo>
                      <a:pt x="53" y="108"/>
                    </a:lnTo>
                    <a:lnTo>
                      <a:pt x="41" y="86"/>
                    </a:lnTo>
                    <a:lnTo>
                      <a:pt x="25" y="62"/>
                    </a:lnTo>
                    <a:lnTo>
                      <a:pt x="9" y="42"/>
                    </a:lnTo>
                    <a:lnTo>
                      <a:pt x="3" y="37"/>
                    </a:lnTo>
                    <a:lnTo>
                      <a:pt x="0" y="30"/>
                    </a:lnTo>
                    <a:lnTo>
                      <a:pt x="0" y="21"/>
                    </a:lnTo>
                    <a:lnTo>
                      <a:pt x="0" y="12"/>
                    </a:lnTo>
                    <a:lnTo>
                      <a:pt x="9" y="12"/>
                    </a:lnTo>
                    <a:lnTo>
                      <a:pt x="20" y="10"/>
                    </a:lnTo>
                    <a:lnTo>
                      <a:pt x="30" y="10"/>
                    </a:lnTo>
                    <a:lnTo>
                      <a:pt x="41" y="7"/>
                    </a:lnTo>
                    <a:lnTo>
                      <a:pt x="53" y="5"/>
                    </a:lnTo>
                    <a:lnTo>
                      <a:pt x="64" y="2"/>
                    </a:lnTo>
                    <a:lnTo>
                      <a:pt x="74" y="2"/>
                    </a:lnTo>
                    <a:lnTo>
                      <a:pt x="85"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09" name="Freeform 97"/>
              <p:cNvSpPr>
                <a:spLocks/>
              </p:cNvSpPr>
              <p:nvPr/>
            </p:nvSpPr>
            <p:spPr bwMode="auto">
              <a:xfrm>
                <a:off x="2836" y="2220"/>
                <a:ext cx="6" cy="39"/>
              </a:xfrm>
              <a:custGeom>
                <a:avLst/>
                <a:gdLst>
                  <a:gd name="T0" fmla="*/ 19 w 21"/>
                  <a:gd name="T1" fmla="*/ 155 h 155"/>
                  <a:gd name="T2" fmla="*/ 8 w 21"/>
                  <a:gd name="T3" fmla="*/ 153 h 155"/>
                  <a:gd name="T4" fmla="*/ 5 w 21"/>
                  <a:gd name="T5" fmla="*/ 145 h 155"/>
                  <a:gd name="T6" fmla="*/ 5 w 21"/>
                  <a:gd name="T7" fmla="*/ 134 h 155"/>
                  <a:gd name="T8" fmla="*/ 0 w 21"/>
                  <a:gd name="T9" fmla="*/ 125 h 155"/>
                  <a:gd name="T10" fmla="*/ 2 w 21"/>
                  <a:gd name="T11" fmla="*/ 95 h 155"/>
                  <a:gd name="T12" fmla="*/ 5 w 21"/>
                  <a:gd name="T13" fmla="*/ 63 h 155"/>
                  <a:gd name="T14" fmla="*/ 10 w 21"/>
                  <a:gd name="T15" fmla="*/ 33 h 155"/>
                  <a:gd name="T16" fmla="*/ 19 w 21"/>
                  <a:gd name="T17" fmla="*/ 0 h 155"/>
                  <a:gd name="T18" fmla="*/ 21 w 21"/>
                  <a:gd name="T19" fmla="*/ 40 h 155"/>
                  <a:gd name="T20" fmla="*/ 21 w 21"/>
                  <a:gd name="T21" fmla="*/ 79 h 155"/>
                  <a:gd name="T22" fmla="*/ 19 w 21"/>
                  <a:gd name="T23" fmla="*/ 118 h 155"/>
                  <a:gd name="T24" fmla="*/ 19 w 21"/>
                  <a:gd name="T25"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155">
                    <a:moveTo>
                      <a:pt x="19" y="155"/>
                    </a:moveTo>
                    <a:lnTo>
                      <a:pt x="8" y="153"/>
                    </a:lnTo>
                    <a:lnTo>
                      <a:pt x="5" y="145"/>
                    </a:lnTo>
                    <a:lnTo>
                      <a:pt x="5" y="134"/>
                    </a:lnTo>
                    <a:lnTo>
                      <a:pt x="0" y="125"/>
                    </a:lnTo>
                    <a:lnTo>
                      <a:pt x="2" y="95"/>
                    </a:lnTo>
                    <a:lnTo>
                      <a:pt x="5" y="63"/>
                    </a:lnTo>
                    <a:lnTo>
                      <a:pt x="10" y="33"/>
                    </a:lnTo>
                    <a:lnTo>
                      <a:pt x="19" y="0"/>
                    </a:lnTo>
                    <a:lnTo>
                      <a:pt x="21" y="40"/>
                    </a:lnTo>
                    <a:lnTo>
                      <a:pt x="21" y="79"/>
                    </a:lnTo>
                    <a:lnTo>
                      <a:pt x="19" y="118"/>
                    </a:lnTo>
                    <a:lnTo>
                      <a:pt x="19" y="155"/>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10" name="Freeform 98"/>
              <p:cNvSpPr>
                <a:spLocks/>
              </p:cNvSpPr>
              <p:nvPr/>
            </p:nvSpPr>
            <p:spPr bwMode="auto">
              <a:xfrm>
                <a:off x="2922" y="2220"/>
                <a:ext cx="9" cy="25"/>
              </a:xfrm>
              <a:custGeom>
                <a:avLst/>
                <a:gdLst>
                  <a:gd name="T0" fmla="*/ 35 w 35"/>
                  <a:gd name="T1" fmla="*/ 93 h 101"/>
                  <a:gd name="T2" fmla="*/ 0 w 35"/>
                  <a:gd name="T3" fmla="*/ 101 h 101"/>
                  <a:gd name="T4" fmla="*/ 0 w 35"/>
                  <a:gd name="T5" fmla="*/ 0 h 101"/>
                  <a:gd name="T6" fmla="*/ 11 w 35"/>
                  <a:gd name="T7" fmla="*/ 24 h 101"/>
                  <a:gd name="T8" fmla="*/ 19 w 35"/>
                  <a:gd name="T9" fmla="*/ 49 h 101"/>
                  <a:gd name="T10" fmla="*/ 27 w 35"/>
                  <a:gd name="T11" fmla="*/ 71 h 101"/>
                  <a:gd name="T12" fmla="*/ 35 w 35"/>
                  <a:gd name="T13" fmla="*/ 93 h 101"/>
                </a:gdLst>
                <a:ahLst/>
                <a:cxnLst>
                  <a:cxn ang="0">
                    <a:pos x="T0" y="T1"/>
                  </a:cxn>
                  <a:cxn ang="0">
                    <a:pos x="T2" y="T3"/>
                  </a:cxn>
                  <a:cxn ang="0">
                    <a:pos x="T4" y="T5"/>
                  </a:cxn>
                  <a:cxn ang="0">
                    <a:pos x="T6" y="T7"/>
                  </a:cxn>
                  <a:cxn ang="0">
                    <a:pos x="T8" y="T9"/>
                  </a:cxn>
                  <a:cxn ang="0">
                    <a:pos x="T10" y="T11"/>
                  </a:cxn>
                  <a:cxn ang="0">
                    <a:pos x="T12" y="T13"/>
                  </a:cxn>
                </a:cxnLst>
                <a:rect l="0" t="0" r="r" b="b"/>
                <a:pathLst>
                  <a:path w="35" h="101">
                    <a:moveTo>
                      <a:pt x="35" y="93"/>
                    </a:moveTo>
                    <a:lnTo>
                      <a:pt x="0" y="101"/>
                    </a:lnTo>
                    <a:lnTo>
                      <a:pt x="0" y="0"/>
                    </a:lnTo>
                    <a:lnTo>
                      <a:pt x="11" y="24"/>
                    </a:lnTo>
                    <a:lnTo>
                      <a:pt x="19" y="49"/>
                    </a:lnTo>
                    <a:lnTo>
                      <a:pt x="27" y="71"/>
                    </a:lnTo>
                    <a:lnTo>
                      <a:pt x="35" y="93"/>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11" name="Freeform 99"/>
              <p:cNvSpPr>
                <a:spLocks/>
              </p:cNvSpPr>
              <p:nvPr/>
            </p:nvSpPr>
            <p:spPr bwMode="auto">
              <a:xfrm>
                <a:off x="2890" y="2221"/>
                <a:ext cx="4" cy="29"/>
              </a:xfrm>
              <a:custGeom>
                <a:avLst/>
                <a:gdLst>
                  <a:gd name="T0" fmla="*/ 16 w 16"/>
                  <a:gd name="T1" fmla="*/ 113 h 115"/>
                  <a:gd name="T2" fmla="*/ 14 w 16"/>
                  <a:gd name="T3" fmla="*/ 113 h 115"/>
                  <a:gd name="T4" fmla="*/ 9 w 16"/>
                  <a:gd name="T5" fmla="*/ 115 h 115"/>
                  <a:gd name="T6" fmla="*/ 5 w 16"/>
                  <a:gd name="T7" fmla="*/ 115 h 115"/>
                  <a:gd name="T8" fmla="*/ 0 w 16"/>
                  <a:gd name="T9" fmla="*/ 113 h 115"/>
                  <a:gd name="T10" fmla="*/ 0 w 16"/>
                  <a:gd name="T11" fmla="*/ 85 h 115"/>
                  <a:gd name="T12" fmla="*/ 3 w 16"/>
                  <a:gd name="T13" fmla="*/ 58 h 115"/>
                  <a:gd name="T14" fmla="*/ 5 w 16"/>
                  <a:gd name="T15" fmla="*/ 30 h 115"/>
                  <a:gd name="T16" fmla="*/ 11 w 16"/>
                  <a:gd name="T17" fmla="*/ 0 h 115"/>
                  <a:gd name="T18" fmla="*/ 14 w 16"/>
                  <a:gd name="T19" fmla="*/ 30 h 115"/>
                  <a:gd name="T20" fmla="*/ 14 w 16"/>
                  <a:gd name="T21" fmla="*/ 58 h 115"/>
                  <a:gd name="T22" fmla="*/ 11 w 16"/>
                  <a:gd name="T23" fmla="*/ 85 h 115"/>
                  <a:gd name="T24" fmla="*/ 16 w 16"/>
                  <a:gd name="T25" fmla="*/ 11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15">
                    <a:moveTo>
                      <a:pt x="16" y="113"/>
                    </a:moveTo>
                    <a:lnTo>
                      <a:pt x="14" y="113"/>
                    </a:lnTo>
                    <a:lnTo>
                      <a:pt x="9" y="115"/>
                    </a:lnTo>
                    <a:lnTo>
                      <a:pt x="5" y="115"/>
                    </a:lnTo>
                    <a:lnTo>
                      <a:pt x="0" y="113"/>
                    </a:lnTo>
                    <a:lnTo>
                      <a:pt x="0" y="85"/>
                    </a:lnTo>
                    <a:lnTo>
                      <a:pt x="3" y="58"/>
                    </a:lnTo>
                    <a:lnTo>
                      <a:pt x="5" y="30"/>
                    </a:lnTo>
                    <a:lnTo>
                      <a:pt x="11" y="0"/>
                    </a:lnTo>
                    <a:lnTo>
                      <a:pt x="14" y="30"/>
                    </a:lnTo>
                    <a:lnTo>
                      <a:pt x="14" y="58"/>
                    </a:lnTo>
                    <a:lnTo>
                      <a:pt x="11" y="85"/>
                    </a:lnTo>
                    <a:lnTo>
                      <a:pt x="16" y="113"/>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12" name="Freeform 100"/>
              <p:cNvSpPr>
                <a:spLocks/>
              </p:cNvSpPr>
              <p:nvPr/>
            </p:nvSpPr>
            <p:spPr bwMode="auto">
              <a:xfrm>
                <a:off x="2811" y="2224"/>
                <a:ext cx="5" cy="38"/>
              </a:xfrm>
              <a:custGeom>
                <a:avLst/>
                <a:gdLst>
                  <a:gd name="T0" fmla="*/ 10 w 19"/>
                  <a:gd name="T1" fmla="*/ 138 h 152"/>
                  <a:gd name="T2" fmla="*/ 14 w 19"/>
                  <a:gd name="T3" fmla="*/ 138 h 152"/>
                  <a:gd name="T4" fmla="*/ 16 w 19"/>
                  <a:gd name="T5" fmla="*/ 141 h 152"/>
                  <a:gd name="T6" fmla="*/ 19 w 19"/>
                  <a:gd name="T7" fmla="*/ 147 h 152"/>
                  <a:gd name="T8" fmla="*/ 19 w 19"/>
                  <a:gd name="T9" fmla="*/ 149 h 152"/>
                  <a:gd name="T10" fmla="*/ 16 w 19"/>
                  <a:gd name="T11" fmla="*/ 152 h 152"/>
                  <a:gd name="T12" fmla="*/ 14 w 19"/>
                  <a:gd name="T13" fmla="*/ 152 h 152"/>
                  <a:gd name="T14" fmla="*/ 8 w 19"/>
                  <a:gd name="T15" fmla="*/ 149 h 152"/>
                  <a:gd name="T16" fmla="*/ 5 w 19"/>
                  <a:gd name="T17" fmla="*/ 149 h 152"/>
                  <a:gd name="T18" fmla="*/ 5 w 19"/>
                  <a:gd name="T19" fmla="*/ 141 h 152"/>
                  <a:gd name="T20" fmla="*/ 5 w 19"/>
                  <a:gd name="T21" fmla="*/ 128 h 152"/>
                  <a:gd name="T22" fmla="*/ 3 w 19"/>
                  <a:gd name="T23" fmla="*/ 117 h 152"/>
                  <a:gd name="T24" fmla="*/ 0 w 19"/>
                  <a:gd name="T25" fmla="*/ 108 h 152"/>
                  <a:gd name="T26" fmla="*/ 3 w 19"/>
                  <a:gd name="T27" fmla="*/ 81 h 152"/>
                  <a:gd name="T28" fmla="*/ 0 w 19"/>
                  <a:gd name="T29" fmla="*/ 54 h 152"/>
                  <a:gd name="T30" fmla="*/ 0 w 19"/>
                  <a:gd name="T31" fmla="*/ 27 h 152"/>
                  <a:gd name="T32" fmla="*/ 5 w 19"/>
                  <a:gd name="T33" fmla="*/ 0 h 152"/>
                  <a:gd name="T34" fmla="*/ 10 w 19"/>
                  <a:gd name="T35" fmla="*/ 35 h 152"/>
                  <a:gd name="T36" fmla="*/ 14 w 19"/>
                  <a:gd name="T37" fmla="*/ 71 h 152"/>
                  <a:gd name="T38" fmla="*/ 10 w 19"/>
                  <a:gd name="T39" fmla="*/ 106 h 152"/>
                  <a:gd name="T40" fmla="*/ 10 w 19"/>
                  <a:gd name="T41" fmla="*/ 13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152">
                    <a:moveTo>
                      <a:pt x="10" y="138"/>
                    </a:moveTo>
                    <a:lnTo>
                      <a:pt x="14" y="138"/>
                    </a:lnTo>
                    <a:lnTo>
                      <a:pt x="16" y="141"/>
                    </a:lnTo>
                    <a:lnTo>
                      <a:pt x="19" y="147"/>
                    </a:lnTo>
                    <a:lnTo>
                      <a:pt x="19" y="149"/>
                    </a:lnTo>
                    <a:lnTo>
                      <a:pt x="16" y="152"/>
                    </a:lnTo>
                    <a:lnTo>
                      <a:pt x="14" y="152"/>
                    </a:lnTo>
                    <a:lnTo>
                      <a:pt x="8" y="149"/>
                    </a:lnTo>
                    <a:lnTo>
                      <a:pt x="5" y="149"/>
                    </a:lnTo>
                    <a:lnTo>
                      <a:pt x="5" y="141"/>
                    </a:lnTo>
                    <a:lnTo>
                      <a:pt x="5" y="128"/>
                    </a:lnTo>
                    <a:lnTo>
                      <a:pt x="3" y="117"/>
                    </a:lnTo>
                    <a:lnTo>
                      <a:pt x="0" y="108"/>
                    </a:lnTo>
                    <a:lnTo>
                      <a:pt x="3" y="81"/>
                    </a:lnTo>
                    <a:lnTo>
                      <a:pt x="0" y="54"/>
                    </a:lnTo>
                    <a:lnTo>
                      <a:pt x="0" y="27"/>
                    </a:lnTo>
                    <a:lnTo>
                      <a:pt x="5" y="0"/>
                    </a:lnTo>
                    <a:lnTo>
                      <a:pt x="10" y="35"/>
                    </a:lnTo>
                    <a:lnTo>
                      <a:pt x="14" y="71"/>
                    </a:lnTo>
                    <a:lnTo>
                      <a:pt x="10" y="106"/>
                    </a:lnTo>
                    <a:lnTo>
                      <a:pt x="10" y="138"/>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13" name="Freeform 101"/>
              <p:cNvSpPr>
                <a:spLocks/>
              </p:cNvSpPr>
              <p:nvPr/>
            </p:nvSpPr>
            <p:spPr bwMode="auto">
              <a:xfrm>
                <a:off x="2870" y="2224"/>
                <a:ext cx="15" cy="28"/>
              </a:xfrm>
              <a:custGeom>
                <a:avLst/>
                <a:gdLst>
                  <a:gd name="T0" fmla="*/ 57 w 57"/>
                  <a:gd name="T1" fmla="*/ 106 h 114"/>
                  <a:gd name="T2" fmla="*/ 46 w 57"/>
                  <a:gd name="T3" fmla="*/ 111 h 114"/>
                  <a:gd name="T4" fmla="*/ 35 w 57"/>
                  <a:gd name="T5" fmla="*/ 114 h 114"/>
                  <a:gd name="T6" fmla="*/ 21 w 57"/>
                  <a:gd name="T7" fmla="*/ 114 h 114"/>
                  <a:gd name="T8" fmla="*/ 8 w 57"/>
                  <a:gd name="T9" fmla="*/ 114 h 114"/>
                  <a:gd name="T10" fmla="*/ 5 w 57"/>
                  <a:gd name="T11" fmla="*/ 84 h 114"/>
                  <a:gd name="T12" fmla="*/ 2 w 57"/>
                  <a:gd name="T13" fmla="*/ 57 h 114"/>
                  <a:gd name="T14" fmla="*/ 0 w 57"/>
                  <a:gd name="T15" fmla="*/ 30 h 114"/>
                  <a:gd name="T16" fmla="*/ 2 w 57"/>
                  <a:gd name="T17" fmla="*/ 0 h 114"/>
                  <a:gd name="T18" fmla="*/ 19 w 57"/>
                  <a:gd name="T19" fmla="*/ 23 h 114"/>
                  <a:gd name="T20" fmla="*/ 30 w 57"/>
                  <a:gd name="T21" fmla="*/ 51 h 114"/>
                  <a:gd name="T22" fmla="*/ 41 w 57"/>
                  <a:gd name="T23" fmla="*/ 81 h 114"/>
                  <a:gd name="T24" fmla="*/ 57 w 57"/>
                  <a:gd name="T25" fmla="*/ 10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114">
                    <a:moveTo>
                      <a:pt x="57" y="106"/>
                    </a:moveTo>
                    <a:lnTo>
                      <a:pt x="46" y="111"/>
                    </a:lnTo>
                    <a:lnTo>
                      <a:pt x="35" y="114"/>
                    </a:lnTo>
                    <a:lnTo>
                      <a:pt x="21" y="114"/>
                    </a:lnTo>
                    <a:lnTo>
                      <a:pt x="8" y="114"/>
                    </a:lnTo>
                    <a:lnTo>
                      <a:pt x="5" y="84"/>
                    </a:lnTo>
                    <a:lnTo>
                      <a:pt x="2" y="57"/>
                    </a:lnTo>
                    <a:lnTo>
                      <a:pt x="0" y="30"/>
                    </a:lnTo>
                    <a:lnTo>
                      <a:pt x="2" y="0"/>
                    </a:lnTo>
                    <a:lnTo>
                      <a:pt x="19" y="23"/>
                    </a:lnTo>
                    <a:lnTo>
                      <a:pt x="30" y="51"/>
                    </a:lnTo>
                    <a:lnTo>
                      <a:pt x="41" y="81"/>
                    </a:lnTo>
                    <a:lnTo>
                      <a:pt x="57" y="106"/>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14" name="Freeform 102"/>
              <p:cNvSpPr>
                <a:spLocks/>
              </p:cNvSpPr>
              <p:nvPr/>
            </p:nvSpPr>
            <p:spPr bwMode="auto">
              <a:xfrm>
                <a:off x="3037" y="2225"/>
                <a:ext cx="289" cy="68"/>
              </a:xfrm>
              <a:custGeom>
                <a:avLst/>
                <a:gdLst>
                  <a:gd name="T0" fmla="*/ 1156 w 1156"/>
                  <a:gd name="T1" fmla="*/ 89 h 270"/>
                  <a:gd name="T2" fmla="*/ 355 w 1156"/>
                  <a:gd name="T3" fmla="*/ 229 h 270"/>
                  <a:gd name="T4" fmla="*/ 336 w 1156"/>
                  <a:gd name="T5" fmla="*/ 223 h 270"/>
                  <a:gd name="T6" fmla="*/ 66 w 1156"/>
                  <a:gd name="T7" fmla="*/ 270 h 270"/>
                  <a:gd name="T8" fmla="*/ 47 w 1156"/>
                  <a:gd name="T9" fmla="*/ 248 h 270"/>
                  <a:gd name="T10" fmla="*/ 34 w 1156"/>
                  <a:gd name="T11" fmla="*/ 223 h 270"/>
                  <a:gd name="T12" fmla="*/ 20 w 1156"/>
                  <a:gd name="T13" fmla="*/ 199 h 270"/>
                  <a:gd name="T14" fmla="*/ 0 w 1156"/>
                  <a:gd name="T15" fmla="*/ 174 h 270"/>
                  <a:gd name="T16" fmla="*/ 1059 w 1156"/>
                  <a:gd name="T17" fmla="*/ 0 h 270"/>
                  <a:gd name="T18" fmla="*/ 1071 w 1156"/>
                  <a:gd name="T19" fmla="*/ 0 h 270"/>
                  <a:gd name="T20" fmla="*/ 1156 w 1156"/>
                  <a:gd name="T21" fmla="*/ 89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6" h="270">
                    <a:moveTo>
                      <a:pt x="1156" y="89"/>
                    </a:moveTo>
                    <a:lnTo>
                      <a:pt x="355" y="229"/>
                    </a:lnTo>
                    <a:lnTo>
                      <a:pt x="336" y="223"/>
                    </a:lnTo>
                    <a:lnTo>
                      <a:pt x="66" y="270"/>
                    </a:lnTo>
                    <a:lnTo>
                      <a:pt x="47" y="248"/>
                    </a:lnTo>
                    <a:lnTo>
                      <a:pt x="34" y="223"/>
                    </a:lnTo>
                    <a:lnTo>
                      <a:pt x="20" y="199"/>
                    </a:lnTo>
                    <a:lnTo>
                      <a:pt x="0" y="174"/>
                    </a:lnTo>
                    <a:lnTo>
                      <a:pt x="1059" y="0"/>
                    </a:lnTo>
                    <a:lnTo>
                      <a:pt x="1071" y="0"/>
                    </a:lnTo>
                    <a:lnTo>
                      <a:pt x="1156" y="89"/>
                    </a:lnTo>
                    <a:close/>
                  </a:path>
                </a:pathLst>
              </a:custGeom>
              <a:solidFill>
                <a:srgbClr val="FFB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15" name="Freeform 103"/>
              <p:cNvSpPr>
                <a:spLocks/>
              </p:cNvSpPr>
              <p:nvPr/>
            </p:nvSpPr>
            <p:spPr bwMode="auto">
              <a:xfrm>
                <a:off x="2845" y="2227"/>
                <a:ext cx="15" cy="29"/>
              </a:xfrm>
              <a:custGeom>
                <a:avLst/>
                <a:gdLst>
                  <a:gd name="T0" fmla="*/ 60 w 60"/>
                  <a:gd name="T1" fmla="*/ 113 h 119"/>
                  <a:gd name="T2" fmla="*/ 0 w 60"/>
                  <a:gd name="T3" fmla="*/ 119 h 119"/>
                  <a:gd name="T4" fmla="*/ 0 w 60"/>
                  <a:gd name="T5" fmla="*/ 90 h 119"/>
                  <a:gd name="T6" fmla="*/ 0 w 60"/>
                  <a:gd name="T7" fmla="*/ 56 h 119"/>
                  <a:gd name="T8" fmla="*/ 0 w 60"/>
                  <a:gd name="T9" fmla="*/ 26 h 119"/>
                  <a:gd name="T10" fmla="*/ 0 w 60"/>
                  <a:gd name="T11" fmla="*/ 0 h 119"/>
                  <a:gd name="T12" fmla="*/ 14 w 60"/>
                  <a:gd name="T13" fmla="*/ 26 h 119"/>
                  <a:gd name="T14" fmla="*/ 30 w 60"/>
                  <a:gd name="T15" fmla="*/ 56 h 119"/>
                  <a:gd name="T16" fmla="*/ 44 w 60"/>
                  <a:gd name="T17" fmla="*/ 87 h 119"/>
                  <a:gd name="T18" fmla="*/ 60 w 60"/>
                  <a:gd name="T19" fmla="*/ 11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19">
                    <a:moveTo>
                      <a:pt x="60" y="113"/>
                    </a:moveTo>
                    <a:lnTo>
                      <a:pt x="0" y="119"/>
                    </a:lnTo>
                    <a:lnTo>
                      <a:pt x="0" y="90"/>
                    </a:lnTo>
                    <a:lnTo>
                      <a:pt x="0" y="56"/>
                    </a:lnTo>
                    <a:lnTo>
                      <a:pt x="0" y="26"/>
                    </a:lnTo>
                    <a:lnTo>
                      <a:pt x="0" y="0"/>
                    </a:lnTo>
                    <a:lnTo>
                      <a:pt x="14" y="26"/>
                    </a:lnTo>
                    <a:lnTo>
                      <a:pt x="30" y="56"/>
                    </a:lnTo>
                    <a:lnTo>
                      <a:pt x="44" y="87"/>
                    </a:lnTo>
                    <a:lnTo>
                      <a:pt x="60" y="113"/>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16" name="Freeform 104"/>
              <p:cNvSpPr>
                <a:spLocks/>
              </p:cNvSpPr>
              <p:nvPr/>
            </p:nvSpPr>
            <p:spPr bwMode="auto">
              <a:xfrm>
                <a:off x="2789" y="2231"/>
                <a:ext cx="15" cy="35"/>
              </a:xfrm>
              <a:custGeom>
                <a:avLst/>
                <a:gdLst>
                  <a:gd name="T0" fmla="*/ 60 w 60"/>
                  <a:gd name="T1" fmla="*/ 124 h 136"/>
                  <a:gd name="T2" fmla="*/ 5 w 60"/>
                  <a:gd name="T3" fmla="*/ 136 h 136"/>
                  <a:gd name="T4" fmla="*/ 5 w 60"/>
                  <a:gd name="T5" fmla="*/ 100 h 136"/>
                  <a:gd name="T6" fmla="*/ 3 w 60"/>
                  <a:gd name="T7" fmla="*/ 68 h 136"/>
                  <a:gd name="T8" fmla="*/ 0 w 60"/>
                  <a:gd name="T9" fmla="*/ 35 h 136"/>
                  <a:gd name="T10" fmla="*/ 0 w 60"/>
                  <a:gd name="T11" fmla="*/ 0 h 136"/>
                  <a:gd name="T12" fmla="*/ 19 w 60"/>
                  <a:gd name="T13" fmla="*/ 29 h 136"/>
                  <a:gd name="T14" fmla="*/ 35 w 60"/>
                  <a:gd name="T15" fmla="*/ 59 h 136"/>
                  <a:gd name="T16" fmla="*/ 49 w 60"/>
                  <a:gd name="T17" fmla="*/ 92 h 136"/>
                  <a:gd name="T18" fmla="*/ 60 w 60"/>
                  <a:gd name="T19" fmla="*/ 1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36">
                    <a:moveTo>
                      <a:pt x="60" y="124"/>
                    </a:moveTo>
                    <a:lnTo>
                      <a:pt x="5" y="136"/>
                    </a:lnTo>
                    <a:lnTo>
                      <a:pt x="5" y="100"/>
                    </a:lnTo>
                    <a:lnTo>
                      <a:pt x="3" y="68"/>
                    </a:lnTo>
                    <a:lnTo>
                      <a:pt x="0" y="35"/>
                    </a:lnTo>
                    <a:lnTo>
                      <a:pt x="0" y="0"/>
                    </a:lnTo>
                    <a:lnTo>
                      <a:pt x="19" y="29"/>
                    </a:lnTo>
                    <a:lnTo>
                      <a:pt x="35" y="59"/>
                    </a:lnTo>
                    <a:lnTo>
                      <a:pt x="49" y="92"/>
                    </a:lnTo>
                    <a:lnTo>
                      <a:pt x="60" y="124"/>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17" name="Freeform 105"/>
              <p:cNvSpPr>
                <a:spLocks/>
              </p:cNvSpPr>
              <p:nvPr/>
            </p:nvSpPr>
            <p:spPr bwMode="auto">
              <a:xfrm>
                <a:off x="2818" y="2236"/>
                <a:ext cx="12" cy="25"/>
              </a:xfrm>
              <a:custGeom>
                <a:avLst/>
                <a:gdLst>
                  <a:gd name="T0" fmla="*/ 49 w 49"/>
                  <a:gd name="T1" fmla="*/ 90 h 101"/>
                  <a:gd name="T2" fmla="*/ 3 w 49"/>
                  <a:gd name="T3" fmla="*/ 101 h 101"/>
                  <a:gd name="T4" fmla="*/ 5 w 49"/>
                  <a:gd name="T5" fmla="*/ 76 h 101"/>
                  <a:gd name="T6" fmla="*/ 3 w 49"/>
                  <a:gd name="T7" fmla="*/ 53 h 101"/>
                  <a:gd name="T8" fmla="*/ 0 w 49"/>
                  <a:gd name="T9" fmla="*/ 28 h 101"/>
                  <a:gd name="T10" fmla="*/ 3 w 49"/>
                  <a:gd name="T11" fmla="*/ 0 h 101"/>
                  <a:gd name="T12" fmla="*/ 19 w 49"/>
                  <a:gd name="T13" fmla="*/ 23 h 101"/>
                  <a:gd name="T14" fmla="*/ 30 w 49"/>
                  <a:gd name="T15" fmla="*/ 44 h 101"/>
                  <a:gd name="T16" fmla="*/ 40 w 49"/>
                  <a:gd name="T17" fmla="*/ 69 h 101"/>
                  <a:gd name="T18" fmla="*/ 49 w 49"/>
                  <a:gd name="T19" fmla="*/ 9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101">
                    <a:moveTo>
                      <a:pt x="49" y="90"/>
                    </a:moveTo>
                    <a:lnTo>
                      <a:pt x="3" y="101"/>
                    </a:lnTo>
                    <a:lnTo>
                      <a:pt x="5" y="76"/>
                    </a:lnTo>
                    <a:lnTo>
                      <a:pt x="3" y="53"/>
                    </a:lnTo>
                    <a:lnTo>
                      <a:pt x="0" y="28"/>
                    </a:lnTo>
                    <a:lnTo>
                      <a:pt x="3" y="0"/>
                    </a:lnTo>
                    <a:lnTo>
                      <a:pt x="19" y="23"/>
                    </a:lnTo>
                    <a:lnTo>
                      <a:pt x="30" y="44"/>
                    </a:lnTo>
                    <a:lnTo>
                      <a:pt x="40" y="69"/>
                    </a:lnTo>
                    <a:lnTo>
                      <a:pt x="49" y="90"/>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18" name="Freeform 106"/>
              <p:cNvSpPr>
                <a:spLocks/>
              </p:cNvSpPr>
              <p:nvPr/>
            </p:nvSpPr>
            <p:spPr bwMode="auto">
              <a:xfrm>
                <a:off x="2720" y="2239"/>
                <a:ext cx="5" cy="32"/>
              </a:xfrm>
              <a:custGeom>
                <a:avLst/>
                <a:gdLst>
                  <a:gd name="T0" fmla="*/ 16 w 18"/>
                  <a:gd name="T1" fmla="*/ 25 h 129"/>
                  <a:gd name="T2" fmla="*/ 16 w 18"/>
                  <a:gd name="T3" fmla="*/ 49 h 129"/>
                  <a:gd name="T4" fmla="*/ 16 w 18"/>
                  <a:gd name="T5" fmla="*/ 74 h 129"/>
                  <a:gd name="T6" fmla="*/ 16 w 18"/>
                  <a:gd name="T7" fmla="*/ 101 h 129"/>
                  <a:gd name="T8" fmla="*/ 16 w 18"/>
                  <a:gd name="T9" fmla="*/ 125 h 129"/>
                  <a:gd name="T10" fmla="*/ 13 w 18"/>
                  <a:gd name="T11" fmla="*/ 125 h 129"/>
                  <a:gd name="T12" fmla="*/ 7 w 18"/>
                  <a:gd name="T13" fmla="*/ 129 h 129"/>
                  <a:gd name="T14" fmla="*/ 5 w 18"/>
                  <a:gd name="T15" fmla="*/ 129 h 129"/>
                  <a:gd name="T16" fmla="*/ 0 w 18"/>
                  <a:gd name="T17" fmla="*/ 125 h 129"/>
                  <a:gd name="T18" fmla="*/ 2 w 18"/>
                  <a:gd name="T19" fmla="*/ 93 h 129"/>
                  <a:gd name="T20" fmla="*/ 5 w 18"/>
                  <a:gd name="T21" fmla="*/ 63 h 129"/>
                  <a:gd name="T22" fmla="*/ 5 w 18"/>
                  <a:gd name="T23" fmla="*/ 30 h 129"/>
                  <a:gd name="T24" fmla="*/ 5 w 18"/>
                  <a:gd name="T25" fmla="*/ 0 h 129"/>
                  <a:gd name="T26" fmla="*/ 16 w 18"/>
                  <a:gd name="T27" fmla="*/ 3 h 129"/>
                  <a:gd name="T28" fmla="*/ 18 w 18"/>
                  <a:gd name="T29" fmla="*/ 8 h 129"/>
                  <a:gd name="T30" fmla="*/ 16 w 18"/>
                  <a:gd name="T31" fmla="*/ 17 h 129"/>
                  <a:gd name="T32" fmla="*/ 16 w 18"/>
                  <a:gd name="T33" fmla="*/ 2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29">
                    <a:moveTo>
                      <a:pt x="16" y="25"/>
                    </a:moveTo>
                    <a:lnTo>
                      <a:pt x="16" y="49"/>
                    </a:lnTo>
                    <a:lnTo>
                      <a:pt x="16" y="74"/>
                    </a:lnTo>
                    <a:lnTo>
                      <a:pt x="16" y="101"/>
                    </a:lnTo>
                    <a:lnTo>
                      <a:pt x="16" y="125"/>
                    </a:lnTo>
                    <a:lnTo>
                      <a:pt x="13" y="125"/>
                    </a:lnTo>
                    <a:lnTo>
                      <a:pt x="7" y="129"/>
                    </a:lnTo>
                    <a:lnTo>
                      <a:pt x="5" y="129"/>
                    </a:lnTo>
                    <a:lnTo>
                      <a:pt x="0" y="125"/>
                    </a:lnTo>
                    <a:lnTo>
                      <a:pt x="2" y="93"/>
                    </a:lnTo>
                    <a:lnTo>
                      <a:pt x="5" y="63"/>
                    </a:lnTo>
                    <a:lnTo>
                      <a:pt x="5" y="30"/>
                    </a:lnTo>
                    <a:lnTo>
                      <a:pt x="5" y="0"/>
                    </a:lnTo>
                    <a:lnTo>
                      <a:pt x="16" y="3"/>
                    </a:lnTo>
                    <a:lnTo>
                      <a:pt x="18" y="8"/>
                    </a:lnTo>
                    <a:lnTo>
                      <a:pt x="16" y="17"/>
                    </a:lnTo>
                    <a:lnTo>
                      <a:pt x="16"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19" name="Freeform 107"/>
              <p:cNvSpPr>
                <a:spLocks/>
              </p:cNvSpPr>
              <p:nvPr/>
            </p:nvSpPr>
            <p:spPr bwMode="auto">
              <a:xfrm>
                <a:off x="2820" y="2242"/>
                <a:ext cx="226" cy="44"/>
              </a:xfrm>
              <a:custGeom>
                <a:avLst/>
                <a:gdLst>
                  <a:gd name="T0" fmla="*/ 905 w 905"/>
                  <a:gd name="T1" fmla="*/ 33 h 177"/>
                  <a:gd name="T2" fmla="*/ 892 w 905"/>
                  <a:gd name="T3" fmla="*/ 35 h 177"/>
                  <a:gd name="T4" fmla="*/ 878 w 905"/>
                  <a:gd name="T5" fmla="*/ 38 h 177"/>
                  <a:gd name="T6" fmla="*/ 864 w 905"/>
                  <a:gd name="T7" fmla="*/ 41 h 177"/>
                  <a:gd name="T8" fmla="*/ 850 w 905"/>
                  <a:gd name="T9" fmla="*/ 44 h 177"/>
                  <a:gd name="T10" fmla="*/ 834 w 905"/>
                  <a:gd name="T11" fmla="*/ 44 h 177"/>
                  <a:gd name="T12" fmla="*/ 821 w 905"/>
                  <a:gd name="T13" fmla="*/ 46 h 177"/>
                  <a:gd name="T14" fmla="*/ 807 w 905"/>
                  <a:gd name="T15" fmla="*/ 46 h 177"/>
                  <a:gd name="T16" fmla="*/ 793 w 905"/>
                  <a:gd name="T17" fmla="*/ 46 h 177"/>
                  <a:gd name="T18" fmla="*/ 788 w 905"/>
                  <a:gd name="T19" fmla="*/ 46 h 177"/>
                  <a:gd name="T20" fmla="*/ 779 w 905"/>
                  <a:gd name="T21" fmla="*/ 49 h 177"/>
                  <a:gd name="T22" fmla="*/ 772 w 905"/>
                  <a:gd name="T23" fmla="*/ 55 h 177"/>
                  <a:gd name="T24" fmla="*/ 763 w 905"/>
                  <a:gd name="T25" fmla="*/ 57 h 177"/>
                  <a:gd name="T26" fmla="*/ 0 w 905"/>
                  <a:gd name="T27" fmla="*/ 177 h 177"/>
                  <a:gd name="T28" fmla="*/ 0 w 905"/>
                  <a:gd name="T29" fmla="*/ 169 h 177"/>
                  <a:gd name="T30" fmla="*/ 0 w 905"/>
                  <a:gd name="T31" fmla="*/ 161 h 177"/>
                  <a:gd name="T32" fmla="*/ 0 w 905"/>
                  <a:gd name="T33" fmla="*/ 152 h 177"/>
                  <a:gd name="T34" fmla="*/ 0 w 905"/>
                  <a:gd name="T35" fmla="*/ 141 h 177"/>
                  <a:gd name="T36" fmla="*/ 55 w 905"/>
                  <a:gd name="T37" fmla="*/ 134 h 177"/>
                  <a:gd name="T38" fmla="*/ 112 w 905"/>
                  <a:gd name="T39" fmla="*/ 122 h 177"/>
                  <a:gd name="T40" fmla="*/ 169 w 905"/>
                  <a:gd name="T41" fmla="*/ 115 h 177"/>
                  <a:gd name="T42" fmla="*/ 223 w 905"/>
                  <a:gd name="T43" fmla="*/ 106 h 177"/>
                  <a:gd name="T44" fmla="*/ 281 w 905"/>
                  <a:gd name="T45" fmla="*/ 95 h 177"/>
                  <a:gd name="T46" fmla="*/ 335 w 905"/>
                  <a:gd name="T47" fmla="*/ 87 h 177"/>
                  <a:gd name="T48" fmla="*/ 393 w 905"/>
                  <a:gd name="T49" fmla="*/ 79 h 177"/>
                  <a:gd name="T50" fmla="*/ 450 w 905"/>
                  <a:gd name="T51" fmla="*/ 71 h 177"/>
                  <a:gd name="T52" fmla="*/ 507 w 905"/>
                  <a:gd name="T53" fmla="*/ 60 h 177"/>
                  <a:gd name="T54" fmla="*/ 561 w 905"/>
                  <a:gd name="T55" fmla="*/ 51 h 177"/>
                  <a:gd name="T56" fmla="*/ 619 w 905"/>
                  <a:gd name="T57" fmla="*/ 44 h 177"/>
                  <a:gd name="T58" fmla="*/ 676 w 905"/>
                  <a:gd name="T59" fmla="*/ 35 h 177"/>
                  <a:gd name="T60" fmla="*/ 733 w 905"/>
                  <a:gd name="T61" fmla="*/ 28 h 177"/>
                  <a:gd name="T62" fmla="*/ 791 w 905"/>
                  <a:gd name="T63" fmla="*/ 16 h 177"/>
                  <a:gd name="T64" fmla="*/ 848 w 905"/>
                  <a:gd name="T65" fmla="*/ 8 h 177"/>
                  <a:gd name="T66" fmla="*/ 905 w 905"/>
                  <a:gd name="T67" fmla="*/ 0 h 177"/>
                  <a:gd name="T68" fmla="*/ 905 w 905"/>
                  <a:gd name="T69" fmla="*/ 3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5" h="177">
                    <a:moveTo>
                      <a:pt x="905" y="33"/>
                    </a:moveTo>
                    <a:lnTo>
                      <a:pt x="892" y="35"/>
                    </a:lnTo>
                    <a:lnTo>
                      <a:pt x="878" y="38"/>
                    </a:lnTo>
                    <a:lnTo>
                      <a:pt x="864" y="41"/>
                    </a:lnTo>
                    <a:lnTo>
                      <a:pt x="850" y="44"/>
                    </a:lnTo>
                    <a:lnTo>
                      <a:pt x="834" y="44"/>
                    </a:lnTo>
                    <a:lnTo>
                      <a:pt x="821" y="46"/>
                    </a:lnTo>
                    <a:lnTo>
                      <a:pt x="807" y="46"/>
                    </a:lnTo>
                    <a:lnTo>
                      <a:pt x="793" y="46"/>
                    </a:lnTo>
                    <a:lnTo>
                      <a:pt x="788" y="46"/>
                    </a:lnTo>
                    <a:lnTo>
                      <a:pt x="779" y="49"/>
                    </a:lnTo>
                    <a:lnTo>
                      <a:pt x="772" y="55"/>
                    </a:lnTo>
                    <a:lnTo>
                      <a:pt x="763" y="57"/>
                    </a:lnTo>
                    <a:lnTo>
                      <a:pt x="0" y="177"/>
                    </a:lnTo>
                    <a:lnTo>
                      <a:pt x="0" y="169"/>
                    </a:lnTo>
                    <a:lnTo>
                      <a:pt x="0" y="161"/>
                    </a:lnTo>
                    <a:lnTo>
                      <a:pt x="0" y="152"/>
                    </a:lnTo>
                    <a:lnTo>
                      <a:pt x="0" y="141"/>
                    </a:lnTo>
                    <a:lnTo>
                      <a:pt x="55" y="134"/>
                    </a:lnTo>
                    <a:lnTo>
                      <a:pt x="112" y="122"/>
                    </a:lnTo>
                    <a:lnTo>
                      <a:pt x="169" y="115"/>
                    </a:lnTo>
                    <a:lnTo>
                      <a:pt x="223" y="106"/>
                    </a:lnTo>
                    <a:lnTo>
                      <a:pt x="281" y="95"/>
                    </a:lnTo>
                    <a:lnTo>
                      <a:pt x="335" y="87"/>
                    </a:lnTo>
                    <a:lnTo>
                      <a:pt x="393" y="79"/>
                    </a:lnTo>
                    <a:lnTo>
                      <a:pt x="450" y="71"/>
                    </a:lnTo>
                    <a:lnTo>
                      <a:pt x="507" y="60"/>
                    </a:lnTo>
                    <a:lnTo>
                      <a:pt x="561" y="51"/>
                    </a:lnTo>
                    <a:lnTo>
                      <a:pt x="619" y="44"/>
                    </a:lnTo>
                    <a:lnTo>
                      <a:pt x="676" y="35"/>
                    </a:lnTo>
                    <a:lnTo>
                      <a:pt x="733" y="28"/>
                    </a:lnTo>
                    <a:lnTo>
                      <a:pt x="791" y="16"/>
                    </a:lnTo>
                    <a:lnTo>
                      <a:pt x="848" y="8"/>
                    </a:lnTo>
                    <a:lnTo>
                      <a:pt x="905" y="0"/>
                    </a:lnTo>
                    <a:lnTo>
                      <a:pt x="905" y="33"/>
                    </a:lnTo>
                    <a:close/>
                  </a:path>
                </a:pathLst>
              </a:custGeom>
              <a:solidFill>
                <a:srgbClr val="FF3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20" name="Freeform 108"/>
              <p:cNvSpPr>
                <a:spLocks/>
              </p:cNvSpPr>
              <p:nvPr/>
            </p:nvSpPr>
            <p:spPr bwMode="auto">
              <a:xfrm>
                <a:off x="2684" y="2244"/>
                <a:ext cx="6" cy="32"/>
              </a:xfrm>
              <a:custGeom>
                <a:avLst/>
                <a:gdLst>
                  <a:gd name="T0" fmla="*/ 19 w 27"/>
                  <a:gd name="T1" fmla="*/ 8 h 128"/>
                  <a:gd name="T2" fmla="*/ 16 w 27"/>
                  <a:gd name="T3" fmla="*/ 36 h 128"/>
                  <a:gd name="T4" fmla="*/ 19 w 27"/>
                  <a:gd name="T5" fmla="*/ 60 h 128"/>
                  <a:gd name="T6" fmla="*/ 21 w 27"/>
                  <a:gd name="T7" fmla="*/ 87 h 128"/>
                  <a:gd name="T8" fmla="*/ 19 w 27"/>
                  <a:gd name="T9" fmla="*/ 114 h 128"/>
                  <a:gd name="T10" fmla="*/ 21 w 27"/>
                  <a:gd name="T11" fmla="*/ 114 h 128"/>
                  <a:gd name="T12" fmla="*/ 25 w 27"/>
                  <a:gd name="T13" fmla="*/ 117 h 128"/>
                  <a:gd name="T14" fmla="*/ 27 w 27"/>
                  <a:gd name="T15" fmla="*/ 123 h 128"/>
                  <a:gd name="T16" fmla="*/ 25 w 27"/>
                  <a:gd name="T17" fmla="*/ 128 h 128"/>
                  <a:gd name="T18" fmla="*/ 19 w 27"/>
                  <a:gd name="T19" fmla="*/ 128 h 128"/>
                  <a:gd name="T20" fmla="*/ 14 w 27"/>
                  <a:gd name="T21" fmla="*/ 128 h 128"/>
                  <a:gd name="T22" fmla="*/ 9 w 27"/>
                  <a:gd name="T23" fmla="*/ 126 h 128"/>
                  <a:gd name="T24" fmla="*/ 3 w 27"/>
                  <a:gd name="T25" fmla="*/ 123 h 128"/>
                  <a:gd name="T26" fmla="*/ 3 w 27"/>
                  <a:gd name="T27" fmla="*/ 93 h 128"/>
                  <a:gd name="T28" fmla="*/ 3 w 27"/>
                  <a:gd name="T29" fmla="*/ 66 h 128"/>
                  <a:gd name="T30" fmla="*/ 3 w 27"/>
                  <a:gd name="T31" fmla="*/ 38 h 128"/>
                  <a:gd name="T32" fmla="*/ 0 w 27"/>
                  <a:gd name="T33" fmla="*/ 8 h 128"/>
                  <a:gd name="T34" fmla="*/ 3 w 27"/>
                  <a:gd name="T35" fmla="*/ 3 h 128"/>
                  <a:gd name="T36" fmla="*/ 9 w 27"/>
                  <a:gd name="T37" fmla="*/ 0 h 128"/>
                  <a:gd name="T38" fmla="*/ 14 w 27"/>
                  <a:gd name="T39" fmla="*/ 3 h 128"/>
                  <a:gd name="T40" fmla="*/ 19 w 27"/>
                  <a:gd name="T41" fmla="*/ 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128">
                    <a:moveTo>
                      <a:pt x="19" y="8"/>
                    </a:moveTo>
                    <a:lnTo>
                      <a:pt x="16" y="36"/>
                    </a:lnTo>
                    <a:lnTo>
                      <a:pt x="19" y="60"/>
                    </a:lnTo>
                    <a:lnTo>
                      <a:pt x="21" y="87"/>
                    </a:lnTo>
                    <a:lnTo>
                      <a:pt x="19" y="114"/>
                    </a:lnTo>
                    <a:lnTo>
                      <a:pt x="21" y="114"/>
                    </a:lnTo>
                    <a:lnTo>
                      <a:pt x="25" y="117"/>
                    </a:lnTo>
                    <a:lnTo>
                      <a:pt x="27" y="123"/>
                    </a:lnTo>
                    <a:lnTo>
                      <a:pt x="25" y="128"/>
                    </a:lnTo>
                    <a:lnTo>
                      <a:pt x="19" y="128"/>
                    </a:lnTo>
                    <a:lnTo>
                      <a:pt x="14" y="128"/>
                    </a:lnTo>
                    <a:lnTo>
                      <a:pt x="9" y="126"/>
                    </a:lnTo>
                    <a:lnTo>
                      <a:pt x="3" y="123"/>
                    </a:lnTo>
                    <a:lnTo>
                      <a:pt x="3" y="93"/>
                    </a:lnTo>
                    <a:lnTo>
                      <a:pt x="3" y="66"/>
                    </a:lnTo>
                    <a:lnTo>
                      <a:pt x="3" y="38"/>
                    </a:lnTo>
                    <a:lnTo>
                      <a:pt x="0" y="8"/>
                    </a:lnTo>
                    <a:lnTo>
                      <a:pt x="3" y="3"/>
                    </a:lnTo>
                    <a:lnTo>
                      <a:pt x="9" y="0"/>
                    </a:lnTo>
                    <a:lnTo>
                      <a:pt x="14" y="3"/>
                    </a:lnTo>
                    <a:lnTo>
                      <a:pt x="19"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21" name="Freeform 109"/>
              <p:cNvSpPr>
                <a:spLocks/>
              </p:cNvSpPr>
              <p:nvPr/>
            </p:nvSpPr>
            <p:spPr bwMode="auto">
              <a:xfrm>
                <a:off x="2581" y="2265"/>
                <a:ext cx="430" cy="73"/>
              </a:xfrm>
              <a:custGeom>
                <a:avLst/>
                <a:gdLst>
                  <a:gd name="T0" fmla="*/ 1665 w 1720"/>
                  <a:gd name="T1" fmla="*/ 27 h 292"/>
                  <a:gd name="T2" fmla="*/ 1559 w 1720"/>
                  <a:gd name="T3" fmla="*/ 44 h 292"/>
                  <a:gd name="T4" fmla="*/ 1453 w 1720"/>
                  <a:gd name="T5" fmla="*/ 62 h 292"/>
                  <a:gd name="T6" fmla="*/ 1347 w 1720"/>
                  <a:gd name="T7" fmla="*/ 79 h 292"/>
                  <a:gd name="T8" fmla="*/ 1240 w 1720"/>
                  <a:gd name="T9" fmla="*/ 95 h 292"/>
                  <a:gd name="T10" fmla="*/ 1134 w 1720"/>
                  <a:gd name="T11" fmla="*/ 115 h 292"/>
                  <a:gd name="T12" fmla="*/ 1028 w 1720"/>
                  <a:gd name="T13" fmla="*/ 131 h 292"/>
                  <a:gd name="T14" fmla="*/ 922 w 1720"/>
                  <a:gd name="T15" fmla="*/ 150 h 292"/>
                  <a:gd name="T16" fmla="*/ 818 w 1720"/>
                  <a:gd name="T17" fmla="*/ 168 h 292"/>
                  <a:gd name="T18" fmla="*/ 717 w 1720"/>
                  <a:gd name="T19" fmla="*/ 186 h 292"/>
                  <a:gd name="T20" fmla="*/ 616 w 1720"/>
                  <a:gd name="T21" fmla="*/ 202 h 292"/>
                  <a:gd name="T22" fmla="*/ 516 w 1720"/>
                  <a:gd name="T23" fmla="*/ 218 h 292"/>
                  <a:gd name="T24" fmla="*/ 415 w 1720"/>
                  <a:gd name="T25" fmla="*/ 234 h 292"/>
                  <a:gd name="T26" fmla="*/ 314 w 1720"/>
                  <a:gd name="T27" fmla="*/ 251 h 292"/>
                  <a:gd name="T28" fmla="*/ 213 w 1720"/>
                  <a:gd name="T29" fmla="*/ 267 h 292"/>
                  <a:gd name="T30" fmla="*/ 113 w 1720"/>
                  <a:gd name="T31" fmla="*/ 283 h 292"/>
                  <a:gd name="T32" fmla="*/ 47 w 1720"/>
                  <a:gd name="T33" fmla="*/ 246 h 292"/>
                  <a:gd name="T34" fmla="*/ 14 w 1720"/>
                  <a:gd name="T35" fmla="*/ 156 h 292"/>
                  <a:gd name="T36" fmla="*/ 60 w 1720"/>
                  <a:gd name="T37" fmla="*/ 172 h 292"/>
                  <a:gd name="T38" fmla="*/ 82 w 1720"/>
                  <a:gd name="T39" fmla="*/ 177 h 292"/>
                  <a:gd name="T40" fmla="*/ 104 w 1720"/>
                  <a:gd name="T41" fmla="*/ 193 h 292"/>
                  <a:gd name="T42" fmla="*/ 279 w 1720"/>
                  <a:gd name="T43" fmla="*/ 161 h 292"/>
                  <a:gd name="T44" fmla="*/ 363 w 1720"/>
                  <a:gd name="T45" fmla="*/ 147 h 292"/>
                  <a:gd name="T46" fmla="*/ 444 w 1720"/>
                  <a:gd name="T47" fmla="*/ 133 h 292"/>
                  <a:gd name="T48" fmla="*/ 529 w 1720"/>
                  <a:gd name="T49" fmla="*/ 120 h 292"/>
                  <a:gd name="T50" fmla="*/ 614 w 1720"/>
                  <a:gd name="T51" fmla="*/ 106 h 292"/>
                  <a:gd name="T52" fmla="*/ 699 w 1720"/>
                  <a:gd name="T53" fmla="*/ 95 h 292"/>
                  <a:gd name="T54" fmla="*/ 780 w 1720"/>
                  <a:gd name="T55" fmla="*/ 82 h 292"/>
                  <a:gd name="T56" fmla="*/ 865 w 1720"/>
                  <a:gd name="T57" fmla="*/ 68 h 292"/>
                  <a:gd name="T58" fmla="*/ 913 w 1720"/>
                  <a:gd name="T59" fmla="*/ 79 h 292"/>
                  <a:gd name="T60" fmla="*/ 930 w 1720"/>
                  <a:gd name="T61" fmla="*/ 106 h 292"/>
                  <a:gd name="T62" fmla="*/ 987 w 1720"/>
                  <a:gd name="T63" fmla="*/ 109 h 292"/>
                  <a:gd name="T64" fmla="*/ 1079 w 1720"/>
                  <a:gd name="T65" fmla="*/ 92 h 292"/>
                  <a:gd name="T66" fmla="*/ 1175 w 1720"/>
                  <a:gd name="T67" fmla="*/ 79 h 292"/>
                  <a:gd name="T68" fmla="*/ 1268 w 1720"/>
                  <a:gd name="T69" fmla="*/ 62 h 292"/>
                  <a:gd name="T70" fmla="*/ 1361 w 1720"/>
                  <a:gd name="T71" fmla="*/ 49 h 292"/>
                  <a:gd name="T72" fmla="*/ 1456 w 1720"/>
                  <a:gd name="T73" fmla="*/ 39 h 292"/>
                  <a:gd name="T74" fmla="*/ 1548 w 1720"/>
                  <a:gd name="T75" fmla="*/ 25 h 292"/>
                  <a:gd name="T76" fmla="*/ 1644 w 1720"/>
                  <a:gd name="T77" fmla="*/ 11 h 292"/>
                  <a:gd name="T78" fmla="*/ 1701 w 1720"/>
                  <a:gd name="T79" fmla="*/ 0 h 292"/>
                  <a:gd name="T80" fmla="*/ 1715 w 1720"/>
                  <a:gd name="T81" fmla="*/ 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20" h="292">
                    <a:moveTo>
                      <a:pt x="1720" y="16"/>
                    </a:moveTo>
                    <a:lnTo>
                      <a:pt x="1665" y="27"/>
                    </a:lnTo>
                    <a:lnTo>
                      <a:pt x="1614" y="35"/>
                    </a:lnTo>
                    <a:lnTo>
                      <a:pt x="1559" y="44"/>
                    </a:lnTo>
                    <a:lnTo>
                      <a:pt x="1508" y="51"/>
                    </a:lnTo>
                    <a:lnTo>
                      <a:pt x="1453" y="62"/>
                    </a:lnTo>
                    <a:lnTo>
                      <a:pt x="1401" y="71"/>
                    </a:lnTo>
                    <a:lnTo>
                      <a:pt x="1347" y="79"/>
                    </a:lnTo>
                    <a:lnTo>
                      <a:pt x="1295" y="87"/>
                    </a:lnTo>
                    <a:lnTo>
                      <a:pt x="1240" y="95"/>
                    </a:lnTo>
                    <a:lnTo>
                      <a:pt x="1186" y="103"/>
                    </a:lnTo>
                    <a:lnTo>
                      <a:pt x="1134" y="115"/>
                    </a:lnTo>
                    <a:lnTo>
                      <a:pt x="1079" y="122"/>
                    </a:lnTo>
                    <a:lnTo>
                      <a:pt x="1028" y="131"/>
                    </a:lnTo>
                    <a:lnTo>
                      <a:pt x="973" y="142"/>
                    </a:lnTo>
                    <a:lnTo>
                      <a:pt x="922" y="150"/>
                    </a:lnTo>
                    <a:lnTo>
                      <a:pt x="867" y="161"/>
                    </a:lnTo>
                    <a:lnTo>
                      <a:pt x="818" y="168"/>
                    </a:lnTo>
                    <a:lnTo>
                      <a:pt x="766" y="177"/>
                    </a:lnTo>
                    <a:lnTo>
                      <a:pt x="717" y="186"/>
                    </a:lnTo>
                    <a:lnTo>
                      <a:pt x="665" y="193"/>
                    </a:lnTo>
                    <a:lnTo>
                      <a:pt x="616" y="202"/>
                    </a:lnTo>
                    <a:lnTo>
                      <a:pt x="564" y="210"/>
                    </a:lnTo>
                    <a:lnTo>
                      <a:pt x="516" y="218"/>
                    </a:lnTo>
                    <a:lnTo>
                      <a:pt x="463" y="226"/>
                    </a:lnTo>
                    <a:lnTo>
                      <a:pt x="415" y="234"/>
                    </a:lnTo>
                    <a:lnTo>
                      <a:pt x="363" y="242"/>
                    </a:lnTo>
                    <a:lnTo>
                      <a:pt x="314" y="251"/>
                    </a:lnTo>
                    <a:lnTo>
                      <a:pt x="262" y="259"/>
                    </a:lnTo>
                    <a:lnTo>
                      <a:pt x="213" y="267"/>
                    </a:lnTo>
                    <a:lnTo>
                      <a:pt x="161" y="275"/>
                    </a:lnTo>
                    <a:lnTo>
                      <a:pt x="113" y="283"/>
                    </a:lnTo>
                    <a:lnTo>
                      <a:pt x="60" y="292"/>
                    </a:lnTo>
                    <a:lnTo>
                      <a:pt x="47" y="246"/>
                    </a:lnTo>
                    <a:lnTo>
                      <a:pt x="30" y="202"/>
                    </a:lnTo>
                    <a:lnTo>
                      <a:pt x="14" y="156"/>
                    </a:lnTo>
                    <a:lnTo>
                      <a:pt x="0" y="112"/>
                    </a:lnTo>
                    <a:lnTo>
                      <a:pt x="60" y="172"/>
                    </a:lnTo>
                    <a:lnTo>
                      <a:pt x="72" y="172"/>
                    </a:lnTo>
                    <a:lnTo>
                      <a:pt x="82" y="177"/>
                    </a:lnTo>
                    <a:lnTo>
                      <a:pt x="90" y="188"/>
                    </a:lnTo>
                    <a:lnTo>
                      <a:pt x="104" y="193"/>
                    </a:lnTo>
                    <a:lnTo>
                      <a:pt x="235" y="166"/>
                    </a:lnTo>
                    <a:lnTo>
                      <a:pt x="279" y="161"/>
                    </a:lnTo>
                    <a:lnTo>
                      <a:pt x="320" y="152"/>
                    </a:lnTo>
                    <a:lnTo>
                      <a:pt x="363" y="147"/>
                    </a:lnTo>
                    <a:lnTo>
                      <a:pt x="403" y="138"/>
                    </a:lnTo>
                    <a:lnTo>
                      <a:pt x="444" y="133"/>
                    </a:lnTo>
                    <a:lnTo>
                      <a:pt x="488" y="125"/>
                    </a:lnTo>
                    <a:lnTo>
                      <a:pt x="529" y="120"/>
                    </a:lnTo>
                    <a:lnTo>
                      <a:pt x="573" y="115"/>
                    </a:lnTo>
                    <a:lnTo>
                      <a:pt x="614" y="106"/>
                    </a:lnTo>
                    <a:lnTo>
                      <a:pt x="655" y="101"/>
                    </a:lnTo>
                    <a:lnTo>
                      <a:pt x="699" y="95"/>
                    </a:lnTo>
                    <a:lnTo>
                      <a:pt x="739" y="87"/>
                    </a:lnTo>
                    <a:lnTo>
                      <a:pt x="780" y="82"/>
                    </a:lnTo>
                    <a:lnTo>
                      <a:pt x="824" y="76"/>
                    </a:lnTo>
                    <a:lnTo>
                      <a:pt x="865" y="68"/>
                    </a:lnTo>
                    <a:lnTo>
                      <a:pt x="908" y="62"/>
                    </a:lnTo>
                    <a:lnTo>
                      <a:pt x="913" y="79"/>
                    </a:lnTo>
                    <a:lnTo>
                      <a:pt x="922" y="92"/>
                    </a:lnTo>
                    <a:lnTo>
                      <a:pt x="930" y="106"/>
                    </a:lnTo>
                    <a:lnTo>
                      <a:pt x="941" y="117"/>
                    </a:lnTo>
                    <a:lnTo>
                      <a:pt x="987" y="109"/>
                    </a:lnTo>
                    <a:lnTo>
                      <a:pt x="1033" y="101"/>
                    </a:lnTo>
                    <a:lnTo>
                      <a:pt x="1079" y="92"/>
                    </a:lnTo>
                    <a:lnTo>
                      <a:pt x="1126" y="85"/>
                    </a:lnTo>
                    <a:lnTo>
                      <a:pt x="1175" y="79"/>
                    </a:lnTo>
                    <a:lnTo>
                      <a:pt x="1221" y="71"/>
                    </a:lnTo>
                    <a:lnTo>
                      <a:pt x="1268" y="62"/>
                    </a:lnTo>
                    <a:lnTo>
                      <a:pt x="1315" y="57"/>
                    </a:lnTo>
                    <a:lnTo>
                      <a:pt x="1361" y="49"/>
                    </a:lnTo>
                    <a:lnTo>
                      <a:pt x="1410" y="44"/>
                    </a:lnTo>
                    <a:lnTo>
                      <a:pt x="1456" y="39"/>
                    </a:lnTo>
                    <a:lnTo>
                      <a:pt x="1502" y="30"/>
                    </a:lnTo>
                    <a:lnTo>
                      <a:pt x="1548" y="25"/>
                    </a:lnTo>
                    <a:lnTo>
                      <a:pt x="1598" y="16"/>
                    </a:lnTo>
                    <a:lnTo>
                      <a:pt x="1644" y="11"/>
                    </a:lnTo>
                    <a:lnTo>
                      <a:pt x="1690" y="3"/>
                    </a:lnTo>
                    <a:lnTo>
                      <a:pt x="1701" y="0"/>
                    </a:lnTo>
                    <a:lnTo>
                      <a:pt x="1709" y="3"/>
                    </a:lnTo>
                    <a:lnTo>
                      <a:pt x="1715" y="9"/>
                    </a:lnTo>
                    <a:lnTo>
                      <a:pt x="1720" y="16"/>
                    </a:lnTo>
                    <a:close/>
                  </a:path>
                </a:pathLst>
              </a:custGeom>
              <a:solidFill>
                <a:srgbClr val="3FF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22" name="Freeform 110"/>
              <p:cNvSpPr>
                <a:spLocks/>
              </p:cNvSpPr>
              <p:nvPr/>
            </p:nvSpPr>
            <p:spPr bwMode="auto">
              <a:xfrm>
                <a:off x="2597" y="2273"/>
                <a:ext cx="427" cy="96"/>
              </a:xfrm>
              <a:custGeom>
                <a:avLst/>
                <a:gdLst>
                  <a:gd name="T0" fmla="*/ 1666 w 1710"/>
                  <a:gd name="T1" fmla="*/ 14 h 385"/>
                  <a:gd name="T2" fmla="*/ 1680 w 1710"/>
                  <a:gd name="T3" fmla="*/ 33 h 385"/>
                  <a:gd name="T4" fmla="*/ 1694 w 1710"/>
                  <a:gd name="T5" fmla="*/ 55 h 385"/>
                  <a:gd name="T6" fmla="*/ 1705 w 1710"/>
                  <a:gd name="T7" fmla="*/ 77 h 385"/>
                  <a:gd name="T8" fmla="*/ 1710 w 1710"/>
                  <a:gd name="T9" fmla="*/ 104 h 385"/>
                  <a:gd name="T10" fmla="*/ 1606 w 1710"/>
                  <a:gd name="T11" fmla="*/ 124 h 385"/>
                  <a:gd name="T12" fmla="*/ 1503 w 1710"/>
                  <a:gd name="T13" fmla="*/ 140 h 385"/>
                  <a:gd name="T14" fmla="*/ 1399 w 1710"/>
                  <a:gd name="T15" fmla="*/ 159 h 385"/>
                  <a:gd name="T16" fmla="*/ 1296 w 1710"/>
                  <a:gd name="T17" fmla="*/ 175 h 385"/>
                  <a:gd name="T18" fmla="*/ 1192 w 1710"/>
                  <a:gd name="T19" fmla="*/ 194 h 385"/>
                  <a:gd name="T20" fmla="*/ 1089 w 1710"/>
                  <a:gd name="T21" fmla="*/ 210 h 385"/>
                  <a:gd name="T22" fmla="*/ 984 w 1710"/>
                  <a:gd name="T23" fmla="*/ 230 h 385"/>
                  <a:gd name="T24" fmla="*/ 881 w 1710"/>
                  <a:gd name="T25" fmla="*/ 246 h 385"/>
                  <a:gd name="T26" fmla="*/ 777 w 1710"/>
                  <a:gd name="T27" fmla="*/ 265 h 385"/>
                  <a:gd name="T28" fmla="*/ 674 w 1710"/>
                  <a:gd name="T29" fmla="*/ 281 h 385"/>
                  <a:gd name="T30" fmla="*/ 570 w 1710"/>
                  <a:gd name="T31" fmla="*/ 301 h 385"/>
                  <a:gd name="T32" fmla="*/ 467 w 1710"/>
                  <a:gd name="T33" fmla="*/ 317 h 385"/>
                  <a:gd name="T34" fmla="*/ 363 w 1710"/>
                  <a:gd name="T35" fmla="*/ 333 h 385"/>
                  <a:gd name="T36" fmla="*/ 257 w 1710"/>
                  <a:gd name="T37" fmla="*/ 352 h 385"/>
                  <a:gd name="T38" fmla="*/ 154 w 1710"/>
                  <a:gd name="T39" fmla="*/ 368 h 385"/>
                  <a:gd name="T40" fmla="*/ 50 w 1710"/>
                  <a:gd name="T41" fmla="*/ 385 h 385"/>
                  <a:gd name="T42" fmla="*/ 48 w 1710"/>
                  <a:gd name="T43" fmla="*/ 385 h 385"/>
                  <a:gd name="T44" fmla="*/ 44 w 1710"/>
                  <a:gd name="T45" fmla="*/ 382 h 385"/>
                  <a:gd name="T46" fmla="*/ 42 w 1710"/>
                  <a:gd name="T47" fmla="*/ 379 h 385"/>
                  <a:gd name="T48" fmla="*/ 39 w 1710"/>
                  <a:gd name="T49" fmla="*/ 374 h 385"/>
                  <a:gd name="T50" fmla="*/ 0 w 1710"/>
                  <a:gd name="T51" fmla="*/ 276 h 385"/>
                  <a:gd name="T52" fmla="*/ 104 w 1710"/>
                  <a:gd name="T53" fmla="*/ 257 h 385"/>
                  <a:gd name="T54" fmla="*/ 207 w 1710"/>
                  <a:gd name="T55" fmla="*/ 240 h 385"/>
                  <a:gd name="T56" fmla="*/ 315 w 1710"/>
                  <a:gd name="T57" fmla="*/ 224 h 385"/>
                  <a:gd name="T58" fmla="*/ 418 w 1710"/>
                  <a:gd name="T59" fmla="*/ 205 h 385"/>
                  <a:gd name="T60" fmla="*/ 522 w 1710"/>
                  <a:gd name="T61" fmla="*/ 189 h 385"/>
                  <a:gd name="T62" fmla="*/ 625 w 1710"/>
                  <a:gd name="T63" fmla="*/ 170 h 385"/>
                  <a:gd name="T64" fmla="*/ 729 w 1710"/>
                  <a:gd name="T65" fmla="*/ 154 h 385"/>
                  <a:gd name="T66" fmla="*/ 832 w 1710"/>
                  <a:gd name="T67" fmla="*/ 136 h 385"/>
                  <a:gd name="T68" fmla="*/ 936 w 1710"/>
                  <a:gd name="T69" fmla="*/ 118 h 385"/>
                  <a:gd name="T70" fmla="*/ 1039 w 1710"/>
                  <a:gd name="T71" fmla="*/ 101 h 385"/>
                  <a:gd name="T72" fmla="*/ 1143 w 1710"/>
                  <a:gd name="T73" fmla="*/ 85 h 385"/>
                  <a:gd name="T74" fmla="*/ 1246 w 1710"/>
                  <a:gd name="T75" fmla="*/ 69 h 385"/>
                  <a:gd name="T76" fmla="*/ 1350 w 1710"/>
                  <a:gd name="T77" fmla="*/ 53 h 385"/>
                  <a:gd name="T78" fmla="*/ 1453 w 1710"/>
                  <a:gd name="T79" fmla="*/ 33 h 385"/>
                  <a:gd name="T80" fmla="*/ 1558 w 1710"/>
                  <a:gd name="T81" fmla="*/ 17 h 385"/>
                  <a:gd name="T82" fmla="*/ 1661 w 1710"/>
                  <a:gd name="T83" fmla="*/ 0 h 385"/>
                  <a:gd name="T84" fmla="*/ 1666 w 1710"/>
                  <a:gd name="T85" fmla="*/ 14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0" h="385">
                    <a:moveTo>
                      <a:pt x="1666" y="14"/>
                    </a:moveTo>
                    <a:lnTo>
                      <a:pt x="1680" y="33"/>
                    </a:lnTo>
                    <a:lnTo>
                      <a:pt x="1694" y="55"/>
                    </a:lnTo>
                    <a:lnTo>
                      <a:pt x="1705" y="77"/>
                    </a:lnTo>
                    <a:lnTo>
                      <a:pt x="1710" y="104"/>
                    </a:lnTo>
                    <a:lnTo>
                      <a:pt x="1606" y="124"/>
                    </a:lnTo>
                    <a:lnTo>
                      <a:pt x="1503" y="140"/>
                    </a:lnTo>
                    <a:lnTo>
                      <a:pt x="1399" y="159"/>
                    </a:lnTo>
                    <a:lnTo>
                      <a:pt x="1296" y="175"/>
                    </a:lnTo>
                    <a:lnTo>
                      <a:pt x="1192" y="194"/>
                    </a:lnTo>
                    <a:lnTo>
                      <a:pt x="1089" y="210"/>
                    </a:lnTo>
                    <a:lnTo>
                      <a:pt x="984" y="230"/>
                    </a:lnTo>
                    <a:lnTo>
                      <a:pt x="881" y="246"/>
                    </a:lnTo>
                    <a:lnTo>
                      <a:pt x="777" y="265"/>
                    </a:lnTo>
                    <a:lnTo>
                      <a:pt x="674" y="281"/>
                    </a:lnTo>
                    <a:lnTo>
                      <a:pt x="570" y="301"/>
                    </a:lnTo>
                    <a:lnTo>
                      <a:pt x="467" y="317"/>
                    </a:lnTo>
                    <a:lnTo>
                      <a:pt x="363" y="333"/>
                    </a:lnTo>
                    <a:lnTo>
                      <a:pt x="257" y="352"/>
                    </a:lnTo>
                    <a:lnTo>
                      <a:pt x="154" y="368"/>
                    </a:lnTo>
                    <a:lnTo>
                      <a:pt x="50" y="385"/>
                    </a:lnTo>
                    <a:lnTo>
                      <a:pt x="48" y="385"/>
                    </a:lnTo>
                    <a:lnTo>
                      <a:pt x="44" y="382"/>
                    </a:lnTo>
                    <a:lnTo>
                      <a:pt x="42" y="379"/>
                    </a:lnTo>
                    <a:lnTo>
                      <a:pt x="39" y="374"/>
                    </a:lnTo>
                    <a:lnTo>
                      <a:pt x="0" y="276"/>
                    </a:lnTo>
                    <a:lnTo>
                      <a:pt x="104" y="257"/>
                    </a:lnTo>
                    <a:lnTo>
                      <a:pt x="207" y="240"/>
                    </a:lnTo>
                    <a:lnTo>
                      <a:pt x="315" y="224"/>
                    </a:lnTo>
                    <a:lnTo>
                      <a:pt x="418" y="205"/>
                    </a:lnTo>
                    <a:lnTo>
                      <a:pt x="522" y="189"/>
                    </a:lnTo>
                    <a:lnTo>
                      <a:pt x="625" y="170"/>
                    </a:lnTo>
                    <a:lnTo>
                      <a:pt x="729" y="154"/>
                    </a:lnTo>
                    <a:lnTo>
                      <a:pt x="832" y="136"/>
                    </a:lnTo>
                    <a:lnTo>
                      <a:pt x="936" y="118"/>
                    </a:lnTo>
                    <a:lnTo>
                      <a:pt x="1039" y="101"/>
                    </a:lnTo>
                    <a:lnTo>
                      <a:pt x="1143" y="85"/>
                    </a:lnTo>
                    <a:lnTo>
                      <a:pt x="1246" y="69"/>
                    </a:lnTo>
                    <a:lnTo>
                      <a:pt x="1350" y="53"/>
                    </a:lnTo>
                    <a:lnTo>
                      <a:pt x="1453" y="33"/>
                    </a:lnTo>
                    <a:lnTo>
                      <a:pt x="1558" y="17"/>
                    </a:lnTo>
                    <a:lnTo>
                      <a:pt x="1661" y="0"/>
                    </a:lnTo>
                    <a:lnTo>
                      <a:pt x="1666" y="14"/>
                    </a:lnTo>
                    <a:close/>
                  </a:path>
                </a:pathLst>
              </a:custGeom>
              <a:solidFill>
                <a:srgbClr val="FFB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23" name="Freeform 111"/>
              <p:cNvSpPr>
                <a:spLocks/>
              </p:cNvSpPr>
              <p:nvPr/>
            </p:nvSpPr>
            <p:spPr bwMode="auto">
              <a:xfrm>
                <a:off x="2586" y="2082"/>
                <a:ext cx="65" cy="169"/>
              </a:xfrm>
              <a:custGeom>
                <a:avLst/>
                <a:gdLst>
                  <a:gd name="T0" fmla="*/ 11 w 262"/>
                  <a:gd name="T1" fmla="*/ 0 h 676"/>
                  <a:gd name="T2" fmla="*/ 262 w 262"/>
                  <a:gd name="T3" fmla="*/ 669 h 676"/>
                  <a:gd name="T4" fmla="*/ 251 w 262"/>
                  <a:gd name="T5" fmla="*/ 676 h 676"/>
                  <a:gd name="T6" fmla="*/ 0 w 262"/>
                  <a:gd name="T7" fmla="*/ 11 h 676"/>
                  <a:gd name="T8" fmla="*/ 11 w 262"/>
                  <a:gd name="T9" fmla="*/ 0 h 676"/>
                </a:gdLst>
                <a:ahLst/>
                <a:cxnLst>
                  <a:cxn ang="0">
                    <a:pos x="T0" y="T1"/>
                  </a:cxn>
                  <a:cxn ang="0">
                    <a:pos x="T2" y="T3"/>
                  </a:cxn>
                  <a:cxn ang="0">
                    <a:pos x="T4" y="T5"/>
                  </a:cxn>
                  <a:cxn ang="0">
                    <a:pos x="T6" y="T7"/>
                  </a:cxn>
                  <a:cxn ang="0">
                    <a:pos x="T8" y="T9"/>
                  </a:cxn>
                </a:cxnLst>
                <a:rect l="0" t="0" r="r" b="b"/>
                <a:pathLst>
                  <a:path w="262" h="676">
                    <a:moveTo>
                      <a:pt x="11" y="0"/>
                    </a:moveTo>
                    <a:lnTo>
                      <a:pt x="262" y="669"/>
                    </a:lnTo>
                    <a:lnTo>
                      <a:pt x="251" y="676"/>
                    </a:lnTo>
                    <a:lnTo>
                      <a:pt x="0" y="11"/>
                    </a:lnTo>
                    <a:lnTo>
                      <a:pt x="11"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24" name="Freeform 112"/>
              <p:cNvSpPr>
                <a:spLocks/>
              </p:cNvSpPr>
              <p:nvPr/>
            </p:nvSpPr>
            <p:spPr bwMode="auto">
              <a:xfrm>
                <a:off x="2621" y="2078"/>
                <a:ext cx="65" cy="168"/>
              </a:xfrm>
              <a:custGeom>
                <a:avLst/>
                <a:gdLst>
                  <a:gd name="T0" fmla="*/ 8 w 260"/>
                  <a:gd name="T1" fmla="*/ 0 h 675"/>
                  <a:gd name="T2" fmla="*/ 260 w 260"/>
                  <a:gd name="T3" fmla="*/ 670 h 675"/>
                  <a:gd name="T4" fmla="*/ 246 w 260"/>
                  <a:gd name="T5" fmla="*/ 675 h 675"/>
                  <a:gd name="T6" fmla="*/ 0 w 260"/>
                  <a:gd name="T7" fmla="*/ 13 h 675"/>
                  <a:gd name="T8" fmla="*/ 8 w 260"/>
                  <a:gd name="T9" fmla="*/ 0 h 675"/>
                </a:gdLst>
                <a:ahLst/>
                <a:cxnLst>
                  <a:cxn ang="0">
                    <a:pos x="T0" y="T1"/>
                  </a:cxn>
                  <a:cxn ang="0">
                    <a:pos x="T2" y="T3"/>
                  </a:cxn>
                  <a:cxn ang="0">
                    <a:pos x="T4" y="T5"/>
                  </a:cxn>
                  <a:cxn ang="0">
                    <a:pos x="T6" y="T7"/>
                  </a:cxn>
                  <a:cxn ang="0">
                    <a:pos x="T8" y="T9"/>
                  </a:cxn>
                </a:cxnLst>
                <a:rect l="0" t="0" r="r" b="b"/>
                <a:pathLst>
                  <a:path w="260" h="675">
                    <a:moveTo>
                      <a:pt x="8" y="0"/>
                    </a:moveTo>
                    <a:lnTo>
                      <a:pt x="260" y="670"/>
                    </a:lnTo>
                    <a:lnTo>
                      <a:pt x="246" y="675"/>
                    </a:lnTo>
                    <a:lnTo>
                      <a:pt x="0" y="13"/>
                    </a:lnTo>
                    <a:lnTo>
                      <a:pt x="8"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25" name="Freeform 113"/>
              <p:cNvSpPr>
                <a:spLocks/>
              </p:cNvSpPr>
              <p:nvPr/>
            </p:nvSpPr>
            <p:spPr bwMode="auto">
              <a:xfrm>
                <a:off x="2652" y="2071"/>
                <a:ext cx="69" cy="168"/>
              </a:xfrm>
              <a:custGeom>
                <a:avLst/>
                <a:gdLst>
                  <a:gd name="T0" fmla="*/ 9 w 276"/>
                  <a:gd name="T1" fmla="*/ 0 h 670"/>
                  <a:gd name="T2" fmla="*/ 276 w 276"/>
                  <a:gd name="T3" fmla="*/ 665 h 670"/>
                  <a:gd name="T4" fmla="*/ 265 w 276"/>
                  <a:gd name="T5" fmla="*/ 670 h 670"/>
                  <a:gd name="T6" fmla="*/ 0 w 276"/>
                  <a:gd name="T7" fmla="*/ 13 h 670"/>
                  <a:gd name="T8" fmla="*/ 9 w 276"/>
                  <a:gd name="T9" fmla="*/ 0 h 670"/>
                </a:gdLst>
                <a:ahLst/>
                <a:cxnLst>
                  <a:cxn ang="0">
                    <a:pos x="T0" y="T1"/>
                  </a:cxn>
                  <a:cxn ang="0">
                    <a:pos x="T2" y="T3"/>
                  </a:cxn>
                  <a:cxn ang="0">
                    <a:pos x="T4" y="T5"/>
                  </a:cxn>
                  <a:cxn ang="0">
                    <a:pos x="T6" y="T7"/>
                  </a:cxn>
                  <a:cxn ang="0">
                    <a:pos x="T8" y="T9"/>
                  </a:cxn>
                </a:cxnLst>
                <a:rect l="0" t="0" r="r" b="b"/>
                <a:pathLst>
                  <a:path w="276" h="670">
                    <a:moveTo>
                      <a:pt x="9" y="0"/>
                    </a:moveTo>
                    <a:lnTo>
                      <a:pt x="276" y="665"/>
                    </a:lnTo>
                    <a:lnTo>
                      <a:pt x="265" y="670"/>
                    </a:lnTo>
                    <a:lnTo>
                      <a:pt x="0" y="13"/>
                    </a:lnTo>
                    <a:lnTo>
                      <a:pt x="9"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26" name="Freeform 114"/>
              <p:cNvSpPr>
                <a:spLocks/>
              </p:cNvSpPr>
              <p:nvPr/>
            </p:nvSpPr>
            <p:spPr bwMode="auto">
              <a:xfrm>
                <a:off x="2705" y="2066"/>
                <a:ext cx="75" cy="158"/>
              </a:xfrm>
              <a:custGeom>
                <a:avLst/>
                <a:gdLst>
                  <a:gd name="T0" fmla="*/ 10 w 299"/>
                  <a:gd name="T1" fmla="*/ 0 h 633"/>
                  <a:gd name="T2" fmla="*/ 299 w 299"/>
                  <a:gd name="T3" fmla="*/ 626 h 633"/>
                  <a:gd name="T4" fmla="*/ 285 w 299"/>
                  <a:gd name="T5" fmla="*/ 633 h 633"/>
                  <a:gd name="T6" fmla="*/ 0 w 299"/>
                  <a:gd name="T7" fmla="*/ 17 h 633"/>
                  <a:gd name="T8" fmla="*/ 10 w 299"/>
                  <a:gd name="T9" fmla="*/ 0 h 633"/>
                </a:gdLst>
                <a:ahLst/>
                <a:cxnLst>
                  <a:cxn ang="0">
                    <a:pos x="T0" y="T1"/>
                  </a:cxn>
                  <a:cxn ang="0">
                    <a:pos x="T2" y="T3"/>
                  </a:cxn>
                  <a:cxn ang="0">
                    <a:pos x="T4" y="T5"/>
                  </a:cxn>
                  <a:cxn ang="0">
                    <a:pos x="T6" y="T7"/>
                  </a:cxn>
                  <a:cxn ang="0">
                    <a:pos x="T8" y="T9"/>
                  </a:cxn>
                </a:cxnLst>
                <a:rect l="0" t="0" r="r" b="b"/>
                <a:pathLst>
                  <a:path w="299" h="633">
                    <a:moveTo>
                      <a:pt x="10" y="0"/>
                    </a:moveTo>
                    <a:lnTo>
                      <a:pt x="299" y="626"/>
                    </a:lnTo>
                    <a:lnTo>
                      <a:pt x="285" y="633"/>
                    </a:lnTo>
                    <a:lnTo>
                      <a:pt x="0" y="17"/>
                    </a:lnTo>
                    <a:lnTo>
                      <a:pt x="1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27" name="Freeform 115"/>
              <p:cNvSpPr>
                <a:spLocks/>
              </p:cNvSpPr>
              <p:nvPr/>
            </p:nvSpPr>
            <p:spPr bwMode="auto">
              <a:xfrm>
                <a:off x="3055" y="2028"/>
                <a:ext cx="105" cy="143"/>
              </a:xfrm>
              <a:custGeom>
                <a:avLst/>
                <a:gdLst>
                  <a:gd name="T0" fmla="*/ 0 w 420"/>
                  <a:gd name="T1" fmla="*/ 0 h 572"/>
                  <a:gd name="T2" fmla="*/ 420 w 420"/>
                  <a:gd name="T3" fmla="*/ 561 h 572"/>
                  <a:gd name="T4" fmla="*/ 409 w 420"/>
                  <a:gd name="T5" fmla="*/ 572 h 572"/>
                  <a:gd name="T6" fmla="*/ 0 w 420"/>
                  <a:gd name="T7" fmla="*/ 18 h 572"/>
                  <a:gd name="T8" fmla="*/ 0 w 420"/>
                  <a:gd name="T9" fmla="*/ 16 h 572"/>
                  <a:gd name="T10" fmla="*/ 0 w 420"/>
                  <a:gd name="T11" fmla="*/ 7 h 572"/>
                  <a:gd name="T12" fmla="*/ 0 w 420"/>
                  <a:gd name="T13" fmla="*/ 2 h 572"/>
                  <a:gd name="T14" fmla="*/ 0 w 420"/>
                  <a:gd name="T15" fmla="*/ 0 h 5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572">
                    <a:moveTo>
                      <a:pt x="0" y="0"/>
                    </a:moveTo>
                    <a:lnTo>
                      <a:pt x="420" y="561"/>
                    </a:lnTo>
                    <a:lnTo>
                      <a:pt x="409" y="572"/>
                    </a:lnTo>
                    <a:lnTo>
                      <a:pt x="0" y="18"/>
                    </a:lnTo>
                    <a:lnTo>
                      <a:pt x="0" y="16"/>
                    </a:lnTo>
                    <a:lnTo>
                      <a:pt x="0" y="7"/>
                    </a:lnTo>
                    <a:lnTo>
                      <a:pt x="0" y="2"/>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28" name="Freeform 116"/>
              <p:cNvSpPr>
                <a:spLocks/>
              </p:cNvSpPr>
              <p:nvPr/>
            </p:nvSpPr>
            <p:spPr bwMode="auto">
              <a:xfrm>
                <a:off x="3087" y="2026"/>
                <a:ext cx="111" cy="140"/>
              </a:xfrm>
              <a:custGeom>
                <a:avLst/>
                <a:gdLst>
                  <a:gd name="T0" fmla="*/ 0 w 441"/>
                  <a:gd name="T1" fmla="*/ 0 h 561"/>
                  <a:gd name="T2" fmla="*/ 441 w 441"/>
                  <a:gd name="T3" fmla="*/ 547 h 561"/>
                  <a:gd name="T4" fmla="*/ 430 w 441"/>
                  <a:gd name="T5" fmla="*/ 561 h 561"/>
                  <a:gd name="T6" fmla="*/ 0 w 441"/>
                  <a:gd name="T7" fmla="*/ 21 h 561"/>
                  <a:gd name="T8" fmla="*/ 0 w 441"/>
                  <a:gd name="T9" fmla="*/ 0 h 561"/>
                </a:gdLst>
                <a:ahLst/>
                <a:cxnLst>
                  <a:cxn ang="0">
                    <a:pos x="T0" y="T1"/>
                  </a:cxn>
                  <a:cxn ang="0">
                    <a:pos x="T2" y="T3"/>
                  </a:cxn>
                  <a:cxn ang="0">
                    <a:pos x="T4" y="T5"/>
                  </a:cxn>
                  <a:cxn ang="0">
                    <a:pos x="T6" y="T7"/>
                  </a:cxn>
                  <a:cxn ang="0">
                    <a:pos x="T8" y="T9"/>
                  </a:cxn>
                </a:cxnLst>
                <a:rect l="0" t="0" r="r" b="b"/>
                <a:pathLst>
                  <a:path w="441" h="561">
                    <a:moveTo>
                      <a:pt x="0" y="0"/>
                    </a:moveTo>
                    <a:lnTo>
                      <a:pt x="441" y="547"/>
                    </a:lnTo>
                    <a:lnTo>
                      <a:pt x="430" y="561"/>
                    </a:lnTo>
                    <a:lnTo>
                      <a:pt x="0" y="21"/>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29" name="Freeform 117"/>
              <p:cNvSpPr>
                <a:spLocks/>
              </p:cNvSpPr>
              <p:nvPr/>
            </p:nvSpPr>
            <p:spPr bwMode="auto">
              <a:xfrm>
                <a:off x="3120" y="2020"/>
                <a:ext cx="110" cy="134"/>
              </a:xfrm>
              <a:custGeom>
                <a:avLst/>
                <a:gdLst>
                  <a:gd name="T0" fmla="*/ 0 w 441"/>
                  <a:gd name="T1" fmla="*/ 0 h 537"/>
                  <a:gd name="T2" fmla="*/ 441 w 441"/>
                  <a:gd name="T3" fmla="*/ 517 h 537"/>
                  <a:gd name="T4" fmla="*/ 430 w 441"/>
                  <a:gd name="T5" fmla="*/ 537 h 537"/>
                  <a:gd name="T6" fmla="*/ 0 w 441"/>
                  <a:gd name="T7" fmla="*/ 22 h 537"/>
                  <a:gd name="T8" fmla="*/ 0 w 441"/>
                  <a:gd name="T9" fmla="*/ 0 h 537"/>
                </a:gdLst>
                <a:ahLst/>
                <a:cxnLst>
                  <a:cxn ang="0">
                    <a:pos x="T0" y="T1"/>
                  </a:cxn>
                  <a:cxn ang="0">
                    <a:pos x="T2" y="T3"/>
                  </a:cxn>
                  <a:cxn ang="0">
                    <a:pos x="T4" y="T5"/>
                  </a:cxn>
                  <a:cxn ang="0">
                    <a:pos x="T6" y="T7"/>
                  </a:cxn>
                  <a:cxn ang="0">
                    <a:pos x="T8" y="T9"/>
                  </a:cxn>
                </a:cxnLst>
                <a:rect l="0" t="0" r="r" b="b"/>
                <a:pathLst>
                  <a:path w="441" h="537">
                    <a:moveTo>
                      <a:pt x="0" y="0"/>
                    </a:moveTo>
                    <a:lnTo>
                      <a:pt x="441" y="517"/>
                    </a:lnTo>
                    <a:lnTo>
                      <a:pt x="430" y="537"/>
                    </a:lnTo>
                    <a:lnTo>
                      <a:pt x="0" y="22"/>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20630" name="Group 118"/>
            <p:cNvGrpSpPr>
              <a:grpSpLocks/>
            </p:cNvGrpSpPr>
            <p:nvPr/>
          </p:nvGrpSpPr>
          <p:grpSpPr bwMode="auto">
            <a:xfrm rot="-3214438">
              <a:off x="3801" y="903"/>
              <a:ext cx="461" cy="480"/>
              <a:chOff x="3481" y="3030"/>
              <a:chExt cx="1115" cy="1118"/>
            </a:xfrm>
          </p:grpSpPr>
          <p:sp>
            <p:nvSpPr>
              <p:cNvPr id="320631" name="Freeform 119"/>
              <p:cNvSpPr>
                <a:spLocks/>
              </p:cNvSpPr>
              <p:nvPr/>
            </p:nvSpPr>
            <p:spPr bwMode="auto">
              <a:xfrm>
                <a:off x="3502" y="3068"/>
                <a:ext cx="1045" cy="1051"/>
              </a:xfrm>
              <a:custGeom>
                <a:avLst/>
                <a:gdLst>
                  <a:gd name="T0" fmla="*/ 3181 w 4179"/>
                  <a:gd name="T1" fmla="*/ 3544 h 4201"/>
                  <a:gd name="T2" fmla="*/ 3061 w 4179"/>
                  <a:gd name="T3" fmla="*/ 3147 h 4201"/>
                  <a:gd name="T4" fmla="*/ 3617 w 4179"/>
                  <a:gd name="T5" fmla="*/ 3068 h 4201"/>
                  <a:gd name="T6" fmla="*/ 3197 w 4179"/>
                  <a:gd name="T7" fmla="*/ 2534 h 4201"/>
                  <a:gd name="T8" fmla="*/ 2567 w 4179"/>
                  <a:gd name="T9" fmla="*/ 2767 h 4201"/>
                  <a:gd name="T10" fmla="*/ 2449 w 4179"/>
                  <a:gd name="T11" fmla="*/ 2371 h 4201"/>
                  <a:gd name="T12" fmla="*/ 3015 w 4179"/>
                  <a:gd name="T13" fmla="*/ 2289 h 4201"/>
                  <a:gd name="T14" fmla="*/ 2724 w 4179"/>
                  <a:gd name="T15" fmla="*/ 1890 h 4201"/>
                  <a:gd name="T16" fmla="*/ 2762 w 4179"/>
                  <a:gd name="T17" fmla="*/ 1991 h 4201"/>
                  <a:gd name="T18" fmla="*/ 1779 w 4179"/>
                  <a:gd name="T19" fmla="*/ 1751 h 4201"/>
                  <a:gd name="T20" fmla="*/ 1929 w 4179"/>
                  <a:gd name="T21" fmla="*/ 1708 h 4201"/>
                  <a:gd name="T22" fmla="*/ 2654 w 4179"/>
                  <a:gd name="T23" fmla="*/ 1793 h 4201"/>
                  <a:gd name="T24" fmla="*/ 2243 w 4179"/>
                  <a:gd name="T25" fmla="*/ 1252 h 4201"/>
                  <a:gd name="T26" fmla="*/ 1613 w 4179"/>
                  <a:gd name="T27" fmla="*/ 1486 h 4201"/>
                  <a:gd name="T28" fmla="*/ 1497 w 4179"/>
                  <a:gd name="T29" fmla="*/ 1090 h 4201"/>
                  <a:gd name="T30" fmla="*/ 2061 w 4179"/>
                  <a:gd name="T31" fmla="*/ 1010 h 4201"/>
                  <a:gd name="T32" fmla="*/ 1168 w 4179"/>
                  <a:gd name="T33" fmla="*/ 859 h 4201"/>
                  <a:gd name="T34" fmla="*/ 1049 w 4179"/>
                  <a:gd name="T35" fmla="*/ 462 h 4201"/>
                  <a:gd name="T36" fmla="*/ 1586 w 4179"/>
                  <a:gd name="T37" fmla="*/ 383 h 4201"/>
                  <a:gd name="T38" fmla="*/ 1347 w 4179"/>
                  <a:gd name="T39" fmla="*/ 147 h 4201"/>
                  <a:gd name="T40" fmla="*/ 717 w 4179"/>
                  <a:gd name="T41" fmla="*/ 381 h 4201"/>
                  <a:gd name="T42" fmla="*/ 475 w 4179"/>
                  <a:gd name="T43" fmla="*/ 4 h 4201"/>
                  <a:gd name="T44" fmla="*/ 437 w 4179"/>
                  <a:gd name="T45" fmla="*/ 0 h 4201"/>
                  <a:gd name="T46" fmla="*/ 375 w 4179"/>
                  <a:gd name="T47" fmla="*/ 9 h 4201"/>
                  <a:gd name="T48" fmla="*/ 299 w 4179"/>
                  <a:gd name="T49" fmla="*/ 20 h 4201"/>
                  <a:gd name="T50" fmla="*/ 215 w 4179"/>
                  <a:gd name="T51" fmla="*/ 36 h 4201"/>
                  <a:gd name="T52" fmla="*/ 133 w 4179"/>
                  <a:gd name="T53" fmla="*/ 52 h 4201"/>
                  <a:gd name="T54" fmla="*/ 65 w 4179"/>
                  <a:gd name="T55" fmla="*/ 66 h 4201"/>
                  <a:gd name="T56" fmla="*/ 19 w 4179"/>
                  <a:gd name="T57" fmla="*/ 76 h 4201"/>
                  <a:gd name="T58" fmla="*/ 0 w 4179"/>
                  <a:gd name="T59" fmla="*/ 82 h 4201"/>
                  <a:gd name="T60" fmla="*/ 1151 w 4179"/>
                  <a:gd name="T61" fmla="*/ 1456 h 4201"/>
                  <a:gd name="T62" fmla="*/ 2017 w 4179"/>
                  <a:gd name="T63" fmla="*/ 2976 h 4201"/>
                  <a:gd name="T64" fmla="*/ 4179 w 4179"/>
                  <a:gd name="T65" fmla="*/ 3812 h 4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32" name="Freeform 120"/>
              <p:cNvSpPr>
                <a:spLocks/>
              </p:cNvSpPr>
              <p:nvPr/>
            </p:nvSpPr>
            <p:spPr bwMode="auto">
              <a:xfrm>
                <a:off x="3621" y="3064"/>
                <a:ext cx="33" cy="5"/>
              </a:xfrm>
              <a:custGeom>
                <a:avLst/>
                <a:gdLst>
                  <a:gd name="T0" fmla="*/ 133 w 133"/>
                  <a:gd name="T1" fmla="*/ 11 h 20"/>
                  <a:gd name="T2" fmla="*/ 126 w 133"/>
                  <a:gd name="T3" fmla="*/ 0 h 20"/>
                  <a:gd name="T4" fmla="*/ 0 w 133"/>
                  <a:gd name="T5" fmla="*/ 20 h 20"/>
                  <a:gd name="T6" fmla="*/ 3 w 133"/>
                  <a:gd name="T7" fmla="*/ 20 h 20"/>
                  <a:gd name="T8" fmla="*/ 6 w 133"/>
                  <a:gd name="T9" fmla="*/ 20 h 20"/>
                  <a:gd name="T10" fmla="*/ 133 w 133"/>
                  <a:gd name="T11" fmla="*/ 11 h 20"/>
                </a:gdLst>
                <a:ahLst/>
                <a:cxnLst>
                  <a:cxn ang="0">
                    <a:pos x="T0" y="T1"/>
                  </a:cxn>
                  <a:cxn ang="0">
                    <a:pos x="T2" y="T3"/>
                  </a:cxn>
                  <a:cxn ang="0">
                    <a:pos x="T4" y="T5"/>
                  </a:cxn>
                  <a:cxn ang="0">
                    <a:pos x="T6" y="T7"/>
                  </a:cxn>
                  <a:cxn ang="0">
                    <a:pos x="T8" y="T9"/>
                  </a:cxn>
                  <a:cxn ang="0">
                    <a:pos x="T10" y="T11"/>
                  </a:cxn>
                </a:cxnLst>
                <a:rect l="0" t="0" r="r" b="b"/>
                <a:pathLst>
                  <a:path w="133" h="20">
                    <a:moveTo>
                      <a:pt x="133" y="11"/>
                    </a:moveTo>
                    <a:lnTo>
                      <a:pt x="126" y="0"/>
                    </a:lnTo>
                    <a:lnTo>
                      <a:pt x="0" y="20"/>
                    </a:lnTo>
                    <a:lnTo>
                      <a:pt x="3" y="20"/>
                    </a:lnTo>
                    <a:lnTo>
                      <a:pt x="6" y="20"/>
                    </a:lnTo>
                    <a:lnTo>
                      <a:pt x="13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33" name="Freeform 121"/>
              <p:cNvSpPr>
                <a:spLocks/>
              </p:cNvSpPr>
              <p:nvPr/>
            </p:nvSpPr>
            <p:spPr bwMode="auto">
              <a:xfrm>
                <a:off x="3611" y="3067"/>
                <a:ext cx="246" cy="96"/>
              </a:xfrm>
              <a:custGeom>
                <a:avLst/>
                <a:gdLst>
                  <a:gd name="T0" fmla="*/ 282 w 986"/>
                  <a:gd name="T1" fmla="*/ 386 h 386"/>
                  <a:gd name="T2" fmla="*/ 986 w 986"/>
                  <a:gd name="T3" fmla="*/ 252 h 386"/>
                  <a:gd name="T4" fmla="*/ 912 w 986"/>
                  <a:gd name="T5" fmla="*/ 152 h 386"/>
                  <a:gd name="T6" fmla="*/ 328 w 986"/>
                  <a:gd name="T7" fmla="*/ 206 h 386"/>
                  <a:gd name="T8" fmla="*/ 173 w 986"/>
                  <a:gd name="T9" fmla="*/ 0 h 386"/>
                  <a:gd name="T10" fmla="*/ 46 w 986"/>
                  <a:gd name="T11" fmla="*/ 9 h 386"/>
                  <a:gd name="T12" fmla="*/ 43 w 986"/>
                  <a:gd name="T13" fmla="*/ 9 h 386"/>
                  <a:gd name="T14" fmla="*/ 40 w 986"/>
                  <a:gd name="T15" fmla="*/ 9 h 386"/>
                  <a:gd name="T16" fmla="*/ 0 w 986"/>
                  <a:gd name="T17" fmla="*/ 14 h 386"/>
                  <a:gd name="T18" fmla="*/ 282 w 986"/>
                  <a:gd name="T19"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34" name="Freeform 122"/>
              <p:cNvSpPr>
                <a:spLocks/>
              </p:cNvSpPr>
              <p:nvPr/>
            </p:nvSpPr>
            <p:spPr bwMode="auto">
              <a:xfrm>
                <a:off x="3648" y="3044"/>
                <a:ext cx="146" cy="20"/>
              </a:xfrm>
              <a:custGeom>
                <a:avLst/>
                <a:gdLst>
                  <a:gd name="T0" fmla="*/ 0 w 580"/>
                  <a:gd name="T1" fmla="*/ 60 h 81"/>
                  <a:gd name="T2" fmla="*/ 16 w 580"/>
                  <a:gd name="T3" fmla="*/ 81 h 81"/>
                  <a:gd name="T4" fmla="*/ 580 w 580"/>
                  <a:gd name="T5" fmla="*/ 0 h 81"/>
                  <a:gd name="T6" fmla="*/ 0 w 580"/>
                  <a:gd name="T7" fmla="*/ 60 h 81"/>
                </a:gdLst>
                <a:ahLst/>
                <a:cxnLst>
                  <a:cxn ang="0">
                    <a:pos x="T0" y="T1"/>
                  </a:cxn>
                  <a:cxn ang="0">
                    <a:pos x="T2" y="T3"/>
                  </a:cxn>
                  <a:cxn ang="0">
                    <a:pos x="T4" y="T5"/>
                  </a:cxn>
                  <a:cxn ang="0">
                    <a:pos x="T6" y="T7"/>
                  </a:cxn>
                </a:cxnLst>
                <a:rect l="0" t="0" r="r" b="b"/>
                <a:pathLst>
                  <a:path w="580" h="81">
                    <a:moveTo>
                      <a:pt x="0" y="60"/>
                    </a:moveTo>
                    <a:lnTo>
                      <a:pt x="16" y="81"/>
                    </a:lnTo>
                    <a:lnTo>
                      <a:pt x="580" y="0"/>
                    </a:lnTo>
                    <a:lnTo>
                      <a:pt x="0" y="6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35" name="Freeform 123"/>
              <p:cNvSpPr>
                <a:spLocks/>
              </p:cNvSpPr>
              <p:nvPr/>
            </p:nvSpPr>
            <p:spPr bwMode="auto">
              <a:xfrm>
                <a:off x="3794" y="3044"/>
                <a:ext cx="59" cy="60"/>
              </a:xfrm>
              <a:custGeom>
                <a:avLst/>
                <a:gdLst>
                  <a:gd name="T0" fmla="*/ 240 w 240"/>
                  <a:gd name="T1" fmla="*/ 238 h 238"/>
                  <a:gd name="T2" fmla="*/ 0 w 240"/>
                  <a:gd name="T3" fmla="*/ 0 h 238"/>
                  <a:gd name="T4" fmla="*/ 117 w 240"/>
                  <a:gd name="T5" fmla="*/ 157 h 238"/>
                  <a:gd name="T6" fmla="*/ 240 w 240"/>
                  <a:gd name="T7" fmla="*/ 238 h 238"/>
                </a:gdLst>
                <a:ahLst/>
                <a:cxnLst>
                  <a:cxn ang="0">
                    <a:pos x="T0" y="T1"/>
                  </a:cxn>
                  <a:cxn ang="0">
                    <a:pos x="T2" y="T3"/>
                  </a:cxn>
                  <a:cxn ang="0">
                    <a:pos x="T4" y="T5"/>
                  </a:cxn>
                  <a:cxn ang="0">
                    <a:pos x="T6" y="T7"/>
                  </a:cxn>
                </a:cxnLst>
                <a:rect l="0" t="0" r="r" b="b"/>
                <a:pathLst>
                  <a:path w="240" h="238">
                    <a:moveTo>
                      <a:pt x="240" y="238"/>
                    </a:moveTo>
                    <a:lnTo>
                      <a:pt x="0" y="0"/>
                    </a:lnTo>
                    <a:lnTo>
                      <a:pt x="117" y="157"/>
                    </a:lnTo>
                    <a:lnTo>
                      <a:pt x="240"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36" name="Freeform 124"/>
              <p:cNvSpPr>
                <a:spLocks/>
              </p:cNvSpPr>
              <p:nvPr/>
            </p:nvSpPr>
            <p:spPr bwMode="auto">
              <a:xfrm>
                <a:off x="3823" y="3083"/>
                <a:ext cx="30" cy="22"/>
              </a:xfrm>
              <a:custGeom>
                <a:avLst/>
                <a:gdLst>
                  <a:gd name="T0" fmla="*/ 65 w 123"/>
                  <a:gd name="T1" fmla="*/ 87 h 87"/>
                  <a:gd name="T2" fmla="*/ 123 w 123"/>
                  <a:gd name="T3" fmla="*/ 81 h 87"/>
                  <a:gd name="T4" fmla="*/ 0 w 123"/>
                  <a:gd name="T5" fmla="*/ 0 h 87"/>
                  <a:gd name="T6" fmla="*/ 65 w 123"/>
                  <a:gd name="T7" fmla="*/ 87 h 87"/>
                </a:gdLst>
                <a:ahLst/>
                <a:cxnLst>
                  <a:cxn ang="0">
                    <a:pos x="T0" y="T1"/>
                  </a:cxn>
                  <a:cxn ang="0">
                    <a:pos x="T2" y="T3"/>
                  </a:cxn>
                  <a:cxn ang="0">
                    <a:pos x="T4" y="T5"/>
                  </a:cxn>
                  <a:cxn ang="0">
                    <a:pos x="T6" y="T7"/>
                  </a:cxn>
                </a:cxnLst>
                <a:rect l="0" t="0" r="r" b="b"/>
                <a:pathLst>
                  <a:path w="123" h="87">
                    <a:moveTo>
                      <a:pt x="65" y="87"/>
                    </a:moveTo>
                    <a:lnTo>
                      <a:pt x="123" y="81"/>
                    </a:lnTo>
                    <a:lnTo>
                      <a:pt x="0" y="0"/>
                    </a:lnTo>
                    <a:lnTo>
                      <a:pt x="65" y="87"/>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37" name="Freeform 125"/>
              <p:cNvSpPr>
                <a:spLocks/>
              </p:cNvSpPr>
              <p:nvPr/>
            </p:nvSpPr>
            <p:spPr bwMode="auto">
              <a:xfrm>
                <a:off x="3652" y="3044"/>
                <a:ext cx="171" cy="39"/>
              </a:xfrm>
              <a:custGeom>
                <a:avLst/>
                <a:gdLst>
                  <a:gd name="T0" fmla="*/ 534 w 681"/>
                  <a:gd name="T1" fmla="*/ 60 h 157"/>
                  <a:gd name="T2" fmla="*/ 681 w 681"/>
                  <a:gd name="T3" fmla="*/ 157 h 157"/>
                  <a:gd name="T4" fmla="*/ 564 w 681"/>
                  <a:gd name="T5" fmla="*/ 0 h 157"/>
                  <a:gd name="T6" fmla="*/ 0 w 681"/>
                  <a:gd name="T7" fmla="*/ 81 h 157"/>
                  <a:gd name="T8" fmla="*/ 7 w 681"/>
                  <a:gd name="T9" fmla="*/ 92 h 157"/>
                  <a:gd name="T10" fmla="*/ 534 w 681"/>
                  <a:gd name="T11" fmla="*/ 60 h 157"/>
                </a:gdLst>
                <a:ahLst/>
                <a:cxnLst>
                  <a:cxn ang="0">
                    <a:pos x="T0" y="T1"/>
                  </a:cxn>
                  <a:cxn ang="0">
                    <a:pos x="T2" y="T3"/>
                  </a:cxn>
                  <a:cxn ang="0">
                    <a:pos x="T4" y="T5"/>
                  </a:cxn>
                  <a:cxn ang="0">
                    <a:pos x="T6" y="T7"/>
                  </a:cxn>
                  <a:cxn ang="0">
                    <a:pos x="T8" y="T9"/>
                  </a:cxn>
                  <a:cxn ang="0">
                    <a:pos x="T10" y="T11"/>
                  </a:cxn>
                </a:cxnLst>
                <a:rect l="0" t="0" r="r" b="b"/>
                <a:pathLst>
                  <a:path w="681" h="157">
                    <a:moveTo>
                      <a:pt x="534" y="60"/>
                    </a:moveTo>
                    <a:lnTo>
                      <a:pt x="681" y="157"/>
                    </a:lnTo>
                    <a:lnTo>
                      <a:pt x="564" y="0"/>
                    </a:lnTo>
                    <a:lnTo>
                      <a:pt x="0" y="81"/>
                    </a:lnTo>
                    <a:lnTo>
                      <a:pt x="7" y="92"/>
                    </a:lnTo>
                    <a:lnTo>
                      <a:pt x="534" y="60"/>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38" name="Freeform 126"/>
              <p:cNvSpPr>
                <a:spLocks/>
              </p:cNvSpPr>
              <p:nvPr/>
            </p:nvSpPr>
            <p:spPr bwMode="auto">
              <a:xfrm>
                <a:off x="3654" y="3059"/>
                <a:ext cx="185" cy="60"/>
              </a:xfrm>
              <a:custGeom>
                <a:avLst/>
                <a:gdLst>
                  <a:gd name="T0" fmla="*/ 527 w 739"/>
                  <a:gd name="T1" fmla="*/ 0 h 238"/>
                  <a:gd name="T2" fmla="*/ 0 w 739"/>
                  <a:gd name="T3" fmla="*/ 32 h 238"/>
                  <a:gd name="T4" fmla="*/ 155 w 739"/>
                  <a:gd name="T5" fmla="*/ 238 h 238"/>
                  <a:gd name="T6" fmla="*/ 739 w 739"/>
                  <a:gd name="T7" fmla="*/ 184 h 238"/>
                  <a:gd name="T8" fmla="*/ 674 w 739"/>
                  <a:gd name="T9" fmla="*/ 97 h 238"/>
                  <a:gd name="T10" fmla="*/ 527 w 739"/>
                  <a:gd name="T11" fmla="*/ 0 h 238"/>
                </a:gdLst>
                <a:ahLst/>
                <a:cxnLst>
                  <a:cxn ang="0">
                    <a:pos x="T0" y="T1"/>
                  </a:cxn>
                  <a:cxn ang="0">
                    <a:pos x="T2" y="T3"/>
                  </a:cxn>
                  <a:cxn ang="0">
                    <a:pos x="T4" y="T5"/>
                  </a:cxn>
                  <a:cxn ang="0">
                    <a:pos x="T6" y="T7"/>
                  </a:cxn>
                  <a:cxn ang="0">
                    <a:pos x="T8" y="T9"/>
                  </a:cxn>
                  <a:cxn ang="0">
                    <a:pos x="T10" y="T11"/>
                  </a:cxn>
                </a:cxnLst>
                <a:rect l="0" t="0" r="r" b="b"/>
                <a:pathLst>
                  <a:path w="739" h="238">
                    <a:moveTo>
                      <a:pt x="527" y="0"/>
                    </a:moveTo>
                    <a:lnTo>
                      <a:pt x="0" y="32"/>
                    </a:lnTo>
                    <a:lnTo>
                      <a:pt x="155" y="238"/>
                    </a:lnTo>
                    <a:lnTo>
                      <a:pt x="739" y="184"/>
                    </a:lnTo>
                    <a:lnTo>
                      <a:pt x="674" y="97"/>
                    </a:lnTo>
                    <a:lnTo>
                      <a:pt x="527" y="0"/>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39" name="Freeform 127"/>
              <p:cNvSpPr>
                <a:spLocks/>
              </p:cNvSpPr>
              <p:nvPr/>
            </p:nvSpPr>
            <p:spPr bwMode="auto">
              <a:xfrm>
                <a:off x="3945" y="3224"/>
                <a:ext cx="25" cy="26"/>
              </a:xfrm>
              <a:custGeom>
                <a:avLst/>
                <a:gdLst>
                  <a:gd name="T0" fmla="*/ 76 w 101"/>
                  <a:gd name="T1" fmla="*/ 103 h 103"/>
                  <a:gd name="T2" fmla="*/ 101 w 101"/>
                  <a:gd name="T3" fmla="*/ 98 h 103"/>
                  <a:gd name="T4" fmla="*/ 28 w 101"/>
                  <a:gd name="T5" fmla="*/ 0 h 103"/>
                  <a:gd name="T6" fmla="*/ 0 w 101"/>
                  <a:gd name="T7" fmla="*/ 3 h 103"/>
                  <a:gd name="T8" fmla="*/ 76 w 101"/>
                  <a:gd name="T9" fmla="*/ 103 h 103"/>
                </a:gdLst>
                <a:ahLst/>
                <a:cxnLst>
                  <a:cxn ang="0">
                    <a:pos x="T0" y="T1"/>
                  </a:cxn>
                  <a:cxn ang="0">
                    <a:pos x="T2" y="T3"/>
                  </a:cxn>
                  <a:cxn ang="0">
                    <a:pos x="T4" y="T5"/>
                  </a:cxn>
                  <a:cxn ang="0">
                    <a:pos x="T6" y="T7"/>
                  </a:cxn>
                  <a:cxn ang="0">
                    <a:pos x="T8" y="T9"/>
                  </a:cxn>
                </a:cxnLst>
                <a:rect l="0" t="0" r="r" b="b"/>
                <a:pathLst>
                  <a:path w="101" h="103">
                    <a:moveTo>
                      <a:pt x="76" y="103"/>
                    </a:moveTo>
                    <a:lnTo>
                      <a:pt x="101" y="98"/>
                    </a:lnTo>
                    <a:lnTo>
                      <a:pt x="28" y="0"/>
                    </a:lnTo>
                    <a:lnTo>
                      <a:pt x="0" y="3"/>
                    </a:lnTo>
                    <a:lnTo>
                      <a:pt x="76"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40" name="Freeform 128"/>
              <p:cNvSpPr>
                <a:spLocks/>
              </p:cNvSpPr>
              <p:nvPr/>
            </p:nvSpPr>
            <p:spPr bwMode="auto">
              <a:xfrm>
                <a:off x="3724" y="3184"/>
                <a:ext cx="240" cy="99"/>
              </a:xfrm>
              <a:custGeom>
                <a:avLst/>
                <a:gdLst>
                  <a:gd name="T0" fmla="*/ 329 w 961"/>
                  <a:gd name="T1" fmla="*/ 217 h 397"/>
                  <a:gd name="T2" fmla="*/ 164 w 961"/>
                  <a:gd name="T3" fmla="*/ 0 h 397"/>
                  <a:gd name="T4" fmla="*/ 0 w 961"/>
                  <a:gd name="T5" fmla="*/ 21 h 397"/>
                  <a:gd name="T6" fmla="*/ 283 w 961"/>
                  <a:gd name="T7" fmla="*/ 397 h 397"/>
                  <a:gd name="T8" fmla="*/ 961 w 961"/>
                  <a:gd name="T9" fmla="*/ 266 h 397"/>
                  <a:gd name="T10" fmla="*/ 885 w 961"/>
                  <a:gd name="T11" fmla="*/ 166 h 397"/>
                  <a:gd name="T12" fmla="*/ 329 w 961"/>
                  <a:gd name="T13" fmla="*/ 217 h 397"/>
                </a:gdLst>
                <a:ahLst/>
                <a:cxnLst>
                  <a:cxn ang="0">
                    <a:pos x="T0" y="T1"/>
                  </a:cxn>
                  <a:cxn ang="0">
                    <a:pos x="T2" y="T3"/>
                  </a:cxn>
                  <a:cxn ang="0">
                    <a:pos x="T4" y="T5"/>
                  </a:cxn>
                  <a:cxn ang="0">
                    <a:pos x="T6" y="T7"/>
                  </a:cxn>
                  <a:cxn ang="0">
                    <a:pos x="T8" y="T9"/>
                  </a:cxn>
                  <a:cxn ang="0">
                    <a:pos x="T10" y="T11"/>
                  </a:cxn>
                  <a:cxn ang="0">
                    <a:pos x="T12" y="T13"/>
                  </a:cxn>
                </a:cxnLst>
                <a:rect l="0" t="0" r="r" b="b"/>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41" name="Freeform 129"/>
              <p:cNvSpPr>
                <a:spLocks/>
              </p:cNvSpPr>
              <p:nvPr/>
            </p:nvSpPr>
            <p:spPr bwMode="auto">
              <a:xfrm>
                <a:off x="3899" y="3163"/>
                <a:ext cx="7" cy="1"/>
              </a:xfrm>
              <a:custGeom>
                <a:avLst/>
                <a:gdLst>
                  <a:gd name="T0" fmla="*/ 30 w 30"/>
                  <a:gd name="T1" fmla="*/ 0 h 2"/>
                  <a:gd name="T2" fmla="*/ 0 w 30"/>
                  <a:gd name="T3" fmla="*/ 2 h 2"/>
                  <a:gd name="T4" fmla="*/ 3 w 30"/>
                  <a:gd name="T5" fmla="*/ 2 h 2"/>
                  <a:gd name="T6" fmla="*/ 30 w 30"/>
                  <a:gd name="T7" fmla="*/ 0 h 2"/>
                </a:gdLst>
                <a:ahLst/>
                <a:cxnLst>
                  <a:cxn ang="0">
                    <a:pos x="T0" y="T1"/>
                  </a:cxn>
                  <a:cxn ang="0">
                    <a:pos x="T2" y="T3"/>
                  </a:cxn>
                  <a:cxn ang="0">
                    <a:pos x="T4" y="T5"/>
                  </a:cxn>
                  <a:cxn ang="0">
                    <a:pos x="T6" y="T7"/>
                  </a:cxn>
                </a:cxnLst>
                <a:rect l="0" t="0" r="r" b="b"/>
                <a:pathLst>
                  <a:path w="30" h="2">
                    <a:moveTo>
                      <a:pt x="30" y="0"/>
                    </a:moveTo>
                    <a:lnTo>
                      <a:pt x="0" y="2"/>
                    </a:lnTo>
                    <a:lnTo>
                      <a:pt x="3" y="2"/>
                    </a:lnTo>
                    <a:lnTo>
                      <a:pt x="30"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42" name="Freeform 130"/>
              <p:cNvSpPr>
                <a:spLocks/>
              </p:cNvSpPr>
              <p:nvPr/>
            </p:nvSpPr>
            <p:spPr bwMode="auto">
              <a:xfrm>
                <a:off x="3906" y="3163"/>
                <a:ext cx="60" cy="61"/>
              </a:xfrm>
              <a:custGeom>
                <a:avLst/>
                <a:gdLst>
                  <a:gd name="T0" fmla="*/ 239 w 239"/>
                  <a:gd name="T1" fmla="*/ 238 h 244"/>
                  <a:gd name="T2" fmla="*/ 0 w 239"/>
                  <a:gd name="T3" fmla="*/ 0 h 244"/>
                  <a:gd name="T4" fmla="*/ 182 w 239"/>
                  <a:gd name="T5" fmla="*/ 244 h 244"/>
                  <a:gd name="T6" fmla="*/ 239 w 239"/>
                  <a:gd name="T7" fmla="*/ 238 h 244"/>
                </a:gdLst>
                <a:ahLst/>
                <a:cxnLst>
                  <a:cxn ang="0">
                    <a:pos x="T0" y="T1"/>
                  </a:cxn>
                  <a:cxn ang="0">
                    <a:pos x="T2" y="T3"/>
                  </a:cxn>
                  <a:cxn ang="0">
                    <a:pos x="T4" y="T5"/>
                  </a:cxn>
                  <a:cxn ang="0">
                    <a:pos x="T6" y="T7"/>
                  </a:cxn>
                </a:cxnLst>
                <a:rect l="0" t="0" r="r" b="b"/>
                <a:pathLst>
                  <a:path w="239" h="244">
                    <a:moveTo>
                      <a:pt x="239" y="238"/>
                    </a:moveTo>
                    <a:lnTo>
                      <a:pt x="0" y="0"/>
                    </a:lnTo>
                    <a:lnTo>
                      <a:pt x="182" y="244"/>
                    </a:lnTo>
                    <a:lnTo>
                      <a:pt x="239"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43" name="Freeform 131"/>
              <p:cNvSpPr>
                <a:spLocks/>
              </p:cNvSpPr>
              <p:nvPr/>
            </p:nvSpPr>
            <p:spPr bwMode="auto">
              <a:xfrm>
                <a:off x="3761" y="3164"/>
                <a:ext cx="138" cy="20"/>
              </a:xfrm>
              <a:custGeom>
                <a:avLst/>
                <a:gdLst>
                  <a:gd name="T0" fmla="*/ 14 w 554"/>
                  <a:gd name="T1" fmla="*/ 79 h 79"/>
                  <a:gd name="T2" fmla="*/ 554 w 554"/>
                  <a:gd name="T3" fmla="*/ 0 h 79"/>
                  <a:gd name="T4" fmla="*/ 551 w 554"/>
                  <a:gd name="T5" fmla="*/ 0 h 79"/>
                  <a:gd name="T6" fmla="*/ 0 w 554"/>
                  <a:gd name="T7" fmla="*/ 58 h 79"/>
                  <a:gd name="T8" fmla="*/ 14 w 554"/>
                  <a:gd name="T9" fmla="*/ 79 h 79"/>
                </a:gdLst>
                <a:ahLst/>
                <a:cxnLst>
                  <a:cxn ang="0">
                    <a:pos x="T0" y="T1"/>
                  </a:cxn>
                  <a:cxn ang="0">
                    <a:pos x="T2" y="T3"/>
                  </a:cxn>
                  <a:cxn ang="0">
                    <a:pos x="T4" y="T5"/>
                  </a:cxn>
                  <a:cxn ang="0">
                    <a:pos x="T6" y="T7"/>
                  </a:cxn>
                  <a:cxn ang="0">
                    <a:pos x="T8" y="T9"/>
                  </a:cxn>
                </a:cxnLst>
                <a:rect l="0" t="0" r="r" b="b"/>
                <a:pathLst>
                  <a:path w="554" h="79">
                    <a:moveTo>
                      <a:pt x="14" y="79"/>
                    </a:moveTo>
                    <a:lnTo>
                      <a:pt x="554" y="0"/>
                    </a:lnTo>
                    <a:lnTo>
                      <a:pt x="551" y="0"/>
                    </a:lnTo>
                    <a:lnTo>
                      <a:pt x="0" y="58"/>
                    </a:lnTo>
                    <a:lnTo>
                      <a:pt x="14" y="79"/>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44" name="Freeform 132"/>
              <p:cNvSpPr>
                <a:spLocks/>
              </p:cNvSpPr>
              <p:nvPr/>
            </p:nvSpPr>
            <p:spPr bwMode="auto">
              <a:xfrm>
                <a:off x="3899" y="3163"/>
                <a:ext cx="53" cy="62"/>
              </a:xfrm>
              <a:custGeom>
                <a:avLst/>
                <a:gdLst>
                  <a:gd name="T0" fmla="*/ 181 w 209"/>
                  <a:gd name="T1" fmla="*/ 247 h 247"/>
                  <a:gd name="T2" fmla="*/ 209 w 209"/>
                  <a:gd name="T3" fmla="*/ 244 h 247"/>
                  <a:gd name="T4" fmla="*/ 27 w 209"/>
                  <a:gd name="T5" fmla="*/ 0 h 247"/>
                  <a:gd name="T6" fmla="*/ 0 w 209"/>
                  <a:gd name="T7" fmla="*/ 2 h 247"/>
                  <a:gd name="T8" fmla="*/ 181 w 209"/>
                  <a:gd name="T9" fmla="*/ 247 h 247"/>
                </a:gdLst>
                <a:ahLst/>
                <a:cxnLst>
                  <a:cxn ang="0">
                    <a:pos x="T0" y="T1"/>
                  </a:cxn>
                  <a:cxn ang="0">
                    <a:pos x="T2" y="T3"/>
                  </a:cxn>
                  <a:cxn ang="0">
                    <a:pos x="T4" y="T5"/>
                  </a:cxn>
                  <a:cxn ang="0">
                    <a:pos x="T6" y="T7"/>
                  </a:cxn>
                  <a:cxn ang="0">
                    <a:pos x="T8" y="T9"/>
                  </a:cxn>
                </a:cxnLst>
                <a:rect l="0" t="0" r="r" b="b"/>
                <a:pathLst>
                  <a:path w="209" h="247">
                    <a:moveTo>
                      <a:pt x="181" y="247"/>
                    </a:moveTo>
                    <a:lnTo>
                      <a:pt x="209" y="244"/>
                    </a:lnTo>
                    <a:lnTo>
                      <a:pt x="27" y="0"/>
                    </a:lnTo>
                    <a:lnTo>
                      <a:pt x="0" y="2"/>
                    </a:lnTo>
                    <a:lnTo>
                      <a:pt x="181" y="247"/>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45" name="Freeform 133"/>
              <p:cNvSpPr>
                <a:spLocks/>
              </p:cNvSpPr>
              <p:nvPr/>
            </p:nvSpPr>
            <p:spPr bwMode="auto">
              <a:xfrm>
                <a:off x="3764" y="3164"/>
                <a:ext cx="181" cy="74"/>
              </a:xfrm>
              <a:custGeom>
                <a:avLst/>
                <a:gdLst>
                  <a:gd name="T0" fmla="*/ 721 w 721"/>
                  <a:gd name="T1" fmla="*/ 245 h 296"/>
                  <a:gd name="T2" fmla="*/ 540 w 721"/>
                  <a:gd name="T3" fmla="*/ 0 h 296"/>
                  <a:gd name="T4" fmla="*/ 0 w 721"/>
                  <a:gd name="T5" fmla="*/ 79 h 296"/>
                  <a:gd name="T6" fmla="*/ 165 w 721"/>
                  <a:gd name="T7" fmla="*/ 296 h 296"/>
                  <a:gd name="T8" fmla="*/ 721 w 721"/>
                  <a:gd name="T9" fmla="*/ 245 h 296"/>
                </a:gdLst>
                <a:ahLst/>
                <a:cxnLst>
                  <a:cxn ang="0">
                    <a:pos x="T0" y="T1"/>
                  </a:cxn>
                  <a:cxn ang="0">
                    <a:pos x="T2" y="T3"/>
                  </a:cxn>
                  <a:cxn ang="0">
                    <a:pos x="T4" y="T5"/>
                  </a:cxn>
                  <a:cxn ang="0">
                    <a:pos x="T6" y="T7"/>
                  </a:cxn>
                  <a:cxn ang="0">
                    <a:pos x="T8" y="T9"/>
                  </a:cxn>
                </a:cxnLst>
                <a:rect l="0" t="0" r="r" b="b"/>
                <a:pathLst>
                  <a:path w="721" h="296">
                    <a:moveTo>
                      <a:pt x="721" y="245"/>
                    </a:moveTo>
                    <a:lnTo>
                      <a:pt x="540" y="0"/>
                    </a:lnTo>
                    <a:lnTo>
                      <a:pt x="0" y="79"/>
                    </a:lnTo>
                    <a:lnTo>
                      <a:pt x="165" y="296"/>
                    </a:lnTo>
                    <a:lnTo>
                      <a:pt x="721" y="245"/>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46" name="Freeform 134"/>
              <p:cNvSpPr>
                <a:spLocks/>
              </p:cNvSpPr>
              <p:nvPr/>
            </p:nvSpPr>
            <p:spPr bwMode="auto">
              <a:xfrm>
                <a:off x="3835" y="3341"/>
                <a:ext cx="246" cy="99"/>
              </a:xfrm>
              <a:custGeom>
                <a:avLst/>
                <a:gdLst>
                  <a:gd name="T0" fmla="*/ 166 w 986"/>
                  <a:gd name="T1" fmla="*/ 0 h 396"/>
                  <a:gd name="T2" fmla="*/ 0 w 986"/>
                  <a:gd name="T3" fmla="*/ 24 h 396"/>
                  <a:gd name="T4" fmla="*/ 282 w 986"/>
                  <a:gd name="T5" fmla="*/ 396 h 396"/>
                  <a:gd name="T6" fmla="*/ 986 w 986"/>
                  <a:gd name="T7" fmla="*/ 262 h 396"/>
                  <a:gd name="T8" fmla="*/ 912 w 986"/>
                  <a:gd name="T9" fmla="*/ 162 h 396"/>
                  <a:gd name="T10" fmla="*/ 328 w 986"/>
                  <a:gd name="T11" fmla="*/ 217 h 396"/>
                  <a:gd name="T12" fmla="*/ 166 w 98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47" name="Freeform 135"/>
              <p:cNvSpPr>
                <a:spLocks/>
              </p:cNvSpPr>
              <p:nvPr/>
            </p:nvSpPr>
            <p:spPr bwMode="auto">
              <a:xfrm>
                <a:off x="4018" y="3320"/>
                <a:ext cx="1" cy="1"/>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48" name="Freeform 136"/>
              <p:cNvSpPr>
                <a:spLocks/>
              </p:cNvSpPr>
              <p:nvPr/>
            </p:nvSpPr>
            <p:spPr bwMode="auto">
              <a:xfrm>
                <a:off x="4018" y="3320"/>
                <a:ext cx="59" cy="61"/>
              </a:xfrm>
              <a:custGeom>
                <a:avLst/>
                <a:gdLst>
                  <a:gd name="T0" fmla="*/ 185 w 240"/>
                  <a:gd name="T1" fmla="*/ 245 h 245"/>
                  <a:gd name="T2" fmla="*/ 240 w 240"/>
                  <a:gd name="T3" fmla="*/ 240 h 245"/>
                  <a:gd name="T4" fmla="*/ 0 w 240"/>
                  <a:gd name="T5" fmla="*/ 0 h 245"/>
                  <a:gd name="T6" fmla="*/ 95 w 240"/>
                  <a:gd name="T7" fmla="*/ 131 h 245"/>
                  <a:gd name="T8" fmla="*/ 185 w 240"/>
                  <a:gd name="T9" fmla="*/ 245 h 245"/>
                </a:gdLst>
                <a:ahLst/>
                <a:cxnLst>
                  <a:cxn ang="0">
                    <a:pos x="T0" y="T1"/>
                  </a:cxn>
                  <a:cxn ang="0">
                    <a:pos x="T2" y="T3"/>
                  </a:cxn>
                  <a:cxn ang="0">
                    <a:pos x="T4" y="T5"/>
                  </a:cxn>
                  <a:cxn ang="0">
                    <a:pos x="T6" y="T7"/>
                  </a:cxn>
                  <a:cxn ang="0">
                    <a:pos x="T8" y="T9"/>
                  </a:cxn>
                </a:cxnLst>
                <a:rect l="0" t="0" r="r" b="b"/>
                <a:pathLst>
                  <a:path w="240" h="245">
                    <a:moveTo>
                      <a:pt x="185" y="245"/>
                    </a:moveTo>
                    <a:lnTo>
                      <a:pt x="240" y="240"/>
                    </a:lnTo>
                    <a:lnTo>
                      <a:pt x="0" y="0"/>
                    </a:lnTo>
                    <a:lnTo>
                      <a:pt x="95" y="131"/>
                    </a:lnTo>
                    <a:lnTo>
                      <a:pt x="185" y="245"/>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49" name="Freeform 137"/>
              <p:cNvSpPr>
                <a:spLocks/>
              </p:cNvSpPr>
              <p:nvPr/>
            </p:nvSpPr>
            <p:spPr bwMode="auto">
              <a:xfrm>
                <a:off x="3872" y="3321"/>
                <a:ext cx="146" cy="20"/>
              </a:xfrm>
              <a:custGeom>
                <a:avLst/>
                <a:gdLst>
                  <a:gd name="T0" fmla="*/ 16 w 580"/>
                  <a:gd name="T1" fmla="*/ 80 h 80"/>
                  <a:gd name="T2" fmla="*/ 580 w 580"/>
                  <a:gd name="T3" fmla="*/ 0 h 80"/>
                  <a:gd name="T4" fmla="*/ 0 w 580"/>
                  <a:gd name="T5" fmla="*/ 57 h 80"/>
                  <a:gd name="T6" fmla="*/ 16 w 580"/>
                  <a:gd name="T7" fmla="*/ 80 h 80"/>
                </a:gdLst>
                <a:ahLst/>
                <a:cxnLst>
                  <a:cxn ang="0">
                    <a:pos x="T0" y="T1"/>
                  </a:cxn>
                  <a:cxn ang="0">
                    <a:pos x="T2" y="T3"/>
                  </a:cxn>
                  <a:cxn ang="0">
                    <a:pos x="T4" y="T5"/>
                  </a:cxn>
                  <a:cxn ang="0">
                    <a:pos x="T6" y="T7"/>
                  </a:cxn>
                </a:cxnLst>
                <a:rect l="0" t="0" r="r" b="b"/>
                <a:pathLst>
                  <a:path w="580" h="80">
                    <a:moveTo>
                      <a:pt x="16" y="80"/>
                    </a:moveTo>
                    <a:lnTo>
                      <a:pt x="580" y="0"/>
                    </a:lnTo>
                    <a:lnTo>
                      <a:pt x="0" y="57"/>
                    </a:lnTo>
                    <a:lnTo>
                      <a:pt x="16" y="80"/>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50" name="Freeform 138"/>
              <p:cNvSpPr>
                <a:spLocks/>
              </p:cNvSpPr>
              <p:nvPr/>
            </p:nvSpPr>
            <p:spPr bwMode="auto">
              <a:xfrm>
                <a:off x="4041" y="3353"/>
                <a:ext cx="23" cy="28"/>
              </a:xfrm>
              <a:custGeom>
                <a:avLst/>
                <a:gdLst>
                  <a:gd name="T0" fmla="*/ 87 w 90"/>
                  <a:gd name="T1" fmla="*/ 114 h 114"/>
                  <a:gd name="T2" fmla="*/ 90 w 90"/>
                  <a:gd name="T3" fmla="*/ 114 h 114"/>
                  <a:gd name="T4" fmla="*/ 0 w 90"/>
                  <a:gd name="T5" fmla="*/ 0 h 114"/>
                  <a:gd name="T6" fmla="*/ 87 w 90"/>
                  <a:gd name="T7" fmla="*/ 114 h 114"/>
                </a:gdLst>
                <a:ahLst/>
                <a:cxnLst>
                  <a:cxn ang="0">
                    <a:pos x="T0" y="T1"/>
                  </a:cxn>
                  <a:cxn ang="0">
                    <a:pos x="T2" y="T3"/>
                  </a:cxn>
                  <a:cxn ang="0">
                    <a:pos x="T4" y="T5"/>
                  </a:cxn>
                  <a:cxn ang="0">
                    <a:pos x="T6" y="T7"/>
                  </a:cxn>
                </a:cxnLst>
                <a:rect l="0" t="0" r="r" b="b"/>
                <a:pathLst>
                  <a:path w="90" h="114">
                    <a:moveTo>
                      <a:pt x="87" y="114"/>
                    </a:moveTo>
                    <a:lnTo>
                      <a:pt x="90" y="114"/>
                    </a:lnTo>
                    <a:lnTo>
                      <a:pt x="0" y="0"/>
                    </a:lnTo>
                    <a:lnTo>
                      <a:pt x="87" y="114"/>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51" name="Freeform 139"/>
              <p:cNvSpPr>
                <a:spLocks/>
              </p:cNvSpPr>
              <p:nvPr/>
            </p:nvSpPr>
            <p:spPr bwMode="auto">
              <a:xfrm>
                <a:off x="4018" y="3320"/>
                <a:ext cx="23" cy="33"/>
              </a:xfrm>
              <a:custGeom>
                <a:avLst/>
                <a:gdLst>
                  <a:gd name="T0" fmla="*/ 95 w 95"/>
                  <a:gd name="T1" fmla="*/ 131 h 131"/>
                  <a:gd name="T2" fmla="*/ 0 w 95"/>
                  <a:gd name="T3" fmla="*/ 0 h 131"/>
                  <a:gd name="T4" fmla="*/ 0 w 95"/>
                  <a:gd name="T5" fmla="*/ 3 h 131"/>
                  <a:gd name="T6" fmla="*/ 95 w 95"/>
                  <a:gd name="T7" fmla="*/ 131 h 131"/>
                </a:gdLst>
                <a:ahLst/>
                <a:cxnLst>
                  <a:cxn ang="0">
                    <a:pos x="T0" y="T1"/>
                  </a:cxn>
                  <a:cxn ang="0">
                    <a:pos x="T2" y="T3"/>
                  </a:cxn>
                  <a:cxn ang="0">
                    <a:pos x="T4" y="T5"/>
                  </a:cxn>
                  <a:cxn ang="0">
                    <a:pos x="T6" y="T7"/>
                  </a:cxn>
                </a:cxnLst>
                <a:rect l="0" t="0" r="r" b="b"/>
                <a:pathLst>
                  <a:path w="95" h="131">
                    <a:moveTo>
                      <a:pt x="95" y="131"/>
                    </a:moveTo>
                    <a:lnTo>
                      <a:pt x="0" y="0"/>
                    </a:lnTo>
                    <a:lnTo>
                      <a:pt x="0" y="3"/>
                    </a:lnTo>
                    <a:lnTo>
                      <a:pt x="95" y="131"/>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52" name="Freeform 140"/>
              <p:cNvSpPr>
                <a:spLocks/>
              </p:cNvSpPr>
              <p:nvPr/>
            </p:nvSpPr>
            <p:spPr bwMode="auto">
              <a:xfrm>
                <a:off x="3876" y="3321"/>
                <a:ext cx="187" cy="74"/>
              </a:xfrm>
              <a:custGeom>
                <a:avLst/>
                <a:gdLst>
                  <a:gd name="T0" fmla="*/ 564 w 746"/>
                  <a:gd name="T1" fmla="*/ 0 h 297"/>
                  <a:gd name="T2" fmla="*/ 0 w 746"/>
                  <a:gd name="T3" fmla="*/ 80 h 297"/>
                  <a:gd name="T4" fmla="*/ 162 w 746"/>
                  <a:gd name="T5" fmla="*/ 297 h 297"/>
                  <a:gd name="T6" fmla="*/ 746 w 746"/>
                  <a:gd name="T7" fmla="*/ 242 h 297"/>
                  <a:gd name="T8" fmla="*/ 659 w 746"/>
                  <a:gd name="T9" fmla="*/ 128 h 297"/>
                  <a:gd name="T10" fmla="*/ 564 w 746"/>
                  <a:gd name="T11" fmla="*/ 0 h 297"/>
                </a:gdLst>
                <a:ahLst/>
                <a:cxnLst>
                  <a:cxn ang="0">
                    <a:pos x="T0" y="T1"/>
                  </a:cxn>
                  <a:cxn ang="0">
                    <a:pos x="T2" y="T3"/>
                  </a:cxn>
                  <a:cxn ang="0">
                    <a:pos x="T4" y="T5"/>
                  </a:cxn>
                  <a:cxn ang="0">
                    <a:pos x="T6" y="T7"/>
                  </a:cxn>
                  <a:cxn ang="0">
                    <a:pos x="T8" y="T9"/>
                  </a:cxn>
                  <a:cxn ang="0">
                    <a:pos x="T10" y="T11"/>
                  </a:cxn>
                </a:cxnLst>
                <a:rect l="0" t="0" r="r" b="b"/>
                <a:pathLst>
                  <a:path w="746" h="297">
                    <a:moveTo>
                      <a:pt x="564" y="0"/>
                    </a:moveTo>
                    <a:lnTo>
                      <a:pt x="0" y="80"/>
                    </a:lnTo>
                    <a:lnTo>
                      <a:pt x="162" y="297"/>
                    </a:lnTo>
                    <a:lnTo>
                      <a:pt x="746" y="242"/>
                    </a:lnTo>
                    <a:lnTo>
                      <a:pt x="659" y="128"/>
                    </a:lnTo>
                    <a:lnTo>
                      <a:pt x="564" y="0"/>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53" name="Freeform 141"/>
              <p:cNvSpPr>
                <a:spLocks/>
              </p:cNvSpPr>
              <p:nvPr/>
            </p:nvSpPr>
            <p:spPr bwMode="auto">
              <a:xfrm>
                <a:off x="3947" y="3501"/>
                <a:ext cx="246" cy="99"/>
              </a:xfrm>
              <a:custGeom>
                <a:avLst/>
                <a:gdLst>
                  <a:gd name="T0" fmla="*/ 166 w 983"/>
                  <a:gd name="T1" fmla="*/ 0 h 396"/>
                  <a:gd name="T2" fmla="*/ 0 w 983"/>
                  <a:gd name="T3" fmla="*/ 21 h 396"/>
                  <a:gd name="T4" fmla="*/ 282 w 983"/>
                  <a:gd name="T5" fmla="*/ 396 h 396"/>
                  <a:gd name="T6" fmla="*/ 983 w 983"/>
                  <a:gd name="T7" fmla="*/ 261 h 396"/>
                  <a:gd name="T8" fmla="*/ 910 w 983"/>
                  <a:gd name="T9" fmla="*/ 163 h 396"/>
                  <a:gd name="T10" fmla="*/ 328 w 983"/>
                  <a:gd name="T11" fmla="*/ 217 h 396"/>
                  <a:gd name="T12" fmla="*/ 166 w 983"/>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54" name="Freeform 142"/>
              <p:cNvSpPr>
                <a:spLocks/>
              </p:cNvSpPr>
              <p:nvPr/>
            </p:nvSpPr>
            <p:spPr bwMode="auto">
              <a:xfrm>
                <a:off x="4166" y="3516"/>
                <a:ext cx="23" cy="25"/>
              </a:xfrm>
              <a:custGeom>
                <a:avLst/>
                <a:gdLst>
                  <a:gd name="T0" fmla="*/ 91 w 91"/>
                  <a:gd name="T1" fmla="*/ 94 h 97"/>
                  <a:gd name="T2" fmla="*/ 0 w 91"/>
                  <a:gd name="T3" fmla="*/ 0 h 97"/>
                  <a:gd name="T4" fmla="*/ 70 w 91"/>
                  <a:gd name="T5" fmla="*/ 97 h 97"/>
                  <a:gd name="T6" fmla="*/ 91 w 91"/>
                  <a:gd name="T7" fmla="*/ 94 h 97"/>
                </a:gdLst>
                <a:ahLst/>
                <a:cxnLst>
                  <a:cxn ang="0">
                    <a:pos x="T0" y="T1"/>
                  </a:cxn>
                  <a:cxn ang="0">
                    <a:pos x="T2" y="T3"/>
                  </a:cxn>
                  <a:cxn ang="0">
                    <a:pos x="T4" y="T5"/>
                  </a:cxn>
                  <a:cxn ang="0">
                    <a:pos x="T6" y="T7"/>
                  </a:cxn>
                </a:cxnLst>
                <a:rect l="0" t="0" r="r" b="b"/>
                <a:pathLst>
                  <a:path w="91" h="97">
                    <a:moveTo>
                      <a:pt x="91" y="94"/>
                    </a:moveTo>
                    <a:lnTo>
                      <a:pt x="0" y="0"/>
                    </a:lnTo>
                    <a:lnTo>
                      <a:pt x="70" y="97"/>
                    </a:lnTo>
                    <a:lnTo>
                      <a:pt x="91" y="94"/>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55" name="Freeform 143"/>
              <p:cNvSpPr>
                <a:spLocks/>
              </p:cNvSpPr>
              <p:nvPr/>
            </p:nvSpPr>
            <p:spPr bwMode="auto">
              <a:xfrm>
                <a:off x="3984" y="3481"/>
                <a:ext cx="145" cy="20"/>
              </a:xfrm>
              <a:custGeom>
                <a:avLst/>
                <a:gdLst>
                  <a:gd name="T0" fmla="*/ 0 w 578"/>
                  <a:gd name="T1" fmla="*/ 57 h 79"/>
                  <a:gd name="T2" fmla="*/ 16 w 578"/>
                  <a:gd name="T3" fmla="*/ 79 h 79"/>
                  <a:gd name="T4" fmla="*/ 578 w 578"/>
                  <a:gd name="T5" fmla="*/ 0 h 79"/>
                  <a:gd name="T6" fmla="*/ 0 w 578"/>
                  <a:gd name="T7" fmla="*/ 57 h 79"/>
                </a:gdLst>
                <a:ahLst/>
                <a:cxnLst>
                  <a:cxn ang="0">
                    <a:pos x="T0" y="T1"/>
                  </a:cxn>
                  <a:cxn ang="0">
                    <a:pos x="T2" y="T3"/>
                  </a:cxn>
                  <a:cxn ang="0">
                    <a:pos x="T4" y="T5"/>
                  </a:cxn>
                  <a:cxn ang="0">
                    <a:pos x="T6" y="T7"/>
                  </a:cxn>
                </a:cxnLst>
                <a:rect l="0" t="0" r="r" b="b"/>
                <a:pathLst>
                  <a:path w="578" h="79">
                    <a:moveTo>
                      <a:pt x="0" y="57"/>
                    </a:moveTo>
                    <a:lnTo>
                      <a:pt x="16" y="79"/>
                    </a:lnTo>
                    <a:lnTo>
                      <a:pt x="578" y="0"/>
                    </a:lnTo>
                    <a:lnTo>
                      <a:pt x="0" y="57"/>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56" name="Freeform 144"/>
              <p:cNvSpPr>
                <a:spLocks/>
              </p:cNvSpPr>
              <p:nvPr/>
            </p:nvSpPr>
            <p:spPr bwMode="auto">
              <a:xfrm>
                <a:off x="4129" y="3481"/>
                <a:ext cx="54" cy="61"/>
              </a:xfrm>
              <a:custGeom>
                <a:avLst/>
                <a:gdLst>
                  <a:gd name="T0" fmla="*/ 182 w 217"/>
                  <a:gd name="T1" fmla="*/ 242 h 242"/>
                  <a:gd name="T2" fmla="*/ 217 w 217"/>
                  <a:gd name="T3" fmla="*/ 239 h 242"/>
                  <a:gd name="T4" fmla="*/ 147 w 217"/>
                  <a:gd name="T5" fmla="*/ 142 h 242"/>
                  <a:gd name="T6" fmla="*/ 0 w 217"/>
                  <a:gd name="T7" fmla="*/ 0 h 242"/>
                  <a:gd name="T8" fmla="*/ 182 w 217"/>
                  <a:gd name="T9" fmla="*/ 242 h 242"/>
                </a:gdLst>
                <a:ahLst/>
                <a:cxnLst>
                  <a:cxn ang="0">
                    <a:pos x="T0" y="T1"/>
                  </a:cxn>
                  <a:cxn ang="0">
                    <a:pos x="T2" y="T3"/>
                  </a:cxn>
                  <a:cxn ang="0">
                    <a:pos x="T4" y="T5"/>
                  </a:cxn>
                  <a:cxn ang="0">
                    <a:pos x="T6" y="T7"/>
                  </a:cxn>
                  <a:cxn ang="0">
                    <a:pos x="T8" y="T9"/>
                  </a:cxn>
                </a:cxnLst>
                <a:rect l="0" t="0" r="r" b="b"/>
                <a:pathLst>
                  <a:path w="217" h="242">
                    <a:moveTo>
                      <a:pt x="182" y="242"/>
                    </a:moveTo>
                    <a:lnTo>
                      <a:pt x="217" y="239"/>
                    </a:lnTo>
                    <a:lnTo>
                      <a:pt x="147" y="142"/>
                    </a:lnTo>
                    <a:lnTo>
                      <a:pt x="0" y="0"/>
                    </a:lnTo>
                    <a:lnTo>
                      <a:pt x="182" y="242"/>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57" name="Freeform 145"/>
              <p:cNvSpPr>
                <a:spLocks/>
              </p:cNvSpPr>
              <p:nvPr/>
            </p:nvSpPr>
            <p:spPr bwMode="auto">
              <a:xfrm>
                <a:off x="3988" y="3481"/>
                <a:ext cx="186" cy="74"/>
              </a:xfrm>
              <a:custGeom>
                <a:avLst/>
                <a:gdLst>
                  <a:gd name="T0" fmla="*/ 0 w 744"/>
                  <a:gd name="T1" fmla="*/ 79 h 296"/>
                  <a:gd name="T2" fmla="*/ 162 w 744"/>
                  <a:gd name="T3" fmla="*/ 296 h 296"/>
                  <a:gd name="T4" fmla="*/ 744 w 744"/>
                  <a:gd name="T5" fmla="*/ 242 h 296"/>
                  <a:gd name="T6" fmla="*/ 562 w 744"/>
                  <a:gd name="T7" fmla="*/ 0 h 296"/>
                  <a:gd name="T8" fmla="*/ 0 w 744"/>
                  <a:gd name="T9" fmla="*/ 79 h 296"/>
                </a:gdLst>
                <a:ahLst/>
                <a:cxnLst>
                  <a:cxn ang="0">
                    <a:pos x="T0" y="T1"/>
                  </a:cxn>
                  <a:cxn ang="0">
                    <a:pos x="T2" y="T3"/>
                  </a:cxn>
                  <a:cxn ang="0">
                    <a:pos x="T4" y="T5"/>
                  </a:cxn>
                  <a:cxn ang="0">
                    <a:pos x="T6" y="T7"/>
                  </a:cxn>
                  <a:cxn ang="0">
                    <a:pos x="T8" y="T9"/>
                  </a:cxn>
                </a:cxnLst>
                <a:rect l="0" t="0" r="r" b="b"/>
                <a:pathLst>
                  <a:path w="744" h="296">
                    <a:moveTo>
                      <a:pt x="0" y="79"/>
                    </a:moveTo>
                    <a:lnTo>
                      <a:pt x="162" y="296"/>
                    </a:lnTo>
                    <a:lnTo>
                      <a:pt x="744" y="242"/>
                    </a:lnTo>
                    <a:lnTo>
                      <a:pt x="562" y="0"/>
                    </a:lnTo>
                    <a:lnTo>
                      <a:pt x="0" y="79"/>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58" name="Freeform 146"/>
              <p:cNvSpPr>
                <a:spLocks/>
              </p:cNvSpPr>
              <p:nvPr/>
            </p:nvSpPr>
            <p:spPr bwMode="auto">
              <a:xfrm>
                <a:off x="4074" y="3661"/>
                <a:ext cx="246" cy="99"/>
              </a:xfrm>
              <a:custGeom>
                <a:avLst/>
                <a:gdLst>
                  <a:gd name="T0" fmla="*/ 162 w 982"/>
                  <a:gd name="T1" fmla="*/ 0 h 396"/>
                  <a:gd name="T2" fmla="*/ 0 w 982"/>
                  <a:gd name="T3" fmla="*/ 24 h 396"/>
                  <a:gd name="T4" fmla="*/ 280 w 982"/>
                  <a:gd name="T5" fmla="*/ 396 h 396"/>
                  <a:gd name="T6" fmla="*/ 982 w 982"/>
                  <a:gd name="T7" fmla="*/ 263 h 396"/>
                  <a:gd name="T8" fmla="*/ 910 w 982"/>
                  <a:gd name="T9" fmla="*/ 163 h 396"/>
                  <a:gd name="T10" fmla="*/ 326 w 982"/>
                  <a:gd name="T11" fmla="*/ 217 h 396"/>
                  <a:gd name="T12" fmla="*/ 162 w 982"/>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59" name="Freeform 147"/>
              <p:cNvSpPr>
                <a:spLocks/>
              </p:cNvSpPr>
              <p:nvPr/>
            </p:nvSpPr>
            <p:spPr bwMode="auto">
              <a:xfrm>
                <a:off x="4269" y="3654"/>
                <a:ext cx="47" cy="48"/>
              </a:xfrm>
              <a:custGeom>
                <a:avLst/>
                <a:gdLst>
                  <a:gd name="T0" fmla="*/ 185 w 185"/>
                  <a:gd name="T1" fmla="*/ 185 h 191"/>
                  <a:gd name="T2" fmla="*/ 0 w 185"/>
                  <a:gd name="T3" fmla="*/ 0 h 191"/>
                  <a:gd name="T4" fmla="*/ 145 w 185"/>
                  <a:gd name="T5" fmla="*/ 191 h 191"/>
                  <a:gd name="T6" fmla="*/ 185 w 185"/>
                  <a:gd name="T7" fmla="*/ 185 h 191"/>
                </a:gdLst>
                <a:ahLst/>
                <a:cxnLst>
                  <a:cxn ang="0">
                    <a:pos x="T0" y="T1"/>
                  </a:cxn>
                  <a:cxn ang="0">
                    <a:pos x="T2" y="T3"/>
                  </a:cxn>
                  <a:cxn ang="0">
                    <a:pos x="T4" y="T5"/>
                  </a:cxn>
                  <a:cxn ang="0">
                    <a:pos x="T6" y="T7"/>
                  </a:cxn>
                </a:cxnLst>
                <a:rect l="0" t="0" r="r" b="b"/>
                <a:pathLst>
                  <a:path w="185" h="191">
                    <a:moveTo>
                      <a:pt x="185" y="185"/>
                    </a:moveTo>
                    <a:lnTo>
                      <a:pt x="0" y="0"/>
                    </a:lnTo>
                    <a:lnTo>
                      <a:pt x="145" y="191"/>
                    </a:lnTo>
                    <a:lnTo>
                      <a:pt x="185" y="185"/>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60" name="Freeform 148"/>
              <p:cNvSpPr>
                <a:spLocks/>
              </p:cNvSpPr>
              <p:nvPr/>
            </p:nvSpPr>
            <p:spPr bwMode="auto">
              <a:xfrm>
                <a:off x="4111" y="3640"/>
                <a:ext cx="145" cy="21"/>
              </a:xfrm>
              <a:custGeom>
                <a:avLst/>
                <a:gdLst>
                  <a:gd name="T0" fmla="*/ 0 w 582"/>
                  <a:gd name="T1" fmla="*/ 60 h 82"/>
                  <a:gd name="T2" fmla="*/ 16 w 582"/>
                  <a:gd name="T3" fmla="*/ 82 h 82"/>
                  <a:gd name="T4" fmla="*/ 582 w 582"/>
                  <a:gd name="T5" fmla="*/ 0 h 82"/>
                  <a:gd name="T6" fmla="*/ 0 w 582"/>
                  <a:gd name="T7" fmla="*/ 60 h 82"/>
                </a:gdLst>
                <a:ahLst/>
                <a:cxnLst>
                  <a:cxn ang="0">
                    <a:pos x="T0" y="T1"/>
                  </a:cxn>
                  <a:cxn ang="0">
                    <a:pos x="T2" y="T3"/>
                  </a:cxn>
                  <a:cxn ang="0">
                    <a:pos x="T4" y="T5"/>
                  </a:cxn>
                  <a:cxn ang="0">
                    <a:pos x="T6" y="T7"/>
                  </a:cxn>
                </a:cxnLst>
                <a:rect l="0" t="0" r="r" b="b"/>
                <a:pathLst>
                  <a:path w="582" h="82">
                    <a:moveTo>
                      <a:pt x="0" y="60"/>
                    </a:moveTo>
                    <a:lnTo>
                      <a:pt x="16" y="82"/>
                    </a:lnTo>
                    <a:lnTo>
                      <a:pt x="582" y="0"/>
                    </a:lnTo>
                    <a:lnTo>
                      <a:pt x="0" y="60"/>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61" name="Freeform 149"/>
              <p:cNvSpPr>
                <a:spLocks/>
              </p:cNvSpPr>
              <p:nvPr/>
            </p:nvSpPr>
            <p:spPr bwMode="auto">
              <a:xfrm>
                <a:off x="4256" y="3640"/>
                <a:ext cx="49" cy="62"/>
              </a:xfrm>
              <a:custGeom>
                <a:avLst/>
                <a:gdLst>
                  <a:gd name="T0" fmla="*/ 182 w 198"/>
                  <a:gd name="T1" fmla="*/ 245 h 245"/>
                  <a:gd name="T2" fmla="*/ 198 w 198"/>
                  <a:gd name="T3" fmla="*/ 245 h 245"/>
                  <a:gd name="T4" fmla="*/ 53 w 198"/>
                  <a:gd name="T5" fmla="*/ 54 h 245"/>
                  <a:gd name="T6" fmla="*/ 0 w 198"/>
                  <a:gd name="T7" fmla="*/ 0 h 245"/>
                  <a:gd name="T8" fmla="*/ 182 w 198"/>
                  <a:gd name="T9" fmla="*/ 245 h 245"/>
                </a:gdLst>
                <a:ahLst/>
                <a:cxnLst>
                  <a:cxn ang="0">
                    <a:pos x="T0" y="T1"/>
                  </a:cxn>
                  <a:cxn ang="0">
                    <a:pos x="T2" y="T3"/>
                  </a:cxn>
                  <a:cxn ang="0">
                    <a:pos x="T4" y="T5"/>
                  </a:cxn>
                  <a:cxn ang="0">
                    <a:pos x="T6" y="T7"/>
                  </a:cxn>
                  <a:cxn ang="0">
                    <a:pos x="T8" y="T9"/>
                  </a:cxn>
                </a:cxnLst>
                <a:rect l="0" t="0" r="r" b="b"/>
                <a:pathLst>
                  <a:path w="198" h="245">
                    <a:moveTo>
                      <a:pt x="182" y="245"/>
                    </a:moveTo>
                    <a:lnTo>
                      <a:pt x="198" y="245"/>
                    </a:lnTo>
                    <a:lnTo>
                      <a:pt x="53" y="54"/>
                    </a:lnTo>
                    <a:lnTo>
                      <a:pt x="0" y="0"/>
                    </a:lnTo>
                    <a:lnTo>
                      <a:pt x="182" y="245"/>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62" name="Freeform 150"/>
              <p:cNvSpPr>
                <a:spLocks/>
              </p:cNvSpPr>
              <p:nvPr/>
            </p:nvSpPr>
            <p:spPr bwMode="auto">
              <a:xfrm>
                <a:off x="4115" y="3640"/>
                <a:ext cx="186" cy="75"/>
              </a:xfrm>
              <a:custGeom>
                <a:avLst/>
                <a:gdLst>
                  <a:gd name="T0" fmla="*/ 0 w 748"/>
                  <a:gd name="T1" fmla="*/ 82 h 299"/>
                  <a:gd name="T2" fmla="*/ 164 w 748"/>
                  <a:gd name="T3" fmla="*/ 299 h 299"/>
                  <a:gd name="T4" fmla="*/ 748 w 748"/>
                  <a:gd name="T5" fmla="*/ 245 h 299"/>
                  <a:gd name="T6" fmla="*/ 566 w 748"/>
                  <a:gd name="T7" fmla="*/ 0 h 299"/>
                  <a:gd name="T8" fmla="*/ 0 w 748"/>
                  <a:gd name="T9" fmla="*/ 82 h 299"/>
                </a:gdLst>
                <a:ahLst/>
                <a:cxnLst>
                  <a:cxn ang="0">
                    <a:pos x="T0" y="T1"/>
                  </a:cxn>
                  <a:cxn ang="0">
                    <a:pos x="T2" y="T3"/>
                  </a:cxn>
                  <a:cxn ang="0">
                    <a:pos x="T4" y="T5"/>
                  </a:cxn>
                  <a:cxn ang="0">
                    <a:pos x="T6" y="T7"/>
                  </a:cxn>
                  <a:cxn ang="0">
                    <a:pos x="T8" y="T9"/>
                  </a:cxn>
                </a:cxnLst>
                <a:rect l="0" t="0" r="r" b="b"/>
                <a:pathLst>
                  <a:path w="748" h="299">
                    <a:moveTo>
                      <a:pt x="0" y="82"/>
                    </a:moveTo>
                    <a:lnTo>
                      <a:pt x="164" y="299"/>
                    </a:lnTo>
                    <a:lnTo>
                      <a:pt x="748" y="245"/>
                    </a:lnTo>
                    <a:lnTo>
                      <a:pt x="566" y="0"/>
                    </a:lnTo>
                    <a:lnTo>
                      <a:pt x="0" y="82"/>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63" name="Freeform 151"/>
              <p:cNvSpPr>
                <a:spLocks/>
              </p:cNvSpPr>
              <p:nvPr/>
            </p:nvSpPr>
            <p:spPr bwMode="auto">
              <a:xfrm>
                <a:off x="4453" y="3896"/>
                <a:ext cx="20" cy="25"/>
              </a:xfrm>
              <a:custGeom>
                <a:avLst/>
                <a:gdLst>
                  <a:gd name="T0" fmla="*/ 74 w 79"/>
                  <a:gd name="T1" fmla="*/ 100 h 100"/>
                  <a:gd name="T2" fmla="*/ 79 w 79"/>
                  <a:gd name="T3" fmla="*/ 100 h 100"/>
                  <a:gd name="T4" fmla="*/ 5 w 79"/>
                  <a:gd name="T5" fmla="*/ 0 h 100"/>
                  <a:gd name="T6" fmla="*/ 0 w 79"/>
                  <a:gd name="T7" fmla="*/ 3 h 100"/>
                  <a:gd name="T8" fmla="*/ 74 w 79"/>
                  <a:gd name="T9" fmla="*/ 100 h 100"/>
                </a:gdLst>
                <a:ahLst/>
                <a:cxnLst>
                  <a:cxn ang="0">
                    <a:pos x="T0" y="T1"/>
                  </a:cxn>
                  <a:cxn ang="0">
                    <a:pos x="T2" y="T3"/>
                  </a:cxn>
                  <a:cxn ang="0">
                    <a:pos x="T4" y="T5"/>
                  </a:cxn>
                  <a:cxn ang="0">
                    <a:pos x="T6" y="T7"/>
                  </a:cxn>
                  <a:cxn ang="0">
                    <a:pos x="T8" y="T9"/>
                  </a:cxn>
                </a:cxnLst>
                <a:rect l="0" t="0" r="r" b="b"/>
                <a:pathLst>
                  <a:path w="79" h="100">
                    <a:moveTo>
                      <a:pt x="74" y="100"/>
                    </a:moveTo>
                    <a:lnTo>
                      <a:pt x="79" y="100"/>
                    </a:lnTo>
                    <a:lnTo>
                      <a:pt x="5" y="0"/>
                    </a:lnTo>
                    <a:lnTo>
                      <a:pt x="0" y="3"/>
                    </a:lnTo>
                    <a:lnTo>
                      <a:pt x="74"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64" name="Freeform 152"/>
              <p:cNvSpPr>
                <a:spLocks/>
              </p:cNvSpPr>
              <p:nvPr/>
            </p:nvSpPr>
            <p:spPr bwMode="auto">
              <a:xfrm>
                <a:off x="4226" y="3855"/>
                <a:ext cx="245" cy="99"/>
              </a:xfrm>
              <a:custGeom>
                <a:avLst/>
                <a:gdLst>
                  <a:gd name="T0" fmla="*/ 328 w 981"/>
                  <a:gd name="T1" fmla="*/ 217 h 397"/>
                  <a:gd name="T2" fmla="*/ 166 w 981"/>
                  <a:gd name="T3" fmla="*/ 0 h 397"/>
                  <a:gd name="T4" fmla="*/ 0 w 981"/>
                  <a:gd name="T5" fmla="*/ 25 h 397"/>
                  <a:gd name="T6" fmla="*/ 286 w 981"/>
                  <a:gd name="T7" fmla="*/ 397 h 397"/>
                  <a:gd name="T8" fmla="*/ 981 w 981"/>
                  <a:gd name="T9" fmla="*/ 263 h 397"/>
                  <a:gd name="T10" fmla="*/ 907 w 981"/>
                  <a:gd name="T11" fmla="*/ 166 h 397"/>
                  <a:gd name="T12" fmla="*/ 328 w 981"/>
                  <a:gd name="T13" fmla="*/ 217 h 397"/>
                </a:gdLst>
                <a:ahLst/>
                <a:cxnLst>
                  <a:cxn ang="0">
                    <a:pos x="T0" y="T1"/>
                  </a:cxn>
                  <a:cxn ang="0">
                    <a:pos x="T2" y="T3"/>
                  </a:cxn>
                  <a:cxn ang="0">
                    <a:pos x="T4" y="T5"/>
                  </a:cxn>
                  <a:cxn ang="0">
                    <a:pos x="T6" y="T7"/>
                  </a:cxn>
                  <a:cxn ang="0">
                    <a:pos x="T8" y="T9"/>
                  </a:cxn>
                  <a:cxn ang="0">
                    <a:pos x="T10" y="T11"/>
                  </a:cxn>
                  <a:cxn ang="0">
                    <a:pos x="T12" y="T13"/>
                  </a:cxn>
                </a:cxnLst>
                <a:rect l="0" t="0" r="r" b="b"/>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65" name="Freeform 153"/>
              <p:cNvSpPr>
                <a:spLocks/>
              </p:cNvSpPr>
              <p:nvPr/>
            </p:nvSpPr>
            <p:spPr bwMode="auto">
              <a:xfrm>
                <a:off x="4409" y="3835"/>
                <a:ext cx="60" cy="61"/>
              </a:xfrm>
              <a:custGeom>
                <a:avLst/>
                <a:gdLst>
                  <a:gd name="T0" fmla="*/ 238 w 238"/>
                  <a:gd name="T1" fmla="*/ 238 h 244"/>
                  <a:gd name="T2" fmla="*/ 0 w 238"/>
                  <a:gd name="T3" fmla="*/ 0 h 244"/>
                  <a:gd name="T4" fmla="*/ 178 w 238"/>
                  <a:gd name="T5" fmla="*/ 244 h 244"/>
                  <a:gd name="T6" fmla="*/ 238 w 238"/>
                  <a:gd name="T7" fmla="*/ 238 h 244"/>
                </a:gdLst>
                <a:ahLst/>
                <a:cxnLst>
                  <a:cxn ang="0">
                    <a:pos x="T0" y="T1"/>
                  </a:cxn>
                  <a:cxn ang="0">
                    <a:pos x="T2" y="T3"/>
                  </a:cxn>
                  <a:cxn ang="0">
                    <a:pos x="T4" y="T5"/>
                  </a:cxn>
                  <a:cxn ang="0">
                    <a:pos x="T6" y="T7"/>
                  </a:cxn>
                </a:cxnLst>
                <a:rect l="0" t="0" r="r" b="b"/>
                <a:pathLst>
                  <a:path w="238" h="244">
                    <a:moveTo>
                      <a:pt x="238" y="238"/>
                    </a:moveTo>
                    <a:lnTo>
                      <a:pt x="0" y="0"/>
                    </a:lnTo>
                    <a:lnTo>
                      <a:pt x="178" y="244"/>
                    </a:lnTo>
                    <a:lnTo>
                      <a:pt x="238"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66" name="Freeform 154"/>
              <p:cNvSpPr>
                <a:spLocks/>
              </p:cNvSpPr>
              <p:nvPr/>
            </p:nvSpPr>
            <p:spPr bwMode="auto">
              <a:xfrm>
                <a:off x="4406" y="3835"/>
                <a:ext cx="3" cy="1"/>
              </a:xfrm>
              <a:custGeom>
                <a:avLst/>
                <a:gdLst>
                  <a:gd name="T0" fmla="*/ 12 w 12"/>
                  <a:gd name="T1" fmla="*/ 0 h 2"/>
                  <a:gd name="T2" fmla="*/ 0 w 12"/>
                  <a:gd name="T3" fmla="*/ 2 h 2"/>
                  <a:gd name="T4" fmla="*/ 12 w 12"/>
                  <a:gd name="T5" fmla="*/ 0 h 2"/>
                </a:gdLst>
                <a:ahLst/>
                <a:cxnLst>
                  <a:cxn ang="0">
                    <a:pos x="T0" y="T1"/>
                  </a:cxn>
                  <a:cxn ang="0">
                    <a:pos x="T2" y="T3"/>
                  </a:cxn>
                  <a:cxn ang="0">
                    <a:pos x="T4" y="T5"/>
                  </a:cxn>
                </a:cxnLst>
                <a:rect l="0" t="0" r="r" b="b"/>
                <a:pathLst>
                  <a:path w="12" h="2">
                    <a:moveTo>
                      <a:pt x="12" y="0"/>
                    </a:moveTo>
                    <a:lnTo>
                      <a:pt x="0" y="2"/>
                    </a:lnTo>
                    <a:lnTo>
                      <a:pt x="12"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67" name="Freeform 155"/>
              <p:cNvSpPr>
                <a:spLocks/>
              </p:cNvSpPr>
              <p:nvPr/>
            </p:nvSpPr>
            <p:spPr bwMode="auto">
              <a:xfrm>
                <a:off x="4263" y="3835"/>
                <a:ext cx="143" cy="20"/>
              </a:xfrm>
              <a:custGeom>
                <a:avLst/>
                <a:gdLst>
                  <a:gd name="T0" fmla="*/ 16 w 572"/>
                  <a:gd name="T1" fmla="*/ 79 h 79"/>
                  <a:gd name="T2" fmla="*/ 572 w 572"/>
                  <a:gd name="T3" fmla="*/ 0 h 79"/>
                  <a:gd name="T4" fmla="*/ 0 w 572"/>
                  <a:gd name="T5" fmla="*/ 58 h 79"/>
                  <a:gd name="T6" fmla="*/ 16 w 572"/>
                  <a:gd name="T7" fmla="*/ 79 h 79"/>
                </a:gdLst>
                <a:ahLst/>
                <a:cxnLst>
                  <a:cxn ang="0">
                    <a:pos x="T0" y="T1"/>
                  </a:cxn>
                  <a:cxn ang="0">
                    <a:pos x="T2" y="T3"/>
                  </a:cxn>
                  <a:cxn ang="0">
                    <a:pos x="T4" y="T5"/>
                  </a:cxn>
                  <a:cxn ang="0">
                    <a:pos x="T6" y="T7"/>
                  </a:cxn>
                </a:cxnLst>
                <a:rect l="0" t="0" r="r" b="b"/>
                <a:pathLst>
                  <a:path w="572" h="79">
                    <a:moveTo>
                      <a:pt x="16" y="79"/>
                    </a:moveTo>
                    <a:lnTo>
                      <a:pt x="572" y="0"/>
                    </a:lnTo>
                    <a:lnTo>
                      <a:pt x="0" y="58"/>
                    </a:lnTo>
                    <a:lnTo>
                      <a:pt x="16" y="79"/>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68" name="Freeform 156"/>
              <p:cNvSpPr>
                <a:spLocks/>
              </p:cNvSpPr>
              <p:nvPr/>
            </p:nvSpPr>
            <p:spPr bwMode="auto">
              <a:xfrm>
                <a:off x="4406" y="3835"/>
                <a:ext cx="48" cy="61"/>
              </a:xfrm>
              <a:custGeom>
                <a:avLst/>
                <a:gdLst>
                  <a:gd name="T0" fmla="*/ 185 w 190"/>
                  <a:gd name="T1" fmla="*/ 247 h 247"/>
                  <a:gd name="T2" fmla="*/ 190 w 190"/>
                  <a:gd name="T3" fmla="*/ 244 h 247"/>
                  <a:gd name="T4" fmla="*/ 12 w 190"/>
                  <a:gd name="T5" fmla="*/ 0 h 247"/>
                  <a:gd name="T6" fmla="*/ 0 w 190"/>
                  <a:gd name="T7" fmla="*/ 2 h 247"/>
                  <a:gd name="T8" fmla="*/ 185 w 190"/>
                  <a:gd name="T9" fmla="*/ 247 h 247"/>
                </a:gdLst>
                <a:ahLst/>
                <a:cxnLst>
                  <a:cxn ang="0">
                    <a:pos x="T0" y="T1"/>
                  </a:cxn>
                  <a:cxn ang="0">
                    <a:pos x="T2" y="T3"/>
                  </a:cxn>
                  <a:cxn ang="0">
                    <a:pos x="T4" y="T5"/>
                  </a:cxn>
                  <a:cxn ang="0">
                    <a:pos x="T6" y="T7"/>
                  </a:cxn>
                  <a:cxn ang="0">
                    <a:pos x="T8" y="T9"/>
                  </a:cxn>
                </a:cxnLst>
                <a:rect l="0" t="0" r="r" b="b"/>
                <a:pathLst>
                  <a:path w="190" h="247">
                    <a:moveTo>
                      <a:pt x="185" y="247"/>
                    </a:moveTo>
                    <a:lnTo>
                      <a:pt x="190" y="244"/>
                    </a:lnTo>
                    <a:lnTo>
                      <a:pt x="12" y="0"/>
                    </a:lnTo>
                    <a:lnTo>
                      <a:pt x="0" y="2"/>
                    </a:lnTo>
                    <a:lnTo>
                      <a:pt x="185" y="247"/>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69" name="Freeform 157"/>
              <p:cNvSpPr>
                <a:spLocks/>
              </p:cNvSpPr>
              <p:nvPr/>
            </p:nvSpPr>
            <p:spPr bwMode="auto">
              <a:xfrm>
                <a:off x="4267" y="3835"/>
                <a:ext cx="186" cy="74"/>
              </a:xfrm>
              <a:custGeom>
                <a:avLst/>
                <a:gdLst>
                  <a:gd name="T0" fmla="*/ 741 w 741"/>
                  <a:gd name="T1" fmla="*/ 245 h 296"/>
                  <a:gd name="T2" fmla="*/ 556 w 741"/>
                  <a:gd name="T3" fmla="*/ 0 h 296"/>
                  <a:gd name="T4" fmla="*/ 0 w 741"/>
                  <a:gd name="T5" fmla="*/ 79 h 296"/>
                  <a:gd name="T6" fmla="*/ 162 w 741"/>
                  <a:gd name="T7" fmla="*/ 296 h 296"/>
                  <a:gd name="T8" fmla="*/ 741 w 741"/>
                  <a:gd name="T9" fmla="*/ 245 h 296"/>
                </a:gdLst>
                <a:ahLst/>
                <a:cxnLst>
                  <a:cxn ang="0">
                    <a:pos x="T0" y="T1"/>
                  </a:cxn>
                  <a:cxn ang="0">
                    <a:pos x="T2" y="T3"/>
                  </a:cxn>
                  <a:cxn ang="0">
                    <a:pos x="T4" y="T5"/>
                  </a:cxn>
                  <a:cxn ang="0">
                    <a:pos x="T6" y="T7"/>
                  </a:cxn>
                  <a:cxn ang="0">
                    <a:pos x="T8" y="T9"/>
                  </a:cxn>
                </a:cxnLst>
                <a:rect l="0" t="0" r="r" b="b"/>
                <a:pathLst>
                  <a:path w="741" h="296">
                    <a:moveTo>
                      <a:pt x="741" y="245"/>
                    </a:moveTo>
                    <a:lnTo>
                      <a:pt x="556" y="0"/>
                    </a:lnTo>
                    <a:lnTo>
                      <a:pt x="0" y="79"/>
                    </a:lnTo>
                    <a:lnTo>
                      <a:pt x="162" y="296"/>
                    </a:lnTo>
                    <a:lnTo>
                      <a:pt x="741" y="245"/>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70" name="Freeform 158"/>
              <p:cNvSpPr>
                <a:spLocks/>
              </p:cNvSpPr>
              <p:nvPr/>
            </p:nvSpPr>
            <p:spPr bwMode="auto">
              <a:xfrm>
                <a:off x="3566" y="3085"/>
                <a:ext cx="247" cy="383"/>
              </a:xfrm>
              <a:custGeom>
                <a:avLst/>
                <a:gdLst>
                  <a:gd name="T0" fmla="*/ 6 w 986"/>
                  <a:gd name="T1" fmla="*/ 65 h 1530"/>
                  <a:gd name="T2" fmla="*/ 58 w 986"/>
                  <a:gd name="T3" fmla="*/ 157 h 1530"/>
                  <a:gd name="T4" fmla="*/ 111 w 986"/>
                  <a:gd name="T5" fmla="*/ 249 h 1530"/>
                  <a:gd name="T6" fmla="*/ 166 w 986"/>
                  <a:gd name="T7" fmla="*/ 342 h 1530"/>
                  <a:gd name="T8" fmla="*/ 220 w 986"/>
                  <a:gd name="T9" fmla="*/ 430 h 1530"/>
                  <a:gd name="T10" fmla="*/ 277 w 986"/>
                  <a:gd name="T11" fmla="*/ 520 h 1530"/>
                  <a:gd name="T12" fmla="*/ 332 w 986"/>
                  <a:gd name="T13" fmla="*/ 613 h 1530"/>
                  <a:gd name="T14" fmla="*/ 388 w 986"/>
                  <a:gd name="T15" fmla="*/ 702 h 1530"/>
                  <a:gd name="T16" fmla="*/ 446 w 986"/>
                  <a:gd name="T17" fmla="*/ 792 h 1530"/>
                  <a:gd name="T18" fmla="*/ 503 w 986"/>
                  <a:gd name="T19" fmla="*/ 882 h 1530"/>
                  <a:gd name="T20" fmla="*/ 559 w 986"/>
                  <a:gd name="T21" fmla="*/ 971 h 1530"/>
                  <a:gd name="T22" fmla="*/ 619 w 986"/>
                  <a:gd name="T23" fmla="*/ 1061 h 1530"/>
                  <a:gd name="T24" fmla="*/ 677 w 986"/>
                  <a:gd name="T25" fmla="*/ 1151 h 1530"/>
                  <a:gd name="T26" fmla="*/ 734 w 986"/>
                  <a:gd name="T27" fmla="*/ 1240 h 1530"/>
                  <a:gd name="T28" fmla="*/ 790 w 986"/>
                  <a:gd name="T29" fmla="*/ 1329 h 1530"/>
                  <a:gd name="T30" fmla="*/ 848 w 986"/>
                  <a:gd name="T31" fmla="*/ 1419 h 1530"/>
                  <a:gd name="T32" fmla="*/ 905 w 986"/>
                  <a:gd name="T33" fmla="*/ 1509 h 1530"/>
                  <a:gd name="T34" fmla="*/ 916 w 986"/>
                  <a:gd name="T35" fmla="*/ 1523 h 1530"/>
                  <a:gd name="T36" fmla="*/ 932 w 986"/>
                  <a:gd name="T37" fmla="*/ 1530 h 1530"/>
                  <a:gd name="T38" fmla="*/ 949 w 986"/>
                  <a:gd name="T39" fmla="*/ 1530 h 1530"/>
                  <a:gd name="T40" fmla="*/ 965 w 986"/>
                  <a:gd name="T41" fmla="*/ 1525 h 1530"/>
                  <a:gd name="T42" fmla="*/ 979 w 986"/>
                  <a:gd name="T43" fmla="*/ 1511 h 1530"/>
                  <a:gd name="T44" fmla="*/ 986 w 986"/>
                  <a:gd name="T45" fmla="*/ 1498 h 1530"/>
                  <a:gd name="T46" fmla="*/ 986 w 986"/>
                  <a:gd name="T47" fmla="*/ 1479 h 1530"/>
                  <a:gd name="T48" fmla="*/ 981 w 986"/>
                  <a:gd name="T49" fmla="*/ 1463 h 1530"/>
                  <a:gd name="T50" fmla="*/ 924 w 986"/>
                  <a:gd name="T51" fmla="*/ 1373 h 1530"/>
                  <a:gd name="T52" fmla="*/ 866 w 986"/>
                  <a:gd name="T53" fmla="*/ 1283 h 1530"/>
                  <a:gd name="T54" fmla="*/ 813 w 986"/>
                  <a:gd name="T55" fmla="*/ 1194 h 1530"/>
                  <a:gd name="T56" fmla="*/ 755 w 986"/>
                  <a:gd name="T57" fmla="*/ 1104 h 1530"/>
                  <a:gd name="T58" fmla="*/ 695 w 986"/>
                  <a:gd name="T59" fmla="*/ 1017 h 1530"/>
                  <a:gd name="T60" fmla="*/ 639 w 986"/>
                  <a:gd name="T61" fmla="*/ 928 h 1530"/>
                  <a:gd name="T62" fmla="*/ 582 w 986"/>
                  <a:gd name="T63" fmla="*/ 838 h 1530"/>
                  <a:gd name="T64" fmla="*/ 524 w 986"/>
                  <a:gd name="T65" fmla="*/ 749 h 1530"/>
                  <a:gd name="T66" fmla="*/ 467 w 986"/>
                  <a:gd name="T67" fmla="*/ 659 h 1530"/>
                  <a:gd name="T68" fmla="*/ 413 w 986"/>
                  <a:gd name="T69" fmla="*/ 569 h 1530"/>
                  <a:gd name="T70" fmla="*/ 356 w 986"/>
                  <a:gd name="T71" fmla="*/ 480 h 1530"/>
                  <a:gd name="T72" fmla="*/ 302 w 986"/>
                  <a:gd name="T73" fmla="*/ 388 h 1530"/>
                  <a:gd name="T74" fmla="*/ 245 w 986"/>
                  <a:gd name="T75" fmla="*/ 298 h 1530"/>
                  <a:gd name="T76" fmla="*/ 191 w 986"/>
                  <a:gd name="T77" fmla="*/ 208 h 1530"/>
                  <a:gd name="T78" fmla="*/ 136 w 986"/>
                  <a:gd name="T79" fmla="*/ 116 h 1530"/>
                  <a:gd name="T80" fmla="*/ 85 w 986"/>
                  <a:gd name="T81" fmla="*/ 23 h 1530"/>
                  <a:gd name="T82" fmla="*/ 74 w 986"/>
                  <a:gd name="T83" fmla="*/ 10 h 1530"/>
                  <a:gd name="T84" fmla="*/ 60 w 986"/>
                  <a:gd name="T85" fmla="*/ 2 h 1530"/>
                  <a:gd name="T86" fmla="*/ 41 w 986"/>
                  <a:gd name="T87" fmla="*/ 0 h 1530"/>
                  <a:gd name="T88" fmla="*/ 25 w 986"/>
                  <a:gd name="T89" fmla="*/ 5 h 1530"/>
                  <a:gd name="T90" fmla="*/ 11 w 986"/>
                  <a:gd name="T91" fmla="*/ 16 h 1530"/>
                  <a:gd name="T92" fmla="*/ 3 w 986"/>
                  <a:gd name="T93" fmla="*/ 30 h 1530"/>
                  <a:gd name="T94" fmla="*/ 0 w 986"/>
                  <a:gd name="T95" fmla="*/ 48 h 1530"/>
                  <a:gd name="T96" fmla="*/ 6 w 986"/>
                  <a:gd name="T97" fmla="*/ 65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71" name="Freeform 159"/>
              <p:cNvSpPr>
                <a:spLocks/>
              </p:cNvSpPr>
              <p:nvPr/>
            </p:nvSpPr>
            <p:spPr bwMode="auto">
              <a:xfrm>
                <a:off x="3802" y="3453"/>
                <a:ext cx="281" cy="353"/>
              </a:xfrm>
              <a:custGeom>
                <a:avLst/>
                <a:gdLst>
                  <a:gd name="T0" fmla="*/ 9 w 1122"/>
                  <a:gd name="T1" fmla="*/ 73 h 1409"/>
                  <a:gd name="T2" fmla="*/ 76 w 1122"/>
                  <a:gd name="T3" fmla="*/ 152 h 1409"/>
                  <a:gd name="T4" fmla="*/ 145 w 1122"/>
                  <a:gd name="T5" fmla="*/ 234 h 1409"/>
                  <a:gd name="T6" fmla="*/ 210 w 1122"/>
                  <a:gd name="T7" fmla="*/ 312 h 1409"/>
                  <a:gd name="T8" fmla="*/ 277 w 1122"/>
                  <a:gd name="T9" fmla="*/ 394 h 1409"/>
                  <a:gd name="T10" fmla="*/ 343 w 1122"/>
                  <a:gd name="T11" fmla="*/ 477 h 1409"/>
                  <a:gd name="T12" fmla="*/ 408 w 1122"/>
                  <a:gd name="T13" fmla="*/ 560 h 1409"/>
                  <a:gd name="T14" fmla="*/ 470 w 1122"/>
                  <a:gd name="T15" fmla="*/ 641 h 1409"/>
                  <a:gd name="T16" fmla="*/ 535 w 1122"/>
                  <a:gd name="T17" fmla="*/ 725 h 1409"/>
                  <a:gd name="T18" fmla="*/ 598 w 1122"/>
                  <a:gd name="T19" fmla="*/ 809 h 1409"/>
                  <a:gd name="T20" fmla="*/ 663 w 1122"/>
                  <a:gd name="T21" fmla="*/ 890 h 1409"/>
                  <a:gd name="T22" fmla="*/ 725 w 1122"/>
                  <a:gd name="T23" fmla="*/ 974 h 1409"/>
                  <a:gd name="T24" fmla="*/ 788 w 1122"/>
                  <a:gd name="T25" fmla="*/ 1059 h 1409"/>
                  <a:gd name="T26" fmla="*/ 854 w 1122"/>
                  <a:gd name="T27" fmla="*/ 1143 h 1409"/>
                  <a:gd name="T28" fmla="*/ 916 w 1122"/>
                  <a:gd name="T29" fmla="*/ 1227 h 1409"/>
                  <a:gd name="T30" fmla="*/ 978 w 1122"/>
                  <a:gd name="T31" fmla="*/ 1309 h 1409"/>
                  <a:gd name="T32" fmla="*/ 1043 w 1122"/>
                  <a:gd name="T33" fmla="*/ 1392 h 1409"/>
                  <a:gd name="T34" fmla="*/ 1057 w 1122"/>
                  <a:gd name="T35" fmla="*/ 1404 h 1409"/>
                  <a:gd name="T36" fmla="*/ 1076 w 1122"/>
                  <a:gd name="T37" fmla="*/ 1409 h 1409"/>
                  <a:gd name="T38" fmla="*/ 1092 w 1122"/>
                  <a:gd name="T39" fmla="*/ 1406 h 1409"/>
                  <a:gd name="T40" fmla="*/ 1108 w 1122"/>
                  <a:gd name="T41" fmla="*/ 1398 h 1409"/>
                  <a:gd name="T42" fmla="*/ 1119 w 1122"/>
                  <a:gd name="T43" fmla="*/ 1385 h 1409"/>
                  <a:gd name="T44" fmla="*/ 1122 w 1122"/>
                  <a:gd name="T45" fmla="*/ 1366 h 1409"/>
                  <a:gd name="T46" fmla="*/ 1119 w 1122"/>
                  <a:gd name="T47" fmla="*/ 1350 h 1409"/>
                  <a:gd name="T48" fmla="*/ 1111 w 1122"/>
                  <a:gd name="T49" fmla="*/ 1332 h 1409"/>
                  <a:gd name="T50" fmla="*/ 1046 w 1122"/>
                  <a:gd name="T51" fmla="*/ 1251 h 1409"/>
                  <a:gd name="T52" fmla="*/ 983 w 1122"/>
                  <a:gd name="T53" fmla="*/ 1168 h 1409"/>
                  <a:gd name="T54" fmla="*/ 921 w 1122"/>
                  <a:gd name="T55" fmla="*/ 1083 h 1409"/>
                  <a:gd name="T56" fmla="*/ 856 w 1122"/>
                  <a:gd name="T57" fmla="*/ 1002 h 1409"/>
                  <a:gd name="T58" fmla="*/ 794 w 1122"/>
                  <a:gd name="T59" fmla="*/ 918 h 1409"/>
                  <a:gd name="T60" fmla="*/ 731 w 1122"/>
                  <a:gd name="T61" fmla="*/ 836 h 1409"/>
                  <a:gd name="T62" fmla="*/ 669 w 1122"/>
                  <a:gd name="T63" fmla="*/ 752 h 1409"/>
                  <a:gd name="T64" fmla="*/ 603 w 1122"/>
                  <a:gd name="T65" fmla="*/ 668 h 1409"/>
                  <a:gd name="T66" fmla="*/ 540 w 1122"/>
                  <a:gd name="T67" fmla="*/ 586 h 1409"/>
                  <a:gd name="T68" fmla="*/ 475 w 1122"/>
                  <a:gd name="T69" fmla="*/ 505 h 1409"/>
                  <a:gd name="T70" fmla="*/ 413 w 1122"/>
                  <a:gd name="T71" fmla="*/ 421 h 1409"/>
                  <a:gd name="T72" fmla="*/ 348 w 1122"/>
                  <a:gd name="T73" fmla="*/ 339 h 1409"/>
                  <a:gd name="T74" fmla="*/ 281 w 1122"/>
                  <a:gd name="T75" fmla="*/ 258 h 1409"/>
                  <a:gd name="T76" fmla="*/ 215 w 1122"/>
                  <a:gd name="T77" fmla="*/ 179 h 1409"/>
                  <a:gd name="T78" fmla="*/ 147 w 1122"/>
                  <a:gd name="T79" fmla="*/ 98 h 1409"/>
                  <a:gd name="T80" fmla="*/ 80 w 1122"/>
                  <a:gd name="T81" fmla="*/ 19 h 1409"/>
                  <a:gd name="T82" fmla="*/ 66 w 1122"/>
                  <a:gd name="T83" fmla="*/ 5 h 1409"/>
                  <a:gd name="T84" fmla="*/ 50 w 1122"/>
                  <a:gd name="T85" fmla="*/ 0 h 1409"/>
                  <a:gd name="T86" fmla="*/ 34 w 1122"/>
                  <a:gd name="T87" fmla="*/ 3 h 1409"/>
                  <a:gd name="T88" fmla="*/ 16 w 1122"/>
                  <a:gd name="T89" fmla="*/ 10 h 1409"/>
                  <a:gd name="T90" fmla="*/ 6 w 1122"/>
                  <a:gd name="T91" fmla="*/ 24 h 1409"/>
                  <a:gd name="T92" fmla="*/ 0 w 1122"/>
                  <a:gd name="T93" fmla="*/ 40 h 1409"/>
                  <a:gd name="T94" fmla="*/ 0 w 1122"/>
                  <a:gd name="T95" fmla="*/ 57 h 1409"/>
                  <a:gd name="T96" fmla="*/ 9 w 1122"/>
                  <a:gd name="T97" fmla="*/ 73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72" name="Freeform 160"/>
              <p:cNvSpPr>
                <a:spLocks/>
              </p:cNvSpPr>
              <p:nvPr/>
            </p:nvSpPr>
            <p:spPr bwMode="auto">
              <a:xfrm>
                <a:off x="4116" y="3847"/>
                <a:ext cx="189" cy="254"/>
              </a:xfrm>
              <a:custGeom>
                <a:avLst/>
                <a:gdLst>
                  <a:gd name="T0" fmla="*/ 5 w 755"/>
                  <a:gd name="T1" fmla="*/ 65 h 1016"/>
                  <a:gd name="T2" fmla="*/ 47 w 755"/>
                  <a:gd name="T3" fmla="*/ 124 h 1016"/>
                  <a:gd name="T4" fmla="*/ 84 w 755"/>
                  <a:gd name="T5" fmla="*/ 184 h 1016"/>
                  <a:gd name="T6" fmla="*/ 125 w 755"/>
                  <a:gd name="T7" fmla="*/ 244 h 1016"/>
                  <a:gd name="T8" fmla="*/ 165 w 755"/>
                  <a:gd name="T9" fmla="*/ 304 h 1016"/>
                  <a:gd name="T10" fmla="*/ 206 w 755"/>
                  <a:gd name="T11" fmla="*/ 363 h 1016"/>
                  <a:gd name="T12" fmla="*/ 248 w 755"/>
                  <a:gd name="T13" fmla="*/ 423 h 1016"/>
                  <a:gd name="T14" fmla="*/ 288 w 755"/>
                  <a:gd name="T15" fmla="*/ 480 h 1016"/>
                  <a:gd name="T16" fmla="*/ 331 w 755"/>
                  <a:gd name="T17" fmla="*/ 540 h 1016"/>
                  <a:gd name="T18" fmla="*/ 372 w 755"/>
                  <a:gd name="T19" fmla="*/ 600 h 1016"/>
                  <a:gd name="T20" fmla="*/ 416 w 755"/>
                  <a:gd name="T21" fmla="*/ 656 h 1016"/>
                  <a:gd name="T22" fmla="*/ 456 w 755"/>
                  <a:gd name="T23" fmla="*/ 714 h 1016"/>
                  <a:gd name="T24" fmla="*/ 500 w 755"/>
                  <a:gd name="T25" fmla="*/ 771 h 1016"/>
                  <a:gd name="T26" fmla="*/ 543 w 755"/>
                  <a:gd name="T27" fmla="*/ 831 h 1016"/>
                  <a:gd name="T28" fmla="*/ 587 w 755"/>
                  <a:gd name="T29" fmla="*/ 885 h 1016"/>
                  <a:gd name="T30" fmla="*/ 633 w 755"/>
                  <a:gd name="T31" fmla="*/ 942 h 1016"/>
                  <a:gd name="T32" fmla="*/ 676 w 755"/>
                  <a:gd name="T33" fmla="*/ 998 h 1016"/>
                  <a:gd name="T34" fmla="*/ 689 w 755"/>
                  <a:gd name="T35" fmla="*/ 1009 h 1016"/>
                  <a:gd name="T36" fmla="*/ 709 w 755"/>
                  <a:gd name="T37" fmla="*/ 1016 h 1016"/>
                  <a:gd name="T38" fmla="*/ 726 w 755"/>
                  <a:gd name="T39" fmla="*/ 1012 h 1016"/>
                  <a:gd name="T40" fmla="*/ 742 w 755"/>
                  <a:gd name="T41" fmla="*/ 1004 h 1016"/>
                  <a:gd name="T42" fmla="*/ 752 w 755"/>
                  <a:gd name="T43" fmla="*/ 991 h 1016"/>
                  <a:gd name="T44" fmla="*/ 755 w 755"/>
                  <a:gd name="T45" fmla="*/ 972 h 1016"/>
                  <a:gd name="T46" fmla="*/ 752 w 755"/>
                  <a:gd name="T47" fmla="*/ 956 h 1016"/>
                  <a:gd name="T48" fmla="*/ 744 w 755"/>
                  <a:gd name="T49" fmla="*/ 939 h 1016"/>
                  <a:gd name="T50" fmla="*/ 701 w 755"/>
                  <a:gd name="T51" fmla="*/ 885 h 1016"/>
                  <a:gd name="T52" fmla="*/ 657 w 755"/>
                  <a:gd name="T53" fmla="*/ 827 h 1016"/>
                  <a:gd name="T54" fmla="*/ 613 w 755"/>
                  <a:gd name="T55" fmla="*/ 771 h 1016"/>
                  <a:gd name="T56" fmla="*/ 571 w 755"/>
                  <a:gd name="T57" fmla="*/ 714 h 1016"/>
                  <a:gd name="T58" fmla="*/ 527 w 755"/>
                  <a:gd name="T59" fmla="*/ 656 h 1016"/>
                  <a:gd name="T60" fmla="*/ 486 w 755"/>
                  <a:gd name="T61" fmla="*/ 600 h 1016"/>
                  <a:gd name="T62" fmla="*/ 442 w 755"/>
                  <a:gd name="T63" fmla="*/ 543 h 1016"/>
                  <a:gd name="T64" fmla="*/ 402 w 755"/>
                  <a:gd name="T65" fmla="*/ 485 h 1016"/>
                  <a:gd name="T66" fmla="*/ 361 w 755"/>
                  <a:gd name="T67" fmla="*/ 429 h 1016"/>
                  <a:gd name="T68" fmla="*/ 320 w 755"/>
                  <a:gd name="T69" fmla="*/ 369 h 1016"/>
                  <a:gd name="T70" fmla="*/ 280 w 755"/>
                  <a:gd name="T71" fmla="*/ 312 h 1016"/>
                  <a:gd name="T72" fmla="*/ 239 w 755"/>
                  <a:gd name="T73" fmla="*/ 254 h 1016"/>
                  <a:gd name="T74" fmla="*/ 201 w 755"/>
                  <a:gd name="T75" fmla="*/ 195 h 1016"/>
                  <a:gd name="T76" fmla="*/ 160 w 755"/>
                  <a:gd name="T77" fmla="*/ 136 h 1016"/>
                  <a:gd name="T78" fmla="*/ 119 w 755"/>
                  <a:gd name="T79" fmla="*/ 78 h 1016"/>
                  <a:gd name="T80" fmla="*/ 82 w 755"/>
                  <a:gd name="T81" fmla="*/ 18 h 1016"/>
                  <a:gd name="T82" fmla="*/ 68 w 755"/>
                  <a:gd name="T83" fmla="*/ 5 h 1016"/>
                  <a:gd name="T84" fmla="*/ 54 w 755"/>
                  <a:gd name="T85" fmla="*/ 0 h 1016"/>
                  <a:gd name="T86" fmla="*/ 35 w 755"/>
                  <a:gd name="T87" fmla="*/ 0 h 1016"/>
                  <a:gd name="T88" fmla="*/ 19 w 755"/>
                  <a:gd name="T89" fmla="*/ 5 h 1016"/>
                  <a:gd name="T90" fmla="*/ 5 w 755"/>
                  <a:gd name="T91" fmla="*/ 18 h 1016"/>
                  <a:gd name="T92" fmla="*/ 0 w 755"/>
                  <a:gd name="T93" fmla="*/ 32 h 1016"/>
                  <a:gd name="T94" fmla="*/ 0 w 755"/>
                  <a:gd name="T95" fmla="*/ 48 h 1016"/>
                  <a:gd name="T96" fmla="*/ 5 w 755"/>
                  <a:gd name="T97" fmla="*/ 65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73" name="Freeform 161"/>
              <p:cNvSpPr>
                <a:spLocks/>
              </p:cNvSpPr>
              <p:nvPr/>
            </p:nvSpPr>
            <p:spPr bwMode="auto">
              <a:xfrm>
                <a:off x="3907" y="3135"/>
                <a:ext cx="689" cy="862"/>
              </a:xfrm>
              <a:custGeom>
                <a:avLst/>
                <a:gdLst>
                  <a:gd name="T0" fmla="*/ 2742 w 2756"/>
                  <a:gd name="T1" fmla="*/ 3451 h 3451"/>
                  <a:gd name="T2" fmla="*/ 2696 w 2756"/>
                  <a:gd name="T3" fmla="*/ 3449 h 3451"/>
                  <a:gd name="T4" fmla="*/ 2612 w 2756"/>
                  <a:gd name="T5" fmla="*/ 3343 h 3451"/>
                  <a:gd name="T6" fmla="*/ 2528 w 2756"/>
                  <a:gd name="T7" fmla="*/ 3237 h 3451"/>
                  <a:gd name="T8" fmla="*/ 2446 w 2756"/>
                  <a:gd name="T9" fmla="*/ 3128 h 3451"/>
                  <a:gd name="T10" fmla="*/ 2363 w 2756"/>
                  <a:gd name="T11" fmla="*/ 3022 h 3451"/>
                  <a:gd name="T12" fmla="*/ 2281 w 2756"/>
                  <a:gd name="T13" fmla="*/ 2916 h 3451"/>
                  <a:gd name="T14" fmla="*/ 2197 w 2756"/>
                  <a:gd name="T15" fmla="*/ 2807 h 3451"/>
                  <a:gd name="T16" fmla="*/ 2116 w 2756"/>
                  <a:gd name="T17" fmla="*/ 2702 h 3451"/>
                  <a:gd name="T18" fmla="*/ 2033 w 2756"/>
                  <a:gd name="T19" fmla="*/ 2594 h 3451"/>
                  <a:gd name="T20" fmla="*/ 1950 w 2756"/>
                  <a:gd name="T21" fmla="*/ 2488 h 3451"/>
                  <a:gd name="T22" fmla="*/ 1869 w 2756"/>
                  <a:gd name="T23" fmla="*/ 2379 h 3451"/>
                  <a:gd name="T24" fmla="*/ 1786 w 2756"/>
                  <a:gd name="T25" fmla="*/ 2273 h 3451"/>
                  <a:gd name="T26" fmla="*/ 1705 w 2756"/>
                  <a:gd name="T27" fmla="*/ 2164 h 3451"/>
                  <a:gd name="T28" fmla="*/ 1620 w 2756"/>
                  <a:gd name="T29" fmla="*/ 2058 h 3451"/>
                  <a:gd name="T30" fmla="*/ 1539 w 2756"/>
                  <a:gd name="T31" fmla="*/ 1950 h 3451"/>
                  <a:gd name="T32" fmla="*/ 1458 w 2756"/>
                  <a:gd name="T33" fmla="*/ 1844 h 3451"/>
                  <a:gd name="T34" fmla="*/ 1373 w 2756"/>
                  <a:gd name="T35" fmla="*/ 1735 h 3451"/>
                  <a:gd name="T36" fmla="*/ 1292 w 2756"/>
                  <a:gd name="T37" fmla="*/ 1629 h 3451"/>
                  <a:gd name="T38" fmla="*/ 1208 w 2756"/>
                  <a:gd name="T39" fmla="*/ 1524 h 3451"/>
                  <a:gd name="T40" fmla="*/ 1124 w 2756"/>
                  <a:gd name="T41" fmla="*/ 1418 h 3451"/>
                  <a:gd name="T42" fmla="*/ 1042 w 2756"/>
                  <a:gd name="T43" fmla="*/ 1309 h 3451"/>
                  <a:gd name="T44" fmla="*/ 959 w 2756"/>
                  <a:gd name="T45" fmla="*/ 1203 h 3451"/>
                  <a:gd name="T46" fmla="*/ 874 w 2756"/>
                  <a:gd name="T47" fmla="*/ 1097 h 3451"/>
                  <a:gd name="T48" fmla="*/ 788 w 2756"/>
                  <a:gd name="T49" fmla="*/ 991 h 3451"/>
                  <a:gd name="T50" fmla="*/ 703 w 2756"/>
                  <a:gd name="T51" fmla="*/ 889 h 3451"/>
                  <a:gd name="T52" fmla="*/ 616 w 2756"/>
                  <a:gd name="T53" fmla="*/ 783 h 3451"/>
                  <a:gd name="T54" fmla="*/ 532 w 2756"/>
                  <a:gd name="T55" fmla="*/ 676 h 3451"/>
                  <a:gd name="T56" fmla="*/ 445 w 2756"/>
                  <a:gd name="T57" fmla="*/ 573 h 3451"/>
                  <a:gd name="T58" fmla="*/ 356 w 2756"/>
                  <a:gd name="T59" fmla="*/ 470 h 3451"/>
                  <a:gd name="T60" fmla="*/ 269 w 2756"/>
                  <a:gd name="T61" fmla="*/ 367 h 3451"/>
                  <a:gd name="T62" fmla="*/ 179 w 2756"/>
                  <a:gd name="T63" fmla="*/ 263 h 3451"/>
                  <a:gd name="T64" fmla="*/ 89 w 2756"/>
                  <a:gd name="T65" fmla="*/ 161 h 3451"/>
                  <a:gd name="T66" fmla="*/ 0 w 2756"/>
                  <a:gd name="T67" fmla="*/ 57 h 3451"/>
                  <a:gd name="T68" fmla="*/ 0 w 2756"/>
                  <a:gd name="T69" fmla="*/ 41 h 3451"/>
                  <a:gd name="T70" fmla="*/ 0 w 2756"/>
                  <a:gd name="T71" fmla="*/ 25 h 3451"/>
                  <a:gd name="T72" fmla="*/ 3 w 2756"/>
                  <a:gd name="T73" fmla="*/ 11 h 3451"/>
                  <a:gd name="T74" fmla="*/ 13 w 2756"/>
                  <a:gd name="T75" fmla="*/ 0 h 3451"/>
                  <a:gd name="T76" fmla="*/ 59 w 2756"/>
                  <a:gd name="T77" fmla="*/ 11 h 3451"/>
                  <a:gd name="T78" fmla="*/ 853 w 2756"/>
                  <a:gd name="T79" fmla="*/ 948 h 3451"/>
                  <a:gd name="T80" fmla="*/ 2357 w 2756"/>
                  <a:gd name="T81" fmla="*/ 2911 h 3451"/>
                  <a:gd name="T82" fmla="*/ 2403 w 2756"/>
                  <a:gd name="T83" fmla="*/ 2978 h 3451"/>
                  <a:gd name="T84" fmla="*/ 2452 w 2756"/>
                  <a:gd name="T85" fmla="*/ 3044 h 3451"/>
                  <a:gd name="T86" fmla="*/ 2504 w 2756"/>
                  <a:gd name="T87" fmla="*/ 3109 h 3451"/>
                  <a:gd name="T88" fmla="*/ 2558 w 2756"/>
                  <a:gd name="T89" fmla="*/ 3172 h 3451"/>
                  <a:gd name="T90" fmla="*/ 2610 w 2756"/>
                  <a:gd name="T91" fmla="*/ 3237 h 3451"/>
                  <a:gd name="T92" fmla="*/ 2661 w 2756"/>
                  <a:gd name="T93" fmla="*/ 3302 h 3451"/>
                  <a:gd name="T94" fmla="*/ 2710 w 2756"/>
                  <a:gd name="T95" fmla="*/ 3367 h 3451"/>
                  <a:gd name="T96" fmla="*/ 2756 w 2756"/>
                  <a:gd name="T97" fmla="*/ 3435 h 3451"/>
                  <a:gd name="T98" fmla="*/ 2742 w 2756"/>
                  <a:gd name="T99" fmla="*/ 3451 h 3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74" name="Freeform 162"/>
              <p:cNvSpPr>
                <a:spLocks/>
              </p:cNvSpPr>
              <p:nvPr/>
            </p:nvSpPr>
            <p:spPr bwMode="auto">
              <a:xfrm>
                <a:off x="3481" y="3125"/>
                <a:ext cx="1114" cy="1023"/>
              </a:xfrm>
              <a:custGeom>
                <a:avLst/>
                <a:gdLst>
                  <a:gd name="T0" fmla="*/ 3188 w 4456"/>
                  <a:gd name="T1" fmla="*/ 4079 h 4092"/>
                  <a:gd name="T2" fmla="*/ 3050 w 4456"/>
                  <a:gd name="T3" fmla="*/ 4044 h 4092"/>
                  <a:gd name="T4" fmla="*/ 3196 w 4456"/>
                  <a:gd name="T5" fmla="*/ 3991 h 4092"/>
                  <a:gd name="T6" fmla="*/ 3017 w 4456"/>
                  <a:gd name="T7" fmla="*/ 3760 h 4092"/>
                  <a:gd name="T8" fmla="*/ 2833 w 4456"/>
                  <a:gd name="T9" fmla="*/ 3748 h 4092"/>
                  <a:gd name="T10" fmla="*/ 2865 w 4456"/>
                  <a:gd name="T11" fmla="*/ 3864 h 4092"/>
                  <a:gd name="T12" fmla="*/ 2981 w 4456"/>
                  <a:gd name="T13" fmla="*/ 3889 h 4092"/>
                  <a:gd name="T14" fmla="*/ 2875 w 4456"/>
                  <a:gd name="T15" fmla="*/ 3991 h 4092"/>
                  <a:gd name="T16" fmla="*/ 2748 w 4456"/>
                  <a:gd name="T17" fmla="*/ 3915 h 4092"/>
                  <a:gd name="T18" fmla="*/ 2628 w 4456"/>
                  <a:gd name="T19" fmla="*/ 3672 h 4092"/>
                  <a:gd name="T20" fmla="*/ 2515 w 4456"/>
                  <a:gd name="T21" fmla="*/ 3497 h 4092"/>
                  <a:gd name="T22" fmla="*/ 2403 w 4456"/>
                  <a:gd name="T23" fmla="*/ 3383 h 4092"/>
                  <a:gd name="T24" fmla="*/ 2335 w 4456"/>
                  <a:gd name="T25" fmla="*/ 3397 h 4092"/>
                  <a:gd name="T26" fmla="*/ 2327 w 4456"/>
                  <a:gd name="T27" fmla="*/ 3351 h 4092"/>
                  <a:gd name="T28" fmla="*/ 2302 w 4456"/>
                  <a:gd name="T29" fmla="*/ 3253 h 4092"/>
                  <a:gd name="T30" fmla="*/ 2154 w 4456"/>
                  <a:gd name="T31" fmla="*/ 3253 h 4092"/>
                  <a:gd name="T32" fmla="*/ 2230 w 4456"/>
                  <a:gd name="T33" fmla="*/ 3196 h 4092"/>
                  <a:gd name="T34" fmla="*/ 2173 w 4456"/>
                  <a:gd name="T35" fmla="*/ 3095 h 4092"/>
                  <a:gd name="T36" fmla="*/ 2094 w 4456"/>
                  <a:gd name="T37" fmla="*/ 3106 h 4092"/>
                  <a:gd name="T38" fmla="*/ 1999 w 4456"/>
                  <a:gd name="T39" fmla="*/ 2868 h 4092"/>
                  <a:gd name="T40" fmla="*/ 1977 w 4456"/>
                  <a:gd name="T41" fmla="*/ 2686 h 4092"/>
                  <a:gd name="T42" fmla="*/ 2089 w 4456"/>
                  <a:gd name="T43" fmla="*/ 2593 h 4092"/>
                  <a:gd name="T44" fmla="*/ 1801 w 4456"/>
                  <a:gd name="T45" fmla="*/ 2186 h 4092"/>
                  <a:gd name="T46" fmla="*/ 1489 w 4456"/>
                  <a:gd name="T47" fmla="*/ 1784 h 4092"/>
                  <a:gd name="T48" fmla="*/ 1214 w 4456"/>
                  <a:gd name="T49" fmla="*/ 1445 h 4092"/>
                  <a:gd name="T50" fmla="*/ 967 w 4456"/>
                  <a:gd name="T51" fmla="*/ 1369 h 4092"/>
                  <a:gd name="T52" fmla="*/ 787 w 4456"/>
                  <a:gd name="T53" fmla="*/ 1140 h 4092"/>
                  <a:gd name="T54" fmla="*/ 605 w 4456"/>
                  <a:gd name="T55" fmla="*/ 918 h 4092"/>
                  <a:gd name="T56" fmla="*/ 378 w 4456"/>
                  <a:gd name="T57" fmla="*/ 733 h 4092"/>
                  <a:gd name="T58" fmla="*/ 456 w 4456"/>
                  <a:gd name="T59" fmla="*/ 666 h 4092"/>
                  <a:gd name="T60" fmla="*/ 325 w 4456"/>
                  <a:gd name="T61" fmla="*/ 568 h 4092"/>
                  <a:gd name="T62" fmla="*/ 279 w 4456"/>
                  <a:gd name="T63" fmla="*/ 514 h 4092"/>
                  <a:gd name="T64" fmla="*/ 272 w 4456"/>
                  <a:gd name="T65" fmla="*/ 414 h 4092"/>
                  <a:gd name="T66" fmla="*/ 147 w 4456"/>
                  <a:gd name="T67" fmla="*/ 394 h 4092"/>
                  <a:gd name="T68" fmla="*/ 0 w 4456"/>
                  <a:gd name="T69" fmla="*/ 44 h 4092"/>
                  <a:gd name="T70" fmla="*/ 342 w 4456"/>
                  <a:gd name="T71" fmla="*/ 324 h 4092"/>
                  <a:gd name="T72" fmla="*/ 540 w 4456"/>
                  <a:gd name="T73" fmla="*/ 696 h 4092"/>
                  <a:gd name="T74" fmla="*/ 785 w 4456"/>
                  <a:gd name="T75" fmla="*/ 1029 h 4092"/>
                  <a:gd name="T76" fmla="*/ 1064 w 4456"/>
                  <a:gd name="T77" fmla="*/ 1285 h 4092"/>
                  <a:gd name="T78" fmla="*/ 1330 w 4456"/>
                  <a:gd name="T79" fmla="*/ 1447 h 4092"/>
                  <a:gd name="T80" fmla="*/ 2118 w 4456"/>
                  <a:gd name="T81" fmla="*/ 2651 h 4092"/>
                  <a:gd name="T82" fmla="*/ 2055 w 4456"/>
                  <a:gd name="T83" fmla="*/ 2803 h 4092"/>
                  <a:gd name="T84" fmla="*/ 2230 w 4456"/>
                  <a:gd name="T85" fmla="*/ 3028 h 4092"/>
                  <a:gd name="T86" fmla="*/ 2330 w 4456"/>
                  <a:gd name="T87" fmla="*/ 3150 h 4092"/>
                  <a:gd name="T88" fmla="*/ 2417 w 4456"/>
                  <a:gd name="T89" fmla="*/ 3164 h 4092"/>
                  <a:gd name="T90" fmla="*/ 2411 w 4456"/>
                  <a:gd name="T91" fmla="*/ 3240 h 4092"/>
                  <a:gd name="T92" fmla="*/ 2553 w 4456"/>
                  <a:gd name="T93" fmla="*/ 3335 h 4092"/>
                  <a:gd name="T94" fmla="*/ 2512 w 4456"/>
                  <a:gd name="T95" fmla="*/ 3395 h 4092"/>
                  <a:gd name="T96" fmla="*/ 2612 w 4456"/>
                  <a:gd name="T97" fmla="*/ 3487 h 4092"/>
                  <a:gd name="T98" fmla="*/ 2738 w 4456"/>
                  <a:gd name="T99" fmla="*/ 3476 h 4092"/>
                  <a:gd name="T100" fmla="*/ 2637 w 4456"/>
                  <a:gd name="T101" fmla="*/ 3302 h 4092"/>
                  <a:gd name="T102" fmla="*/ 2427 w 4456"/>
                  <a:gd name="T103" fmla="*/ 3023 h 4092"/>
                  <a:gd name="T104" fmla="*/ 2256 w 4456"/>
                  <a:gd name="T105" fmla="*/ 2702 h 4092"/>
                  <a:gd name="T106" fmla="*/ 2447 w 4456"/>
                  <a:gd name="T107" fmla="*/ 2946 h 4092"/>
                  <a:gd name="T108" fmla="*/ 2822 w 4456"/>
                  <a:gd name="T109" fmla="*/ 3418 h 4092"/>
                  <a:gd name="T110" fmla="*/ 3207 w 4456"/>
                  <a:gd name="T111" fmla="*/ 3885 h 4092"/>
                  <a:gd name="T112" fmla="*/ 3438 w 4456"/>
                  <a:gd name="T113" fmla="*/ 3954 h 4092"/>
                  <a:gd name="T114" fmla="*/ 3634 w 4456"/>
                  <a:gd name="T115" fmla="*/ 3894 h 4092"/>
                  <a:gd name="T116" fmla="*/ 4456 w 4456"/>
                  <a:gd name="T117" fmla="*/ 3704 h 4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75" name="Freeform 163"/>
              <p:cNvSpPr>
                <a:spLocks/>
              </p:cNvSpPr>
              <p:nvPr/>
            </p:nvSpPr>
            <p:spPr bwMode="auto">
              <a:xfrm>
                <a:off x="4204" y="3793"/>
                <a:ext cx="309" cy="179"/>
              </a:xfrm>
              <a:custGeom>
                <a:avLst/>
                <a:gdLst>
                  <a:gd name="T0" fmla="*/ 860 w 1235"/>
                  <a:gd name="T1" fmla="*/ 709 h 717"/>
                  <a:gd name="T2" fmla="*/ 827 w 1235"/>
                  <a:gd name="T3" fmla="*/ 707 h 717"/>
                  <a:gd name="T4" fmla="*/ 816 w 1235"/>
                  <a:gd name="T5" fmla="*/ 679 h 717"/>
                  <a:gd name="T6" fmla="*/ 892 w 1235"/>
                  <a:gd name="T7" fmla="*/ 655 h 717"/>
                  <a:gd name="T8" fmla="*/ 974 w 1235"/>
                  <a:gd name="T9" fmla="*/ 638 h 717"/>
                  <a:gd name="T10" fmla="*/ 1050 w 1235"/>
                  <a:gd name="T11" fmla="*/ 617 h 717"/>
                  <a:gd name="T12" fmla="*/ 1120 w 1235"/>
                  <a:gd name="T13" fmla="*/ 584 h 717"/>
                  <a:gd name="T14" fmla="*/ 1077 w 1235"/>
                  <a:gd name="T15" fmla="*/ 516 h 717"/>
                  <a:gd name="T16" fmla="*/ 1028 w 1235"/>
                  <a:gd name="T17" fmla="*/ 451 h 717"/>
                  <a:gd name="T18" fmla="*/ 977 w 1235"/>
                  <a:gd name="T19" fmla="*/ 389 h 717"/>
                  <a:gd name="T20" fmla="*/ 917 w 1235"/>
                  <a:gd name="T21" fmla="*/ 329 h 717"/>
                  <a:gd name="T22" fmla="*/ 857 w 1235"/>
                  <a:gd name="T23" fmla="*/ 269 h 717"/>
                  <a:gd name="T24" fmla="*/ 797 w 1235"/>
                  <a:gd name="T25" fmla="*/ 206 h 717"/>
                  <a:gd name="T26" fmla="*/ 737 w 1235"/>
                  <a:gd name="T27" fmla="*/ 148 h 717"/>
                  <a:gd name="T28" fmla="*/ 681 w 1235"/>
                  <a:gd name="T29" fmla="*/ 84 h 717"/>
                  <a:gd name="T30" fmla="*/ 596 w 1235"/>
                  <a:gd name="T31" fmla="*/ 95 h 717"/>
                  <a:gd name="T32" fmla="*/ 515 w 1235"/>
                  <a:gd name="T33" fmla="*/ 114 h 717"/>
                  <a:gd name="T34" fmla="*/ 436 w 1235"/>
                  <a:gd name="T35" fmla="*/ 134 h 717"/>
                  <a:gd name="T36" fmla="*/ 360 w 1235"/>
                  <a:gd name="T37" fmla="*/ 158 h 717"/>
                  <a:gd name="T38" fmla="*/ 282 w 1235"/>
                  <a:gd name="T39" fmla="*/ 188 h 717"/>
                  <a:gd name="T40" fmla="*/ 206 w 1235"/>
                  <a:gd name="T41" fmla="*/ 218 h 717"/>
                  <a:gd name="T42" fmla="*/ 132 w 1235"/>
                  <a:gd name="T43" fmla="*/ 247 h 717"/>
                  <a:gd name="T44" fmla="*/ 56 w 1235"/>
                  <a:gd name="T45" fmla="*/ 280 h 717"/>
                  <a:gd name="T46" fmla="*/ 342 w 1235"/>
                  <a:gd name="T47" fmla="*/ 717 h 717"/>
                  <a:gd name="T48" fmla="*/ 241 w 1235"/>
                  <a:gd name="T49" fmla="*/ 617 h 717"/>
                  <a:gd name="T50" fmla="*/ 132 w 1235"/>
                  <a:gd name="T51" fmla="*/ 502 h 717"/>
                  <a:gd name="T52" fmla="*/ 42 w 1235"/>
                  <a:gd name="T53" fmla="*/ 381 h 717"/>
                  <a:gd name="T54" fmla="*/ 0 w 1235"/>
                  <a:gd name="T55" fmla="*/ 250 h 717"/>
                  <a:gd name="T56" fmla="*/ 86 w 1235"/>
                  <a:gd name="T57" fmla="*/ 210 h 717"/>
                  <a:gd name="T58" fmla="*/ 173 w 1235"/>
                  <a:gd name="T59" fmla="*/ 174 h 717"/>
                  <a:gd name="T60" fmla="*/ 263 w 1235"/>
                  <a:gd name="T61" fmla="*/ 139 h 717"/>
                  <a:gd name="T62" fmla="*/ 355 w 1235"/>
                  <a:gd name="T63" fmla="*/ 109 h 717"/>
                  <a:gd name="T64" fmla="*/ 448 w 1235"/>
                  <a:gd name="T65" fmla="*/ 79 h 717"/>
                  <a:gd name="T66" fmla="*/ 540 w 1235"/>
                  <a:gd name="T67" fmla="*/ 52 h 717"/>
                  <a:gd name="T68" fmla="*/ 631 w 1235"/>
                  <a:gd name="T69" fmla="*/ 25 h 717"/>
                  <a:gd name="T70" fmla="*/ 725 w 1235"/>
                  <a:gd name="T71" fmla="*/ 0 h 717"/>
                  <a:gd name="T72" fmla="*/ 781 w 1235"/>
                  <a:gd name="T73" fmla="*/ 79 h 717"/>
                  <a:gd name="T74" fmla="*/ 850 w 1235"/>
                  <a:gd name="T75" fmla="*/ 158 h 717"/>
                  <a:gd name="T76" fmla="*/ 920 w 1235"/>
                  <a:gd name="T77" fmla="*/ 231 h 717"/>
                  <a:gd name="T78" fmla="*/ 993 w 1235"/>
                  <a:gd name="T79" fmla="*/ 301 h 717"/>
                  <a:gd name="T80" fmla="*/ 1063 w 1235"/>
                  <a:gd name="T81" fmla="*/ 375 h 717"/>
                  <a:gd name="T82" fmla="*/ 1129 w 1235"/>
                  <a:gd name="T83" fmla="*/ 451 h 717"/>
                  <a:gd name="T84" fmla="*/ 1189 w 1235"/>
                  <a:gd name="T85" fmla="*/ 530 h 717"/>
                  <a:gd name="T86" fmla="*/ 1235 w 1235"/>
                  <a:gd name="T87" fmla="*/ 611 h 717"/>
                  <a:gd name="T88" fmla="*/ 1150 w 1235"/>
                  <a:gd name="T89" fmla="*/ 649 h 717"/>
                  <a:gd name="T90" fmla="*/ 1056 w 1235"/>
                  <a:gd name="T91" fmla="*/ 663 h 717"/>
                  <a:gd name="T92" fmla="*/ 961 w 1235"/>
                  <a:gd name="T93" fmla="*/ 673 h 717"/>
                  <a:gd name="T94" fmla="*/ 876 w 1235"/>
                  <a:gd name="T95" fmla="*/ 709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76" name="Freeform 164"/>
              <p:cNvSpPr>
                <a:spLocks/>
              </p:cNvSpPr>
              <p:nvPr/>
            </p:nvSpPr>
            <p:spPr bwMode="auto">
              <a:xfrm>
                <a:off x="4392" y="3992"/>
                <a:ext cx="74" cy="75"/>
              </a:xfrm>
              <a:custGeom>
                <a:avLst/>
                <a:gdLst>
                  <a:gd name="T0" fmla="*/ 298 w 298"/>
                  <a:gd name="T1" fmla="*/ 103 h 304"/>
                  <a:gd name="T2" fmla="*/ 265 w 298"/>
                  <a:gd name="T3" fmla="*/ 101 h 304"/>
                  <a:gd name="T4" fmla="*/ 233 w 298"/>
                  <a:gd name="T5" fmla="*/ 94 h 304"/>
                  <a:gd name="T6" fmla="*/ 198 w 298"/>
                  <a:gd name="T7" fmla="*/ 84 h 304"/>
                  <a:gd name="T8" fmla="*/ 165 w 298"/>
                  <a:gd name="T9" fmla="*/ 76 h 304"/>
                  <a:gd name="T10" fmla="*/ 133 w 298"/>
                  <a:gd name="T11" fmla="*/ 71 h 304"/>
                  <a:gd name="T12" fmla="*/ 106 w 298"/>
                  <a:gd name="T13" fmla="*/ 76 h 304"/>
                  <a:gd name="T14" fmla="*/ 81 w 298"/>
                  <a:gd name="T15" fmla="*/ 94 h 304"/>
                  <a:gd name="T16" fmla="*/ 64 w 298"/>
                  <a:gd name="T17" fmla="*/ 131 h 304"/>
                  <a:gd name="T18" fmla="*/ 64 w 298"/>
                  <a:gd name="T19" fmla="*/ 152 h 304"/>
                  <a:gd name="T20" fmla="*/ 73 w 298"/>
                  <a:gd name="T21" fmla="*/ 173 h 304"/>
                  <a:gd name="T22" fmla="*/ 81 w 298"/>
                  <a:gd name="T23" fmla="*/ 193 h 304"/>
                  <a:gd name="T24" fmla="*/ 94 w 298"/>
                  <a:gd name="T25" fmla="*/ 212 h 304"/>
                  <a:gd name="T26" fmla="*/ 108 w 298"/>
                  <a:gd name="T27" fmla="*/ 225 h 304"/>
                  <a:gd name="T28" fmla="*/ 124 w 298"/>
                  <a:gd name="T29" fmla="*/ 239 h 304"/>
                  <a:gd name="T30" fmla="*/ 143 w 298"/>
                  <a:gd name="T31" fmla="*/ 253 h 304"/>
                  <a:gd name="T32" fmla="*/ 163 w 298"/>
                  <a:gd name="T33" fmla="*/ 260 h 304"/>
                  <a:gd name="T34" fmla="*/ 179 w 298"/>
                  <a:gd name="T35" fmla="*/ 260 h 304"/>
                  <a:gd name="T36" fmla="*/ 179 w 298"/>
                  <a:gd name="T37" fmla="*/ 290 h 304"/>
                  <a:gd name="T38" fmla="*/ 152 w 298"/>
                  <a:gd name="T39" fmla="*/ 302 h 304"/>
                  <a:gd name="T40" fmla="*/ 127 w 298"/>
                  <a:gd name="T41" fmla="*/ 304 h 304"/>
                  <a:gd name="T42" fmla="*/ 101 w 298"/>
                  <a:gd name="T43" fmla="*/ 302 h 304"/>
                  <a:gd name="T44" fmla="*/ 76 w 298"/>
                  <a:gd name="T45" fmla="*/ 293 h 304"/>
                  <a:gd name="T46" fmla="*/ 54 w 298"/>
                  <a:gd name="T47" fmla="*/ 279 h 304"/>
                  <a:gd name="T48" fmla="*/ 35 w 298"/>
                  <a:gd name="T49" fmla="*/ 260 h 304"/>
                  <a:gd name="T50" fmla="*/ 18 w 298"/>
                  <a:gd name="T51" fmla="*/ 239 h 304"/>
                  <a:gd name="T52" fmla="*/ 5 w 298"/>
                  <a:gd name="T53" fmla="*/ 217 h 304"/>
                  <a:gd name="T54" fmla="*/ 0 w 298"/>
                  <a:gd name="T55" fmla="*/ 179 h 304"/>
                  <a:gd name="T56" fmla="*/ 2 w 298"/>
                  <a:gd name="T57" fmla="*/ 141 h 304"/>
                  <a:gd name="T58" fmla="*/ 11 w 298"/>
                  <a:gd name="T59" fmla="*/ 106 h 304"/>
                  <a:gd name="T60" fmla="*/ 27 w 298"/>
                  <a:gd name="T61" fmla="*/ 73 h 304"/>
                  <a:gd name="T62" fmla="*/ 48 w 298"/>
                  <a:gd name="T63" fmla="*/ 46 h 304"/>
                  <a:gd name="T64" fmla="*/ 76 w 298"/>
                  <a:gd name="T65" fmla="*/ 24 h 304"/>
                  <a:gd name="T66" fmla="*/ 106 w 298"/>
                  <a:gd name="T67" fmla="*/ 8 h 304"/>
                  <a:gd name="T68" fmla="*/ 141 w 298"/>
                  <a:gd name="T69" fmla="*/ 0 h 304"/>
                  <a:gd name="T70" fmla="*/ 163 w 298"/>
                  <a:gd name="T71" fmla="*/ 11 h 304"/>
                  <a:gd name="T72" fmla="*/ 187 w 298"/>
                  <a:gd name="T73" fmla="*/ 16 h 304"/>
                  <a:gd name="T74" fmla="*/ 212 w 298"/>
                  <a:gd name="T75" fmla="*/ 24 h 304"/>
                  <a:gd name="T76" fmla="*/ 235 w 298"/>
                  <a:gd name="T77" fmla="*/ 30 h 304"/>
                  <a:gd name="T78" fmla="*/ 258 w 298"/>
                  <a:gd name="T79" fmla="*/ 41 h 304"/>
                  <a:gd name="T80" fmla="*/ 277 w 298"/>
                  <a:gd name="T81" fmla="*/ 54 h 304"/>
                  <a:gd name="T82" fmla="*/ 290 w 298"/>
                  <a:gd name="T83" fmla="*/ 76 h 304"/>
                  <a:gd name="T84" fmla="*/ 298 w 298"/>
                  <a:gd name="T85" fmla="*/ 10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77" name="Freeform 165"/>
              <p:cNvSpPr>
                <a:spLocks/>
              </p:cNvSpPr>
              <p:nvPr/>
            </p:nvSpPr>
            <p:spPr bwMode="auto">
              <a:xfrm>
                <a:off x="4059" y="3614"/>
                <a:ext cx="284" cy="172"/>
              </a:xfrm>
              <a:custGeom>
                <a:avLst/>
                <a:gdLst>
                  <a:gd name="T0" fmla="*/ 931 w 1138"/>
                  <a:gd name="T1" fmla="*/ 525 h 687"/>
                  <a:gd name="T2" fmla="*/ 956 w 1138"/>
                  <a:gd name="T3" fmla="*/ 490 h 687"/>
                  <a:gd name="T4" fmla="*/ 996 w 1138"/>
                  <a:gd name="T5" fmla="*/ 470 h 687"/>
                  <a:gd name="T6" fmla="*/ 1037 w 1138"/>
                  <a:gd name="T7" fmla="*/ 443 h 687"/>
                  <a:gd name="T8" fmla="*/ 709 w 1138"/>
                  <a:gd name="T9" fmla="*/ 74 h 687"/>
                  <a:gd name="T10" fmla="*/ 630 w 1138"/>
                  <a:gd name="T11" fmla="*/ 88 h 687"/>
                  <a:gd name="T12" fmla="*/ 554 w 1138"/>
                  <a:gd name="T13" fmla="*/ 104 h 687"/>
                  <a:gd name="T14" fmla="*/ 476 w 1138"/>
                  <a:gd name="T15" fmla="*/ 120 h 687"/>
                  <a:gd name="T16" fmla="*/ 399 w 1138"/>
                  <a:gd name="T17" fmla="*/ 139 h 687"/>
                  <a:gd name="T18" fmla="*/ 323 w 1138"/>
                  <a:gd name="T19" fmla="*/ 160 h 687"/>
                  <a:gd name="T20" fmla="*/ 250 w 1138"/>
                  <a:gd name="T21" fmla="*/ 185 h 687"/>
                  <a:gd name="T22" fmla="*/ 176 w 1138"/>
                  <a:gd name="T23" fmla="*/ 212 h 687"/>
                  <a:gd name="T24" fmla="*/ 104 w 1138"/>
                  <a:gd name="T25" fmla="*/ 239 h 687"/>
                  <a:gd name="T26" fmla="*/ 367 w 1138"/>
                  <a:gd name="T27" fmla="*/ 687 h 687"/>
                  <a:gd name="T28" fmla="*/ 271 w 1138"/>
                  <a:gd name="T29" fmla="*/ 584 h 687"/>
                  <a:gd name="T30" fmla="*/ 192 w 1138"/>
                  <a:gd name="T31" fmla="*/ 470 h 687"/>
                  <a:gd name="T32" fmla="*/ 109 w 1138"/>
                  <a:gd name="T33" fmla="*/ 356 h 687"/>
                  <a:gd name="T34" fmla="*/ 0 w 1138"/>
                  <a:gd name="T35" fmla="*/ 250 h 687"/>
                  <a:gd name="T36" fmla="*/ 14 w 1138"/>
                  <a:gd name="T37" fmla="*/ 204 h 687"/>
                  <a:gd name="T38" fmla="*/ 49 w 1138"/>
                  <a:gd name="T39" fmla="*/ 196 h 687"/>
                  <a:gd name="T40" fmla="*/ 81 w 1138"/>
                  <a:gd name="T41" fmla="*/ 193 h 687"/>
                  <a:gd name="T42" fmla="*/ 104 w 1138"/>
                  <a:gd name="T43" fmla="*/ 153 h 687"/>
                  <a:gd name="T44" fmla="*/ 185 w 1138"/>
                  <a:gd name="T45" fmla="*/ 134 h 687"/>
                  <a:gd name="T46" fmla="*/ 263 w 1138"/>
                  <a:gd name="T47" fmla="*/ 111 h 687"/>
                  <a:gd name="T48" fmla="*/ 342 w 1138"/>
                  <a:gd name="T49" fmla="*/ 90 h 687"/>
                  <a:gd name="T50" fmla="*/ 423 w 1138"/>
                  <a:gd name="T51" fmla="*/ 68 h 687"/>
                  <a:gd name="T52" fmla="*/ 505 w 1138"/>
                  <a:gd name="T53" fmla="*/ 49 h 687"/>
                  <a:gd name="T54" fmla="*/ 587 w 1138"/>
                  <a:gd name="T55" fmla="*/ 30 h 687"/>
                  <a:gd name="T56" fmla="*/ 668 w 1138"/>
                  <a:gd name="T57" fmla="*/ 14 h 687"/>
                  <a:gd name="T58" fmla="*/ 753 w 1138"/>
                  <a:gd name="T59" fmla="*/ 0 h 687"/>
                  <a:gd name="T60" fmla="*/ 1118 w 1138"/>
                  <a:gd name="T61" fmla="*/ 451 h 687"/>
                  <a:gd name="T62" fmla="*/ 1076 w 1138"/>
                  <a:gd name="T63" fmla="*/ 495 h 687"/>
                  <a:gd name="T64" fmla="*/ 1021 w 1138"/>
                  <a:gd name="T65" fmla="*/ 527 h 687"/>
                  <a:gd name="T66" fmla="*/ 964 w 1138"/>
                  <a:gd name="T67" fmla="*/ 546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78" name="Freeform 166"/>
              <p:cNvSpPr>
                <a:spLocks/>
              </p:cNvSpPr>
              <p:nvPr/>
            </p:nvSpPr>
            <p:spPr bwMode="auto">
              <a:xfrm>
                <a:off x="4171" y="3877"/>
                <a:ext cx="96" cy="127"/>
              </a:xfrm>
              <a:custGeom>
                <a:avLst/>
                <a:gdLst>
                  <a:gd name="T0" fmla="*/ 372 w 386"/>
                  <a:gd name="T1" fmla="*/ 507 h 507"/>
                  <a:gd name="T2" fmla="*/ 328 w 386"/>
                  <a:gd name="T3" fmla="*/ 507 h 507"/>
                  <a:gd name="T4" fmla="*/ 291 w 386"/>
                  <a:gd name="T5" fmla="*/ 445 h 507"/>
                  <a:gd name="T6" fmla="*/ 245 w 386"/>
                  <a:gd name="T7" fmla="*/ 386 h 507"/>
                  <a:gd name="T8" fmla="*/ 199 w 386"/>
                  <a:gd name="T9" fmla="*/ 329 h 507"/>
                  <a:gd name="T10" fmla="*/ 150 w 386"/>
                  <a:gd name="T11" fmla="*/ 269 h 507"/>
                  <a:gd name="T12" fmla="*/ 100 w 386"/>
                  <a:gd name="T13" fmla="*/ 209 h 507"/>
                  <a:gd name="T14" fmla="*/ 60 w 386"/>
                  <a:gd name="T15" fmla="*/ 146 h 507"/>
                  <a:gd name="T16" fmla="*/ 25 w 386"/>
                  <a:gd name="T17" fmla="*/ 82 h 507"/>
                  <a:gd name="T18" fmla="*/ 0 w 386"/>
                  <a:gd name="T19" fmla="*/ 14 h 507"/>
                  <a:gd name="T20" fmla="*/ 16 w 386"/>
                  <a:gd name="T21" fmla="*/ 0 h 507"/>
                  <a:gd name="T22" fmla="*/ 70 w 386"/>
                  <a:gd name="T23" fmla="*/ 57 h 507"/>
                  <a:gd name="T24" fmla="*/ 122 w 386"/>
                  <a:gd name="T25" fmla="*/ 117 h 507"/>
                  <a:gd name="T26" fmla="*/ 171 w 386"/>
                  <a:gd name="T27" fmla="*/ 176 h 507"/>
                  <a:gd name="T28" fmla="*/ 220 w 386"/>
                  <a:gd name="T29" fmla="*/ 236 h 507"/>
                  <a:gd name="T30" fmla="*/ 266 w 386"/>
                  <a:gd name="T31" fmla="*/ 299 h 507"/>
                  <a:gd name="T32" fmla="*/ 310 w 386"/>
                  <a:gd name="T33" fmla="*/ 364 h 507"/>
                  <a:gd name="T34" fmla="*/ 351 w 386"/>
                  <a:gd name="T35" fmla="*/ 429 h 507"/>
                  <a:gd name="T36" fmla="*/ 386 w 386"/>
                  <a:gd name="T37" fmla="*/ 497 h 507"/>
                  <a:gd name="T38" fmla="*/ 372 w 386"/>
                  <a:gd name="T39" fmla="*/ 507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79" name="Freeform 167"/>
              <p:cNvSpPr>
                <a:spLocks/>
              </p:cNvSpPr>
              <p:nvPr/>
            </p:nvSpPr>
            <p:spPr bwMode="auto">
              <a:xfrm>
                <a:off x="4176" y="3769"/>
                <a:ext cx="55" cy="21"/>
              </a:xfrm>
              <a:custGeom>
                <a:avLst/>
                <a:gdLst>
                  <a:gd name="T0" fmla="*/ 0 w 220"/>
                  <a:gd name="T1" fmla="*/ 84 h 84"/>
                  <a:gd name="T2" fmla="*/ 19 w 220"/>
                  <a:gd name="T3" fmla="*/ 60 h 84"/>
                  <a:gd name="T4" fmla="*/ 44 w 220"/>
                  <a:gd name="T5" fmla="*/ 38 h 84"/>
                  <a:gd name="T6" fmla="*/ 71 w 220"/>
                  <a:gd name="T7" fmla="*/ 24 h 84"/>
                  <a:gd name="T8" fmla="*/ 103 w 220"/>
                  <a:gd name="T9" fmla="*/ 14 h 84"/>
                  <a:gd name="T10" fmla="*/ 133 w 220"/>
                  <a:gd name="T11" fmla="*/ 6 h 84"/>
                  <a:gd name="T12" fmla="*/ 163 w 220"/>
                  <a:gd name="T13" fmla="*/ 3 h 84"/>
                  <a:gd name="T14" fmla="*/ 193 w 220"/>
                  <a:gd name="T15" fmla="*/ 0 h 84"/>
                  <a:gd name="T16" fmla="*/ 220 w 220"/>
                  <a:gd name="T17" fmla="*/ 0 h 84"/>
                  <a:gd name="T18" fmla="*/ 203 w 220"/>
                  <a:gd name="T19" fmla="*/ 28 h 84"/>
                  <a:gd name="T20" fmla="*/ 180 w 220"/>
                  <a:gd name="T21" fmla="*/ 47 h 84"/>
                  <a:gd name="T22" fmla="*/ 152 w 220"/>
                  <a:gd name="T23" fmla="*/ 60 h 84"/>
                  <a:gd name="T24" fmla="*/ 122 w 220"/>
                  <a:gd name="T25" fmla="*/ 65 h 84"/>
                  <a:gd name="T26" fmla="*/ 92 w 220"/>
                  <a:gd name="T27" fmla="*/ 70 h 84"/>
                  <a:gd name="T28" fmla="*/ 60 w 220"/>
                  <a:gd name="T29" fmla="*/ 74 h 84"/>
                  <a:gd name="T30" fmla="*/ 30 w 220"/>
                  <a:gd name="T31" fmla="*/ 79 h 84"/>
                  <a:gd name="T32" fmla="*/ 0 w 220"/>
                  <a:gd name="T33"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80" name="Freeform 168"/>
              <p:cNvSpPr>
                <a:spLocks/>
              </p:cNvSpPr>
              <p:nvPr/>
            </p:nvSpPr>
            <p:spPr bwMode="auto">
              <a:xfrm>
                <a:off x="4145" y="4003"/>
                <a:ext cx="65" cy="40"/>
              </a:xfrm>
              <a:custGeom>
                <a:avLst/>
                <a:gdLst>
                  <a:gd name="T0" fmla="*/ 11 w 258"/>
                  <a:gd name="T1" fmla="*/ 73 h 161"/>
                  <a:gd name="T2" fmla="*/ 0 w 258"/>
                  <a:gd name="T3" fmla="*/ 57 h 161"/>
                  <a:gd name="T4" fmla="*/ 16 w 258"/>
                  <a:gd name="T5" fmla="*/ 48 h 161"/>
                  <a:gd name="T6" fmla="*/ 32 w 258"/>
                  <a:gd name="T7" fmla="*/ 43 h 161"/>
                  <a:gd name="T8" fmla="*/ 52 w 258"/>
                  <a:gd name="T9" fmla="*/ 43 h 161"/>
                  <a:gd name="T10" fmla="*/ 68 w 258"/>
                  <a:gd name="T11" fmla="*/ 41 h 161"/>
                  <a:gd name="T12" fmla="*/ 87 w 258"/>
                  <a:gd name="T13" fmla="*/ 38 h 161"/>
                  <a:gd name="T14" fmla="*/ 103 w 258"/>
                  <a:gd name="T15" fmla="*/ 30 h 161"/>
                  <a:gd name="T16" fmla="*/ 117 w 258"/>
                  <a:gd name="T17" fmla="*/ 20 h 161"/>
                  <a:gd name="T18" fmla="*/ 128 w 258"/>
                  <a:gd name="T19" fmla="*/ 0 h 161"/>
                  <a:gd name="T20" fmla="*/ 258 w 258"/>
                  <a:gd name="T21" fmla="*/ 147 h 161"/>
                  <a:gd name="T22" fmla="*/ 219 w 258"/>
                  <a:gd name="T23" fmla="*/ 152 h 161"/>
                  <a:gd name="T24" fmla="*/ 184 w 258"/>
                  <a:gd name="T25" fmla="*/ 155 h 161"/>
                  <a:gd name="T26" fmla="*/ 147 w 258"/>
                  <a:gd name="T27" fmla="*/ 161 h 161"/>
                  <a:gd name="T28" fmla="*/ 114 w 258"/>
                  <a:gd name="T29" fmla="*/ 157 h 161"/>
                  <a:gd name="T30" fmla="*/ 84 w 258"/>
                  <a:gd name="T31" fmla="*/ 152 h 161"/>
                  <a:gd name="T32" fmla="*/ 54 w 258"/>
                  <a:gd name="T33" fmla="*/ 138 h 161"/>
                  <a:gd name="T34" fmla="*/ 30 w 258"/>
                  <a:gd name="T35" fmla="*/ 111 h 161"/>
                  <a:gd name="T36" fmla="*/ 11 w 258"/>
                  <a:gd name="T37" fmla="*/ 7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81" name="Freeform 169"/>
              <p:cNvSpPr>
                <a:spLocks/>
              </p:cNvSpPr>
              <p:nvPr/>
            </p:nvSpPr>
            <p:spPr bwMode="auto">
              <a:xfrm>
                <a:off x="3942" y="3454"/>
                <a:ext cx="262" cy="157"/>
              </a:xfrm>
              <a:custGeom>
                <a:avLst/>
                <a:gdLst>
                  <a:gd name="T0" fmla="*/ 850 w 1049"/>
                  <a:gd name="T1" fmla="*/ 511 h 625"/>
                  <a:gd name="T2" fmla="*/ 844 w 1049"/>
                  <a:gd name="T3" fmla="*/ 486 h 625"/>
                  <a:gd name="T4" fmla="*/ 860 w 1049"/>
                  <a:gd name="T5" fmla="*/ 465 h 625"/>
                  <a:gd name="T6" fmla="*/ 896 w 1049"/>
                  <a:gd name="T7" fmla="*/ 442 h 625"/>
                  <a:gd name="T8" fmla="*/ 931 w 1049"/>
                  <a:gd name="T9" fmla="*/ 421 h 625"/>
                  <a:gd name="T10" fmla="*/ 964 w 1049"/>
                  <a:gd name="T11" fmla="*/ 394 h 625"/>
                  <a:gd name="T12" fmla="*/ 689 w 1049"/>
                  <a:gd name="T13" fmla="*/ 70 h 625"/>
                  <a:gd name="T14" fmla="*/ 606 w 1049"/>
                  <a:gd name="T15" fmla="*/ 82 h 625"/>
                  <a:gd name="T16" fmla="*/ 524 w 1049"/>
                  <a:gd name="T17" fmla="*/ 98 h 625"/>
                  <a:gd name="T18" fmla="*/ 442 w 1049"/>
                  <a:gd name="T19" fmla="*/ 117 h 625"/>
                  <a:gd name="T20" fmla="*/ 364 w 1049"/>
                  <a:gd name="T21" fmla="*/ 141 h 625"/>
                  <a:gd name="T22" fmla="*/ 285 w 1049"/>
                  <a:gd name="T23" fmla="*/ 169 h 625"/>
                  <a:gd name="T24" fmla="*/ 209 w 1049"/>
                  <a:gd name="T25" fmla="*/ 199 h 625"/>
                  <a:gd name="T26" fmla="*/ 133 w 1049"/>
                  <a:gd name="T27" fmla="*/ 231 h 625"/>
                  <a:gd name="T28" fmla="*/ 57 w 1049"/>
                  <a:gd name="T29" fmla="*/ 264 h 625"/>
                  <a:gd name="T30" fmla="*/ 119 w 1049"/>
                  <a:gd name="T31" fmla="*/ 345 h 625"/>
                  <a:gd name="T32" fmla="*/ 185 w 1049"/>
                  <a:gd name="T33" fmla="*/ 424 h 625"/>
                  <a:gd name="T34" fmla="*/ 241 w 1049"/>
                  <a:gd name="T35" fmla="*/ 508 h 625"/>
                  <a:gd name="T36" fmla="*/ 282 w 1049"/>
                  <a:gd name="T37" fmla="*/ 597 h 625"/>
                  <a:gd name="T38" fmla="*/ 217 w 1049"/>
                  <a:gd name="T39" fmla="*/ 573 h 625"/>
                  <a:gd name="T40" fmla="*/ 133 w 1049"/>
                  <a:gd name="T41" fmla="*/ 470 h 625"/>
                  <a:gd name="T42" fmla="*/ 54 w 1049"/>
                  <a:gd name="T43" fmla="*/ 364 h 625"/>
                  <a:gd name="T44" fmla="*/ 5 w 1049"/>
                  <a:gd name="T45" fmla="*/ 253 h 625"/>
                  <a:gd name="T46" fmla="*/ 43 w 1049"/>
                  <a:gd name="T47" fmla="*/ 183 h 625"/>
                  <a:gd name="T48" fmla="*/ 133 w 1049"/>
                  <a:gd name="T49" fmla="*/ 158 h 625"/>
                  <a:gd name="T50" fmla="*/ 220 w 1049"/>
                  <a:gd name="T51" fmla="*/ 128 h 625"/>
                  <a:gd name="T52" fmla="*/ 307 w 1049"/>
                  <a:gd name="T53" fmla="*/ 100 h 625"/>
                  <a:gd name="T54" fmla="*/ 393 w 1049"/>
                  <a:gd name="T55" fmla="*/ 74 h 625"/>
                  <a:gd name="T56" fmla="*/ 483 w 1049"/>
                  <a:gd name="T57" fmla="*/ 47 h 625"/>
                  <a:gd name="T58" fmla="*/ 571 w 1049"/>
                  <a:gd name="T59" fmla="*/ 24 h 625"/>
                  <a:gd name="T60" fmla="*/ 659 w 1049"/>
                  <a:gd name="T61" fmla="*/ 5 h 625"/>
                  <a:gd name="T62" fmla="*/ 749 w 1049"/>
                  <a:gd name="T63" fmla="*/ 49 h 625"/>
                  <a:gd name="T64" fmla="*/ 848 w 1049"/>
                  <a:gd name="T65" fmla="*/ 144 h 625"/>
                  <a:gd name="T66" fmla="*/ 945 w 1049"/>
                  <a:gd name="T67" fmla="*/ 241 h 625"/>
                  <a:gd name="T68" fmla="*/ 1024 w 1049"/>
                  <a:gd name="T69" fmla="*/ 348 h 625"/>
                  <a:gd name="T70" fmla="*/ 1029 w 1049"/>
                  <a:gd name="T71" fmla="*/ 430 h 625"/>
                  <a:gd name="T72" fmla="*/ 983 w 1049"/>
                  <a:gd name="T73" fmla="*/ 465 h 625"/>
                  <a:gd name="T74" fmla="*/ 936 w 1049"/>
                  <a:gd name="T75" fmla="*/ 492 h 625"/>
                  <a:gd name="T76" fmla="*/ 885 w 1049"/>
                  <a:gd name="T77" fmla="*/ 511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82" name="Freeform 170"/>
              <p:cNvSpPr>
                <a:spLocks/>
              </p:cNvSpPr>
              <p:nvPr/>
            </p:nvSpPr>
            <p:spPr bwMode="auto">
              <a:xfrm>
                <a:off x="4037" y="3687"/>
                <a:ext cx="113" cy="139"/>
              </a:xfrm>
              <a:custGeom>
                <a:avLst/>
                <a:gdLst>
                  <a:gd name="T0" fmla="*/ 380 w 450"/>
                  <a:gd name="T1" fmla="*/ 554 h 556"/>
                  <a:gd name="T2" fmla="*/ 342 w 450"/>
                  <a:gd name="T3" fmla="*/ 480 h 556"/>
                  <a:gd name="T4" fmla="*/ 296 w 450"/>
                  <a:gd name="T5" fmla="*/ 413 h 556"/>
                  <a:gd name="T6" fmla="*/ 242 w 450"/>
                  <a:gd name="T7" fmla="*/ 347 h 556"/>
                  <a:gd name="T8" fmla="*/ 187 w 450"/>
                  <a:gd name="T9" fmla="*/ 284 h 556"/>
                  <a:gd name="T10" fmla="*/ 131 w 450"/>
                  <a:gd name="T11" fmla="*/ 219 h 556"/>
                  <a:gd name="T12" fmla="*/ 78 w 450"/>
                  <a:gd name="T13" fmla="*/ 154 h 556"/>
                  <a:gd name="T14" fmla="*/ 32 w 450"/>
                  <a:gd name="T15" fmla="*/ 87 h 556"/>
                  <a:gd name="T16" fmla="*/ 0 w 450"/>
                  <a:gd name="T17" fmla="*/ 16 h 556"/>
                  <a:gd name="T18" fmla="*/ 11 w 450"/>
                  <a:gd name="T19" fmla="*/ 2 h 556"/>
                  <a:gd name="T20" fmla="*/ 27 w 450"/>
                  <a:gd name="T21" fmla="*/ 0 h 556"/>
                  <a:gd name="T22" fmla="*/ 43 w 450"/>
                  <a:gd name="T23" fmla="*/ 0 h 556"/>
                  <a:gd name="T24" fmla="*/ 57 w 450"/>
                  <a:gd name="T25" fmla="*/ 0 h 556"/>
                  <a:gd name="T26" fmla="*/ 450 w 450"/>
                  <a:gd name="T27" fmla="*/ 524 h 556"/>
                  <a:gd name="T28" fmla="*/ 440 w 450"/>
                  <a:gd name="T29" fmla="*/ 538 h 556"/>
                  <a:gd name="T30" fmla="*/ 424 w 450"/>
                  <a:gd name="T31" fmla="*/ 548 h 556"/>
                  <a:gd name="T32" fmla="*/ 404 w 450"/>
                  <a:gd name="T33" fmla="*/ 556 h 556"/>
                  <a:gd name="T34" fmla="*/ 380 w 450"/>
                  <a:gd name="T35" fmla="*/ 554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83" name="Freeform 171"/>
              <p:cNvSpPr>
                <a:spLocks/>
              </p:cNvSpPr>
              <p:nvPr/>
            </p:nvSpPr>
            <p:spPr bwMode="auto">
              <a:xfrm>
                <a:off x="3821" y="3305"/>
                <a:ext cx="267" cy="165"/>
              </a:xfrm>
              <a:custGeom>
                <a:avLst/>
                <a:gdLst>
                  <a:gd name="T0" fmla="*/ 801 w 1067"/>
                  <a:gd name="T1" fmla="*/ 420 h 660"/>
                  <a:gd name="T2" fmla="*/ 842 w 1067"/>
                  <a:gd name="T3" fmla="*/ 385 h 660"/>
                  <a:gd name="T4" fmla="*/ 900 w 1067"/>
                  <a:gd name="T5" fmla="*/ 366 h 660"/>
                  <a:gd name="T6" fmla="*/ 956 w 1067"/>
                  <a:gd name="T7" fmla="*/ 348 h 660"/>
                  <a:gd name="T8" fmla="*/ 954 w 1067"/>
                  <a:gd name="T9" fmla="*/ 320 h 660"/>
                  <a:gd name="T10" fmla="*/ 900 w 1067"/>
                  <a:gd name="T11" fmla="*/ 277 h 660"/>
                  <a:gd name="T12" fmla="*/ 848 w 1067"/>
                  <a:gd name="T13" fmla="*/ 217 h 660"/>
                  <a:gd name="T14" fmla="*/ 799 w 1067"/>
                  <a:gd name="T15" fmla="*/ 152 h 660"/>
                  <a:gd name="T16" fmla="*/ 748 w 1067"/>
                  <a:gd name="T17" fmla="*/ 94 h 660"/>
                  <a:gd name="T18" fmla="*/ 690 w 1067"/>
                  <a:gd name="T19" fmla="*/ 57 h 660"/>
                  <a:gd name="T20" fmla="*/ 628 w 1067"/>
                  <a:gd name="T21" fmla="*/ 46 h 660"/>
                  <a:gd name="T22" fmla="*/ 560 w 1067"/>
                  <a:gd name="T23" fmla="*/ 78 h 660"/>
                  <a:gd name="T24" fmla="*/ 471 w 1067"/>
                  <a:gd name="T25" fmla="*/ 122 h 660"/>
                  <a:gd name="T26" fmla="*/ 364 w 1067"/>
                  <a:gd name="T27" fmla="*/ 144 h 660"/>
                  <a:gd name="T28" fmla="*/ 261 w 1067"/>
                  <a:gd name="T29" fmla="*/ 166 h 660"/>
                  <a:gd name="T30" fmla="*/ 164 w 1067"/>
                  <a:gd name="T31" fmla="*/ 198 h 660"/>
                  <a:gd name="T32" fmla="*/ 155 w 1067"/>
                  <a:gd name="T33" fmla="*/ 274 h 660"/>
                  <a:gd name="T34" fmla="*/ 228 w 1067"/>
                  <a:gd name="T35" fmla="*/ 378 h 660"/>
                  <a:gd name="T36" fmla="*/ 300 w 1067"/>
                  <a:gd name="T37" fmla="*/ 480 h 660"/>
                  <a:gd name="T38" fmla="*/ 372 w 1067"/>
                  <a:gd name="T39" fmla="*/ 581 h 660"/>
                  <a:gd name="T40" fmla="*/ 408 w 1067"/>
                  <a:gd name="T41" fmla="*/ 635 h 660"/>
                  <a:gd name="T42" fmla="*/ 397 w 1067"/>
                  <a:gd name="T43" fmla="*/ 649 h 660"/>
                  <a:gd name="T44" fmla="*/ 356 w 1067"/>
                  <a:gd name="T45" fmla="*/ 660 h 660"/>
                  <a:gd name="T46" fmla="*/ 267 w 1067"/>
                  <a:gd name="T47" fmla="*/ 549 h 660"/>
                  <a:gd name="T48" fmla="*/ 187 w 1067"/>
                  <a:gd name="T49" fmla="*/ 431 h 660"/>
                  <a:gd name="T50" fmla="*/ 104 w 1067"/>
                  <a:gd name="T51" fmla="*/ 320 h 660"/>
                  <a:gd name="T52" fmla="*/ 0 w 1067"/>
                  <a:gd name="T53" fmla="*/ 223 h 660"/>
                  <a:gd name="T54" fmla="*/ 44 w 1067"/>
                  <a:gd name="T55" fmla="*/ 166 h 660"/>
                  <a:gd name="T56" fmla="*/ 134 w 1067"/>
                  <a:gd name="T57" fmla="*/ 138 h 660"/>
                  <a:gd name="T58" fmla="*/ 223 w 1067"/>
                  <a:gd name="T59" fmla="*/ 114 h 660"/>
                  <a:gd name="T60" fmla="*/ 313 w 1067"/>
                  <a:gd name="T61" fmla="*/ 89 h 660"/>
                  <a:gd name="T62" fmla="*/ 406 w 1067"/>
                  <a:gd name="T63" fmla="*/ 71 h 660"/>
                  <a:gd name="T64" fmla="*/ 498 w 1067"/>
                  <a:gd name="T65" fmla="*/ 52 h 660"/>
                  <a:gd name="T66" fmla="*/ 590 w 1067"/>
                  <a:gd name="T67" fmla="*/ 30 h 660"/>
                  <a:gd name="T68" fmla="*/ 679 w 1067"/>
                  <a:gd name="T69" fmla="*/ 11 h 660"/>
                  <a:gd name="T70" fmla="*/ 764 w 1067"/>
                  <a:gd name="T71" fmla="*/ 46 h 660"/>
                  <a:gd name="T72" fmla="*/ 856 w 1067"/>
                  <a:gd name="T73" fmla="*/ 130 h 660"/>
                  <a:gd name="T74" fmla="*/ 949 w 1067"/>
                  <a:gd name="T75" fmla="*/ 214 h 660"/>
                  <a:gd name="T76" fmla="*/ 1032 w 1067"/>
                  <a:gd name="T77" fmla="*/ 304 h 660"/>
                  <a:gd name="T78" fmla="*/ 1038 w 1067"/>
                  <a:gd name="T79" fmla="*/ 375 h 660"/>
                  <a:gd name="T80" fmla="*/ 972 w 1067"/>
                  <a:gd name="T81" fmla="*/ 410 h 660"/>
                  <a:gd name="T82" fmla="*/ 905 w 1067"/>
                  <a:gd name="T83" fmla="*/ 431 h 660"/>
                  <a:gd name="T84" fmla="*/ 829 w 1067"/>
                  <a:gd name="T85" fmla="*/ 445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84" name="Freeform 172"/>
              <p:cNvSpPr>
                <a:spLocks/>
              </p:cNvSpPr>
              <p:nvPr/>
            </p:nvSpPr>
            <p:spPr bwMode="auto">
              <a:xfrm>
                <a:off x="3910" y="3527"/>
                <a:ext cx="85" cy="105"/>
              </a:xfrm>
              <a:custGeom>
                <a:avLst/>
                <a:gdLst>
                  <a:gd name="T0" fmla="*/ 296 w 342"/>
                  <a:gd name="T1" fmla="*/ 421 h 421"/>
                  <a:gd name="T2" fmla="*/ 250 w 342"/>
                  <a:gd name="T3" fmla="*/ 377 h 421"/>
                  <a:gd name="T4" fmla="*/ 210 w 342"/>
                  <a:gd name="T5" fmla="*/ 334 h 421"/>
                  <a:gd name="T6" fmla="*/ 166 w 342"/>
                  <a:gd name="T7" fmla="*/ 287 h 421"/>
                  <a:gd name="T8" fmla="*/ 129 w 342"/>
                  <a:gd name="T9" fmla="*/ 239 h 421"/>
                  <a:gd name="T10" fmla="*/ 93 w 342"/>
                  <a:gd name="T11" fmla="*/ 187 h 421"/>
                  <a:gd name="T12" fmla="*/ 58 w 342"/>
                  <a:gd name="T13" fmla="*/ 135 h 421"/>
                  <a:gd name="T14" fmla="*/ 28 w 342"/>
                  <a:gd name="T15" fmla="*/ 81 h 421"/>
                  <a:gd name="T16" fmla="*/ 0 w 342"/>
                  <a:gd name="T17" fmla="*/ 27 h 421"/>
                  <a:gd name="T18" fmla="*/ 30 w 342"/>
                  <a:gd name="T19" fmla="*/ 0 h 421"/>
                  <a:gd name="T20" fmla="*/ 69 w 342"/>
                  <a:gd name="T21" fmla="*/ 49 h 421"/>
                  <a:gd name="T22" fmla="*/ 109 w 342"/>
                  <a:gd name="T23" fmla="*/ 95 h 421"/>
                  <a:gd name="T24" fmla="*/ 153 w 342"/>
                  <a:gd name="T25" fmla="*/ 144 h 421"/>
                  <a:gd name="T26" fmla="*/ 199 w 342"/>
                  <a:gd name="T27" fmla="*/ 193 h 421"/>
                  <a:gd name="T28" fmla="*/ 240 w 342"/>
                  <a:gd name="T29" fmla="*/ 244 h 421"/>
                  <a:gd name="T30" fmla="*/ 280 w 342"/>
                  <a:gd name="T31" fmla="*/ 299 h 421"/>
                  <a:gd name="T32" fmla="*/ 316 w 342"/>
                  <a:gd name="T33" fmla="*/ 352 h 421"/>
                  <a:gd name="T34" fmla="*/ 342 w 342"/>
                  <a:gd name="T35" fmla="*/ 410 h 421"/>
                  <a:gd name="T36" fmla="*/ 296 w 342"/>
                  <a:gd name="T37"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85" name="Freeform 173"/>
              <p:cNvSpPr>
                <a:spLocks/>
              </p:cNvSpPr>
              <p:nvPr/>
            </p:nvSpPr>
            <p:spPr bwMode="auto">
              <a:xfrm>
                <a:off x="3718" y="3159"/>
                <a:ext cx="256" cy="123"/>
              </a:xfrm>
              <a:custGeom>
                <a:avLst/>
                <a:gdLst>
                  <a:gd name="T0" fmla="*/ 820 w 1024"/>
                  <a:gd name="T1" fmla="*/ 421 h 489"/>
                  <a:gd name="T2" fmla="*/ 763 w 1024"/>
                  <a:gd name="T3" fmla="*/ 421 h 489"/>
                  <a:gd name="T4" fmla="*/ 765 w 1024"/>
                  <a:gd name="T5" fmla="*/ 386 h 489"/>
                  <a:gd name="T6" fmla="*/ 779 w 1024"/>
                  <a:gd name="T7" fmla="*/ 370 h 489"/>
                  <a:gd name="T8" fmla="*/ 800 w 1024"/>
                  <a:gd name="T9" fmla="*/ 361 h 489"/>
                  <a:gd name="T10" fmla="*/ 828 w 1024"/>
                  <a:gd name="T11" fmla="*/ 361 h 489"/>
                  <a:gd name="T12" fmla="*/ 855 w 1024"/>
                  <a:gd name="T13" fmla="*/ 364 h 489"/>
                  <a:gd name="T14" fmla="*/ 883 w 1024"/>
                  <a:gd name="T15" fmla="*/ 364 h 489"/>
                  <a:gd name="T16" fmla="*/ 904 w 1024"/>
                  <a:gd name="T17" fmla="*/ 356 h 489"/>
                  <a:gd name="T18" fmla="*/ 923 w 1024"/>
                  <a:gd name="T19" fmla="*/ 336 h 489"/>
                  <a:gd name="T20" fmla="*/ 665 w 1024"/>
                  <a:gd name="T21" fmla="*/ 73 h 489"/>
                  <a:gd name="T22" fmla="*/ 627 w 1024"/>
                  <a:gd name="T23" fmla="*/ 79 h 489"/>
                  <a:gd name="T24" fmla="*/ 589 w 1024"/>
                  <a:gd name="T25" fmla="*/ 87 h 489"/>
                  <a:gd name="T26" fmla="*/ 551 w 1024"/>
                  <a:gd name="T27" fmla="*/ 90 h 489"/>
                  <a:gd name="T28" fmla="*/ 513 w 1024"/>
                  <a:gd name="T29" fmla="*/ 95 h 489"/>
                  <a:gd name="T30" fmla="*/ 475 w 1024"/>
                  <a:gd name="T31" fmla="*/ 98 h 489"/>
                  <a:gd name="T32" fmla="*/ 437 w 1024"/>
                  <a:gd name="T33" fmla="*/ 103 h 489"/>
                  <a:gd name="T34" fmla="*/ 398 w 1024"/>
                  <a:gd name="T35" fmla="*/ 107 h 489"/>
                  <a:gd name="T36" fmla="*/ 361 w 1024"/>
                  <a:gd name="T37" fmla="*/ 112 h 489"/>
                  <a:gd name="T38" fmla="*/ 323 w 1024"/>
                  <a:gd name="T39" fmla="*/ 117 h 489"/>
                  <a:gd name="T40" fmla="*/ 287 w 1024"/>
                  <a:gd name="T41" fmla="*/ 123 h 489"/>
                  <a:gd name="T42" fmla="*/ 250 w 1024"/>
                  <a:gd name="T43" fmla="*/ 128 h 489"/>
                  <a:gd name="T44" fmla="*/ 215 w 1024"/>
                  <a:gd name="T45" fmla="*/ 135 h 489"/>
                  <a:gd name="T46" fmla="*/ 176 w 1024"/>
                  <a:gd name="T47" fmla="*/ 144 h 489"/>
                  <a:gd name="T48" fmla="*/ 141 w 1024"/>
                  <a:gd name="T49" fmla="*/ 155 h 489"/>
                  <a:gd name="T50" fmla="*/ 109 w 1024"/>
                  <a:gd name="T51" fmla="*/ 165 h 489"/>
                  <a:gd name="T52" fmla="*/ 73 w 1024"/>
                  <a:gd name="T53" fmla="*/ 179 h 489"/>
                  <a:gd name="T54" fmla="*/ 100 w 1024"/>
                  <a:gd name="T55" fmla="*/ 223 h 489"/>
                  <a:gd name="T56" fmla="*/ 135 w 1024"/>
                  <a:gd name="T57" fmla="*/ 261 h 489"/>
                  <a:gd name="T58" fmla="*/ 174 w 1024"/>
                  <a:gd name="T59" fmla="*/ 296 h 489"/>
                  <a:gd name="T60" fmla="*/ 215 w 1024"/>
                  <a:gd name="T61" fmla="*/ 329 h 489"/>
                  <a:gd name="T62" fmla="*/ 250 w 1024"/>
                  <a:gd name="T63" fmla="*/ 364 h 489"/>
                  <a:gd name="T64" fmla="*/ 285 w 1024"/>
                  <a:gd name="T65" fmla="*/ 400 h 489"/>
                  <a:gd name="T66" fmla="*/ 312 w 1024"/>
                  <a:gd name="T67" fmla="*/ 440 h 489"/>
                  <a:gd name="T68" fmla="*/ 328 w 1024"/>
                  <a:gd name="T69" fmla="*/ 489 h 489"/>
                  <a:gd name="T70" fmla="*/ 280 w 1024"/>
                  <a:gd name="T71" fmla="*/ 470 h 489"/>
                  <a:gd name="T72" fmla="*/ 236 w 1024"/>
                  <a:gd name="T73" fmla="*/ 442 h 489"/>
                  <a:gd name="T74" fmla="*/ 195 w 1024"/>
                  <a:gd name="T75" fmla="*/ 410 h 489"/>
                  <a:gd name="T76" fmla="*/ 155 w 1024"/>
                  <a:gd name="T77" fmla="*/ 370 h 489"/>
                  <a:gd name="T78" fmla="*/ 116 w 1024"/>
                  <a:gd name="T79" fmla="*/ 329 h 489"/>
                  <a:gd name="T80" fmla="*/ 79 w 1024"/>
                  <a:gd name="T81" fmla="*/ 285 h 489"/>
                  <a:gd name="T82" fmla="*/ 40 w 1024"/>
                  <a:gd name="T83" fmla="*/ 245 h 489"/>
                  <a:gd name="T84" fmla="*/ 0 w 1024"/>
                  <a:gd name="T85" fmla="*/ 209 h 489"/>
                  <a:gd name="T86" fmla="*/ 3 w 1024"/>
                  <a:gd name="T87" fmla="*/ 123 h 489"/>
                  <a:gd name="T88" fmla="*/ 682 w 1024"/>
                  <a:gd name="T89" fmla="*/ 0 h 489"/>
                  <a:gd name="T90" fmla="*/ 1024 w 1024"/>
                  <a:gd name="T91" fmla="*/ 336 h 489"/>
                  <a:gd name="T92" fmla="*/ 1019 w 1024"/>
                  <a:gd name="T93" fmla="*/ 366 h 489"/>
                  <a:gd name="T94" fmla="*/ 999 w 1024"/>
                  <a:gd name="T95" fmla="*/ 386 h 489"/>
                  <a:gd name="T96" fmla="*/ 975 w 1024"/>
                  <a:gd name="T97" fmla="*/ 400 h 489"/>
                  <a:gd name="T98" fmla="*/ 947 w 1024"/>
                  <a:gd name="T99" fmla="*/ 405 h 489"/>
                  <a:gd name="T100" fmla="*/ 912 w 1024"/>
                  <a:gd name="T101" fmla="*/ 407 h 489"/>
                  <a:gd name="T102" fmla="*/ 880 w 1024"/>
                  <a:gd name="T103" fmla="*/ 410 h 489"/>
                  <a:gd name="T104" fmla="*/ 848 w 1024"/>
                  <a:gd name="T105" fmla="*/ 413 h 489"/>
                  <a:gd name="T106" fmla="*/ 820 w 1024"/>
                  <a:gd name="T107" fmla="*/ 421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86" name="Freeform 174"/>
              <p:cNvSpPr>
                <a:spLocks/>
              </p:cNvSpPr>
              <p:nvPr/>
            </p:nvSpPr>
            <p:spPr bwMode="auto">
              <a:xfrm>
                <a:off x="3803" y="3379"/>
                <a:ext cx="86" cy="102"/>
              </a:xfrm>
              <a:custGeom>
                <a:avLst/>
                <a:gdLst>
                  <a:gd name="T0" fmla="*/ 295 w 342"/>
                  <a:gd name="T1" fmla="*/ 410 h 410"/>
                  <a:gd name="T2" fmla="*/ 0 w 342"/>
                  <a:gd name="T3" fmla="*/ 30 h 410"/>
                  <a:gd name="T4" fmla="*/ 12 w 342"/>
                  <a:gd name="T5" fmla="*/ 16 h 410"/>
                  <a:gd name="T6" fmla="*/ 26 w 342"/>
                  <a:gd name="T7" fmla="*/ 6 h 410"/>
                  <a:gd name="T8" fmla="*/ 40 w 342"/>
                  <a:gd name="T9" fmla="*/ 0 h 410"/>
                  <a:gd name="T10" fmla="*/ 56 w 342"/>
                  <a:gd name="T11" fmla="*/ 0 h 410"/>
                  <a:gd name="T12" fmla="*/ 97 w 342"/>
                  <a:gd name="T13" fmla="*/ 46 h 410"/>
                  <a:gd name="T14" fmla="*/ 138 w 342"/>
                  <a:gd name="T15" fmla="*/ 92 h 410"/>
                  <a:gd name="T16" fmla="*/ 178 w 342"/>
                  <a:gd name="T17" fmla="*/ 141 h 410"/>
                  <a:gd name="T18" fmla="*/ 217 w 342"/>
                  <a:gd name="T19" fmla="*/ 187 h 410"/>
                  <a:gd name="T20" fmla="*/ 252 w 342"/>
                  <a:gd name="T21" fmla="*/ 239 h 410"/>
                  <a:gd name="T22" fmla="*/ 284 w 342"/>
                  <a:gd name="T23" fmla="*/ 288 h 410"/>
                  <a:gd name="T24" fmla="*/ 314 w 342"/>
                  <a:gd name="T25" fmla="*/ 339 h 410"/>
                  <a:gd name="T26" fmla="*/ 342 w 342"/>
                  <a:gd name="T27" fmla="*/ 394 h 410"/>
                  <a:gd name="T28" fmla="*/ 295 w 342"/>
                  <a:gd name="T29"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87" name="Freeform 175"/>
              <p:cNvSpPr>
                <a:spLocks/>
              </p:cNvSpPr>
              <p:nvPr/>
            </p:nvSpPr>
            <p:spPr bwMode="auto">
              <a:xfrm>
                <a:off x="3622" y="3036"/>
                <a:ext cx="249" cy="107"/>
              </a:xfrm>
              <a:custGeom>
                <a:avLst/>
                <a:gdLst>
                  <a:gd name="T0" fmla="*/ 663 w 994"/>
                  <a:gd name="T1" fmla="*/ 396 h 429"/>
                  <a:gd name="T2" fmla="*/ 608 w 994"/>
                  <a:gd name="T3" fmla="*/ 405 h 429"/>
                  <a:gd name="T4" fmla="*/ 554 w 994"/>
                  <a:gd name="T5" fmla="*/ 413 h 429"/>
                  <a:gd name="T6" fmla="*/ 502 w 994"/>
                  <a:gd name="T7" fmla="*/ 423 h 429"/>
                  <a:gd name="T8" fmla="*/ 472 w 994"/>
                  <a:gd name="T9" fmla="*/ 402 h 429"/>
                  <a:gd name="T10" fmla="*/ 492 w 994"/>
                  <a:gd name="T11" fmla="*/ 372 h 429"/>
                  <a:gd name="T12" fmla="*/ 529 w 994"/>
                  <a:gd name="T13" fmla="*/ 361 h 429"/>
                  <a:gd name="T14" fmla="*/ 573 w 994"/>
                  <a:gd name="T15" fmla="*/ 353 h 429"/>
                  <a:gd name="T16" fmla="*/ 627 w 994"/>
                  <a:gd name="T17" fmla="*/ 340 h 429"/>
                  <a:gd name="T18" fmla="*/ 695 w 994"/>
                  <a:gd name="T19" fmla="*/ 331 h 429"/>
                  <a:gd name="T20" fmla="*/ 765 w 994"/>
                  <a:gd name="T21" fmla="*/ 321 h 429"/>
                  <a:gd name="T22" fmla="*/ 831 w 994"/>
                  <a:gd name="T23" fmla="*/ 305 h 429"/>
                  <a:gd name="T24" fmla="*/ 836 w 994"/>
                  <a:gd name="T25" fmla="*/ 215 h 429"/>
                  <a:gd name="T26" fmla="*/ 765 w 994"/>
                  <a:gd name="T27" fmla="*/ 111 h 429"/>
                  <a:gd name="T28" fmla="*/ 681 w 994"/>
                  <a:gd name="T29" fmla="*/ 63 h 429"/>
                  <a:gd name="T30" fmla="*/ 584 w 994"/>
                  <a:gd name="T31" fmla="*/ 54 h 429"/>
                  <a:gd name="T32" fmla="*/ 478 w 994"/>
                  <a:gd name="T33" fmla="*/ 74 h 429"/>
                  <a:gd name="T34" fmla="*/ 367 w 994"/>
                  <a:gd name="T35" fmla="*/ 109 h 429"/>
                  <a:gd name="T36" fmla="*/ 255 w 994"/>
                  <a:gd name="T37" fmla="*/ 141 h 429"/>
                  <a:gd name="T38" fmla="*/ 150 w 994"/>
                  <a:gd name="T39" fmla="*/ 163 h 429"/>
                  <a:gd name="T40" fmla="*/ 90 w 994"/>
                  <a:gd name="T41" fmla="*/ 192 h 429"/>
                  <a:gd name="T42" fmla="*/ 106 w 994"/>
                  <a:gd name="T43" fmla="*/ 247 h 429"/>
                  <a:gd name="T44" fmla="*/ 150 w 994"/>
                  <a:gd name="T45" fmla="*/ 301 h 429"/>
                  <a:gd name="T46" fmla="*/ 196 w 994"/>
                  <a:gd name="T47" fmla="*/ 358 h 429"/>
                  <a:gd name="T48" fmla="*/ 185 w 994"/>
                  <a:gd name="T49" fmla="*/ 410 h 429"/>
                  <a:gd name="T50" fmla="*/ 120 w 994"/>
                  <a:gd name="T51" fmla="*/ 353 h 429"/>
                  <a:gd name="T52" fmla="*/ 60 w 994"/>
                  <a:gd name="T53" fmla="*/ 285 h 429"/>
                  <a:gd name="T54" fmla="*/ 14 w 994"/>
                  <a:gd name="T55" fmla="*/ 209 h 429"/>
                  <a:gd name="T56" fmla="*/ 0 w 994"/>
                  <a:gd name="T57" fmla="*/ 134 h 429"/>
                  <a:gd name="T58" fmla="*/ 81 w 994"/>
                  <a:gd name="T59" fmla="*/ 111 h 429"/>
                  <a:gd name="T60" fmla="*/ 166 w 994"/>
                  <a:gd name="T61" fmla="*/ 90 h 429"/>
                  <a:gd name="T62" fmla="*/ 250 w 994"/>
                  <a:gd name="T63" fmla="*/ 68 h 429"/>
                  <a:gd name="T64" fmla="*/ 337 w 994"/>
                  <a:gd name="T65" fmla="*/ 49 h 429"/>
                  <a:gd name="T66" fmla="*/ 423 w 994"/>
                  <a:gd name="T67" fmla="*/ 30 h 429"/>
                  <a:gd name="T68" fmla="*/ 510 w 994"/>
                  <a:gd name="T69" fmla="*/ 16 h 429"/>
                  <a:gd name="T70" fmla="*/ 603 w 994"/>
                  <a:gd name="T71" fmla="*/ 5 h 429"/>
                  <a:gd name="T72" fmla="*/ 695 w 994"/>
                  <a:gd name="T73" fmla="*/ 0 h 429"/>
                  <a:gd name="T74" fmla="*/ 964 w 994"/>
                  <a:gd name="T75" fmla="*/ 342 h 429"/>
                  <a:gd name="T76" fmla="*/ 894 w 994"/>
                  <a:gd name="T77" fmla="*/ 367 h 429"/>
                  <a:gd name="T78" fmla="*/ 811 w 994"/>
                  <a:gd name="T79" fmla="*/ 375 h 429"/>
                  <a:gd name="T80" fmla="*/ 728 w 994"/>
                  <a:gd name="T81" fmla="*/ 38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88" name="Freeform 176"/>
              <p:cNvSpPr>
                <a:spLocks/>
              </p:cNvSpPr>
              <p:nvPr/>
            </p:nvSpPr>
            <p:spPr bwMode="auto">
              <a:xfrm>
                <a:off x="3697" y="3221"/>
                <a:ext cx="78" cy="92"/>
              </a:xfrm>
              <a:custGeom>
                <a:avLst/>
                <a:gdLst>
                  <a:gd name="T0" fmla="*/ 0 w 312"/>
                  <a:gd name="T1" fmla="*/ 46 h 366"/>
                  <a:gd name="T2" fmla="*/ 11 w 312"/>
                  <a:gd name="T3" fmla="*/ 30 h 366"/>
                  <a:gd name="T4" fmla="*/ 21 w 312"/>
                  <a:gd name="T5" fmla="*/ 10 h 366"/>
                  <a:gd name="T6" fmla="*/ 35 w 312"/>
                  <a:gd name="T7" fmla="*/ 0 h 366"/>
                  <a:gd name="T8" fmla="*/ 57 w 312"/>
                  <a:gd name="T9" fmla="*/ 2 h 366"/>
                  <a:gd name="T10" fmla="*/ 312 w 312"/>
                  <a:gd name="T11" fmla="*/ 325 h 366"/>
                  <a:gd name="T12" fmla="*/ 272 w 312"/>
                  <a:gd name="T13" fmla="*/ 366 h 366"/>
                  <a:gd name="T14" fmla="*/ 0 w 312"/>
                  <a:gd name="T15" fmla="*/ 46 h 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89" name="Freeform 177"/>
              <p:cNvSpPr>
                <a:spLocks/>
              </p:cNvSpPr>
              <p:nvPr/>
            </p:nvSpPr>
            <p:spPr bwMode="auto">
              <a:xfrm>
                <a:off x="3538" y="3127"/>
                <a:ext cx="169" cy="218"/>
              </a:xfrm>
              <a:custGeom>
                <a:avLst/>
                <a:gdLst>
                  <a:gd name="T0" fmla="*/ 658 w 674"/>
                  <a:gd name="T1" fmla="*/ 874 h 874"/>
                  <a:gd name="T2" fmla="*/ 614 w 674"/>
                  <a:gd name="T3" fmla="*/ 872 h 874"/>
                  <a:gd name="T4" fmla="*/ 0 w 674"/>
                  <a:gd name="T5" fmla="*/ 57 h 874"/>
                  <a:gd name="T6" fmla="*/ 3 w 674"/>
                  <a:gd name="T7" fmla="*/ 41 h 874"/>
                  <a:gd name="T8" fmla="*/ 0 w 674"/>
                  <a:gd name="T9" fmla="*/ 24 h 874"/>
                  <a:gd name="T10" fmla="*/ 5 w 674"/>
                  <a:gd name="T11" fmla="*/ 11 h 874"/>
                  <a:gd name="T12" fmla="*/ 16 w 674"/>
                  <a:gd name="T13" fmla="*/ 0 h 874"/>
                  <a:gd name="T14" fmla="*/ 62 w 674"/>
                  <a:gd name="T15" fmla="*/ 0 h 874"/>
                  <a:gd name="T16" fmla="*/ 670 w 674"/>
                  <a:gd name="T17" fmla="*/ 815 h 874"/>
                  <a:gd name="T18" fmla="*/ 670 w 674"/>
                  <a:gd name="T19" fmla="*/ 828 h 874"/>
                  <a:gd name="T20" fmla="*/ 674 w 674"/>
                  <a:gd name="T21" fmla="*/ 844 h 874"/>
                  <a:gd name="T22" fmla="*/ 668 w 674"/>
                  <a:gd name="T23" fmla="*/ 861 h 874"/>
                  <a:gd name="T24" fmla="*/ 658 w 674"/>
                  <a:gd name="T25" fmla="*/ 874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90" name="Freeform 178"/>
              <p:cNvSpPr>
                <a:spLocks/>
              </p:cNvSpPr>
              <p:nvPr/>
            </p:nvSpPr>
            <p:spPr bwMode="auto">
              <a:xfrm>
                <a:off x="3600" y="3091"/>
                <a:ext cx="64" cy="91"/>
              </a:xfrm>
              <a:custGeom>
                <a:avLst/>
                <a:gdLst>
                  <a:gd name="T0" fmla="*/ 231 w 258"/>
                  <a:gd name="T1" fmla="*/ 364 h 364"/>
                  <a:gd name="T2" fmla="*/ 196 w 258"/>
                  <a:gd name="T3" fmla="*/ 334 h 364"/>
                  <a:gd name="T4" fmla="*/ 164 w 258"/>
                  <a:gd name="T5" fmla="*/ 298 h 364"/>
                  <a:gd name="T6" fmla="*/ 130 w 258"/>
                  <a:gd name="T7" fmla="*/ 261 h 364"/>
                  <a:gd name="T8" fmla="*/ 104 w 258"/>
                  <a:gd name="T9" fmla="*/ 222 h 364"/>
                  <a:gd name="T10" fmla="*/ 76 w 258"/>
                  <a:gd name="T11" fmla="*/ 182 h 364"/>
                  <a:gd name="T12" fmla="*/ 49 w 258"/>
                  <a:gd name="T13" fmla="*/ 141 h 364"/>
                  <a:gd name="T14" fmla="*/ 25 w 258"/>
                  <a:gd name="T15" fmla="*/ 101 h 364"/>
                  <a:gd name="T16" fmla="*/ 0 w 258"/>
                  <a:gd name="T17" fmla="*/ 60 h 364"/>
                  <a:gd name="T18" fmla="*/ 9 w 258"/>
                  <a:gd name="T19" fmla="*/ 44 h 364"/>
                  <a:gd name="T20" fmla="*/ 14 w 258"/>
                  <a:gd name="T21" fmla="*/ 27 h 364"/>
                  <a:gd name="T22" fmla="*/ 21 w 258"/>
                  <a:gd name="T23" fmla="*/ 11 h 364"/>
                  <a:gd name="T24" fmla="*/ 33 w 258"/>
                  <a:gd name="T25" fmla="*/ 0 h 364"/>
                  <a:gd name="T26" fmla="*/ 60 w 258"/>
                  <a:gd name="T27" fmla="*/ 44 h 364"/>
                  <a:gd name="T28" fmla="*/ 90 w 258"/>
                  <a:gd name="T29" fmla="*/ 85 h 364"/>
                  <a:gd name="T30" fmla="*/ 120 w 258"/>
                  <a:gd name="T31" fmla="*/ 125 h 364"/>
                  <a:gd name="T32" fmla="*/ 150 w 258"/>
                  <a:gd name="T33" fmla="*/ 168 h 364"/>
                  <a:gd name="T34" fmla="*/ 180 w 258"/>
                  <a:gd name="T35" fmla="*/ 209 h 364"/>
                  <a:gd name="T36" fmla="*/ 210 w 258"/>
                  <a:gd name="T37" fmla="*/ 250 h 364"/>
                  <a:gd name="T38" fmla="*/ 234 w 258"/>
                  <a:gd name="T39" fmla="*/ 293 h 364"/>
                  <a:gd name="T40" fmla="*/ 258 w 258"/>
                  <a:gd name="T41" fmla="*/ 337 h 364"/>
                  <a:gd name="T42" fmla="*/ 231 w 258"/>
                  <a:gd name="T43" fmla="*/ 36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91" name="Freeform 179"/>
              <p:cNvSpPr>
                <a:spLocks/>
              </p:cNvSpPr>
              <p:nvPr/>
            </p:nvSpPr>
            <p:spPr bwMode="auto">
              <a:xfrm>
                <a:off x="3493" y="3030"/>
                <a:ext cx="144" cy="27"/>
              </a:xfrm>
              <a:custGeom>
                <a:avLst/>
                <a:gdLst>
                  <a:gd name="T0" fmla="*/ 535 w 579"/>
                  <a:gd name="T1" fmla="*/ 60 h 111"/>
                  <a:gd name="T2" fmla="*/ 503 w 579"/>
                  <a:gd name="T3" fmla="*/ 63 h 111"/>
                  <a:gd name="T4" fmla="*/ 468 w 579"/>
                  <a:gd name="T5" fmla="*/ 66 h 111"/>
                  <a:gd name="T6" fmla="*/ 434 w 579"/>
                  <a:gd name="T7" fmla="*/ 69 h 111"/>
                  <a:gd name="T8" fmla="*/ 402 w 579"/>
                  <a:gd name="T9" fmla="*/ 71 h 111"/>
                  <a:gd name="T10" fmla="*/ 367 w 579"/>
                  <a:gd name="T11" fmla="*/ 71 h 111"/>
                  <a:gd name="T12" fmla="*/ 332 w 579"/>
                  <a:gd name="T13" fmla="*/ 74 h 111"/>
                  <a:gd name="T14" fmla="*/ 299 w 579"/>
                  <a:gd name="T15" fmla="*/ 76 h 111"/>
                  <a:gd name="T16" fmla="*/ 263 w 579"/>
                  <a:gd name="T17" fmla="*/ 76 h 111"/>
                  <a:gd name="T18" fmla="*/ 231 w 579"/>
                  <a:gd name="T19" fmla="*/ 79 h 111"/>
                  <a:gd name="T20" fmla="*/ 196 w 579"/>
                  <a:gd name="T21" fmla="*/ 82 h 111"/>
                  <a:gd name="T22" fmla="*/ 163 w 579"/>
                  <a:gd name="T23" fmla="*/ 88 h 111"/>
                  <a:gd name="T24" fmla="*/ 131 w 579"/>
                  <a:gd name="T25" fmla="*/ 90 h 111"/>
                  <a:gd name="T26" fmla="*/ 98 w 579"/>
                  <a:gd name="T27" fmla="*/ 95 h 111"/>
                  <a:gd name="T28" fmla="*/ 65 w 579"/>
                  <a:gd name="T29" fmla="*/ 99 h 111"/>
                  <a:gd name="T30" fmla="*/ 32 w 579"/>
                  <a:gd name="T31" fmla="*/ 106 h 111"/>
                  <a:gd name="T32" fmla="*/ 0 w 579"/>
                  <a:gd name="T33" fmla="*/ 111 h 111"/>
                  <a:gd name="T34" fmla="*/ 0 w 579"/>
                  <a:gd name="T35" fmla="*/ 95 h 111"/>
                  <a:gd name="T36" fmla="*/ 2 w 579"/>
                  <a:gd name="T37" fmla="*/ 82 h 111"/>
                  <a:gd name="T38" fmla="*/ 11 w 579"/>
                  <a:gd name="T39" fmla="*/ 71 h 111"/>
                  <a:gd name="T40" fmla="*/ 22 w 579"/>
                  <a:gd name="T41" fmla="*/ 63 h 111"/>
                  <a:gd name="T42" fmla="*/ 36 w 579"/>
                  <a:gd name="T43" fmla="*/ 58 h 111"/>
                  <a:gd name="T44" fmla="*/ 49 w 579"/>
                  <a:gd name="T45" fmla="*/ 53 h 111"/>
                  <a:gd name="T46" fmla="*/ 62 w 579"/>
                  <a:gd name="T47" fmla="*/ 46 h 111"/>
                  <a:gd name="T48" fmla="*/ 73 w 579"/>
                  <a:gd name="T49" fmla="*/ 41 h 111"/>
                  <a:gd name="T50" fmla="*/ 103 w 579"/>
                  <a:gd name="T51" fmla="*/ 36 h 111"/>
                  <a:gd name="T52" fmla="*/ 133 w 579"/>
                  <a:gd name="T53" fmla="*/ 30 h 111"/>
                  <a:gd name="T54" fmla="*/ 166 w 579"/>
                  <a:gd name="T55" fmla="*/ 25 h 111"/>
                  <a:gd name="T56" fmla="*/ 196 w 579"/>
                  <a:gd name="T57" fmla="*/ 20 h 111"/>
                  <a:gd name="T58" fmla="*/ 228 w 579"/>
                  <a:gd name="T59" fmla="*/ 14 h 111"/>
                  <a:gd name="T60" fmla="*/ 258 w 579"/>
                  <a:gd name="T61" fmla="*/ 9 h 111"/>
                  <a:gd name="T62" fmla="*/ 291 w 579"/>
                  <a:gd name="T63" fmla="*/ 6 h 111"/>
                  <a:gd name="T64" fmla="*/ 323 w 579"/>
                  <a:gd name="T65" fmla="*/ 4 h 111"/>
                  <a:gd name="T66" fmla="*/ 356 w 579"/>
                  <a:gd name="T67" fmla="*/ 0 h 111"/>
                  <a:gd name="T68" fmla="*/ 386 w 579"/>
                  <a:gd name="T69" fmla="*/ 0 h 111"/>
                  <a:gd name="T70" fmla="*/ 418 w 579"/>
                  <a:gd name="T71" fmla="*/ 0 h 111"/>
                  <a:gd name="T72" fmla="*/ 450 w 579"/>
                  <a:gd name="T73" fmla="*/ 0 h 111"/>
                  <a:gd name="T74" fmla="*/ 484 w 579"/>
                  <a:gd name="T75" fmla="*/ 4 h 111"/>
                  <a:gd name="T76" fmla="*/ 516 w 579"/>
                  <a:gd name="T77" fmla="*/ 6 h 111"/>
                  <a:gd name="T78" fmla="*/ 546 w 579"/>
                  <a:gd name="T79" fmla="*/ 11 h 111"/>
                  <a:gd name="T80" fmla="*/ 579 w 579"/>
                  <a:gd name="T81" fmla="*/ 17 h 111"/>
                  <a:gd name="T82" fmla="*/ 535 w 579"/>
                  <a:gd name="T83" fmla="*/ 6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20692" name="AutoShape 180"/>
            <p:cNvSpPr>
              <a:spLocks noChangeArrowheads="1"/>
            </p:cNvSpPr>
            <p:nvPr/>
          </p:nvSpPr>
          <p:spPr bwMode="auto">
            <a:xfrm>
              <a:off x="2640" y="768"/>
              <a:ext cx="2016" cy="912"/>
            </a:xfrm>
            <a:prstGeom prst="roundRect">
              <a:avLst>
                <a:gd name="adj" fmla="val 16667"/>
              </a:avLst>
            </a:prstGeom>
            <a:noFill/>
            <a:ln w="9525" algn="ctr">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0708" name="Group 196"/>
          <p:cNvGrpSpPr>
            <a:grpSpLocks/>
          </p:cNvGrpSpPr>
          <p:nvPr/>
        </p:nvGrpSpPr>
        <p:grpSpPr bwMode="auto">
          <a:xfrm>
            <a:off x="5943600" y="3976279"/>
            <a:ext cx="2286000" cy="2266950"/>
            <a:chOff x="1008" y="2604"/>
            <a:chExt cx="1440" cy="1428"/>
          </a:xfrm>
        </p:grpSpPr>
        <p:sp>
          <p:nvSpPr>
            <p:cNvPr id="320709" name="AutoShape 197"/>
            <p:cNvSpPr>
              <a:spLocks noChangeArrowheads="1"/>
            </p:cNvSpPr>
            <p:nvPr/>
          </p:nvSpPr>
          <p:spPr bwMode="auto">
            <a:xfrm>
              <a:off x="1608" y="2604"/>
              <a:ext cx="240" cy="240"/>
            </a:xfrm>
            <a:prstGeom prst="upDownArrow">
              <a:avLst>
                <a:gd name="adj1" fmla="val 50000"/>
                <a:gd name="adj2" fmla="val 20000"/>
              </a:avLst>
            </a:prstGeom>
            <a:solidFill>
              <a:srgbClr val="CC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nvGrpSpPr>
            <p:cNvPr id="320710" name="Group 198"/>
            <p:cNvGrpSpPr>
              <a:grpSpLocks/>
            </p:cNvGrpSpPr>
            <p:nvPr/>
          </p:nvGrpSpPr>
          <p:grpSpPr bwMode="auto">
            <a:xfrm>
              <a:off x="1008" y="2832"/>
              <a:ext cx="1440" cy="1200"/>
              <a:chOff x="1008" y="2832"/>
              <a:chExt cx="1440" cy="1200"/>
            </a:xfrm>
          </p:grpSpPr>
          <p:sp>
            <p:nvSpPr>
              <p:cNvPr id="320711" name="AutoShape 199"/>
              <p:cNvSpPr>
                <a:spLocks noChangeArrowheads="1"/>
              </p:cNvSpPr>
              <p:nvPr/>
            </p:nvSpPr>
            <p:spPr bwMode="auto">
              <a:xfrm>
                <a:off x="1608" y="3120"/>
                <a:ext cx="240" cy="240"/>
              </a:xfrm>
              <a:prstGeom prst="upDownArrow">
                <a:avLst>
                  <a:gd name="adj1" fmla="val 50000"/>
                  <a:gd name="adj2" fmla="val 20000"/>
                </a:avLst>
              </a:prstGeom>
              <a:solidFill>
                <a:srgbClr val="CC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20712" name="Text Box 200"/>
              <p:cNvSpPr txBox="1">
                <a:spLocks noChangeArrowheads="1"/>
              </p:cNvSpPr>
              <p:nvPr/>
            </p:nvSpPr>
            <p:spPr bwMode="auto">
              <a:xfrm>
                <a:off x="1008" y="2832"/>
                <a:ext cx="1440" cy="300"/>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b="1">
                    <a:solidFill>
                      <a:schemeClr val="tx1"/>
                    </a:solidFill>
                  </a:rPr>
                  <a:t>IDE</a:t>
                </a:r>
                <a:r>
                  <a:rPr lang="zh-CN" altLang="en-US" b="1">
                    <a:solidFill>
                      <a:schemeClr val="tx1"/>
                    </a:solidFill>
                  </a:rPr>
                  <a:t>控制器</a:t>
                </a:r>
              </a:p>
            </p:txBody>
          </p:sp>
          <p:pic>
            <p:nvPicPr>
              <p:cNvPr id="320713" name="Picture 20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6" y="3301"/>
                <a:ext cx="763" cy="7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20725" name="Group 213"/>
          <p:cNvGrpSpPr>
            <a:grpSpLocks/>
          </p:cNvGrpSpPr>
          <p:nvPr/>
        </p:nvGrpSpPr>
        <p:grpSpPr bwMode="auto">
          <a:xfrm>
            <a:off x="2133600" y="4338229"/>
            <a:ext cx="2362200" cy="533400"/>
            <a:chOff x="816" y="2832"/>
            <a:chExt cx="1488" cy="336"/>
          </a:xfrm>
        </p:grpSpPr>
        <p:sp>
          <p:nvSpPr>
            <p:cNvPr id="320714" name="Line 202"/>
            <p:cNvSpPr>
              <a:spLocks noChangeShapeType="1"/>
            </p:cNvSpPr>
            <p:nvPr/>
          </p:nvSpPr>
          <p:spPr bwMode="auto">
            <a:xfrm>
              <a:off x="864" y="3168"/>
              <a:ext cx="1344"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0715" name="Text Box 203"/>
            <p:cNvSpPr txBox="1">
              <a:spLocks noChangeArrowheads="1"/>
            </p:cNvSpPr>
            <p:nvPr/>
          </p:nvSpPr>
          <p:spPr bwMode="auto">
            <a:xfrm>
              <a:off x="816" y="2832"/>
              <a:ext cx="14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发出一个读命令</a:t>
              </a:r>
            </a:p>
          </p:txBody>
        </p:sp>
      </p:grpSp>
      <p:grpSp>
        <p:nvGrpSpPr>
          <p:cNvPr id="320737" name="Group 225"/>
          <p:cNvGrpSpPr>
            <a:grpSpLocks/>
          </p:cNvGrpSpPr>
          <p:nvPr/>
        </p:nvGrpSpPr>
        <p:grpSpPr bwMode="auto">
          <a:xfrm>
            <a:off x="1143000" y="5786029"/>
            <a:ext cx="3352800" cy="533400"/>
            <a:chOff x="192" y="3744"/>
            <a:chExt cx="2112" cy="336"/>
          </a:xfrm>
        </p:grpSpPr>
        <p:sp>
          <p:nvSpPr>
            <p:cNvPr id="320716" name="Line 204"/>
            <p:cNvSpPr>
              <a:spLocks noChangeShapeType="1"/>
            </p:cNvSpPr>
            <p:nvPr/>
          </p:nvSpPr>
          <p:spPr bwMode="auto">
            <a:xfrm>
              <a:off x="912" y="4080"/>
              <a:ext cx="1248" cy="0"/>
            </a:xfrm>
            <a:prstGeom prst="line">
              <a:avLst/>
            </a:prstGeom>
            <a:noFill/>
            <a:ln w="381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0717" name="Text Box 205"/>
            <p:cNvSpPr txBox="1">
              <a:spLocks noChangeArrowheads="1"/>
            </p:cNvSpPr>
            <p:nvPr/>
          </p:nvSpPr>
          <p:spPr bwMode="auto">
            <a:xfrm>
              <a:off x="192" y="3744"/>
              <a:ext cx="21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读完后向</a:t>
              </a:r>
              <a:r>
                <a:rPr lang="en-US" altLang="zh-CN" b="1"/>
                <a:t>CPU</a:t>
              </a:r>
              <a:r>
                <a:rPr lang="zh-CN" altLang="en-US" b="1"/>
                <a:t>发出中断</a:t>
              </a:r>
            </a:p>
          </p:txBody>
        </p:sp>
      </p:grpSp>
      <p:grpSp>
        <p:nvGrpSpPr>
          <p:cNvPr id="320735" name="Group 223"/>
          <p:cNvGrpSpPr>
            <a:grpSpLocks/>
          </p:cNvGrpSpPr>
          <p:nvPr/>
        </p:nvGrpSpPr>
        <p:grpSpPr bwMode="auto">
          <a:xfrm>
            <a:off x="2133600" y="5024029"/>
            <a:ext cx="2895600" cy="533400"/>
            <a:chOff x="864" y="3648"/>
            <a:chExt cx="1824" cy="336"/>
          </a:xfrm>
        </p:grpSpPr>
        <p:sp>
          <p:nvSpPr>
            <p:cNvPr id="320718" name="Line 206"/>
            <p:cNvSpPr>
              <a:spLocks noChangeShapeType="1"/>
            </p:cNvSpPr>
            <p:nvPr/>
          </p:nvSpPr>
          <p:spPr bwMode="auto">
            <a:xfrm>
              <a:off x="912" y="3984"/>
              <a:ext cx="1344" cy="0"/>
            </a:xfrm>
            <a:prstGeom prst="line">
              <a:avLst/>
            </a:prstGeom>
            <a:noFill/>
            <a:ln w="5715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0719" name="Text Box 207"/>
            <p:cNvSpPr txBox="1">
              <a:spLocks noChangeArrowheads="1"/>
            </p:cNvSpPr>
            <p:nvPr/>
          </p:nvSpPr>
          <p:spPr bwMode="auto">
            <a:xfrm>
              <a:off x="864" y="3648"/>
              <a:ext cx="18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将数据送往内存</a:t>
              </a:r>
            </a:p>
          </p:txBody>
        </p:sp>
      </p:grpSp>
      <p:sp>
        <p:nvSpPr>
          <p:cNvPr id="320723" name="Freeform 211"/>
          <p:cNvSpPr>
            <a:spLocks/>
          </p:cNvSpPr>
          <p:nvPr/>
        </p:nvSpPr>
        <p:spPr bwMode="auto">
          <a:xfrm>
            <a:off x="1511300" y="1671229"/>
            <a:ext cx="6032500" cy="2667000"/>
          </a:xfrm>
          <a:custGeom>
            <a:avLst/>
            <a:gdLst>
              <a:gd name="T0" fmla="*/ 200 w 3960"/>
              <a:gd name="T1" fmla="*/ 0 h 1680"/>
              <a:gd name="T2" fmla="*/ 200 w 3960"/>
              <a:gd name="T3" fmla="*/ 672 h 1680"/>
              <a:gd name="T4" fmla="*/ 200 w 3960"/>
              <a:gd name="T5" fmla="*/ 1104 h 1680"/>
              <a:gd name="T6" fmla="*/ 536 w 3960"/>
              <a:gd name="T7" fmla="*/ 1152 h 1680"/>
              <a:gd name="T8" fmla="*/ 3416 w 3960"/>
              <a:gd name="T9" fmla="*/ 1152 h 1680"/>
              <a:gd name="T10" fmla="*/ 3800 w 3960"/>
              <a:gd name="T11" fmla="*/ 1200 h 1680"/>
              <a:gd name="T12" fmla="*/ 3896 w 3960"/>
              <a:gd name="T13" fmla="*/ 1680 h 1680"/>
            </a:gdLst>
            <a:ahLst/>
            <a:cxnLst>
              <a:cxn ang="0">
                <a:pos x="T0" y="T1"/>
              </a:cxn>
              <a:cxn ang="0">
                <a:pos x="T2" y="T3"/>
              </a:cxn>
              <a:cxn ang="0">
                <a:pos x="T4" y="T5"/>
              </a:cxn>
              <a:cxn ang="0">
                <a:pos x="T6" y="T7"/>
              </a:cxn>
              <a:cxn ang="0">
                <a:pos x="T8" y="T9"/>
              </a:cxn>
              <a:cxn ang="0">
                <a:pos x="T10" y="T11"/>
              </a:cxn>
              <a:cxn ang="0">
                <a:pos x="T12" y="T13"/>
              </a:cxn>
            </a:cxnLst>
            <a:rect l="0" t="0" r="r" b="b"/>
            <a:pathLst>
              <a:path w="3960" h="1680">
                <a:moveTo>
                  <a:pt x="200" y="0"/>
                </a:moveTo>
                <a:cubicBezTo>
                  <a:pt x="200" y="244"/>
                  <a:pt x="200" y="488"/>
                  <a:pt x="200" y="672"/>
                </a:cubicBezTo>
                <a:cubicBezTo>
                  <a:pt x="200" y="856"/>
                  <a:pt x="144" y="1024"/>
                  <a:pt x="200" y="1104"/>
                </a:cubicBezTo>
                <a:cubicBezTo>
                  <a:pt x="256" y="1184"/>
                  <a:pt x="0" y="1144"/>
                  <a:pt x="536" y="1152"/>
                </a:cubicBezTo>
                <a:cubicBezTo>
                  <a:pt x="1072" y="1160"/>
                  <a:pt x="2872" y="1144"/>
                  <a:pt x="3416" y="1152"/>
                </a:cubicBezTo>
                <a:cubicBezTo>
                  <a:pt x="3960" y="1160"/>
                  <a:pt x="3720" y="1112"/>
                  <a:pt x="3800" y="1200"/>
                </a:cubicBezTo>
                <a:cubicBezTo>
                  <a:pt x="3880" y="1288"/>
                  <a:pt x="3888" y="1484"/>
                  <a:pt x="3896" y="1680"/>
                </a:cubicBezTo>
              </a:path>
            </a:pathLst>
          </a:custGeom>
          <a:noFill/>
          <a:ln w="38100"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20729" name="Group 217"/>
          <p:cNvGrpSpPr>
            <a:grpSpLocks/>
          </p:cNvGrpSpPr>
          <p:nvPr/>
        </p:nvGrpSpPr>
        <p:grpSpPr bwMode="auto">
          <a:xfrm>
            <a:off x="7543800" y="4947829"/>
            <a:ext cx="1524000" cy="457200"/>
            <a:chOff x="4752" y="3216"/>
            <a:chExt cx="960" cy="288"/>
          </a:xfrm>
        </p:grpSpPr>
        <p:sp>
          <p:nvSpPr>
            <p:cNvPr id="320727" name="AutoShape 215"/>
            <p:cNvSpPr>
              <a:spLocks noChangeArrowheads="1"/>
            </p:cNvSpPr>
            <p:nvPr/>
          </p:nvSpPr>
          <p:spPr bwMode="auto">
            <a:xfrm>
              <a:off x="4752" y="3216"/>
              <a:ext cx="96" cy="288"/>
            </a:xfrm>
            <a:prstGeom prst="upDownArrow">
              <a:avLst>
                <a:gd name="adj1" fmla="val 50000"/>
                <a:gd name="adj2" fmla="val 60000"/>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20728" name="Text Box 216"/>
            <p:cNvSpPr txBox="1">
              <a:spLocks noChangeArrowheads="1"/>
            </p:cNvSpPr>
            <p:nvPr/>
          </p:nvSpPr>
          <p:spPr bwMode="auto">
            <a:xfrm>
              <a:off x="4848" y="3216"/>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读磁盘</a:t>
              </a:r>
            </a:p>
          </p:txBody>
        </p:sp>
      </p:grpSp>
      <p:sp>
        <p:nvSpPr>
          <p:cNvPr id="320734" name="Freeform 222"/>
          <p:cNvSpPr>
            <a:spLocks/>
          </p:cNvSpPr>
          <p:nvPr/>
        </p:nvSpPr>
        <p:spPr bwMode="auto">
          <a:xfrm>
            <a:off x="1625600" y="1747429"/>
            <a:ext cx="5321300" cy="3352800"/>
          </a:xfrm>
          <a:custGeom>
            <a:avLst/>
            <a:gdLst>
              <a:gd name="T0" fmla="*/ 3296 w 3352"/>
              <a:gd name="T1" fmla="*/ 2112 h 2112"/>
              <a:gd name="T2" fmla="*/ 3296 w 3352"/>
              <a:gd name="T3" fmla="*/ 1584 h 2112"/>
              <a:gd name="T4" fmla="*/ 3200 w 3352"/>
              <a:gd name="T5" fmla="*/ 1488 h 2112"/>
              <a:gd name="T6" fmla="*/ 2384 w 3352"/>
              <a:gd name="T7" fmla="*/ 1488 h 2112"/>
              <a:gd name="T8" fmla="*/ 416 w 3352"/>
              <a:gd name="T9" fmla="*/ 1488 h 2112"/>
              <a:gd name="T10" fmla="*/ 128 w 3352"/>
              <a:gd name="T11" fmla="*/ 1200 h 2112"/>
              <a:gd name="T12" fmla="*/ 128 w 3352"/>
              <a:gd name="T13" fmla="*/ 576 h 2112"/>
              <a:gd name="T14" fmla="*/ 896 w 3352"/>
              <a:gd name="T15" fmla="*/ 480 h 2112"/>
              <a:gd name="T16" fmla="*/ 992 w 3352"/>
              <a:gd name="T17" fmla="*/ 0 h 2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2" h="2112">
                <a:moveTo>
                  <a:pt x="3296" y="2112"/>
                </a:moveTo>
                <a:cubicBezTo>
                  <a:pt x="3304" y="1900"/>
                  <a:pt x="3312" y="1688"/>
                  <a:pt x="3296" y="1584"/>
                </a:cubicBezTo>
                <a:cubicBezTo>
                  <a:pt x="3280" y="1480"/>
                  <a:pt x="3352" y="1504"/>
                  <a:pt x="3200" y="1488"/>
                </a:cubicBezTo>
                <a:cubicBezTo>
                  <a:pt x="3048" y="1472"/>
                  <a:pt x="2848" y="1488"/>
                  <a:pt x="2384" y="1488"/>
                </a:cubicBezTo>
                <a:cubicBezTo>
                  <a:pt x="1920" y="1488"/>
                  <a:pt x="792" y="1536"/>
                  <a:pt x="416" y="1488"/>
                </a:cubicBezTo>
                <a:cubicBezTo>
                  <a:pt x="40" y="1440"/>
                  <a:pt x="176" y="1352"/>
                  <a:pt x="128" y="1200"/>
                </a:cubicBezTo>
                <a:cubicBezTo>
                  <a:pt x="80" y="1048"/>
                  <a:pt x="0" y="696"/>
                  <a:pt x="128" y="576"/>
                </a:cubicBezTo>
                <a:cubicBezTo>
                  <a:pt x="256" y="456"/>
                  <a:pt x="752" y="576"/>
                  <a:pt x="896" y="480"/>
                </a:cubicBezTo>
                <a:cubicBezTo>
                  <a:pt x="1040" y="384"/>
                  <a:pt x="1016" y="192"/>
                  <a:pt x="992" y="0"/>
                </a:cubicBezTo>
              </a:path>
            </a:pathLst>
          </a:custGeom>
          <a:noFill/>
          <a:ln w="57150" cap="rnd" cmpd="sng">
            <a:solidFill>
              <a:srgbClr val="FF0000"/>
            </a:solidFill>
            <a:prstDash val="sysDot"/>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0736" name="Freeform 224"/>
          <p:cNvSpPr>
            <a:spLocks/>
          </p:cNvSpPr>
          <p:nvPr/>
        </p:nvSpPr>
        <p:spPr bwMode="auto">
          <a:xfrm>
            <a:off x="1676400" y="1823629"/>
            <a:ext cx="5067300" cy="2590800"/>
          </a:xfrm>
          <a:custGeom>
            <a:avLst/>
            <a:gdLst>
              <a:gd name="T0" fmla="*/ 3168 w 3192"/>
              <a:gd name="T1" fmla="*/ 1632 h 1632"/>
              <a:gd name="T2" fmla="*/ 3168 w 3192"/>
              <a:gd name="T3" fmla="*/ 1488 h 1632"/>
              <a:gd name="T4" fmla="*/ 3024 w 3192"/>
              <a:gd name="T5" fmla="*/ 1488 h 1632"/>
              <a:gd name="T6" fmla="*/ 2640 w 3192"/>
              <a:gd name="T7" fmla="*/ 1488 h 1632"/>
              <a:gd name="T8" fmla="*/ 480 w 3192"/>
              <a:gd name="T9" fmla="*/ 1488 h 1632"/>
              <a:gd name="T10" fmla="*/ 144 w 3192"/>
              <a:gd name="T11" fmla="*/ 1440 h 1632"/>
              <a:gd name="T12" fmla="*/ 48 w 3192"/>
              <a:gd name="T13" fmla="*/ 1104 h 1632"/>
              <a:gd name="T14" fmla="*/ 0 w 3192"/>
              <a:gd name="T15" fmla="*/ 0 h 16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92" h="1632">
                <a:moveTo>
                  <a:pt x="3168" y="1632"/>
                </a:moveTo>
                <a:cubicBezTo>
                  <a:pt x="3180" y="1572"/>
                  <a:pt x="3192" y="1512"/>
                  <a:pt x="3168" y="1488"/>
                </a:cubicBezTo>
                <a:cubicBezTo>
                  <a:pt x="3144" y="1464"/>
                  <a:pt x="3112" y="1488"/>
                  <a:pt x="3024" y="1488"/>
                </a:cubicBezTo>
                <a:cubicBezTo>
                  <a:pt x="2936" y="1488"/>
                  <a:pt x="3064" y="1488"/>
                  <a:pt x="2640" y="1488"/>
                </a:cubicBezTo>
                <a:cubicBezTo>
                  <a:pt x="2216" y="1488"/>
                  <a:pt x="896" y="1496"/>
                  <a:pt x="480" y="1488"/>
                </a:cubicBezTo>
                <a:cubicBezTo>
                  <a:pt x="64" y="1480"/>
                  <a:pt x="216" y="1504"/>
                  <a:pt x="144" y="1440"/>
                </a:cubicBezTo>
                <a:cubicBezTo>
                  <a:pt x="72" y="1376"/>
                  <a:pt x="72" y="1344"/>
                  <a:pt x="48" y="1104"/>
                </a:cubicBezTo>
                <a:cubicBezTo>
                  <a:pt x="24" y="864"/>
                  <a:pt x="12" y="432"/>
                  <a:pt x="0" y="0"/>
                </a:cubicBezTo>
              </a:path>
            </a:pathLst>
          </a:custGeom>
          <a:noFill/>
          <a:ln w="38100" cap="flat" cmpd="sng">
            <a:solidFill>
              <a:srgbClr val="FF0000"/>
            </a:solidFill>
            <a:prstDash val="dash"/>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20741" name="Group 229"/>
          <p:cNvGrpSpPr>
            <a:grpSpLocks/>
          </p:cNvGrpSpPr>
          <p:nvPr/>
        </p:nvGrpSpPr>
        <p:grpSpPr bwMode="auto">
          <a:xfrm>
            <a:off x="4724400" y="1619995"/>
            <a:ext cx="4204084" cy="895350"/>
            <a:chOff x="2976" y="876"/>
            <a:chExt cx="2544" cy="564"/>
          </a:xfrm>
        </p:grpSpPr>
        <p:sp>
          <p:nvSpPr>
            <p:cNvPr id="320739" name="Rectangle 227"/>
            <p:cNvSpPr>
              <a:spLocks noChangeArrowheads="1"/>
            </p:cNvSpPr>
            <p:nvPr/>
          </p:nvSpPr>
          <p:spPr bwMode="auto">
            <a:xfrm>
              <a:off x="2976" y="876"/>
              <a:ext cx="2544" cy="5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10000"/>
                </a:lnSpc>
                <a:spcBef>
                  <a:spcPct val="0"/>
                </a:spcBef>
              </a:pPr>
              <a:r>
                <a:rPr lang="en-US" altLang="zh-CN" b="1" dirty="0">
                  <a:solidFill>
                    <a:schemeClr val="tx1"/>
                  </a:solidFill>
                </a:rPr>
                <a:t>CPU</a:t>
              </a:r>
              <a:r>
                <a:rPr lang="zh-CN" altLang="en-US" b="1" dirty="0">
                  <a:solidFill>
                    <a:schemeClr val="tx1"/>
                  </a:solidFill>
                </a:rPr>
                <a:t>向控制器中的寄存器读写数据</a:t>
              </a:r>
            </a:p>
          </p:txBody>
        </p:sp>
        <p:pic>
          <p:nvPicPr>
            <p:cNvPr id="320740" name="Picture 228"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0" y="960"/>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0742" name="Group 230"/>
          <p:cNvGrpSpPr>
            <a:grpSpLocks/>
          </p:cNvGrpSpPr>
          <p:nvPr/>
        </p:nvGrpSpPr>
        <p:grpSpPr bwMode="auto">
          <a:xfrm>
            <a:off x="4724401" y="2147479"/>
            <a:ext cx="4132263" cy="701675"/>
            <a:chOff x="2976" y="876"/>
            <a:chExt cx="2603" cy="442"/>
          </a:xfrm>
        </p:grpSpPr>
        <p:sp>
          <p:nvSpPr>
            <p:cNvPr id="320743" name="Rectangle 231"/>
            <p:cNvSpPr>
              <a:spLocks noChangeArrowheads="1"/>
            </p:cNvSpPr>
            <p:nvPr/>
          </p:nvSpPr>
          <p:spPr bwMode="auto">
            <a:xfrm>
              <a:off x="2976" y="876"/>
              <a:ext cx="2603" cy="4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lnSpc>
                  <a:spcPct val="110000"/>
                </a:lnSpc>
                <a:spcBef>
                  <a:spcPct val="0"/>
                </a:spcBef>
              </a:pPr>
              <a:r>
                <a:rPr lang="zh-CN" altLang="en-US" b="1" dirty="0">
                  <a:solidFill>
                    <a:schemeClr val="tx1"/>
                  </a:solidFill>
                </a:rPr>
                <a:t>控制器完成真正的工作，并向</a:t>
              </a:r>
              <a:r>
                <a:rPr lang="en-US" altLang="zh-CN" b="1" dirty="0">
                  <a:solidFill>
                    <a:schemeClr val="tx1"/>
                  </a:solidFill>
                </a:rPr>
                <a:t>CPU</a:t>
              </a:r>
              <a:r>
                <a:rPr lang="zh-CN" altLang="en-US" b="1" dirty="0">
                  <a:solidFill>
                    <a:schemeClr val="tx1"/>
                  </a:solidFill>
                </a:rPr>
                <a:t>发中断信号</a:t>
              </a:r>
            </a:p>
          </p:txBody>
        </p:sp>
        <p:pic>
          <p:nvPicPr>
            <p:cNvPr id="320744" name="Picture 232"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0" y="960"/>
              <a:ext cx="119" cy="121"/>
            </a:xfrm>
            <a:prstGeom prst="rect">
              <a:avLst/>
            </a:prstGeom>
            <a:noFill/>
            <a:extLst>
              <a:ext uri="{909E8E84-426E-40DD-AFC4-6F175D3DCCD1}">
                <a14:hiddenFill xmlns:a14="http://schemas.microsoft.com/office/drawing/2010/main">
                  <a:solidFill>
                    <a:srgbClr val="FFFFFF"/>
                  </a:solidFill>
                </a14:hiddenFill>
              </a:ext>
            </a:extLst>
          </p:spPr>
        </p:pic>
      </p:grpSp>
      <p:sp>
        <p:nvSpPr>
          <p:cNvPr id="320745" name="AutoShape 233"/>
          <p:cNvSpPr>
            <a:spLocks noChangeArrowheads="1"/>
          </p:cNvSpPr>
          <p:nvPr/>
        </p:nvSpPr>
        <p:spPr bwMode="auto">
          <a:xfrm rot="10800000">
            <a:off x="5181600" y="944725"/>
            <a:ext cx="2666764" cy="418492"/>
          </a:xfrm>
          <a:prstGeom prst="wedgeRoundRectCallout">
            <a:avLst>
              <a:gd name="adj1" fmla="val 50575"/>
              <a:gd name="adj2" fmla="val -121850"/>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spcBef>
                <a:spcPct val="0"/>
              </a:spcBef>
            </a:pPr>
            <a:r>
              <a:rPr lang="zh-CN" altLang="en-US" b="1" dirty="0">
                <a:solidFill>
                  <a:schemeClr val="tx1"/>
                </a:solidFill>
              </a:rPr>
              <a:t>想让外设工作并不复杂</a:t>
            </a:r>
            <a:r>
              <a:rPr lang="en-US" altLang="zh-CN" b="1" dirty="0">
                <a:solidFill>
                  <a:schemeClr val="tx1"/>
                </a:solidFill>
              </a:rPr>
              <a:t>!</a:t>
            </a:r>
          </a:p>
        </p:txBody>
      </p:sp>
    </p:spTree>
    <p:extLst>
      <p:ext uri="{BB962C8B-B14F-4D97-AF65-F5344CB8AC3E}">
        <p14:creationId xmlns:p14="http://schemas.microsoft.com/office/powerpoint/2010/main" val="274591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320723"/>
                                        </p:tgtEl>
                                        <p:attrNameLst>
                                          <p:attrName>style.visibility</p:attrName>
                                        </p:attrNameLst>
                                      </p:cBhvr>
                                      <p:to>
                                        <p:strVal val="visible"/>
                                      </p:to>
                                    </p:set>
                                    <p:anim calcmode="lin" valueType="num">
                                      <p:cBhvr>
                                        <p:cTn id="7" dur="500" fill="hold"/>
                                        <p:tgtEl>
                                          <p:spTgt spid="320723"/>
                                        </p:tgtEl>
                                        <p:attrNameLst>
                                          <p:attrName>ppt_x</p:attrName>
                                        </p:attrNameLst>
                                      </p:cBhvr>
                                      <p:tavLst>
                                        <p:tav tm="0">
                                          <p:val>
                                            <p:strVal val="#ppt_x"/>
                                          </p:val>
                                        </p:tav>
                                        <p:tav tm="100000">
                                          <p:val>
                                            <p:strVal val="#ppt_x"/>
                                          </p:val>
                                        </p:tav>
                                      </p:tavLst>
                                    </p:anim>
                                    <p:anim calcmode="lin" valueType="num">
                                      <p:cBhvr>
                                        <p:cTn id="8" dur="500" fill="hold"/>
                                        <p:tgtEl>
                                          <p:spTgt spid="320723"/>
                                        </p:tgtEl>
                                        <p:attrNameLst>
                                          <p:attrName>ppt_y</p:attrName>
                                        </p:attrNameLst>
                                      </p:cBhvr>
                                      <p:tavLst>
                                        <p:tav tm="0">
                                          <p:val>
                                            <p:strVal val="#ppt_y-#ppt_h/2"/>
                                          </p:val>
                                        </p:tav>
                                        <p:tav tm="100000">
                                          <p:val>
                                            <p:strVal val="#ppt_y"/>
                                          </p:val>
                                        </p:tav>
                                      </p:tavLst>
                                    </p:anim>
                                    <p:anim calcmode="lin" valueType="num">
                                      <p:cBhvr>
                                        <p:cTn id="9" dur="500" fill="hold"/>
                                        <p:tgtEl>
                                          <p:spTgt spid="320723"/>
                                        </p:tgtEl>
                                        <p:attrNameLst>
                                          <p:attrName>ppt_w</p:attrName>
                                        </p:attrNameLst>
                                      </p:cBhvr>
                                      <p:tavLst>
                                        <p:tav tm="0">
                                          <p:val>
                                            <p:strVal val="#ppt_w"/>
                                          </p:val>
                                        </p:tav>
                                        <p:tav tm="100000">
                                          <p:val>
                                            <p:strVal val="#ppt_w"/>
                                          </p:val>
                                        </p:tav>
                                      </p:tavLst>
                                    </p:anim>
                                    <p:anim calcmode="lin" valueType="num">
                                      <p:cBhvr>
                                        <p:cTn id="10" dur="500" fill="hold"/>
                                        <p:tgtEl>
                                          <p:spTgt spid="320723"/>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20725"/>
                                        </p:tgtEl>
                                        <p:attrNameLst>
                                          <p:attrName>style.visibility</p:attrName>
                                        </p:attrNameLst>
                                      </p:cBhvr>
                                      <p:to>
                                        <p:strVal val="visible"/>
                                      </p:to>
                                    </p:set>
                                    <p:animEffect transition="in" filter="dissolve">
                                      <p:cBhvr>
                                        <p:cTn id="15" dur="500"/>
                                        <p:tgtEl>
                                          <p:spTgt spid="3207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nodeType="clickEffect">
                                  <p:stCondLst>
                                    <p:cond delay="0"/>
                                  </p:stCondLst>
                                  <p:childTnLst>
                                    <p:set>
                                      <p:cBhvr>
                                        <p:cTn id="19" dur="1" fill="hold">
                                          <p:stCondLst>
                                            <p:cond delay="0"/>
                                          </p:stCondLst>
                                        </p:cTn>
                                        <p:tgtEl>
                                          <p:spTgt spid="320729"/>
                                        </p:tgtEl>
                                        <p:attrNameLst>
                                          <p:attrName>style.visibility</p:attrName>
                                        </p:attrNameLst>
                                      </p:cBhvr>
                                      <p:to>
                                        <p:strVal val="visible"/>
                                      </p:to>
                                    </p:set>
                                    <p:anim calcmode="lin" valueType="num">
                                      <p:cBhvr>
                                        <p:cTn id="20" dur="500" fill="hold"/>
                                        <p:tgtEl>
                                          <p:spTgt spid="320729"/>
                                        </p:tgtEl>
                                        <p:attrNameLst>
                                          <p:attrName>ppt_x</p:attrName>
                                        </p:attrNameLst>
                                      </p:cBhvr>
                                      <p:tavLst>
                                        <p:tav tm="0">
                                          <p:val>
                                            <p:strVal val="#ppt_x"/>
                                          </p:val>
                                        </p:tav>
                                        <p:tav tm="100000">
                                          <p:val>
                                            <p:strVal val="#ppt_x"/>
                                          </p:val>
                                        </p:tav>
                                      </p:tavLst>
                                    </p:anim>
                                    <p:anim calcmode="lin" valueType="num">
                                      <p:cBhvr>
                                        <p:cTn id="21" dur="500" fill="hold"/>
                                        <p:tgtEl>
                                          <p:spTgt spid="320729"/>
                                        </p:tgtEl>
                                        <p:attrNameLst>
                                          <p:attrName>ppt_y</p:attrName>
                                        </p:attrNameLst>
                                      </p:cBhvr>
                                      <p:tavLst>
                                        <p:tav tm="0">
                                          <p:val>
                                            <p:strVal val="#ppt_y-#ppt_h/2"/>
                                          </p:val>
                                        </p:tav>
                                        <p:tav tm="100000">
                                          <p:val>
                                            <p:strVal val="#ppt_y"/>
                                          </p:val>
                                        </p:tav>
                                      </p:tavLst>
                                    </p:anim>
                                    <p:anim calcmode="lin" valueType="num">
                                      <p:cBhvr>
                                        <p:cTn id="22" dur="500" fill="hold"/>
                                        <p:tgtEl>
                                          <p:spTgt spid="320729"/>
                                        </p:tgtEl>
                                        <p:attrNameLst>
                                          <p:attrName>ppt_w</p:attrName>
                                        </p:attrNameLst>
                                      </p:cBhvr>
                                      <p:tavLst>
                                        <p:tav tm="0">
                                          <p:val>
                                            <p:strVal val="#ppt_w"/>
                                          </p:val>
                                        </p:tav>
                                        <p:tav tm="100000">
                                          <p:val>
                                            <p:strVal val="#ppt_w"/>
                                          </p:val>
                                        </p:tav>
                                      </p:tavLst>
                                    </p:anim>
                                    <p:anim calcmode="lin" valueType="num">
                                      <p:cBhvr>
                                        <p:cTn id="23" dur="500" fill="hold"/>
                                        <p:tgtEl>
                                          <p:spTgt spid="320729"/>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4" fill="hold" grpId="0" nodeType="clickEffect">
                                  <p:stCondLst>
                                    <p:cond delay="0"/>
                                  </p:stCondLst>
                                  <p:childTnLst>
                                    <p:set>
                                      <p:cBhvr>
                                        <p:cTn id="27" dur="1" fill="hold">
                                          <p:stCondLst>
                                            <p:cond delay="0"/>
                                          </p:stCondLst>
                                        </p:cTn>
                                        <p:tgtEl>
                                          <p:spTgt spid="320734"/>
                                        </p:tgtEl>
                                        <p:attrNameLst>
                                          <p:attrName>style.visibility</p:attrName>
                                        </p:attrNameLst>
                                      </p:cBhvr>
                                      <p:to>
                                        <p:strVal val="visible"/>
                                      </p:to>
                                    </p:set>
                                    <p:anim calcmode="lin" valueType="num">
                                      <p:cBhvr>
                                        <p:cTn id="28" dur="500" fill="hold"/>
                                        <p:tgtEl>
                                          <p:spTgt spid="320734"/>
                                        </p:tgtEl>
                                        <p:attrNameLst>
                                          <p:attrName>ppt_x</p:attrName>
                                        </p:attrNameLst>
                                      </p:cBhvr>
                                      <p:tavLst>
                                        <p:tav tm="0">
                                          <p:val>
                                            <p:strVal val="#ppt_x"/>
                                          </p:val>
                                        </p:tav>
                                        <p:tav tm="100000">
                                          <p:val>
                                            <p:strVal val="#ppt_x"/>
                                          </p:val>
                                        </p:tav>
                                      </p:tavLst>
                                    </p:anim>
                                    <p:anim calcmode="lin" valueType="num">
                                      <p:cBhvr>
                                        <p:cTn id="29" dur="500" fill="hold"/>
                                        <p:tgtEl>
                                          <p:spTgt spid="320734"/>
                                        </p:tgtEl>
                                        <p:attrNameLst>
                                          <p:attrName>ppt_y</p:attrName>
                                        </p:attrNameLst>
                                      </p:cBhvr>
                                      <p:tavLst>
                                        <p:tav tm="0">
                                          <p:val>
                                            <p:strVal val="#ppt_y+#ppt_h/2"/>
                                          </p:val>
                                        </p:tav>
                                        <p:tav tm="100000">
                                          <p:val>
                                            <p:strVal val="#ppt_y"/>
                                          </p:val>
                                        </p:tav>
                                      </p:tavLst>
                                    </p:anim>
                                    <p:anim calcmode="lin" valueType="num">
                                      <p:cBhvr>
                                        <p:cTn id="30" dur="500" fill="hold"/>
                                        <p:tgtEl>
                                          <p:spTgt spid="320734"/>
                                        </p:tgtEl>
                                        <p:attrNameLst>
                                          <p:attrName>ppt_w</p:attrName>
                                        </p:attrNameLst>
                                      </p:cBhvr>
                                      <p:tavLst>
                                        <p:tav tm="0">
                                          <p:val>
                                            <p:strVal val="#ppt_w"/>
                                          </p:val>
                                        </p:tav>
                                        <p:tav tm="100000">
                                          <p:val>
                                            <p:strVal val="#ppt_w"/>
                                          </p:val>
                                        </p:tav>
                                      </p:tavLst>
                                    </p:anim>
                                    <p:anim calcmode="lin" valueType="num">
                                      <p:cBhvr>
                                        <p:cTn id="31" dur="500" fill="hold"/>
                                        <p:tgtEl>
                                          <p:spTgt spid="320734"/>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320735"/>
                                        </p:tgtEl>
                                        <p:attrNameLst>
                                          <p:attrName>style.visibility</p:attrName>
                                        </p:attrNameLst>
                                      </p:cBhvr>
                                      <p:to>
                                        <p:strVal val="visible"/>
                                      </p:to>
                                    </p:set>
                                    <p:animEffect transition="in" filter="dissolve">
                                      <p:cBhvr>
                                        <p:cTn id="36" dur="500"/>
                                        <p:tgtEl>
                                          <p:spTgt spid="32073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4" fill="hold" grpId="0" nodeType="clickEffect">
                                  <p:stCondLst>
                                    <p:cond delay="0"/>
                                  </p:stCondLst>
                                  <p:childTnLst>
                                    <p:set>
                                      <p:cBhvr>
                                        <p:cTn id="40" dur="1" fill="hold">
                                          <p:stCondLst>
                                            <p:cond delay="0"/>
                                          </p:stCondLst>
                                        </p:cTn>
                                        <p:tgtEl>
                                          <p:spTgt spid="320736"/>
                                        </p:tgtEl>
                                        <p:attrNameLst>
                                          <p:attrName>style.visibility</p:attrName>
                                        </p:attrNameLst>
                                      </p:cBhvr>
                                      <p:to>
                                        <p:strVal val="visible"/>
                                      </p:to>
                                    </p:set>
                                    <p:anim calcmode="lin" valueType="num">
                                      <p:cBhvr>
                                        <p:cTn id="41" dur="500" fill="hold"/>
                                        <p:tgtEl>
                                          <p:spTgt spid="320736"/>
                                        </p:tgtEl>
                                        <p:attrNameLst>
                                          <p:attrName>ppt_x</p:attrName>
                                        </p:attrNameLst>
                                      </p:cBhvr>
                                      <p:tavLst>
                                        <p:tav tm="0">
                                          <p:val>
                                            <p:strVal val="#ppt_x"/>
                                          </p:val>
                                        </p:tav>
                                        <p:tav tm="100000">
                                          <p:val>
                                            <p:strVal val="#ppt_x"/>
                                          </p:val>
                                        </p:tav>
                                      </p:tavLst>
                                    </p:anim>
                                    <p:anim calcmode="lin" valueType="num">
                                      <p:cBhvr>
                                        <p:cTn id="42" dur="500" fill="hold"/>
                                        <p:tgtEl>
                                          <p:spTgt spid="320736"/>
                                        </p:tgtEl>
                                        <p:attrNameLst>
                                          <p:attrName>ppt_y</p:attrName>
                                        </p:attrNameLst>
                                      </p:cBhvr>
                                      <p:tavLst>
                                        <p:tav tm="0">
                                          <p:val>
                                            <p:strVal val="#ppt_y+#ppt_h/2"/>
                                          </p:val>
                                        </p:tav>
                                        <p:tav tm="100000">
                                          <p:val>
                                            <p:strVal val="#ppt_y"/>
                                          </p:val>
                                        </p:tav>
                                      </p:tavLst>
                                    </p:anim>
                                    <p:anim calcmode="lin" valueType="num">
                                      <p:cBhvr>
                                        <p:cTn id="43" dur="500" fill="hold"/>
                                        <p:tgtEl>
                                          <p:spTgt spid="320736"/>
                                        </p:tgtEl>
                                        <p:attrNameLst>
                                          <p:attrName>ppt_w</p:attrName>
                                        </p:attrNameLst>
                                      </p:cBhvr>
                                      <p:tavLst>
                                        <p:tav tm="0">
                                          <p:val>
                                            <p:strVal val="#ppt_w"/>
                                          </p:val>
                                        </p:tav>
                                        <p:tav tm="100000">
                                          <p:val>
                                            <p:strVal val="#ppt_w"/>
                                          </p:val>
                                        </p:tav>
                                      </p:tavLst>
                                    </p:anim>
                                    <p:anim calcmode="lin" valueType="num">
                                      <p:cBhvr>
                                        <p:cTn id="44" dur="500" fill="hold"/>
                                        <p:tgtEl>
                                          <p:spTgt spid="320736"/>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320737"/>
                                        </p:tgtEl>
                                        <p:attrNameLst>
                                          <p:attrName>style.visibility</p:attrName>
                                        </p:attrNameLst>
                                      </p:cBhvr>
                                      <p:to>
                                        <p:strVal val="visible"/>
                                      </p:to>
                                    </p:set>
                                    <p:animEffect transition="in" filter="dissolve">
                                      <p:cBhvr>
                                        <p:cTn id="49" dur="500"/>
                                        <p:tgtEl>
                                          <p:spTgt spid="32073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320741"/>
                                        </p:tgtEl>
                                        <p:attrNameLst>
                                          <p:attrName>style.visibility</p:attrName>
                                        </p:attrNameLst>
                                      </p:cBhvr>
                                      <p:to>
                                        <p:strVal val="visible"/>
                                      </p:to>
                                    </p:set>
                                    <p:animEffect transition="in" filter="dissolve">
                                      <p:cBhvr>
                                        <p:cTn id="54" dur="500"/>
                                        <p:tgtEl>
                                          <p:spTgt spid="32074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nodeType="clickEffect">
                                  <p:stCondLst>
                                    <p:cond delay="0"/>
                                  </p:stCondLst>
                                  <p:childTnLst>
                                    <p:set>
                                      <p:cBhvr>
                                        <p:cTn id="58" dur="1" fill="hold">
                                          <p:stCondLst>
                                            <p:cond delay="0"/>
                                          </p:stCondLst>
                                        </p:cTn>
                                        <p:tgtEl>
                                          <p:spTgt spid="320742"/>
                                        </p:tgtEl>
                                        <p:attrNameLst>
                                          <p:attrName>style.visibility</p:attrName>
                                        </p:attrNameLst>
                                      </p:cBhvr>
                                      <p:to>
                                        <p:strVal val="visible"/>
                                      </p:to>
                                    </p:set>
                                    <p:animEffect transition="in" filter="dissolve">
                                      <p:cBhvr>
                                        <p:cTn id="59" dur="500"/>
                                        <p:tgtEl>
                                          <p:spTgt spid="32074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320745"/>
                                        </p:tgtEl>
                                        <p:attrNameLst>
                                          <p:attrName>style.visibility</p:attrName>
                                        </p:attrNameLst>
                                      </p:cBhvr>
                                      <p:to>
                                        <p:strVal val="visible"/>
                                      </p:to>
                                    </p:set>
                                    <p:animEffect transition="in" filter="dissolve">
                                      <p:cBhvr>
                                        <p:cTn id="64" dur="500"/>
                                        <p:tgtEl>
                                          <p:spTgt spid="320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723" grpId="0" animBg="1"/>
      <p:bldP spid="320734" grpId="0" animBg="1"/>
      <p:bldP spid="320736" grpId="0" animBg="1"/>
      <p:bldP spid="32074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zh-CN" altLang="en-US"/>
              <a:t>中断在某些场合还不够</a:t>
            </a:r>
            <a:r>
              <a:rPr lang="en-US" altLang="zh-CN"/>
              <a:t>!</a:t>
            </a:r>
          </a:p>
        </p:txBody>
      </p:sp>
      <p:sp>
        <p:nvSpPr>
          <p:cNvPr id="327683" name="Rectangle 3"/>
          <p:cNvSpPr>
            <a:spLocks noChangeArrowheads="1"/>
          </p:cNvSpPr>
          <p:nvPr/>
        </p:nvSpPr>
        <p:spPr bwMode="auto">
          <a:xfrm>
            <a:off x="765175" y="1011323"/>
            <a:ext cx="8074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a:solidFill>
                  <a:srgbClr val="FF0000"/>
                </a:solidFill>
              </a:rPr>
              <a:t>如果用中断来读磁盘</a:t>
            </a:r>
            <a:r>
              <a:rPr lang="en-US" altLang="zh-CN">
                <a:solidFill>
                  <a:srgbClr val="FF0000"/>
                </a:solidFill>
              </a:rPr>
              <a:t>…</a:t>
            </a:r>
            <a:endParaRPr lang="en-US" altLang="zh-CN"/>
          </a:p>
        </p:txBody>
      </p:sp>
      <p:grpSp>
        <p:nvGrpSpPr>
          <p:cNvPr id="327748" name="Group 68"/>
          <p:cNvGrpSpPr>
            <a:grpSpLocks/>
          </p:cNvGrpSpPr>
          <p:nvPr/>
        </p:nvGrpSpPr>
        <p:grpSpPr bwMode="auto">
          <a:xfrm>
            <a:off x="990600" y="1316123"/>
            <a:ext cx="8001000" cy="3505200"/>
            <a:chOff x="624" y="768"/>
            <a:chExt cx="5040" cy="2208"/>
          </a:xfrm>
        </p:grpSpPr>
        <p:sp>
          <p:nvSpPr>
            <p:cNvPr id="327744" name="Rectangle 64"/>
            <p:cNvSpPr>
              <a:spLocks noChangeArrowheads="1"/>
            </p:cNvSpPr>
            <p:nvPr/>
          </p:nvSpPr>
          <p:spPr bwMode="auto">
            <a:xfrm>
              <a:off x="3148" y="1440"/>
              <a:ext cx="768" cy="864"/>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24" name="AutoShape 44"/>
            <p:cNvSpPr>
              <a:spLocks noChangeArrowheads="1"/>
            </p:cNvSpPr>
            <p:nvPr/>
          </p:nvSpPr>
          <p:spPr bwMode="auto">
            <a:xfrm>
              <a:off x="3264" y="768"/>
              <a:ext cx="528" cy="528"/>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25" name="Text Box 45"/>
            <p:cNvSpPr txBox="1">
              <a:spLocks noChangeArrowheads="1"/>
            </p:cNvSpPr>
            <p:nvPr/>
          </p:nvSpPr>
          <p:spPr bwMode="auto">
            <a:xfrm>
              <a:off x="3696" y="816"/>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000" b="1">
                  <a:solidFill>
                    <a:schemeClr val="tx1"/>
                  </a:solidFill>
                </a:rPr>
                <a:t>磁盘</a:t>
              </a:r>
            </a:p>
          </p:txBody>
        </p:sp>
        <p:sp>
          <p:nvSpPr>
            <p:cNvPr id="327727" name="Text Box 47"/>
            <p:cNvSpPr txBox="1">
              <a:spLocks noChangeArrowheads="1"/>
            </p:cNvSpPr>
            <p:nvPr/>
          </p:nvSpPr>
          <p:spPr bwMode="auto">
            <a:xfrm>
              <a:off x="3312" y="2006"/>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chemeClr val="tx1"/>
                  </a:solidFill>
                </a:rPr>
                <a:t>缓存</a:t>
              </a:r>
            </a:p>
          </p:txBody>
        </p:sp>
        <p:sp>
          <p:nvSpPr>
            <p:cNvPr id="327728" name="Rectangle 48"/>
            <p:cNvSpPr>
              <a:spLocks noChangeArrowheads="1"/>
            </p:cNvSpPr>
            <p:nvPr/>
          </p:nvSpPr>
          <p:spPr bwMode="auto">
            <a:xfrm>
              <a:off x="3312" y="1536"/>
              <a:ext cx="452" cy="48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30" name="Text Box 50"/>
            <p:cNvSpPr txBox="1">
              <a:spLocks noChangeArrowheads="1"/>
            </p:cNvSpPr>
            <p:nvPr/>
          </p:nvSpPr>
          <p:spPr bwMode="auto">
            <a:xfrm>
              <a:off x="3916" y="1392"/>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2000" b="1">
                  <a:solidFill>
                    <a:schemeClr val="tx1"/>
                  </a:solidFill>
                </a:rPr>
                <a:t>磁盘控制器</a:t>
              </a:r>
            </a:p>
          </p:txBody>
        </p:sp>
        <p:sp>
          <p:nvSpPr>
            <p:cNvPr id="327732" name="Text Box 52"/>
            <p:cNvSpPr txBox="1">
              <a:spLocks noChangeArrowheads="1"/>
            </p:cNvSpPr>
            <p:nvPr/>
          </p:nvSpPr>
          <p:spPr bwMode="auto">
            <a:xfrm>
              <a:off x="4896" y="2688"/>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chemeClr val="tx1"/>
                  </a:solidFill>
                </a:rPr>
                <a:t>总线</a:t>
              </a:r>
            </a:p>
          </p:txBody>
        </p:sp>
        <p:sp>
          <p:nvSpPr>
            <p:cNvPr id="327733" name="AutoShape 53"/>
            <p:cNvSpPr>
              <a:spLocks noChangeArrowheads="1"/>
            </p:cNvSpPr>
            <p:nvPr/>
          </p:nvSpPr>
          <p:spPr bwMode="auto">
            <a:xfrm rot="5400000">
              <a:off x="2976" y="144"/>
              <a:ext cx="192" cy="4896"/>
            </a:xfrm>
            <a:prstGeom prst="can">
              <a:avLst>
                <a:gd name="adj" fmla="val 54069"/>
              </a:avLst>
            </a:prstGeom>
            <a:gradFill rotWithShape="1">
              <a:gsLst>
                <a:gs pos="0">
                  <a:srgbClr val="EAEAEA"/>
                </a:gs>
                <a:gs pos="50000">
                  <a:srgbClr val="EAEAEA">
                    <a:gamma/>
                    <a:shade val="46275"/>
                    <a:invGamma/>
                  </a:srgbClr>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34" name="AutoShape 54"/>
            <p:cNvSpPr>
              <a:spLocks noChangeArrowheads="1"/>
            </p:cNvSpPr>
            <p:nvPr/>
          </p:nvSpPr>
          <p:spPr bwMode="auto">
            <a:xfrm>
              <a:off x="3456" y="2304"/>
              <a:ext cx="192" cy="240"/>
            </a:xfrm>
            <a:prstGeom prst="upDownArrow">
              <a:avLst>
                <a:gd name="adj1" fmla="val 50000"/>
                <a:gd name="adj2" fmla="val 25000"/>
              </a:avLst>
            </a:prstGeom>
            <a:solidFill>
              <a:srgbClr val="EAEAEA"/>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27735" name="AutoShape 55"/>
            <p:cNvSpPr>
              <a:spLocks noChangeArrowheads="1"/>
            </p:cNvSpPr>
            <p:nvPr/>
          </p:nvSpPr>
          <p:spPr bwMode="auto">
            <a:xfrm>
              <a:off x="3456" y="1296"/>
              <a:ext cx="144" cy="240"/>
            </a:xfrm>
            <a:prstGeom prst="upDownArrow">
              <a:avLst>
                <a:gd name="adj1" fmla="val 50000"/>
                <a:gd name="adj2" fmla="val 33333"/>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27737" name="Text Box 57"/>
            <p:cNvSpPr txBox="1">
              <a:spLocks noChangeArrowheads="1"/>
            </p:cNvSpPr>
            <p:nvPr/>
          </p:nvSpPr>
          <p:spPr bwMode="auto">
            <a:xfrm>
              <a:off x="5068" y="1440"/>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2000" b="1">
                  <a:solidFill>
                    <a:schemeClr val="tx1"/>
                  </a:solidFill>
                </a:rPr>
                <a:t>内存</a:t>
              </a:r>
            </a:p>
          </p:txBody>
        </p:sp>
        <p:sp>
          <p:nvSpPr>
            <p:cNvPr id="327739" name="Rectangle 59"/>
            <p:cNvSpPr>
              <a:spLocks noChangeArrowheads="1"/>
            </p:cNvSpPr>
            <p:nvPr/>
          </p:nvSpPr>
          <p:spPr bwMode="auto">
            <a:xfrm>
              <a:off x="720" y="1440"/>
              <a:ext cx="768" cy="864"/>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40" name="Text Box 60"/>
            <p:cNvSpPr txBox="1">
              <a:spLocks noChangeArrowheads="1"/>
            </p:cNvSpPr>
            <p:nvPr/>
          </p:nvSpPr>
          <p:spPr bwMode="auto">
            <a:xfrm>
              <a:off x="1488" y="1440"/>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en-US" altLang="zh-CN" sz="2000" b="1">
                  <a:solidFill>
                    <a:schemeClr val="tx1"/>
                  </a:solidFill>
                </a:rPr>
                <a:t>CPU</a:t>
              </a:r>
            </a:p>
          </p:txBody>
        </p:sp>
        <p:sp>
          <p:nvSpPr>
            <p:cNvPr id="327741" name="AutoShape 61"/>
            <p:cNvSpPr>
              <a:spLocks noChangeArrowheads="1"/>
            </p:cNvSpPr>
            <p:nvPr/>
          </p:nvSpPr>
          <p:spPr bwMode="auto">
            <a:xfrm>
              <a:off x="1008" y="2304"/>
              <a:ext cx="192" cy="240"/>
            </a:xfrm>
            <a:prstGeom prst="upDownArrow">
              <a:avLst>
                <a:gd name="adj1" fmla="val 50000"/>
                <a:gd name="adj2" fmla="val 25000"/>
              </a:avLst>
            </a:prstGeom>
            <a:solidFill>
              <a:srgbClr val="EAEAEA"/>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27742" name="Rectangle 62"/>
            <p:cNvSpPr>
              <a:spLocks noChangeArrowheads="1"/>
            </p:cNvSpPr>
            <p:nvPr/>
          </p:nvSpPr>
          <p:spPr bwMode="auto">
            <a:xfrm>
              <a:off x="4320" y="1440"/>
              <a:ext cx="768" cy="864"/>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43" name="AutoShape 63"/>
            <p:cNvSpPr>
              <a:spLocks noChangeArrowheads="1"/>
            </p:cNvSpPr>
            <p:nvPr/>
          </p:nvSpPr>
          <p:spPr bwMode="auto">
            <a:xfrm>
              <a:off x="4608" y="2304"/>
              <a:ext cx="192" cy="240"/>
            </a:xfrm>
            <a:prstGeom prst="upDownArrow">
              <a:avLst>
                <a:gd name="adj1" fmla="val 50000"/>
                <a:gd name="adj2" fmla="val 25000"/>
              </a:avLst>
            </a:prstGeom>
            <a:solidFill>
              <a:srgbClr val="EAEAEA"/>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327747" name="Rectangle 67"/>
          <p:cNvSpPr>
            <a:spLocks noChangeArrowheads="1"/>
          </p:cNvSpPr>
          <p:nvPr/>
        </p:nvSpPr>
        <p:spPr bwMode="auto">
          <a:xfrm>
            <a:off x="5257800" y="1697123"/>
            <a:ext cx="717550" cy="3048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7751" name="Group 71"/>
          <p:cNvGrpSpPr>
            <a:grpSpLocks/>
          </p:cNvGrpSpPr>
          <p:nvPr/>
        </p:nvGrpSpPr>
        <p:grpSpPr bwMode="auto">
          <a:xfrm>
            <a:off x="1981200" y="3525923"/>
            <a:ext cx="3289300" cy="482600"/>
            <a:chOff x="1248" y="2160"/>
            <a:chExt cx="2072" cy="304"/>
          </a:xfrm>
        </p:grpSpPr>
        <p:sp>
          <p:nvSpPr>
            <p:cNvPr id="327749" name="Freeform 69"/>
            <p:cNvSpPr>
              <a:spLocks/>
            </p:cNvSpPr>
            <p:nvPr/>
          </p:nvSpPr>
          <p:spPr bwMode="auto">
            <a:xfrm>
              <a:off x="1248" y="2160"/>
              <a:ext cx="2072" cy="304"/>
            </a:xfrm>
            <a:custGeom>
              <a:avLst/>
              <a:gdLst>
                <a:gd name="T0" fmla="*/ 2200 w 2208"/>
                <a:gd name="T1" fmla="*/ 0 h 304"/>
                <a:gd name="T2" fmla="*/ 2200 w 2208"/>
                <a:gd name="T3" fmla="*/ 240 h 304"/>
                <a:gd name="T4" fmla="*/ 2152 w 2208"/>
                <a:gd name="T5" fmla="*/ 288 h 304"/>
                <a:gd name="T6" fmla="*/ 2056 w 2208"/>
                <a:gd name="T7" fmla="*/ 288 h 304"/>
                <a:gd name="T8" fmla="*/ 1432 w 2208"/>
                <a:gd name="T9" fmla="*/ 288 h 304"/>
                <a:gd name="T10" fmla="*/ 232 w 2208"/>
                <a:gd name="T11" fmla="*/ 288 h 304"/>
                <a:gd name="T12" fmla="*/ 40 w 2208"/>
                <a:gd name="T13" fmla="*/ 192 h 304"/>
                <a:gd name="T14" fmla="*/ 40 w 2208"/>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08" h="304">
                  <a:moveTo>
                    <a:pt x="2200" y="0"/>
                  </a:moveTo>
                  <a:cubicBezTo>
                    <a:pt x="2204" y="96"/>
                    <a:pt x="2208" y="192"/>
                    <a:pt x="2200" y="240"/>
                  </a:cubicBezTo>
                  <a:cubicBezTo>
                    <a:pt x="2192" y="288"/>
                    <a:pt x="2176" y="280"/>
                    <a:pt x="2152" y="288"/>
                  </a:cubicBezTo>
                  <a:cubicBezTo>
                    <a:pt x="2128" y="296"/>
                    <a:pt x="2176" y="288"/>
                    <a:pt x="2056" y="288"/>
                  </a:cubicBezTo>
                  <a:cubicBezTo>
                    <a:pt x="1936" y="288"/>
                    <a:pt x="1736" y="288"/>
                    <a:pt x="1432" y="288"/>
                  </a:cubicBezTo>
                  <a:cubicBezTo>
                    <a:pt x="1128" y="288"/>
                    <a:pt x="464" y="304"/>
                    <a:pt x="232" y="288"/>
                  </a:cubicBezTo>
                  <a:cubicBezTo>
                    <a:pt x="0" y="272"/>
                    <a:pt x="72" y="240"/>
                    <a:pt x="40" y="192"/>
                  </a:cubicBezTo>
                  <a:cubicBezTo>
                    <a:pt x="8" y="144"/>
                    <a:pt x="24" y="72"/>
                    <a:pt x="40"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50" name="Text Box 70"/>
            <p:cNvSpPr txBox="1">
              <a:spLocks noChangeArrowheads="1"/>
            </p:cNvSpPr>
            <p:nvPr/>
          </p:nvSpPr>
          <p:spPr bwMode="auto">
            <a:xfrm>
              <a:off x="1536" y="2160"/>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中断</a:t>
              </a:r>
            </a:p>
          </p:txBody>
        </p:sp>
      </p:grpSp>
      <p:sp>
        <p:nvSpPr>
          <p:cNvPr id="327753" name="Rectangle 73"/>
          <p:cNvSpPr>
            <a:spLocks noChangeArrowheads="1"/>
          </p:cNvSpPr>
          <p:nvPr/>
        </p:nvSpPr>
        <p:spPr bwMode="auto">
          <a:xfrm>
            <a:off x="5257800" y="2535323"/>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54" name="Rectangle 74"/>
          <p:cNvSpPr>
            <a:spLocks noChangeArrowheads="1"/>
          </p:cNvSpPr>
          <p:nvPr/>
        </p:nvSpPr>
        <p:spPr bwMode="auto">
          <a:xfrm>
            <a:off x="5257800" y="2611523"/>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55" name="Rectangle 75"/>
          <p:cNvSpPr>
            <a:spLocks noChangeArrowheads="1"/>
          </p:cNvSpPr>
          <p:nvPr/>
        </p:nvSpPr>
        <p:spPr bwMode="auto">
          <a:xfrm>
            <a:off x="5257800" y="2687723"/>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56" name="Rectangle 76"/>
          <p:cNvSpPr>
            <a:spLocks noChangeArrowheads="1"/>
          </p:cNvSpPr>
          <p:nvPr/>
        </p:nvSpPr>
        <p:spPr bwMode="auto">
          <a:xfrm>
            <a:off x="5257800" y="2763923"/>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58" name="Rectangle 78"/>
          <p:cNvSpPr>
            <a:spLocks noChangeArrowheads="1"/>
          </p:cNvSpPr>
          <p:nvPr/>
        </p:nvSpPr>
        <p:spPr bwMode="auto">
          <a:xfrm>
            <a:off x="7131050" y="2763923"/>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7764" name="Group 84"/>
          <p:cNvGrpSpPr>
            <a:grpSpLocks/>
          </p:cNvGrpSpPr>
          <p:nvPr/>
        </p:nvGrpSpPr>
        <p:grpSpPr bwMode="auto">
          <a:xfrm>
            <a:off x="1866900" y="2840123"/>
            <a:ext cx="5600700" cy="2087563"/>
            <a:chOff x="1176" y="2064"/>
            <a:chExt cx="3480" cy="1413"/>
          </a:xfrm>
        </p:grpSpPr>
        <p:sp>
          <p:nvSpPr>
            <p:cNvPr id="327762" name="Freeform 82"/>
            <p:cNvSpPr>
              <a:spLocks/>
            </p:cNvSpPr>
            <p:nvPr/>
          </p:nvSpPr>
          <p:spPr bwMode="auto">
            <a:xfrm>
              <a:off x="1176" y="2064"/>
              <a:ext cx="3480" cy="1152"/>
            </a:xfrm>
            <a:custGeom>
              <a:avLst/>
              <a:gdLst>
                <a:gd name="T0" fmla="*/ 24 w 3480"/>
                <a:gd name="T1" fmla="*/ 576 h 1240"/>
                <a:gd name="T2" fmla="*/ 24 w 3480"/>
                <a:gd name="T3" fmla="*/ 960 h 1240"/>
                <a:gd name="T4" fmla="*/ 168 w 3480"/>
                <a:gd name="T5" fmla="*/ 1104 h 1240"/>
                <a:gd name="T6" fmla="*/ 552 w 3480"/>
                <a:gd name="T7" fmla="*/ 1104 h 1240"/>
                <a:gd name="T8" fmla="*/ 2328 w 3480"/>
                <a:gd name="T9" fmla="*/ 1104 h 1240"/>
                <a:gd name="T10" fmla="*/ 2568 w 3480"/>
                <a:gd name="T11" fmla="*/ 912 h 1240"/>
                <a:gd name="T12" fmla="*/ 2568 w 3480"/>
                <a:gd name="T13" fmla="*/ 480 h 1240"/>
                <a:gd name="T14" fmla="*/ 2424 w 3480"/>
                <a:gd name="T15" fmla="*/ 144 h 1240"/>
                <a:gd name="T16" fmla="*/ 2568 w 3480"/>
                <a:gd name="T17" fmla="*/ 192 h 1240"/>
                <a:gd name="T18" fmla="*/ 2664 w 3480"/>
                <a:gd name="T19" fmla="*/ 480 h 1240"/>
                <a:gd name="T20" fmla="*/ 2664 w 3480"/>
                <a:gd name="T21" fmla="*/ 1104 h 1240"/>
                <a:gd name="T22" fmla="*/ 3192 w 3480"/>
                <a:gd name="T23" fmla="*/ 1104 h 1240"/>
                <a:gd name="T24" fmla="*/ 3432 w 3480"/>
                <a:gd name="T25" fmla="*/ 1056 h 1240"/>
                <a:gd name="T26" fmla="*/ 3480 w 3480"/>
                <a:gd name="T27" fmla="*/ 0 h 1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80" h="1240">
                  <a:moveTo>
                    <a:pt x="24" y="576"/>
                  </a:moveTo>
                  <a:cubicBezTo>
                    <a:pt x="12" y="724"/>
                    <a:pt x="0" y="872"/>
                    <a:pt x="24" y="960"/>
                  </a:cubicBezTo>
                  <a:cubicBezTo>
                    <a:pt x="48" y="1048"/>
                    <a:pt x="80" y="1080"/>
                    <a:pt x="168" y="1104"/>
                  </a:cubicBezTo>
                  <a:cubicBezTo>
                    <a:pt x="256" y="1128"/>
                    <a:pt x="192" y="1104"/>
                    <a:pt x="552" y="1104"/>
                  </a:cubicBezTo>
                  <a:cubicBezTo>
                    <a:pt x="912" y="1104"/>
                    <a:pt x="1992" y="1136"/>
                    <a:pt x="2328" y="1104"/>
                  </a:cubicBezTo>
                  <a:cubicBezTo>
                    <a:pt x="2664" y="1072"/>
                    <a:pt x="2528" y="1016"/>
                    <a:pt x="2568" y="912"/>
                  </a:cubicBezTo>
                  <a:cubicBezTo>
                    <a:pt x="2608" y="808"/>
                    <a:pt x="2592" y="608"/>
                    <a:pt x="2568" y="480"/>
                  </a:cubicBezTo>
                  <a:cubicBezTo>
                    <a:pt x="2544" y="352"/>
                    <a:pt x="2424" y="192"/>
                    <a:pt x="2424" y="144"/>
                  </a:cubicBezTo>
                  <a:cubicBezTo>
                    <a:pt x="2424" y="96"/>
                    <a:pt x="2528" y="136"/>
                    <a:pt x="2568" y="192"/>
                  </a:cubicBezTo>
                  <a:cubicBezTo>
                    <a:pt x="2608" y="248"/>
                    <a:pt x="2648" y="328"/>
                    <a:pt x="2664" y="480"/>
                  </a:cubicBezTo>
                  <a:cubicBezTo>
                    <a:pt x="2680" y="632"/>
                    <a:pt x="2576" y="1000"/>
                    <a:pt x="2664" y="1104"/>
                  </a:cubicBezTo>
                  <a:cubicBezTo>
                    <a:pt x="2752" y="1208"/>
                    <a:pt x="3064" y="1112"/>
                    <a:pt x="3192" y="1104"/>
                  </a:cubicBezTo>
                  <a:cubicBezTo>
                    <a:pt x="3320" y="1096"/>
                    <a:pt x="3384" y="1240"/>
                    <a:pt x="3432" y="1056"/>
                  </a:cubicBezTo>
                  <a:cubicBezTo>
                    <a:pt x="3480" y="872"/>
                    <a:pt x="3480" y="436"/>
                    <a:pt x="3480"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63" name="Text Box 83"/>
            <p:cNvSpPr txBox="1">
              <a:spLocks noChangeArrowheads="1"/>
            </p:cNvSpPr>
            <p:nvPr/>
          </p:nvSpPr>
          <p:spPr bwMode="auto">
            <a:xfrm>
              <a:off x="1968" y="3168"/>
              <a:ext cx="1968"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将数据读入内存</a:t>
              </a:r>
            </a:p>
          </p:txBody>
        </p:sp>
      </p:grpSp>
      <p:sp>
        <p:nvSpPr>
          <p:cNvPr id="327766" name="Rectangle 86"/>
          <p:cNvSpPr>
            <a:spLocks noChangeArrowheads="1"/>
          </p:cNvSpPr>
          <p:nvPr/>
        </p:nvSpPr>
        <p:spPr bwMode="auto">
          <a:xfrm>
            <a:off x="7131050" y="2687723"/>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67" name="Rectangle 87"/>
          <p:cNvSpPr>
            <a:spLocks noChangeArrowheads="1"/>
          </p:cNvSpPr>
          <p:nvPr/>
        </p:nvSpPr>
        <p:spPr bwMode="auto">
          <a:xfrm>
            <a:off x="7131050" y="2611523"/>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68" name="Rectangle 88"/>
          <p:cNvSpPr>
            <a:spLocks noChangeArrowheads="1"/>
          </p:cNvSpPr>
          <p:nvPr/>
        </p:nvSpPr>
        <p:spPr bwMode="auto">
          <a:xfrm>
            <a:off x="7131050" y="2535323"/>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7772" name="Group 92"/>
          <p:cNvGrpSpPr>
            <a:grpSpLocks/>
          </p:cNvGrpSpPr>
          <p:nvPr/>
        </p:nvGrpSpPr>
        <p:grpSpPr bwMode="auto">
          <a:xfrm>
            <a:off x="914400" y="4821323"/>
            <a:ext cx="7315200" cy="603250"/>
            <a:chOff x="576" y="3220"/>
            <a:chExt cx="4608" cy="380"/>
          </a:xfrm>
        </p:grpSpPr>
        <p:sp>
          <p:nvSpPr>
            <p:cNvPr id="327770" name="Rectangle 90"/>
            <p:cNvSpPr>
              <a:spLocks noChangeArrowheads="1"/>
            </p:cNvSpPr>
            <p:nvPr/>
          </p:nvSpPr>
          <p:spPr bwMode="auto">
            <a:xfrm>
              <a:off x="576" y="3220"/>
              <a:ext cx="4608"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spcBef>
                  <a:spcPct val="0"/>
                </a:spcBef>
              </a:pPr>
              <a:r>
                <a:rPr lang="zh-CN" altLang="en-US" b="1">
                  <a:solidFill>
                    <a:schemeClr val="tx1"/>
                  </a:solidFill>
                  <a:sym typeface="Symbol" panose="05050102010706020507" pitchFamily="18" charset="2"/>
                </a:rPr>
                <a:t>每个字节从缓存移动内存都由</a:t>
              </a:r>
              <a:r>
                <a:rPr lang="en-US" altLang="zh-CN" b="1">
                  <a:solidFill>
                    <a:schemeClr val="tx1"/>
                  </a:solidFill>
                  <a:sym typeface="Symbol" panose="05050102010706020507" pitchFamily="18" charset="2"/>
                </a:rPr>
                <a:t>CPU</a:t>
              </a:r>
              <a:r>
                <a:rPr lang="zh-CN" altLang="en-US" b="1">
                  <a:solidFill>
                    <a:schemeClr val="tx1"/>
                  </a:solidFill>
                  <a:sym typeface="Symbol" panose="05050102010706020507" pitchFamily="18" charset="2"/>
                </a:rPr>
                <a:t>负责完成</a:t>
              </a:r>
            </a:p>
          </p:txBody>
        </p:sp>
        <p:pic>
          <p:nvPicPr>
            <p:cNvPr id="327771" name="Picture 91"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3379"/>
              <a:ext cx="119" cy="121"/>
            </a:xfrm>
            <a:prstGeom prst="rect">
              <a:avLst/>
            </a:prstGeom>
            <a:noFill/>
            <a:extLst>
              <a:ext uri="{909E8E84-426E-40DD-AFC4-6F175D3DCCD1}">
                <a14:hiddenFill xmlns:a14="http://schemas.microsoft.com/office/drawing/2010/main">
                  <a:solidFill>
                    <a:srgbClr val="FFFFFF"/>
                  </a:solidFill>
                </a14:hiddenFill>
              </a:ext>
            </a:extLst>
          </p:spPr>
        </p:pic>
      </p:grpSp>
      <p:sp>
        <p:nvSpPr>
          <p:cNvPr id="327773" name="AutoShape 93"/>
          <p:cNvSpPr>
            <a:spLocks noChangeArrowheads="1"/>
          </p:cNvSpPr>
          <p:nvPr/>
        </p:nvSpPr>
        <p:spPr bwMode="auto">
          <a:xfrm rot="10800000">
            <a:off x="2895600" y="5430923"/>
            <a:ext cx="5334000" cy="914400"/>
          </a:xfrm>
          <a:prstGeom prst="wedgeRoundRectCallout">
            <a:avLst>
              <a:gd name="adj1" fmla="val 472"/>
              <a:gd name="adj2" fmla="val 70481"/>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just">
              <a:spcBef>
                <a:spcPct val="0"/>
              </a:spcBef>
            </a:pPr>
            <a:r>
              <a:rPr lang="zh-CN" altLang="en-US" b="1" dirty="0">
                <a:solidFill>
                  <a:schemeClr val="tx1"/>
                </a:solidFill>
              </a:rPr>
              <a:t>可以设计有一定处理能力的外围设备，将一些简单任务交给它</a:t>
            </a:r>
            <a:r>
              <a:rPr lang="en-US" altLang="zh-CN" b="1" dirty="0">
                <a:solidFill>
                  <a:schemeClr val="tx1"/>
                </a:solidFill>
              </a:rPr>
              <a:t>!</a:t>
            </a:r>
          </a:p>
        </p:txBody>
      </p:sp>
    </p:spTree>
    <p:extLst>
      <p:ext uri="{BB962C8B-B14F-4D97-AF65-F5344CB8AC3E}">
        <p14:creationId xmlns:p14="http://schemas.microsoft.com/office/powerpoint/2010/main" val="513092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7683"/>
                                        </p:tgtEl>
                                        <p:attrNameLst>
                                          <p:attrName>style.visibility</p:attrName>
                                        </p:attrNameLst>
                                      </p:cBhvr>
                                      <p:to>
                                        <p:strVal val="visible"/>
                                      </p:to>
                                    </p:set>
                                    <p:animEffect transition="in" filter="dissolve">
                                      <p:cBhvr>
                                        <p:cTn id="7" dur="500"/>
                                        <p:tgtEl>
                                          <p:spTgt spid="327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27748"/>
                                        </p:tgtEl>
                                        <p:attrNameLst>
                                          <p:attrName>style.visibility</p:attrName>
                                        </p:attrNameLst>
                                      </p:cBhvr>
                                      <p:to>
                                        <p:strVal val="visible"/>
                                      </p:to>
                                    </p:set>
                                    <p:animEffect transition="in" filter="dissolve">
                                      <p:cBhvr>
                                        <p:cTn id="12" dur="500"/>
                                        <p:tgtEl>
                                          <p:spTgt spid="3277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7747"/>
                                        </p:tgtEl>
                                        <p:attrNameLst>
                                          <p:attrName>style.visibility</p:attrName>
                                        </p:attrNameLst>
                                      </p:cBhvr>
                                      <p:to>
                                        <p:strVal val="visible"/>
                                      </p:to>
                                    </p:set>
                                    <p:animEffect transition="in" filter="dissolve">
                                      <p:cBhvr>
                                        <p:cTn id="17" dur="500"/>
                                        <p:tgtEl>
                                          <p:spTgt spid="3277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0" presetClass="path" presetSubtype="0" accel="50000" decel="50000" fill="hold" grpId="1" nodeType="clickEffect">
                                  <p:stCondLst>
                                    <p:cond delay="0"/>
                                  </p:stCondLst>
                                  <p:childTnLst>
                                    <p:animMotion origin="layout" path="M -7.22222E-6 -1.15607E-7 L -7.22222E-6 0.12208 " pathEditMode="relative" ptsTypes="AA">
                                      <p:cBhvr>
                                        <p:cTn id="21" dur="2000" fill="hold"/>
                                        <p:tgtEl>
                                          <p:spTgt spid="327747"/>
                                        </p:tgtEl>
                                        <p:attrNameLst>
                                          <p:attrName>ppt_x</p:attrName>
                                          <p:attrName>ppt_y</p:attrName>
                                        </p:attrNameLst>
                                      </p:cBhvr>
                                    </p:animMotion>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2" fill="hold" nodeType="clickEffect">
                                  <p:stCondLst>
                                    <p:cond delay="0"/>
                                  </p:stCondLst>
                                  <p:childTnLst>
                                    <p:set>
                                      <p:cBhvr>
                                        <p:cTn id="25" dur="1" fill="hold">
                                          <p:stCondLst>
                                            <p:cond delay="0"/>
                                          </p:stCondLst>
                                        </p:cTn>
                                        <p:tgtEl>
                                          <p:spTgt spid="327751"/>
                                        </p:tgtEl>
                                        <p:attrNameLst>
                                          <p:attrName>style.visibility</p:attrName>
                                        </p:attrNameLst>
                                      </p:cBhvr>
                                      <p:to>
                                        <p:strVal val="visible"/>
                                      </p:to>
                                    </p:set>
                                    <p:anim calcmode="lin" valueType="num">
                                      <p:cBhvr>
                                        <p:cTn id="26" dur="500" fill="hold"/>
                                        <p:tgtEl>
                                          <p:spTgt spid="327751"/>
                                        </p:tgtEl>
                                        <p:attrNameLst>
                                          <p:attrName>ppt_x</p:attrName>
                                        </p:attrNameLst>
                                      </p:cBhvr>
                                      <p:tavLst>
                                        <p:tav tm="0">
                                          <p:val>
                                            <p:strVal val="#ppt_x+#ppt_w/2"/>
                                          </p:val>
                                        </p:tav>
                                        <p:tav tm="100000">
                                          <p:val>
                                            <p:strVal val="#ppt_x"/>
                                          </p:val>
                                        </p:tav>
                                      </p:tavLst>
                                    </p:anim>
                                    <p:anim calcmode="lin" valueType="num">
                                      <p:cBhvr>
                                        <p:cTn id="27" dur="500" fill="hold"/>
                                        <p:tgtEl>
                                          <p:spTgt spid="327751"/>
                                        </p:tgtEl>
                                        <p:attrNameLst>
                                          <p:attrName>ppt_y</p:attrName>
                                        </p:attrNameLst>
                                      </p:cBhvr>
                                      <p:tavLst>
                                        <p:tav tm="0">
                                          <p:val>
                                            <p:strVal val="#ppt_y"/>
                                          </p:val>
                                        </p:tav>
                                        <p:tav tm="100000">
                                          <p:val>
                                            <p:strVal val="#ppt_y"/>
                                          </p:val>
                                        </p:tav>
                                      </p:tavLst>
                                    </p:anim>
                                    <p:anim calcmode="lin" valueType="num">
                                      <p:cBhvr>
                                        <p:cTn id="28" dur="500" fill="hold"/>
                                        <p:tgtEl>
                                          <p:spTgt spid="327751"/>
                                        </p:tgtEl>
                                        <p:attrNameLst>
                                          <p:attrName>ppt_w</p:attrName>
                                        </p:attrNameLst>
                                      </p:cBhvr>
                                      <p:tavLst>
                                        <p:tav tm="0">
                                          <p:val>
                                            <p:fltVal val="0"/>
                                          </p:val>
                                        </p:tav>
                                        <p:tav tm="100000">
                                          <p:val>
                                            <p:strVal val="#ppt_w"/>
                                          </p:val>
                                        </p:tav>
                                      </p:tavLst>
                                    </p:anim>
                                    <p:anim calcmode="lin" valueType="num">
                                      <p:cBhvr>
                                        <p:cTn id="29" dur="500" fill="hold"/>
                                        <p:tgtEl>
                                          <p:spTgt spid="327751"/>
                                        </p:tgtEl>
                                        <p:attrNameLst>
                                          <p:attrName>ppt_h</p:attrName>
                                        </p:attrNameLst>
                                      </p:cBhvr>
                                      <p:tavLst>
                                        <p:tav tm="0">
                                          <p:val>
                                            <p:strVal val="#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xit" presetSubtype="0" fill="hold" grpId="2" nodeType="clickEffect">
                                  <p:stCondLst>
                                    <p:cond delay="0"/>
                                  </p:stCondLst>
                                  <p:childTnLst>
                                    <p:set>
                                      <p:cBhvr>
                                        <p:cTn id="33" dur="1" fill="hold">
                                          <p:stCondLst>
                                            <p:cond delay="0"/>
                                          </p:stCondLst>
                                        </p:cTn>
                                        <p:tgtEl>
                                          <p:spTgt spid="327747"/>
                                        </p:tgtEl>
                                        <p:attrNameLst>
                                          <p:attrName>style.visibility</p:attrName>
                                        </p:attrNameLst>
                                      </p:cBhvr>
                                      <p:to>
                                        <p:strVal val="hidden"/>
                                      </p:to>
                                    </p:set>
                                  </p:childTnLst>
                                </p:cTn>
                              </p:par>
                              <p:par>
                                <p:cTn id="34" presetID="1" presetClass="entr" presetSubtype="0" fill="hold" grpId="0" nodeType="withEffect">
                                  <p:stCondLst>
                                    <p:cond delay="0"/>
                                  </p:stCondLst>
                                  <p:childTnLst>
                                    <p:set>
                                      <p:cBhvr>
                                        <p:cTn id="35" dur="1" fill="hold">
                                          <p:stCondLst>
                                            <p:cond delay="0"/>
                                          </p:stCondLst>
                                        </p:cTn>
                                        <p:tgtEl>
                                          <p:spTgt spid="32775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2775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2775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27756"/>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8" fill="hold" nodeType="clickEffect">
                                  <p:stCondLst>
                                    <p:cond delay="0"/>
                                  </p:stCondLst>
                                  <p:childTnLst>
                                    <p:set>
                                      <p:cBhvr>
                                        <p:cTn id="45" dur="1" fill="hold">
                                          <p:stCondLst>
                                            <p:cond delay="0"/>
                                          </p:stCondLst>
                                        </p:cTn>
                                        <p:tgtEl>
                                          <p:spTgt spid="327764"/>
                                        </p:tgtEl>
                                        <p:attrNameLst>
                                          <p:attrName>style.visibility</p:attrName>
                                        </p:attrNameLst>
                                      </p:cBhvr>
                                      <p:to>
                                        <p:strVal val="visible"/>
                                      </p:to>
                                    </p:set>
                                    <p:anim calcmode="lin" valueType="num">
                                      <p:cBhvr>
                                        <p:cTn id="46" dur="500" fill="hold"/>
                                        <p:tgtEl>
                                          <p:spTgt spid="327764"/>
                                        </p:tgtEl>
                                        <p:attrNameLst>
                                          <p:attrName>ppt_x</p:attrName>
                                        </p:attrNameLst>
                                      </p:cBhvr>
                                      <p:tavLst>
                                        <p:tav tm="0">
                                          <p:val>
                                            <p:strVal val="#ppt_x-#ppt_w/2"/>
                                          </p:val>
                                        </p:tav>
                                        <p:tav tm="100000">
                                          <p:val>
                                            <p:strVal val="#ppt_x"/>
                                          </p:val>
                                        </p:tav>
                                      </p:tavLst>
                                    </p:anim>
                                    <p:anim calcmode="lin" valueType="num">
                                      <p:cBhvr>
                                        <p:cTn id="47" dur="500" fill="hold"/>
                                        <p:tgtEl>
                                          <p:spTgt spid="327764"/>
                                        </p:tgtEl>
                                        <p:attrNameLst>
                                          <p:attrName>ppt_y</p:attrName>
                                        </p:attrNameLst>
                                      </p:cBhvr>
                                      <p:tavLst>
                                        <p:tav tm="0">
                                          <p:val>
                                            <p:strVal val="#ppt_y"/>
                                          </p:val>
                                        </p:tav>
                                        <p:tav tm="100000">
                                          <p:val>
                                            <p:strVal val="#ppt_y"/>
                                          </p:val>
                                        </p:tav>
                                      </p:tavLst>
                                    </p:anim>
                                    <p:anim calcmode="lin" valueType="num">
                                      <p:cBhvr>
                                        <p:cTn id="48" dur="500" fill="hold"/>
                                        <p:tgtEl>
                                          <p:spTgt spid="327764"/>
                                        </p:tgtEl>
                                        <p:attrNameLst>
                                          <p:attrName>ppt_w</p:attrName>
                                        </p:attrNameLst>
                                      </p:cBhvr>
                                      <p:tavLst>
                                        <p:tav tm="0">
                                          <p:val>
                                            <p:fltVal val="0"/>
                                          </p:val>
                                        </p:tav>
                                        <p:tav tm="100000">
                                          <p:val>
                                            <p:strVal val="#ppt_w"/>
                                          </p:val>
                                        </p:tav>
                                      </p:tavLst>
                                    </p:anim>
                                    <p:anim calcmode="lin" valueType="num">
                                      <p:cBhvr>
                                        <p:cTn id="49" dur="500" fill="hold"/>
                                        <p:tgtEl>
                                          <p:spTgt spid="327764"/>
                                        </p:tgtEl>
                                        <p:attrNameLst>
                                          <p:attrName>ppt_h</p:attrName>
                                        </p:attrNameLst>
                                      </p:cBhvr>
                                      <p:tavLst>
                                        <p:tav tm="0">
                                          <p:val>
                                            <p:strVal val="#ppt_h"/>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327756"/>
                                        </p:tgtEl>
                                        <p:attrNameLst>
                                          <p:attrName>style.visibility</p:attrName>
                                        </p:attrNameLst>
                                      </p:cBhvr>
                                      <p:to>
                                        <p:strVal val="hidden"/>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327758"/>
                                        </p:tgtEl>
                                        <p:attrNameLst>
                                          <p:attrName>style.visibility</p:attrName>
                                        </p:attrNameLst>
                                      </p:cBhvr>
                                      <p:to>
                                        <p:strVal val="visible"/>
                                      </p:to>
                                    </p:set>
                                    <p:animEffect transition="in" filter="dissolve">
                                      <p:cBhvr>
                                        <p:cTn id="58" dur="500"/>
                                        <p:tgtEl>
                                          <p:spTgt spid="32775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327755"/>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327766"/>
                                        </p:tgtEl>
                                        <p:attrNameLst>
                                          <p:attrName>style.visibility</p:attrName>
                                        </p:attrNameLst>
                                      </p:cBhvr>
                                      <p:to>
                                        <p:strVal val="visible"/>
                                      </p:to>
                                    </p:set>
                                    <p:animEffect transition="in" filter="dissolve">
                                      <p:cBhvr>
                                        <p:cTn id="67" dur="500"/>
                                        <p:tgtEl>
                                          <p:spTgt spid="32776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327754"/>
                                        </p:tgtEl>
                                        <p:attrNameLst>
                                          <p:attrName>style.visibility</p:attrName>
                                        </p:attrNameLst>
                                      </p:cBhvr>
                                      <p:to>
                                        <p:strVal val="hidden"/>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27767"/>
                                        </p:tgtEl>
                                        <p:attrNameLst>
                                          <p:attrName>style.visibility</p:attrName>
                                        </p:attrNameLst>
                                      </p:cBhvr>
                                      <p:to>
                                        <p:strVal val="visible"/>
                                      </p:to>
                                    </p:set>
                                    <p:animEffect transition="in" filter="dissolve">
                                      <p:cBhvr>
                                        <p:cTn id="76" dur="500"/>
                                        <p:tgtEl>
                                          <p:spTgt spid="32776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327753"/>
                                        </p:tgtEl>
                                        <p:attrNameLst>
                                          <p:attrName>style.visibility</p:attrName>
                                        </p:attrNameLst>
                                      </p:cBhvr>
                                      <p:to>
                                        <p:strVal val="hidden"/>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327768"/>
                                        </p:tgtEl>
                                        <p:attrNameLst>
                                          <p:attrName>style.visibility</p:attrName>
                                        </p:attrNameLst>
                                      </p:cBhvr>
                                      <p:to>
                                        <p:strVal val="visible"/>
                                      </p:to>
                                    </p:set>
                                    <p:animEffect transition="in" filter="dissolve">
                                      <p:cBhvr>
                                        <p:cTn id="85" dur="500"/>
                                        <p:tgtEl>
                                          <p:spTgt spid="327768"/>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9" presetClass="entr" presetSubtype="0" fill="hold" nodeType="clickEffect">
                                  <p:stCondLst>
                                    <p:cond delay="0"/>
                                  </p:stCondLst>
                                  <p:childTnLst>
                                    <p:set>
                                      <p:cBhvr>
                                        <p:cTn id="89" dur="1" fill="hold">
                                          <p:stCondLst>
                                            <p:cond delay="0"/>
                                          </p:stCondLst>
                                        </p:cTn>
                                        <p:tgtEl>
                                          <p:spTgt spid="327772"/>
                                        </p:tgtEl>
                                        <p:attrNameLst>
                                          <p:attrName>style.visibility</p:attrName>
                                        </p:attrNameLst>
                                      </p:cBhvr>
                                      <p:to>
                                        <p:strVal val="visible"/>
                                      </p:to>
                                    </p:set>
                                    <p:animEffect transition="in" filter="dissolve">
                                      <p:cBhvr>
                                        <p:cTn id="90" dur="500"/>
                                        <p:tgtEl>
                                          <p:spTgt spid="327772"/>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327773"/>
                                        </p:tgtEl>
                                        <p:attrNameLst>
                                          <p:attrName>style.visibility</p:attrName>
                                        </p:attrNameLst>
                                      </p:cBhvr>
                                      <p:to>
                                        <p:strVal val="visible"/>
                                      </p:to>
                                    </p:set>
                                    <p:animEffect transition="in" filter="dissolve">
                                      <p:cBhvr>
                                        <p:cTn id="95" dur="500"/>
                                        <p:tgtEl>
                                          <p:spTgt spid="327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p:bldP spid="327747" grpId="0" animBg="1"/>
      <p:bldP spid="327747" grpId="1" animBg="1"/>
      <p:bldP spid="327747" grpId="2" animBg="1"/>
      <p:bldP spid="327753" grpId="0" animBg="1"/>
      <p:bldP spid="327753" grpId="1" animBg="1"/>
      <p:bldP spid="327754" grpId="0" animBg="1"/>
      <p:bldP spid="327754" grpId="1" animBg="1"/>
      <p:bldP spid="327755" grpId="0" animBg="1"/>
      <p:bldP spid="327755" grpId="1" animBg="1"/>
      <p:bldP spid="327756" grpId="0" animBg="1"/>
      <p:bldP spid="327756" grpId="1" animBg="1"/>
      <p:bldP spid="327758" grpId="0" animBg="1"/>
      <p:bldP spid="327766" grpId="0" animBg="1"/>
      <p:bldP spid="327767" grpId="0" animBg="1"/>
      <p:bldP spid="327768" grpId="0" animBg="1"/>
      <p:bldP spid="32777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en-US" altLang="zh-CN" dirty="0"/>
              <a:t>DMA(</a:t>
            </a:r>
            <a:r>
              <a:rPr lang="zh-CN" altLang="en-US" dirty="0"/>
              <a:t>直接内存存取</a:t>
            </a:r>
            <a:r>
              <a:rPr lang="en-US" altLang="zh-CN" dirty="0"/>
              <a:t>)</a:t>
            </a:r>
          </a:p>
        </p:txBody>
      </p:sp>
      <p:sp>
        <p:nvSpPr>
          <p:cNvPr id="329731" name="Rectangle 3"/>
          <p:cNvSpPr>
            <a:spLocks noChangeArrowheads="1"/>
          </p:cNvSpPr>
          <p:nvPr/>
        </p:nvSpPr>
        <p:spPr bwMode="auto">
          <a:xfrm>
            <a:off x="611560" y="957349"/>
            <a:ext cx="8074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a:solidFill>
                  <a:srgbClr val="FF0000"/>
                </a:solidFill>
              </a:rPr>
              <a:t>方案</a:t>
            </a:r>
            <a:r>
              <a:rPr lang="en-US" altLang="zh-CN">
                <a:solidFill>
                  <a:srgbClr val="FF0000"/>
                </a:solidFill>
              </a:rPr>
              <a:t>3: </a:t>
            </a:r>
            <a:r>
              <a:rPr lang="zh-CN" altLang="en-US"/>
              <a:t>简单任务自己做，完成了告诉</a:t>
            </a:r>
            <a:r>
              <a:rPr lang="en-US" altLang="zh-CN"/>
              <a:t>CPU</a:t>
            </a:r>
            <a:r>
              <a:rPr lang="zh-CN" altLang="en-US"/>
              <a:t>一声</a:t>
            </a:r>
            <a:r>
              <a:rPr lang="en-US" altLang="zh-CN"/>
              <a:t>!</a:t>
            </a:r>
          </a:p>
        </p:txBody>
      </p:sp>
      <p:grpSp>
        <p:nvGrpSpPr>
          <p:cNvPr id="329772" name="Group 44"/>
          <p:cNvGrpSpPr>
            <a:grpSpLocks/>
          </p:cNvGrpSpPr>
          <p:nvPr/>
        </p:nvGrpSpPr>
        <p:grpSpPr bwMode="auto">
          <a:xfrm>
            <a:off x="760785" y="1643154"/>
            <a:ext cx="7315200" cy="471488"/>
            <a:chOff x="576" y="3220"/>
            <a:chExt cx="4608" cy="297"/>
          </a:xfrm>
        </p:grpSpPr>
        <p:sp>
          <p:nvSpPr>
            <p:cNvPr id="329773" name="Rectangle 45"/>
            <p:cNvSpPr>
              <a:spLocks noChangeArrowheads="1"/>
            </p:cNvSpPr>
            <p:nvPr/>
          </p:nvSpPr>
          <p:spPr bwMode="auto">
            <a:xfrm>
              <a:off x="576" y="3220"/>
              <a:ext cx="4608"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spcBef>
                  <a:spcPct val="0"/>
                </a:spcBef>
              </a:pPr>
              <a:r>
                <a:rPr lang="zh-CN" altLang="en-US" sz="2000" b="1" dirty="0">
                  <a:solidFill>
                    <a:schemeClr val="tx1"/>
                  </a:solidFill>
                  <a:sym typeface="Symbol" panose="05050102010706020507" pitchFamily="18" charset="2"/>
                </a:rPr>
                <a:t>引入</a:t>
              </a:r>
              <a:r>
                <a:rPr lang="en-US" altLang="zh-CN" sz="2000" b="1" dirty="0">
                  <a:solidFill>
                    <a:schemeClr val="tx1"/>
                  </a:solidFill>
                  <a:sym typeface="Symbol" panose="05050102010706020507" pitchFamily="18" charset="2"/>
                </a:rPr>
                <a:t>DMA(</a:t>
              </a:r>
              <a:r>
                <a:rPr lang="zh-CN" altLang="en-US" sz="2000" b="1" dirty="0">
                  <a:solidFill>
                    <a:schemeClr val="tx1"/>
                  </a:solidFill>
                  <a:sym typeface="Symbol" panose="05050102010706020507" pitchFamily="18" charset="2"/>
                </a:rPr>
                <a:t>直接内存存取</a:t>
              </a:r>
              <a:r>
                <a:rPr lang="en-US" altLang="zh-CN" sz="2000" b="1" dirty="0">
                  <a:solidFill>
                    <a:schemeClr val="tx1"/>
                  </a:solidFill>
                  <a:sym typeface="Symbol" panose="05050102010706020507" pitchFamily="18" charset="2"/>
                </a:rPr>
                <a:t>)</a:t>
              </a:r>
            </a:p>
          </p:txBody>
        </p:sp>
        <p:pic>
          <p:nvPicPr>
            <p:cNvPr id="329774" name="Picture 4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3324"/>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9831" name="Group 103"/>
          <p:cNvGrpSpPr>
            <a:grpSpLocks/>
          </p:cNvGrpSpPr>
          <p:nvPr/>
        </p:nvGrpSpPr>
        <p:grpSpPr bwMode="auto">
          <a:xfrm>
            <a:off x="760785" y="1689187"/>
            <a:ext cx="8001000" cy="3505200"/>
            <a:chOff x="576" y="1325"/>
            <a:chExt cx="5040" cy="2208"/>
          </a:xfrm>
        </p:grpSpPr>
        <p:sp>
          <p:nvSpPr>
            <p:cNvPr id="329782" name="Text Box 54"/>
            <p:cNvSpPr txBox="1">
              <a:spLocks noChangeArrowheads="1"/>
            </p:cNvSpPr>
            <p:nvPr/>
          </p:nvSpPr>
          <p:spPr bwMode="auto">
            <a:xfrm>
              <a:off x="4848" y="3245"/>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chemeClr val="tx1"/>
                  </a:solidFill>
                </a:rPr>
                <a:t>总线</a:t>
              </a:r>
            </a:p>
          </p:txBody>
        </p:sp>
        <p:grpSp>
          <p:nvGrpSpPr>
            <p:cNvPr id="329820" name="Group 92"/>
            <p:cNvGrpSpPr>
              <a:grpSpLocks/>
            </p:cNvGrpSpPr>
            <p:nvPr/>
          </p:nvGrpSpPr>
          <p:grpSpPr bwMode="auto">
            <a:xfrm>
              <a:off x="576" y="1325"/>
              <a:ext cx="4896" cy="1920"/>
              <a:chOff x="576" y="1325"/>
              <a:chExt cx="4896" cy="1920"/>
            </a:xfrm>
          </p:grpSpPr>
          <p:grpSp>
            <p:nvGrpSpPr>
              <p:cNvPr id="329818" name="Group 90"/>
              <p:cNvGrpSpPr>
                <a:grpSpLocks/>
              </p:cNvGrpSpPr>
              <p:nvPr/>
            </p:nvGrpSpPr>
            <p:grpSpPr bwMode="auto">
              <a:xfrm>
                <a:off x="576" y="1325"/>
                <a:ext cx="4896" cy="1920"/>
                <a:chOff x="576" y="1325"/>
                <a:chExt cx="4896" cy="1920"/>
              </a:xfrm>
            </p:grpSpPr>
            <p:grpSp>
              <p:nvGrpSpPr>
                <p:cNvPr id="329817" name="Group 89"/>
                <p:cNvGrpSpPr>
                  <a:grpSpLocks/>
                </p:cNvGrpSpPr>
                <p:nvPr/>
              </p:nvGrpSpPr>
              <p:grpSpPr bwMode="auto">
                <a:xfrm>
                  <a:off x="576" y="1325"/>
                  <a:ext cx="4896" cy="1920"/>
                  <a:chOff x="576" y="1325"/>
                  <a:chExt cx="4896" cy="1920"/>
                </a:xfrm>
              </p:grpSpPr>
              <p:sp>
                <p:nvSpPr>
                  <p:cNvPr id="329783" name="AutoShape 55"/>
                  <p:cNvSpPr>
                    <a:spLocks noChangeArrowheads="1"/>
                  </p:cNvSpPr>
                  <p:nvPr/>
                </p:nvSpPr>
                <p:spPr bwMode="auto">
                  <a:xfrm rot="5400000">
                    <a:off x="2928" y="701"/>
                    <a:ext cx="192" cy="4896"/>
                  </a:xfrm>
                  <a:prstGeom prst="can">
                    <a:avLst>
                      <a:gd name="adj" fmla="val 54069"/>
                    </a:avLst>
                  </a:prstGeom>
                  <a:gradFill rotWithShape="1">
                    <a:gsLst>
                      <a:gs pos="0">
                        <a:srgbClr val="EAEAEA"/>
                      </a:gs>
                      <a:gs pos="50000">
                        <a:srgbClr val="EAEAEA">
                          <a:gamma/>
                          <a:shade val="46275"/>
                          <a:invGamma/>
                        </a:srgbClr>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08" name="Rectangle 80"/>
                  <p:cNvSpPr>
                    <a:spLocks noChangeArrowheads="1"/>
                  </p:cNvSpPr>
                  <p:nvPr/>
                </p:nvSpPr>
                <p:spPr bwMode="auto">
                  <a:xfrm>
                    <a:off x="1968" y="2016"/>
                    <a:ext cx="768" cy="864"/>
                  </a:xfrm>
                  <a:prstGeom prst="rect">
                    <a:avLst/>
                  </a:prstGeom>
                  <a:solidFill>
                    <a:schemeClr val="bg1"/>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09" name="AutoShape 81"/>
                  <p:cNvSpPr>
                    <a:spLocks noChangeArrowheads="1"/>
                  </p:cNvSpPr>
                  <p:nvPr/>
                </p:nvSpPr>
                <p:spPr bwMode="auto">
                  <a:xfrm>
                    <a:off x="2256" y="2880"/>
                    <a:ext cx="192" cy="240"/>
                  </a:xfrm>
                  <a:prstGeom prst="upDownArrow">
                    <a:avLst>
                      <a:gd name="adj1" fmla="val 50000"/>
                      <a:gd name="adj2" fmla="val 25000"/>
                    </a:avLst>
                  </a:prstGeom>
                  <a:solidFill>
                    <a:srgbClr val="EAEAEA"/>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29776" name="Rectangle 48"/>
                  <p:cNvSpPr>
                    <a:spLocks noChangeArrowheads="1"/>
                  </p:cNvSpPr>
                  <p:nvPr/>
                </p:nvSpPr>
                <p:spPr bwMode="auto">
                  <a:xfrm>
                    <a:off x="3100" y="1997"/>
                    <a:ext cx="768" cy="864"/>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77" name="AutoShape 49"/>
                  <p:cNvSpPr>
                    <a:spLocks noChangeArrowheads="1"/>
                  </p:cNvSpPr>
                  <p:nvPr/>
                </p:nvSpPr>
                <p:spPr bwMode="auto">
                  <a:xfrm>
                    <a:off x="3216" y="1325"/>
                    <a:ext cx="528" cy="528"/>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78" name="Text Box 50"/>
                  <p:cNvSpPr txBox="1">
                    <a:spLocks noChangeArrowheads="1"/>
                  </p:cNvSpPr>
                  <p:nvPr/>
                </p:nvSpPr>
                <p:spPr bwMode="auto">
                  <a:xfrm>
                    <a:off x="3648" y="1373"/>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000" b="1">
                        <a:solidFill>
                          <a:schemeClr val="tx1"/>
                        </a:solidFill>
                      </a:rPr>
                      <a:t>磁盘</a:t>
                    </a:r>
                  </a:p>
                </p:txBody>
              </p:sp>
              <p:sp>
                <p:nvSpPr>
                  <p:cNvPr id="329779" name="Text Box 51"/>
                  <p:cNvSpPr txBox="1">
                    <a:spLocks noChangeArrowheads="1"/>
                  </p:cNvSpPr>
                  <p:nvPr/>
                </p:nvSpPr>
                <p:spPr bwMode="auto">
                  <a:xfrm>
                    <a:off x="3264" y="2563"/>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chemeClr val="tx1"/>
                        </a:solidFill>
                      </a:rPr>
                      <a:t>缓存</a:t>
                    </a:r>
                  </a:p>
                </p:txBody>
              </p:sp>
              <p:sp>
                <p:nvSpPr>
                  <p:cNvPr id="329780" name="Rectangle 52"/>
                  <p:cNvSpPr>
                    <a:spLocks noChangeArrowheads="1"/>
                  </p:cNvSpPr>
                  <p:nvPr/>
                </p:nvSpPr>
                <p:spPr bwMode="auto">
                  <a:xfrm>
                    <a:off x="3264" y="2093"/>
                    <a:ext cx="452" cy="48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81" name="Text Box 53"/>
                  <p:cNvSpPr txBox="1">
                    <a:spLocks noChangeArrowheads="1"/>
                  </p:cNvSpPr>
                  <p:nvPr/>
                </p:nvSpPr>
                <p:spPr bwMode="auto">
                  <a:xfrm>
                    <a:off x="3868" y="1949"/>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2000" b="1">
                        <a:solidFill>
                          <a:schemeClr val="tx1"/>
                        </a:solidFill>
                      </a:rPr>
                      <a:t>磁盘控制器</a:t>
                    </a:r>
                  </a:p>
                </p:txBody>
              </p:sp>
              <p:sp>
                <p:nvSpPr>
                  <p:cNvPr id="329784" name="AutoShape 56"/>
                  <p:cNvSpPr>
                    <a:spLocks noChangeArrowheads="1"/>
                  </p:cNvSpPr>
                  <p:nvPr/>
                </p:nvSpPr>
                <p:spPr bwMode="auto">
                  <a:xfrm>
                    <a:off x="3408" y="2861"/>
                    <a:ext cx="192" cy="240"/>
                  </a:xfrm>
                  <a:prstGeom prst="upDownArrow">
                    <a:avLst>
                      <a:gd name="adj1" fmla="val 50000"/>
                      <a:gd name="adj2" fmla="val 25000"/>
                    </a:avLst>
                  </a:prstGeom>
                  <a:solidFill>
                    <a:srgbClr val="EAEAEA"/>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29786" name="Text Box 58"/>
                  <p:cNvSpPr txBox="1">
                    <a:spLocks noChangeArrowheads="1"/>
                  </p:cNvSpPr>
                  <p:nvPr/>
                </p:nvSpPr>
                <p:spPr bwMode="auto">
                  <a:xfrm>
                    <a:off x="5020" y="1997"/>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2000" b="1">
                        <a:solidFill>
                          <a:schemeClr val="tx1"/>
                        </a:solidFill>
                      </a:rPr>
                      <a:t>内存</a:t>
                    </a:r>
                  </a:p>
                </p:txBody>
              </p:sp>
              <p:sp>
                <p:nvSpPr>
                  <p:cNvPr id="329787" name="Rectangle 59"/>
                  <p:cNvSpPr>
                    <a:spLocks noChangeArrowheads="1"/>
                  </p:cNvSpPr>
                  <p:nvPr/>
                </p:nvSpPr>
                <p:spPr bwMode="auto">
                  <a:xfrm>
                    <a:off x="672" y="1997"/>
                    <a:ext cx="768" cy="864"/>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88" name="Text Box 60"/>
                  <p:cNvSpPr txBox="1">
                    <a:spLocks noChangeArrowheads="1"/>
                  </p:cNvSpPr>
                  <p:nvPr/>
                </p:nvSpPr>
                <p:spPr bwMode="auto">
                  <a:xfrm>
                    <a:off x="1440" y="1997"/>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en-US" altLang="zh-CN" sz="2000" b="1">
                        <a:solidFill>
                          <a:schemeClr val="tx1"/>
                        </a:solidFill>
                      </a:rPr>
                      <a:t>CPU</a:t>
                    </a:r>
                  </a:p>
                </p:txBody>
              </p:sp>
              <p:sp>
                <p:nvSpPr>
                  <p:cNvPr id="329789" name="AutoShape 61"/>
                  <p:cNvSpPr>
                    <a:spLocks noChangeArrowheads="1"/>
                  </p:cNvSpPr>
                  <p:nvPr/>
                </p:nvSpPr>
                <p:spPr bwMode="auto">
                  <a:xfrm>
                    <a:off x="960" y="2861"/>
                    <a:ext cx="192" cy="240"/>
                  </a:xfrm>
                  <a:prstGeom prst="upDownArrow">
                    <a:avLst>
                      <a:gd name="adj1" fmla="val 50000"/>
                      <a:gd name="adj2" fmla="val 25000"/>
                    </a:avLst>
                  </a:prstGeom>
                  <a:solidFill>
                    <a:srgbClr val="EAEAEA"/>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29790" name="Rectangle 62"/>
                  <p:cNvSpPr>
                    <a:spLocks noChangeArrowheads="1"/>
                  </p:cNvSpPr>
                  <p:nvPr/>
                </p:nvSpPr>
                <p:spPr bwMode="auto">
                  <a:xfrm>
                    <a:off x="4272" y="1997"/>
                    <a:ext cx="768" cy="864"/>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91" name="AutoShape 63"/>
                  <p:cNvSpPr>
                    <a:spLocks noChangeArrowheads="1"/>
                  </p:cNvSpPr>
                  <p:nvPr/>
                </p:nvSpPr>
                <p:spPr bwMode="auto">
                  <a:xfrm>
                    <a:off x="4560" y="2861"/>
                    <a:ext cx="192" cy="240"/>
                  </a:xfrm>
                  <a:prstGeom prst="upDownArrow">
                    <a:avLst>
                      <a:gd name="adj1" fmla="val 50000"/>
                      <a:gd name="adj2" fmla="val 25000"/>
                    </a:avLst>
                  </a:prstGeom>
                  <a:solidFill>
                    <a:srgbClr val="EAEAEA"/>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29810" name="Text Box 82"/>
                  <p:cNvSpPr txBox="1">
                    <a:spLocks noChangeArrowheads="1"/>
                  </p:cNvSpPr>
                  <p:nvPr/>
                </p:nvSpPr>
                <p:spPr bwMode="auto">
                  <a:xfrm>
                    <a:off x="2716" y="2016"/>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en-US" altLang="zh-CN" sz="2000" b="1"/>
                      <a:t>DMA</a:t>
                    </a:r>
                  </a:p>
                </p:txBody>
              </p:sp>
            </p:grpSp>
            <p:sp>
              <p:nvSpPr>
                <p:cNvPr id="329811" name="Rectangle 83"/>
                <p:cNvSpPr>
                  <a:spLocks noChangeArrowheads="1"/>
                </p:cNvSpPr>
                <p:nvPr/>
              </p:nvSpPr>
              <p:spPr bwMode="auto">
                <a:xfrm>
                  <a:off x="2064" y="2112"/>
                  <a:ext cx="576" cy="240"/>
                </a:xfrm>
                <a:prstGeom prst="rect">
                  <a:avLst/>
                </a:prstGeom>
                <a:solidFill>
                  <a:schemeClr val="bg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12" name="Text Box 84"/>
                <p:cNvSpPr txBox="1">
                  <a:spLocks noChangeArrowheads="1"/>
                </p:cNvSpPr>
                <p:nvPr/>
              </p:nvSpPr>
              <p:spPr bwMode="auto">
                <a:xfrm>
                  <a:off x="2140" y="2102"/>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chemeClr val="tx1"/>
                      </a:solidFill>
                    </a:rPr>
                    <a:t>地址</a:t>
                  </a:r>
                </a:p>
              </p:txBody>
            </p:sp>
            <p:sp>
              <p:nvSpPr>
                <p:cNvPr id="329813" name="Rectangle 85"/>
                <p:cNvSpPr>
                  <a:spLocks noChangeArrowheads="1"/>
                </p:cNvSpPr>
                <p:nvPr/>
              </p:nvSpPr>
              <p:spPr bwMode="auto">
                <a:xfrm>
                  <a:off x="2064" y="2448"/>
                  <a:ext cx="576" cy="240"/>
                </a:xfrm>
                <a:prstGeom prst="rect">
                  <a:avLst/>
                </a:prstGeom>
                <a:solidFill>
                  <a:schemeClr val="bg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14" name="Text Box 86"/>
                <p:cNvSpPr txBox="1">
                  <a:spLocks noChangeArrowheads="1"/>
                </p:cNvSpPr>
                <p:nvPr/>
              </p:nvSpPr>
              <p:spPr bwMode="auto">
                <a:xfrm>
                  <a:off x="2140" y="2438"/>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chemeClr val="tx1"/>
                      </a:solidFill>
                    </a:rPr>
                    <a:t>计数</a:t>
                  </a:r>
                </a:p>
              </p:txBody>
            </p:sp>
          </p:grpSp>
          <p:sp>
            <p:nvSpPr>
              <p:cNvPr id="329785" name="AutoShape 57"/>
              <p:cNvSpPr>
                <a:spLocks noChangeArrowheads="1"/>
              </p:cNvSpPr>
              <p:nvPr/>
            </p:nvSpPr>
            <p:spPr bwMode="auto">
              <a:xfrm>
                <a:off x="3408" y="1853"/>
                <a:ext cx="144" cy="240"/>
              </a:xfrm>
              <a:prstGeom prst="upDownArrow">
                <a:avLst>
                  <a:gd name="adj1" fmla="val 50000"/>
                  <a:gd name="adj2" fmla="val 33333"/>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grpSp>
      <p:sp>
        <p:nvSpPr>
          <p:cNvPr id="329792" name="Rectangle 64"/>
          <p:cNvSpPr>
            <a:spLocks noChangeArrowheads="1"/>
          </p:cNvSpPr>
          <p:nvPr/>
        </p:nvSpPr>
        <p:spPr bwMode="auto">
          <a:xfrm>
            <a:off x="5027985" y="2070187"/>
            <a:ext cx="717550" cy="3048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9830" name="Group 102"/>
          <p:cNvGrpSpPr>
            <a:grpSpLocks/>
          </p:cNvGrpSpPr>
          <p:nvPr/>
        </p:nvGrpSpPr>
        <p:grpSpPr bwMode="auto">
          <a:xfrm>
            <a:off x="1751385" y="3898987"/>
            <a:ext cx="1524000" cy="482600"/>
            <a:chOff x="1200" y="2717"/>
            <a:chExt cx="960" cy="304"/>
          </a:xfrm>
        </p:grpSpPr>
        <p:sp>
          <p:nvSpPr>
            <p:cNvPr id="329794" name="Freeform 66"/>
            <p:cNvSpPr>
              <a:spLocks/>
            </p:cNvSpPr>
            <p:nvPr/>
          </p:nvSpPr>
          <p:spPr bwMode="auto">
            <a:xfrm>
              <a:off x="1200" y="2784"/>
              <a:ext cx="960" cy="237"/>
            </a:xfrm>
            <a:custGeom>
              <a:avLst/>
              <a:gdLst>
                <a:gd name="T0" fmla="*/ 2200 w 2208"/>
                <a:gd name="T1" fmla="*/ 0 h 304"/>
                <a:gd name="T2" fmla="*/ 2200 w 2208"/>
                <a:gd name="T3" fmla="*/ 240 h 304"/>
                <a:gd name="T4" fmla="*/ 2152 w 2208"/>
                <a:gd name="T5" fmla="*/ 288 h 304"/>
                <a:gd name="T6" fmla="*/ 2056 w 2208"/>
                <a:gd name="T7" fmla="*/ 288 h 304"/>
                <a:gd name="T8" fmla="*/ 1432 w 2208"/>
                <a:gd name="T9" fmla="*/ 288 h 304"/>
                <a:gd name="T10" fmla="*/ 232 w 2208"/>
                <a:gd name="T11" fmla="*/ 288 h 304"/>
                <a:gd name="T12" fmla="*/ 40 w 2208"/>
                <a:gd name="T13" fmla="*/ 192 h 304"/>
                <a:gd name="T14" fmla="*/ 40 w 2208"/>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08" h="304">
                  <a:moveTo>
                    <a:pt x="2200" y="0"/>
                  </a:moveTo>
                  <a:cubicBezTo>
                    <a:pt x="2204" y="96"/>
                    <a:pt x="2208" y="192"/>
                    <a:pt x="2200" y="240"/>
                  </a:cubicBezTo>
                  <a:cubicBezTo>
                    <a:pt x="2192" y="288"/>
                    <a:pt x="2176" y="280"/>
                    <a:pt x="2152" y="288"/>
                  </a:cubicBezTo>
                  <a:cubicBezTo>
                    <a:pt x="2128" y="296"/>
                    <a:pt x="2176" y="288"/>
                    <a:pt x="2056" y="288"/>
                  </a:cubicBezTo>
                  <a:cubicBezTo>
                    <a:pt x="1936" y="288"/>
                    <a:pt x="1736" y="288"/>
                    <a:pt x="1432" y="288"/>
                  </a:cubicBezTo>
                  <a:cubicBezTo>
                    <a:pt x="1128" y="288"/>
                    <a:pt x="464" y="304"/>
                    <a:pt x="232" y="288"/>
                  </a:cubicBezTo>
                  <a:cubicBezTo>
                    <a:pt x="0" y="272"/>
                    <a:pt x="72" y="240"/>
                    <a:pt x="40" y="192"/>
                  </a:cubicBezTo>
                  <a:cubicBezTo>
                    <a:pt x="8" y="144"/>
                    <a:pt x="24" y="72"/>
                    <a:pt x="40"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9795" name="Text Box 67"/>
            <p:cNvSpPr txBox="1">
              <a:spLocks noChangeArrowheads="1"/>
            </p:cNvSpPr>
            <p:nvPr/>
          </p:nvSpPr>
          <p:spPr bwMode="auto">
            <a:xfrm>
              <a:off x="1429" y="2717"/>
              <a:ext cx="6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chemeClr val="accent2"/>
                  </a:solidFill>
                </a:rPr>
                <a:t>中断</a:t>
              </a:r>
            </a:p>
          </p:txBody>
        </p:sp>
      </p:grpSp>
      <p:sp>
        <p:nvSpPr>
          <p:cNvPr id="329796" name="Rectangle 68"/>
          <p:cNvSpPr>
            <a:spLocks noChangeArrowheads="1"/>
          </p:cNvSpPr>
          <p:nvPr/>
        </p:nvSpPr>
        <p:spPr bwMode="auto">
          <a:xfrm>
            <a:off x="5027985" y="2908387"/>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97" name="Rectangle 69"/>
          <p:cNvSpPr>
            <a:spLocks noChangeArrowheads="1"/>
          </p:cNvSpPr>
          <p:nvPr/>
        </p:nvSpPr>
        <p:spPr bwMode="auto">
          <a:xfrm>
            <a:off x="5027985" y="2984587"/>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98" name="Rectangle 70"/>
          <p:cNvSpPr>
            <a:spLocks noChangeArrowheads="1"/>
          </p:cNvSpPr>
          <p:nvPr/>
        </p:nvSpPr>
        <p:spPr bwMode="auto">
          <a:xfrm>
            <a:off x="5027985" y="3060787"/>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99" name="Rectangle 71"/>
          <p:cNvSpPr>
            <a:spLocks noChangeArrowheads="1"/>
          </p:cNvSpPr>
          <p:nvPr/>
        </p:nvSpPr>
        <p:spPr bwMode="auto">
          <a:xfrm>
            <a:off x="5027985" y="3136987"/>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00" name="Rectangle 72"/>
          <p:cNvSpPr>
            <a:spLocks noChangeArrowheads="1"/>
          </p:cNvSpPr>
          <p:nvPr/>
        </p:nvSpPr>
        <p:spPr bwMode="auto">
          <a:xfrm>
            <a:off x="6901235" y="3136987"/>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04" name="Rectangle 76"/>
          <p:cNvSpPr>
            <a:spLocks noChangeArrowheads="1"/>
          </p:cNvSpPr>
          <p:nvPr/>
        </p:nvSpPr>
        <p:spPr bwMode="auto">
          <a:xfrm>
            <a:off x="6901235" y="3060787"/>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05" name="Rectangle 77"/>
          <p:cNvSpPr>
            <a:spLocks noChangeArrowheads="1"/>
          </p:cNvSpPr>
          <p:nvPr/>
        </p:nvSpPr>
        <p:spPr bwMode="auto">
          <a:xfrm>
            <a:off x="6901235" y="2984587"/>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06" name="Rectangle 78"/>
          <p:cNvSpPr>
            <a:spLocks noChangeArrowheads="1"/>
          </p:cNvSpPr>
          <p:nvPr/>
        </p:nvSpPr>
        <p:spPr bwMode="auto">
          <a:xfrm>
            <a:off x="6901235" y="2908387"/>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9819" name="Group 91"/>
          <p:cNvGrpSpPr>
            <a:grpSpLocks/>
          </p:cNvGrpSpPr>
          <p:nvPr/>
        </p:nvGrpSpPr>
        <p:grpSpPr bwMode="auto">
          <a:xfrm>
            <a:off x="1294185" y="3929149"/>
            <a:ext cx="2589213" cy="1295400"/>
            <a:chOff x="912" y="2736"/>
            <a:chExt cx="1631" cy="816"/>
          </a:xfrm>
        </p:grpSpPr>
        <p:sp>
          <p:nvSpPr>
            <p:cNvPr id="329815" name="Freeform 87"/>
            <p:cNvSpPr>
              <a:spLocks/>
            </p:cNvSpPr>
            <p:nvPr/>
          </p:nvSpPr>
          <p:spPr bwMode="auto">
            <a:xfrm>
              <a:off x="1104" y="2736"/>
              <a:ext cx="1152" cy="616"/>
            </a:xfrm>
            <a:custGeom>
              <a:avLst/>
              <a:gdLst>
                <a:gd name="T0" fmla="*/ 48 w 1152"/>
                <a:gd name="T1" fmla="*/ 48 h 616"/>
                <a:gd name="T2" fmla="*/ 48 w 1152"/>
                <a:gd name="T3" fmla="*/ 384 h 616"/>
                <a:gd name="T4" fmla="*/ 48 w 1152"/>
                <a:gd name="T5" fmla="*/ 528 h 616"/>
                <a:gd name="T6" fmla="*/ 336 w 1152"/>
                <a:gd name="T7" fmla="*/ 528 h 616"/>
                <a:gd name="T8" fmla="*/ 1008 w 1152"/>
                <a:gd name="T9" fmla="*/ 528 h 616"/>
                <a:gd name="T10" fmla="*/ 1104 w 1152"/>
                <a:gd name="T11" fmla="*/ 528 h 616"/>
                <a:gd name="T12" fmla="*/ 1152 w 1152"/>
                <a:gd name="T13" fmla="*/ 0 h 616"/>
              </a:gdLst>
              <a:ahLst/>
              <a:cxnLst>
                <a:cxn ang="0">
                  <a:pos x="T0" y="T1"/>
                </a:cxn>
                <a:cxn ang="0">
                  <a:pos x="T2" y="T3"/>
                </a:cxn>
                <a:cxn ang="0">
                  <a:pos x="T4" y="T5"/>
                </a:cxn>
                <a:cxn ang="0">
                  <a:pos x="T6" y="T7"/>
                </a:cxn>
                <a:cxn ang="0">
                  <a:pos x="T8" y="T9"/>
                </a:cxn>
                <a:cxn ang="0">
                  <a:pos x="T10" y="T11"/>
                </a:cxn>
                <a:cxn ang="0">
                  <a:pos x="T12" y="T13"/>
                </a:cxn>
              </a:cxnLst>
              <a:rect l="0" t="0" r="r" b="b"/>
              <a:pathLst>
                <a:path w="1152" h="616">
                  <a:moveTo>
                    <a:pt x="48" y="48"/>
                  </a:moveTo>
                  <a:cubicBezTo>
                    <a:pt x="48" y="176"/>
                    <a:pt x="48" y="304"/>
                    <a:pt x="48" y="384"/>
                  </a:cubicBezTo>
                  <a:cubicBezTo>
                    <a:pt x="48" y="464"/>
                    <a:pt x="0" y="504"/>
                    <a:pt x="48" y="528"/>
                  </a:cubicBezTo>
                  <a:cubicBezTo>
                    <a:pt x="96" y="552"/>
                    <a:pt x="176" y="528"/>
                    <a:pt x="336" y="528"/>
                  </a:cubicBezTo>
                  <a:cubicBezTo>
                    <a:pt x="496" y="528"/>
                    <a:pt x="880" y="528"/>
                    <a:pt x="1008" y="528"/>
                  </a:cubicBezTo>
                  <a:cubicBezTo>
                    <a:pt x="1136" y="528"/>
                    <a:pt x="1080" y="616"/>
                    <a:pt x="1104" y="528"/>
                  </a:cubicBezTo>
                  <a:cubicBezTo>
                    <a:pt x="1128" y="440"/>
                    <a:pt x="1140" y="220"/>
                    <a:pt x="1152"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9816" name="Text Box 88"/>
            <p:cNvSpPr txBox="1">
              <a:spLocks noChangeArrowheads="1"/>
            </p:cNvSpPr>
            <p:nvPr/>
          </p:nvSpPr>
          <p:spPr bwMode="auto">
            <a:xfrm>
              <a:off x="912" y="3264"/>
              <a:ext cx="16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t>发送命令</a:t>
              </a:r>
            </a:p>
          </p:txBody>
        </p:sp>
      </p:grpSp>
      <p:grpSp>
        <p:nvGrpSpPr>
          <p:cNvPr id="329824" name="Group 96"/>
          <p:cNvGrpSpPr>
            <a:grpSpLocks/>
          </p:cNvGrpSpPr>
          <p:nvPr/>
        </p:nvGrpSpPr>
        <p:grpSpPr bwMode="auto">
          <a:xfrm>
            <a:off x="3259510" y="2938549"/>
            <a:ext cx="1524000" cy="930275"/>
            <a:chOff x="2150" y="2112"/>
            <a:chExt cx="960" cy="586"/>
          </a:xfrm>
        </p:grpSpPr>
        <p:sp>
          <p:nvSpPr>
            <p:cNvPr id="329821" name="Text Box 93"/>
            <p:cNvSpPr txBox="1">
              <a:spLocks noChangeArrowheads="1"/>
            </p:cNvSpPr>
            <p:nvPr/>
          </p:nvSpPr>
          <p:spPr bwMode="auto">
            <a:xfrm>
              <a:off x="2150" y="2448"/>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t>计数</a:t>
              </a:r>
            </a:p>
          </p:txBody>
        </p:sp>
        <p:sp>
          <p:nvSpPr>
            <p:cNvPr id="329822" name="Text Box 94"/>
            <p:cNvSpPr txBox="1">
              <a:spLocks noChangeArrowheads="1"/>
            </p:cNvSpPr>
            <p:nvPr/>
          </p:nvSpPr>
          <p:spPr bwMode="auto">
            <a:xfrm>
              <a:off x="2150" y="2112"/>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t>地址</a:t>
              </a:r>
            </a:p>
          </p:txBody>
        </p:sp>
      </p:grpSp>
      <p:grpSp>
        <p:nvGrpSpPr>
          <p:cNvPr id="329827" name="Group 99"/>
          <p:cNvGrpSpPr>
            <a:grpSpLocks/>
          </p:cNvGrpSpPr>
          <p:nvPr/>
        </p:nvGrpSpPr>
        <p:grpSpPr bwMode="auto">
          <a:xfrm>
            <a:off x="3770685" y="3929149"/>
            <a:ext cx="1358900" cy="482600"/>
            <a:chOff x="2472" y="2736"/>
            <a:chExt cx="856" cy="304"/>
          </a:xfrm>
        </p:grpSpPr>
        <p:sp>
          <p:nvSpPr>
            <p:cNvPr id="329825" name="Freeform 97"/>
            <p:cNvSpPr>
              <a:spLocks/>
            </p:cNvSpPr>
            <p:nvPr/>
          </p:nvSpPr>
          <p:spPr bwMode="auto">
            <a:xfrm>
              <a:off x="2472" y="2784"/>
              <a:ext cx="856" cy="256"/>
            </a:xfrm>
            <a:custGeom>
              <a:avLst/>
              <a:gdLst>
                <a:gd name="T0" fmla="*/ 24 w 856"/>
                <a:gd name="T1" fmla="*/ 0 h 304"/>
                <a:gd name="T2" fmla="*/ 24 w 856"/>
                <a:gd name="T3" fmla="*/ 240 h 304"/>
                <a:gd name="T4" fmla="*/ 120 w 856"/>
                <a:gd name="T5" fmla="*/ 288 h 304"/>
                <a:gd name="T6" fmla="*/ 744 w 856"/>
                <a:gd name="T7" fmla="*/ 288 h 304"/>
                <a:gd name="T8" fmla="*/ 792 w 856"/>
                <a:gd name="T9" fmla="*/ 192 h 304"/>
                <a:gd name="T10" fmla="*/ 792 w 856"/>
                <a:gd name="T11" fmla="*/ 0 h 304"/>
              </a:gdLst>
              <a:ahLst/>
              <a:cxnLst>
                <a:cxn ang="0">
                  <a:pos x="T0" y="T1"/>
                </a:cxn>
                <a:cxn ang="0">
                  <a:pos x="T2" y="T3"/>
                </a:cxn>
                <a:cxn ang="0">
                  <a:pos x="T4" y="T5"/>
                </a:cxn>
                <a:cxn ang="0">
                  <a:pos x="T6" y="T7"/>
                </a:cxn>
                <a:cxn ang="0">
                  <a:pos x="T8" y="T9"/>
                </a:cxn>
                <a:cxn ang="0">
                  <a:pos x="T10" y="T11"/>
                </a:cxn>
              </a:cxnLst>
              <a:rect l="0" t="0" r="r" b="b"/>
              <a:pathLst>
                <a:path w="856" h="304">
                  <a:moveTo>
                    <a:pt x="24" y="0"/>
                  </a:moveTo>
                  <a:cubicBezTo>
                    <a:pt x="16" y="96"/>
                    <a:pt x="8" y="192"/>
                    <a:pt x="24" y="240"/>
                  </a:cubicBezTo>
                  <a:cubicBezTo>
                    <a:pt x="40" y="288"/>
                    <a:pt x="0" y="280"/>
                    <a:pt x="120" y="288"/>
                  </a:cubicBezTo>
                  <a:cubicBezTo>
                    <a:pt x="240" y="296"/>
                    <a:pt x="632" y="304"/>
                    <a:pt x="744" y="288"/>
                  </a:cubicBezTo>
                  <a:cubicBezTo>
                    <a:pt x="856" y="272"/>
                    <a:pt x="784" y="240"/>
                    <a:pt x="792" y="192"/>
                  </a:cubicBezTo>
                  <a:cubicBezTo>
                    <a:pt x="800" y="144"/>
                    <a:pt x="792" y="32"/>
                    <a:pt x="792"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9826" name="Text Box 98"/>
            <p:cNvSpPr txBox="1">
              <a:spLocks noChangeArrowheads="1"/>
            </p:cNvSpPr>
            <p:nvPr/>
          </p:nvSpPr>
          <p:spPr bwMode="auto">
            <a:xfrm>
              <a:off x="2688" y="273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命令</a:t>
              </a:r>
            </a:p>
          </p:txBody>
        </p:sp>
      </p:grpSp>
      <p:grpSp>
        <p:nvGrpSpPr>
          <p:cNvPr id="329829" name="Group 101"/>
          <p:cNvGrpSpPr>
            <a:grpSpLocks/>
          </p:cNvGrpSpPr>
          <p:nvPr/>
        </p:nvGrpSpPr>
        <p:grpSpPr bwMode="auto">
          <a:xfrm>
            <a:off x="3681785" y="3319549"/>
            <a:ext cx="3556000" cy="1905000"/>
            <a:chOff x="2416" y="2352"/>
            <a:chExt cx="2240" cy="1200"/>
          </a:xfrm>
        </p:grpSpPr>
        <p:sp>
          <p:nvSpPr>
            <p:cNvPr id="329803" name="Text Box 75"/>
            <p:cNvSpPr txBox="1">
              <a:spLocks noChangeArrowheads="1"/>
            </p:cNvSpPr>
            <p:nvPr/>
          </p:nvSpPr>
          <p:spPr bwMode="auto">
            <a:xfrm>
              <a:off x="2688" y="3264"/>
              <a:ext cx="16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将数据读入内存</a:t>
              </a:r>
            </a:p>
          </p:txBody>
        </p:sp>
        <p:sp>
          <p:nvSpPr>
            <p:cNvPr id="329828" name="Freeform 100"/>
            <p:cNvSpPr>
              <a:spLocks/>
            </p:cNvSpPr>
            <p:nvPr/>
          </p:nvSpPr>
          <p:spPr bwMode="auto">
            <a:xfrm>
              <a:off x="2416" y="2352"/>
              <a:ext cx="2240" cy="960"/>
            </a:xfrm>
            <a:custGeom>
              <a:avLst/>
              <a:gdLst>
                <a:gd name="T0" fmla="*/ 32 w 2240"/>
                <a:gd name="T1" fmla="*/ 480 h 960"/>
                <a:gd name="T2" fmla="*/ 32 w 2240"/>
                <a:gd name="T3" fmla="*/ 768 h 960"/>
                <a:gd name="T4" fmla="*/ 32 w 2240"/>
                <a:gd name="T5" fmla="*/ 864 h 960"/>
                <a:gd name="T6" fmla="*/ 224 w 2240"/>
                <a:gd name="T7" fmla="*/ 912 h 960"/>
                <a:gd name="T8" fmla="*/ 704 w 2240"/>
                <a:gd name="T9" fmla="*/ 912 h 960"/>
                <a:gd name="T10" fmla="*/ 1856 w 2240"/>
                <a:gd name="T11" fmla="*/ 912 h 960"/>
                <a:gd name="T12" fmla="*/ 2048 w 2240"/>
                <a:gd name="T13" fmla="*/ 912 h 960"/>
                <a:gd name="T14" fmla="*/ 2048 w 2240"/>
                <a:gd name="T15" fmla="*/ 624 h 960"/>
                <a:gd name="T16" fmla="*/ 2144 w 2240"/>
                <a:gd name="T17" fmla="*/ 288 h 960"/>
                <a:gd name="T18" fmla="*/ 2240 w 2240"/>
                <a:gd name="T19" fmla="*/ 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0" h="960">
                  <a:moveTo>
                    <a:pt x="32" y="480"/>
                  </a:moveTo>
                  <a:cubicBezTo>
                    <a:pt x="32" y="592"/>
                    <a:pt x="32" y="704"/>
                    <a:pt x="32" y="768"/>
                  </a:cubicBezTo>
                  <a:cubicBezTo>
                    <a:pt x="32" y="832"/>
                    <a:pt x="0" y="840"/>
                    <a:pt x="32" y="864"/>
                  </a:cubicBezTo>
                  <a:cubicBezTo>
                    <a:pt x="64" y="888"/>
                    <a:pt x="112" y="904"/>
                    <a:pt x="224" y="912"/>
                  </a:cubicBezTo>
                  <a:cubicBezTo>
                    <a:pt x="336" y="920"/>
                    <a:pt x="432" y="912"/>
                    <a:pt x="704" y="912"/>
                  </a:cubicBezTo>
                  <a:cubicBezTo>
                    <a:pt x="976" y="912"/>
                    <a:pt x="1632" y="912"/>
                    <a:pt x="1856" y="912"/>
                  </a:cubicBezTo>
                  <a:cubicBezTo>
                    <a:pt x="2080" y="912"/>
                    <a:pt x="2016" y="960"/>
                    <a:pt x="2048" y="912"/>
                  </a:cubicBezTo>
                  <a:cubicBezTo>
                    <a:pt x="2080" y="864"/>
                    <a:pt x="2032" y="728"/>
                    <a:pt x="2048" y="624"/>
                  </a:cubicBezTo>
                  <a:cubicBezTo>
                    <a:pt x="2064" y="520"/>
                    <a:pt x="2112" y="392"/>
                    <a:pt x="2144" y="288"/>
                  </a:cubicBezTo>
                  <a:cubicBezTo>
                    <a:pt x="2176" y="184"/>
                    <a:pt x="2208" y="92"/>
                    <a:pt x="2240"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9832" name="Group 104"/>
          <p:cNvGrpSpPr>
            <a:grpSpLocks/>
          </p:cNvGrpSpPr>
          <p:nvPr/>
        </p:nvGrpSpPr>
        <p:grpSpPr bwMode="auto">
          <a:xfrm>
            <a:off x="760785" y="5230899"/>
            <a:ext cx="7315200" cy="901700"/>
            <a:chOff x="576" y="3220"/>
            <a:chExt cx="4608" cy="568"/>
          </a:xfrm>
        </p:grpSpPr>
        <p:sp>
          <p:nvSpPr>
            <p:cNvPr id="329833" name="Rectangle 105"/>
            <p:cNvSpPr>
              <a:spLocks noChangeArrowheads="1"/>
            </p:cNvSpPr>
            <p:nvPr/>
          </p:nvSpPr>
          <p:spPr bwMode="auto">
            <a:xfrm>
              <a:off x="576" y="3220"/>
              <a:ext cx="4608" cy="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spcBef>
                  <a:spcPct val="0"/>
                </a:spcBef>
              </a:pPr>
              <a:r>
                <a:rPr lang="zh-CN" altLang="en-US" sz="2000" b="1" dirty="0">
                  <a:sym typeface="Symbol" panose="05050102010706020507" pitchFamily="18" charset="2"/>
                </a:rPr>
                <a:t>幸运的是</a:t>
              </a:r>
              <a:r>
                <a:rPr lang="en-US" altLang="zh-CN" sz="2000" b="1" dirty="0">
                  <a:sym typeface="Symbol" panose="05050102010706020507" pitchFamily="18" charset="2"/>
                </a:rPr>
                <a:t>:</a:t>
              </a:r>
              <a:r>
                <a:rPr lang="en-US" altLang="zh-CN" sz="2000" b="1" dirty="0">
                  <a:solidFill>
                    <a:schemeClr val="tx1"/>
                  </a:solidFill>
                  <a:sym typeface="Symbol" panose="05050102010706020507" pitchFamily="18" charset="2"/>
                </a:rPr>
                <a:t> </a:t>
              </a:r>
              <a:r>
                <a:rPr lang="zh-CN" altLang="en-US" sz="2000" b="1" dirty="0">
                  <a:solidFill>
                    <a:schemeClr val="tx1"/>
                  </a:solidFill>
                  <a:sym typeface="Symbol" panose="05050102010706020507" pitchFamily="18" charset="2"/>
                </a:rPr>
                <a:t>该方式的细节由</a:t>
              </a:r>
              <a:r>
                <a:rPr lang="en-US" altLang="zh-CN" sz="2000" b="1" dirty="0">
                  <a:solidFill>
                    <a:schemeClr val="tx1"/>
                  </a:solidFill>
                  <a:sym typeface="Symbol" panose="05050102010706020507" pitchFamily="18" charset="2"/>
                </a:rPr>
                <a:t>DMA</a:t>
              </a:r>
              <a:r>
                <a:rPr lang="zh-CN" altLang="en-US" sz="2000" b="1" dirty="0">
                  <a:solidFill>
                    <a:schemeClr val="tx1"/>
                  </a:solidFill>
                  <a:sym typeface="Symbol" panose="05050102010706020507" pitchFamily="18" charset="2"/>
                </a:rPr>
                <a:t>设计者考虑，对于操作系统而言，</a:t>
              </a:r>
              <a:r>
                <a:rPr lang="zh-CN" altLang="en-US" sz="2000" b="1" dirty="0">
                  <a:sym typeface="Symbol" panose="05050102010706020507" pitchFamily="18" charset="2"/>
                </a:rPr>
                <a:t>考虑的仍然只是中断处理</a:t>
              </a:r>
            </a:p>
          </p:txBody>
        </p:sp>
        <p:pic>
          <p:nvPicPr>
            <p:cNvPr id="329834" name="Picture 10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3325"/>
              <a:ext cx="119" cy="1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00589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9731"/>
                                        </p:tgtEl>
                                        <p:attrNameLst>
                                          <p:attrName>style.visibility</p:attrName>
                                        </p:attrNameLst>
                                      </p:cBhvr>
                                      <p:to>
                                        <p:strVal val="visible"/>
                                      </p:to>
                                    </p:set>
                                    <p:animEffect transition="in" filter="dissolve">
                                      <p:cBhvr>
                                        <p:cTn id="7" dur="500"/>
                                        <p:tgtEl>
                                          <p:spTgt spid="3297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29772"/>
                                        </p:tgtEl>
                                        <p:attrNameLst>
                                          <p:attrName>style.visibility</p:attrName>
                                        </p:attrNameLst>
                                      </p:cBhvr>
                                      <p:to>
                                        <p:strVal val="visible"/>
                                      </p:to>
                                    </p:set>
                                    <p:animEffect transition="in" filter="dissolve">
                                      <p:cBhvr>
                                        <p:cTn id="12" dur="500"/>
                                        <p:tgtEl>
                                          <p:spTgt spid="3297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29831"/>
                                        </p:tgtEl>
                                        <p:attrNameLst>
                                          <p:attrName>style.visibility</p:attrName>
                                        </p:attrNameLst>
                                      </p:cBhvr>
                                      <p:to>
                                        <p:strVal val="visible"/>
                                      </p:to>
                                    </p:set>
                                    <p:animEffect transition="in" filter="dissolve">
                                      <p:cBhvr>
                                        <p:cTn id="17" dur="500"/>
                                        <p:tgtEl>
                                          <p:spTgt spid="3298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nodeType="clickEffect">
                                  <p:stCondLst>
                                    <p:cond delay="0"/>
                                  </p:stCondLst>
                                  <p:childTnLst>
                                    <p:set>
                                      <p:cBhvr>
                                        <p:cTn id="21" dur="1" fill="hold">
                                          <p:stCondLst>
                                            <p:cond delay="0"/>
                                          </p:stCondLst>
                                        </p:cTn>
                                        <p:tgtEl>
                                          <p:spTgt spid="329819"/>
                                        </p:tgtEl>
                                        <p:attrNameLst>
                                          <p:attrName>style.visibility</p:attrName>
                                        </p:attrNameLst>
                                      </p:cBhvr>
                                      <p:to>
                                        <p:strVal val="visible"/>
                                      </p:to>
                                    </p:set>
                                    <p:anim calcmode="lin" valueType="num">
                                      <p:cBhvr>
                                        <p:cTn id="22" dur="500" fill="hold"/>
                                        <p:tgtEl>
                                          <p:spTgt spid="329819"/>
                                        </p:tgtEl>
                                        <p:attrNameLst>
                                          <p:attrName>ppt_x</p:attrName>
                                        </p:attrNameLst>
                                      </p:cBhvr>
                                      <p:tavLst>
                                        <p:tav tm="0">
                                          <p:val>
                                            <p:strVal val="#ppt_x-#ppt_w/2"/>
                                          </p:val>
                                        </p:tav>
                                        <p:tav tm="100000">
                                          <p:val>
                                            <p:strVal val="#ppt_x"/>
                                          </p:val>
                                        </p:tav>
                                      </p:tavLst>
                                    </p:anim>
                                    <p:anim calcmode="lin" valueType="num">
                                      <p:cBhvr>
                                        <p:cTn id="23" dur="500" fill="hold"/>
                                        <p:tgtEl>
                                          <p:spTgt spid="329819"/>
                                        </p:tgtEl>
                                        <p:attrNameLst>
                                          <p:attrName>ppt_y</p:attrName>
                                        </p:attrNameLst>
                                      </p:cBhvr>
                                      <p:tavLst>
                                        <p:tav tm="0">
                                          <p:val>
                                            <p:strVal val="#ppt_y"/>
                                          </p:val>
                                        </p:tav>
                                        <p:tav tm="100000">
                                          <p:val>
                                            <p:strVal val="#ppt_y"/>
                                          </p:val>
                                        </p:tav>
                                      </p:tavLst>
                                    </p:anim>
                                    <p:anim calcmode="lin" valueType="num">
                                      <p:cBhvr>
                                        <p:cTn id="24" dur="500" fill="hold"/>
                                        <p:tgtEl>
                                          <p:spTgt spid="329819"/>
                                        </p:tgtEl>
                                        <p:attrNameLst>
                                          <p:attrName>ppt_w</p:attrName>
                                        </p:attrNameLst>
                                      </p:cBhvr>
                                      <p:tavLst>
                                        <p:tav tm="0">
                                          <p:val>
                                            <p:fltVal val="0"/>
                                          </p:val>
                                        </p:tav>
                                        <p:tav tm="100000">
                                          <p:val>
                                            <p:strVal val="#ppt_w"/>
                                          </p:val>
                                        </p:tav>
                                      </p:tavLst>
                                    </p:anim>
                                    <p:anim calcmode="lin" valueType="num">
                                      <p:cBhvr>
                                        <p:cTn id="25" dur="500" fill="hold"/>
                                        <p:tgtEl>
                                          <p:spTgt spid="329819"/>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329824"/>
                                        </p:tgtEl>
                                        <p:attrNameLst>
                                          <p:attrName>style.visibility</p:attrName>
                                        </p:attrNameLst>
                                      </p:cBhvr>
                                      <p:to>
                                        <p:strVal val="visible"/>
                                      </p:to>
                                    </p:set>
                                    <p:animEffect transition="in" filter="dissolve">
                                      <p:cBhvr>
                                        <p:cTn id="30" dur="500"/>
                                        <p:tgtEl>
                                          <p:spTgt spid="32982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8" fill="hold" nodeType="clickEffect">
                                  <p:stCondLst>
                                    <p:cond delay="0"/>
                                  </p:stCondLst>
                                  <p:childTnLst>
                                    <p:set>
                                      <p:cBhvr>
                                        <p:cTn id="34" dur="1" fill="hold">
                                          <p:stCondLst>
                                            <p:cond delay="0"/>
                                          </p:stCondLst>
                                        </p:cTn>
                                        <p:tgtEl>
                                          <p:spTgt spid="329827"/>
                                        </p:tgtEl>
                                        <p:attrNameLst>
                                          <p:attrName>style.visibility</p:attrName>
                                        </p:attrNameLst>
                                      </p:cBhvr>
                                      <p:to>
                                        <p:strVal val="visible"/>
                                      </p:to>
                                    </p:set>
                                    <p:anim calcmode="lin" valueType="num">
                                      <p:cBhvr>
                                        <p:cTn id="35" dur="500" fill="hold"/>
                                        <p:tgtEl>
                                          <p:spTgt spid="329827"/>
                                        </p:tgtEl>
                                        <p:attrNameLst>
                                          <p:attrName>ppt_x</p:attrName>
                                        </p:attrNameLst>
                                      </p:cBhvr>
                                      <p:tavLst>
                                        <p:tav tm="0">
                                          <p:val>
                                            <p:strVal val="#ppt_x-#ppt_w/2"/>
                                          </p:val>
                                        </p:tav>
                                        <p:tav tm="100000">
                                          <p:val>
                                            <p:strVal val="#ppt_x"/>
                                          </p:val>
                                        </p:tav>
                                      </p:tavLst>
                                    </p:anim>
                                    <p:anim calcmode="lin" valueType="num">
                                      <p:cBhvr>
                                        <p:cTn id="36" dur="500" fill="hold"/>
                                        <p:tgtEl>
                                          <p:spTgt spid="329827"/>
                                        </p:tgtEl>
                                        <p:attrNameLst>
                                          <p:attrName>ppt_y</p:attrName>
                                        </p:attrNameLst>
                                      </p:cBhvr>
                                      <p:tavLst>
                                        <p:tav tm="0">
                                          <p:val>
                                            <p:strVal val="#ppt_y"/>
                                          </p:val>
                                        </p:tav>
                                        <p:tav tm="100000">
                                          <p:val>
                                            <p:strVal val="#ppt_y"/>
                                          </p:val>
                                        </p:tav>
                                      </p:tavLst>
                                    </p:anim>
                                    <p:anim calcmode="lin" valueType="num">
                                      <p:cBhvr>
                                        <p:cTn id="37" dur="500" fill="hold"/>
                                        <p:tgtEl>
                                          <p:spTgt spid="329827"/>
                                        </p:tgtEl>
                                        <p:attrNameLst>
                                          <p:attrName>ppt_w</p:attrName>
                                        </p:attrNameLst>
                                      </p:cBhvr>
                                      <p:tavLst>
                                        <p:tav tm="0">
                                          <p:val>
                                            <p:fltVal val="0"/>
                                          </p:val>
                                        </p:tav>
                                        <p:tav tm="100000">
                                          <p:val>
                                            <p:strVal val="#ppt_w"/>
                                          </p:val>
                                        </p:tav>
                                      </p:tavLst>
                                    </p:anim>
                                    <p:anim calcmode="lin" valueType="num">
                                      <p:cBhvr>
                                        <p:cTn id="38" dur="500" fill="hold"/>
                                        <p:tgtEl>
                                          <p:spTgt spid="329827"/>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29792"/>
                                        </p:tgtEl>
                                        <p:attrNameLst>
                                          <p:attrName>style.visibility</p:attrName>
                                        </p:attrNameLst>
                                      </p:cBhvr>
                                      <p:to>
                                        <p:strVal val="visible"/>
                                      </p:to>
                                    </p:set>
                                    <p:animEffect transition="in" filter="dissolve">
                                      <p:cBhvr>
                                        <p:cTn id="43" dur="500"/>
                                        <p:tgtEl>
                                          <p:spTgt spid="32979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0" presetClass="path" presetSubtype="0" accel="50000" decel="50000" fill="hold" grpId="1" nodeType="clickEffect">
                                  <p:stCondLst>
                                    <p:cond delay="0"/>
                                  </p:stCondLst>
                                  <p:childTnLst>
                                    <p:animMotion origin="layout" path="M -7.22222E-6 -1.15607E-7 L -7.22222E-6 0.12208 " pathEditMode="relative" ptsTypes="AA">
                                      <p:cBhvr>
                                        <p:cTn id="47" dur="2000" fill="hold"/>
                                        <p:tgtEl>
                                          <p:spTgt spid="329792"/>
                                        </p:tgtEl>
                                        <p:attrNameLst>
                                          <p:attrName>ppt_x</p:attrName>
                                          <p:attrName>ppt_y</p:attrName>
                                        </p:attrNameLst>
                                      </p:cBhvr>
                                    </p:animMotion>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8" fill="hold" nodeType="clickEffect">
                                  <p:stCondLst>
                                    <p:cond delay="0"/>
                                  </p:stCondLst>
                                  <p:childTnLst>
                                    <p:set>
                                      <p:cBhvr>
                                        <p:cTn id="51" dur="1" fill="hold">
                                          <p:stCondLst>
                                            <p:cond delay="0"/>
                                          </p:stCondLst>
                                        </p:cTn>
                                        <p:tgtEl>
                                          <p:spTgt spid="329829"/>
                                        </p:tgtEl>
                                        <p:attrNameLst>
                                          <p:attrName>style.visibility</p:attrName>
                                        </p:attrNameLst>
                                      </p:cBhvr>
                                      <p:to>
                                        <p:strVal val="visible"/>
                                      </p:to>
                                    </p:set>
                                    <p:anim calcmode="lin" valueType="num">
                                      <p:cBhvr>
                                        <p:cTn id="52" dur="500" fill="hold"/>
                                        <p:tgtEl>
                                          <p:spTgt spid="329829"/>
                                        </p:tgtEl>
                                        <p:attrNameLst>
                                          <p:attrName>ppt_x</p:attrName>
                                        </p:attrNameLst>
                                      </p:cBhvr>
                                      <p:tavLst>
                                        <p:tav tm="0">
                                          <p:val>
                                            <p:strVal val="#ppt_x-#ppt_w/2"/>
                                          </p:val>
                                        </p:tav>
                                        <p:tav tm="100000">
                                          <p:val>
                                            <p:strVal val="#ppt_x"/>
                                          </p:val>
                                        </p:tav>
                                      </p:tavLst>
                                    </p:anim>
                                    <p:anim calcmode="lin" valueType="num">
                                      <p:cBhvr>
                                        <p:cTn id="53" dur="500" fill="hold"/>
                                        <p:tgtEl>
                                          <p:spTgt spid="329829"/>
                                        </p:tgtEl>
                                        <p:attrNameLst>
                                          <p:attrName>ppt_y</p:attrName>
                                        </p:attrNameLst>
                                      </p:cBhvr>
                                      <p:tavLst>
                                        <p:tav tm="0">
                                          <p:val>
                                            <p:strVal val="#ppt_y"/>
                                          </p:val>
                                        </p:tav>
                                        <p:tav tm="100000">
                                          <p:val>
                                            <p:strVal val="#ppt_y"/>
                                          </p:val>
                                        </p:tav>
                                      </p:tavLst>
                                    </p:anim>
                                    <p:anim calcmode="lin" valueType="num">
                                      <p:cBhvr>
                                        <p:cTn id="54" dur="500" fill="hold"/>
                                        <p:tgtEl>
                                          <p:spTgt spid="329829"/>
                                        </p:tgtEl>
                                        <p:attrNameLst>
                                          <p:attrName>ppt_w</p:attrName>
                                        </p:attrNameLst>
                                      </p:cBhvr>
                                      <p:tavLst>
                                        <p:tav tm="0">
                                          <p:val>
                                            <p:fltVal val="0"/>
                                          </p:val>
                                        </p:tav>
                                        <p:tav tm="100000">
                                          <p:val>
                                            <p:strVal val="#ppt_w"/>
                                          </p:val>
                                        </p:tav>
                                      </p:tavLst>
                                    </p:anim>
                                    <p:anim calcmode="lin" valueType="num">
                                      <p:cBhvr>
                                        <p:cTn id="55" dur="500" fill="hold"/>
                                        <p:tgtEl>
                                          <p:spTgt spid="329829"/>
                                        </p:tgtEl>
                                        <p:attrNameLst>
                                          <p:attrName>ppt_h</p:attrName>
                                        </p:attrNameLst>
                                      </p:cBhvr>
                                      <p:tavLst>
                                        <p:tav tm="0">
                                          <p:val>
                                            <p:strVal val="#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xit" presetSubtype="0" fill="hold" grpId="2" nodeType="clickEffect">
                                  <p:stCondLst>
                                    <p:cond delay="0"/>
                                  </p:stCondLst>
                                  <p:childTnLst>
                                    <p:set>
                                      <p:cBhvr>
                                        <p:cTn id="59" dur="1" fill="hold">
                                          <p:stCondLst>
                                            <p:cond delay="0"/>
                                          </p:stCondLst>
                                        </p:cTn>
                                        <p:tgtEl>
                                          <p:spTgt spid="329792"/>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32979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2979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29798"/>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29799"/>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329799"/>
                                        </p:tgtEl>
                                        <p:attrNameLst>
                                          <p:attrName>style.visibility</p:attrName>
                                        </p:attrNameLst>
                                      </p:cBhvr>
                                      <p:to>
                                        <p:strVal val="hidden"/>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29800"/>
                                        </p:tgtEl>
                                        <p:attrNameLst>
                                          <p:attrName>style.visibility</p:attrName>
                                        </p:attrNameLst>
                                      </p:cBhvr>
                                      <p:to>
                                        <p:strVal val="visible"/>
                                      </p:to>
                                    </p:set>
                                    <p:animEffect transition="in" filter="dissolve">
                                      <p:cBhvr>
                                        <p:cTn id="76" dur="500"/>
                                        <p:tgtEl>
                                          <p:spTgt spid="32980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329798"/>
                                        </p:tgtEl>
                                        <p:attrNameLst>
                                          <p:attrName>style.visibility</p:attrName>
                                        </p:attrNameLst>
                                      </p:cBhvr>
                                      <p:to>
                                        <p:strVal val="hidden"/>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329804"/>
                                        </p:tgtEl>
                                        <p:attrNameLst>
                                          <p:attrName>style.visibility</p:attrName>
                                        </p:attrNameLst>
                                      </p:cBhvr>
                                      <p:to>
                                        <p:strVal val="visible"/>
                                      </p:to>
                                    </p:set>
                                    <p:animEffect transition="in" filter="dissolve">
                                      <p:cBhvr>
                                        <p:cTn id="85" dur="500"/>
                                        <p:tgtEl>
                                          <p:spTgt spid="329804"/>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329797"/>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329805"/>
                                        </p:tgtEl>
                                        <p:attrNameLst>
                                          <p:attrName>style.visibility</p:attrName>
                                        </p:attrNameLst>
                                      </p:cBhvr>
                                      <p:to>
                                        <p:strVal val="visible"/>
                                      </p:to>
                                    </p:set>
                                    <p:animEffect transition="in" filter="dissolve">
                                      <p:cBhvr>
                                        <p:cTn id="94" dur="500"/>
                                        <p:tgtEl>
                                          <p:spTgt spid="329805"/>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329796"/>
                                        </p:tgtEl>
                                        <p:attrNameLst>
                                          <p:attrName>style.visibility</p:attrName>
                                        </p:attrNameLst>
                                      </p:cBhvr>
                                      <p:to>
                                        <p:strVal val="hidden"/>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329806"/>
                                        </p:tgtEl>
                                        <p:attrNameLst>
                                          <p:attrName>style.visibility</p:attrName>
                                        </p:attrNameLst>
                                      </p:cBhvr>
                                      <p:to>
                                        <p:strVal val="visible"/>
                                      </p:to>
                                    </p:set>
                                    <p:animEffect transition="in" filter="dissolve">
                                      <p:cBhvr>
                                        <p:cTn id="103" dur="500"/>
                                        <p:tgtEl>
                                          <p:spTgt spid="329806"/>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7" presetClass="entr" presetSubtype="2" fill="hold" nodeType="clickEffect">
                                  <p:stCondLst>
                                    <p:cond delay="0"/>
                                  </p:stCondLst>
                                  <p:childTnLst>
                                    <p:set>
                                      <p:cBhvr>
                                        <p:cTn id="107" dur="1" fill="hold">
                                          <p:stCondLst>
                                            <p:cond delay="0"/>
                                          </p:stCondLst>
                                        </p:cTn>
                                        <p:tgtEl>
                                          <p:spTgt spid="329830"/>
                                        </p:tgtEl>
                                        <p:attrNameLst>
                                          <p:attrName>style.visibility</p:attrName>
                                        </p:attrNameLst>
                                      </p:cBhvr>
                                      <p:to>
                                        <p:strVal val="visible"/>
                                      </p:to>
                                    </p:set>
                                    <p:anim calcmode="lin" valueType="num">
                                      <p:cBhvr>
                                        <p:cTn id="108" dur="500" fill="hold"/>
                                        <p:tgtEl>
                                          <p:spTgt spid="329830"/>
                                        </p:tgtEl>
                                        <p:attrNameLst>
                                          <p:attrName>ppt_x</p:attrName>
                                        </p:attrNameLst>
                                      </p:cBhvr>
                                      <p:tavLst>
                                        <p:tav tm="0">
                                          <p:val>
                                            <p:strVal val="#ppt_x+#ppt_w/2"/>
                                          </p:val>
                                        </p:tav>
                                        <p:tav tm="100000">
                                          <p:val>
                                            <p:strVal val="#ppt_x"/>
                                          </p:val>
                                        </p:tav>
                                      </p:tavLst>
                                    </p:anim>
                                    <p:anim calcmode="lin" valueType="num">
                                      <p:cBhvr>
                                        <p:cTn id="109" dur="500" fill="hold"/>
                                        <p:tgtEl>
                                          <p:spTgt spid="329830"/>
                                        </p:tgtEl>
                                        <p:attrNameLst>
                                          <p:attrName>ppt_y</p:attrName>
                                        </p:attrNameLst>
                                      </p:cBhvr>
                                      <p:tavLst>
                                        <p:tav tm="0">
                                          <p:val>
                                            <p:strVal val="#ppt_y"/>
                                          </p:val>
                                        </p:tav>
                                        <p:tav tm="100000">
                                          <p:val>
                                            <p:strVal val="#ppt_y"/>
                                          </p:val>
                                        </p:tav>
                                      </p:tavLst>
                                    </p:anim>
                                    <p:anim calcmode="lin" valueType="num">
                                      <p:cBhvr>
                                        <p:cTn id="110" dur="500" fill="hold"/>
                                        <p:tgtEl>
                                          <p:spTgt spid="329830"/>
                                        </p:tgtEl>
                                        <p:attrNameLst>
                                          <p:attrName>ppt_w</p:attrName>
                                        </p:attrNameLst>
                                      </p:cBhvr>
                                      <p:tavLst>
                                        <p:tav tm="0">
                                          <p:val>
                                            <p:fltVal val="0"/>
                                          </p:val>
                                        </p:tav>
                                        <p:tav tm="100000">
                                          <p:val>
                                            <p:strVal val="#ppt_w"/>
                                          </p:val>
                                        </p:tav>
                                      </p:tavLst>
                                    </p:anim>
                                    <p:anim calcmode="lin" valueType="num">
                                      <p:cBhvr>
                                        <p:cTn id="111" dur="500" fill="hold"/>
                                        <p:tgtEl>
                                          <p:spTgt spid="329830"/>
                                        </p:tgtEl>
                                        <p:attrNameLst>
                                          <p:attrName>ppt_h</p:attrName>
                                        </p:attrNameLst>
                                      </p:cBhvr>
                                      <p:tavLst>
                                        <p:tav tm="0">
                                          <p:val>
                                            <p:strVal val="#ppt_h"/>
                                          </p:val>
                                        </p:tav>
                                        <p:tav tm="100000">
                                          <p:val>
                                            <p:strVal val="#ppt_h"/>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ntr" presetSubtype="0" fill="hold" nodeType="clickEffect">
                                  <p:stCondLst>
                                    <p:cond delay="0"/>
                                  </p:stCondLst>
                                  <p:childTnLst>
                                    <p:set>
                                      <p:cBhvr>
                                        <p:cTn id="115" dur="1" fill="hold">
                                          <p:stCondLst>
                                            <p:cond delay="0"/>
                                          </p:stCondLst>
                                        </p:cTn>
                                        <p:tgtEl>
                                          <p:spTgt spid="329832"/>
                                        </p:tgtEl>
                                        <p:attrNameLst>
                                          <p:attrName>style.visibility</p:attrName>
                                        </p:attrNameLst>
                                      </p:cBhvr>
                                      <p:to>
                                        <p:strVal val="visible"/>
                                      </p:to>
                                    </p:set>
                                    <p:animEffect transition="in" filter="dissolve">
                                      <p:cBhvr>
                                        <p:cTn id="116" dur="500"/>
                                        <p:tgtEl>
                                          <p:spTgt spid="329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p:bldP spid="329792" grpId="0" animBg="1"/>
      <p:bldP spid="329792" grpId="1" animBg="1"/>
      <p:bldP spid="329792" grpId="2" animBg="1"/>
      <p:bldP spid="329796" grpId="0" animBg="1"/>
      <p:bldP spid="329796" grpId="1" animBg="1"/>
      <p:bldP spid="329797" grpId="0" animBg="1"/>
      <p:bldP spid="329797" grpId="1" animBg="1"/>
      <p:bldP spid="329798" grpId="0" animBg="1"/>
      <p:bldP spid="329798" grpId="1" animBg="1"/>
      <p:bldP spid="329799" grpId="0" animBg="1"/>
      <p:bldP spid="329799" grpId="1" animBg="1"/>
      <p:bldP spid="329800" grpId="0" animBg="1"/>
      <p:bldP spid="329804" grpId="0" animBg="1"/>
      <p:bldP spid="329805" grpId="0" animBg="1"/>
      <p:bldP spid="32980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188640"/>
            <a:ext cx="4536504" cy="523220"/>
          </a:xfrm>
          <a:prstGeom prst="rect">
            <a:avLst/>
          </a:prstGeom>
          <a:noFill/>
        </p:spPr>
        <p:txBody>
          <a:bodyPr wrap="square" rtlCol="0">
            <a:spAutoFit/>
          </a:bodyPr>
          <a:lstStyle/>
          <a:p>
            <a:r>
              <a:rPr lang="en-US" altLang="zh-CN" sz="2800" b="1" dirty="0" smtClean="0">
                <a:latin typeface="Times New Roman" panose="02020603050405020304" pitchFamily="18" charset="0"/>
                <a:cs typeface="Times New Roman" panose="02020603050405020304" pitchFamily="18" charset="0"/>
              </a:rPr>
              <a:t>3.1  I/O</a:t>
            </a:r>
            <a:r>
              <a:rPr lang="zh-CN" altLang="en-US" sz="2800" b="1" dirty="0" smtClean="0">
                <a:latin typeface="Times New Roman" panose="02020603050405020304" pitchFamily="18" charset="0"/>
                <a:cs typeface="Times New Roman" panose="02020603050405020304" pitchFamily="18" charset="0"/>
              </a:rPr>
              <a:t>硬件原理小节</a:t>
            </a:r>
            <a:endParaRPr lang="zh-CN" altLang="en-US" sz="2800" b="1"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755576" y="908720"/>
            <a:ext cx="7812868" cy="5632311"/>
          </a:xfrm>
          <a:prstGeom prst="rect">
            <a:avLst/>
          </a:prstGeom>
          <a:noFill/>
        </p:spPr>
        <p:txBody>
          <a:bodyPr wrap="square" rtlCol="0">
            <a:spAutoFit/>
          </a:bodyPr>
          <a:lstStyle/>
          <a:p>
            <a:pPr algn="just">
              <a:lnSpc>
                <a:spcPct val="150000"/>
              </a:lnSpc>
            </a:pPr>
            <a:r>
              <a:rPr lang="zh-CN" altLang="en-US" sz="2400" dirty="0" smtClean="0"/>
              <a:t>    </a:t>
            </a:r>
            <a:r>
              <a:rPr lang="zh-CN" altLang="en-US" sz="2400" dirty="0" smtClean="0">
                <a:latin typeface="Times New Roman" panose="02020603050405020304" pitchFamily="18" charset="0"/>
                <a:cs typeface="Times New Roman" panose="02020603050405020304" pitchFamily="18" charset="0"/>
              </a:rPr>
              <a:t> 我们主要关注</a:t>
            </a:r>
            <a:r>
              <a:rPr lang="en-US" altLang="zh-CN" sz="2400" b="1" dirty="0" smtClean="0">
                <a:latin typeface="Times New Roman" panose="02020603050405020304" pitchFamily="18" charset="0"/>
                <a:cs typeface="Times New Roman" panose="02020603050405020304" pitchFamily="18" charset="0"/>
              </a:rPr>
              <a:t>I/O</a:t>
            </a:r>
            <a:r>
              <a:rPr lang="zh-CN" altLang="en-US" sz="2400" b="1" dirty="0" smtClean="0">
                <a:latin typeface="Times New Roman" panose="02020603050405020304" pitchFamily="18" charset="0"/>
                <a:cs typeface="Times New Roman" panose="02020603050405020304" pitchFamily="18" charset="0"/>
              </a:rPr>
              <a:t>设备的编程</a:t>
            </a:r>
            <a:r>
              <a:rPr lang="zh-CN" altLang="en-US" sz="2400" dirty="0" smtClean="0">
                <a:latin typeface="Times New Roman" panose="02020603050405020304" pitchFamily="18" charset="0"/>
                <a:cs typeface="Times New Roman" panose="02020603050405020304" pitchFamily="18" charset="0"/>
              </a:rPr>
              <a:t>，而不是硬件的设计、制造和维护，因此重点放在如何对</a:t>
            </a:r>
            <a:r>
              <a:rPr lang="zh-CN" altLang="en-US" sz="2400" b="1" dirty="0" smtClean="0">
                <a:latin typeface="Times New Roman" panose="02020603050405020304" pitchFamily="18" charset="0"/>
                <a:cs typeface="Times New Roman" panose="02020603050405020304" pitchFamily="18" charset="0"/>
              </a:rPr>
              <a:t>硬件进行编程</a:t>
            </a:r>
            <a:r>
              <a:rPr lang="zh-CN" altLang="en-US" sz="2400" dirty="0" smtClean="0">
                <a:latin typeface="Times New Roman" panose="02020603050405020304" pitchFamily="18" charset="0"/>
                <a:cs typeface="Times New Roman" panose="02020603050405020304" pitchFamily="18" charset="0"/>
              </a:rPr>
              <a:t>上，而不是其内部的工作原理。本小节介绍了</a:t>
            </a:r>
            <a:r>
              <a:rPr lang="en-US" altLang="zh-CN" sz="2400" dirty="0" smtClean="0">
                <a:latin typeface="Times New Roman" panose="02020603050405020304" pitchFamily="18" charset="0"/>
                <a:cs typeface="Times New Roman" panose="02020603050405020304" pitchFamily="18" charset="0"/>
              </a:rPr>
              <a:t>I/O</a:t>
            </a:r>
            <a:r>
              <a:rPr lang="zh-CN" altLang="en-US" sz="2400" dirty="0" smtClean="0">
                <a:latin typeface="Times New Roman" panose="02020603050405020304" pitchFamily="18" charset="0"/>
                <a:cs typeface="Times New Roman" panose="02020603050405020304" pitchFamily="18" charset="0"/>
              </a:rPr>
              <a:t>设备编程有关的一般性</a:t>
            </a:r>
            <a:r>
              <a:rPr lang="zh-CN" altLang="en-US" sz="2400" b="1" dirty="0" smtClean="0">
                <a:latin typeface="Times New Roman" panose="02020603050405020304" pitchFamily="18" charset="0"/>
                <a:cs typeface="Times New Roman" panose="02020603050405020304" pitchFamily="18" charset="0"/>
              </a:rPr>
              <a:t>背景知识</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gn="just">
              <a:lnSpc>
                <a:spcPct val="15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主要讲述了以下</a:t>
            </a:r>
            <a:r>
              <a:rPr lang="en-US" altLang="zh-CN" sz="2400" dirty="0" smtClean="0">
                <a:latin typeface="Times New Roman" panose="02020603050405020304" pitchFamily="18" charset="0"/>
                <a:cs typeface="Times New Roman" panose="02020603050405020304" pitchFamily="18" charset="0"/>
              </a:rPr>
              <a:t>5</a:t>
            </a:r>
            <a:r>
              <a:rPr lang="zh-CN" altLang="en-US" sz="2400" dirty="0" smtClean="0">
                <a:latin typeface="Times New Roman" panose="02020603050405020304" pitchFamily="18" charset="0"/>
                <a:cs typeface="Times New Roman" panose="02020603050405020304" pitchFamily="18" charset="0"/>
              </a:rPr>
              <a:t>个点：</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n"/>
            </a:pPr>
            <a:r>
              <a:rPr lang="en-US" altLang="zh-CN" sz="2400" dirty="0" smtClean="0"/>
              <a:t>I/O</a:t>
            </a:r>
            <a:r>
              <a:rPr lang="zh-CN" altLang="en-US" sz="2400" dirty="0" smtClean="0"/>
              <a:t>设备的分类，有哪些</a:t>
            </a:r>
            <a:r>
              <a:rPr lang="en-US" altLang="zh-CN" sz="2400" dirty="0" smtClean="0"/>
              <a:t>I/O</a:t>
            </a:r>
            <a:r>
              <a:rPr lang="zh-CN" altLang="en-US" sz="2400" dirty="0" smtClean="0"/>
              <a:t>设备</a:t>
            </a:r>
            <a:endParaRPr lang="en-US" altLang="zh-CN" sz="2400" dirty="0" smtClean="0"/>
          </a:p>
          <a:p>
            <a:pPr marL="800100" lvl="1" indent="-342900" algn="just">
              <a:lnSpc>
                <a:spcPct val="150000"/>
              </a:lnSpc>
              <a:buFont typeface="Wingdings" panose="05000000000000000000" pitchFamily="2" charset="2"/>
              <a:buChar char="n"/>
            </a:pPr>
            <a:r>
              <a:rPr lang="zh-CN" altLang="en-US" sz="2400" dirty="0" smtClean="0"/>
              <a:t>什么是设备控制器</a:t>
            </a:r>
            <a:endParaRPr lang="en-US" altLang="zh-CN" sz="2400" dirty="0" smtClean="0"/>
          </a:p>
          <a:p>
            <a:pPr marL="800100" lvl="1" indent="-342900" algn="just">
              <a:lnSpc>
                <a:spcPct val="150000"/>
              </a:lnSpc>
              <a:buFont typeface="Wingdings" panose="05000000000000000000" pitchFamily="2" charset="2"/>
              <a:buChar char="n"/>
            </a:pPr>
            <a:r>
              <a:rPr lang="zh-CN" altLang="en-US" sz="2400" dirty="0" smtClean="0"/>
              <a:t>什么是内存映射</a:t>
            </a:r>
            <a:r>
              <a:rPr lang="en-US" altLang="zh-CN" sz="2400" dirty="0" smtClean="0"/>
              <a:t>I/O</a:t>
            </a:r>
          </a:p>
          <a:p>
            <a:pPr marL="800100" lvl="1" indent="-342900" algn="just">
              <a:lnSpc>
                <a:spcPct val="150000"/>
              </a:lnSpc>
              <a:buFont typeface="Wingdings" panose="05000000000000000000" pitchFamily="2" charset="2"/>
              <a:buChar char="n"/>
            </a:pPr>
            <a:r>
              <a:rPr lang="zh-CN" altLang="en-US" sz="2400" dirty="0" smtClean="0"/>
              <a:t>什么是中断</a:t>
            </a:r>
            <a:endParaRPr lang="en-US" altLang="zh-CN" sz="2400" dirty="0" smtClean="0"/>
          </a:p>
          <a:p>
            <a:pPr marL="800100" lvl="1" indent="-342900" algn="just">
              <a:lnSpc>
                <a:spcPct val="150000"/>
              </a:lnSpc>
              <a:buFont typeface="Wingdings" panose="05000000000000000000" pitchFamily="2" charset="2"/>
              <a:buChar char="n"/>
            </a:pPr>
            <a:r>
              <a:rPr lang="zh-CN" altLang="en-US" sz="2400" dirty="0" smtClean="0"/>
              <a:t>如何</a:t>
            </a:r>
            <a:r>
              <a:rPr lang="zh-CN" altLang="en-US" sz="2400" smtClean="0"/>
              <a:t>使用直接存储器存取</a:t>
            </a:r>
            <a:endParaRPr lang="zh-CN" altLang="en-US" sz="2400" dirty="0"/>
          </a:p>
        </p:txBody>
      </p:sp>
    </p:spTree>
    <p:extLst>
      <p:ext uri="{BB962C8B-B14F-4D97-AF65-F5344CB8AC3E}">
        <p14:creationId xmlns:p14="http://schemas.microsoft.com/office/powerpoint/2010/main" val="4355321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
          <p:cNvSpPr txBox="1">
            <a:spLocks noChangeArrowheads="1"/>
          </p:cNvSpPr>
          <p:nvPr/>
        </p:nvSpPr>
        <p:spPr bwMode="auto">
          <a:xfrm>
            <a:off x="2411760" y="1988840"/>
            <a:ext cx="7920880" cy="36724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l">
              <a:lnSpc>
                <a:spcPct val="150000"/>
              </a:lnSpc>
              <a:spcBef>
                <a:spcPts val="0"/>
              </a:spcBef>
              <a:buSzPct val="100000"/>
              <a:buFont typeface="Wingdings" pitchFamily="2" charset="2"/>
              <a:buChar char="n"/>
              <a:defRPr/>
            </a:pPr>
            <a:r>
              <a:rPr lang="en-US" altLang="zh-CN" sz="3200" b="1" kern="0" dirty="0">
                <a:latin typeface="Times New Roman" panose="02020603050405020304" pitchFamily="18" charset="0"/>
                <a:ea typeface="+mn-ea"/>
                <a:cs typeface="Times New Roman" panose="02020603050405020304" pitchFamily="18" charset="0"/>
              </a:rPr>
              <a:t>3</a:t>
            </a:r>
            <a:r>
              <a:rPr lang="en-US" altLang="zh-CN" sz="3200" b="1" kern="0" dirty="0" smtClean="0">
                <a:latin typeface="Times New Roman" panose="02020603050405020304" pitchFamily="18" charset="0"/>
                <a:ea typeface="+mn-ea"/>
                <a:cs typeface="Times New Roman" panose="02020603050405020304" pitchFamily="18" charset="0"/>
              </a:rPr>
              <a:t>.1 I/O</a:t>
            </a:r>
            <a:r>
              <a:rPr lang="zh-CN" altLang="en-US" sz="3200" b="1" kern="0" dirty="0" smtClean="0">
                <a:latin typeface="Times New Roman" panose="02020603050405020304" pitchFamily="18" charset="0"/>
                <a:ea typeface="+mn-ea"/>
                <a:cs typeface="Times New Roman" panose="02020603050405020304" pitchFamily="18" charset="0"/>
              </a:rPr>
              <a:t>硬件原理</a:t>
            </a:r>
            <a:endParaRPr lang="en-US" altLang="zh-CN" sz="32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3200" b="1" kern="0" dirty="0" smtClean="0">
                <a:solidFill>
                  <a:srgbClr val="FF0000"/>
                </a:solidFill>
                <a:latin typeface="Times New Roman" panose="02020603050405020304" pitchFamily="18" charset="0"/>
                <a:ea typeface="+mn-ea"/>
                <a:cs typeface="Times New Roman" panose="02020603050405020304" pitchFamily="18" charset="0"/>
              </a:rPr>
              <a:t>3.2 I/O</a:t>
            </a:r>
            <a:r>
              <a:rPr lang="zh-CN" altLang="en-US" sz="3200" b="1" kern="0" dirty="0" smtClean="0">
                <a:solidFill>
                  <a:srgbClr val="FF0000"/>
                </a:solidFill>
                <a:latin typeface="Times New Roman" panose="02020603050405020304" pitchFamily="18" charset="0"/>
                <a:ea typeface="+mn-ea"/>
                <a:cs typeface="Times New Roman" panose="02020603050405020304" pitchFamily="18" charset="0"/>
              </a:rPr>
              <a:t>软件的原理</a:t>
            </a:r>
            <a:endParaRPr lang="en-US" altLang="zh-CN" sz="3200" b="1" kern="0" dirty="0" smtClean="0">
              <a:solidFill>
                <a:srgbClr val="FF0000"/>
              </a:solidFill>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3200" b="1" kern="0" dirty="0" smtClean="0">
                <a:latin typeface="Times New Roman" panose="02020603050405020304" pitchFamily="18" charset="0"/>
                <a:ea typeface="+mn-ea"/>
                <a:cs typeface="Times New Roman" panose="02020603050405020304" pitchFamily="18" charset="0"/>
              </a:rPr>
              <a:t>3.3 </a:t>
            </a:r>
            <a:r>
              <a:rPr lang="zh-CN" altLang="en-US" sz="3200" b="1" kern="0" dirty="0" smtClean="0">
                <a:latin typeface="Times New Roman" panose="02020603050405020304" pitchFamily="18" charset="0"/>
                <a:ea typeface="+mn-ea"/>
                <a:cs typeface="Times New Roman" panose="02020603050405020304" pitchFamily="18" charset="0"/>
              </a:rPr>
              <a:t>死锁</a:t>
            </a:r>
            <a:endParaRPr lang="en-US" altLang="zh-CN" sz="3200" b="1" kern="0" dirty="0" smtClean="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black">
          <a:xfrm>
            <a:off x="971600" y="80628"/>
            <a:ext cx="4680521" cy="609600"/>
          </a:xfrm>
          <a:prstGeom prst="rect">
            <a:avLst/>
          </a:prstGeom>
        </p:spPr>
        <p:txBody>
          <a:bodyPr/>
          <a:lstStyle/>
          <a:p>
            <a:pPr algn="ctr">
              <a:defRPr/>
            </a:pPr>
            <a:r>
              <a:rPr lang="zh-CN" altLang="en-US" sz="3200" b="1" kern="0" dirty="0">
                <a:latin typeface="Times New Roman" panose="02020603050405020304" pitchFamily="18" charset="0"/>
                <a:cs typeface="Times New Roman" panose="02020603050405020304" pitchFamily="18" charset="0"/>
              </a:rPr>
              <a:t>第</a:t>
            </a:r>
            <a:r>
              <a:rPr lang="en-US" altLang="zh-CN" sz="3200" b="1" kern="0" dirty="0">
                <a:latin typeface="Times New Roman" panose="02020603050405020304" pitchFamily="18" charset="0"/>
                <a:cs typeface="Times New Roman" panose="02020603050405020304" pitchFamily="18" charset="0"/>
              </a:rPr>
              <a:t>3</a:t>
            </a:r>
            <a:r>
              <a:rPr lang="zh-CN" altLang="en-US" sz="3200" b="1" kern="0" dirty="0">
                <a:latin typeface="Times New Roman" panose="02020603050405020304" pitchFamily="18" charset="0"/>
                <a:cs typeface="Times New Roman" panose="02020603050405020304" pitchFamily="18" charset="0"/>
              </a:rPr>
              <a:t>章 输入／输出系统</a:t>
            </a:r>
            <a:endParaRPr lang="zh-CN" altLang="zh-CN" sz="3200" b="1"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34400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079612" y="116632"/>
            <a:ext cx="3672408" cy="706090"/>
          </a:xfrm>
        </p:spPr>
        <p:txBody>
          <a:bodyPr/>
          <a:lstStyle/>
          <a:p>
            <a:pPr algn="l" eaLnBrk="1" hangingPunct="1"/>
            <a:r>
              <a:rPr lang="en-US" altLang="zh-CN" sz="3200" b="1" smtClean="0">
                <a:latin typeface="Times New Roman" panose="02020603050405020304" pitchFamily="18" charset="0"/>
                <a:ea typeface="+mn-ea"/>
                <a:cs typeface="Times New Roman" panose="02020603050405020304" pitchFamily="18" charset="0"/>
              </a:rPr>
              <a:t>3.2 I/O</a:t>
            </a:r>
            <a:r>
              <a:rPr lang="zh-CN" altLang="en-US" sz="3200" b="1" smtClean="0">
                <a:latin typeface="Times New Roman" panose="02020603050405020304" pitchFamily="18" charset="0"/>
                <a:ea typeface="+mn-ea"/>
                <a:cs typeface="Times New Roman" panose="02020603050405020304" pitchFamily="18" charset="0"/>
              </a:rPr>
              <a:t>软件原理</a:t>
            </a:r>
          </a:p>
        </p:txBody>
      </p:sp>
      <p:sp>
        <p:nvSpPr>
          <p:cNvPr id="7" name="Rectangle 3"/>
          <p:cNvSpPr txBox="1">
            <a:spLocks noChangeArrowheads="1"/>
          </p:cNvSpPr>
          <p:nvPr/>
        </p:nvSpPr>
        <p:spPr bwMode="auto">
          <a:xfrm>
            <a:off x="1087306" y="1304764"/>
            <a:ext cx="5326360" cy="3708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ts val="0"/>
              </a:spcBef>
              <a:buFontTx/>
              <a:buNone/>
            </a:pPr>
            <a:r>
              <a:rPr lang="en-US" altLang="zh-CN" sz="2800" b="1" kern="0" smtClean="0">
                <a:latin typeface="Times New Roman" panose="02020603050405020304" pitchFamily="18" charset="0"/>
                <a:cs typeface="Times New Roman" panose="02020603050405020304" pitchFamily="18" charset="0"/>
              </a:rPr>
              <a:t>3.2.1 I/O</a:t>
            </a:r>
            <a:r>
              <a:rPr lang="zh-CN" altLang="en-US" sz="2800" b="1" kern="0">
                <a:latin typeface="Times New Roman" panose="02020603050405020304" pitchFamily="18" charset="0"/>
                <a:cs typeface="Times New Roman" panose="02020603050405020304" pitchFamily="18" charset="0"/>
              </a:rPr>
              <a:t>软件的</a:t>
            </a:r>
            <a:r>
              <a:rPr lang="zh-CN" altLang="en-US" sz="2800" b="1" kern="0" smtClean="0">
                <a:latin typeface="Times New Roman" panose="02020603050405020304" pitchFamily="18" charset="0"/>
                <a:cs typeface="Times New Roman" panose="02020603050405020304" pitchFamily="18" charset="0"/>
              </a:rPr>
              <a:t>目标</a:t>
            </a:r>
            <a:endParaRPr lang="en-US" altLang="zh-CN" sz="2800" b="1" kern="0" smtClean="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Tx/>
              <a:buNone/>
            </a:pPr>
            <a:r>
              <a:rPr lang="en-US" altLang="zh-CN" sz="2800" b="1" kern="0" smtClean="0">
                <a:latin typeface="Times New Roman" panose="02020603050405020304" pitchFamily="18" charset="0"/>
                <a:cs typeface="Times New Roman" panose="02020603050405020304" pitchFamily="18" charset="0"/>
              </a:rPr>
              <a:t>3.2.2 </a:t>
            </a:r>
            <a:r>
              <a:rPr lang="zh-CN" altLang="en-US" sz="2800" b="1" kern="0" smtClean="0">
                <a:latin typeface="Times New Roman" panose="02020603050405020304" pitchFamily="18" charset="0"/>
                <a:cs typeface="Times New Roman" panose="02020603050405020304" pitchFamily="18" charset="0"/>
              </a:rPr>
              <a:t>程序控制</a:t>
            </a:r>
            <a:r>
              <a:rPr lang="en-US" altLang="zh-CN" sz="2800" b="1" kern="0" smtClean="0">
                <a:latin typeface="Times New Roman" panose="02020603050405020304" pitchFamily="18" charset="0"/>
                <a:cs typeface="Times New Roman" panose="02020603050405020304" pitchFamily="18" charset="0"/>
              </a:rPr>
              <a:t>I/O</a:t>
            </a:r>
          </a:p>
          <a:p>
            <a:pPr marL="0" indent="0" eaLnBrk="1" hangingPunct="1">
              <a:lnSpc>
                <a:spcPct val="150000"/>
              </a:lnSpc>
              <a:spcBef>
                <a:spcPts val="0"/>
              </a:spcBef>
              <a:buFontTx/>
              <a:buNone/>
            </a:pPr>
            <a:r>
              <a:rPr lang="en-US" altLang="zh-CN" sz="2800" b="1" kern="0" smtClean="0">
                <a:latin typeface="Times New Roman" panose="02020603050405020304" pitchFamily="18" charset="0"/>
                <a:cs typeface="Times New Roman" panose="02020603050405020304" pitchFamily="18" charset="0"/>
              </a:rPr>
              <a:t>3.2.3 </a:t>
            </a:r>
            <a:r>
              <a:rPr lang="zh-CN" altLang="en-US" sz="2800" b="1" kern="0" smtClean="0">
                <a:latin typeface="Times New Roman" panose="02020603050405020304" pitchFamily="18" charset="0"/>
                <a:cs typeface="Times New Roman" panose="02020603050405020304" pitchFamily="18" charset="0"/>
              </a:rPr>
              <a:t>中断</a:t>
            </a:r>
            <a:r>
              <a:rPr lang="zh-CN" altLang="en-US" sz="2800" b="1" kern="0">
                <a:latin typeface="Times New Roman" panose="02020603050405020304" pitchFamily="18" charset="0"/>
                <a:cs typeface="Times New Roman" panose="02020603050405020304" pitchFamily="18" charset="0"/>
              </a:rPr>
              <a:t>驱动</a:t>
            </a:r>
            <a:r>
              <a:rPr lang="en-US" altLang="zh-CN" sz="2800" b="1" kern="0" smtClean="0">
                <a:latin typeface="Times New Roman" panose="02020603050405020304" pitchFamily="18" charset="0"/>
                <a:cs typeface="Times New Roman" panose="02020603050405020304" pitchFamily="18" charset="0"/>
              </a:rPr>
              <a:t>I/O</a:t>
            </a:r>
          </a:p>
          <a:p>
            <a:pPr marL="0" indent="0" eaLnBrk="1" hangingPunct="1">
              <a:lnSpc>
                <a:spcPct val="150000"/>
              </a:lnSpc>
              <a:spcBef>
                <a:spcPts val="0"/>
              </a:spcBef>
              <a:buFontTx/>
              <a:buNone/>
            </a:pPr>
            <a:r>
              <a:rPr lang="en-US" altLang="zh-CN" sz="2800" b="1" kern="0" smtClean="0">
                <a:latin typeface="Times New Roman" panose="02020603050405020304" pitchFamily="18" charset="0"/>
                <a:cs typeface="Times New Roman" panose="02020603050405020304" pitchFamily="18" charset="0"/>
              </a:rPr>
              <a:t>3.2.4 </a:t>
            </a:r>
            <a:r>
              <a:rPr lang="zh-CN" altLang="en-US" sz="2800" b="1" kern="0" smtClean="0">
                <a:latin typeface="Times New Roman" panose="02020603050405020304" pitchFamily="18" charset="0"/>
                <a:cs typeface="Times New Roman" panose="02020603050405020304" pitchFamily="18" charset="0"/>
              </a:rPr>
              <a:t>与设备无关的</a:t>
            </a:r>
            <a:r>
              <a:rPr lang="en-US" altLang="zh-CN" sz="2800" b="1" kern="0" smtClean="0">
                <a:latin typeface="Times New Roman" panose="02020603050405020304" pitchFamily="18" charset="0"/>
                <a:cs typeface="Times New Roman" panose="02020603050405020304" pitchFamily="18" charset="0"/>
              </a:rPr>
              <a:t>I/O</a:t>
            </a:r>
            <a:r>
              <a:rPr lang="zh-CN" altLang="en-US" sz="2800" b="1" kern="0" smtClean="0">
                <a:latin typeface="Times New Roman" panose="02020603050405020304" pitchFamily="18" charset="0"/>
                <a:cs typeface="Times New Roman" panose="02020603050405020304" pitchFamily="18" charset="0"/>
              </a:rPr>
              <a:t>软件</a:t>
            </a:r>
            <a:endParaRPr lang="en-US" altLang="zh-CN" sz="2800" b="1" kern="0" smtClean="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Tx/>
              <a:buNone/>
            </a:pPr>
            <a:r>
              <a:rPr lang="en-US" altLang="zh-CN" sz="2800" b="1" kern="0" smtClean="0">
                <a:latin typeface="Times New Roman" panose="02020603050405020304" pitchFamily="18" charset="0"/>
                <a:cs typeface="Times New Roman" panose="02020603050405020304" pitchFamily="18" charset="0"/>
              </a:rPr>
              <a:t>3.2.5 </a:t>
            </a:r>
            <a:r>
              <a:rPr lang="zh-CN" altLang="en-US" sz="2800" b="1" kern="0" smtClean="0">
                <a:latin typeface="Times New Roman" panose="02020603050405020304" pitchFamily="18" charset="0"/>
                <a:cs typeface="Times New Roman" panose="02020603050405020304" pitchFamily="18" charset="0"/>
              </a:rPr>
              <a:t>用户</a:t>
            </a:r>
            <a:r>
              <a:rPr lang="zh-CN" altLang="en-US" sz="2800" b="1" kern="0">
                <a:latin typeface="Times New Roman" panose="02020603050405020304" pitchFamily="18" charset="0"/>
                <a:cs typeface="Times New Roman" panose="02020603050405020304" pitchFamily="18" charset="0"/>
              </a:rPr>
              <a:t>空间的</a:t>
            </a:r>
            <a:r>
              <a:rPr lang="en-US" altLang="zh-CN" sz="2800" b="1" kern="0">
                <a:latin typeface="Times New Roman" panose="02020603050405020304" pitchFamily="18" charset="0"/>
                <a:cs typeface="Times New Roman" panose="02020603050405020304" pitchFamily="18" charset="0"/>
              </a:rPr>
              <a:t>I/O</a:t>
            </a:r>
            <a:r>
              <a:rPr lang="zh-CN" altLang="en-US" sz="2800" b="1" kern="0">
                <a:latin typeface="Times New Roman" panose="02020603050405020304" pitchFamily="18" charset="0"/>
                <a:cs typeface="Times New Roman" panose="02020603050405020304" pitchFamily="18" charset="0"/>
              </a:rPr>
              <a:t>软件</a:t>
            </a:r>
            <a:endParaRPr lang="en-US" altLang="zh-CN" sz="2800" b="1" ker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86410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zh-CN" smtClean="0"/>
              <a:t>3.2.1 I/O</a:t>
            </a:r>
            <a:r>
              <a:rPr lang="zh-CN" altLang="en-US" smtClean="0"/>
              <a:t>软件的目标</a:t>
            </a:r>
          </a:p>
        </p:txBody>
      </p:sp>
      <p:sp>
        <p:nvSpPr>
          <p:cNvPr id="30724" name="Rectangle 3"/>
          <p:cNvSpPr>
            <a:spLocks noGrp="1" noChangeArrowheads="1"/>
          </p:cNvSpPr>
          <p:nvPr>
            <p:ph type="body" idx="1"/>
          </p:nvPr>
        </p:nvSpPr>
        <p:spPr>
          <a:xfrm>
            <a:off x="647564" y="836712"/>
            <a:ext cx="7920880" cy="5760640"/>
          </a:xfrm>
        </p:spPr>
        <p:txBody>
          <a:bodyPr/>
          <a:lstStyle/>
          <a:p>
            <a:pPr eaLnBrk="1" hangingPunct="1">
              <a:lnSpc>
                <a:spcPct val="150000"/>
              </a:lnSpc>
              <a:spcBef>
                <a:spcPts val="0"/>
              </a:spcBef>
              <a:buFont typeface="Wingdings" panose="05000000000000000000" pitchFamily="2" charset="2"/>
              <a:buChar char="n"/>
            </a:pPr>
            <a:r>
              <a:rPr lang="zh-CN" altLang="en-US" sz="2400" b="1" dirty="0" smtClean="0">
                <a:solidFill>
                  <a:srgbClr val="FF0000"/>
                </a:solidFill>
              </a:rPr>
              <a:t>设备无关性</a:t>
            </a:r>
            <a:r>
              <a:rPr lang="en-US" altLang="zh-CN" sz="2400" dirty="0" smtClean="0"/>
              <a:t>(device independence)</a:t>
            </a:r>
          </a:p>
          <a:p>
            <a:pPr lvl="1" algn="just" eaLnBrk="1" hangingPunct="1">
              <a:lnSpc>
                <a:spcPct val="150000"/>
              </a:lnSpc>
              <a:spcBef>
                <a:spcPts val="0"/>
              </a:spcBef>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其意思就是指能够编写这样的程序：它</a:t>
            </a:r>
            <a:r>
              <a:rPr lang="zh-CN" altLang="en-US" sz="2000" b="1" dirty="0" smtClean="0">
                <a:solidFill>
                  <a:srgbClr val="0000FF"/>
                </a:solidFill>
                <a:latin typeface="Times New Roman" panose="02020603050405020304" pitchFamily="18" charset="0"/>
                <a:cs typeface="Times New Roman" panose="02020603050405020304" pitchFamily="18" charset="0"/>
              </a:rPr>
              <a:t>可以访问任意</a:t>
            </a:r>
            <a:r>
              <a:rPr lang="en-US" altLang="zh-CN" sz="2000" b="1" dirty="0" smtClean="0">
                <a:solidFill>
                  <a:srgbClr val="0000FF"/>
                </a:solidFill>
                <a:latin typeface="Times New Roman" panose="02020603050405020304" pitchFamily="18" charset="0"/>
                <a:cs typeface="Times New Roman" panose="02020603050405020304" pitchFamily="18" charset="0"/>
              </a:rPr>
              <a:t>I/O</a:t>
            </a:r>
            <a:r>
              <a:rPr lang="zh-CN" altLang="en-US" sz="2000" b="1" dirty="0" smtClean="0">
                <a:solidFill>
                  <a:srgbClr val="0000FF"/>
                </a:solidFill>
                <a:latin typeface="Times New Roman" panose="02020603050405020304" pitchFamily="18" charset="0"/>
                <a:cs typeface="Times New Roman" panose="02020603050405020304" pitchFamily="18" charset="0"/>
              </a:rPr>
              <a:t>设备</a:t>
            </a:r>
            <a:r>
              <a:rPr lang="zh-CN" altLang="en-US" sz="2000" dirty="0" smtClean="0">
                <a:latin typeface="Times New Roman" panose="02020603050405020304" pitchFamily="18" charset="0"/>
                <a:cs typeface="Times New Roman" panose="02020603050405020304" pitchFamily="18" charset="0"/>
              </a:rPr>
              <a:t>，而无需事先指定设备。</a:t>
            </a:r>
            <a:endParaRPr lang="en-US" altLang="zh-CN" sz="2000" dirty="0" smtClean="0">
              <a:latin typeface="Times New Roman" panose="02020603050405020304" pitchFamily="18" charset="0"/>
              <a:cs typeface="Times New Roman" panose="02020603050405020304" pitchFamily="18" charset="0"/>
            </a:endParaRPr>
          </a:p>
          <a:p>
            <a:pPr lvl="1" algn="just" eaLnBrk="1" hangingPunct="1">
              <a:lnSpc>
                <a:spcPct val="150000"/>
              </a:lnSpc>
              <a:spcBef>
                <a:spcPts val="0"/>
              </a:spcBef>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例如，读文件作为输入的程序应该可以读软盘、硬盘或者</a:t>
            </a:r>
            <a:r>
              <a:rPr lang="en-US" altLang="zh-CN" sz="2000" dirty="0" smtClean="0">
                <a:latin typeface="Times New Roman" panose="02020603050405020304" pitchFamily="18" charset="0"/>
                <a:cs typeface="Times New Roman" panose="02020603050405020304" pitchFamily="18" charset="0"/>
              </a:rPr>
              <a:t>CD-ROM</a:t>
            </a:r>
            <a:r>
              <a:rPr lang="zh-CN" altLang="en-US" sz="2000" dirty="0" smtClean="0">
                <a:latin typeface="Times New Roman" panose="02020603050405020304" pitchFamily="18" charset="0"/>
                <a:cs typeface="Times New Roman" panose="02020603050405020304" pitchFamily="18" charset="0"/>
              </a:rPr>
              <a:t>上的文件，不用为每种不同的设备而修改程序。 </a:t>
            </a:r>
            <a:endParaRPr lang="en-US" altLang="zh-CN" sz="2000" dirty="0" smtClean="0">
              <a:latin typeface="Times New Roman" panose="02020603050405020304" pitchFamily="18" charset="0"/>
              <a:cs typeface="Times New Roman" panose="02020603050405020304" pitchFamily="18" charset="0"/>
            </a:endParaRPr>
          </a:p>
          <a:p>
            <a:pPr eaLnBrk="1" hangingPunct="1">
              <a:lnSpc>
                <a:spcPct val="150000"/>
              </a:lnSpc>
              <a:spcBef>
                <a:spcPts val="0"/>
              </a:spcBef>
              <a:buFont typeface="Wingdings" panose="05000000000000000000" pitchFamily="2" charset="2"/>
              <a:buChar char="n"/>
            </a:pPr>
            <a:r>
              <a:rPr lang="zh-CN" altLang="en-US" sz="2400" b="1" dirty="0" smtClean="0">
                <a:solidFill>
                  <a:srgbClr val="FF0000"/>
                </a:solidFill>
              </a:rPr>
              <a:t>统一命名</a:t>
            </a:r>
            <a:r>
              <a:rPr lang="en-US" altLang="zh-CN" sz="2400" dirty="0" smtClean="0"/>
              <a:t>(uniform naming)</a:t>
            </a:r>
          </a:p>
          <a:p>
            <a:pPr lvl="1" algn="just" eaLnBrk="1" hangingPunct="1">
              <a:lnSpc>
                <a:spcPct val="150000"/>
              </a:lnSpc>
              <a:spcBef>
                <a:spcPts val="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文件或设备的</a:t>
            </a:r>
            <a:r>
              <a:rPr lang="zh-CN" altLang="en-US" sz="2400" b="1" dirty="0" smtClean="0">
                <a:solidFill>
                  <a:srgbClr val="0000FF"/>
                </a:solidFill>
                <a:latin typeface="Times New Roman" panose="02020603050405020304" pitchFamily="18" charset="0"/>
                <a:cs typeface="Times New Roman" panose="02020603050405020304" pitchFamily="18" charset="0"/>
              </a:rPr>
              <a:t>名称</a:t>
            </a:r>
            <a:r>
              <a:rPr lang="zh-CN" altLang="en-US" sz="2400" dirty="0" smtClean="0">
                <a:latin typeface="Times New Roman" panose="02020603050405020304" pitchFamily="18" charset="0"/>
                <a:cs typeface="Times New Roman" panose="02020603050405020304" pitchFamily="18" charset="0"/>
              </a:rPr>
              <a:t>应该是</a:t>
            </a:r>
            <a:r>
              <a:rPr lang="zh-CN" altLang="en-US" sz="2400" b="1" dirty="0" smtClean="0">
                <a:solidFill>
                  <a:srgbClr val="0000FF"/>
                </a:solidFill>
                <a:latin typeface="Times New Roman" panose="02020603050405020304" pitchFamily="18" charset="0"/>
                <a:cs typeface="Times New Roman" panose="02020603050405020304" pitchFamily="18" charset="0"/>
              </a:rPr>
              <a:t>简单的字符串或整数</a:t>
            </a:r>
            <a:r>
              <a:rPr lang="zh-CN" altLang="en-US" sz="2400" dirty="0" smtClean="0">
                <a:solidFill>
                  <a:srgbClr val="0000FF"/>
                </a:solidFill>
                <a:latin typeface="Times New Roman" panose="02020603050405020304" pitchFamily="18" charset="0"/>
                <a:cs typeface="Times New Roman" panose="02020603050405020304" pitchFamily="18" charset="0"/>
              </a:rPr>
              <a:t> </a:t>
            </a:r>
          </a:p>
          <a:p>
            <a:pPr lvl="1" algn="just" eaLnBrk="1" hangingPunct="1">
              <a:lnSpc>
                <a:spcPct val="150000"/>
              </a:lnSpc>
              <a:spcBef>
                <a:spcPts val="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所有文件和设备都采用相同的方式：</a:t>
            </a:r>
            <a:r>
              <a:rPr lang="zh-CN" altLang="en-US" sz="2400" b="1" dirty="0" smtClean="0">
                <a:solidFill>
                  <a:srgbClr val="0000FF"/>
                </a:solidFill>
                <a:latin typeface="Times New Roman" panose="02020603050405020304" pitchFamily="18" charset="0"/>
                <a:cs typeface="Times New Roman" panose="02020603050405020304" pitchFamily="18" charset="0"/>
              </a:rPr>
              <a:t>路径名寻址</a:t>
            </a:r>
          </a:p>
          <a:p>
            <a:pPr eaLnBrk="1" hangingPunct="1">
              <a:lnSpc>
                <a:spcPct val="150000"/>
              </a:lnSpc>
              <a:spcBef>
                <a:spcPts val="0"/>
              </a:spcBef>
              <a:buFont typeface="Wingdings" panose="05000000000000000000" pitchFamily="2" charset="2"/>
              <a:buChar char="n"/>
            </a:pPr>
            <a:r>
              <a:rPr lang="zh-CN" altLang="en-US" sz="2400" b="1" dirty="0" smtClean="0">
                <a:solidFill>
                  <a:srgbClr val="FF0000"/>
                </a:solidFill>
              </a:rPr>
              <a:t>错误处理</a:t>
            </a:r>
            <a:r>
              <a:rPr lang="en-US" altLang="zh-CN" sz="2400" dirty="0" smtClean="0"/>
              <a:t>(error handling)</a:t>
            </a:r>
          </a:p>
          <a:p>
            <a:pPr lvl="1" algn="just" eaLnBrk="1" hangingPunct="1">
              <a:lnSpc>
                <a:spcPct val="150000"/>
              </a:lnSpc>
              <a:spcBef>
                <a:spcPts val="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应该尽可能地在</a:t>
            </a:r>
            <a:r>
              <a:rPr lang="zh-CN" altLang="en-US" sz="2400" b="1" dirty="0" smtClean="0">
                <a:solidFill>
                  <a:srgbClr val="0000FF"/>
                </a:solidFill>
                <a:latin typeface="Times New Roman" panose="02020603050405020304" pitchFamily="18" charset="0"/>
                <a:cs typeface="Times New Roman" panose="02020603050405020304" pitchFamily="18" charset="0"/>
              </a:rPr>
              <a:t>接近硬件的层次</a:t>
            </a:r>
            <a:r>
              <a:rPr lang="zh-CN" altLang="en-US" sz="2400" dirty="0" smtClean="0">
                <a:latin typeface="Times New Roman" panose="02020603050405020304" pitchFamily="18" charset="0"/>
                <a:cs typeface="Times New Roman" panose="02020603050405020304" pitchFamily="18" charset="0"/>
              </a:rPr>
              <a:t>上处理错误</a:t>
            </a:r>
            <a:endParaRPr lang="zh-CN" altLang="en-US" sz="2400" dirty="0" smtClean="0"/>
          </a:p>
        </p:txBody>
      </p:sp>
    </p:spTree>
    <p:extLst>
      <p:ext uri="{BB962C8B-B14F-4D97-AF65-F5344CB8AC3E}">
        <p14:creationId xmlns:p14="http://schemas.microsoft.com/office/powerpoint/2010/main" val="33819005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type="body" idx="1"/>
          </p:nvPr>
        </p:nvSpPr>
        <p:spPr>
          <a:xfrm>
            <a:off x="791580" y="980728"/>
            <a:ext cx="8229600" cy="5364596"/>
          </a:xfrm>
        </p:spPr>
        <p:txBody>
          <a:bodyPr/>
          <a:lstStyle/>
          <a:p>
            <a:pPr algn="just" eaLnBrk="1" hangingPunct="1">
              <a:lnSpc>
                <a:spcPct val="150000"/>
              </a:lnSpc>
              <a:buFont typeface="Wingdings" panose="05000000000000000000" pitchFamily="2" charset="2"/>
              <a:buChar char="n"/>
            </a:pPr>
            <a:r>
              <a:rPr lang="zh-CN" altLang="en-US" sz="2400" b="1" smtClean="0">
                <a:solidFill>
                  <a:srgbClr val="FF0000"/>
                </a:solidFill>
                <a:latin typeface="Times New Roman" panose="02020603050405020304" pitchFamily="18" charset="0"/>
                <a:cs typeface="Times New Roman" panose="02020603050405020304" pitchFamily="18" charset="0"/>
              </a:rPr>
              <a:t>同步</a:t>
            </a:r>
            <a:r>
              <a:rPr lang="en-US" altLang="zh-CN" sz="2400" smtClean="0">
                <a:latin typeface="Times New Roman" panose="02020603050405020304" pitchFamily="18" charset="0"/>
                <a:cs typeface="Times New Roman" panose="02020603050405020304" pitchFamily="18" charset="0"/>
              </a:rPr>
              <a:t>(synchronous)</a:t>
            </a:r>
            <a:r>
              <a:rPr lang="zh-CN" altLang="en-US" sz="2400" smtClean="0">
                <a:latin typeface="Times New Roman" panose="02020603050405020304" pitchFamily="18" charset="0"/>
                <a:cs typeface="Times New Roman" panose="02020603050405020304" pitchFamily="18" charset="0"/>
              </a:rPr>
              <a:t>和</a:t>
            </a:r>
            <a:r>
              <a:rPr lang="zh-CN" altLang="en-US" sz="2400" b="1" smtClean="0">
                <a:solidFill>
                  <a:srgbClr val="FF0000"/>
                </a:solidFill>
                <a:latin typeface="Times New Roman" panose="02020603050405020304" pitchFamily="18" charset="0"/>
                <a:cs typeface="Times New Roman" panose="02020603050405020304" pitchFamily="18" charset="0"/>
              </a:rPr>
              <a:t>异步</a:t>
            </a:r>
            <a:r>
              <a:rPr lang="en-US" altLang="zh-CN" sz="2400" smtClean="0">
                <a:latin typeface="Times New Roman" panose="02020603050405020304" pitchFamily="18" charset="0"/>
                <a:cs typeface="Times New Roman" panose="02020603050405020304" pitchFamily="18" charset="0"/>
              </a:rPr>
              <a:t>(asynchronous)</a:t>
            </a:r>
            <a:r>
              <a:rPr lang="zh-CN" altLang="en-US" sz="2400" smtClean="0">
                <a:latin typeface="Times New Roman" panose="02020603050405020304" pitchFamily="18" charset="0"/>
                <a:cs typeface="Times New Roman" panose="02020603050405020304" pitchFamily="18" charset="0"/>
              </a:rPr>
              <a:t>传输</a:t>
            </a:r>
          </a:p>
          <a:p>
            <a:pPr lvl="1" algn="just" eaLnBrk="1" hangingPunct="1">
              <a:lnSpc>
                <a:spcPct val="150000"/>
              </a:lnSpc>
              <a:buFont typeface="Wingdings" panose="05000000000000000000" pitchFamily="2" charset="2"/>
              <a:buChar char="Ø"/>
            </a:pPr>
            <a:r>
              <a:rPr lang="zh-CN" altLang="en-US" sz="2400" smtClean="0">
                <a:latin typeface="Times New Roman" panose="02020603050405020304" pitchFamily="18" charset="0"/>
                <a:cs typeface="Times New Roman" panose="02020603050405020304" pitchFamily="18" charset="0"/>
              </a:rPr>
              <a:t>阻塞传输 </a:t>
            </a:r>
            <a:r>
              <a:rPr lang="en-US" altLang="zh-CN" sz="2400" smtClean="0">
                <a:latin typeface="Times New Roman" panose="02020603050405020304" pitchFamily="18" charset="0"/>
                <a:cs typeface="Times New Roman" panose="02020603050405020304" pitchFamily="18" charset="0"/>
              </a:rPr>
              <a:t>vs. </a:t>
            </a:r>
            <a:r>
              <a:rPr lang="zh-CN" altLang="en-US" sz="2400" smtClean="0">
                <a:latin typeface="Times New Roman" panose="02020603050405020304" pitchFamily="18" charset="0"/>
                <a:cs typeface="Times New Roman" panose="02020603050405020304" pitchFamily="18" charset="0"/>
              </a:rPr>
              <a:t>中断驱动</a:t>
            </a:r>
          </a:p>
          <a:p>
            <a:pPr algn="just" eaLnBrk="1" hangingPunct="1">
              <a:lnSpc>
                <a:spcPct val="150000"/>
              </a:lnSpc>
              <a:buFont typeface="Wingdings" panose="05000000000000000000" pitchFamily="2" charset="2"/>
              <a:buChar char="n"/>
            </a:pPr>
            <a:r>
              <a:rPr lang="zh-CN" altLang="en-US" sz="2400" b="1" smtClean="0">
                <a:solidFill>
                  <a:srgbClr val="FF0000"/>
                </a:solidFill>
                <a:latin typeface="Times New Roman" panose="02020603050405020304" pitchFamily="18" charset="0"/>
                <a:cs typeface="Times New Roman" panose="02020603050405020304" pitchFamily="18" charset="0"/>
              </a:rPr>
              <a:t>缓冲</a:t>
            </a:r>
            <a:r>
              <a:rPr lang="en-US" altLang="zh-CN" sz="2400" smtClean="0">
                <a:latin typeface="Times New Roman" panose="02020603050405020304" pitchFamily="18" charset="0"/>
                <a:cs typeface="Times New Roman" panose="02020603050405020304" pitchFamily="18" charset="0"/>
              </a:rPr>
              <a:t>(buffering)</a:t>
            </a:r>
          </a:p>
          <a:p>
            <a:pPr lvl="1" algn="just" eaLnBrk="1" hangingPunct="1">
              <a:lnSpc>
                <a:spcPct val="150000"/>
              </a:lnSpc>
              <a:buFont typeface="Wingdings" panose="05000000000000000000" pitchFamily="2" charset="2"/>
              <a:buChar char="Ø"/>
            </a:pPr>
            <a:r>
              <a:rPr lang="zh-CN" altLang="en-US" sz="2400" smtClean="0">
                <a:latin typeface="Times New Roman" panose="02020603050405020304" pitchFamily="18" charset="0"/>
                <a:cs typeface="Times New Roman" panose="02020603050405020304" pitchFamily="18" charset="0"/>
              </a:rPr>
              <a:t>来自设备的数据不能直接存储到其最终目标 </a:t>
            </a:r>
          </a:p>
          <a:p>
            <a:pPr algn="just" eaLnBrk="1" hangingPunct="1">
              <a:lnSpc>
                <a:spcPct val="150000"/>
              </a:lnSpc>
              <a:buFont typeface="Wingdings" panose="05000000000000000000" pitchFamily="2" charset="2"/>
              <a:buChar char="n"/>
            </a:pPr>
            <a:r>
              <a:rPr lang="zh-CN" altLang="en-US" sz="2400" smtClean="0">
                <a:latin typeface="Times New Roman" panose="02020603050405020304" pitchFamily="18" charset="0"/>
                <a:cs typeface="Times New Roman" panose="02020603050405020304" pitchFamily="18" charset="0"/>
              </a:rPr>
              <a:t>可</a:t>
            </a:r>
            <a:r>
              <a:rPr lang="zh-CN" altLang="en-US" sz="2400" b="1" smtClean="0">
                <a:solidFill>
                  <a:srgbClr val="FF0000"/>
                </a:solidFill>
                <a:latin typeface="Times New Roman" panose="02020603050405020304" pitchFamily="18" charset="0"/>
                <a:cs typeface="Times New Roman" panose="02020603050405020304" pitchFamily="18" charset="0"/>
              </a:rPr>
              <a:t>共享设备</a:t>
            </a:r>
            <a:r>
              <a:rPr lang="zh-CN" altLang="en-US" sz="2400" smtClean="0">
                <a:latin typeface="Times New Roman" panose="02020603050405020304" pitchFamily="18" charset="0"/>
                <a:cs typeface="Times New Roman" panose="02020603050405020304" pitchFamily="18" charset="0"/>
              </a:rPr>
              <a:t>和</a:t>
            </a:r>
            <a:r>
              <a:rPr lang="zh-CN" altLang="en-US" sz="2400" b="1" smtClean="0">
                <a:solidFill>
                  <a:srgbClr val="FF0000"/>
                </a:solidFill>
                <a:latin typeface="Times New Roman" panose="02020603050405020304" pitchFamily="18" charset="0"/>
                <a:cs typeface="Times New Roman" panose="02020603050405020304" pitchFamily="18" charset="0"/>
              </a:rPr>
              <a:t>独占设备</a:t>
            </a:r>
          </a:p>
          <a:p>
            <a:pPr algn="just" eaLnBrk="1" hangingPunct="1">
              <a:lnSpc>
                <a:spcPct val="150000"/>
              </a:lnSpc>
              <a:buFont typeface="Wingdings" panose="05000000000000000000" pitchFamily="2" charset="2"/>
              <a:buNone/>
            </a:pPr>
            <a:r>
              <a:rPr lang="zh-CN" altLang="en-US" sz="2400" smtClean="0">
                <a:latin typeface="Times New Roman" panose="02020603050405020304" pitchFamily="18" charset="0"/>
                <a:cs typeface="Times New Roman" panose="02020603050405020304" pitchFamily="18" charset="0"/>
              </a:rPr>
              <a:t>	设备分配策略</a:t>
            </a:r>
          </a:p>
          <a:p>
            <a:pPr lvl="1" algn="just" eaLnBrk="1" hangingPunct="1">
              <a:lnSpc>
                <a:spcPct val="150000"/>
              </a:lnSpc>
              <a:buFont typeface="Wingdings" panose="05000000000000000000" pitchFamily="2" charset="2"/>
              <a:buChar char="Ø"/>
            </a:pPr>
            <a:r>
              <a:rPr lang="zh-CN" altLang="en-US" sz="2400" smtClean="0">
                <a:latin typeface="Times New Roman" panose="02020603050405020304" pitchFamily="18" charset="0"/>
                <a:cs typeface="Times New Roman" panose="02020603050405020304" pitchFamily="18" charset="0"/>
              </a:rPr>
              <a:t>先来先服务</a:t>
            </a:r>
          </a:p>
          <a:p>
            <a:pPr lvl="1" algn="just" eaLnBrk="1" hangingPunct="1">
              <a:lnSpc>
                <a:spcPct val="150000"/>
              </a:lnSpc>
              <a:buFont typeface="Wingdings" panose="05000000000000000000" pitchFamily="2" charset="2"/>
              <a:buChar char="Ø"/>
            </a:pPr>
            <a:r>
              <a:rPr lang="zh-CN" altLang="en-US" sz="2400" smtClean="0">
                <a:latin typeface="Times New Roman" panose="02020603050405020304" pitchFamily="18" charset="0"/>
                <a:cs typeface="Times New Roman" panose="02020603050405020304" pitchFamily="18" charset="0"/>
              </a:rPr>
              <a:t>高优先级优先</a:t>
            </a:r>
          </a:p>
        </p:txBody>
      </p:sp>
      <p:sp>
        <p:nvSpPr>
          <p:cNvPr id="5" name="Rectangle 2"/>
          <p:cNvSpPr>
            <a:spLocks noGrp="1" noChangeArrowheads="1"/>
          </p:cNvSpPr>
          <p:nvPr>
            <p:ph type="title"/>
          </p:nvPr>
        </p:nvSpPr>
        <p:spPr>
          <a:xfrm>
            <a:off x="1007604" y="188640"/>
            <a:ext cx="4500500" cy="468052"/>
          </a:xfrm>
        </p:spPr>
        <p:txBody>
          <a:bodyPr/>
          <a:lstStyle/>
          <a:p>
            <a:pPr eaLnBrk="1" hangingPunct="1"/>
            <a:r>
              <a:rPr lang="en-US" altLang="zh-CN" smtClean="0"/>
              <a:t>3.2.1 I/O</a:t>
            </a:r>
            <a:r>
              <a:rPr lang="zh-CN" altLang="en-US" smtClean="0"/>
              <a:t>软件的目标</a:t>
            </a:r>
          </a:p>
        </p:txBody>
      </p:sp>
    </p:spTree>
    <p:extLst>
      <p:ext uri="{BB962C8B-B14F-4D97-AF65-F5344CB8AC3E}">
        <p14:creationId xmlns:p14="http://schemas.microsoft.com/office/powerpoint/2010/main" val="11648859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pic>
        <p:nvPicPr>
          <p:cNvPr id="5" name="图片 4"/>
          <p:cNvPicPr>
            <a:picLocks noChangeAspect="1"/>
          </p:cNvPicPr>
          <p:nvPr/>
        </p:nvPicPr>
        <p:blipFill>
          <a:blip r:embed="rId2"/>
          <a:stretch>
            <a:fillRect/>
          </a:stretch>
        </p:blipFill>
        <p:spPr>
          <a:xfrm>
            <a:off x="215516" y="1430865"/>
            <a:ext cx="8714286" cy="1638095"/>
          </a:xfrm>
          <a:prstGeom prst="rect">
            <a:avLst/>
          </a:prstGeom>
        </p:spPr>
      </p:pic>
      <p:pic>
        <p:nvPicPr>
          <p:cNvPr id="6" name="图片 5"/>
          <p:cNvPicPr>
            <a:picLocks noChangeAspect="1"/>
          </p:cNvPicPr>
          <p:nvPr/>
        </p:nvPicPr>
        <p:blipFill rotWithShape="1">
          <a:blip r:embed="rId3"/>
          <a:srcRect r="3748"/>
          <a:stretch/>
        </p:blipFill>
        <p:spPr>
          <a:xfrm>
            <a:off x="215516" y="3389467"/>
            <a:ext cx="8735979" cy="2523809"/>
          </a:xfrm>
          <a:prstGeom prst="rect">
            <a:avLst/>
          </a:prstGeom>
        </p:spPr>
      </p:pic>
    </p:spTree>
    <p:extLst>
      <p:ext uri="{BB962C8B-B14F-4D97-AF65-F5344CB8AC3E}">
        <p14:creationId xmlns:p14="http://schemas.microsoft.com/office/powerpoint/2010/main" val="33190373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pic>
        <p:nvPicPr>
          <p:cNvPr id="7" name="图片 6"/>
          <p:cNvPicPr>
            <a:picLocks noChangeAspect="1"/>
          </p:cNvPicPr>
          <p:nvPr/>
        </p:nvPicPr>
        <p:blipFill>
          <a:blip r:embed="rId2"/>
          <a:stretch>
            <a:fillRect/>
          </a:stretch>
        </p:blipFill>
        <p:spPr>
          <a:xfrm>
            <a:off x="251520" y="836712"/>
            <a:ext cx="8676190" cy="3028571"/>
          </a:xfrm>
          <a:prstGeom prst="rect">
            <a:avLst/>
          </a:prstGeom>
        </p:spPr>
      </p:pic>
      <p:pic>
        <p:nvPicPr>
          <p:cNvPr id="8" name="图片 7"/>
          <p:cNvPicPr>
            <a:picLocks noChangeAspect="1"/>
          </p:cNvPicPr>
          <p:nvPr/>
        </p:nvPicPr>
        <p:blipFill>
          <a:blip r:embed="rId3"/>
          <a:stretch>
            <a:fillRect/>
          </a:stretch>
        </p:blipFill>
        <p:spPr>
          <a:xfrm>
            <a:off x="251520" y="3969060"/>
            <a:ext cx="8657143" cy="2704762"/>
          </a:xfrm>
          <a:prstGeom prst="rect">
            <a:avLst/>
          </a:prstGeom>
        </p:spPr>
      </p:pic>
    </p:spTree>
    <p:extLst>
      <p:ext uri="{BB962C8B-B14F-4D97-AF65-F5344CB8AC3E}">
        <p14:creationId xmlns:p14="http://schemas.microsoft.com/office/powerpoint/2010/main" val="19449304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r>
              <a:rPr lang="zh-CN" altLang="en-US" dirty="0" smtClean="0"/>
              <a:t>还是这个电路图</a:t>
            </a:r>
            <a:endParaRPr lang="zh-CN" altLang="en-US" dirty="0"/>
          </a:p>
        </p:txBody>
      </p:sp>
      <p:pic>
        <p:nvPicPr>
          <p:cNvPr id="5"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1196752"/>
            <a:ext cx="5328592" cy="4644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5614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079612" y="152636"/>
            <a:ext cx="8229600" cy="468052"/>
          </a:xfrm>
        </p:spPr>
        <p:txBody>
          <a:bodyPr/>
          <a:lstStyle/>
          <a:p>
            <a:pPr algn="l" eaLnBrk="1" hangingPunct="1"/>
            <a:r>
              <a:rPr lang="zh-CN" altLang="en-US" sz="2800" b="1" smtClean="0">
                <a:latin typeface="+mn-ea"/>
                <a:ea typeface="+mn-ea"/>
              </a:rPr>
              <a:t>输入</a:t>
            </a:r>
            <a:r>
              <a:rPr lang="en-US" altLang="zh-CN" sz="2800" b="1" smtClean="0">
                <a:latin typeface="+mn-ea"/>
                <a:ea typeface="+mn-ea"/>
              </a:rPr>
              <a:t>/</a:t>
            </a:r>
            <a:r>
              <a:rPr lang="zh-CN" altLang="en-US" sz="2800" b="1" smtClean="0">
                <a:latin typeface="+mn-ea"/>
                <a:ea typeface="+mn-ea"/>
              </a:rPr>
              <a:t>输出</a:t>
            </a:r>
          </a:p>
        </p:txBody>
      </p:sp>
      <p:sp>
        <p:nvSpPr>
          <p:cNvPr id="4100" name="Rectangle 3"/>
          <p:cNvSpPr>
            <a:spLocks noGrp="1" noChangeArrowheads="1"/>
          </p:cNvSpPr>
          <p:nvPr>
            <p:ph type="body" idx="1"/>
          </p:nvPr>
        </p:nvSpPr>
        <p:spPr>
          <a:xfrm>
            <a:off x="899592" y="1268760"/>
            <a:ext cx="7272808" cy="4525962"/>
          </a:xfrm>
        </p:spPr>
        <p:txBody>
          <a:bodyPr/>
          <a:lstStyle/>
          <a:p>
            <a:pPr algn="just" eaLnBrk="1" hangingPunct="1">
              <a:lnSpc>
                <a:spcPct val="150000"/>
              </a:lnSpc>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操作系统的一个</a:t>
            </a:r>
            <a:r>
              <a:rPr lang="zh-CN" altLang="en-US" sz="2400" b="1" dirty="0" smtClean="0">
                <a:solidFill>
                  <a:srgbClr val="FF0000"/>
                </a:solidFill>
                <a:latin typeface="Times New Roman" panose="02020603050405020304" pitchFamily="18" charset="0"/>
                <a:cs typeface="Times New Roman" panose="02020603050405020304" pitchFamily="18" charset="0"/>
              </a:rPr>
              <a:t>主要功能</a:t>
            </a:r>
            <a:r>
              <a:rPr lang="zh-CN" altLang="en-US" sz="2400" dirty="0" smtClean="0">
                <a:latin typeface="Times New Roman" panose="02020603050405020304" pitchFamily="18" charset="0"/>
                <a:cs typeface="Times New Roman" panose="02020603050405020304" pitchFamily="18" charset="0"/>
              </a:rPr>
              <a:t>就是</a:t>
            </a:r>
            <a:r>
              <a:rPr lang="zh-CN" altLang="en-US" sz="2400" b="1" dirty="0" smtClean="0">
                <a:solidFill>
                  <a:srgbClr val="0000FF"/>
                </a:solidFill>
                <a:latin typeface="Times New Roman" panose="02020603050405020304" pitchFamily="18" charset="0"/>
                <a:cs typeface="Times New Roman" panose="02020603050405020304" pitchFamily="18" charset="0"/>
              </a:rPr>
              <a:t>控制</a:t>
            </a:r>
            <a:r>
              <a:rPr lang="zh-CN" altLang="en-US" sz="2400" dirty="0" smtClean="0">
                <a:latin typeface="Times New Roman" panose="02020603050405020304" pitchFamily="18" charset="0"/>
                <a:cs typeface="Times New Roman" panose="02020603050405020304" pitchFamily="18" charset="0"/>
              </a:rPr>
              <a:t>计算机的所有</a:t>
            </a:r>
            <a:r>
              <a:rPr lang="en-US" altLang="zh-CN" sz="2400" b="1" dirty="0" smtClean="0">
                <a:solidFill>
                  <a:srgbClr val="FF0000"/>
                </a:solidFill>
                <a:latin typeface="Times New Roman" panose="02020603050405020304" pitchFamily="18" charset="0"/>
                <a:cs typeface="Times New Roman" panose="02020603050405020304" pitchFamily="18" charset="0"/>
              </a:rPr>
              <a:t>I/O(</a:t>
            </a:r>
            <a:r>
              <a:rPr lang="zh-CN" altLang="en-US" sz="2400" b="1" dirty="0" smtClean="0">
                <a:solidFill>
                  <a:srgbClr val="FF0000"/>
                </a:solidFill>
                <a:latin typeface="Times New Roman" panose="02020603050405020304" pitchFamily="18" charset="0"/>
                <a:cs typeface="Times New Roman" panose="02020603050405020304" pitchFamily="18" charset="0"/>
              </a:rPr>
              <a:t>输入</a:t>
            </a:r>
            <a:r>
              <a:rPr lang="en-US" altLang="zh-CN" sz="2400" b="1" dirty="0" smtClean="0">
                <a:solidFill>
                  <a:srgbClr val="FF0000"/>
                </a:solidFill>
                <a:latin typeface="Times New Roman" panose="02020603050405020304" pitchFamily="18" charset="0"/>
                <a:cs typeface="Times New Roman" panose="02020603050405020304" pitchFamily="18" charset="0"/>
              </a:rPr>
              <a:t>/</a:t>
            </a:r>
            <a:r>
              <a:rPr lang="zh-CN" altLang="en-US" sz="2400" b="1" dirty="0" smtClean="0">
                <a:solidFill>
                  <a:srgbClr val="FF0000"/>
                </a:solidFill>
                <a:latin typeface="Times New Roman" panose="02020603050405020304" pitchFamily="18" charset="0"/>
                <a:cs typeface="Times New Roman" panose="02020603050405020304" pitchFamily="18" charset="0"/>
              </a:rPr>
              <a:t>输出</a:t>
            </a:r>
            <a:r>
              <a:rPr lang="en-US" altLang="zh-CN" sz="2400" b="1" dirty="0" smtClean="0">
                <a:solidFill>
                  <a:srgbClr val="FF0000"/>
                </a:solidFill>
                <a:latin typeface="Times New Roman" panose="02020603050405020304" pitchFamily="18" charset="0"/>
                <a:cs typeface="Times New Roman" panose="02020603050405020304" pitchFamily="18" charset="0"/>
              </a:rPr>
              <a:t>)</a:t>
            </a:r>
            <a:r>
              <a:rPr lang="zh-CN" altLang="en-US" sz="2400" b="1" dirty="0" smtClean="0">
                <a:solidFill>
                  <a:srgbClr val="FF0000"/>
                </a:solidFill>
                <a:latin typeface="Times New Roman" panose="02020603050405020304" pitchFamily="18" charset="0"/>
                <a:cs typeface="Times New Roman" panose="02020603050405020304" pitchFamily="18" charset="0"/>
              </a:rPr>
              <a:t>设备</a:t>
            </a:r>
            <a:r>
              <a:rPr lang="zh-CN" altLang="en-US" sz="2400" dirty="0" smtClean="0">
                <a:latin typeface="Times New Roman" panose="02020603050405020304" pitchFamily="18" charset="0"/>
                <a:cs typeface="Times New Roman" panose="02020603050405020304" pitchFamily="18" charset="0"/>
              </a:rPr>
              <a:t>。操作系统必须向设备</a:t>
            </a:r>
            <a:r>
              <a:rPr lang="zh-CN" altLang="en-US" sz="2400" b="1" dirty="0" smtClean="0">
                <a:solidFill>
                  <a:srgbClr val="0000FF"/>
                </a:solidFill>
                <a:latin typeface="Times New Roman" panose="02020603050405020304" pitchFamily="18" charset="0"/>
                <a:cs typeface="Times New Roman" panose="02020603050405020304" pitchFamily="18" charset="0"/>
              </a:rPr>
              <a:t>发送命令</a:t>
            </a:r>
            <a:r>
              <a:rPr lang="zh-CN" altLang="en-US" sz="2400" dirty="0" smtClean="0">
                <a:latin typeface="Times New Roman" panose="02020603050405020304" pitchFamily="18" charset="0"/>
                <a:cs typeface="Times New Roman" panose="02020603050405020304" pitchFamily="18" charset="0"/>
              </a:rPr>
              <a:t>，</a:t>
            </a:r>
            <a:r>
              <a:rPr lang="zh-CN" altLang="en-US" sz="2400" b="1" dirty="0" smtClean="0">
                <a:solidFill>
                  <a:srgbClr val="0000FF"/>
                </a:solidFill>
                <a:latin typeface="Times New Roman" panose="02020603050405020304" pitchFamily="18" charset="0"/>
                <a:cs typeface="Times New Roman" panose="02020603050405020304" pitchFamily="18" charset="0"/>
              </a:rPr>
              <a:t>捕捉中断</a:t>
            </a:r>
            <a:r>
              <a:rPr lang="zh-CN" altLang="en-US" sz="2400" dirty="0" smtClean="0">
                <a:latin typeface="Times New Roman" panose="02020603050405020304" pitchFamily="18" charset="0"/>
                <a:cs typeface="Times New Roman" panose="02020603050405020304" pitchFamily="18" charset="0"/>
              </a:rPr>
              <a:t>，并</a:t>
            </a:r>
            <a:r>
              <a:rPr lang="zh-CN" altLang="en-US" sz="2400" b="1" dirty="0" smtClean="0">
                <a:solidFill>
                  <a:srgbClr val="0000FF"/>
                </a:solidFill>
                <a:latin typeface="Times New Roman" panose="02020603050405020304" pitchFamily="18" charset="0"/>
                <a:cs typeface="Times New Roman" panose="02020603050405020304" pitchFamily="18" charset="0"/>
              </a:rPr>
              <a:t>处理错误</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gn="just" eaLnBrk="1" hangingPunct="1">
              <a:lnSpc>
                <a:spcPct val="150000"/>
              </a:lnSpc>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操作系统还</a:t>
            </a:r>
            <a:r>
              <a:rPr lang="zh-CN" altLang="en-US" sz="2400" dirty="0" smtClean="0">
                <a:latin typeface="Times New Roman" panose="02020603050405020304" pitchFamily="18" charset="0"/>
                <a:cs typeface="Times New Roman" panose="02020603050405020304" pitchFamily="18" charset="0"/>
              </a:rPr>
              <a:t>应该提供设备与系统其他部分之间的</a:t>
            </a:r>
            <a:r>
              <a:rPr lang="zh-CN" altLang="en-US" sz="2400" b="1" dirty="0" smtClean="0">
                <a:solidFill>
                  <a:srgbClr val="0000FF"/>
                </a:solidFill>
                <a:latin typeface="Times New Roman" panose="02020603050405020304" pitchFamily="18" charset="0"/>
                <a:cs typeface="Times New Roman" panose="02020603050405020304" pitchFamily="18" charset="0"/>
              </a:rPr>
              <a:t>接口</a:t>
            </a:r>
            <a:r>
              <a:rPr lang="zh-CN" altLang="en-US" sz="2400" dirty="0" smtClean="0">
                <a:latin typeface="Times New Roman" panose="02020603050405020304" pitchFamily="18" charset="0"/>
                <a:cs typeface="Times New Roman" panose="02020603050405020304" pitchFamily="18" charset="0"/>
              </a:rPr>
              <a:t>，使之</a:t>
            </a:r>
            <a:r>
              <a:rPr lang="zh-CN" altLang="en-US" sz="2400" b="1" dirty="0" smtClean="0">
                <a:solidFill>
                  <a:srgbClr val="0000FF"/>
                </a:solidFill>
                <a:latin typeface="Times New Roman" panose="02020603050405020304" pitchFamily="18" charset="0"/>
                <a:cs typeface="Times New Roman" panose="02020603050405020304" pitchFamily="18" charset="0"/>
              </a:rPr>
              <a:t>简单易用</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gn="just" eaLnBrk="1" hangingPunct="1">
              <a:lnSpc>
                <a:spcPct val="150000"/>
              </a:lnSpc>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该接口对于所有设备都应该是一样的</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设备无关性</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a:t>
            </a:r>
          </a:p>
          <a:p>
            <a:pPr algn="just" eaLnBrk="1" hangingPunct="1">
              <a:lnSpc>
                <a:spcPct val="150000"/>
              </a:lnSpc>
              <a:buFont typeface="Wingdings" panose="05000000000000000000" pitchFamily="2" charset="2"/>
              <a:buChar char="n"/>
            </a:pPr>
            <a:r>
              <a:rPr lang="en-US" altLang="zh-CN" sz="2400" dirty="0" smtClean="0">
                <a:solidFill>
                  <a:srgbClr val="FF0000"/>
                </a:solidFill>
                <a:latin typeface="Times New Roman" panose="02020603050405020304" pitchFamily="18" charset="0"/>
                <a:cs typeface="Times New Roman" panose="02020603050405020304" pitchFamily="18" charset="0"/>
              </a:rPr>
              <a:t>I/O</a:t>
            </a:r>
            <a:r>
              <a:rPr lang="zh-CN" altLang="en-US" sz="2400" dirty="0" smtClean="0">
                <a:solidFill>
                  <a:srgbClr val="FF0000"/>
                </a:solidFill>
                <a:latin typeface="Times New Roman" panose="02020603050405020304" pitchFamily="18" charset="0"/>
                <a:cs typeface="Times New Roman" panose="02020603050405020304" pitchFamily="18" charset="0"/>
              </a:rPr>
              <a:t>代码</a:t>
            </a:r>
            <a:r>
              <a:rPr lang="zh-CN" altLang="en-US" sz="2400" dirty="0" smtClean="0">
                <a:latin typeface="Times New Roman" panose="02020603050405020304" pitchFamily="18" charset="0"/>
                <a:cs typeface="Times New Roman" panose="02020603050405020304" pitchFamily="18" charset="0"/>
              </a:rPr>
              <a:t>是整个操作系统的重要组成部分。</a:t>
            </a:r>
          </a:p>
        </p:txBody>
      </p:sp>
    </p:spTree>
    <p:extLst>
      <p:ext uri="{BB962C8B-B14F-4D97-AF65-F5344CB8AC3E}">
        <p14:creationId xmlns:p14="http://schemas.microsoft.com/office/powerpoint/2010/main" val="9375889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r>
              <a:rPr lang="zh-CN" altLang="en-US" dirty="0" smtClean="0"/>
              <a:t>驱动原代码</a:t>
            </a:r>
            <a:endParaRPr lang="zh-CN" altLang="en-US" dirty="0"/>
          </a:p>
        </p:txBody>
      </p:sp>
      <p:pic>
        <p:nvPicPr>
          <p:cNvPr id="10" name="图片 9"/>
          <p:cNvPicPr>
            <a:picLocks noChangeAspect="1"/>
          </p:cNvPicPr>
          <p:nvPr/>
        </p:nvPicPr>
        <p:blipFill>
          <a:blip r:embed="rId2"/>
          <a:stretch>
            <a:fillRect/>
          </a:stretch>
        </p:blipFill>
        <p:spPr>
          <a:xfrm>
            <a:off x="323528" y="1088740"/>
            <a:ext cx="8438095" cy="6447619"/>
          </a:xfrm>
          <a:prstGeom prst="rect">
            <a:avLst/>
          </a:prstGeom>
        </p:spPr>
      </p:pic>
    </p:spTree>
    <p:extLst>
      <p:ext uri="{BB962C8B-B14F-4D97-AF65-F5344CB8AC3E}">
        <p14:creationId xmlns:p14="http://schemas.microsoft.com/office/powerpoint/2010/main" val="37308566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r>
              <a:rPr lang="zh-CN" altLang="en-US" dirty="0" smtClean="0"/>
              <a:t>测试</a:t>
            </a:r>
            <a:endParaRPr lang="zh-CN" altLang="en-US" dirty="0"/>
          </a:p>
        </p:txBody>
      </p:sp>
      <p:pic>
        <p:nvPicPr>
          <p:cNvPr id="3" name="图片 2"/>
          <p:cNvPicPr>
            <a:picLocks noChangeAspect="1"/>
          </p:cNvPicPr>
          <p:nvPr/>
        </p:nvPicPr>
        <p:blipFill>
          <a:blip r:embed="rId2"/>
          <a:stretch>
            <a:fillRect/>
          </a:stretch>
        </p:blipFill>
        <p:spPr>
          <a:xfrm>
            <a:off x="755576" y="1088740"/>
            <a:ext cx="7734185" cy="4392488"/>
          </a:xfrm>
          <a:prstGeom prst="rect">
            <a:avLst/>
          </a:prstGeom>
        </p:spPr>
      </p:pic>
    </p:spTree>
    <p:extLst>
      <p:ext uri="{BB962C8B-B14F-4D97-AF65-F5344CB8AC3E}">
        <p14:creationId xmlns:p14="http://schemas.microsoft.com/office/powerpoint/2010/main" val="36791562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r>
              <a:rPr lang="zh-CN" altLang="en-US" dirty="0" smtClean="0"/>
              <a:t>测试</a:t>
            </a:r>
            <a:endParaRPr lang="zh-CN" altLang="en-US" dirty="0"/>
          </a:p>
        </p:txBody>
      </p:sp>
      <p:pic>
        <p:nvPicPr>
          <p:cNvPr id="4" name="图片 3"/>
          <p:cNvPicPr>
            <a:picLocks noChangeAspect="1"/>
          </p:cNvPicPr>
          <p:nvPr/>
        </p:nvPicPr>
        <p:blipFill>
          <a:blip r:embed="rId2"/>
          <a:stretch>
            <a:fillRect/>
          </a:stretch>
        </p:blipFill>
        <p:spPr>
          <a:xfrm>
            <a:off x="395536" y="1340768"/>
            <a:ext cx="8400000" cy="2085714"/>
          </a:xfrm>
          <a:prstGeom prst="rect">
            <a:avLst/>
          </a:prstGeom>
        </p:spPr>
      </p:pic>
    </p:spTree>
    <p:extLst>
      <p:ext uri="{BB962C8B-B14F-4D97-AF65-F5344CB8AC3E}">
        <p14:creationId xmlns:p14="http://schemas.microsoft.com/office/powerpoint/2010/main" val="25959057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1115616" y="188640"/>
            <a:ext cx="4500500" cy="468052"/>
          </a:xfrm>
        </p:spPr>
        <p:txBody>
          <a:bodyPr/>
          <a:lstStyle/>
          <a:p>
            <a:pPr eaLnBrk="1" hangingPunct="1"/>
            <a:r>
              <a:rPr lang="en-US" altLang="zh-CN" smtClean="0"/>
              <a:t>I/O</a:t>
            </a:r>
            <a:r>
              <a:rPr lang="zh-CN" altLang="en-US" smtClean="0"/>
              <a:t>方式</a:t>
            </a:r>
          </a:p>
        </p:txBody>
      </p:sp>
      <p:sp>
        <p:nvSpPr>
          <p:cNvPr id="32772" name="Rectangle 3"/>
          <p:cNvSpPr>
            <a:spLocks noGrp="1" noChangeArrowheads="1"/>
          </p:cNvSpPr>
          <p:nvPr>
            <p:ph type="body" idx="1"/>
          </p:nvPr>
        </p:nvSpPr>
        <p:spPr>
          <a:xfrm>
            <a:off x="1115616" y="1268760"/>
            <a:ext cx="8229600" cy="4525962"/>
          </a:xfrm>
        </p:spPr>
        <p:txBody>
          <a:bodyPr/>
          <a:lstStyle/>
          <a:p>
            <a:pPr algn="just" eaLnBrk="1" hangingPunct="1">
              <a:lnSpc>
                <a:spcPct val="150000"/>
              </a:lnSpc>
              <a:buFont typeface="Wingdings" panose="05000000000000000000" pitchFamily="2" charset="2"/>
              <a:buNone/>
            </a:pPr>
            <a:r>
              <a:rPr lang="en-US" altLang="zh-CN" sz="2400" b="1" dirty="0" smtClean="0">
                <a:latin typeface="Times New Roman" panose="02020603050405020304" pitchFamily="18" charset="0"/>
                <a:cs typeface="Times New Roman" panose="02020603050405020304" pitchFamily="18" charset="0"/>
              </a:rPr>
              <a:t>I/O</a:t>
            </a:r>
            <a:r>
              <a:rPr lang="zh-CN" altLang="en-US" sz="2400" b="1" dirty="0" smtClean="0">
                <a:latin typeface="Times New Roman" panose="02020603050405020304" pitchFamily="18" charset="0"/>
                <a:cs typeface="Times New Roman" panose="02020603050405020304" pitchFamily="18" charset="0"/>
              </a:rPr>
              <a:t>可以以三种不同的方式实现</a:t>
            </a:r>
          </a:p>
          <a:p>
            <a:pPr algn="just" eaLnBrk="1" hangingPunct="1">
              <a:lnSpc>
                <a:spcPct val="150000"/>
              </a:lnSpc>
              <a:buFont typeface="Wingdings" panose="05000000000000000000" pitchFamily="2" charset="2"/>
              <a:buChar char="n"/>
            </a:pPr>
            <a:r>
              <a:rPr lang="zh-CN" altLang="en-US" sz="2400" b="1" dirty="0" smtClean="0">
                <a:latin typeface="Times New Roman" panose="02020603050405020304" pitchFamily="18" charset="0"/>
                <a:cs typeface="Times New Roman" panose="02020603050405020304" pitchFamily="18" charset="0"/>
              </a:rPr>
              <a:t>程序控制</a:t>
            </a:r>
            <a:r>
              <a:rPr lang="en-US" altLang="zh-CN" sz="2400" b="1" dirty="0" smtClean="0">
                <a:latin typeface="Times New Roman" panose="02020603050405020304" pitchFamily="18" charset="0"/>
                <a:cs typeface="Times New Roman" panose="02020603050405020304" pitchFamily="18" charset="0"/>
              </a:rPr>
              <a:t>I/O</a:t>
            </a:r>
          </a:p>
          <a:p>
            <a:pPr algn="just" eaLnBrk="1" hangingPunct="1">
              <a:lnSpc>
                <a:spcPct val="150000"/>
              </a:lnSpc>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中断驱动</a:t>
            </a:r>
            <a:r>
              <a:rPr lang="en-US" altLang="zh-CN" sz="2400" dirty="0" smtClean="0">
                <a:latin typeface="Times New Roman" panose="02020603050405020304" pitchFamily="18" charset="0"/>
                <a:cs typeface="Times New Roman" panose="02020603050405020304" pitchFamily="18" charset="0"/>
              </a:rPr>
              <a:t>I/O</a:t>
            </a:r>
          </a:p>
          <a:p>
            <a:pPr algn="just" eaLnBrk="1" hangingPunct="1">
              <a:lnSpc>
                <a:spcPct val="150000"/>
              </a:lnSpc>
              <a:buFont typeface="Wingdings" panose="05000000000000000000" pitchFamily="2" charset="2"/>
              <a:buChar char="n"/>
            </a:pPr>
            <a:r>
              <a:rPr lang="en-US" altLang="zh-CN" sz="2400" dirty="0" smtClean="0">
                <a:solidFill>
                  <a:schemeClr val="bg1">
                    <a:lumMod val="75000"/>
                  </a:schemeClr>
                </a:solidFill>
                <a:latin typeface="Times New Roman" panose="02020603050405020304" pitchFamily="18" charset="0"/>
                <a:cs typeface="Times New Roman" panose="02020603050405020304" pitchFamily="18" charset="0"/>
              </a:rPr>
              <a:t>DMA</a:t>
            </a:r>
            <a:r>
              <a:rPr lang="zh-CN" altLang="en-US" sz="2400" dirty="0" smtClean="0">
                <a:solidFill>
                  <a:schemeClr val="bg1">
                    <a:lumMod val="75000"/>
                  </a:schemeClr>
                </a:solidFill>
                <a:latin typeface="Times New Roman" panose="02020603050405020304" pitchFamily="18" charset="0"/>
                <a:cs typeface="Times New Roman" panose="02020603050405020304" pitchFamily="18" charset="0"/>
              </a:rPr>
              <a:t>方式</a:t>
            </a:r>
            <a:r>
              <a:rPr lang="en-US" altLang="zh-CN" sz="2400" dirty="0" smtClean="0">
                <a:solidFill>
                  <a:schemeClr val="bg1">
                    <a:lumMod val="75000"/>
                  </a:schemeClr>
                </a:solidFill>
                <a:latin typeface="Times New Roman" panose="02020603050405020304" pitchFamily="18" charset="0"/>
                <a:cs typeface="Times New Roman" panose="02020603050405020304" pitchFamily="18" charset="0"/>
              </a:rPr>
              <a:t>(</a:t>
            </a:r>
            <a:r>
              <a:rPr lang="zh-CN" altLang="en-US" sz="2400" dirty="0">
                <a:solidFill>
                  <a:schemeClr val="bg1">
                    <a:lumMod val="75000"/>
                  </a:schemeClr>
                </a:solidFill>
                <a:latin typeface="Times New Roman" panose="02020603050405020304" pitchFamily="18" charset="0"/>
                <a:cs typeface="Times New Roman" panose="02020603050405020304" pitchFamily="18" charset="0"/>
              </a:rPr>
              <a:t>自学</a:t>
            </a:r>
            <a:r>
              <a:rPr lang="en-US" altLang="zh-CN" sz="2400" dirty="0" smtClean="0">
                <a:solidFill>
                  <a:schemeClr val="bg1">
                    <a:lumMod val="75000"/>
                  </a:schemeClr>
                </a:solidFill>
                <a:latin typeface="Times New Roman" panose="02020603050405020304" pitchFamily="18" charset="0"/>
                <a:cs typeface="Times New Roman" panose="02020603050405020304" pitchFamily="18" charset="0"/>
              </a:rPr>
              <a:t>)</a:t>
            </a:r>
            <a:endParaRPr lang="zh-CN" altLang="en-US" sz="2400" dirty="0" smtClean="0">
              <a:solidFill>
                <a:schemeClr val="bg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8746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1007604" y="188640"/>
            <a:ext cx="5220580" cy="468052"/>
          </a:xfrm>
        </p:spPr>
        <p:txBody>
          <a:bodyPr/>
          <a:lstStyle/>
          <a:p>
            <a:pPr eaLnBrk="1" hangingPunct="1"/>
            <a:r>
              <a:rPr lang="en-US" altLang="zh-CN" smtClean="0"/>
              <a:t>3.2.2 </a:t>
            </a:r>
            <a:r>
              <a:rPr lang="zh-CN" altLang="en-US" smtClean="0"/>
              <a:t>程控</a:t>
            </a:r>
            <a:r>
              <a:rPr lang="en-US" altLang="zh-CN" smtClean="0"/>
              <a:t>I/O(Programmed I/O)</a:t>
            </a:r>
            <a:endParaRPr lang="zh-CN" altLang="en-US" smtClean="0"/>
          </a:p>
        </p:txBody>
      </p:sp>
      <p:sp>
        <p:nvSpPr>
          <p:cNvPr id="33796" name="Rectangle 3"/>
          <p:cNvSpPr>
            <a:spLocks noGrp="1" noChangeArrowheads="1"/>
          </p:cNvSpPr>
          <p:nvPr>
            <p:ph type="body" idx="1"/>
          </p:nvPr>
        </p:nvSpPr>
        <p:spPr>
          <a:xfrm>
            <a:off x="791580" y="1124744"/>
            <a:ext cx="7704856" cy="4525962"/>
          </a:xfrm>
        </p:spPr>
        <p:txBody>
          <a:bodyPr/>
          <a:lstStyle/>
          <a:p>
            <a:pPr algn="just" eaLnBrk="1" hangingPunct="1">
              <a:lnSpc>
                <a:spcPct val="150000"/>
              </a:lnSpc>
              <a:spcBef>
                <a:spcPts val="0"/>
              </a:spcBef>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程控</a:t>
            </a:r>
            <a:r>
              <a:rPr lang="en-US" altLang="zh-CN" sz="2400" dirty="0" smtClean="0">
                <a:latin typeface="Times New Roman" panose="02020603050405020304" pitchFamily="18" charset="0"/>
                <a:cs typeface="Times New Roman" panose="02020603050405020304" pitchFamily="18" charset="0"/>
              </a:rPr>
              <a:t>I/O</a:t>
            </a:r>
            <a:r>
              <a:rPr lang="zh-CN" altLang="en-US" sz="2400" dirty="0" smtClean="0">
                <a:latin typeface="Times New Roman" panose="02020603050405020304" pitchFamily="18" charset="0"/>
                <a:cs typeface="Times New Roman" panose="02020603050405020304" pitchFamily="18" charset="0"/>
              </a:rPr>
              <a:t>很</a:t>
            </a:r>
            <a:r>
              <a:rPr lang="zh-CN" altLang="en-US" sz="2400" b="1" dirty="0" smtClean="0">
                <a:solidFill>
                  <a:srgbClr val="FF0000"/>
                </a:solidFill>
                <a:latin typeface="Times New Roman" panose="02020603050405020304" pitchFamily="18" charset="0"/>
                <a:cs typeface="Times New Roman" panose="02020603050405020304" pitchFamily="18" charset="0"/>
              </a:rPr>
              <a:t>简单</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720000" lvl="1" algn="just" eaLnBrk="1" hangingPunct="1">
              <a:lnSpc>
                <a:spcPct val="150000"/>
              </a:lnSpc>
              <a:spcBef>
                <a:spcPts val="0"/>
              </a:spcBef>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用户进程</a:t>
            </a:r>
            <a:r>
              <a:rPr lang="zh-CN" altLang="en-US" sz="2000" b="1" dirty="0" smtClean="0">
                <a:solidFill>
                  <a:srgbClr val="FF0000"/>
                </a:solidFill>
                <a:latin typeface="Times New Roman" panose="02020603050405020304" pitchFamily="18" charset="0"/>
                <a:cs typeface="Times New Roman" panose="02020603050405020304" pitchFamily="18" charset="0"/>
              </a:rPr>
              <a:t>控制内存/</a:t>
            </a:r>
            <a:r>
              <a:rPr lang="en-US" altLang="zh-CN" sz="2000" b="1" dirty="0" smtClean="0">
                <a:solidFill>
                  <a:srgbClr val="FF0000"/>
                </a:solidFill>
                <a:latin typeface="Times New Roman" panose="02020603050405020304" pitchFamily="18" charset="0"/>
                <a:cs typeface="Times New Roman" panose="02020603050405020304" pitchFamily="18" charset="0"/>
              </a:rPr>
              <a:t>CPU</a:t>
            </a:r>
            <a:r>
              <a:rPr lang="zh-CN" altLang="en-US" sz="2000" dirty="0" smtClean="0">
                <a:latin typeface="Times New Roman" panose="02020603050405020304" pitchFamily="18" charset="0"/>
                <a:cs typeface="Times New Roman" panose="02020603050405020304" pitchFamily="18" charset="0"/>
              </a:rPr>
              <a:t>与外设的信息传递，它利用</a:t>
            </a:r>
            <a:r>
              <a:rPr lang="en-US" altLang="zh-CN" sz="2000" b="1" dirty="0" smtClean="0">
                <a:solidFill>
                  <a:srgbClr val="FF0000"/>
                </a:solidFill>
                <a:latin typeface="Times New Roman" panose="02020603050405020304" pitchFamily="18" charset="0"/>
                <a:cs typeface="Times New Roman" panose="02020603050405020304" pitchFamily="18" charset="0"/>
              </a:rPr>
              <a:t>CPU</a:t>
            </a:r>
            <a:r>
              <a:rPr lang="zh-CN" altLang="en-US" sz="2000" b="1" dirty="0" smtClean="0">
                <a:solidFill>
                  <a:srgbClr val="FF0000"/>
                </a:solidFill>
                <a:latin typeface="Times New Roman" panose="02020603050405020304" pitchFamily="18" charset="0"/>
                <a:cs typeface="Times New Roman" panose="02020603050405020304" pitchFamily="18" charset="0"/>
              </a:rPr>
              <a:t>发命令</a:t>
            </a:r>
            <a:r>
              <a:rPr lang="zh-CN" altLang="en-US" sz="2000" dirty="0" smtClean="0">
                <a:latin typeface="Times New Roman" panose="02020603050405020304" pitchFamily="18" charset="0"/>
                <a:cs typeface="Times New Roman" panose="02020603050405020304" pitchFamily="18" charset="0"/>
              </a:rPr>
              <a:t>启动设备、并</a:t>
            </a:r>
            <a:r>
              <a:rPr lang="zh-CN" altLang="en-US" sz="2000" b="1" dirty="0" smtClean="0">
                <a:solidFill>
                  <a:srgbClr val="FF0000"/>
                </a:solidFill>
                <a:latin typeface="Times New Roman" panose="02020603050405020304" pitchFamily="18" charset="0"/>
                <a:cs typeface="Times New Roman" panose="02020603050405020304" pitchFamily="18" charset="0"/>
              </a:rPr>
              <a:t>检测等待</a:t>
            </a:r>
            <a:r>
              <a:rPr lang="zh-CN" altLang="en-US" sz="2000" dirty="0" smtClean="0">
                <a:latin typeface="Times New Roman" panose="02020603050405020304" pitchFamily="18" charset="0"/>
                <a:cs typeface="Times New Roman" panose="02020603050405020304" pitchFamily="18" charset="0"/>
              </a:rPr>
              <a:t>设备准备好（忙等待），即</a:t>
            </a:r>
            <a:r>
              <a:rPr lang="en-US" altLang="zh-CN" sz="2000" dirty="0" smtClean="0">
                <a:latin typeface="Times New Roman" panose="02020603050405020304" pitchFamily="18" charset="0"/>
                <a:cs typeface="Times New Roman" panose="02020603050405020304" pitchFamily="18" charset="0"/>
              </a:rPr>
              <a:t>CPU</a:t>
            </a:r>
            <a:r>
              <a:rPr lang="zh-CN" altLang="en-US" sz="2000" dirty="0" smtClean="0">
                <a:latin typeface="Times New Roman" panose="02020603050405020304" pitchFamily="18" charset="0"/>
                <a:cs typeface="Times New Roman" panose="02020603050405020304" pitchFamily="18" charset="0"/>
              </a:rPr>
              <a:t>控制完成所有的</a:t>
            </a:r>
            <a:r>
              <a:rPr lang="en-US" altLang="zh-CN" sz="2000" dirty="0" smtClean="0">
                <a:latin typeface="Times New Roman" panose="02020603050405020304" pitchFamily="18" charset="0"/>
                <a:cs typeface="Times New Roman" panose="02020603050405020304" pitchFamily="18" charset="0"/>
              </a:rPr>
              <a:t>I/O</a:t>
            </a:r>
            <a:r>
              <a:rPr lang="zh-CN" altLang="en-US" sz="2000" dirty="0" smtClean="0">
                <a:latin typeface="Times New Roman" panose="02020603050405020304" pitchFamily="18" charset="0"/>
                <a:cs typeface="Times New Roman" panose="02020603050405020304" pitchFamily="18" charset="0"/>
              </a:rPr>
              <a:t>操作。</a:t>
            </a:r>
          </a:p>
          <a:p>
            <a:pPr algn="just" eaLnBrk="1" hangingPunct="1">
              <a:lnSpc>
                <a:spcPct val="150000"/>
              </a:lnSpc>
              <a:spcBef>
                <a:spcPts val="0"/>
              </a:spcBef>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缺点：</a:t>
            </a:r>
          </a:p>
          <a:p>
            <a:pPr marL="720000" lvl="2" algn="just" eaLnBrk="1" hangingPunct="1">
              <a:lnSpc>
                <a:spcPct val="150000"/>
              </a:lnSpc>
              <a:spcBef>
                <a:spcPts val="0"/>
              </a:spcBef>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CPU</a:t>
            </a:r>
            <a:r>
              <a:rPr lang="zh-CN" altLang="en-US" sz="2000" dirty="0" smtClean="0">
                <a:latin typeface="Times New Roman" panose="02020603050405020304" pitchFamily="18" charset="0"/>
                <a:cs typeface="Times New Roman" panose="02020603050405020304" pitchFamily="18" charset="0"/>
              </a:rPr>
              <a:t>与外设</a:t>
            </a:r>
            <a:r>
              <a:rPr lang="zh-CN" altLang="en-US" sz="2000" b="1" dirty="0" smtClean="0">
                <a:solidFill>
                  <a:srgbClr val="0000FF"/>
                </a:solidFill>
                <a:latin typeface="Times New Roman" panose="02020603050405020304" pitchFamily="18" charset="0"/>
                <a:cs typeface="Times New Roman" panose="02020603050405020304" pitchFamily="18" charset="0"/>
              </a:rPr>
              <a:t>串行</a:t>
            </a:r>
            <a:r>
              <a:rPr lang="zh-CN" altLang="en-US" sz="2000" dirty="0" smtClean="0">
                <a:latin typeface="Times New Roman" panose="02020603050405020304" pitchFamily="18" charset="0"/>
                <a:cs typeface="Times New Roman" panose="02020603050405020304" pitchFamily="18" charset="0"/>
              </a:rPr>
              <a:t>工作</a:t>
            </a:r>
          </a:p>
          <a:p>
            <a:pPr marL="720000" lvl="2" algn="just" eaLnBrk="1" hangingPunct="1">
              <a:lnSpc>
                <a:spcPct val="150000"/>
              </a:lnSpc>
              <a:spcBef>
                <a:spcPts val="0"/>
              </a:spcBef>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CPU</a:t>
            </a:r>
            <a:r>
              <a:rPr lang="zh-CN" altLang="en-US" sz="2000" dirty="0" smtClean="0">
                <a:latin typeface="Times New Roman" panose="02020603050405020304" pitchFamily="18" charset="0"/>
                <a:cs typeface="Times New Roman" panose="02020603050405020304" pitchFamily="18" charset="0"/>
              </a:rPr>
              <a:t>某一时间只能控制一台设备，设备间</a:t>
            </a:r>
            <a:r>
              <a:rPr lang="zh-CN" altLang="en-US" sz="2000" b="1" dirty="0" smtClean="0">
                <a:solidFill>
                  <a:srgbClr val="0000FF"/>
                </a:solidFill>
                <a:latin typeface="Times New Roman" panose="02020603050405020304" pitchFamily="18" charset="0"/>
                <a:cs typeface="Times New Roman" panose="02020603050405020304" pitchFamily="18" charset="0"/>
              </a:rPr>
              <a:t>不能并行</a:t>
            </a:r>
            <a:r>
              <a:rPr lang="zh-CN" altLang="en-US" sz="2000" dirty="0" smtClean="0">
                <a:latin typeface="Times New Roman" panose="02020603050405020304" pitchFamily="18" charset="0"/>
                <a:cs typeface="Times New Roman" panose="02020603050405020304" pitchFamily="18" charset="0"/>
              </a:rPr>
              <a:t>工作。</a:t>
            </a:r>
          </a:p>
          <a:p>
            <a:pPr algn="just" eaLnBrk="1" hangingPunct="1">
              <a:lnSpc>
                <a:spcPct val="150000"/>
              </a:lnSpc>
              <a:spcBef>
                <a:spcPts val="0"/>
              </a:spcBef>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在嵌入式系统中，</a:t>
            </a:r>
            <a:r>
              <a:rPr lang="en-US" altLang="zh-CN" sz="2400" dirty="0" smtClean="0">
                <a:latin typeface="Times New Roman" panose="02020603050405020304" pitchFamily="18" charset="0"/>
                <a:cs typeface="Times New Roman" panose="02020603050405020304" pitchFamily="18" charset="0"/>
              </a:rPr>
              <a:t>CPU</a:t>
            </a:r>
            <a:r>
              <a:rPr lang="zh-CN" altLang="en-US" sz="2400" dirty="0" smtClean="0">
                <a:latin typeface="Times New Roman" panose="02020603050405020304" pitchFamily="18" charset="0"/>
                <a:cs typeface="Times New Roman" panose="02020603050405020304" pitchFamily="18" charset="0"/>
              </a:rPr>
              <a:t>没别的事可做，忙等待是合理的。但在更复杂的系统中，</a:t>
            </a:r>
            <a:r>
              <a:rPr lang="zh-CN" altLang="en-US" sz="2400" b="1" dirty="0" smtClean="0">
                <a:solidFill>
                  <a:srgbClr val="0000FF"/>
                </a:solidFill>
                <a:latin typeface="Times New Roman" panose="02020603050405020304" pitchFamily="18" charset="0"/>
                <a:cs typeface="Times New Roman" panose="02020603050405020304" pitchFamily="18" charset="0"/>
              </a:rPr>
              <a:t>忙等待是低效的</a:t>
            </a:r>
            <a:r>
              <a:rPr lang="zh-CN" altLang="en-US"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736770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body" sz="half" idx="1"/>
          </p:nvPr>
        </p:nvSpPr>
        <p:spPr>
          <a:xfrm>
            <a:off x="899592" y="1030127"/>
            <a:ext cx="3359534" cy="512923"/>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buFont typeface="Wingdings" panose="05000000000000000000" pitchFamily="2" charset="2"/>
              <a:buChar char="Ø"/>
            </a:pPr>
            <a:r>
              <a:rPr lang="zh-CN" altLang="en-US" sz="2400" b="1" dirty="0" smtClean="0"/>
              <a:t>打印字符串的步骤</a:t>
            </a:r>
            <a:endParaRPr lang="en-US" altLang="zh-CN" sz="2400" b="1" dirty="0" smtClean="0"/>
          </a:p>
        </p:txBody>
      </p:sp>
      <p:graphicFrame>
        <p:nvGraphicFramePr>
          <p:cNvPr id="34821" name="Object 6"/>
          <p:cNvGraphicFramePr>
            <a:graphicFrameLocks noGrp="1" noChangeAspect="1"/>
          </p:cNvGraphicFramePr>
          <p:nvPr>
            <p:ph sz="half" idx="2"/>
            <p:extLst>
              <p:ext uri="{D42A27DB-BD31-4B8C-83A1-F6EECF244321}">
                <p14:modId xmlns:p14="http://schemas.microsoft.com/office/powerpoint/2010/main" val="2617147863"/>
              </p:ext>
            </p:extLst>
          </p:nvPr>
        </p:nvGraphicFramePr>
        <p:xfrm>
          <a:off x="611560" y="1932473"/>
          <a:ext cx="7867650" cy="3287713"/>
        </p:xfrm>
        <a:graphic>
          <a:graphicData uri="http://schemas.openxmlformats.org/presentationml/2006/ole">
            <mc:AlternateContent xmlns:mc="http://schemas.openxmlformats.org/markup-compatibility/2006">
              <mc:Choice xmlns:v="urn:schemas-microsoft-com:vml" Requires="v">
                <p:oleObj spid="_x0000_s4386" name="Visio" r:id="rId3" imgW="3894734" imgH="1627022" progId="Visio.Drawing.6">
                  <p:embed/>
                </p:oleObj>
              </mc:Choice>
              <mc:Fallback>
                <p:oleObj name="Visio" r:id="rId3" imgW="3894734" imgH="162702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932473"/>
                        <a:ext cx="7867650" cy="328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2"/>
          <p:cNvSpPr>
            <a:spLocks noGrp="1" noChangeArrowheads="1"/>
          </p:cNvSpPr>
          <p:nvPr>
            <p:ph type="title"/>
          </p:nvPr>
        </p:nvSpPr>
        <p:spPr>
          <a:xfrm>
            <a:off x="1007604" y="188640"/>
            <a:ext cx="5220580" cy="468052"/>
          </a:xfrm>
        </p:spPr>
        <p:txBody>
          <a:bodyPr/>
          <a:lstStyle/>
          <a:p>
            <a:pPr algn="l" eaLnBrk="1" hangingPunct="1"/>
            <a:r>
              <a:rPr lang="en-US" altLang="zh-CN" sz="2800" b="1" smtClean="0">
                <a:latin typeface="Times New Roman" panose="02020603050405020304" pitchFamily="18" charset="0"/>
                <a:ea typeface="+mn-ea"/>
                <a:cs typeface="Times New Roman" panose="02020603050405020304" pitchFamily="18" charset="0"/>
              </a:rPr>
              <a:t>3.2.2 </a:t>
            </a:r>
            <a:r>
              <a:rPr lang="zh-CN" altLang="en-US" sz="2800" b="1" smtClean="0">
                <a:latin typeface="Times New Roman" panose="02020603050405020304" pitchFamily="18" charset="0"/>
                <a:ea typeface="+mn-ea"/>
                <a:cs typeface="Times New Roman" panose="02020603050405020304" pitchFamily="18" charset="0"/>
              </a:rPr>
              <a:t>程控</a:t>
            </a:r>
            <a:r>
              <a:rPr lang="en-US" altLang="zh-CN" sz="2800" b="1" smtClean="0">
                <a:latin typeface="Times New Roman" panose="02020603050405020304" pitchFamily="18" charset="0"/>
                <a:ea typeface="+mn-ea"/>
                <a:cs typeface="Times New Roman" panose="02020603050405020304" pitchFamily="18" charset="0"/>
              </a:rPr>
              <a:t>I/O(Programmed I/O)</a:t>
            </a:r>
            <a:endParaRPr lang="zh-CN" altLang="en-US" sz="2800" b="1" smtClean="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805937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p:cNvSpPr>
            <a:spLocks noGrp="1" noChangeArrowheads="1"/>
          </p:cNvSpPr>
          <p:nvPr>
            <p:ph type="body" sz="half" idx="1"/>
          </p:nvPr>
        </p:nvSpPr>
        <p:spPr>
          <a:xfrm>
            <a:off x="686970" y="1125419"/>
            <a:ext cx="7721600" cy="454486"/>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buFont typeface="Wingdings" panose="05000000000000000000" pitchFamily="2" charset="2"/>
              <a:buChar char="Ø"/>
            </a:pPr>
            <a:r>
              <a:rPr lang="zh-CN" altLang="en-US" sz="2400" b="1" dirty="0" smtClean="0"/>
              <a:t>使用程控</a:t>
            </a:r>
            <a:r>
              <a:rPr lang="en-US" altLang="zh-CN" sz="2400" b="1" dirty="0" smtClean="0"/>
              <a:t>I/O</a:t>
            </a:r>
            <a:r>
              <a:rPr lang="zh-CN" altLang="en-US" sz="2400" b="1" dirty="0" smtClean="0"/>
              <a:t>写一个字符串到打印机</a:t>
            </a:r>
            <a:endParaRPr lang="en-US" altLang="zh-CN" sz="2400" b="1" dirty="0" smtClean="0"/>
          </a:p>
        </p:txBody>
      </p:sp>
      <p:sp>
        <p:nvSpPr>
          <p:cNvPr id="12298" name="Rectangle 10"/>
          <p:cNvSpPr>
            <a:spLocks noChangeArrowheads="1"/>
          </p:cNvSpPr>
          <p:nvPr/>
        </p:nvSpPr>
        <p:spPr bwMode="auto">
          <a:xfrm>
            <a:off x="705141" y="1880828"/>
            <a:ext cx="7823200" cy="3492388"/>
          </a:xfrm>
          <a:prstGeom prst="rect">
            <a:avLst/>
          </a:prstGeom>
          <a:solidFill>
            <a:schemeClr val="bg1">
              <a:lumMod val="95000"/>
            </a:schemeClr>
          </a:solidFill>
          <a:ln>
            <a:noFill/>
          </a:ln>
          <a:effectLs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pPr>
            <a:r>
              <a:rPr kumimoji="0" lang="en-US" altLang="zh-CN" sz="2000" dirty="0" err="1">
                <a:solidFill>
                  <a:srgbClr val="FF0000"/>
                </a:solidFill>
                <a:latin typeface="Times New Roman" panose="02020603050405020304" pitchFamily="18" charset="0"/>
              </a:rPr>
              <a:t>copy_from_user</a:t>
            </a:r>
            <a:r>
              <a:rPr kumimoji="0" lang="en-US" altLang="zh-CN" sz="2000" dirty="0">
                <a:solidFill>
                  <a:srgbClr val="FF0000"/>
                </a:solidFill>
                <a:latin typeface="Times New Roman" panose="02020603050405020304" pitchFamily="18" charset="0"/>
              </a:rPr>
              <a:t>(buffer, p, count);		</a:t>
            </a:r>
            <a:r>
              <a:rPr kumimoji="0" lang="en-US" altLang="zh-CN" sz="2000" dirty="0" smtClean="0">
                <a:solidFill>
                  <a:srgbClr val="FF0000"/>
                </a:solidFill>
                <a:latin typeface="Times New Roman" panose="02020603050405020304" pitchFamily="18" charset="0"/>
              </a:rPr>
              <a:t>              /*</a:t>
            </a:r>
            <a:r>
              <a:rPr kumimoji="0" lang="en-US" altLang="zh-CN" sz="2000" dirty="0">
                <a:solidFill>
                  <a:srgbClr val="FF0000"/>
                </a:solidFill>
                <a:latin typeface="Times New Roman" panose="02020603050405020304" pitchFamily="18" charset="0"/>
              </a:rPr>
              <a:t>p</a:t>
            </a:r>
            <a:r>
              <a:rPr kumimoji="0" lang="zh-CN" altLang="en-US" sz="2000" dirty="0">
                <a:solidFill>
                  <a:srgbClr val="FF0000"/>
                </a:solidFill>
                <a:latin typeface="Times New Roman" panose="02020603050405020304" pitchFamily="18" charset="0"/>
              </a:rPr>
              <a:t>是内核缓冲区*</a:t>
            </a:r>
            <a:r>
              <a:rPr kumimoji="0" lang="en-US" altLang="zh-CN" sz="2000" dirty="0">
                <a:solidFill>
                  <a:srgbClr val="FF0000"/>
                </a:solidFill>
                <a:latin typeface="Times New Roman" panose="02020603050405020304" pitchFamily="18" charset="0"/>
              </a:rPr>
              <a:t>/</a:t>
            </a:r>
          </a:p>
          <a:p>
            <a:pPr eaLnBrk="1" hangingPunct="1">
              <a:lnSpc>
                <a:spcPct val="150000"/>
              </a:lnSpc>
            </a:pPr>
            <a:r>
              <a:rPr kumimoji="0" lang="en-US" altLang="zh-CN" sz="2000" dirty="0">
                <a:solidFill>
                  <a:srgbClr val="FF0000"/>
                </a:solidFill>
                <a:latin typeface="Times New Roman" panose="02020603050405020304" pitchFamily="18" charset="0"/>
              </a:rPr>
              <a:t>for (</a:t>
            </a:r>
            <a:r>
              <a:rPr kumimoji="0" lang="en-US" altLang="zh-CN" sz="2000" dirty="0" err="1">
                <a:solidFill>
                  <a:srgbClr val="FF0000"/>
                </a:solidFill>
                <a:latin typeface="Times New Roman" panose="02020603050405020304" pitchFamily="18" charset="0"/>
              </a:rPr>
              <a:t>i</a:t>
            </a:r>
            <a:r>
              <a:rPr kumimoji="0" lang="en-US" altLang="zh-CN" sz="2000" dirty="0">
                <a:solidFill>
                  <a:srgbClr val="FF0000"/>
                </a:solidFill>
                <a:latin typeface="Times New Roman" panose="02020603050405020304" pitchFamily="18" charset="0"/>
              </a:rPr>
              <a:t> = 0; </a:t>
            </a:r>
            <a:r>
              <a:rPr kumimoji="0" lang="en-US" altLang="zh-CN" sz="2000" dirty="0" err="1">
                <a:solidFill>
                  <a:srgbClr val="FF0000"/>
                </a:solidFill>
                <a:latin typeface="Times New Roman" panose="02020603050405020304" pitchFamily="18" charset="0"/>
              </a:rPr>
              <a:t>i</a:t>
            </a:r>
            <a:r>
              <a:rPr kumimoji="0" lang="en-US" altLang="zh-CN" sz="2000" dirty="0">
                <a:solidFill>
                  <a:srgbClr val="FF0000"/>
                </a:solidFill>
                <a:latin typeface="Times New Roman" panose="02020603050405020304" pitchFamily="18" charset="0"/>
              </a:rPr>
              <a:t> &lt; count; </a:t>
            </a:r>
            <a:r>
              <a:rPr kumimoji="0" lang="en-US" altLang="zh-CN" sz="2000" dirty="0" err="1">
                <a:solidFill>
                  <a:srgbClr val="FF0000"/>
                </a:solidFill>
                <a:latin typeface="Times New Roman" panose="02020603050405020304" pitchFamily="18" charset="0"/>
              </a:rPr>
              <a:t>i</a:t>
            </a:r>
            <a:r>
              <a:rPr kumimoji="0" lang="en-US" altLang="zh-CN" sz="2000" dirty="0">
                <a:solidFill>
                  <a:srgbClr val="FF0000"/>
                </a:solidFill>
                <a:latin typeface="Times New Roman" panose="02020603050405020304" pitchFamily="18" charset="0"/>
              </a:rPr>
              <a:t>++) {			</a:t>
            </a:r>
            <a:r>
              <a:rPr kumimoji="0" lang="en-US" altLang="zh-CN" sz="2000" dirty="0" smtClean="0">
                <a:solidFill>
                  <a:srgbClr val="FF0000"/>
                </a:solidFill>
                <a:latin typeface="Times New Roman" panose="02020603050405020304" pitchFamily="18" charset="0"/>
              </a:rPr>
              <a:t>              /*</a:t>
            </a:r>
            <a:r>
              <a:rPr kumimoji="0" lang="zh-CN" altLang="en-US" sz="2000" dirty="0">
                <a:solidFill>
                  <a:srgbClr val="FF0000"/>
                </a:solidFill>
                <a:latin typeface="Times New Roman" panose="02020603050405020304" pitchFamily="18" charset="0"/>
              </a:rPr>
              <a:t>每个字符循环*</a:t>
            </a:r>
            <a:r>
              <a:rPr kumimoji="0" lang="en-US" altLang="zh-CN" sz="2000" dirty="0">
                <a:solidFill>
                  <a:srgbClr val="FF0000"/>
                </a:solidFill>
                <a:latin typeface="Times New Roman" panose="02020603050405020304" pitchFamily="18" charset="0"/>
              </a:rPr>
              <a:t>/</a:t>
            </a:r>
          </a:p>
          <a:p>
            <a:pPr eaLnBrk="1" hangingPunct="1">
              <a:lnSpc>
                <a:spcPct val="150000"/>
              </a:lnSpc>
            </a:pPr>
            <a:r>
              <a:rPr kumimoji="0" lang="en-US" altLang="zh-CN" sz="2000" dirty="0">
                <a:solidFill>
                  <a:srgbClr val="FF0000"/>
                </a:solidFill>
                <a:latin typeface="Times New Roman" panose="02020603050405020304" pitchFamily="18" charset="0"/>
              </a:rPr>
              <a:t>	while (*</a:t>
            </a:r>
            <a:r>
              <a:rPr kumimoji="0" lang="en-US" altLang="zh-CN" sz="2000" dirty="0" err="1">
                <a:solidFill>
                  <a:srgbClr val="FF0000"/>
                </a:solidFill>
                <a:latin typeface="Times New Roman" panose="02020603050405020304" pitchFamily="18" charset="0"/>
              </a:rPr>
              <a:t>printer_status_reg</a:t>
            </a:r>
            <a:r>
              <a:rPr kumimoji="0" lang="en-US" altLang="zh-CN" sz="2000" dirty="0">
                <a:solidFill>
                  <a:srgbClr val="FF0000"/>
                </a:solidFill>
                <a:latin typeface="Times New Roman" panose="02020603050405020304" pitchFamily="18" charset="0"/>
              </a:rPr>
              <a:t> != READY) ;	/*</a:t>
            </a:r>
            <a:r>
              <a:rPr kumimoji="0" lang="zh-CN" altLang="en-US" sz="2000" dirty="0">
                <a:solidFill>
                  <a:srgbClr val="FF0000"/>
                </a:solidFill>
                <a:latin typeface="Times New Roman" panose="02020603050405020304" pitchFamily="18" charset="0"/>
              </a:rPr>
              <a:t>循环直到就绪*</a:t>
            </a:r>
            <a:r>
              <a:rPr kumimoji="0" lang="en-US" altLang="zh-CN" sz="2000" dirty="0">
                <a:solidFill>
                  <a:srgbClr val="FF0000"/>
                </a:solidFill>
                <a:latin typeface="Times New Roman" panose="02020603050405020304" pitchFamily="18" charset="0"/>
              </a:rPr>
              <a:t>/</a:t>
            </a:r>
          </a:p>
          <a:p>
            <a:pPr eaLnBrk="1" hangingPunct="1">
              <a:lnSpc>
                <a:spcPct val="150000"/>
              </a:lnSpc>
            </a:pPr>
            <a:r>
              <a:rPr kumimoji="0" lang="en-US" altLang="zh-CN" sz="2000" dirty="0">
                <a:solidFill>
                  <a:srgbClr val="FF0000"/>
                </a:solidFill>
                <a:latin typeface="Times New Roman" panose="02020603050405020304" pitchFamily="18" charset="0"/>
              </a:rPr>
              <a:t>	*</a:t>
            </a:r>
            <a:r>
              <a:rPr kumimoji="0" lang="en-US" altLang="zh-CN" sz="2000" dirty="0" err="1">
                <a:solidFill>
                  <a:srgbClr val="FF0000"/>
                </a:solidFill>
                <a:latin typeface="Times New Roman" panose="02020603050405020304" pitchFamily="18" charset="0"/>
              </a:rPr>
              <a:t>printer_data_register</a:t>
            </a:r>
            <a:r>
              <a:rPr kumimoji="0" lang="en-US" altLang="zh-CN" sz="2000" dirty="0">
                <a:solidFill>
                  <a:srgbClr val="FF0000"/>
                </a:solidFill>
                <a:latin typeface="Times New Roman" panose="02020603050405020304" pitchFamily="18" charset="0"/>
              </a:rPr>
              <a:t> = p[</a:t>
            </a:r>
            <a:r>
              <a:rPr kumimoji="0" lang="en-US" altLang="zh-CN" sz="2000" dirty="0" err="1">
                <a:solidFill>
                  <a:srgbClr val="FF0000"/>
                </a:solidFill>
                <a:latin typeface="Times New Roman" panose="02020603050405020304" pitchFamily="18" charset="0"/>
              </a:rPr>
              <a:t>i</a:t>
            </a:r>
            <a:r>
              <a:rPr kumimoji="0" lang="en-US" altLang="zh-CN" sz="2000" dirty="0">
                <a:solidFill>
                  <a:srgbClr val="FF0000"/>
                </a:solidFill>
                <a:latin typeface="Times New Roman" panose="02020603050405020304" pitchFamily="18" charset="0"/>
              </a:rPr>
              <a:t>]; 		/*</a:t>
            </a:r>
            <a:r>
              <a:rPr kumimoji="0" lang="zh-CN" altLang="en-US" sz="2000" dirty="0">
                <a:solidFill>
                  <a:srgbClr val="FF0000"/>
                </a:solidFill>
                <a:latin typeface="Times New Roman" panose="02020603050405020304" pitchFamily="18" charset="0"/>
              </a:rPr>
              <a:t>输出一个字符*</a:t>
            </a:r>
            <a:r>
              <a:rPr kumimoji="0" lang="en-US" altLang="zh-CN" sz="2000" dirty="0">
                <a:solidFill>
                  <a:srgbClr val="FF0000"/>
                </a:solidFill>
                <a:latin typeface="Times New Roman" panose="02020603050405020304" pitchFamily="18" charset="0"/>
              </a:rPr>
              <a:t>/</a:t>
            </a:r>
          </a:p>
          <a:p>
            <a:pPr eaLnBrk="1" hangingPunct="1">
              <a:lnSpc>
                <a:spcPct val="150000"/>
              </a:lnSpc>
            </a:pPr>
            <a:r>
              <a:rPr kumimoji="0" lang="en-US" altLang="zh-CN" sz="2000" dirty="0">
                <a:solidFill>
                  <a:srgbClr val="FF0000"/>
                </a:solidFill>
                <a:latin typeface="Times New Roman" panose="02020603050405020304" pitchFamily="18" charset="0"/>
              </a:rPr>
              <a:t>}</a:t>
            </a:r>
          </a:p>
          <a:p>
            <a:pPr eaLnBrk="1" hangingPunct="1">
              <a:lnSpc>
                <a:spcPct val="150000"/>
              </a:lnSpc>
            </a:pPr>
            <a:endParaRPr kumimoji="0" lang="en-US" altLang="zh-CN" sz="2000" dirty="0">
              <a:solidFill>
                <a:srgbClr val="FF0000"/>
              </a:solidFill>
              <a:latin typeface="Times New Roman" panose="02020603050405020304" pitchFamily="18" charset="0"/>
            </a:endParaRPr>
          </a:p>
          <a:p>
            <a:pPr eaLnBrk="1" hangingPunct="1">
              <a:lnSpc>
                <a:spcPct val="150000"/>
              </a:lnSpc>
            </a:pPr>
            <a:r>
              <a:rPr kumimoji="0" lang="en-US" altLang="zh-CN" sz="2000" dirty="0" err="1">
                <a:solidFill>
                  <a:srgbClr val="FF0000"/>
                </a:solidFill>
                <a:latin typeface="Times New Roman" panose="02020603050405020304" pitchFamily="18" charset="0"/>
              </a:rPr>
              <a:t>return_to_user</a:t>
            </a:r>
            <a:r>
              <a:rPr kumimoji="0" lang="en-US" altLang="zh-CN" sz="2000" dirty="0">
                <a:solidFill>
                  <a:srgbClr val="FF0000"/>
                </a:solidFill>
                <a:latin typeface="Times New Roman" panose="02020603050405020304" pitchFamily="18" charset="0"/>
              </a:rPr>
              <a:t>( ); </a:t>
            </a:r>
            <a:endParaRPr kumimoji="0" lang="zh-CN" altLang="en-US" sz="2000" dirty="0">
              <a:solidFill>
                <a:srgbClr val="FF0000"/>
              </a:solidFill>
              <a:latin typeface="Times New Roman" panose="02020603050405020304" pitchFamily="18" charset="0"/>
            </a:endParaRPr>
          </a:p>
        </p:txBody>
      </p:sp>
      <p:sp>
        <p:nvSpPr>
          <p:cNvPr id="35846" name="Line 11"/>
          <p:cNvSpPr>
            <a:spLocks noChangeShapeType="1"/>
          </p:cNvSpPr>
          <p:nvPr/>
        </p:nvSpPr>
        <p:spPr bwMode="auto">
          <a:xfrm>
            <a:off x="546100" y="1358900"/>
            <a:ext cx="7823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7" name="Line 12"/>
          <p:cNvSpPr>
            <a:spLocks noChangeShapeType="1"/>
          </p:cNvSpPr>
          <p:nvPr/>
        </p:nvSpPr>
        <p:spPr bwMode="auto">
          <a:xfrm>
            <a:off x="546100" y="4845050"/>
            <a:ext cx="7823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8" name="Line 13"/>
          <p:cNvSpPr>
            <a:spLocks noChangeShapeType="1"/>
          </p:cNvSpPr>
          <p:nvPr/>
        </p:nvSpPr>
        <p:spPr bwMode="auto">
          <a:xfrm>
            <a:off x="546100" y="1358900"/>
            <a:ext cx="0" cy="34861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9" name="Line 14"/>
          <p:cNvSpPr>
            <a:spLocks noChangeShapeType="1"/>
          </p:cNvSpPr>
          <p:nvPr/>
        </p:nvSpPr>
        <p:spPr bwMode="auto">
          <a:xfrm>
            <a:off x="8369300" y="1358900"/>
            <a:ext cx="0" cy="34861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Rectangle 2"/>
          <p:cNvSpPr>
            <a:spLocks noGrp="1" noChangeArrowheads="1"/>
          </p:cNvSpPr>
          <p:nvPr>
            <p:ph type="title"/>
          </p:nvPr>
        </p:nvSpPr>
        <p:spPr>
          <a:xfrm>
            <a:off x="1007604" y="188640"/>
            <a:ext cx="5220580" cy="468052"/>
          </a:xfrm>
        </p:spPr>
        <p:txBody>
          <a:bodyPr/>
          <a:lstStyle/>
          <a:p>
            <a:pPr algn="l" eaLnBrk="1" hangingPunct="1"/>
            <a:r>
              <a:rPr lang="en-US" altLang="zh-CN" sz="2800" b="1" smtClean="0">
                <a:latin typeface="Times New Roman" panose="02020603050405020304" pitchFamily="18" charset="0"/>
                <a:ea typeface="+mn-ea"/>
                <a:cs typeface="Times New Roman" panose="02020603050405020304" pitchFamily="18" charset="0"/>
              </a:rPr>
              <a:t>3.2.2 </a:t>
            </a:r>
            <a:r>
              <a:rPr lang="zh-CN" altLang="en-US" sz="2800" b="1" smtClean="0">
                <a:latin typeface="Times New Roman" panose="02020603050405020304" pitchFamily="18" charset="0"/>
                <a:ea typeface="+mn-ea"/>
                <a:cs typeface="Times New Roman" panose="02020603050405020304" pitchFamily="18" charset="0"/>
              </a:rPr>
              <a:t>程控</a:t>
            </a:r>
            <a:r>
              <a:rPr lang="en-US" altLang="zh-CN" sz="2800" b="1" smtClean="0">
                <a:latin typeface="Times New Roman" panose="02020603050405020304" pitchFamily="18" charset="0"/>
                <a:ea typeface="+mn-ea"/>
                <a:cs typeface="Times New Roman" panose="02020603050405020304" pitchFamily="18" charset="0"/>
              </a:rPr>
              <a:t>I/O(Programmed I/O)</a:t>
            </a:r>
            <a:endParaRPr lang="zh-CN" altLang="en-US" sz="2800" b="1" smtClean="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48488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2298"/>
                                        </p:tgtEl>
                                        <p:attrNameLst>
                                          <p:attrName>style.visibility</p:attrName>
                                        </p:attrNameLst>
                                      </p:cBhvr>
                                      <p:to>
                                        <p:strVal val="visible"/>
                                      </p:to>
                                    </p:set>
                                    <p:animEffect transition="in" filter="randombar(horizontal)">
                                      <p:cBhvr>
                                        <p:cTn id="7" dur="500"/>
                                        <p:tgtEl>
                                          <p:spTgt spid="12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altLang="zh-CN" smtClean="0"/>
              <a:t>3.2.3 </a:t>
            </a:r>
            <a:r>
              <a:rPr lang="zh-CN" altLang="en-US" smtClean="0"/>
              <a:t>中断驱动</a:t>
            </a:r>
            <a:r>
              <a:rPr lang="en-US" altLang="zh-CN" smtClean="0"/>
              <a:t>I/O</a:t>
            </a:r>
            <a:endParaRPr lang="zh-CN" altLang="en-US" smtClean="0"/>
          </a:p>
        </p:txBody>
      </p:sp>
      <p:sp>
        <p:nvSpPr>
          <p:cNvPr id="36868" name="Rectangle 3"/>
          <p:cNvSpPr>
            <a:spLocks noGrp="1" noChangeArrowheads="1"/>
          </p:cNvSpPr>
          <p:nvPr>
            <p:ph type="body" idx="1"/>
          </p:nvPr>
        </p:nvSpPr>
        <p:spPr>
          <a:xfrm>
            <a:off x="755576" y="1196752"/>
            <a:ext cx="7632848" cy="4525962"/>
          </a:xfrm>
        </p:spPr>
        <p:txBody>
          <a:bodyPr/>
          <a:lstStyle/>
          <a:p>
            <a:pPr algn="just" eaLnBrk="1" hangingPunct="1">
              <a:lnSpc>
                <a:spcPct val="150000"/>
              </a:lnSpc>
              <a:buFont typeface="Wingdings" panose="05000000000000000000" pitchFamily="2" charset="2"/>
              <a:buChar char="n"/>
            </a:pPr>
            <a:r>
              <a:rPr lang="zh-CN" altLang="en-US" sz="2400" b="1" dirty="0" smtClean="0">
                <a:solidFill>
                  <a:srgbClr val="FF0000"/>
                </a:solidFill>
                <a:latin typeface="Times New Roman" panose="02020603050405020304" pitchFamily="18" charset="0"/>
                <a:cs typeface="Times New Roman" panose="02020603050405020304" pitchFamily="18" charset="0"/>
              </a:rPr>
              <a:t>特点</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CPU</a:t>
            </a:r>
            <a:r>
              <a:rPr lang="zh-CN" altLang="en-US" sz="2400" dirty="0" smtClean="0">
                <a:latin typeface="Times New Roman" panose="02020603050405020304" pitchFamily="18" charset="0"/>
                <a:cs typeface="Times New Roman" panose="02020603050405020304" pitchFamily="18" charset="0"/>
              </a:rPr>
              <a:t>在</a:t>
            </a:r>
            <a:r>
              <a:rPr lang="en-US" altLang="zh-CN" sz="2400" dirty="0" smtClean="0">
                <a:latin typeface="Times New Roman" panose="02020603050405020304" pitchFamily="18" charset="0"/>
                <a:cs typeface="Times New Roman" panose="02020603050405020304" pitchFamily="18" charset="0"/>
              </a:rPr>
              <a:t>I/O</a:t>
            </a:r>
            <a:r>
              <a:rPr lang="zh-CN" altLang="en-US" sz="2400" dirty="0" smtClean="0">
                <a:latin typeface="Times New Roman" panose="02020603050405020304" pitchFamily="18" charset="0"/>
                <a:cs typeface="Times New Roman" panose="02020603050405020304" pitchFamily="18" charset="0"/>
              </a:rPr>
              <a:t>操作时，将</a:t>
            </a:r>
            <a:r>
              <a:rPr lang="zh-CN" altLang="en-US" sz="2400" b="1" dirty="0" smtClean="0">
                <a:solidFill>
                  <a:srgbClr val="0000FF"/>
                </a:solidFill>
                <a:latin typeface="Times New Roman" panose="02020603050405020304" pitchFamily="18" charset="0"/>
                <a:cs typeface="Times New Roman" panose="02020603050405020304" pitchFamily="18" charset="0"/>
              </a:rPr>
              <a:t>进程挂起</a:t>
            </a:r>
            <a:r>
              <a:rPr lang="zh-CN" altLang="en-US" sz="2400" dirty="0" smtClean="0">
                <a:latin typeface="Times New Roman" panose="02020603050405020304" pitchFamily="18" charset="0"/>
                <a:cs typeface="Times New Roman" panose="02020603050405020304" pitchFamily="18" charset="0"/>
              </a:rPr>
              <a:t>，转去做其他工作，直至</a:t>
            </a:r>
            <a:r>
              <a:rPr lang="en-US" altLang="zh-CN" sz="2400" dirty="0" smtClean="0">
                <a:latin typeface="Times New Roman" panose="02020603050405020304" pitchFamily="18" charset="0"/>
                <a:cs typeface="Times New Roman" panose="02020603050405020304" pitchFamily="18" charset="0"/>
              </a:rPr>
              <a:t>I/O</a:t>
            </a:r>
            <a:r>
              <a:rPr lang="zh-CN" altLang="en-US" sz="2400" b="1" dirty="0" smtClean="0">
                <a:solidFill>
                  <a:srgbClr val="0000FF"/>
                </a:solidFill>
                <a:latin typeface="Times New Roman" panose="02020603050405020304" pitchFamily="18" charset="0"/>
                <a:cs typeface="Times New Roman" panose="02020603050405020304" pitchFamily="18" charset="0"/>
              </a:rPr>
              <a:t>完成后</a:t>
            </a:r>
            <a:r>
              <a:rPr lang="zh-CN" altLang="en-US" sz="2400" dirty="0" smtClean="0">
                <a:latin typeface="Times New Roman" panose="02020603050405020304" pitchFamily="18" charset="0"/>
                <a:cs typeface="Times New Roman" panose="02020603050405020304" pitchFamily="18" charset="0"/>
              </a:rPr>
              <a:t>，设备控制器</a:t>
            </a:r>
            <a:r>
              <a:rPr lang="zh-CN" altLang="en-US" sz="2400" b="1" dirty="0" smtClean="0">
                <a:solidFill>
                  <a:srgbClr val="0000FF"/>
                </a:solidFill>
                <a:latin typeface="Times New Roman" panose="02020603050405020304" pitchFamily="18" charset="0"/>
                <a:cs typeface="Times New Roman" panose="02020603050405020304" pitchFamily="18" charset="0"/>
              </a:rPr>
              <a:t>发中断</a:t>
            </a:r>
            <a:r>
              <a:rPr lang="zh-CN" altLang="en-US" sz="2400" dirty="0" smtClean="0">
                <a:latin typeface="Times New Roman" panose="02020603050405020304" pitchFamily="18" charset="0"/>
                <a:cs typeface="Times New Roman" panose="02020603050405020304" pitchFamily="18" charset="0"/>
              </a:rPr>
              <a:t>通知</a:t>
            </a:r>
            <a:r>
              <a:rPr lang="en-US" altLang="zh-CN" sz="2400" dirty="0" smtClean="0">
                <a:latin typeface="Times New Roman" panose="02020603050405020304" pitchFamily="18" charset="0"/>
                <a:cs typeface="Times New Roman" panose="02020603050405020304" pitchFamily="18" charset="0"/>
              </a:rPr>
              <a:t>CPU，</a:t>
            </a:r>
            <a:r>
              <a:rPr lang="zh-CN" altLang="en-US" sz="2400" dirty="0" smtClean="0">
                <a:latin typeface="Times New Roman" panose="02020603050405020304" pitchFamily="18" charset="0"/>
                <a:cs typeface="Times New Roman" panose="02020603050405020304" pitchFamily="18" charset="0"/>
              </a:rPr>
              <a:t>再</a:t>
            </a:r>
            <a:r>
              <a:rPr lang="zh-CN" altLang="en-US" sz="2400" b="1" dirty="0" smtClean="0">
                <a:solidFill>
                  <a:srgbClr val="0000FF"/>
                </a:solidFill>
                <a:latin typeface="Times New Roman" panose="02020603050405020304" pitchFamily="18" charset="0"/>
                <a:cs typeface="Times New Roman" panose="02020603050405020304" pitchFamily="18" charset="0"/>
              </a:rPr>
              <a:t>唤醒</a:t>
            </a:r>
            <a:r>
              <a:rPr lang="zh-CN" altLang="en-US" sz="2400" dirty="0" smtClean="0">
                <a:latin typeface="Times New Roman" panose="02020603050405020304" pitchFamily="18" charset="0"/>
                <a:cs typeface="Times New Roman" panose="02020603050405020304" pitchFamily="18" charset="0"/>
              </a:rPr>
              <a:t>进程。</a:t>
            </a:r>
          </a:p>
          <a:p>
            <a:pPr algn="just" eaLnBrk="1" hangingPunct="1">
              <a:lnSpc>
                <a:spcPct val="150000"/>
              </a:lnSpc>
              <a:buFont typeface="Wingdings" panose="05000000000000000000" pitchFamily="2" charset="2"/>
              <a:buChar char="n"/>
            </a:pPr>
            <a:r>
              <a:rPr lang="zh-CN" altLang="en-US" sz="2400" b="1" dirty="0" smtClean="0">
                <a:latin typeface="Times New Roman" panose="02020603050405020304" pitchFamily="18" charset="0"/>
                <a:cs typeface="Times New Roman" panose="02020603050405020304" pitchFamily="18" charset="0"/>
              </a:rPr>
              <a:t>缺点：</a:t>
            </a:r>
            <a:r>
              <a:rPr lang="zh-CN" altLang="en-US" sz="2400" dirty="0" smtClean="0">
                <a:latin typeface="Times New Roman" panose="02020603050405020304" pitchFamily="18" charset="0"/>
                <a:cs typeface="Times New Roman" panose="02020603050405020304" pitchFamily="18" charset="0"/>
              </a:rPr>
              <a:t>控制器中缓冲区一般</a:t>
            </a:r>
            <a:r>
              <a:rPr lang="zh-CN" altLang="en-US" sz="2400" b="1" dirty="0" smtClean="0">
                <a:solidFill>
                  <a:srgbClr val="0000FF"/>
                </a:solidFill>
                <a:latin typeface="Times New Roman" panose="02020603050405020304" pitchFamily="18" charset="0"/>
                <a:cs typeface="Times New Roman" panose="02020603050405020304" pitchFamily="18" charset="0"/>
              </a:rPr>
              <a:t>较小</a:t>
            </a:r>
            <a:r>
              <a:rPr lang="zh-CN" altLang="en-US" sz="2400" dirty="0" smtClean="0">
                <a:latin typeface="Times New Roman" panose="02020603050405020304" pitchFamily="18" charset="0"/>
                <a:cs typeface="Times New Roman" panose="02020603050405020304" pitchFamily="18" charset="0"/>
              </a:rPr>
              <a:t>，一旦装满就发中断，造成</a:t>
            </a:r>
            <a:r>
              <a:rPr lang="zh-CN" altLang="en-US" sz="2400" b="1" dirty="0" smtClean="0">
                <a:solidFill>
                  <a:srgbClr val="0000FF"/>
                </a:solidFill>
                <a:latin typeface="Times New Roman" panose="02020603050405020304" pitchFamily="18" charset="0"/>
                <a:cs typeface="Times New Roman" panose="02020603050405020304" pitchFamily="18" charset="0"/>
              </a:rPr>
              <a:t>中断次数太多</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lvl="1" algn="just" eaLnBrk="1" hangingPunct="1">
              <a:lnSpc>
                <a:spcPct val="150000"/>
              </a:lnSpc>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如：打印机，每个字符输出完毕都产生一个中断，中断需要花时间，因此，该方案浪费相当多的</a:t>
            </a:r>
            <a:r>
              <a:rPr lang="en-US" altLang="zh-CN" sz="2000" dirty="0" smtClean="0">
                <a:latin typeface="Times New Roman" panose="02020603050405020304" pitchFamily="18" charset="0"/>
                <a:cs typeface="Times New Roman" panose="02020603050405020304" pitchFamily="18" charset="0"/>
              </a:rPr>
              <a:t>CPU</a:t>
            </a:r>
            <a:r>
              <a:rPr lang="zh-CN" altLang="en-US" sz="2000" dirty="0" smtClean="0">
                <a:latin typeface="Times New Roman" panose="02020603050405020304" pitchFamily="18" charset="0"/>
                <a:cs typeface="Times New Roman" panose="02020603050405020304" pitchFamily="18" charset="0"/>
              </a:rPr>
              <a:t>时间。</a:t>
            </a:r>
          </a:p>
          <a:p>
            <a:pPr algn="just" eaLnBrk="1" hangingPunct="1">
              <a:lnSpc>
                <a:spcPct val="150000"/>
              </a:lnSpc>
              <a:buFont typeface="Wingdings" panose="05000000000000000000" pitchFamily="2" charset="2"/>
              <a:buChar char="n"/>
            </a:pPr>
            <a:endParaRPr lang="zh-CN" alt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1908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type="body" idx="1"/>
          </p:nvPr>
        </p:nvSpPr>
        <p:spPr>
          <a:xfrm>
            <a:off x="827584" y="802655"/>
            <a:ext cx="6696744" cy="1546225"/>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lnSpc>
                <a:spcPct val="150000"/>
              </a:lnSpc>
              <a:spcBef>
                <a:spcPts val="0"/>
              </a:spcBef>
              <a:buFont typeface="Wingdings" panose="05000000000000000000" pitchFamily="2" charset="2"/>
              <a:buChar char="n"/>
            </a:pPr>
            <a:r>
              <a:rPr lang="zh-CN" altLang="en-US" sz="2000" dirty="0" smtClean="0">
                <a:latin typeface="黑体" panose="02010609060101010101" pitchFamily="49" charset="-122"/>
              </a:rPr>
              <a:t>使用中断驱动的</a:t>
            </a:r>
            <a:r>
              <a:rPr lang="en-US" altLang="zh-CN" sz="2000" dirty="0" smtClean="0"/>
              <a:t>I/O</a:t>
            </a:r>
            <a:r>
              <a:rPr lang="zh-CN" altLang="en-US" sz="2000" dirty="0" smtClean="0">
                <a:latin typeface="黑体" panose="02010609060101010101" pitchFamily="49" charset="-122"/>
              </a:rPr>
              <a:t>写一个字符串到打印机</a:t>
            </a:r>
          </a:p>
          <a:p>
            <a:pPr lvl="1" eaLnBrk="1" hangingPunct="1">
              <a:lnSpc>
                <a:spcPct val="150000"/>
              </a:lnSpc>
              <a:spcBef>
                <a:spcPts val="0"/>
              </a:spcBef>
              <a:buFont typeface="Wingdings" panose="05000000000000000000" pitchFamily="2" charset="2"/>
              <a:buChar char="Ø"/>
            </a:pPr>
            <a:r>
              <a:rPr lang="en-US" altLang="zh-CN" sz="2000" dirty="0" smtClean="0"/>
              <a:t>(a)</a:t>
            </a:r>
            <a:r>
              <a:rPr lang="zh-CN" altLang="en-US" sz="2000" dirty="0" smtClean="0"/>
              <a:t>当打印系统调用被发出时执行的代码。</a:t>
            </a:r>
          </a:p>
          <a:p>
            <a:pPr lvl="1" eaLnBrk="1" hangingPunct="1">
              <a:lnSpc>
                <a:spcPct val="150000"/>
              </a:lnSpc>
              <a:spcBef>
                <a:spcPts val="0"/>
              </a:spcBef>
              <a:buFont typeface="Wingdings" panose="05000000000000000000" pitchFamily="2" charset="2"/>
              <a:buChar char="Ø"/>
            </a:pPr>
            <a:r>
              <a:rPr lang="en-US" altLang="zh-CN" sz="2000" dirty="0" smtClean="0"/>
              <a:t>(b)</a:t>
            </a:r>
            <a:r>
              <a:rPr lang="zh-CN" altLang="en-US" sz="2000" dirty="0" smtClean="0"/>
              <a:t>中断服务例程。</a:t>
            </a:r>
            <a:endParaRPr lang="en-US" altLang="zh-CN" sz="2000" dirty="0" smtClean="0"/>
          </a:p>
        </p:txBody>
      </p:sp>
      <p:sp>
        <p:nvSpPr>
          <p:cNvPr id="13319" name="Rectangle 7"/>
          <p:cNvSpPr>
            <a:spLocks noChangeArrowheads="1"/>
          </p:cNvSpPr>
          <p:nvPr/>
        </p:nvSpPr>
        <p:spPr bwMode="auto">
          <a:xfrm>
            <a:off x="575556" y="2168860"/>
            <a:ext cx="8070850" cy="4247317"/>
          </a:xfrm>
          <a:prstGeom prst="rect">
            <a:avLst/>
          </a:prstGeom>
          <a:solidFill>
            <a:schemeClr val="bg1">
              <a:lumMod val="95000"/>
            </a:schemeClr>
          </a:solidFill>
          <a:ln>
            <a:noFill/>
          </a:ln>
          <a:effectLst/>
          <a:extLst/>
        </p:spPr>
        <p:txBody>
          <a:bodyPr anchor="ctr">
            <a:spAutoFit/>
          </a:bodyPr>
          <a:lstStyle>
            <a:lvl1pPr indent="2667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buFont typeface="Wingdings" panose="05000000000000000000" pitchFamily="2" charset="2"/>
              <a:buNone/>
            </a:pPr>
            <a:r>
              <a:rPr kumimoji="0" lang="en-US" altLang="zh-CN" sz="1800" dirty="0" err="1">
                <a:solidFill>
                  <a:srgbClr val="FF0000"/>
                </a:solidFill>
                <a:latin typeface="Arial" panose="020B0604020202020204" pitchFamily="34" charset="0"/>
                <a:ea typeface="黑体" panose="02010609060101010101" pitchFamily="49" charset="-122"/>
              </a:rPr>
              <a:t>copy_from_user</a:t>
            </a:r>
            <a:r>
              <a:rPr kumimoji="0" lang="en-US" altLang="zh-CN" sz="1800" dirty="0">
                <a:solidFill>
                  <a:srgbClr val="FF0000"/>
                </a:solidFill>
                <a:latin typeface="Arial" panose="020B0604020202020204" pitchFamily="34" charset="0"/>
                <a:ea typeface="黑体" panose="02010609060101010101" pitchFamily="49" charset="-122"/>
              </a:rPr>
              <a:t>(buffer, p, count);		if (count == 0) {</a:t>
            </a:r>
          </a:p>
          <a:p>
            <a:pPr eaLnBrk="1" hangingPunct="1">
              <a:lnSpc>
                <a:spcPct val="150000"/>
              </a:lnSpc>
              <a:buFont typeface="Wingdings" panose="05000000000000000000" pitchFamily="2" charset="2"/>
              <a:buNone/>
            </a:pPr>
            <a:r>
              <a:rPr kumimoji="0" lang="en-US" altLang="zh-CN" sz="1800" dirty="0" err="1">
                <a:solidFill>
                  <a:srgbClr val="FF0000"/>
                </a:solidFill>
                <a:latin typeface="Arial" panose="020B0604020202020204" pitchFamily="34" charset="0"/>
                <a:ea typeface="黑体" panose="02010609060101010101" pitchFamily="49" charset="-122"/>
              </a:rPr>
              <a:t>enable_interrupts</a:t>
            </a:r>
            <a:r>
              <a:rPr kumimoji="0" lang="en-US" altLang="zh-CN" sz="1800" dirty="0">
                <a:solidFill>
                  <a:srgbClr val="FF0000"/>
                </a:solidFill>
                <a:latin typeface="Arial" panose="020B0604020202020204" pitchFamily="34" charset="0"/>
                <a:ea typeface="黑体" panose="02010609060101010101" pitchFamily="49" charset="-122"/>
              </a:rPr>
              <a:t>( ); 			      </a:t>
            </a:r>
            <a:r>
              <a:rPr kumimoji="0" lang="en-US" altLang="zh-CN" sz="1800" dirty="0" err="1">
                <a:solidFill>
                  <a:srgbClr val="FF0000"/>
                </a:solidFill>
                <a:latin typeface="Arial" panose="020B0604020202020204" pitchFamily="34" charset="0"/>
                <a:ea typeface="黑体" panose="02010609060101010101" pitchFamily="49" charset="-122"/>
              </a:rPr>
              <a:t>unblock_user</a:t>
            </a:r>
            <a:r>
              <a:rPr kumimoji="0" lang="en-US" altLang="zh-CN" sz="1800" dirty="0">
                <a:solidFill>
                  <a:srgbClr val="FF0000"/>
                </a:solidFill>
                <a:latin typeface="Arial" panose="020B0604020202020204" pitchFamily="34" charset="0"/>
                <a:ea typeface="黑体" panose="02010609060101010101" pitchFamily="49" charset="-122"/>
              </a:rPr>
              <a:t>( );</a:t>
            </a:r>
          </a:p>
          <a:p>
            <a:pPr eaLnBrk="1" hangingPunct="1">
              <a:lnSpc>
                <a:spcPct val="150000"/>
              </a:lnSpc>
              <a:buFont typeface="Wingdings" panose="05000000000000000000" pitchFamily="2" charset="2"/>
              <a:buNone/>
            </a:pPr>
            <a:r>
              <a:rPr kumimoji="0" lang="en-US" altLang="zh-CN" sz="1800" dirty="0">
                <a:solidFill>
                  <a:srgbClr val="FF0000"/>
                </a:solidFill>
                <a:latin typeface="Arial" panose="020B0604020202020204" pitchFamily="34" charset="0"/>
                <a:ea typeface="黑体" panose="02010609060101010101" pitchFamily="49" charset="-122"/>
              </a:rPr>
              <a:t>while (*</a:t>
            </a:r>
            <a:r>
              <a:rPr kumimoji="0" lang="en-US" altLang="zh-CN" sz="1800" dirty="0" err="1">
                <a:solidFill>
                  <a:srgbClr val="FF0000"/>
                </a:solidFill>
                <a:latin typeface="Arial" panose="020B0604020202020204" pitchFamily="34" charset="0"/>
                <a:ea typeface="黑体" panose="02010609060101010101" pitchFamily="49" charset="-122"/>
              </a:rPr>
              <a:t>printer_status_reg</a:t>
            </a:r>
            <a:r>
              <a:rPr kumimoji="0" lang="en-US" altLang="zh-CN" sz="1800" dirty="0">
                <a:solidFill>
                  <a:srgbClr val="FF0000"/>
                </a:solidFill>
                <a:latin typeface="Arial" panose="020B0604020202020204" pitchFamily="34" charset="0"/>
                <a:ea typeface="黑体" panose="02010609060101010101" pitchFamily="49" charset="-122"/>
              </a:rPr>
              <a:t> != READY) ; 	} else {</a:t>
            </a:r>
          </a:p>
          <a:p>
            <a:pPr eaLnBrk="1" hangingPunct="1">
              <a:lnSpc>
                <a:spcPct val="150000"/>
              </a:lnSpc>
              <a:buFont typeface="Wingdings" panose="05000000000000000000" pitchFamily="2" charset="2"/>
              <a:buNone/>
            </a:pPr>
            <a:r>
              <a:rPr kumimoji="0" lang="en-US" altLang="zh-CN" sz="1800" dirty="0">
                <a:solidFill>
                  <a:srgbClr val="FF0000"/>
                </a:solidFill>
                <a:latin typeface="Arial" panose="020B0604020202020204" pitchFamily="34" charset="0"/>
                <a:ea typeface="黑体" panose="02010609060101010101" pitchFamily="49" charset="-122"/>
              </a:rPr>
              <a:t>*</a:t>
            </a:r>
            <a:r>
              <a:rPr kumimoji="0" lang="en-US" altLang="zh-CN" sz="1800" dirty="0" err="1">
                <a:solidFill>
                  <a:srgbClr val="FF0000"/>
                </a:solidFill>
                <a:latin typeface="Arial" panose="020B0604020202020204" pitchFamily="34" charset="0"/>
                <a:ea typeface="黑体" panose="02010609060101010101" pitchFamily="49" charset="-122"/>
              </a:rPr>
              <a:t>printer_data_register</a:t>
            </a:r>
            <a:r>
              <a:rPr kumimoji="0" lang="en-US" altLang="zh-CN" sz="1800" dirty="0">
                <a:solidFill>
                  <a:srgbClr val="FF0000"/>
                </a:solidFill>
                <a:latin typeface="Arial" panose="020B0604020202020204" pitchFamily="34" charset="0"/>
                <a:ea typeface="黑体" panose="02010609060101010101" pitchFamily="49" charset="-122"/>
              </a:rPr>
              <a:t> = p[0];		      *</a:t>
            </a:r>
            <a:r>
              <a:rPr kumimoji="0" lang="en-US" altLang="zh-CN" sz="1800" dirty="0" err="1">
                <a:solidFill>
                  <a:srgbClr val="FF0000"/>
                </a:solidFill>
                <a:latin typeface="Arial" panose="020B0604020202020204" pitchFamily="34" charset="0"/>
                <a:ea typeface="黑体" panose="02010609060101010101" pitchFamily="49" charset="-122"/>
              </a:rPr>
              <a:t>printer_data_register</a:t>
            </a:r>
            <a:r>
              <a:rPr kumimoji="0" lang="en-US" altLang="zh-CN" sz="1800" dirty="0">
                <a:solidFill>
                  <a:srgbClr val="FF0000"/>
                </a:solidFill>
                <a:latin typeface="Arial" panose="020B0604020202020204" pitchFamily="34" charset="0"/>
                <a:ea typeface="黑体" panose="02010609060101010101" pitchFamily="49" charset="-122"/>
              </a:rPr>
              <a:t> = p[</a:t>
            </a:r>
            <a:r>
              <a:rPr kumimoji="0" lang="en-US" altLang="zh-CN" sz="1800" dirty="0" err="1">
                <a:solidFill>
                  <a:srgbClr val="FF0000"/>
                </a:solidFill>
                <a:latin typeface="Arial" panose="020B0604020202020204" pitchFamily="34" charset="0"/>
                <a:ea typeface="黑体" panose="02010609060101010101" pitchFamily="49" charset="-122"/>
              </a:rPr>
              <a:t>i</a:t>
            </a:r>
            <a:r>
              <a:rPr kumimoji="0" lang="en-US" altLang="zh-CN" sz="1800" dirty="0">
                <a:solidFill>
                  <a:srgbClr val="FF0000"/>
                </a:solidFill>
                <a:latin typeface="Arial" panose="020B0604020202020204" pitchFamily="34" charset="0"/>
                <a:ea typeface="黑体" panose="02010609060101010101" pitchFamily="49" charset="-122"/>
              </a:rPr>
              <a:t>];</a:t>
            </a:r>
          </a:p>
          <a:p>
            <a:pPr eaLnBrk="1" hangingPunct="1">
              <a:lnSpc>
                <a:spcPct val="150000"/>
              </a:lnSpc>
              <a:buFont typeface="Wingdings" panose="05000000000000000000" pitchFamily="2" charset="2"/>
              <a:buNone/>
            </a:pPr>
            <a:r>
              <a:rPr kumimoji="0" lang="en-US" altLang="zh-CN" sz="1800" dirty="0">
                <a:solidFill>
                  <a:srgbClr val="FF0000"/>
                </a:solidFill>
                <a:latin typeface="Arial" panose="020B0604020202020204" pitchFamily="34" charset="0"/>
                <a:ea typeface="黑体" panose="02010609060101010101" pitchFamily="49" charset="-122"/>
              </a:rPr>
              <a:t>scheduler( ); 				      count = count -1;</a:t>
            </a:r>
          </a:p>
          <a:p>
            <a:pPr eaLnBrk="1" hangingPunct="1">
              <a:lnSpc>
                <a:spcPct val="150000"/>
              </a:lnSpc>
              <a:buFont typeface="Wingdings" panose="05000000000000000000" pitchFamily="2" charset="2"/>
              <a:buNone/>
            </a:pPr>
            <a:r>
              <a:rPr kumimoji="0" lang="en-US" altLang="zh-CN" sz="1800" dirty="0">
                <a:solidFill>
                  <a:srgbClr val="FF0000"/>
                </a:solidFill>
                <a:latin typeface="Arial" panose="020B0604020202020204" pitchFamily="34" charset="0"/>
                <a:ea typeface="黑体" panose="02010609060101010101" pitchFamily="49" charset="-122"/>
              </a:rPr>
              <a:t>					      </a:t>
            </a:r>
            <a:r>
              <a:rPr kumimoji="0" lang="en-US" altLang="zh-CN" sz="1800" dirty="0" err="1">
                <a:solidFill>
                  <a:srgbClr val="FF0000"/>
                </a:solidFill>
                <a:latin typeface="Arial" panose="020B0604020202020204" pitchFamily="34" charset="0"/>
                <a:ea typeface="黑体" panose="02010609060101010101" pitchFamily="49" charset="-122"/>
              </a:rPr>
              <a:t>i</a:t>
            </a:r>
            <a:r>
              <a:rPr kumimoji="0" lang="en-US" altLang="zh-CN" sz="1800" dirty="0">
                <a:solidFill>
                  <a:srgbClr val="FF0000"/>
                </a:solidFill>
                <a:latin typeface="Arial" panose="020B0604020202020204" pitchFamily="34" charset="0"/>
                <a:ea typeface="黑体" panose="02010609060101010101" pitchFamily="49" charset="-122"/>
              </a:rPr>
              <a:t> = </a:t>
            </a:r>
            <a:r>
              <a:rPr kumimoji="0" lang="en-US" altLang="zh-CN" sz="1800" dirty="0" err="1">
                <a:solidFill>
                  <a:srgbClr val="FF0000"/>
                </a:solidFill>
                <a:latin typeface="Arial" panose="020B0604020202020204" pitchFamily="34" charset="0"/>
                <a:ea typeface="黑体" panose="02010609060101010101" pitchFamily="49" charset="-122"/>
              </a:rPr>
              <a:t>i</a:t>
            </a:r>
            <a:r>
              <a:rPr kumimoji="0" lang="en-US" altLang="zh-CN" sz="1800" dirty="0">
                <a:solidFill>
                  <a:srgbClr val="FF0000"/>
                </a:solidFill>
                <a:latin typeface="Arial" panose="020B0604020202020204" pitchFamily="34" charset="0"/>
                <a:ea typeface="黑体" panose="02010609060101010101" pitchFamily="49" charset="-122"/>
              </a:rPr>
              <a:t> + 1;</a:t>
            </a:r>
          </a:p>
          <a:p>
            <a:pPr eaLnBrk="1" hangingPunct="1">
              <a:lnSpc>
                <a:spcPct val="150000"/>
              </a:lnSpc>
              <a:buFont typeface="Wingdings" panose="05000000000000000000" pitchFamily="2" charset="2"/>
              <a:buNone/>
            </a:pPr>
            <a:r>
              <a:rPr kumimoji="0" lang="en-US" altLang="zh-CN" sz="1800" dirty="0">
                <a:solidFill>
                  <a:srgbClr val="FF0000"/>
                </a:solidFill>
                <a:latin typeface="Arial" panose="020B0604020202020204" pitchFamily="34" charset="0"/>
                <a:ea typeface="黑体" panose="02010609060101010101" pitchFamily="49" charset="-122"/>
              </a:rPr>
              <a:t>					}</a:t>
            </a:r>
          </a:p>
          <a:p>
            <a:pPr eaLnBrk="1" hangingPunct="1">
              <a:lnSpc>
                <a:spcPct val="150000"/>
              </a:lnSpc>
              <a:buFont typeface="Wingdings" panose="05000000000000000000" pitchFamily="2" charset="2"/>
              <a:buNone/>
            </a:pPr>
            <a:r>
              <a:rPr kumimoji="0" lang="en-US" altLang="zh-CN" sz="1800" dirty="0">
                <a:solidFill>
                  <a:srgbClr val="FF0000"/>
                </a:solidFill>
                <a:latin typeface="Arial" panose="020B0604020202020204" pitchFamily="34" charset="0"/>
                <a:ea typeface="黑体" panose="02010609060101010101" pitchFamily="49" charset="-122"/>
              </a:rPr>
              <a:t>					</a:t>
            </a:r>
            <a:r>
              <a:rPr kumimoji="0" lang="en-US" altLang="zh-CN" sz="1800" dirty="0" err="1">
                <a:solidFill>
                  <a:srgbClr val="FF0000"/>
                </a:solidFill>
                <a:latin typeface="Arial" panose="020B0604020202020204" pitchFamily="34" charset="0"/>
                <a:ea typeface="黑体" panose="02010609060101010101" pitchFamily="49" charset="-122"/>
              </a:rPr>
              <a:t>acknowledge_interrupt</a:t>
            </a:r>
            <a:r>
              <a:rPr kumimoji="0" lang="en-US" altLang="zh-CN" sz="1800" dirty="0">
                <a:solidFill>
                  <a:srgbClr val="FF0000"/>
                </a:solidFill>
                <a:latin typeface="Arial" panose="020B0604020202020204" pitchFamily="34" charset="0"/>
                <a:ea typeface="黑体" panose="02010609060101010101" pitchFamily="49" charset="-122"/>
              </a:rPr>
              <a:t>( );</a:t>
            </a:r>
          </a:p>
          <a:p>
            <a:pPr eaLnBrk="1" hangingPunct="1">
              <a:lnSpc>
                <a:spcPct val="150000"/>
              </a:lnSpc>
              <a:buFont typeface="Wingdings" panose="05000000000000000000" pitchFamily="2" charset="2"/>
              <a:buNone/>
            </a:pPr>
            <a:r>
              <a:rPr kumimoji="0" lang="en-US" altLang="zh-CN" sz="1800" dirty="0">
                <a:solidFill>
                  <a:srgbClr val="FF0000"/>
                </a:solidFill>
                <a:latin typeface="Arial" panose="020B0604020202020204" pitchFamily="34" charset="0"/>
                <a:ea typeface="黑体" panose="02010609060101010101" pitchFamily="49" charset="-122"/>
              </a:rPr>
              <a:t>					</a:t>
            </a:r>
            <a:r>
              <a:rPr kumimoji="0" lang="en-US" altLang="zh-CN" sz="1800" dirty="0" err="1">
                <a:solidFill>
                  <a:srgbClr val="FF0000"/>
                </a:solidFill>
                <a:latin typeface="Arial" panose="020B0604020202020204" pitchFamily="34" charset="0"/>
                <a:ea typeface="黑体" panose="02010609060101010101" pitchFamily="49" charset="-122"/>
              </a:rPr>
              <a:t>return_from_interrupt</a:t>
            </a:r>
            <a:r>
              <a:rPr kumimoji="0" lang="en-US" altLang="zh-CN" sz="1800" dirty="0">
                <a:solidFill>
                  <a:srgbClr val="FF0000"/>
                </a:solidFill>
                <a:latin typeface="Arial" panose="020B0604020202020204" pitchFamily="34" charset="0"/>
                <a:ea typeface="黑体" panose="02010609060101010101" pitchFamily="49" charset="-122"/>
              </a:rPr>
              <a:t>( </a:t>
            </a:r>
            <a:r>
              <a:rPr kumimoji="0" lang="en-US" altLang="zh-CN" sz="1800" dirty="0" smtClean="0">
                <a:solidFill>
                  <a:srgbClr val="FF0000"/>
                </a:solidFill>
                <a:latin typeface="Arial" panose="020B0604020202020204" pitchFamily="34" charset="0"/>
                <a:ea typeface="黑体" panose="02010609060101010101" pitchFamily="49" charset="-122"/>
              </a:rPr>
              <a:t>);</a:t>
            </a:r>
            <a:endParaRPr kumimoji="0" lang="en-US" altLang="zh-CN" sz="1800" dirty="0">
              <a:solidFill>
                <a:srgbClr val="FF0000"/>
              </a:solidFill>
              <a:latin typeface="Arial" panose="020B0604020202020204" pitchFamily="34" charset="0"/>
              <a:ea typeface="黑体" panose="02010609060101010101" pitchFamily="49" charset="-122"/>
            </a:endParaRPr>
          </a:p>
          <a:p>
            <a:pPr eaLnBrk="1" hangingPunct="1">
              <a:lnSpc>
                <a:spcPct val="150000"/>
              </a:lnSpc>
              <a:buFont typeface="Wingdings" panose="05000000000000000000" pitchFamily="2" charset="2"/>
              <a:buNone/>
            </a:pPr>
            <a:r>
              <a:rPr kumimoji="0" lang="en-US" altLang="zh-CN" sz="1800" dirty="0">
                <a:solidFill>
                  <a:srgbClr val="FF0000"/>
                </a:solidFill>
                <a:latin typeface="Arial" panose="020B0604020202020204" pitchFamily="34" charset="0"/>
                <a:ea typeface="黑体" panose="02010609060101010101" pitchFamily="49" charset="-122"/>
              </a:rPr>
              <a:t>		(a) 				(b)</a:t>
            </a:r>
          </a:p>
        </p:txBody>
      </p:sp>
      <p:sp>
        <p:nvSpPr>
          <p:cNvPr id="6" name="Rectangle 2"/>
          <p:cNvSpPr>
            <a:spLocks noGrp="1" noChangeArrowheads="1"/>
          </p:cNvSpPr>
          <p:nvPr>
            <p:ph type="title"/>
          </p:nvPr>
        </p:nvSpPr>
        <p:spPr>
          <a:xfrm>
            <a:off x="1007604" y="188640"/>
            <a:ext cx="4500500" cy="468052"/>
          </a:xfrm>
        </p:spPr>
        <p:txBody>
          <a:bodyPr/>
          <a:lstStyle/>
          <a:p>
            <a:pPr eaLnBrk="1" hangingPunct="1"/>
            <a:r>
              <a:rPr lang="en-US" altLang="zh-CN" dirty="0" smtClean="0"/>
              <a:t>3.2.3 </a:t>
            </a:r>
            <a:r>
              <a:rPr lang="zh-CN" altLang="en-US" dirty="0" smtClean="0"/>
              <a:t>中断驱动</a:t>
            </a:r>
            <a:r>
              <a:rPr lang="en-US" altLang="zh-CN" dirty="0" smtClean="0"/>
              <a:t>I/O</a:t>
            </a:r>
            <a:endParaRPr lang="zh-CN" altLang="en-US" dirty="0" smtClean="0"/>
          </a:p>
        </p:txBody>
      </p:sp>
    </p:spTree>
    <p:extLst>
      <p:ext uri="{BB962C8B-B14F-4D97-AF65-F5344CB8AC3E}">
        <p14:creationId xmlns:p14="http://schemas.microsoft.com/office/powerpoint/2010/main" val="1521611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319"/>
                                        </p:tgtEl>
                                        <p:attrNameLst>
                                          <p:attrName>style.visibility</p:attrName>
                                        </p:attrNameLst>
                                      </p:cBhvr>
                                      <p:to>
                                        <p:strVal val="visible"/>
                                      </p:to>
                                    </p:set>
                                    <p:animEffect transition="in" filter="randombar(horizontal)">
                                      <p:cBhvr>
                                        <p:cTn id="7"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9"/>
          <p:cNvSpPr>
            <a:spLocks noChangeArrowheads="1"/>
          </p:cNvSpPr>
          <p:nvPr/>
        </p:nvSpPr>
        <p:spPr bwMode="auto">
          <a:xfrm>
            <a:off x="0" y="2919413"/>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5368" name="Object 8"/>
          <p:cNvGraphicFramePr>
            <a:graphicFrameLocks noChangeAspect="1"/>
          </p:cNvGraphicFramePr>
          <p:nvPr/>
        </p:nvGraphicFramePr>
        <p:xfrm>
          <a:off x="647700" y="1878013"/>
          <a:ext cx="7974013" cy="2797175"/>
        </p:xfrm>
        <a:graphic>
          <a:graphicData uri="http://schemas.openxmlformats.org/presentationml/2006/ole">
            <mc:AlternateContent xmlns:mc="http://schemas.openxmlformats.org/markup-compatibility/2006">
              <mc:Choice xmlns:v="urn:schemas-microsoft-com:vml" Requires="v">
                <p:oleObj spid="_x0000_s5410" name="Visio" r:id="rId3" imgW="3434905" imgH="1202329" progId="Visio.Drawing.6">
                  <p:embed/>
                </p:oleObj>
              </mc:Choice>
              <mc:Fallback>
                <p:oleObj name="Visio" r:id="rId3" imgW="3434905" imgH="1202329"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 y="1878013"/>
                        <a:ext cx="7974013"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2"/>
          <p:cNvSpPr txBox="1">
            <a:spLocks noChangeArrowheads="1"/>
          </p:cNvSpPr>
          <p:nvPr/>
        </p:nvSpPr>
        <p:spPr>
          <a:xfrm>
            <a:off x="1007604" y="224644"/>
            <a:ext cx="4500500" cy="468052"/>
          </a:xfrm>
          <a:prstGeom prst="rect">
            <a:avLst/>
          </a:prstGeom>
        </p:spPr>
        <p:txBody>
          <a:bodyPr/>
          <a:lstStyle>
            <a:lvl1pPr algn="l" rtl="0" eaLnBrk="0" fontAlgn="base" hangingPunct="0">
              <a:spcBef>
                <a:spcPct val="0"/>
              </a:spcBef>
              <a:spcAft>
                <a:spcPct val="0"/>
              </a:spcAft>
              <a:defRPr sz="2800" b="1">
                <a:solidFill>
                  <a:schemeClr val="tx2"/>
                </a:solidFill>
                <a:latin typeface="Times New Roman" panose="02020603050405020304" pitchFamily="18" charset="0"/>
                <a:ea typeface="+mn-ea"/>
                <a:cs typeface="Times New Roman" panose="02020603050405020304" pitchFamily="18" charset="0"/>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eaLnBrk="1" hangingPunct="1"/>
            <a:r>
              <a:rPr lang="en-US" altLang="zh-CN" sz="2400" kern="0" dirty="0" smtClean="0"/>
              <a:t>I/O</a:t>
            </a:r>
            <a:r>
              <a:rPr lang="zh-CN" altLang="en-US" sz="2400" kern="0" dirty="0"/>
              <a:t>软件层次</a:t>
            </a:r>
            <a:endParaRPr lang="zh-CN" altLang="en-US" sz="2400" kern="0" dirty="0" smtClean="0"/>
          </a:p>
        </p:txBody>
      </p:sp>
    </p:spTree>
    <p:extLst>
      <p:ext uri="{BB962C8B-B14F-4D97-AF65-F5344CB8AC3E}">
        <p14:creationId xmlns:p14="http://schemas.microsoft.com/office/powerpoint/2010/main" val="649023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15368"/>
                                        </p:tgtEl>
                                        <p:attrNameLst>
                                          <p:attrName>style.visibility</p:attrName>
                                        </p:attrNameLst>
                                      </p:cBhvr>
                                      <p:to>
                                        <p:strVal val="visible"/>
                                      </p:to>
                                    </p:set>
                                    <p:animEffect transition="in" filter="randombar(horizontal)">
                                      <p:cBhvr>
                                        <p:cTn id="7" dur="500"/>
                                        <p:tgtEl>
                                          <p:spTgt spid="15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type="body" idx="1"/>
          </p:nvPr>
        </p:nvSpPr>
        <p:spPr>
          <a:xfrm>
            <a:off x="755576" y="1160260"/>
            <a:ext cx="7560840" cy="5084965"/>
          </a:xfrm>
        </p:spPr>
        <p:txBody>
          <a:bodyPr/>
          <a:lstStyle/>
          <a:p>
            <a:pPr algn="just" eaLnBrk="1" hangingPunct="1">
              <a:lnSpc>
                <a:spcPct val="150000"/>
              </a:lnSpc>
              <a:spcBef>
                <a:spcPts val="0"/>
              </a:spcBef>
              <a:buFont typeface="Wingdings" panose="05000000000000000000" pitchFamily="2" charset="2"/>
              <a:buChar char="n"/>
            </a:pPr>
            <a:r>
              <a:rPr lang="en-US" altLang="zh-CN" sz="2000" dirty="0" smtClean="0">
                <a:latin typeface="Times New Roman" panose="02020603050405020304" pitchFamily="18" charset="0"/>
                <a:cs typeface="Times New Roman" panose="02020603050405020304" pitchFamily="18" charset="0"/>
              </a:rPr>
              <a:t>I/O</a:t>
            </a:r>
            <a:r>
              <a:rPr lang="zh-CN" altLang="en-US" sz="2000" dirty="0" smtClean="0">
                <a:latin typeface="Times New Roman" panose="02020603050405020304" pitchFamily="18" charset="0"/>
                <a:cs typeface="Times New Roman" panose="02020603050405020304" pitchFamily="18" charset="0"/>
              </a:rPr>
              <a:t>设备的性能经常成为系统性能的</a:t>
            </a:r>
            <a:r>
              <a:rPr lang="zh-CN" altLang="en-US" sz="2000" b="1" dirty="0" smtClean="0">
                <a:solidFill>
                  <a:srgbClr val="FF0000"/>
                </a:solidFill>
                <a:latin typeface="Times New Roman" panose="02020603050405020304" pitchFamily="18" charset="0"/>
                <a:cs typeface="Times New Roman" panose="02020603050405020304" pitchFamily="18" charset="0"/>
              </a:rPr>
              <a:t>瓶颈</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CPU</a:t>
            </a:r>
            <a:r>
              <a:rPr lang="zh-CN" altLang="en-US" sz="2000" b="1" dirty="0" smtClean="0">
                <a:solidFill>
                  <a:srgbClr val="FF0000"/>
                </a:solidFill>
                <a:latin typeface="Times New Roman" panose="02020603050405020304" pitchFamily="18" charset="0"/>
                <a:cs typeface="Times New Roman" panose="02020603050405020304" pitchFamily="18" charset="0"/>
              </a:rPr>
              <a:t>性能越高</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I/O</a:t>
            </a:r>
            <a:r>
              <a:rPr lang="zh-CN" altLang="en-US" sz="2000" dirty="0" smtClean="0">
                <a:latin typeface="Times New Roman" panose="02020603050405020304" pitchFamily="18" charset="0"/>
                <a:cs typeface="Times New Roman" panose="02020603050405020304" pitchFamily="18" charset="0"/>
              </a:rPr>
              <a:t>设备与</a:t>
            </a:r>
            <a:r>
              <a:rPr lang="en-US" altLang="zh-CN" sz="2000" dirty="0" smtClean="0">
                <a:latin typeface="Times New Roman" panose="02020603050405020304" pitchFamily="18" charset="0"/>
                <a:cs typeface="Times New Roman" panose="02020603050405020304" pitchFamily="18" charset="0"/>
              </a:rPr>
              <a:t>CPU</a:t>
            </a:r>
            <a:r>
              <a:rPr lang="zh-CN" altLang="en-US" sz="2000" dirty="0" smtClean="0">
                <a:latin typeface="Times New Roman" panose="02020603050405020304" pitchFamily="18" charset="0"/>
                <a:cs typeface="Times New Roman" panose="02020603050405020304" pitchFamily="18" charset="0"/>
              </a:rPr>
              <a:t>性能不匹配的</a:t>
            </a:r>
            <a:r>
              <a:rPr lang="zh-CN" altLang="en-US" sz="2000" b="1" dirty="0" smtClean="0">
                <a:solidFill>
                  <a:srgbClr val="FF0000"/>
                </a:solidFill>
                <a:latin typeface="Times New Roman" panose="02020603050405020304" pitchFamily="18" charset="0"/>
                <a:cs typeface="Times New Roman" panose="02020603050405020304" pitchFamily="18" charset="0"/>
              </a:rPr>
              <a:t>反差越大</a:t>
            </a:r>
            <a:r>
              <a:rPr lang="zh-CN" altLang="en-US" sz="2000" dirty="0" smtClean="0">
                <a:latin typeface="Times New Roman" panose="02020603050405020304" pitchFamily="18" charset="0"/>
                <a:cs typeface="Times New Roman" panose="02020603050405020304" pitchFamily="18" charset="0"/>
              </a:rPr>
              <a:t>。如何解决这一矛盾并且不降低</a:t>
            </a:r>
            <a:r>
              <a:rPr lang="en-US" altLang="zh-CN" sz="2000" dirty="0" smtClean="0">
                <a:latin typeface="Times New Roman" panose="02020603050405020304" pitchFamily="18" charset="0"/>
                <a:cs typeface="Times New Roman" panose="02020603050405020304" pitchFamily="18" charset="0"/>
              </a:rPr>
              <a:t>CPU</a:t>
            </a:r>
            <a:r>
              <a:rPr lang="zh-CN" altLang="en-US" sz="2000" dirty="0" smtClean="0">
                <a:latin typeface="Times New Roman" panose="02020603050405020304" pitchFamily="18" charset="0"/>
                <a:cs typeface="Times New Roman" panose="02020603050405020304" pitchFamily="18" charset="0"/>
              </a:rPr>
              <a:t>的性能是</a:t>
            </a:r>
            <a:r>
              <a:rPr lang="zh-CN" altLang="en-US" sz="2000" b="1" dirty="0" smtClean="0">
                <a:solidFill>
                  <a:srgbClr val="0000FF"/>
                </a:solidFill>
                <a:latin typeface="Times New Roman" panose="02020603050405020304" pitchFamily="18" charset="0"/>
                <a:cs typeface="Times New Roman" panose="02020603050405020304" pitchFamily="18" charset="0"/>
              </a:rPr>
              <a:t>设备管理的重要任务</a:t>
            </a:r>
            <a:r>
              <a:rPr lang="zh-CN" altLang="en-US" sz="2000" dirty="0" smtClean="0">
                <a:latin typeface="Times New Roman" panose="02020603050405020304" pitchFamily="18" charset="0"/>
                <a:cs typeface="Times New Roman" panose="02020603050405020304" pitchFamily="18" charset="0"/>
              </a:rPr>
              <a:t>。</a:t>
            </a:r>
          </a:p>
          <a:p>
            <a:pPr algn="just" eaLnBrk="1" hangingPunct="1">
              <a:lnSpc>
                <a:spcPct val="150000"/>
              </a:lnSpc>
              <a:spcBef>
                <a:spcPts val="0"/>
              </a:spcBef>
              <a:buFont typeface="Wingdings" panose="05000000000000000000" pitchFamily="2" charset="2"/>
              <a:buChar char="n"/>
            </a:pPr>
            <a:r>
              <a:rPr lang="en-US" altLang="zh-CN" sz="2000" dirty="0" smtClean="0">
                <a:latin typeface="Times New Roman" panose="02020603050405020304" pitchFamily="18" charset="0"/>
                <a:cs typeface="Times New Roman" panose="02020603050405020304" pitchFamily="18" charset="0"/>
              </a:rPr>
              <a:t>I/O</a:t>
            </a:r>
            <a:r>
              <a:rPr lang="zh-CN" altLang="en-US" sz="2000" dirty="0" smtClean="0">
                <a:latin typeface="Times New Roman" panose="02020603050405020304" pitchFamily="18" charset="0"/>
                <a:cs typeface="Times New Roman" panose="02020603050405020304" pitchFamily="18" charset="0"/>
              </a:rPr>
              <a:t>设备千变万化，怎样对它们实现</a:t>
            </a:r>
            <a:r>
              <a:rPr lang="zh-CN" altLang="en-US" sz="2000" b="1" dirty="0" smtClean="0">
                <a:solidFill>
                  <a:srgbClr val="FF0000"/>
                </a:solidFill>
                <a:latin typeface="Times New Roman" panose="02020603050405020304" pitchFamily="18" charset="0"/>
                <a:cs typeface="Times New Roman" panose="02020603050405020304" pitchFamily="18" charset="0"/>
              </a:rPr>
              <a:t>统一的管理</a:t>
            </a:r>
            <a:r>
              <a:rPr lang="zh-CN" altLang="en-US" sz="2000" dirty="0" smtClean="0">
                <a:latin typeface="Times New Roman" panose="02020603050405020304" pitchFamily="18" charset="0"/>
                <a:cs typeface="Times New Roman" panose="02020603050405020304" pitchFamily="18" charset="0"/>
              </a:rPr>
              <a:t>，从而方便用户使用是</a:t>
            </a:r>
            <a:r>
              <a:rPr lang="zh-CN" altLang="en-US" sz="2000" b="1" dirty="0" smtClean="0">
                <a:solidFill>
                  <a:srgbClr val="0000FF"/>
                </a:solidFill>
                <a:latin typeface="Times New Roman" panose="02020603050405020304" pitchFamily="18" charset="0"/>
                <a:cs typeface="Times New Roman" panose="02020603050405020304" pitchFamily="18" charset="0"/>
              </a:rPr>
              <a:t>设备管理的又一重要任务</a:t>
            </a:r>
            <a:r>
              <a:rPr lang="zh-CN" altLang="en-US" sz="2000" dirty="0" smtClean="0">
                <a:latin typeface="Times New Roman" panose="02020603050405020304" pitchFamily="18" charset="0"/>
                <a:cs typeface="Times New Roman" panose="02020603050405020304" pitchFamily="18" charset="0"/>
              </a:rPr>
              <a:t>。</a:t>
            </a:r>
          </a:p>
          <a:p>
            <a:pPr algn="just" eaLnBrk="1" hangingPunct="1">
              <a:lnSpc>
                <a:spcPct val="150000"/>
              </a:lnSpc>
              <a:spcBef>
                <a:spcPts val="0"/>
              </a:spcBef>
              <a:buFont typeface="Wingdings" panose="05000000000000000000" pitchFamily="2" charset="2"/>
              <a:buChar char="n"/>
            </a:pPr>
            <a:r>
              <a:rPr lang="en-US" altLang="zh-CN" sz="2000" dirty="0" smtClean="0">
                <a:latin typeface="Times New Roman" panose="02020603050405020304" pitchFamily="18" charset="0"/>
                <a:cs typeface="Times New Roman" panose="02020603050405020304" pitchFamily="18" charset="0"/>
              </a:rPr>
              <a:t>I/O</a:t>
            </a:r>
            <a:r>
              <a:rPr lang="zh-CN" altLang="en-US" sz="2000" dirty="0" smtClean="0">
                <a:latin typeface="Times New Roman" panose="02020603050405020304" pitchFamily="18" charset="0"/>
                <a:cs typeface="Times New Roman" panose="02020603050405020304" pitchFamily="18" charset="0"/>
              </a:rPr>
              <a:t>设备能否及时将各种</a:t>
            </a:r>
            <a:r>
              <a:rPr lang="zh-CN" altLang="en-US" sz="2000" b="1" dirty="0" smtClean="0">
                <a:solidFill>
                  <a:srgbClr val="FF0000"/>
                </a:solidFill>
                <a:latin typeface="Times New Roman" panose="02020603050405020304" pitchFamily="18" charset="0"/>
                <a:cs typeface="Times New Roman" panose="02020603050405020304" pitchFamily="18" charset="0"/>
              </a:rPr>
              <a:t>信息传送</a:t>
            </a:r>
            <a:r>
              <a:rPr lang="zh-CN" altLang="en-US" sz="2000" dirty="0" smtClean="0">
                <a:latin typeface="Times New Roman" panose="02020603050405020304" pitchFamily="18" charset="0"/>
                <a:cs typeface="Times New Roman" panose="02020603050405020304" pitchFamily="18" charset="0"/>
              </a:rPr>
              <a:t>给计算机，计算机发出的各种命令能否通过</a:t>
            </a:r>
            <a:r>
              <a:rPr lang="en-US" altLang="zh-CN" sz="2000" dirty="0" smtClean="0">
                <a:latin typeface="Times New Roman" panose="02020603050405020304" pitchFamily="18" charset="0"/>
                <a:cs typeface="Times New Roman" panose="02020603050405020304" pitchFamily="18" charset="0"/>
              </a:rPr>
              <a:t>I/O</a:t>
            </a:r>
            <a:r>
              <a:rPr lang="zh-CN" altLang="en-US" sz="2000" dirty="0" smtClean="0">
                <a:latin typeface="Times New Roman" panose="02020603050405020304" pitchFamily="18" charset="0"/>
                <a:cs typeface="Times New Roman" panose="02020603050405020304" pitchFamily="18" charset="0"/>
              </a:rPr>
              <a:t>设备及时传送给执行部件，对于</a:t>
            </a:r>
            <a:r>
              <a:rPr lang="zh-CN" altLang="en-US" sz="2000" b="1" dirty="0" smtClean="0">
                <a:solidFill>
                  <a:srgbClr val="0000FF"/>
                </a:solidFill>
                <a:latin typeface="Times New Roman" panose="02020603050405020304" pitchFamily="18" charset="0"/>
                <a:cs typeface="Times New Roman" panose="02020603050405020304" pitchFamily="18" charset="0"/>
              </a:rPr>
              <a:t>实时处理和控制系统是至关重要的</a:t>
            </a:r>
            <a:r>
              <a:rPr lang="zh-CN" altLang="en-US" sz="2000" dirty="0" smtClean="0">
                <a:latin typeface="Times New Roman" panose="02020603050405020304" pitchFamily="18" charset="0"/>
                <a:cs typeface="Times New Roman" panose="02020603050405020304" pitchFamily="18" charset="0"/>
              </a:rPr>
              <a:t>。</a:t>
            </a:r>
          </a:p>
          <a:p>
            <a:pPr algn="just" eaLnBrk="1" hangingPunct="1">
              <a:lnSpc>
                <a:spcPct val="150000"/>
              </a:lnSpc>
              <a:spcBef>
                <a:spcPts val="0"/>
              </a:spcBef>
              <a:buFont typeface="Wingdings" panose="05000000000000000000" pitchFamily="2" charset="2"/>
              <a:buChar char="n"/>
            </a:pPr>
            <a:r>
              <a:rPr lang="zh-CN" altLang="en-US" sz="2000" dirty="0" smtClean="0">
                <a:latin typeface="Times New Roman" panose="02020603050405020304" pitchFamily="18" charset="0"/>
                <a:cs typeface="Times New Roman" panose="02020603050405020304" pitchFamily="18" charset="0"/>
              </a:rPr>
              <a:t>用户对</a:t>
            </a:r>
            <a:r>
              <a:rPr lang="en-US" altLang="zh-CN" sz="2000" dirty="0" smtClean="0">
                <a:latin typeface="Times New Roman" panose="02020603050405020304" pitchFamily="18" charset="0"/>
                <a:cs typeface="Times New Roman" panose="02020603050405020304" pitchFamily="18" charset="0"/>
              </a:rPr>
              <a:t>I/O</a:t>
            </a:r>
            <a:r>
              <a:rPr lang="zh-CN" altLang="en-US" sz="2000" dirty="0" smtClean="0">
                <a:latin typeface="Times New Roman" panose="02020603050405020304" pitchFamily="18" charset="0"/>
                <a:cs typeface="Times New Roman" panose="02020603050405020304" pitchFamily="18" charset="0"/>
              </a:rPr>
              <a:t>设备的使用必须是安全的，如何保证</a:t>
            </a:r>
            <a:r>
              <a:rPr lang="zh-CN" altLang="en-US" sz="2000" b="1" dirty="0" smtClean="0">
                <a:solidFill>
                  <a:srgbClr val="FF0000"/>
                </a:solidFill>
                <a:latin typeface="Times New Roman" panose="02020603050405020304" pitchFamily="18" charset="0"/>
                <a:cs typeface="Times New Roman" panose="02020603050405020304" pitchFamily="18" charset="0"/>
              </a:rPr>
              <a:t>安全地使用设备</a:t>
            </a:r>
            <a:r>
              <a:rPr lang="zh-CN" altLang="en-US" sz="2000" dirty="0" smtClean="0">
                <a:latin typeface="Times New Roman" panose="02020603050405020304" pitchFamily="18" charset="0"/>
                <a:cs typeface="Times New Roman" panose="02020603050405020304" pitchFamily="18" charset="0"/>
              </a:rPr>
              <a:t>也是</a:t>
            </a:r>
            <a:r>
              <a:rPr lang="zh-CN" altLang="en-US" sz="2000" b="1" dirty="0" smtClean="0">
                <a:solidFill>
                  <a:srgbClr val="0000FF"/>
                </a:solidFill>
                <a:latin typeface="Times New Roman" panose="02020603050405020304" pitchFamily="18" charset="0"/>
                <a:cs typeface="Times New Roman" panose="02020603050405020304" pitchFamily="18" charset="0"/>
              </a:rPr>
              <a:t>一项重要任务</a:t>
            </a:r>
            <a:r>
              <a:rPr lang="zh-CN" altLang="en-US" sz="2000" dirty="0" smtClean="0">
                <a:latin typeface="Times New Roman" panose="02020603050405020304" pitchFamily="18" charset="0"/>
                <a:cs typeface="Times New Roman" panose="02020603050405020304" pitchFamily="18" charset="0"/>
              </a:rPr>
              <a:t>。</a:t>
            </a:r>
          </a:p>
        </p:txBody>
      </p:sp>
      <p:sp>
        <p:nvSpPr>
          <p:cNvPr id="5" name="Rectangle 2"/>
          <p:cNvSpPr txBox="1">
            <a:spLocks noChangeArrowheads="1"/>
          </p:cNvSpPr>
          <p:nvPr/>
        </p:nvSpPr>
        <p:spPr>
          <a:xfrm>
            <a:off x="1079612" y="152636"/>
            <a:ext cx="8229600" cy="46805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2800" b="1" kern="0">
                <a:latin typeface="+mn-ea"/>
                <a:ea typeface="+mn-ea"/>
              </a:rPr>
              <a:t>设备管理的重要性</a:t>
            </a:r>
            <a:endParaRPr lang="zh-CN" altLang="en-US" sz="2800" b="1" kern="0" smtClean="0">
              <a:latin typeface="+mn-ea"/>
              <a:ea typeface="+mn-ea"/>
            </a:endParaRPr>
          </a:p>
        </p:txBody>
      </p:sp>
    </p:spTree>
    <p:extLst>
      <p:ext uri="{BB962C8B-B14F-4D97-AF65-F5344CB8AC3E}">
        <p14:creationId xmlns:p14="http://schemas.microsoft.com/office/powerpoint/2010/main" val="31794332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zh-CN" altLang="en-US" sz="2400" dirty="0" smtClean="0"/>
              <a:t>中断处理程序</a:t>
            </a:r>
          </a:p>
        </p:txBody>
      </p:sp>
      <p:sp>
        <p:nvSpPr>
          <p:cNvPr id="41988" name="Rectangle 3"/>
          <p:cNvSpPr>
            <a:spLocks noGrp="1" noChangeArrowheads="1"/>
          </p:cNvSpPr>
          <p:nvPr>
            <p:ph type="body" idx="1"/>
          </p:nvPr>
        </p:nvSpPr>
        <p:spPr>
          <a:xfrm>
            <a:off x="503548" y="908720"/>
            <a:ext cx="8028892" cy="5487988"/>
          </a:xfrm>
        </p:spPr>
        <p:txBody>
          <a:bodyPr/>
          <a:lstStyle/>
          <a:p>
            <a:pPr algn="just" eaLnBrk="1" hangingPunct="1">
              <a:lnSpc>
                <a:spcPct val="150000"/>
              </a:lnSpc>
              <a:spcBef>
                <a:spcPts val="0"/>
              </a:spcBef>
              <a:buFont typeface="Wingdings" panose="05000000000000000000" pitchFamily="2" charset="2"/>
              <a:buChar char="n"/>
            </a:pPr>
            <a:r>
              <a:rPr lang="zh-CN" altLang="en-US" sz="2000" b="1" dirty="0" smtClean="0">
                <a:solidFill>
                  <a:srgbClr val="FF0000"/>
                </a:solidFill>
                <a:latin typeface="Times New Roman" panose="02020603050405020304" pitchFamily="18" charset="0"/>
                <a:cs typeface="Times New Roman" panose="02020603050405020304" pitchFamily="18" charset="0"/>
              </a:rPr>
              <a:t>除了程序控制</a:t>
            </a:r>
            <a:r>
              <a:rPr lang="en-US" altLang="zh-CN" sz="2000" b="1" dirty="0" smtClean="0">
                <a:solidFill>
                  <a:srgbClr val="FF0000"/>
                </a:solidFill>
                <a:latin typeface="Times New Roman" panose="02020603050405020304" pitchFamily="18" charset="0"/>
                <a:cs typeface="Times New Roman" panose="02020603050405020304" pitchFamily="18" charset="0"/>
              </a:rPr>
              <a:t>I/O</a:t>
            </a:r>
            <a:r>
              <a:rPr lang="zh-CN" altLang="en-US" sz="2000" b="1" dirty="0" smtClean="0">
                <a:solidFill>
                  <a:srgbClr val="FF0000"/>
                </a:solidFill>
                <a:latin typeface="Times New Roman" panose="02020603050405020304" pitchFamily="18" charset="0"/>
                <a:cs typeface="Times New Roman" panose="02020603050405020304" pitchFamily="18" charset="0"/>
              </a:rPr>
              <a:t>外</a:t>
            </a:r>
            <a:r>
              <a:rPr lang="zh-CN" altLang="en-US" sz="2000" dirty="0" smtClean="0">
                <a:latin typeface="Times New Roman" panose="02020603050405020304" pitchFamily="18" charset="0"/>
                <a:cs typeface="Times New Roman" panose="02020603050405020304" pitchFamily="18" charset="0"/>
              </a:rPr>
              <a:t>，其他方式（中断方式和</a:t>
            </a:r>
            <a:r>
              <a:rPr lang="en-US" altLang="zh-CN" sz="2000" dirty="0" smtClean="0">
                <a:latin typeface="Times New Roman" panose="02020603050405020304" pitchFamily="18" charset="0"/>
                <a:cs typeface="Times New Roman" panose="02020603050405020304" pitchFamily="18" charset="0"/>
              </a:rPr>
              <a:t>DMA</a:t>
            </a:r>
            <a:r>
              <a:rPr lang="zh-CN" altLang="en-US" sz="2000" dirty="0" smtClean="0">
                <a:latin typeface="Times New Roman" panose="02020603050405020304" pitchFamily="18" charset="0"/>
                <a:cs typeface="Times New Roman" panose="02020603050405020304" pitchFamily="18" charset="0"/>
              </a:rPr>
              <a:t>方式）都</a:t>
            </a:r>
            <a:r>
              <a:rPr lang="zh-CN" altLang="en-US" sz="2000" b="1" dirty="0" smtClean="0">
                <a:solidFill>
                  <a:srgbClr val="FF0000"/>
                </a:solidFill>
                <a:latin typeface="Times New Roman" panose="02020603050405020304" pitchFamily="18" charset="0"/>
                <a:cs typeface="Times New Roman" panose="02020603050405020304" pitchFamily="18" charset="0"/>
              </a:rPr>
              <a:t>需要中断</a:t>
            </a:r>
            <a:r>
              <a:rPr lang="zh-CN" altLang="en-US" sz="2000" dirty="0" smtClean="0">
                <a:latin typeface="Times New Roman" panose="02020603050405020304" pitchFamily="18" charset="0"/>
                <a:cs typeface="Times New Roman" panose="02020603050405020304" pitchFamily="18" charset="0"/>
              </a:rPr>
              <a:t>。中断应该</a:t>
            </a:r>
            <a:r>
              <a:rPr lang="zh-CN" altLang="en-US" sz="2000" b="1" dirty="0" smtClean="0">
                <a:solidFill>
                  <a:srgbClr val="FF0000"/>
                </a:solidFill>
                <a:latin typeface="Times New Roman" panose="02020603050405020304" pitchFamily="18" charset="0"/>
                <a:cs typeface="Times New Roman" panose="02020603050405020304" pitchFamily="18" charset="0"/>
              </a:rPr>
              <a:t>隐藏</a:t>
            </a:r>
            <a:r>
              <a:rPr lang="zh-CN" altLang="en-US" sz="2000" dirty="0" smtClean="0">
                <a:latin typeface="Times New Roman" panose="02020603050405020304" pitchFamily="18" charset="0"/>
                <a:cs typeface="Times New Roman" panose="02020603050405020304" pitchFamily="18" charset="0"/>
              </a:rPr>
              <a:t>在操作系统</a:t>
            </a:r>
            <a:r>
              <a:rPr lang="zh-CN" altLang="en-US" sz="2000" b="1" dirty="0" smtClean="0">
                <a:solidFill>
                  <a:srgbClr val="FF0000"/>
                </a:solidFill>
                <a:latin typeface="Times New Roman" panose="02020603050405020304" pitchFamily="18" charset="0"/>
                <a:cs typeface="Times New Roman" panose="02020603050405020304" pitchFamily="18" charset="0"/>
              </a:rPr>
              <a:t>底处</a:t>
            </a:r>
          </a:p>
          <a:p>
            <a:pPr lvl="1" algn="just" eaLnBrk="1" hangingPunct="1">
              <a:lnSpc>
                <a:spcPct val="150000"/>
              </a:lnSpc>
              <a:spcBef>
                <a:spcPts val="0"/>
              </a:spcBef>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隐藏中断的最好方法就是启动</a:t>
            </a:r>
            <a:r>
              <a:rPr lang="en-US" altLang="zh-CN" sz="2000" dirty="0" smtClean="0">
                <a:latin typeface="Times New Roman" panose="02020603050405020304" pitchFamily="18" charset="0"/>
                <a:cs typeface="Times New Roman" panose="02020603050405020304" pitchFamily="18" charset="0"/>
              </a:rPr>
              <a:t>I/O</a:t>
            </a:r>
            <a:r>
              <a:rPr lang="zh-CN" altLang="en-US" sz="2000" dirty="0" smtClean="0">
                <a:latin typeface="Times New Roman" panose="02020603050405020304" pitchFamily="18" charset="0"/>
                <a:cs typeface="Times New Roman" panose="02020603050405020304" pitchFamily="18" charset="0"/>
              </a:rPr>
              <a:t>操作的</a:t>
            </a:r>
            <a:r>
              <a:rPr lang="zh-CN" altLang="en-US" sz="2000" b="1" dirty="0" smtClean="0">
                <a:solidFill>
                  <a:srgbClr val="FF0000"/>
                </a:solidFill>
                <a:latin typeface="Times New Roman" panose="02020603050405020304" pitchFamily="18" charset="0"/>
                <a:cs typeface="Times New Roman" panose="02020603050405020304" pitchFamily="18" charset="0"/>
              </a:rPr>
              <a:t>驱动程序阻塞自己</a:t>
            </a:r>
            <a:r>
              <a:rPr lang="zh-CN" altLang="en-US" sz="2000" dirty="0" smtClean="0">
                <a:latin typeface="Times New Roman" panose="02020603050405020304" pitchFamily="18" charset="0"/>
                <a:cs typeface="Times New Roman" panose="02020603050405020304" pitchFamily="18" charset="0"/>
              </a:rPr>
              <a:t>直到</a:t>
            </a:r>
            <a:r>
              <a:rPr lang="en-US" altLang="zh-CN" sz="2000" dirty="0" smtClean="0">
                <a:latin typeface="Times New Roman" panose="02020603050405020304" pitchFamily="18" charset="0"/>
                <a:cs typeface="Times New Roman" panose="02020603050405020304" pitchFamily="18" charset="0"/>
              </a:rPr>
              <a:t>I/O</a:t>
            </a:r>
            <a:r>
              <a:rPr lang="zh-CN" altLang="en-US" sz="2000" dirty="0" smtClean="0">
                <a:latin typeface="Times New Roman" panose="02020603050405020304" pitchFamily="18" charset="0"/>
                <a:cs typeface="Times New Roman" panose="02020603050405020304" pitchFamily="18" charset="0"/>
              </a:rPr>
              <a:t>完成并产生一个中断。</a:t>
            </a:r>
          </a:p>
          <a:p>
            <a:pPr algn="just" eaLnBrk="1" hangingPunct="1">
              <a:lnSpc>
                <a:spcPct val="150000"/>
              </a:lnSpc>
              <a:spcBef>
                <a:spcPts val="0"/>
              </a:spcBef>
              <a:buFont typeface="Wingdings" panose="05000000000000000000" pitchFamily="2" charset="2"/>
              <a:buChar char="n"/>
            </a:pPr>
            <a:r>
              <a:rPr lang="zh-CN" altLang="en-US" sz="2000" dirty="0" smtClean="0">
                <a:latin typeface="Times New Roman" panose="02020603050405020304" pitchFamily="18" charset="0"/>
                <a:cs typeface="Times New Roman" panose="02020603050405020304" pitchFamily="18" charset="0"/>
              </a:rPr>
              <a:t>当中断发生时，</a:t>
            </a:r>
            <a:r>
              <a:rPr lang="zh-CN" altLang="en-US" sz="2000" b="1" dirty="0" smtClean="0">
                <a:solidFill>
                  <a:srgbClr val="FF0000"/>
                </a:solidFill>
                <a:latin typeface="Times New Roman" panose="02020603050405020304" pitchFamily="18" charset="0"/>
                <a:cs typeface="Times New Roman" panose="02020603050405020304" pitchFamily="18" charset="0"/>
              </a:rPr>
              <a:t>中断处理程序</a:t>
            </a:r>
            <a:r>
              <a:rPr lang="zh-CN" altLang="en-US" sz="2000" dirty="0" smtClean="0">
                <a:latin typeface="Times New Roman" panose="02020603050405020304" pitchFamily="18" charset="0"/>
                <a:cs typeface="Times New Roman" panose="02020603050405020304" pitchFamily="18" charset="0"/>
              </a:rPr>
              <a:t>处理中断，并唤醒</a:t>
            </a:r>
            <a:r>
              <a:rPr lang="zh-CN" altLang="en-US" sz="2000" b="1" dirty="0" smtClean="0">
                <a:solidFill>
                  <a:srgbClr val="0000FF"/>
                </a:solidFill>
                <a:latin typeface="Times New Roman" panose="02020603050405020304" pitchFamily="18" charset="0"/>
                <a:cs typeface="Times New Roman" panose="02020603050405020304" pitchFamily="18" charset="0"/>
              </a:rPr>
              <a:t>阻塞的驱动程序。</a:t>
            </a:r>
          </a:p>
          <a:p>
            <a:pPr algn="just" eaLnBrk="1" hangingPunct="1">
              <a:lnSpc>
                <a:spcPct val="150000"/>
              </a:lnSpc>
              <a:spcBef>
                <a:spcPts val="0"/>
              </a:spcBef>
              <a:buFont typeface="Wingdings" panose="05000000000000000000" pitchFamily="2" charset="2"/>
              <a:buChar char="n"/>
            </a:pPr>
            <a:r>
              <a:rPr lang="zh-CN" altLang="en-US" sz="2000" dirty="0" smtClean="0">
                <a:latin typeface="Times New Roman" panose="02020603050405020304" pitchFamily="18" charset="0"/>
                <a:cs typeface="Times New Roman" panose="02020603050405020304" pitchFamily="18" charset="0"/>
              </a:rPr>
              <a:t>中断处理</a:t>
            </a:r>
            <a:r>
              <a:rPr lang="zh-CN" altLang="en-US" sz="2000" b="1" dirty="0" smtClean="0">
                <a:solidFill>
                  <a:srgbClr val="FF0000"/>
                </a:solidFill>
                <a:latin typeface="Times New Roman" panose="02020603050405020304" pitchFamily="18" charset="0"/>
                <a:cs typeface="Times New Roman" panose="02020603050405020304" pitchFamily="18" charset="0"/>
              </a:rPr>
              <a:t>过程</a:t>
            </a:r>
          </a:p>
          <a:p>
            <a:pPr marL="914400" lvl="1" indent="-457200" algn="just" eaLnBrk="1" hangingPunct="1">
              <a:lnSpc>
                <a:spcPct val="150000"/>
              </a:lnSpc>
              <a:spcBef>
                <a:spcPts val="0"/>
              </a:spcBef>
              <a:buFont typeface="+mj-ea"/>
              <a:buAutoNum type="circleNumDbPlain"/>
            </a:pPr>
            <a:r>
              <a:rPr lang="en-US" altLang="zh-CN" sz="2000" dirty="0" smtClean="0">
                <a:latin typeface="Times New Roman" panose="02020603050405020304" pitchFamily="18" charset="0"/>
                <a:cs typeface="Times New Roman" panose="02020603050405020304" pitchFamily="18" charset="0"/>
              </a:rPr>
              <a:t>CPU</a:t>
            </a:r>
            <a:r>
              <a:rPr lang="zh-CN" altLang="en-US" sz="2000" dirty="0" smtClean="0">
                <a:latin typeface="Times New Roman" panose="02020603050405020304" pitchFamily="18" charset="0"/>
                <a:cs typeface="Times New Roman" panose="02020603050405020304" pitchFamily="18" charset="0"/>
              </a:rPr>
              <a:t>检查响应中断的</a:t>
            </a:r>
            <a:r>
              <a:rPr lang="zh-CN" altLang="en-US" sz="2000" b="1" dirty="0" smtClean="0">
                <a:solidFill>
                  <a:srgbClr val="0000FF"/>
                </a:solidFill>
                <a:latin typeface="Times New Roman" panose="02020603050405020304" pitchFamily="18" charset="0"/>
                <a:cs typeface="Times New Roman" panose="02020603050405020304" pitchFamily="18" charset="0"/>
              </a:rPr>
              <a:t>条件是否满足</a:t>
            </a:r>
            <a:r>
              <a:rPr lang="zh-CN" altLang="en-US" sz="2000" dirty="0" smtClean="0">
                <a:latin typeface="Times New Roman" panose="02020603050405020304" pitchFamily="18" charset="0"/>
                <a:cs typeface="Times New Roman" panose="02020603050405020304" pitchFamily="18" charset="0"/>
              </a:rPr>
              <a:t>：有来自于中断源的中断请求、</a:t>
            </a:r>
            <a:r>
              <a:rPr lang="en-US" altLang="zh-CN" sz="2000" dirty="0" smtClean="0">
                <a:latin typeface="Times New Roman" panose="02020603050405020304" pitchFamily="18" charset="0"/>
                <a:cs typeface="Times New Roman" panose="02020603050405020304" pitchFamily="18" charset="0"/>
              </a:rPr>
              <a:t>CPU</a:t>
            </a:r>
            <a:r>
              <a:rPr lang="zh-CN" altLang="en-US" sz="2000" dirty="0" smtClean="0">
                <a:latin typeface="Times New Roman" panose="02020603050405020304" pitchFamily="18" charset="0"/>
                <a:cs typeface="Times New Roman" panose="02020603050405020304" pitchFamily="18" charset="0"/>
              </a:rPr>
              <a:t>允许中断。</a:t>
            </a:r>
          </a:p>
          <a:p>
            <a:pPr marL="914400" lvl="1" indent="-457200" algn="just" eaLnBrk="1" hangingPunct="1">
              <a:lnSpc>
                <a:spcPct val="150000"/>
              </a:lnSpc>
              <a:spcBef>
                <a:spcPts val="0"/>
              </a:spcBef>
              <a:buFont typeface="+mj-ea"/>
              <a:buAutoNum type="circleNumDbPlain"/>
            </a:pPr>
            <a:r>
              <a:rPr lang="zh-CN" altLang="en-US" sz="2000" dirty="0" smtClean="0">
                <a:latin typeface="Times New Roman" panose="02020603050405020304" pitchFamily="18" charset="0"/>
                <a:cs typeface="Times New Roman" panose="02020603050405020304" pitchFamily="18" charset="0"/>
              </a:rPr>
              <a:t>如果</a:t>
            </a:r>
            <a:r>
              <a:rPr lang="en-US" altLang="zh-CN" sz="2000" dirty="0" smtClean="0">
                <a:latin typeface="Times New Roman" panose="02020603050405020304" pitchFamily="18" charset="0"/>
                <a:cs typeface="Times New Roman" panose="02020603050405020304" pitchFamily="18" charset="0"/>
              </a:rPr>
              <a:t>CPU</a:t>
            </a:r>
            <a:r>
              <a:rPr lang="zh-CN" altLang="en-US" sz="2000" dirty="0" smtClean="0">
                <a:latin typeface="Times New Roman" panose="02020603050405020304" pitchFamily="18" charset="0"/>
                <a:cs typeface="Times New Roman" panose="02020603050405020304" pitchFamily="18" charset="0"/>
              </a:rPr>
              <a:t>响应中断，则</a:t>
            </a:r>
            <a:r>
              <a:rPr lang="en-US" altLang="zh-CN" sz="2000" b="1" dirty="0" smtClean="0">
                <a:solidFill>
                  <a:srgbClr val="0000FF"/>
                </a:solidFill>
                <a:latin typeface="Times New Roman" panose="02020603050405020304" pitchFamily="18" charset="0"/>
                <a:cs typeface="Times New Roman" panose="02020603050405020304" pitchFamily="18" charset="0"/>
              </a:rPr>
              <a:t>CPU</a:t>
            </a:r>
            <a:r>
              <a:rPr lang="zh-CN" altLang="en-US" sz="2000" b="1" dirty="0" smtClean="0">
                <a:solidFill>
                  <a:srgbClr val="0000FF"/>
                </a:solidFill>
                <a:latin typeface="Times New Roman" panose="02020603050405020304" pitchFamily="18" charset="0"/>
                <a:cs typeface="Times New Roman" panose="02020603050405020304" pitchFamily="18" charset="0"/>
              </a:rPr>
              <a:t>关中断</a:t>
            </a:r>
            <a:r>
              <a:rPr lang="zh-CN" altLang="en-US" sz="2000" dirty="0" smtClean="0">
                <a:latin typeface="Times New Roman" panose="02020603050405020304" pitchFamily="18" charset="0"/>
                <a:cs typeface="Times New Roman" panose="02020603050405020304" pitchFamily="18" charset="0"/>
              </a:rPr>
              <a:t>，使其进入不可再次响应中断的状态</a:t>
            </a:r>
          </a:p>
          <a:p>
            <a:pPr marL="914400" lvl="1" indent="-457200" algn="just" eaLnBrk="1" hangingPunct="1">
              <a:lnSpc>
                <a:spcPct val="150000"/>
              </a:lnSpc>
              <a:spcBef>
                <a:spcPts val="0"/>
              </a:spcBef>
              <a:buFont typeface="+mj-ea"/>
              <a:buAutoNum type="circleNumDbPlain"/>
            </a:pPr>
            <a:r>
              <a:rPr lang="zh-CN" altLang="en-US" sz="2000" b="1" dirty="0" smtClean="0">
                <a:solidFill>
                  <a:srgbClr val="0000FF"/>
                </a:solidFill>
                <a:latin typeface="Times New Roman" panose="02020603050405020304" pitchFamily="18" charset="0"/>
                <a:cs typeface="Times New Roman" panose="02020603050405020304" pitchFamily="18" charset="0"/>
              </a:rPr>
              <a:t>保存被中断现场</a:t>
            </a:r>
            <a:r>
              <a:rPr lang="zh-CN" altLang="en-US" sz="2000" dirty="0" smtClean="0">
                <a:latin typeface="Times New Roman" panose="02020603050405020304" pitchFamily="18" charset="0"/>
                <a:cs typeface="Times New Roman" panose="02020603050405020304" pitchFamily="18" charset="0"/>
              </a:rPr>
              <a:t>。为了在中断处理结束后能正确地返回到断点，必须保存</a:t>
            </a:r>
            <a:r>
              <a:rPr lang="en-US" altLang="zh-CN" sz="2000" dirty="0" smtClean="0">
                <a:latin typeface="Times New Roman" panose="02020603050405020304" pitchFamily="18" charset="0"/>
                <a:cs typeface="Times New Roman" panose="02020603050405020304" pitchFamily="18" charset="0"/>
              </a:rPr>
              <a:t>PSW、PC</a:t>
            </a:r>
            <a:r>
              <a:rPr lang="zh-CN" altLang="en-US" sz="2000" dirty="0" smtClean="0">
                <a:latin typeface="Times New Roman" panose="02020603050405020304" pitchFamily="18" charset="0"/>
                <a:cs typeface="Times New Roman" panose="02020603050405020304" pitchFamily="18" charset="0"/>
              </a:rPr>
              <a:t>等寄存器的值。</a:t>
            </a:r>
          </a:p>
        </p:txBody>
      </p:sp>
    </p:spTree>
    <p:extLst>
      <p:ext uri="{BB962C8B-B14F-4D97-AF65-F5344CB8AC3E}">
        <p14:creationId xmlns:p14="http://schemas.microsoft.com/office/powerpoint/2010/main" val="7025197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zh-CN" altLang="en-US" sz="2400" smtClean="0"/>
              <a:t>中断处理程序</a:t>
            </a:r>
            <a:endParaRPr lang="en-US" altLang="zh-CN" sz="2400" smtClean="0"/>
          </a:p>
        </p:txBody>
      </p:sp>
      <p:sp>
        <p:nvSpPr>
          <p:cNvPr id="43012" name="Rectangle 3"/>
          <p:cNvSpPr>
            <a:spLocks noGrp="1" noChangeArrowheads="1"/>
          </p:cNvSpPr>
          <p:nvPr>
            <p:ph type="body" idx="1"/>
          </p:nvPr>
        </p:nvSpPr>
        <p:spPr>
          <a:xfrm>
            <a:off x="179512" y="1088740"/>
            <a:ext cx="8208912" cy="5407025"/>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marL="914400" lvl="1" indent="-457200" algn="just" eaLnBrk="1" hangingPunct="1">
              <a:lnSpc>
                <a:spcPct val="150000"/>
              </a:lnSpc>
              <a:spcBef>
                <a:spcPts val="0"/>
              </a:spcBef>
              <a:buFont typeface="+mj-ea"/>
              <a:buAutoNum type="circleNumDbPlain" startAt="4"/>
            </a:pPr>
            <a:r>
              <a:rPr lang="zh-CN" altLang="en-US" sz="2000" b="1" dirty="0" smtClean="0">
                <a:solidFill>
                  <a:srgbClr val="0000FF"/>
                </a:solidFill>
                <a:latin typeface="Times New Roman" panose="02020603050405020304" pitchFamily="18" charset="0"/>
                <a:cs typeface="Times New Roman" panose="02020603050405020304" pitchFamily="18" charset="0"/>
              </a:rPr>
              <a:t>分析中断原因，调用中断处理程序</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lvl="2" algn="just" eaLnBrk="1" hangingPunct="1">
              <a:lnSpc>
                <a:spcPct val="150000"/>
              </a:lnSpc>
              <a:spcBef>
                <a:spcPts val="0"/>
              </a:spcBef>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系统一般都针对不同的中断源编制不同的中断处理子程序(陷阱处理子程序)。</a:t>
            </a:r>
            <a:endParaRPr lang="en-US" altLang="zh-CN" sz="2000" dirty="0" smtClean="0">
              <a:latin typeface="Times New Roman" panose="02020603050405020304" pitchFamily="18" charset="0"/>
              <a:cs typeface="Times New Roman" panose="02020603050405020304" pitchFamily="18" charset="0"/>
            </a:endParaRPr>
          </a:p>
          <a:p>
            <a:pPr lvl="2" algn="just" eaLnBrk="1" hangingPunct="1">
              <a:lnSpc>
                <a:spcPct val="150000"/>
              </a:lnSpc>
              <a:spcBef>
                <a:spcPts val="0"/>
              </a:spcBef>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这些子程序的入口地址存放在内存的特定单元中。</a:t>
            </a:r>
            <a:endParaRPr lang="en-US" altLang="zh-CN" sz="2000" dirty="0" smtClean="0">
              <a:latin typeface="Times New Roman" panose="02020603050405020304" pitchFamily="18" charset="0"/>
              <a:cs typeface="Times New Roman" panose="02020603050405020304" pitchFamily="18" charset="0"/>
            </a:endParaRPr>
          </a:p>
          <a:p>
            <a:pPr lvl="2" algn="just" eaLnBrk="1" hangingPunct="1">
              <a:lnSpc>
                <a:spcPct val="150000"/>
              </a:lnSpc>
              <a:spcBef>
                <a:spcPts val="0"/>
              </a:spcBef>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不同的中断源也对应不同的</a:t>
            </a:r>
            <a:r>
              <a:rPr lang="en-US" altLang="zh-CN" sz="2000" dirty="0" smtClean="0">
                <a:latin typeface="Times New Roman" panose="02020603050405020304" pitchFamily="18" charset="0"/>
                <a:cs typeface="Times New Roman" panose="02020603050405020304" pitchFamily="18" charset="0"/>
              </a:rPr>
              <a:t>PSW，</a:t>
            </a:r>
            <a:r>
              <a:rPr lang="zh-CN" altLang="en-US" sz="2000" dirty="0" smtClean="0">
                <a:latin typeface="Times New Roman" panose="02020603050405020304" pitchFamily="18" charset="0"/>
                <a:cs typeface="Times New Roman" panose="02020603050405020304" pitchFamily="18" charset="0"/>
              </a:rPr>
              <a:t>这些</a:t>
            </a:r>
            <a:r>
              <a:rPr lang="en-US" altLang="zh-CN" sz="2000" dirty="0" smtClean="0">
                <a:latin typeface="Times New Roman" panose="02020603050405020304" pitchFamily="18" charset="0"/>
                <a:cs typeface="Times New Roman" panose="02020603050405020304" pitchFamily="18" charset="0"/>
              </a:rPr>
              <a:t>PSW</a:t>
            </a:r>
            <a:r>
              <a:rPr lang="zh-CN" altLang="en-US" sz="2000" dirty="0" smtClean="0">
                <a:latin typeface="Times New Roman" panose="02020603050405020304" pitchFamily="18" charset="0"/>
                <a:cs typeface="Times New Roman" panose="02020603050405020304" pitchFamily="18" charset="0"/>
              </a:rPr>
              <a:t>放在相应的内存单元中，与中断处理子程序构成中断向量。</a:t>
            </a:r>
            <a:endParaRPr lang="en-US" altLang="zh-CN" sz="2000" dirty="0" smtClean="0">
              <a:latin typeface="Times New Roman" panose="02020603050405020304" pitchFamily="18" charset="0"/>
              <a:cs typeface="Times New Roman" panose="02020603050405020304" pitchFamily="18" charset="0"/>
            </a:endParaRPr>
          </a:p>
          <a:p>
            <a:pPr lvl="2" algn="just" eaLnBrk="1" hangingPunct="1">
              <a:lnSpc>
                <a:spcPct val="150000"/>
              </a:lnSpc>
              <a:spcBef>
                <a:spcPts val="0"/>
              </a:spcBef>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系统根据中断向量表找到中断处理子程序的入口和对应的</a:t>
            </a:r>
            <a:r>
              <a:rPr lang="en-US" altLang="zh-CN" sz="2000" dirty="0" smtClean="0">
                <a:latin typeface="Times New Roman" panose="02020603050405020304" pitchFamily="18" charset="0"/>
                <a:cs typeface="Times New Roman" panose="02020603050405020304" pitchFamily="18" charset="0"/>
              </a:rPr>
              <a:t>PSW</a:t>
            </a:r>
          </a:p>
          <a:p>
            <a:pPr marL="914400" lvl="1" indent="-457200" algn="just" eaLnBrk="1" hangingPunct="1">
              <a:lnSpc>
                <a:spcPct val="150000"/>
              </a:lnSpc>
              <a:spcBef>
                <a:spcPts val="0"/>
              </a:spcBef>
              <a:buFont typeface="+mj-ea"/>
              <a:buAutoNum type="circleNumDbPlain" startAt="4"/>
            </a:pPr>
            <a:r>
              <a:rPr lang="zh-CN" altLang="en-US" sz="2000" b="1" dirty="0" smtClean="0">
                <a:solidFill>
                  <a:srgbClr val="0000FF"/>
                </a:solidFill>
                <a:latin typeface="Times New Roman" panose="02020603050405020304" pitchFamily="18" charset="0"/>
                <a:cs typeface="Times New Roman" panose="02020603050405020304" pitchFamily="18" charset="0"/>
              </a:rPr>
              <a:t>执行中断</a:t>
            </a:r>
            <a:r>
              <a:rPr lang="zh-CN" altLang="en-US" sz="2000" dirty="0" smtClean="0">
                <a:latin typeface="Times New Roman" panose="02020603050405020304" pitchFamily="18" charset="0"/>
                <a:cs typeface="Times New Roman" panose="02020603050405020304" pitchFamily="18" charset="0"/>
              </a:rPr>
              <a:t>处理子程序 </a:t>
            </a:r>
          </a:p>
          <a:p>
            <a:pPr marL="914400" lvl="1" indent="-457200" algn="just" eaLnBrk="1" hangingPunct="1">
              <a:lnSpc>
                <a:spcPct val="150000"/>
              </a:lnSpc>
              <a:spcBef>
                <a:spcPts val="0"/>
              </a:spcBef>
              <a:buFont typeface="+mj-ea"/>
              <a:buAutoNum type="circleNumDbPlain" startAt="4"/>
            </a:pPr>
            <a:r>
              <a:rPr lang="zh-CN" altLang="en-US" sz="2000" b="1" dirty="0" smtClean="0">
                <a:solidFill>
                  <a:srgbClr val="0000FF"/>
                </a:solidFill>
                <a:latin typeface="Times New Roman" panose="02020603050405020304" pitchFamily="18" charset="0"/>
                <a:cs typeface="Times New Roman" panose="02020603050405020304" pitchFamily="18" charset="0"/>
              </a:rPr>
              <a:t>退出中断</a:t>
            </a:r>
            <a:r>
              <a:rPr lang="zh-CN" altLang="en-US" sz="2000" dirty="0" smtClean="0">
                <a:latin typeface="Times New Roman" panose="02020603050405020304" pitchFamily="18" charset="0"/>
                <a:cs typeface="Times New Roman" panose="02020603050405020304" pitchFamily="18" charset="0"/>
              </a:rPr>
              <a:t>，恢复被中断进程的现场或调度新进程占用</a:t>
            </a:r>
            <a:r>
              <a:rPr lang="en-US" altLang="zh-CN" sz="2000" dirty="0" smtClean="0">
                <a:latin typeface="Times New Roman" panose="02020603050405020304" pitchFamily="18" charset="0"/>
                <a:cs typeface="Times New Roman" panose="02020603050405020304" pitchFamily="18" charset="0"/>
              </a:rPr>
              <a:t>CPU。</a:t>
            </a:r>
          </a:p>
          <a:p>
            <a:pPr marL="914400" lvl="1" indent="-457200" algn="just" eaLnBrk="1" hangingPunct="1">
              <a:lnSpc>
                <a:spcPct val="150000"/>
              </a:lnSpc>
              <a:spcBef>
                <a:spcPts val="0"/>
              </a:spcBef>
              <a:buFont typeface="+mj-ea"/>
              <a:buAutoNum type="circleNumDbPlain" startAt="4"/>
            </a:pPr>
            <a:r>
              <a:rPr lang="zh-CN" altLang="en-US" sz="2000" b="1" dirty="0" smtClean="0">
                <a:solidFill>
                  <a:srgbClr val="0000FF"/>
                </a:solidFill>
                <a:latin typeface="Times New Roman" panose="02020603050405020304" pitchFamily="18" charset="0"/>
                <a:cs typeface="Times New Roman" panose="02020603050405020304" pitchFamily="18" charset="0"/>
              </a:rPr>
              <a:t>开中断</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CPU</a:t>
            </a:r>
            <a:r>
              <a:rPr lang="zh-CN" altLang="en-US" sz="2000" dirty="0" smtClean="0">
                <a:latin typeface="Times New Roman" panose="02020603050405020304" pitchFamily="18" charset="0"/>
                <a:cs typeface="Times New Roman" panose="02020603050405020304" pitchFamily="18" charset="0"/>
              </a:rPr>
              <a:t>继续执行。</a:t>
            </a:r>
          </a:p>
        </p:txBody>
      </p:sp>
    </p:spTree>
    <p:extLst>
      <p:ext uri="{BB962C8B-B14F-4D97-AF65-F5344CB8AC3E}">
        <p14:creationId xmlns:p14="http://schemas.microsoft.com/office/powerpoint/2010/main" val="6790420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a:xfrm>
            <a:off x="611560" y="1016732"/>
            <a:ext cx="7884876" cy="5214938"/>
          </a:xfrm>
        </p:spPr>
        <p:txBody>
          <a:bodyPr/>
          <a:lstStyle/>
          <a:p>
            <a:pPr algn="just" eaLnBrk="1" hangingPunct="1">
              <a:lnSpc>
                <a:spcPct val="150000"/>
              </a:lnSpc>
              <a:spcBef>
                <a:spcPts val="0"/>
              </a:spcBef>
              <a:buFont typeface="Wingdings" panose="05000000000000000000" pitchFamily="2" charset="2"/>
              <a:buChar char="n"/>
            </a:pPr>
            <a:r>
              <a:rPr lang="zh-CN" altLang="en-US" sz="2200" dirty="0" smtClean="0"/>
              <a:t>每个设备控制器都有</a:t>
            </a:r>
            <a:r>
              <a:rPr lang="zh-CN" altLang="en-US" sz="2200" b="1" dirty="0" smtClean="0">
                <a:solidFill>
                  <a:srgbClr val="0000FF"/>
                </a:solidFill>
              </a:rPr>
              <a:t>一个或多个寄存器</a:t>
            </a:r>
            <a:r>
              <a:rPr lang="zh-CN" altLang="en-US" sz="2200" dirty="0" smtClean="0"/>
              <a:t>用来</a:t>
            </a:r>
            <a:r>
              <a:rPr lang="zh-CN" altLang="en-US" sz="2200" u="sng" dirty="0" smtClean="0"/>
              <a:t>接受命令</a:t>
            </a:r>
            <a:r>
              <a:rPr lang="zh-CN" altLang="en-US" sz="2200" dirty="0" smtClean="0"/>
              <a:t>或</a:t>
            </a:r>
            <a:r>
              <a:rPr lang="zh-CN" altLang="en-US" sz="2200" u="sng" dirty="0" smtClean="0"/>
              <a:t>表示设备的状态</a:t>
            </a:r>
            <a:r>
              <a:rPr lang="zh-CN" altLang="en-US" sz="2200" dirty="0" smtClean="0"/>
              <a:t>，它们通过读写命令按址存取。（通常有数据寄存器、状态、操作方式寄存器等）</a:t>
            </a:r>
          </a:p>
          <a:p>
            <a:pPr algn="just" eaLnBrk="1" hangingPunct="1">
              <a:lnSpc>
                <a:spcPct val="150000"/>
              </a:lnSpc>
              <a:spcBef>
                <a:spcPts val="0"/>
              </a:spcBef>
              <a:buFont typeface="Wingdings" panose="05000000000000000000" pitchFamily="2" charset="2"/>
              <a:buChar char="n"/>
            </a:pPr>
            <a:r>
              <a:rPr lang="zh-CN" altLang="en-US" sz="2200" dirty="0" smtClean="0"/>
              <a:t>不同设备的寄存器个数和命令含义都不同</a:t>
            </a:r>
            <a:r>
              <a:rPr lang="zh-CN" altLang="en-US" sz="2200" dirty="0" smtClean="0">
                <a:latin typeface="Times New Roman" panose="02020603050405020304" pitchFamily="18" charset="0"/>
              </a:rPr>
              <a:t>——</a:t>
            </a:r>
            <a:r>
              <a:rPr lang="zh-CN" altLang="en-US" sz="2200" dirty="0" smtClean="0">
                <a:solidFill>
                  <a:srgbClr val="FF0000"/>
                </a:solidFill>
              </a:rPr>
              <a:t>设备驱动程序</a:t>
            </a:r>
            <a:r>
              <a:rPr lang="en-US" altLang="zh-CN" sz="2200" dirty="0" smtClean="0"/>
              <a:t>(</a:t>
            </a:r>
            <a:r>
              <a:rPr lang="en-US" altLang="zh-CN" sz="2200" dirty="0" smtClean="0">
                <a:solidFill>
                  <a:srgbClr val="FF0000"/>
                </a:solidFill>
              </a:rPr>
              <a:t>device driver</a:t>
            </a:r>
            <a:r>
              <a:rPr lang="en-US" altLang="zh-CN" sz="2200" dirty="0" smtClean="0"/>
              <a:t>)</a:t>
            </a:r>
            <a:r>
              <a:rPr lang="zh-CN" altLang="en-US" sz="2200" dirty="0" smtClean="0"/>
              <a:t>是操作系统中唯一知道控制器有几个寄存器及它们用途的程序。</a:t>
            </a:r>
          </a:p>
          <a:p>
            <a:pPr algn="just" eaLnBrk="1" hangingPunct="1">
              <a:lnSpc>
                <a:spcPct val="150000"/>
              </a:lnSpc>
              <a:spcBef>
                <a:spcPts val="0"/>
              </a:spcBef>
              <a:buFont typeface="Wingdings" panose="05000000000000000000" pitchFamily="2" charset="2"/>
              <a:buChar char="n"/>
            </a:pPr>
            <a:r>
              <a:rPr lang="zh-CN" altLang="en-US" sz="2200" dirty="0" smtClean="0"/>
              <a:t>每个驱动程序通常处理一种设备，或者最多处理一类紧密相关的设备。</a:t>
            </a:r>
            <a:endParaRPr lang="en-US" altLang="zh-CN" sz="2200" dirty="0" smtClean="0"/>
          </a:p>
          <a:p>
            <a:pPr lvl="1" algn="just" eaLnBrk="1" hangingPunct="1">
              <a:lnSpc>
                <a:spcPct val="150000"/>
              </a:lnSpc>
              <a:spcBef>
                <a:spcPts val="0"/>
              </a:spcBef>
              <a:buFont typeface="Wingdings" panose="05000000000000000000" pitchFamily="2" charset="2"/>
              <a:buChar char="Ø"/>
            </a:pPr>
            <a:r>
              <a:rPr lang="zh-CN" altLang="en-US" sz="1800" dirty="0" smtClean="0"/>
              <a:t>例如，</a:t>
            </a:r>
            <a:r>
              <a:rPr lang="en-US" altLang="zh-CN" sz="1800" dirty="0" smtClean="0"/>
              <a:t>SCSI</a:t>
            </a:r>
            <a:r>
              <a:rPr lang="zh-CN" altLang="en-US" sz="1800" dirty="0" smtClean="0"/>
              <a:t>磁盘驱动程序可以处理多个不同容量和速度的</a:t>
            </a:r>
            <a:r>
              <a:rPr lang="en-US" altLang="zh-CN" sz="1800" dirty="0" smtClean="0"/>
              <a:t>SCSI</a:t>
            </a:r>
            <a:r>
              <a:rPr lang="zh-CN" altLang="en-US" sz="1800" dirty="0" smtClean="0"/>
              <a:t>磁盘。另一方面，鼠标和手柄的区别太大以致于通常需要不同的驱动程序。</a:t>
            </a:r>
          </a:p>
        </p:txBody>
      </p:sp>
      <p:sp>
        <p:nvSpPr>
          <p:cNvPr id="44036" name="Rectangle 4"/>
          <p:cNvSpPr>
            <a:spLocks noGrp="1" noChangeArrowheads="1"/>
          </p:cNvSpPr>
          <p:nvPr>
            <p:ph type="title"/>
          </p:nvPr>
        </p:nvSpPr>
        <p:spPr>
          <a:xfrm>
            <a:off x="971600" y="224644"/>
            <a:ext cx="4500500" cy="468052"/>
          </a:xfrm>
        </p:spPr>
        <p:txBody>
          <a:bodyPr/>
          <a:lstStyle/>
          <a:p>
            <a:pPr eaLnBrk="1" hangingPunct="1"/>
            <a:r>
              <a:rPr lang="zh-CN" altLang="en-US" sz="2400" dirty="0" smtClean="0"/>
              <a:t>设备驱动程序</a:t>
            </a:r>
            <a:r>
              <a:rPr lang="en-US" altLang="zh-CN" sz="2400" dirty="0" smtClean="0"/>
              <a:t>(device driver)</a:t>
            </a:r>
            <a:endParaRPr lang="zh-CN" altLang="en-US" sz="2400" dirty="0" smtClean="0"/>
          </a:p>
        </p:txBody>
      </p:sp>
    </p:spTree>
    <p:extLst>
      <p:ext uri="{BB962C8B-B14F-4D97-AF65-F5344CB8AC3E}">
        <p14:creationId xmlns:p14="http://schemas.microsoft.com/office/powerpoint/2010/main" val="33487060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622300" y="5661248"/>
            <a:ext cx="7950200" cy="7239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marL="0" indent="0" eaLnBrk="1" hangingPunct="1">
              <a:lnSpc>
                <a:spcPct val="90000"/>
              </a:lnSpc>
              <a:buFont typeface="Wingdings" panose="05000000000000000000" pitchFamily="2" charset="2"/>
              <a:buNone/>
            </a:pPr>
            <a:r>
              <a:rPr lang="zh-CN" altLang="en-US" sz="2000" smtClean="0"/>
              <a:t>驱动程序的逻辑位置。在实际中，驱动程序与设备控制器之间的所有通信都通过总线。</a:t>
            </a:r>
            <a:endParaRPr lang="en-US" altLang="zh-CN" sz="2000" smtClean="0"/>
          </a:p>
        </p:txBody>
      </p:sp>
      <p:sp>
        <p:nvSpPr>
          <p:cNvPr id="45060" name="Rectangle 8"/>
          <p:cNvSpPr>
            <a:spLocks noChangeArrowheads="1"/>
          </p:cNvSpPr>
          <p:nvPr/>
        </p:nvSpPr>
        <p:spPr bwMode="auto">
          <a:xfrm>
            <a:off x="0" y="186690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6391" name="Object 7"/>
          <p:cNvGraphicFramePr>
            <a:graphicFrameLocks noChangeAspect="1"/>
          </p:cNvGraphicFramePr>
          <p:nvPr>
            <p:extLst>
              <p:ext uri="{D42A27DB-BD31-4B8C-83A1-F6EECF244321}">
                <p14:modId xmlns:p14="http://schemas.microsoft.com/office/powerpoint/2010/main" val="2590131388"/>
              </p:ext>
            </p:extLst>
          </p:nvPr>
        </p:nvGraphicFramePr>
        <p:xfrm>
          <a:off x="2087724" y="872716"/>
          <a:ext cx="4562475" cy="4613275"/>
        </p:xfrm>
        <a:graphic>
          <a:graphicData uri="http://schemas.openxmlformats.org/presentationml/2006/ole">
            <mc:AlternateContent xmlns:mc="http://schemas.openxmlformats.org/markup-compatibility/2006">
              <mc:Choice xmlns:v="urn:schemas-microsoft-com:vml" Requires="v">
                <p:oleObj spid="_x0000_s6434" name="Visio" r:id="rId3" imgW="3034284" imgH="3120238" progId="Visio.Drawing.6">
                  <p:embed/>
                </p:oleObj>
              </mc:Choice>
              <mc:Fallback>
                <p:oleObj name="Visio" r:id="rId3" imgW="3034284" imgH="3120238"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7724" y="872716"/>
                        <a:ext cx="4562475"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2" name="Rectangle 9"/>
          <p:cNvSpPr>
            <a:spLocks noGrp="1" noChangeArrowheads="1"/>
          </p:cNvSpPr>
          <p:nvPr>
            <p:ph type="title"/>
          </p:nvPr>
        </p:nvSpPr>
        <p:spPr/>
        <p:txBody>
          <a:bodyPr/>
          <a:lstStyle/>
          <a:p>
            <a:pPr eaLnBrk="1" hangingPunct="1"/>
            <a:r>
              <a:rPr lang="zh-CN" altLang="en-US" sz="2400" smtClean="0"/>
              <a:t>设备驱动程序</a:t>
            </a:r>
            <a:r>
              <a:rPr lang="en-US" altLang="zh-CN" sz="2400" smtClean="0"/>
              <a:t>(device driver)</a:t>
            </a:r>
            <a:endParaRPr lang="zh-CN" altLang="en-US" sz="2400" smtClean="0"/>
          </a:p>
        </p:txBody>
      </p:sp>
    </p:spTree>
    <p:extLst>
      <p:ext uri="{BB962C8B-B14F-4D97-AF65-F5344CB8AC3E}">
        <p14:creationId xmlns:p14="http://schemas.microsoft.com/office/powerpoint/2010/main" val="4072008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randombar(horizontal)">
                                      <p:cBhvr>
                                        <p:cTn id="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zh-CN" altLang="en-US" sz="2400" smtClean="0"/>
              <a:t>设备驱动程序</a:t>
            </a:r>
            <a:r>
              <a:rPr lang="en-US" altLang="zh-CN" sz="2400" smtClean="0"/>
              <a:t>(device driver)</a:t>
            </a:r>
            <a:endParaRPr lang="zh-CN" altLang="en-US" sz="2400" smtClean="0"/>
          </a:p>
        </p:txBody>
      </p:sp>
      <p:sp>
        <p:nvSpPr>
          <p:cNvPr id="46084" name="Rectangle 3"/>
          <p:cNvSpPr>
            <a:spLocks noGrp="1" noChangeArrowheads="1"/>
          </p:cNvSpPr>
          <p:nvPr>
            <p:ph type="body" idx="1"/>
          </p:nvPr>
        </p:nvSpPr>
        <p:spPr>
          <a:xfrm>
            <a:off x="863588" y="1052736"/>
            <a:ext cx="7452828" cy="4695825"/>
          </a:xfrm>
        </p:spPr>
        <p:txBody>
          <a:bodyPr/>
          <a:lstStyle/>
          <a:p>
            <a:pPr algn="just" eaLnBrk="1" hangingPunct="1">
              <a:lnSpc>
                <a:spcPct val="150000"/>
              </a:lnSpc>
              <a:spcBef>
                <a:spcPts val="0"/>
              </a:spcBef>
              <a:buFont typeface="Wingdings" panose="05000000000000000000" pitchFamily="2" charset="2"/>
              <a:buChar char="n"/>
            </a:pPr>
            <a:r>
              <a:rPr lang="zh-CN" altLang="en-US" sz="2200" dirty="0" smtClean="0">
                <a:latin typeface="Times New Roman" panose="02020603050405020304" pitchFamily="18" charset="0"/>
                <a:cs typeface="Times New Roman" panose="02020603050405020304" pitchFamily="18" charset="0"/>
              </a:rPr>
              <a:t>操作系统通常把驱动程序分为很少几类。</a:t>
            </a:r>
            <a:endParaRPr lang="en-US" altLang="zh-CN" sz="2200" dirty="0" smtClean="0">
              <a:latin typeface="Times New Roman" panose="02020603050405020304" pitchFamily="18" charset="0"/>
              <a:cs typeface="Times New Roman" panose="02020603050405020304" pitchFamily="18" charset="0"/>
            </a:endParaRPr>
          </a:p>
          <a:p>
            <a:pPr lvl="1" algn="just" eaLnBrk="1" hangingPunct="1">
              <a:lnSpc>
                <a:spcPct val="150000"/>
              </a:lnSpc>
              <a:spcBef>
                <a:spcPts val="0"/>
              </a:spcBef>
              <a:buFont typeface="Wingdings" panose="05000000000000000000" pitchFamily="2" charset="2"/>
              <a:buChar char="Ø"/>
            </a:pPr>
            <a:r>
              <a:rPr lang="zh-CN" altLang="en-US" sz="2000" b="1" dirty="0" smtClean="0">
                <a:solidFill>
                  <a:srgbClr val="FF0000"/>
                </a:solidFill>
                <a:latin typeface="Times New Roman" panose="02020603050405020304" pitchFamily="18" charset="0"/>
                <a:cs typeface="Times New Roman" panose="02020603050405020304" pitchFamily="18" charset="0"/>
              </a:rPr>
              <a:t>块设备</a:t>
            </a:r>
            <a:r>
              <a:rPr lang="en-US" altLang="zh-CN" sz="2000" b="1" dirty="0" smtClean="0">
                <a:latin typeface="Times New Roman" panose="02020603050405020304" pitchFamily="18" charset="0"/>
                <a:cs typeface="Times New Roman" panose="02020603050405020304" pitchFamily="18" charset="0"/>
              </a:rPr>
              <a:t>(</a:t>
            </a:r>
            <a:r>
              <a:rPr lang="en-US" altLang="zh-CN" sz="2000" b="1" dirty="0" smtClean="0">
                <a:solidFill>
                  <a:srgbClr val="FF0000"/>
                </a:solidFill>
                <a:latin typeface="Times New Roman" panose="02020603050405020304" pitchFamily="18" charset="0"/>
                <a:cs typeface="Times New Roman" panose="02020603050405020304" pitchFamily="18" charset="0"/>
              </a:rPr>
              <a:t>block device</a:t>
            </a:r>
            <a:r>
              <a:rPr lang="en-US" altLang="zh-CN" sz="2000" b="1"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，例如磁盘。</a:t>
            </a:r>
            <a:endParaRPr lang="en-US" altLang="zh-CN" sz="2000" dirty="0" smtClean="0">
              <a:latin typeface="Times New Roman" panose="02020603050405020304" pitchFamily="18" charset="0"/>
              <a:cs typeface="Times New Roman" panose="02020603050405020304" pitchFamily="18" charset="0"/>
            </a:endParaRPr>
          </a:p>
          <a:p>
            <a:pPr lvl="1" algn="just" eaLnBrk="1" hangingPunct="1">
              <a:lnSpc>
                <a:spcPct val="150000"/>
              </a:lnSpc>
              <a:spcBef>
                <a:spcPts val="0"/>
              </a:spcBef>
              <a:buFont typeface="Wingdings" panose="05000000000000000000" pitchFamily="2" charset="2"/>
              <a:buChar char="Ø"/>
            </a:pPr>
            <a:r>
              <a:rPr lang="zh-CN" altLang="en-US" sz="2000" b="1" dirty="0" smtClean="0">
                <a:solidFill>
                  <a:srgbClr val="FF0000"/>
                </a:solidFill>
                <a:latin typeface="Times New Roman" panose="02020603050405020304" pitchFamily="18" charset="0"/>
                <a:cs typeface="Times New Roman" panose="02020603050405020304" pitchFamily="18" charset="0"/>
              </a:rPr>
              <a:t>字符设备</a:t>
            </a:r>
            <a:r>
              <a:rPr lang="en-US" altLang="zh-CN" sz="2000" b="1" dirty="0" smtClean="0">
                <a:latin typeface="Times New Roman" panose="02020603050405020304" pitchFamily="18" charset="0"/>
                <a:cs typeface="Times New Roman" panose="02020603050405020304" pitchFamily="18" charset="0"/>
              </a:rPr>
              <a:t>(</a:t>
            </a:r>
            <a:r>
              <a:rPr lang="en-US" altLang="zh-CN" sz="2000" b="1" dirty="0" smtClean="0">
                <a:solidFill>
                  <a:srgbClr val="FF0000"/>
                </a:solidFill>
                <a:latin typeface="Times New Roman" panose="02020603050405020304" pitchFamily="18" charset="0"/>
                <a:cs typeface="Times New Roman" panose="02020603050405020304" pitchFamily="18" charset="0"/>
              </a:rPr>
              <a:t>character device</a:t>
            </a:r>
            <a:r>
              <a:rPr lang="en-US" altLang="zh-CN" sz="2000" b="1"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，例如键盘和打印机，可以产生或接受字符流。</a:t>
            </a:r>
          </a:p>
          <a:p>
            <a:pPr algn="just" eaLnBrk="1" hangingPunct="1">
              <a:lnSpc>
                <a:spcPct val="150000"/>
              </a:lnSpc>
              <a:spcBef>
                <a:spcPts val="0"/>
              </a:spcBef>
              <a:buFont typeface="Wingdings" panose="05000000000000000000" pitchFamily="2" charset="2"/>
              <a:buChar char="n"/>
            </a:pPr>
            <a:r>
              <a:rPr lang="zh-CN" altLang="en-US" sz="2200" dirty="0" smtClean="0">
                <a:latin typeface="Times New Roman" panose="02020603050405020304" pitchFamily="18" charset="0"/>
                <a:cs typeface="Times New Roman" panose="02020603050405020304" pitchFamily="18" charset="0"/>
              </a:rPr>
              <a:t>大多数操作系统都定义了所有</a:t>
            </a:r>
            <a:r>
              <a:rPr lang="zh-CN" altLang="en-US" sz="2200" dirty="0" smtClean="0">
                <a:solidFill>
                  <a:srgbClr val="FF0000"/>
                </a:solidFill>
                <a:latin typeface="Times New Roman" panose="02020603050405020304" pitchFamily="18" charset="0"/>
                <a:cs typeface="Times New Roman" panose="02020603050405020304" pitchFamily="18" charset="0"/>
              </a:rPr>
              <a:t>块驱动程序</a:t>
            </a:r>
            <a:r>
              <a:rPr lang="zh-CN" altLang="en-US" sz="2200" dirty="0" smtClean="0">
                <a:latin typeface="Times New Roman" panose="02020603050405020304" pitchFamily="18" charset="0"/>
                <a:cs typeface="Times New Roman" panose="02020603050405020304" pitchFamily="18" charset="0"/>
              </a:rPr>
              <a:t>必须支持的</a:t>
            </a:r>
            <a:r>
              <a:rPr lang="zh-CN" altLang="en-US" sz="2200" dirty="0" smtClean="0">
                <a:solidFill>
                  <a:srgbClr val="FF0000"/>
                </a:solidFill>
                <a:latin typeface="Times New Roman" panose="02020603050405020304" pitchFamily="18" charset="0"/>
                <a:cs typeface="Times New Roman" panose="02020603050405020304" pitchFamily="18" charset="0"/>
              </a:rPr>
              <a:t>标准接口</a:t>
            </a:r>
            <a:r>
              <a:rPr lang="zh-CN" altLang="en-US" sz="2200" dirty="0" smtClean="0">
                <a:latin typeface="Times New Roman" panose="02020603050405020304" pitchFamily="18" charset="0"/>
                <a:cs typeface="Times New Roman" panose="02020603050405020304" pitchFamily="18" charset="0"/>
              </a:rPr>
              <a:t>以及所有</a:t>
            </a:r>
            <a:r>
              <a:rPr lang="zh-CN" altLang="en-US" sz="2200" dirty="0" smtClean="0">
                <a:solidFill>
                  <a:srgbClr val="FF0000"/>
                </a:solidFill>
                <a:latin typeface="Times New Roman" panose="02020603050405020304" pitchFamily="18" charset="0"/>
                <a:cs typeface="Times New Roman" panose="02020603050405020304" pitchFamily="18" charset="0"/>
              </a:rPr>
              <a:t>字符驱动程序</a:t>
            </a:r>
            <a:r>
              <a:rPr lang="zh-CN" altLang="en-US" sz="2200" dirty="0" smtClean="0">
                <a:latin typeface="Times New Roman" panose="02020603050405020304" pitchFamily="18" charset="0"/>
                <a:cs typeface="Times New Roman" panose="02020603050405020304" pitchFamily="18" charset="0"/>
              </a:rPr>
              <a:t>都必须支持的</a:t>
            </a:r>
            <a:r>
              <a:rPr lang="zh-CN" altLang="en-US" sz="2200" dirty="0" smtClean="0">
                <a:solidFill>
                  <a:srgbClr val="FF0000"/>
                </a:solidFill>
                <a:latin typeface="Times New Roman" panose="02020603050405020304" pitchFamily="18" charset="0"/>
                <a:cs typeface="Times New Roman" panose="02020603050405020304" pitchFamily="18" charset="0"/>
              </a:rPr>
              <a:t>第二标准接口</a:t>
            </a:r>
            <a:r>
              <a:rPr lang="zh-CN" altLang="en-US" sz="2200" dirty="0" smtClean="0">
                <a:latin typeface="Times New Roman" panose="02020603050405020304" pitchFamily="18" charset="0"/>
                <a:cs typeface="Times New Roman" panose="02020603050405020304" pitchFamily="18" charset="0"/>
              </a:rPr>
              <a:t>。这些接口都由许多例程组成，这些例程可以由操作系统的其余部分调用来获取驱动程序为其工作。典型的例程就是那些读一个块</a:t>
            </a:r>
            <a:r>
              <a:rPr lang="en-US" altLang="zh-CN" sz="2200" dirty="0" smtClean="0">
                <a:latin typeface="Times New Roman" panose="02020603050405020304" pitchFamily="18" charset="0"/>
                <a:cs typeface="Times New Roman" panose="02020603050405020304" pitchFamily="18" charset="0"/>
              </a:rPr>
              <a:t>(</a:t>
            </a:r>
            <a:r>
              <a:rPr lang="zh-CN" altLang="en-US" sz="2200" dirty="0" smtClean="0">
                <a:latin typeface="Times New Roman" panose="02020603050405020304" pitchFamily="18" charset="0"/>
                <a:cs typeface="Times New Roman" panose="02020603050405020304" pitchFamily="18" charset="0"/>
              </a:rPr>
              <a:t>块设备</a:t>
            </a:r>
            <a:r>
              <a:rPr lang="en-US" altLang="zh-CN" sz="2200" dirty="0" smtClean="0">
                <a:latin typeface="Times New Roman" panose="02020603050405020304" pitchFamily="18" charset="0"/>
                <a:cs typeface="Times New Roman" panose="02020603050405020304" pitchFamily="18" charset="0"/>
              </a:rPr>
              <a:t>)</a:t>
            </a:r>
            <a:r>
              <a:rPr lang="zh-CN" altLang="en-US" sz="2200" dirty="0" smtClean="0">
                <a:latin typeface="Times New Roman" panose="02020603050405020304" pitchFamily="18" charset="0"/>
                <a:cs typeface="Times New Roman" panose="02020603050405020304" pitchFamily="18" charset="0"/>
              </a:rPr>
              <a:t>或者写一个字符串</a:t>
            </a:r>
            <a:r>
              <a:rPr lang="en-US" altLang="zh-CN" sz="2200" dirty="0" smtClean="0">
                <a:latin typeface="Times New Roman" panose="02020603050405020304" pitchFamily="18" charset="0"/>
                <a:cs typeface="Times New Roman" panose="02020603050405020304" pitchFamily="18" charset="0"/>
              </a:rPr>
              <a:t>(</a:t>
            </a:r>
            <a:r>
              <a:rPr lang="zh-CN" altLang="en-US" sz="2200" dirty="0" smtClean="0">
                <a:latin typeface="Times New Roman" panose="02020603050405020304" pitchFamily="18" charset="0"/>
                <a:cs typeface="Times New Roman" panose="02020603050405020304" pitchFamily="18" charset="0"/>
              </a:rPr>
              <a:t>字符设备</a:t>
            </a:r>
            <a:r>
              <a:rPr lang="en-US" altLang="zh-CN" sz="2200" dirty="0" smtClean="0">
                <a:latin typeface="Times New Roman" panose="02020603050405020304" pitchFamily="18" charset="0"/>
                <a:cs typeface="Times New Roman" panose="02020603050405020304" pitchFamily="18" charset="0"/>
              </a:rPr>
              <a:t>)</a:t>
            </a:r>
            <a:r>
              <a:rPr lang="zh-CN" altLang="en-US" sz="2200" dirty="0" smtClean="0">
                <a:latin typeface="Times New Roman" panose="02020603050405020304" pitchFamily="18" charset="0"/>
                <a:cs typeface="Times New Roman" panose="02020603050405020304" pitchFamily="18" charset="0"/>
              </a:rPr>
              <a:t>之类的例程。 </a:t>
            </a:r>
          </a:p>
        </p:txBody>
      </p:sp>
    </p:spTree>
    <p:extLst>
      <p:ext uri="{BB962C8B-B14F-4D97-AF65-F5344CB8AC3E}">
        <p14:creationId xmlns:p14="http://schemas.microsoft.com/office/powerpoint/2010/main" val="19551700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zh-CN" altLang="en-US" sz="2400" smtClean="0"/>
              <a:t>设备驱动程序</a:t>
            </a:r>
            <a:r>
              <a:rPr lang="en-US" altLang="zh-CN" sz="2400" smtClean="0"/>
              <a:t>(device driver)</a:t>
            </a:r>
            <a:endParaRPr lang="zh-CN" altLang="en-US" sz="2400" smtClean="0"/>
          </a:p>
        </p:txBody>
      </p:sp>
      <p:sp>
        <p:nvSpPr>
          <p:cNvPr id="47108" name="Rectangle 3"/>
          <p:cNvSpPr>
            <a:spLocks noGrp="1" noChangeArrowheads="1"/>
          </p:cNvSpPr>
          <p:nvPr>
            <p:ph type="body" idx="1"/>
          </p:nvPr>
        </p:nvSpPr>
        <p:spPr>
          <a:xfrm>
            <a:off x="503548" y="1160748"/>
            <a:ext cx="7992888" cy="4695825"/>
          </a:xfrm>
        </p:spPr>
        <p:txBody>
          <a:bodyPr/>
          <a:lstStyle/>
          <a:p>
            <a:pPr algn="just" eaLnBrk="1" hangingPunct="1">
              <a:lnSpc>
                <a:spcPct val="150000"/>
              </a:lnSpc>
              <a:spcBef>
                <a:spcPts val="0"/>
              </a:spcBef>
              <a:buFont typeface="Wingdings" panose="05000000000000000000" pitchFamily="2" charset="2"/>
              <a:buChar char="n"/>
            </a:pPr>
            <a:r>
              <a:rPr lang="zh-CN" altLang="en-US" sz="2400" b="1" u="sng" dirty="0" smtClean="0">
                <a:solidFill>
                  <a:srgbClr val="FF3300"/>
                </a:solidFill>
              </a:rPr>
              <a:t>驱动程序的任务</a:t>
            </a:r>
            <a:r>
              <a:rPr lang="zh-CN" altLang="en-US" sz="2400" u="sng" dirty="0" smtClean="0"/>
              <a:t>是接受来自上层的与设备无关软件的抽象请求，并执行这个请求。通用步骤：</a:t>
            </a:r>
          </a:p>
          <a:p>
            <a:pPr lvl="1" algn="just" eaLnBrk="1" hangingPunct="1">
              <a:lnSpc>
                <a:spcPct val="150000"/>
              </a:lnSpc>
              <a:spcBef>
                <a:spcPts val="0"/>
              </a:spcBef>
              <a:buFont typeface="Wingdings" panose="05000000000000000000" pitchFamily="2" charset="2"/>
              <a:buChar char="Ø"/>
            </a:pPr>
            <a:r>
              <a:rPr lang="zh-CN" altLang="en-US" sz="2400" dirty="0" smtClean="0"/>
              <a:t>检查输入参数是否有效，如有效，将抽象请求转换成具体形式，</a:t>
            </a:r>
            <a:r>
              <a:rPr lang="zh-CN" altLang="en-US" sz="2400" u="sng" dirty="0" smtClean="0"/>
              <a:t>如磁盘的块号转换成磁道号、柱面号、扇区等。</a:t>
            </a:r>
          </a:p>
          <a:p>
            <a:pPr lvl="1" algn="just" eaLnBrk="1" hangingPunct="1">
              <a:lnSpc>
                <a:spcPct val="150000"/>
              </a:lnSpc>
              <a:spcBef>
                <a:spcPts val="0"/>
              </a:spcBef>
              <a:buFont typeface="Wingdings" panose="05000000000000000000" pitchFamily="2" charset="2"/>
              <a:buChar char="Ø"/>
            </a:pPr>
            <a:r>
              <a:rPr lang="zh-CN" altLang="en-US" sz="2400" dirty="0" smtClean="0"/>
              <a:t>检查设备是否空闲，</a:t>
            </a:r>
            <a:r>
              <a:rPr lang="zh-CN" altLang="en-US" sz="2400" u="sng" dirty="0" smtClean="0"/>
              <a:t>如在使用，则请求排队。</a:t>
            </a:r>
          </a:p>
          <a:p>
            <a:pPr lvl="1" algn="just" eaLnBrk="1" hangingPunct="1">
              <a:lnSpc>
                <a:spcPct val="150000"/>
              </a:lnSpc>
              <a:spcBef>
                <a:spcPts val="0"/>
              </a:spcBef>
              <a:buFont typeface="Wingdings" panose="05000000000000000000" pitchFamily="2" charset="2"/>
              <a:buChar char="Ø"/>
            </a:pPr>
            <a:r>
              <a:rPr lang="zh-CN" altLang="en-US" sz="2400" dirty="0" smtClean="0"/>
              <a:t>根据请求完成的操作，确定发送哪些命令，向控制器中的寄存器写入命令，并检查控制器是否收到命令。</a:t>
            </a:r>
          </a:p>
          <a:p>
            <a:pPr lvl="1" algn="just" eaLnBrk="1" hangingPunct="1">
              <a:lnSpc>
                <a:spcPct val="150000"/>
              </a:lnSpc>
              <a:spcBef>
                <a:spcPts val="0"/>
              </a:spcBef>
              <a:buFont typeface="Wingdings" panose="05000000000000000000" pitchFamily="2" charset="2"/>
              <a:buChar char="n"/>
            </a:pPr>
            <a:endParaRPr lang="zh-CN" altLang="en-US" sz="2400" dirty="0" smtClean="0"/>
          </a:p>
        </p:txBody>
      </p:sp>
    </p:spTree>
    <p:extLst>
      <p:ext uri="{BB962C8B-B14F-4D97-AF65-F5344CB8AC3E}">
        <p14:creationId xmlns:p14="http://schemas.microsoft.com/office/powerpoint/2010/main" val="7241756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zh-CN" altLang="en-US" sz="2400" smtClean="0"/>
              <a:t>设备驱动程序</a:t>
            </a:r>
            <a:r>
              <a:rPr lang="en-US" altLang="zh-CN" sz="2400" smtClean="0"/>
              <a:t>(device driver)</a:t>
            </a:r>
            <a:endParaRPr lang="zh-CN" altLang="en-US" sz="2400" smtClean="0"/>
          </a:p>
        </p:txBody>
      </p:sp>
      <p:sp>
        <p:nvSpPr>
          <p:cNvPr id="48132" name="Rectangle 3"/>
          <p:cNvSpPr>
            <a:spLocks noGrp="1" noChangeArrowheads="1"/>
          </p:cNvSpPr>
          <p:nvPr>
            <p:ph type="body" idx="1"/>
          </p:nvPr>
        </p:nvSpPr>
        <p:spPr>
          <a:xfrm>
            <a:off x="1007604" y="1088740"/>
            <a:ext cx="6732748" cy="4695825"/>
          </a:xfrm>
        </p:spPr>
        <p:txBody>
          <a:bodyPr/>
          <a:lstStyle/>
          <a:p>
            <a:pPr algn="just" eaLnBrk="1" hangingPunct="1">
              <a:lnSpc>
                <a:spcPct val="150000"/>
              </a:lnSpc>
              <a:spcBef>
                <a:spcPts val="0"/>
              </a:spcBef>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设备驱动程序的特性</a:t>
            </a:r>
          </a:p>
          <a:p>
            <a:pPr lvl="1" algn="just" eaLnBrk="1" hangingPunct="1">
              <a:lnSpc>
                <a:spcPct val="150000"/>
              </a:lnSpc>
              <a:spcBef>
                <a:spcPts val="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与</a:t>
            </a:r>
            <a:r>
              <a:rPr lang="en-US" altLang="zh-CN" sz="2400" dirty="0" smtClean="0">
                <a:latin typeface="Times New Roman" panose="02020603050405020304" pitchFamily="18" charset="0"/>
                <a:cs typeface="Times New Roman" panose="02020603050405020304" pitchFamily="18" charset="0"/>
              </a:rPr>
              <a:t>I/O</a:t>
            </a:r>
            <a:r>
              <a:rPr lang="zh-CN" altLang="en-US" sz="2400" dirty="0" smtClean="0">
                <a:latin typeface="Times New Roman" panose="02020603050405020304" pitchFamily="18" charset="0"/>
                <a:cs typeface="Times New Roman" panose="02020603050405020304" pitchFamily="18" charset="0"/>
              </a:rPr>
              <a:t>设备的硬件结构密切联系。</a:t>
            </a:r>
          </a:p>
          <a:p>
            <a:pPr lvl="1" algn="just" eaLnBrk="1" hangingPunct="1">
              <a:lnSpc>
                <a:spcPct val="150000"/>
              </a:lnSpc>
              <a:spcBef>
                <a:spcPts val="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设备驱动程序中全部是依赖于设备的代码</a:t>
            </a:r>
          </a:p>
          <a:p>
            <a:pPr lvl="1" algn="just" eaLnBrk="1" hangingPunct="1">
              <a:lnSpc>
                <a:spcPct val="150000"/>
              </a:lnSpc>
              <a:spcBef>
                <a:spcPts val="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设备驱动程序是操作系统底层中唯一知道各种输入输出设备的控制器细节</a:t>
            </a:r>
          </a:p>
          <a:p>
            <a:pPr lvl="1" algn="just" eaLnBrk="1" hangingPunct="1">
              <a:lnSpc>
                <a:spcPct val="150000"/>
              </a:lnSpc>
              <a:spcBef>
                <a:spcPts val="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执行确定的缓冲区策略</a:t>
            </a:r>
          </a:p>
          <a:p>
            <a:pPr lvl="1" algn="just" eaLnBrk="1" hangingPunct="1">
              <a:lnSpc>
                <a:spcPct val="150000"/>
              </a:lnSpc>
              <a:spcBef>
                <a:spcPts val="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进行比寄存器接口级别层次更高的一些特殊处理，如代码转换等</a:t>
            </a:r>
          </a:p>
          <a:p>
            <a:pPr lvl="1" algn="just" eaLnBrk="1" hangingPunct="1">
              <a:lnSpc>
                <a:spcPct val="150000"/>
              </a:lnSpc>
              <a:spcBef>
                <a:spcPts val="0"/>
              </a:spcBef>
            </a:pPr>
            <a:endParaRPr lang="zh-CN" alt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91917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zh-CN" altLang="en-US" sz="2400" smtClean="0"/>
              <a:t>设备驱动程序</a:t>
            </a:r>
            <a:r>
              <a:rPr lang="en-US" altLang="zh-CN" sz="2400" smtClean="0"/>
              <a:t>(device driver)</a:t>
            </a:r>
            <a:endParaRPr lang="zh-CN" altLang="en-US" sz="2400" smtClean="0"/>
          </a:p>
        </p:txBody>
      </p:sp>
      <p:sp>
        <p:nvSpPr>
          <p:cNvPr id="49156" name="Rectangle 3"/>
          <p:cNvSpPr>
            <a:spLocks noGrp="1" noChangeArrowheads="1"/>
          </p:cNvSpPr>
          <p:nvPr>
            <p:ph type="body" idx="1"/>
          </p:nvPr>
        </p:nvSpPr>
        <p:spPr>
          <a:xfrm>
            <a:off x="827584" y="1160748"/>
            <a:ext cx="7498283" cy="4695825"/>
          </a:xfrm>
        </p:spPr>
        <p:txBody>
          <a:bodyPr/>
          <a:lstStyle/>
          <a:p>
            <a:pPr eaLnBrk="1" hangingPunct="1">
              <a:lnSpc>
                <a:spcPct val="150000"/>
              </a:lnSpc>
              <a:spcBef>
                <a:spcPts val="0"/>
              </a:spcBef>
              <a:buFont typeface="Wingdings" panose="05000000000000000000" pitchFamily="2" charset="2"/>
              <a:buChar char="n"/>
            </a:pPr>
            <a:r>
              <a:rPr lang="zh-CN" altLang="en-US" sz="2400" dirty="0" smtClean="0"/>
              <a:t>设备驱动程序的功能</a:t>
            </a:r>
          </a:p>
          <a:p>
            <a:pPr lvl="1" eaLnBrk="1" hangingPunct="1">
              <a:lnSpc>
                <a:spcPct val="150000"/>
              </a:lnSpc>
              <a:spcBef>
                <a:spcPts val="0"/>
              </a:spcBef>
              <a:buFont typeface="Wingdings" panose="05000000000000000000" pitchFamily="2" charset="2"/>
              <a:buChar char="Ø"/>
            </a:pPr>
            <a:r>
              <a:rPr lang="zh-CN" altLang="en-US" sz="2400" dirty="0" smtClean="0"/>
              <a:t>向有关输入输出设备的各种控制器发出控制命令，并且监督它们的正确执行，进行必要的错误处理</a:t>
            </a:r>
          </a:p>
          <a:p>
            <a:pPr lvl="1" eaLnBrk="1" hangingPunct="1">
              <a:lnSpc>
                <a:spcPct val="150000"/>
              </a:lnSpc>
              <a:spcBef>
                <a:spcPts val="0"/>
              </a:spcBef>
              <a:buFont typeface="Wingdings" panose="05000000000000000000" pitchFamily="2" charset="2"/>
              <a:buChar char="Ø"/>
            </a:pPr>
            <a:r>
              <a:rPr lang="zh-CN" altLang="en-US" sz="2400" dirty="0" smtClean="0"/>
              <a:t>对各种可能的有关设备排队、挂起、唤醒等操作进行处理</a:t>
            </a:r>
          </a:p>
          <a:p>
            <a:pPr lvl="1" eaLnBrk="1" hangingPunct="1">
              <a:lnSpc>
                <a:spcPct val="150000"/>
              </a:lnSpc>
              <a:spcBef>
                <a:spcPts val="0"/>
              </a:spcBef>
              <a:buFont typeface="Wingdings" panose="05000000000000000000" pitchFamily="2" charset="2"/>
              <a:buChar char="Ø"/>
            </a:pPr>
            <a:r>
              <a:rPr lang="zh-CN" altLang="en-US" sz="2400" dirty="0" smtClean="0"/>
              <a:t>执行确定的缓冲区策略</a:t>
            </a:r>
          </a:p>
          <a:p>
            <a:pPr lvl="1" eaLnBrk="1" hangingPunct="1">
              <a:lnSpc>
                <a:spcPct val="150000"/>
              </a:lnSpc>
              <a:spcBef>
                <a:spcPts val="0"/>
              </a:spcBef>
              <a:buFont typeface="Wingdings" panose="05000000000000000000" pitchFamily="2" charset="2"/>
              <a:buChar char="Ø"/>
            </a:pPr>
            <a:r>
              <a:rPr lang="zh-CN" altLang="en-US" sz="2400" dirty="0" smtClean="0"/>
              <a:t>进行比寄存器接口级别层次更高的一些特殊处理，如代码转换等</a:t>
            </a:r>
          </a:p>
          <a:p>
            <a:pPr lvl="1" eaLnBrk="1" hangingPunct="1"/>
            <a:endParaRPr lang="zh-CN" altLang="en-US" sz="2400" dirty="0" smtClean="0"/>
          </a:p>
        </p:txBody>
      </p:sp>
    </p:spTree>
    <p:extLst>
      <p:ext uri="{BB962C8B-B14F-4D97-AF65-F5344CB8AC3E}">
        <p14:creationId xmlns:p14="http://schemas.microsoft.com/office/powerpoint/2010/main" val="39438925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sz="2400" smtClean="0"/>
              <a:t>设备驱动程序</a:t>
            </a:r>
            <a:r>
              <a:rPr lang="en-US" altLang="zh-CN" sz="2400" smtClean="0"/>
              <a:t>(device driver)</a:t>
            </a:r>
            <a:endParaRPr lang="zh-CN" altLang="en-US" sz="2400" smtClean="0"/>
          </a:p>
        </p:txBody>
      </p:sp>
      <p:sp>
        <p:nvSpPr>
          <p:cNvPr id="50180" name="Rectangle 3"/>
          <p:cNvSpPr>
            <a:spLocks noGrp="1" noChangeArrowheads="1"/>
          </p:cNvSpPr>
          <p:nvPr>
            <p:ph type="body" idx="1"/>
          </p:nvPr>
        </p:nvSpPr>
        <p:spPr>
          <a:xfrm>
            <a:off x="575556" y="1124744"/>
            <a:ext cx="7740860" cy="4525962"/>
          </a:xfrm>
        </p:spPr>
        <p:txBody>
          <a:bodyPr/>
          <a:lstStyle/>
          <a:p>
            <a:pPr lvl="1" algn="just" eaLnBrk="1" hangingPunct="1">
              <a:lnSpc>
                <a:spcPct val="150000"/>
              </a:lnSpc>
              <a:spcBef>
                <a:spcPts val="0"/>
              </a:spcBef>
              <a:buFont typeface="Wingdings" panose="05000000000000000000" pitchFamily="2" charset="2"/>
              <a:buChar char="Ø"/>
            </a:pPr>
            <a:r>
              <a:rPr lang="zh-CN" altLang="en-US" sz="2400" dirty="0" smtClean="0"/>
              <a:t>发出命令后，由控制器控制命令的执行，此时驱动程序</a:t>
            </a:r>
          </a:p>
          <a:p>
            <a:pPr lvl="2" algn="just" eaLnBrk="1" hangingPunct="1">
              <a:lnSpc>
                <a:spcPct val="150000"/>
              </a:lnSpc>
              <a:spcBef>
                <a:spcPts val="0"/>
              </a:spcBef>
              <a:buFont typeface="Arial" panose="020B0604020202020204" pitchFamily="34" charset="0"/>
              <a:buChar char="•"/>
            </a:pPr>
            <a:r>
              <a:rPr lang="zh-CN" altLang="en-US" dirty="0" smtClean="0"/>
              <a:t>阻塞自己，等待控制器完成操作后发中断唤醒</a:t>
            </a:r>
          </a:p>
          <a:p>
            <a:pPr lvl="2" algn="just" eaLnBrk="1" hangingPunct="1">
              <a:lnSpc>
                <a:spcPct val="150000"/>
              </a:lnSpc>
              <a:spcBef>
                <a:spcPts val="0"/>
              </a:spcBef>
              <a:buFont typeface="Arial" panose="020B0604020202020204" pitchFamily="34" charset="0"/>
              <a:buChar char="•"/>
            </a:pPr>
            <a:r>
              <a:rPr lang="zh-CN" altLang="en-US" dirty="0" smtClean="0"/>
              <a:t>若操作完成几乎没有延时，则驱动程序不阻塞</a:t>
            </a:r>
          </a:p>
          <a:p>
            <a:pPr lvl="1" algn="just" eaLnBrk="1" hangingPunct="1">
              <a:lnSpc>
                <a:spcPct val="150000"/>
              </a:lnSpc>
              <a:spcBef>
                <a:spcPts val="0"/>
              </a:spcBef>
              <a:buFont typeface="Wingdings" panose="05000000000000000000" pitchFamily="2" charset="2"/>
              <a:buChar char="Ø"/>
            </a:pPr>
            <a:r>
              <a:rPr lang="zh-CN" altLang="en-US" sz="2400" b="1" dirty="0" smtClean="0">
                <a:solidFill>
                  <a:srgbClr val="FF3300"/>
                </a:solidFill>
              </a:rPr>
              <a:t>操作完成后，</a:t>
            </a:r>
            <a:r>
              <a:rPr lang="zh-CN" altLang="en-US" sz="2400" dirty="0" smtClean="0"/>
              <a:t>驱动程序要检查是否有错，若一切正常，驱动程序负责将数据送到与设备无关的软件层。</a:t>
            </a:r>
          </a:p>
          <a:p>
            <a:pPr lvl="1" algn="just" eaLnBrk="1" hangingPunct="1">
              <a:lnSpc>
                <a:spcPct val="150000"/>
              </a:lnSpc>
              <a:spcBef>
                <a:spcPts val="0"/>
              </a:spcBef>
              <a:buFont typeface="Wingdings" panose="05000000000000000000" pitchFamily="2" charset="2"/>
              <a:buChar char="Ø"/>
            </a:pPr>
            <a:r>
              <a:rPr lang="zh-CN" altLang="en-US" sz="2400" dirty="0" smtClean="0"/>
              <a:t>向调用者返回一些用于错误报告的状态信息。</a:t>
            </a:r>
            <a:endParaRPr lang="en-US" altLang="zh-CN" sz="2400" dirty="0" smtClean="0"/>
          </a:p>
          <a:p>
            <a:pPr lvl="1" algn="just" eaLnBrk="1" hangingPunct="1">
              <a:lnSpc>
                <a:spcPct val="150000"/>
              </a:lnSpc>
              <a:spcBef>
                <a:spcPts val="0"/>
              </a:spcBef>
              <a:buFont typeface="Wingdings" panose="05000000000000000000" pitchFamily="2" charset="2"/>
              <a:buChar char="Ø"/>
            </a:pPr>
            <a:r>
              <a:rPr lang="zh-CN" altLang="en-US" sz="2400" dirty="0" smtClean="0"/>
              <a:t>若还有其它请求在排队，则选择一个启动，否则等待下一个请求。</a:t>
            </a:r>
          </a:p>
        </p:txBody>
      </p:sp>
    </p:spTree>
    <p:extLst>
      <p:ext uri="{BB962C8B-B14F-4D97-AF65-F5344CB8AC3E}">
        <p14:creationId xmlns:p14="http://schemas.microsoft.com/office/powerpoint/2010/main" val="20530010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p:cNvSpPr>
            <a:spLocks noGrp="1" noChangeArrowheads="1"/>
          </p:cNvSpPr>
          <p:nvPr>
            <p:ph type="body" sz="half" idx="1"/>
          </p:nvPr>
        </p:nvSpPr>
        <p:spPr>
          <a:xfrm>
            <a:off x="719572" y="980728"/>
            <a:ext cx="7823200" cy="234026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lnSpc>
                <a:spcPct val="150000"/>
              </a:lnSpc>
              <a:buFont typeface="Wingdings" panose="05000000000000000000" pitchFamily="2" charset="2"/>
              <a:buChar char="n"/>
            </a:pPr>
            <a:r>
              <a:rPr lang="zh-CN" altLang="en-US" sz="2400" dirty="0" smtClean="0">
                <a:latin typeface="黑体" panose="02010609060101010101" pitchFamily="49" charset="-122"/>
              </a:rPr>
              <a:t>与设备无关的</a:t>
            </a:r>
            <a:r>
              <a:rPr lang="en-US" altLang="zh-CN" sz="2400" dirty="0" smtClean="0"/>
              <a:t>I/O</a:t>
            </a:r>
            <a:r>
              <a:rPr lang="zh-CN" altLang="en-US" sz="2400" dirty="0" smtClean="0">
                <a:latin typeface="黑体" panose="02010609060101010101" pitchFamily="49" charset="-122"/>
              </a:rPr>
              <a:t>软件的基本目标：实现一般设备都需要的</a:t>
            </a:r>
            <a:r>
              <a:rPr lang="en-US" altLang="zh-CN" sz="2400" dirty="0" smtClean="0"/>
              <a:t>I/O</a:t>
            </a:r>
            <a:r>
              <a:rPr lang="zh-CN" altLang="en-US" sz="2400" dirty="0" smtClean="0">
                <a:latin typeface="黑体" panose="02010609060101010101" pitchFamily="49" charset="-122"/>
              </a:rPr>
              <a:t>功能，并向用户层软件提供一个统一的接口。</a:t>
            </a:r>
            <a:endParaRPr lang="en-US" altLang="zh-CN" sz="2400" dirty="0" smtClean="0">
              <a:latin typeface="黑体" panose="02010609060101010101" pitchFamily="49" charset="-122"/>
            </a:endParaRPr>
          </a:p>
          <a:p>
            <a:pPr eaLnBrk="1" hangingPunct="1">
              <a:lnSpc>
                <a:spcPct val="150000"/>
              </a:lnSpc>
              <a:buFont typeface="Wingdings" panose="05000000000000000000" pitchFamily="2" charset="2"/>
              <a:buChar char="n"/>
            </a:pPr>
            <a:r>
              <a:rPr lang="zh-CN" altLang="en-US" sz="2400" dirty="0">
                <a:latin typeface="黑体" panose="02010609060101010101" pitchFamily="49" charset="-122"/>
              </a:rPr>
              <a:t>设备无关的</a:t>
            </a:r>
            <a:r>
              <a:rPr lang="en-US" altLang="zh-CN" sz="2400" dirty="0"/>
              <a:t>I/O</a:t>
            </a:r>
            <a:r>
              <a:rPr lang="zh-CN" altLang="en-US" sz="2400" dirty="0">
                <a:latin typeface="黑体" panose="02010609060101010101" pitchFamily="49" charset="-122"/>
              </a:rPr>
              <a:t>软件的</a:t>
            </a:r>
            <a:r>
              <a:rPr lang="zh-CN" altLang="en-US" sz="2400" dirty="0" smtClean="0">
                <a:latin typeface="黑体" panose="02010609060101010101" pitchFamily="49" charset="-122"/>
              </a:rPr>
              <a:t>功能</a:t>
            </a:r>
            <a:endParaRPr lang="en-US" altLang="zh-CN" sz="2400" dirty="0">
              <a:latin typeface="黑体" panose="02010609060101010101" pitchFamily="49" charset="-122"/>
            </a:endParaRPr>
          </a:p>
        </p:txBody>
      </p:sp>
      <p:sp>
        <p:nvSpPr>
          <p:cNvPr id="4" name="Rectangle 2"/>
          <p:cNvSpPr txBox="1">
            <a:spLocks noChangeArrowheads="1"/>
          </p:cNvSpPr>
          <p:nvPr/>
        </p:nvSpPr>
        <p:spPr>
          <a:xfrm>
            <a:off x="1007604" y="188640"/>
            <a:ext cx="4500500" cy="46805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en-US" altLang="zh-CN" sz="2800" b="1" kern="0" dirty="0" smtClean="0">
                <a:latin typeface="Times New Roman" panose="02020603050405020304" pitchFamily="18" charset="0"/>
                <a:ea typeface="+mn-ea"/>
                <a:cs typeface="Times New Roman" panose="02020603050405020304" pitchFamily="18" charset="0"/>
              </a:rPr>
              <a:t>3.2.4 </a:t>
            </a:r>
            <a:r>
              <a:rPr lang="zh-CN" altLang="en-US" sz="2800" b="1" kern="0" dirty="0" smtClean="0">
                <a:latin typeface="Times New Roman" panose="02020603050405020304" pitchFamily="18" charset="0"/>
                <a:ea typeface="+mn-ea"/>
                <a:cs typeface="Times New Roman" panose="02020603050405020304" pitchFamily="18" charset="0"/>
              </a:rPr>
              <a:t>与</a:t>
            </a:r>
            <a:r>
              <a:rPr lang="zh-CN" altLang="en-US" sz="2800" b="1" kern="0" dirty="0">
                <a:latin typeface="Times New Roman" panose="02020603050405020304" pitchFamily="18" charset="0"/>
                <a:ea typeface="+mn-ea"/>
                <a:cs typeface="Times New Roman" panose="02020603050405020304" pitchFamily="18" charset="0"/>
              </a:rPr>
              <a:t>设备无关的</a:t>
            </a:r>
            <a:r>
              <a:rPr lang="en-US" altLang="zh-CN" sz="2800" b="1" kern="0" dirty="0">
                <a:latin typeface="Times New Roman" panose="02020603050405020304" pitchFamily="18" charset="0"/>
                <a:ea typeface="+mn-ea"/>
                <a:cs typeface="Times New Roman" panose="02020603050405020304" pitchFamily="18" charset="0"/>
              </a:rPr>
              <a:t>I/O</a:t>
            </a:r>
            <a:r>
              <a:rPr lang="zh-CN" altLang="en-US" sz="2800" b="1" kern="0" dirty="0">
                <a:latin typeface="Times New Roman" panose="02020603050405020304" pitchFamily="18" charset="0"/>
                <a:ea typeface="+mn-ea"/>
                <a:cs typeface="Times New Roman" panose="02020603050405020304" pitchFamily="18" charset="0"/>
              </a:rPr>
              <a:t>软件</a:t>
            </a:r>
            <a:endParaRPr lang="zh-CN" altLang="en-US" sz="2800" b="1" kern="0" dirty="0" smtClean="0">
              <a:latin typeface="Times New Roman" panose="02020603050405020304" pitchFamily="18" charset="0"/>
              <a:ea typeface="+mn-ea"/>
              <a:cs typeface="Times New Roman" panose="02020603050405020304" pitchFamily="18" charset="0"/>
            </a:endParaRPr>
          </a:p>
        </p:txBody>
      </p:sp>
      <p:grpSp>
        <p:nvGrpSpPr>
          <p:cNvPr id="5" name="Group 4"/>
          <p:cNvGrpSpPr>
            <a:grpSpLocks/>
          </p:cNvGrpSpPr>
          <p:nvPr/>
        </p:nvGrpSpPr>
        <p:grpSpPr bwMode="auto">
          <a:xfrm>
            <a:off x="1979712" y="2960948"/>
            <a:ext cx="5308373" cy="2859328"/>
            <a:chOff x="576" y="776"/>
            <a:chExt cx="4608" cy="2515"/>
          </a:xfrm>
        </p:grpSpPr>
        <p:sp>
          <p:nvSpPr>
            <p:cNvPr id="6" name="Rectangle 5"/>
            <p:cNvSpPr>
              <a:spLocks noChangeArrowheads="1"/>
            </p:cNvSpPr>
            <p:nvPr/>
          </p:nvSpPr>
          <p:spPr bwMode="auto">
            <a:xfrm>
              <a:off x="576" y="2770"/>
              <a:ext cx="4608" cy="521"/>
            </a:xfrm>
            <a:prstGeom prst="rect">
              <a:avLst/>
            </a:prstGeom>
            <a:noFill/>
            <a:ln w="25400">
              <a:solidFill>
                <a:srgbClr val="9933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a:solidFill>
                    <a:srgbClr val="FF0000"/>
                  </a:solidFill>
                  <a:latin typeface="黑体" panose="02010609060101010101" pitchFamily="49" charset="-122"/>
                  <a:ea typeface="黑体" panose="02010609060101010101" pitchFamily="49" charset="-122"/>
                </a:rPr>
                <a:t>提供设备无关的块尺寸</a:t>
              </a:r>
            </a:p>
          </p:txBody>
        </p:sp>
        <p:sp>
          <p:nvSpPr>
            <p:cNvPr id="7" name="Rectangle 6"/>
            <p:cNvSpPr>
              <a:spLocks noChangeArrowheads="1"/>
            </p:cNvSpPr>
            <p:nvPr/>
          </p:nvSpPr>
          <p:spPr bwMode="auto">
            <a:xfrm>
              <a:off x="576" y="2273"/>
              <a:ext cx="4608" cy="497"/>
            </a:xfrm>
            <a:prstGeom prst="rect">
              <a:avLst/>
            </a:prstGeom>
            <a:noFill/>
            <a:ln w="25400">
              <a:solidFill>
                <a:srgbClr val="9933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a:solidFill>
                    <a:srgbClr val="FF0000"/>
                  </a:solidFill>
                  <a:latin typeface="黑体" panose="02010609060101010101" pitchFamily="49" charset="-122"/>
                  <a:ea typeface="黑体" panose="02010609060101010101" pitchFamily="49" charset="-122"/>
                </a:rPr>
                <a:t>分配和释放专用设备</a:t>
              </a:r>
            </a:p>
          </p:txBody>
        </p:sp>
        <p:sp>
          <p:nvSpPr>
            <p:cNvPr id="8" name="Rectangle 7"/>
            <p:cNvSpPr>
              <a:spLocks noChangeArrowheads="1"/>
            </p:cNvSpPr>
            <p:nvPr/>
          </p:nvSpPr>
          <p:spPr bwMode="auto">
            <a:xfrm>
              <a:off x="576" y="1780"/>
              <a:ext cx="4608" cy="493"/>
            </a:xfrm>
            <a:prstGeom prst="rect">
              <a:avLst/>
            </a:prstGeom>
            <a:noFill/>
            <a:ln w="25400">
              <a:solidFill>
                <a:srgbClr val="9933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a:solidFill>
                    <a:srgbClr val="FF0000"/>
                  </a:solidFill>
                  <a:latin typeface="黑体" panose="02010609060101010101" pitchFamily="49" charset="-122"/>
                  <a:ea typeface="黑体" panose="02010609060101010101" pitchFamily="49" charset="-122"/>
                </a:rPr>
                <a:t>错误报告</a:t>
              </a:r>
            </a:p>
          </p:txBody>
        </p:sp>
        <p:sp>
          <p:nvSpPr>
            <p:cNvPr id="9" name="Rectangle 8"/>
            <p:cNvSpPr>
              <a:spLocks noChangeArrowheads="1"/>
            </p:cNvSpPr>
            <p:nvPr/>
          </p:nvSpPr>
          <p:spPr bwMode="auto">
            <a:xfrm>
              <a:off x="576" y="1282"/>
              <a:ext cx="4608" cy="498"/>
            </a:xfrm>
            <a:prstGeom prst="rect">
              <a:avLst/>
            </a:prstGeom>
            <a:noFill/>
            <a:ln w="25400">
              <a:solidFill>
                <a:srgbClr val="9933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a:solidFill>
                    <a:srgbClr val="FF0000"/>
                  </a:solidFill>
                  <a:latin typeface="黑体" panose="02010609060101010101" pitchFamily="49" charset="-122"/>
                  <a:ea typeface="黑体" panose="02010609060101010101" pitchFamily="49" charset="-122"/>
                </a:rPr>
                <a:t>缓冲</a:t>
              </a:r>
            </a:p>
          </p:txBody>
        </p:sp>
        <p:sp>
          <p:nvSpPr>
            <p:cNvPr id="10" name="Rectangle 9"/>
            <p:cNvSpPr>
              <a:spLocks noChangeArrowheads="1"/>
            </p:cNvSpPr>
            <p:nvPr/>
          </p:nvSpPr>
          <p:spPr bwMode="auto">
            <a:xfrm>
              <a:off x="576" y="776"/>
              <a:ext cx="4608" cy="506"/>
            </a:xfrm>
            <a:prstGeom prst="rect">
              <a:avLst/>
            </a:prstGeom>
            <a:noFill/>
            <a:ln w="25400">
              <a:solidFill>
                <a:srgbClr val="9933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dirty="0">
                  <a:solidFill>
                    <a:srgbClr val="FF0000"/>
                  </a:solidFill>
                  <a:latin typeface="黑体" panose="02010609060101010101" pitchFamily="49" charset="-122"/>
                  <a:ea typeface="黑体" panose="02010609060101010101" pitchFamily="49" charset="-122"/>
                </a:rPr>
                <a:t>对设备驱动程序统一的接口 </a:t>
              </a:r>
            </a:p>
          </p:txBody>
        </p:sp>
        <p:sp>
          <p:nvSpPr>
            <p:cNvPr id="11" name="Line 10"/>
            <p:cNvSpPr>
              <a:spLocks noChangeShapeType="1"/>
            </p:cNvSpPr>
            <p:nvPr/>
          </p:nvSpPr>
          <p:spPr bwMode="auto">
            <a:xfrm>
              <a:off x="576" y="776"/>
              <a:ext cx="4608" cy="0"/>
            </a:xfrm>
            <a:prstGeom prst="line">
              <a:avLst/>
            </a:prstGeom>
            <a:noFill/>
            <a:ln w="2540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p>
          </p:txBody>
        </p:sp>
        <p:sp>
          <p:nvSpPr>
            <p:cNvPr id="12" name="Line 11"/>
            <p:cNvSpPr>
              <a:spLocks noChangeShapeType="1"/>
            </p:cNvSpPr>
            <p:nvPr/>
          </p:nvSpPr>
          <p:spPr bwMode="auto">
            <a:xfrm>
              <a:off x="576" y="3291"/>
              <a:ext cx="4608" cy="0"/>
            </a:xfrm>
            <a:prstGeom prst="line">
              <a:avLst/>
            </a:prstGeom>
            <a:noFill/>
            <a:ln w="2540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p>
          </p:txBody>
        </p:sp>
        <p:sp>
          <p:nvSpPr>
            <p:cNvPr id="13" name="Line 12"/>
            <p:cNvSpPr>
              <a:spLocks noChangeShapeType="1"/>
            </p:cNvSpPr>
            <p:nvPr/>
          </p:nvSpPr>
          <p:spPr bwMode="auto">
            <a:xfrm>
              <a:off x="576" y="776"/>
              <a:ext cx="0" cy="2515"/>
            </a:xfrm>
            <a:prstGeom prst="line">
              <a:avLst/>
            </a:prstGeom>
            <a:noFill/>
            <a:ln w="2540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p>
          </p:txBody>
        </p:sp>
        <p:sp>
          <p:nvSpPr>
            <p:cNvPr id="14" name="Line 13"/>
            <p:cNvSpPr>
              <a:spLocks noChangeShapeType="1"/>
            </p:cNvSpPr>
            <p:nvPr/>
          </p:nvSpPr>
          <p:spPr bwMode="auto">
            <a:xfrm>
              <a:off x="5184" y="776"/>
              <a:ext cx="0" cy="2515"/>
            </a:xfrm>
            <a:prstGeom prst="line">
              <a:avLst/>
            </a:prstGeom>
            <a:noFill/>
            <a:ln w="2540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p>
          </p:txBody>
        </p:sp>
        <p:sp>
          <p:nvSpPr>
            <p:cNvPr id="15" name="Line 14"/>
            <p:cNvSpPr>
              <a:spLocks noChangeShapeType="1"/>
            </p:cNvSpPr>
            <p:nvPr/>
          </p:nvSpPr>
          <p:spPr bwMode="auto">
            <a:xfrm>
              <a:off x="576" y="1282"/>
              <a:ext cx="4608" cy="0"/>
            </a:xfrm>
            <a:prstGeom prst="line">
              <a:avLst/>
            </a:prstGeom>
            <a:noFill/>
            <a:ln w="2540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p>
          </p:txBody>
        </p:sp>
        <p:sp>
          <p:nvSpPr>
            <p:cNvPr id="16" name="Line 15"/>
            <p:cNvSpPr>
              <a:spLocks noChangeShapeType="1"/>
            </p:cNvSpPr>
            <p:nvPr/>
          </p:nvSpPr>
          <p:spPr bwMode="auto">
            <a:xfrm>
              <a:off x="576" y="1780"/>
              <a:ext cx="4608" cy="0"/>
            </a:xfrm>
            <a:prstGeom prst="line">
              <a:avLst/>
            </a:prstGeom>
            <a:noFill/>
            <a:ln w="2540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p>
          </p:txBody>
        </p:sp>
        <p:sp>
          <p:nvSpPr>
            <p:cNvPr id="17" name="Line 16"/>
            <p:cNvSpPr>
              <a:spLocks noChangeShapeType="1"/>
            </p:cNvSpPr>
            <p:nvPr/>
          </p:nvSpPr>
          <p:spPr bwMode="auto">
            <a:xfrm>
              <a:off x="576" y="2273"/>
              <a:ext cx="4608" cy="0"/>
            </a:xfrm>
            <a:prstGeom prst="line">
              <a:avLst/>
            </a:prstGeom>
            <a:noFill/>
            <a:ln w="2540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p>
          </p:txBody>
        </p:sp>
        <p:sp>
          <p:nvSpPr>
            <p:cNvPr id="18" name="Line 17"/>
            <p:cNvSpPr>
              <a:spLocks noChangeShapeType="1"/>
            </p:cNvSpPr>
            <p:nvPr/>
          </p:nvSpPr>
          <p:spPr bwMode="auto">
            <a:xfrm>
              <a:off x="576" y="2770"/>
              <a:ext cx="4608" cy="0"/>
            </a:xfrm>
            <a:prstGeom prst="line">
              <a:avLst/>
            </a:prstGeom>
            <a:noFill/>
            <a:ln w="2540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p>
          </p:txBody>
        </p:sp>
      </p:grpSp>
    </p:spTree>
    <p:extLst>
      <p:ext uri="{BB962C8B-B14F-4D97-AF65-F5344CB8AC3E}">
        <p14:creationId xmlns:p14="http://schemas.microsoft.com/office/powerpoint/2010/main" val="268232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079612" y="116632"/>
            <a:ext cx="3672408" cy="706090"/>
          </a:xfrm>
        </p:spPr>
        <p:txBody>
          <a:bodyPr/>
          <a:lstStyle/>
          <a:p>
            <a:pPr algn="l" eaLnBrk="1" hangingPunct="1"/>
            <a:r>
              <a:rPr lang="en-US" altLang="zh-CN" sz="3200" b="1" smtClean="0">
                <a:latin typeface="Times New Roman" panose="02020603050405020304" pitchFamily="18" charset="0"/>
                <a:ea typeface="+mn-ea"/>
                <a:cs typeface="Times New Roman" panose="02020603050405020304" pitchFamily="18" charset="0"/>
              </a:rPr>
              <a:t>3.1 I/O</a:t>
            </a:r>
            <a:r>
              <a:rPr lang="zh-CN" altLang="en-US" sz="3200" b="1" smtClean="0">
                <a:latin typeface="Times New Roman" panose="02020603050405020304" pitchFamily="18" charset="0"/>
                <a:ea typeface="+mn-ea"/>
                <a:cs typeface="Times New Roman" panose="02020603050405020304" pitchFamily="18" charset="0"/>
              </a:rPr>
              <a:t>硬件原理</a:t>
            </a:r>
          </a:p>
        </p:txBody>
      </p:sp>
      <p:sp>
        <p:nvSpPr>
          <p:cNvPr id="6148" name="Rectangle 3"/>
          <p:cNvSpPr>
            <a:spLocks noGrp="1" noChangeArrowheads="1"/>
          </p:cNvSpPr>
          <p:nvPr>
            <p:ph type="body" idx="1"/>
          </p:nvPr>
        </p:nvSpPr>
        <p:spPr>
          <a:xfrm>
            <a:off x="1087306" y="1304764"/>
            <a:ext cx="5326360" cy="3708412"/>
          </a:xfrm>
        </p:spPr>
        <p:txBody>
          <a:bodyPr/>
          <a:lstStyle/>
          <a:p>
            <a:pPr marL="0" indent="0" eaLnBrk="1" hangingPunct="1">
              <a:lnSpc>
                <a:spcPct val="150000"/>
              </a:lnSpc>
              <a:spcBef>
                <a:spcPts val="0"/>
              </a:spcBef>
              <a:buNone/>
            </a:pPr>
            <a:r>
              <a:rPr lang="en-US" altLang="zh-CN" sz="2800" b="1" smtClean="0">
                <a:latin typeface="Times New Roman" panose="02020603050405020304" pitchFamily="18" charset="0"/>
                <a:cs typeface="Times New Roman" panose="02020603050405020304" pitchFamily="18" charset="0"/>
              </a:rPr>
              <a:t>3.1.1 I/O</a:t>
            </a:r>
            <a:r>
              <a:rPr lang="zh-CN" altLang="en-US" sz="2800" b="1" smtClean="0">
                <a:latin typeface="Times New Roman" panose="02020603050405020304" pitchFamily="18" charset="0"/>
                <a:cs typeface="Times New Roman" panose="02020603050405020304" pitchFamily="18" charset="0"/>
              </a:rPr>
              <a:t>设备	</a:t>
            </a:r>
            <a:endParaRPr lang="en-US" altLang="zh-CN" sz="2800" b="1" smtClean="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None/>
            </a:pPr>
            <a:r>
              <a:rPr lang="en-US" altLang="zh-CN" sz="2800" b="1" smtClean="0">
                <a:latin typeface="Times New Roman" panose="02020603050405020304" pitchFamily="18" charset="0"/>
                <a:cs typeface="Times New Roman" panose="02020603050405020304" pitchFamily="18" charset="0"/>
              </a:rPr>
              <a:t>3.1.2 </a:t>
            </a:r>
            <a:r>
              <a:rPr lang="zh-CN" altLang="en-US" sz="2800" b="1" smtClean="0">
                <a:latin typeface="Times New Roman" panose="02020603050405020304" pitchFamily="18" charset="0"/>
                <a:cs typeface="Times New Roman" panose="02020603050405020304" pitchFamily="18" charset="0"/>
              </a:rPr>
              <a:t>设备控制器</a:t>
            </a:r>
            <a:endParaRPr lang="en-US" altLang="zh-CN" sz="2800" b="1" smtClean="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None/>
            </a:pPr>
            <a:r>
              <a:rPr lang="en-US" altLang="zh-CN" sz="2800" b="1" smtClean="0">
                <a:latin typeface="Times New Roman" panose="02020603050405020304" pitchFamily="18" charset="0"/>
                <a:cs typeface="Times New Roman" panose="02020603050405020304" pitchFamily="18" charset="0"/>
              </a:rPr>
              <a:t>3.1.3 </a:t>
            </a:r>
            <a:r>
              <a:rPr lang="zh-CN" altLang="en-US" sz="2800" b="1" smtClean="0">
                <a:latin typeface="Times New Roman" panose="02020603050405020304" pitchFamily="18" charset="0"/>
                <a:cs typeface="Times New Roman" panose="02020603050405020304" pitchFamily="18" charset="0"/>
              </a:rPr>
              <a:t>内存映射</a:t>
            </a:r>
            <a:r>
              <a:rPr lang="en-US" altLang="zh-CN" sz="2800" b="1" smtClean="0">
                <a:latin typeface="Times New Roman" panose="02020603050405020304" pitchFamily="18" charset="0"/>
                <a:cs typeface="Times New Roman" panose="02020603050405020304" pitchFamily="18" charset="0"/>
              </a:rPr>
              <a:t>I/O</a:t>
            </a:r>
          </a:p>
          <a:p>
            <a:pPr marL="0" indent="0" eaLnBrk="1" hangingPunct="1">
              <a:lnSpc>
                <a:spcPct val="150000"/>
              </a:lnSpc>
              <a:spcBef>
                <a:spcPts val="0"/>
              </a:spcBef>
              <a:buNone/>
            </a:pPr>
            <a:r>
              <a:rPr lang="en-US" altLang="zh-CN" sz="2800" b="1" smtClean="0">
                <a:latin typeface="Times New Roman" panose="02020603050405020304" pitchFamily="18" charset="0"/>
                <a:cs typeface="Times New Roman" panose="02020603050405020304" pitchFamily="18" charset="0"/>
              </a:rPr>
              <a:t>3.1.4 </a:t>
            </a:r>
            <a:r>
              <a:rPr lang="zh-CN" altLang="en-US" sz="2800" b="1" smtClean="0">
                <a:latin typeface="Times New Roman" panose="02020603050405020304" pitchFamily="18" charset="0"/>
                <a:cs typeface="Times New Roman" panose="02020603050405020304" pitchFamily="18" charset="0"/>
              </a:rPr>
              <a:t>中断</a:t>
            </a:r>
            <a:endParaRPr lang="en-US" altLang="zh-CN" sz="2800" b="1" smtClean="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None/>
            </a:pPr>
            <a:r>
              <a:rPr lang="en-US" altLang="zh-CN" sz="2800" b="1" smtClean="0">
                <a:latin typeface="Times New Roman" panose="02020603050405020304" pitchFamily="18" charset="0"/>
                <a:cs typeface="Times New Roman" panose="02020603050405020304" pitchFamily="18" charset="0"/>
              </a:rPr>
              <a:t>3.1.5 </a:t>
            </a:r>
            <a:r>
              <a:rPr lang="zh-CN" altLang="en-US" sz="2800" b="1" smtClean="0">
                <a:latin typeface="Times New Roman" panose="02020603050405020304" pitchFamily="18" charset="0"/>
                <a:cs typeface="Times New Roman" panose="02020603050405020304" pitchFamily="18" charset="0"/>
              </a:rPr>
              <a:t>直接存储器存取（</a:t>
            </a:r>
            <a:r>
              <a:rPr lang="en-US" altLang="zh-CN" sz="2800" b="1" smtClean="0">
                <a:latin typeface="Times New Roman" panose="02020603050405020304" pitchFamily="18" charset="0"/>
                <a:cs typeface="Times New Roman" panose="02020603050405020304" pitchFamily="18" charset="0"/>
              </a:rPr>
              <a:t>DMA</a:t>
            </a:r>
            <a:r>
              <a:rPr lang="zh-CN" altLang="en-US" sz="2800" b="1"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277057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zh-CN" altLang="en-US" sz="2400" dirty="0" smtClean="0"/>
              <a:t>统一的设备驱动程序接口 </a:t>
            </a:r>
          </a:p>
        </p:txBody>
      </p:sp>
      <p:sp>
        <p:nvSpPr>
          <p:cNvPr id="53252" name="Rectangle 3"/>
          <p:cNvSpPr>
            <a:spLocks noGrp="1" noChangeArrowheads="1"/>
          </p:cNvSpPr>
          <p:nvPr>
            <p:ph type="body" idx="1"/>
          </p:nvPr>
        </p:nvSpPr>
        <p:spPr>
          <a:xfrm>
            <a:off x="719572" y="1232756"/>
            <a:ext cx="7725295" cy="4525962"/>
          </a:xfrm>
        </p:spPr>
        <p:txBody>
          <a:bodyPr/>
          <a:lstStyle/>
          <a:p>
            <a:pPr algn="just" eaLnBrk="1" hangingPunct="1">
              <a:lnSpc>
                <a:spcPct val="150000"/>
              </a:lnSpc>
              <a:spcBef>
                <a:spcPts val="0"/>
              </a:spcBef>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下图</a:t>
            </a:r>
            <a:r>
              <a:rPr lang="en-US" altLang="zh-CN" sz="2400" dirty="0" smtClean="0">
                <a:latin typeface="Times New Roman" panose="02020603050405020304" pitchFamily="18" charset="0"/>
                <a:cs typeface="Times New Roman" panose="02020603050405020304" pitchFamily="18" charset="0"/>
              </a:rPr>
              <a:t> (b)</a:t>
            </a:r>
            <a:r>
              <a:rPr lang="zh-CN" altLang="en-US" sz="2400" dirty="0" smtClean="0">
                <a:latin typeface="Times New Roman" panose="02020603050405020304" pitchFamily="18" charset="0"/>
                <a:cs typeface="Times New Roman" panose="02020603050405020304" pitchFamily="18" charset="0"/>
              </a:rPr>
              <a:t>中所示为一个不同的设计，其中所有的驱动程序具有相同的接口。现在，插入一个新的驱动程序变成容易多了，提供它一致的</a:t>
            </a:r>
            <a:r>
              <a:rPr lang="zh-CN" altLang="en-US" sz="2400" dirty="0" smtClean="0">
                <a:solidFill>
                  <a:srgbClr val="FF0000"/>
                </a:solidFill>
                <a:latin typeface="Times New Roman" panose="02020603050405020304" pitchFamily="18" charset="0"/>
                <a:cs typeface="Times New Roman" panose="02020603050405020304" pitchFamily="18" charset="0"/>
              </a:rPr>
              <a:t>驱动程序接口</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gn="just" eaLnBrk="1" hangingPunct="1">
              <a:lnSpc>
                <a:spcPct val="150000"/>
              </a:lnSpc>
              <a:spcBef>
                <a:spcPts val="0"/>
              </a:spcBef>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也就是说，驱动程序编写人员知道他们预期的东西</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比如，他们必须提供什么功能以及调用什么内核功能</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gn="just" eaLnBrk="1" hangingPunct="1">
              <a:lnSpc>
                <a:spcPct val="150000"/>
              </a:lnSpc>
              <a:spcBef>
                <a:spcPts val="0"/>
              </a:spcBef>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在实际中，并不是所有的设备都完全一样，不过通常只有很少几种设备类型，甚至它们几乎是相同的。</a:t>
            </a:r>
            <a:endParaRPr lang="en-US" altLang="zh-CN" sz="2400" dirty="0" smtClean="0">
              <a:latin typeface="Times New Roman" panose="02020603050405020304" pitchFamily="18" charset="0"/>
              <a:cs typeface="Times New Roman" panose="02020603050405020304" pitchFamily="18" charset="0"/>
            </a:endParaRPr>
          </a:p>
          <a:p>
            <a:pPr lvl="1" algn="just" eaLnBrk="1" hangingPunct="1">
              <a:lnSpc>
                <a:spcPct val="150000"/>
              </a:lnSpc>
              <a:spcBef>
                <a:spcPts val="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例如，甚至块设备和字符设备都有许多共同的功能。 </a:t>
            </a:r>
          </a:p>
        </p:txBody>
      </p:sp>
    </p:spTree>
    <p:extLst>
      <p:ext uri="{BB962C8B-B14F-4D97-AF65-F5344CB8AC3E}">
        <p14:creationId xmlns:p14="http://schemas.microsoft.com/office/powerpoint/2010/main" val="35490306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647564" y="997477"/>
            <a:ext cx="7099300" cy="131445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marL="0" indent="0" eaLnBrk="1" hangingPunct="1">
              <a:lnSpc>
                <a:spcPct val="150000"/>
              </a:lnSpc>
              <a:buNone/>
            </a:pPr>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无标准的驱动程序接口 </a:t>
            </a:r>
          </a:p>
          <a:p>
            <a:pPr marL="0" indent="0" eaLnBrk="1" hangingPunct="1">
              <a:lnSpc>
                <a:spcPct val="150000"/>
              </a:lnSpc>
              <a:buNone/>
            </a:pPr>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标准驱动程序接口</a:t>
            </a:r>
            <a:endParaRPr lang="en-US" altLang="zh-CN" sz="2000" dirty="0" smtClean="0">
              <a:latin typeface="Times New Roman" panose="02020603050405020304" pitchFamily="18" charset="0"/>
              <a:cs typeface="Times New Roman" panose="02020603050405020304" pitchFamily="18" charset="0"/>
            </a:endParaRPr>
          </a:p>
        </p:txBody>
      </p:sp>
      <p:sp>
        <p:nvSpPr>
          <p:cNvPr id="54276" name="Rectangle 8"/>
          <p:cNvSpPr>
            <a:spLocks noChangeArrowheads="1"/>
          </p:cNvSpPr>
          <p:nvPr/>
        </p:nvSpPr>
        <p:spPr bwMode="auto">
          <a:xfrm>
            <a:off x="0" y="2652713"/>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20487" name="Object 7"/>
          <p:cNvGraphicFramePr>
            <a:graphicFrameLocks noChangeAspect="1"/>
          </p:cNvGraphicFramePr>
          <p:nvPr>
            <p:extLst>
              <p:ext uri="{D42A27DB-BD31-4B8C-83A1-F6EECF244321}">
                <p14:modId xmlns:p14="http://schemas.microsoft.com/office/powerpoint/2010/main" val="2613584341"/>
              </p:ext>
            </p:extLst>
          </p:nvPr>
        </p:nvGraphicFramePr>
        <p:xfrm>
          <a:off x="640769" y="2168860"/>
          <a:ext cx="8101013" cy="3228975"/>
        </p:xfrm>
        <a:graphic>
          <a:graphicData uri="http://schemas.openxmlformats.org/presentationml/2006/ole">
            <mc:AlternateContent xmlns:mc="http://schemas.openxmlformats.org/markup-compatibility/2006">
              <mc:Choice xmlns:v="urn:schemas-microsoft-com:vml" Requires="v">
                <p:oleObj spid="_x0000_s7458" name="Visio" r:id="rId3" imgW="3893210" imgH="1555394" progId="Visio.Drawing.6">
                  <p:embed/>
                </p:oleObj>
              </mc:Choice>
              <mc:Fallback>
                <p:oleObj name="Visio" r:id="rId3" imgW="3893210" imgH="155539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769" y="2168860"/>
                        <a:ext cx="8101013"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8" name="Rectangle 9"/>
          <p:cNvSpPr>
            <a:spLocks noGrp="1" noChangeArrowheads="1"/>
          </p:cNvSpPr>
          <p:nvPr>
            <p:ph type="title"/>
          </p:nvPr>
        </p:nvSpPr>
        <p:spPr/>
        <p:txBody>
          <a:bodyPr/>
          <a:lstStyle/>
          <a:p>
            <a:pPr eaLnBrk="1" hangingPunct="1"/>
            <a:r>
              <a:rPr lang="zh-CN" altLang="en-US" sz="2400" dirty="0" smtClean="0"/>
              <a:t>统一的设备驱动程序接口</a:t>
            </a:r>
          </a:p>
        </p:txBody>
      </p:sp>
    </p:spTree>
    <p:extLst>
      <p:ext uri="{BB962C8B-B14F-4D97-AF65-F5344CB8AC3E}">
        <p14:creationId xmlns:p14="http://schemas.microsoft.com/office/powerpoint/2010/main" val="3849391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20487"/>
                                        </p:tgtEl>
                                        <p:attrNameLst>
                                          <p:attrName>style.visibility</p:attrName>
                                        </p:attrNameLst>
                                      </p:cBhvr>
                                      <p:to>
                                        <p:strVal val="visible"/>
                                      </p:to>
                                    </p:set>
                                    <p:animEffect transition="in" filter="randombar(horizontal)">
                                      <p:cBhvr>
                                        <p:cTn id="7" dur="5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zh-CN" altLang="en-US" sz="2400" dirty="0" smtClean="0"/>
              <a:t>统一的设备驱动程序接口</a:t>
            </a:r>
          </a:p>
        </p:txBody>
      </p:sp>
      <p:sp>
        <p:nvSpPr>
          <p:cNvPr id="55300" name="Rectangle 3"/>
          <p:cNvSpPr>
            <a:spLocks noGrp="1" noChangeArrowheads="1"/>
          </p:cNvSpPr>
          <p:nvPr>
            <p:ph type="body" idx="1"/>
          </p:nvPr>
        </p:nvSpPr>
        <p:spPr>
          <a:xfrm>
            <a:off x="791580" y="1232756"/>
            <a:ext cx="7380820" cy="4525962"/>
          </a:xfrm>
        </p:spPr>
        <p:txBody>
          <a:bodyPr/>
          <a:lstStyle/>
          <a:p>
            <a:pPr algn="just" eaLnBrk="1" hangingPunct="1">
              <a:lnSpc>
                <a:spcPct val="150000"/>
              </a:lnSpc>
              <a:buFont typeface="Wingdings" panose="05000000000000000000" pitchFamily="2" charset="2"/>
              <a:buChar char="n"/>
            </a:pPr>
            <a:r>
              <a:rPr lang="zh-CN" altLang="en-US" sz="2400" dirty="0" smtClean="0"/>
              <a:t>统一接口的两个方面是如何</a:t>
            </a:r>
            <a:r>
              <a:rPr lang="zh-CN" altLang="en-US" sz="2400" dirty="0" smtClean="0">
                <a:solidFill>
                  <a:srgbClr val="FF0000"/>
                </a:solidFill>
              </a:rPr>
              <a:t>命名</a:t>
            </a:r>
            <a:r>
              <a:rPr lang="en-US" altLang="zh-CN" sz="2400" dirty="0" smtClean="0"/>
              <a:t>I/O</a:t>
            </a:r>
            <a:r>
              <a:rPr lang="zh-CN" altLang="en-US" sz="2400" dirty="0" smtClean="0"/>
              <a:t>设备以及对设备的</a:t>
            </a:r>
            <a:r>
              <a:rPr lang="zh-CN" altLang="en-US" sz="2400" dirty="0" smtClean="0">
                <a:solidFill>
                  <a:srgbClr val="FF0000"/>
                </a:solidFill>
              </a:rPr>
              <a:t>保护</a:t>
            </a:r>
            <a:r>
              <a:rPr lang="zh-CN" altLang="en-US" sz="2400" dirty="0" smtClean="0"/>
              <a:t>。</a:t>
            </a:r>
          </a:p>
          <a:p>
            <a:pPr lvl="1" algn="just" eaLnBrk="1" hangingPunct="1">
              <a:lnSpc>
                <a:spcPct val="150000"/>
              </a:lnSpc>
              <a:buFont typeface="Wingdings" panose="05000000000000000000" pitchFamily="2" charset="2"/>
              <a:buChar char="Ø"/>
            </a:pPr>
            <a:r>
              <a:rPr lang="zh-CN" altLang="en-US" sz="2400" dirty="0" smtClean="0"/>
              <a:t>与设备无关的软件负责把设备的符号名映射到相应的设备驱动程序</a:t>
            </a:r>
          </a:p>
          <a:p>
            <a:pPr lvl="1" algn="just" eaLnBrk="1" hangingPunct="1">
              <a:lnSpc>
                <a:spcPct val="150000"/>
              </a:lnSpc>
              <a:buFont typeface="Wingdings" panose="05000000000000000000" pitchFamily="2" charset="2"/>
              <a:buChar char="Ø"/>
            </a:pPr>
            <a:r>
              <a:rPr lang="en-US" altLang="zh-CN" sz="2400" dirty="0" smtClean="0"/>
              <a:t>UNIX</a:t>
            </a:r>
            <a:r>
              <a:rPr lang="zh-CN" altLang="en-US" sz="2400" dirty="0" smtClean="0"/>
              <a:t>系统对应于</a:t>
            </a:r>
            <a:r>
              <a:rPr lang="en-US" altLang="zh-CN" sz="2400" dirty="0" smtClean="0"/>
              <a:t>I/O</a:t>
            </a:r>
            <a:r>
              <a:rPr lang="zh-CN" altLang="en-US" sz="2400" dirty="0" smtClean="0"/>
              <a:t>设备的特殊文件用</a:t>
            </a:r>
            <a:r>
              <a:rPr lang="zh-CN" altLang="en-US" sz="2400" dirty="0" smtClean="0">
                <a:latin typeface="Times New Roman" panose="02020603050405020304" pitchFamily="18" charset="0"/>
              </a:rPr>
              <a:t>“</a:t>
            </a:r>
            <a:r>
              <a:rPr lang="en-US" altLang="zh-CN" sz="2400" dirty="0" err="1" smtClean="0"/>
              <a:t>rwx</a:t>
            </a:r>
            <a:r>
              <a:rPr lang="en-US" altLang="zh-CN" sz="2400" dirty="0" smtClean="0">
                <a:latin typeface="Times New Roman" panose="02020603050405020304" pitchFamily="18" charset="0"/>
              </a:rPr>
              <a:t>”</a:t>
            </a:r>
            <a:r>
              <a:rPr lang="zh-CN" altLang="en-US" sz="2400" dirty="0" smtClean="0"/>
              <a:t>位进行保护。</a:t>
            </a:r>
          </a:p>
        </p:txBody>
      </p:sp>
    </p:spTree>
    <p:extLst>
      <p:ext uri="{BB962C8B-B14F-4D97-AF65-F5344CB8AC3E}">
        <p14:creationId xmlns:p14="http://schemas.microsoft.com/office/powerpoint/2010/main" val="2806084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zh-CN" altLang="en-US" sz="2400" dirty="0" smtClean="0"/>
              <a:t>缓冲</a:t>
            </a:r>
          </a:p>
        </p:txBody>
      </p:sp>
      <p:sp>
        <p:nvSpPr>
          <p:cNvPr id="56324" name="Rectangle 3"/>
          <p:cNvSpPr>
            <a:spLocks noGrp="1" noChangeArrowheads="1"/>
          </p:cNvSpPr>
          <p:nvPr>
            <p:ph type="body" idx="1"/>
          </p:nvPr>
        </p:nvSpPr>
        <p:spPr>
          <a:xfrm>
            <a:off x="539552" y="836712"/>
            <a:ext cx="7920880" cy="4525962"/>
          </a:xfrm>
        </p:spPr>
        <p:txBody>
          <a:bodyPr/>
          <a:lstStyle/>
          <a:p>
            <a:pPr algn="just" eaLnBrk="1" hangingPunct="1">
              <a:lnSpc>
                <a:spcPct val="150000"/>
              </a:lnSpc>
              <a:spcBef>
                <a:spcPts val="0"/>
              </a:spcBef>
              <a:buFont typeface="Wingdings" panose="05000000000000000000" pitchFamily="2" charset="2"/>
              <a:buChar char="n"/>
            </a:pPr>
            <a:r>
              <a:rPr lang="zh-CN" altLang="en-US" sz="2400" dirty="0" smtClean="0"/>
              <a:t>无论块设备还是字符设备，都需要使用</a:t>
            </a:r>
            <a:r>
              <a:rPr lang="zh-CN" altLang="en-US" sz="2400" dirty="0" smtClean="0">
                <a:solidFill>
                  <a:srgbClr val="FF0000"/>
                </a:solidFill>
              </a:rPr>
              <a:t>缓冲</a:t>
            </a:r>
            <a:r>
              <a:rPr lang="zh-CN" altLang="en-US" sz="2400" dirty="0" smtClean="0"/>
              <a:t>。</a:t>
            </a:r>
          </a:p>
          <a:p>
            <a:pPr algn="just" eaLnBrk="1" hangingPunct="1">
              <a:lnSpc>
                <a:spcPct val="150000"/>
              </a:lnSpc>
              <a:spcBef>
                <a:spcPts val="0"/>
              </a:spcBef>
              <a:buFont typeface="Wingdings" panose="05000000000000000000" pitchFamily="2" charset="2"/>
              <a:buChar char="n"/>
            </a:pPr>
            <a:r>
              <a:rPr lang="zh-CN" altLang="en-US" sz="2400" dirty="0" smtClean="0"/>
              <a:t>缓冲区设置：</a:t>
            </a:r>
          </a:p>
          <a:p>
            <a:pPr lvl="1" algn="just" eaLnBrk="1" hangingPunct="1">
              <a:lnSpc>
                <a:spcPct val="150000"/>
              </a:lnSpc>
              <a:spcBef>
                <a:spcPts val="0"/>
              </a:spcBef>
              <a:buFont typeface="Wingdings" panose="05000000000000000000" pitchFamily="2" charset="2"/>
              <a:buChar char="Ø"/>
            </a:pPr>
            <a:r>
              <a:rPr lang="zh-CN" altLang="en-US" sz="2400" dirty="0" smtClean="0"/>
              <a:t>用户空间缓冲：如下图(</a:t>
            </a:r>
            <a:r>
              <a:rPr lang="en-US" altLang="zh-CN" sz="2400" dirty="0" smtClean="0"/>
              <a:t>b)</a:t>
            </a:r>
          </a:p>
          <a:p>
            <a:pPr lvl="1" algn="just" eaLnBrk="1" hangingPunct="1">
              <a:lnSpc>
                <a:spcPct val="150000"/>
              </a:lnSpc>
              <a:spcBef>
                <a:spcPts val="0"/>
              </a:spcBef>
              <a:buFont typeface="Wingdings" panose="05000000000000000000" pitchFamily="2" charset="2"/>
              <a:buChar char="Ø"/>
            </a:pPr>
            <a:r>
              <a:rPr lang="zh-CN" altLang="en-US" sz="2400" dirty="0" smtClean="0"/>
              <a:t>内核空间缓冲：</a:t>
            </a:r>
          </a:p>
          <a:p>
            <a:pPr marL="720000" lvl="2" algn="just" eaLnBrk="1" hangingPunct="1">
              <a:lnSpc>
                <a:spcPct val="150000"/>
              </a:lnSpc>
              <a:spcBef>
                <a:spcPts val="0"/>
              </a:spcBef>
            </a:pPr>
            <a:r>
              <a:rPr lang="zh-CN" altLang="en-US" sz="2000" dirty="0" smtClean="0"/>
              <a:t>单缓冲: 如下图(</a:t>
            </a:r>
            <a:r>
              <a:rPr lang="en-US" altLang="zh-CN" sz="2000" dirty="0" smtClean="0"/>
              <a:t>c)</a:t>
            </a:r>
          </a:p>
          <a:p>
            <a:pPr marL="720000" lvl="2" algn="just" eaLnBrk="1" hangingPunct="1">
              <a:lnSpc>
                <a:spcPct val="150000"/>
              </a:lnSpc>
              <a:spcBef>
                <a:spcPts val="0"/>
              </a:spcBef>
            </a:pPr>
            <a:r>
              <a:rPr lang="zh-CN" altLang="en-US" sz="2000" b="1" dirty="0" smtClean="0"/>
              <a:t>双缓冲: </a:t>
            </a:r>
            <a:r>
              <a:rPr lang="zh-CN" altLang="en-US" sz="2000" dirty="0" smtClean="0"/>
              <a:t>如下图</a:t>
            </a:r>
            <a:r>
              <a:rPr lang="en-US" altLang="zh-CN" sz="2000" dirty="0" smtClean="0"/>
              <a:t>(d)</a:t>
            </a:r>
            <a:r>
              <a:rPr lang="zh-CN" altLang="en-US" sz="2000" dirty="0" smtClean="0"/>
              <a:t>所示，设立第二个内核缓冲区。第一个缓冲区充满之后，但是在清空之前，使用第二个。当第二个缓冲区充满时，可以复制给用户。当第二个缓冲区正在复制到用户空间时，第一个可以用来接收新的字符。这样，两个缓冲区轮流：当一个正在复制到用户空间时，另一个积累新的输入。</a:t>
            </a:r>
          </a:p>
        </p:txBody>
      </p:sp>
    </p:spTree>
    <p:extLst>
      <p:ext uri="{BB962C8B-B14F-4D97-AF65-F5344CB8AC3E}">
        <p14:creationId xmlns:p14="http://schemas.microsoft.com/office/powerpoint/2010/main" val="4006470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862724" y="842056"/>
            <a:ext cx="7715250" cy="2047875"/>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marL="0" indent="0" eaLnBrk="1" hangingPunct="1">
              <a:lnSpc>
                <a:spcPct val="150000"/>
              </a:lnSpc>
              <a:spcBef>
                <a:spcPts val="0"/>
              </a:spcBef>
              <a:buNone/>
            </a:pPr>
            <a:r>
              <a:rPr lang="en-US" altLang="zh-CN" sz="2000" smtClean="0">
                <a:latin typeface="Times New Roman" panose="02020603050405020304" pitchFamily="18" charset="0"/>
                <a:cs typeface="Times New Roman" panose="02020603050405020304" pitchFamily="18" charset="0"/>
              </a:rPr>
              <a:t>(a)</a:t>
            </a:r>
            <a:r>
              <a:rPr lang="zh-CN" altLang="en-US" sz="2000" smtClean="0">
                <a:latin typeface="Times New Roman" panose="02020603050405020304" pitchFamily="18" charset="0"/>
                <a:cs typeface="Times New Roman" panose="02020603050405020304" pitchFamily="18" charset="0"/>
              </a:rPr>
              <a:t>未缓冲的输入</a:t>
            </a:r>
          </a:p>
          <a:p>
            <a:pPr marL="0" indent="0" eaLnBrk="1" hangingPunct="1">
              <a:lnSpc>
                <a:spcPct val="150000"/>
              </a:lnSpc>
              <a:spcBef>
                <a:spcPts val="0"/>
              </a:spcBef>
              <a:buNone/>
            </a:pPr>
            <a:r>
              <a:rPr lang="en-US" altLang="zh-CN" sz="2000" smtClean="0">
                <a:latin typeface="Times New Roman" panose="02020603050405020304" pitchFamily="18" charset="0"/>
                <a:cs typeface="Times New Roman" panose="02020603050405020304" pitchFamily="18" charset="0"/>
              </a:rPr>
              <a:t>(b)</a:t>
            </a:r>
            <a:r>
              <a:rPr lang="zh-CN" altLang="en-US" sz="2000" smtClean="0">
                <a:latin typeface="Times New Roman" panose="02020603050405020304" pitchFamily="18" charset="0"/>
                <a:cs typeface="Times New Roman" panose="02020603050405020304" pitchFamily="18" charset="0"/>
              </a:rPr>
              <a:t>在用户空间中缓冲</a:t>
            </a:r>
          </a:p>
          <a:p>
            <a:pPr marL="0" indent="0" eaLnBrk="1" hangingPunct="1">
              <a:lnSpc>
                <a:spcPct val="150000"/>
              </a:lnSpc>
              <a:spcBef>
                <a:spcPts val="0"/>
              </a:spcBef>
              <a:buNone/>
            </a:pPr>
            <a:r>
              <a:rPr lang="en-US" altLang="zh-CN" sz="2000" smtClean="0">
                <a:latin typeface="Times New Roman" panose="02020603050405020304" pitchFamily="18" charset="0"/>
                <a:cs typeface="Times New Roman" panose="02020603050405020304" pitchFamily="18" charset="0"/>
              </a:rPr>
              <a:t>(c)</a:t>
            </a:r>
            <a:r>
              <a:rPr lang="zh-CN" altLang="en-US" sz="2000" smtClean="0">
                <a:latin typeface="Times New Roman" panose="02020603050405020304" pitchFamily="18" charset="0"/>
                <a:cs typeface="Times New Roman" panose="02020603050405020304" pitchFamily="18" charset="0"/>
              </a:rPr>
              <a:t>在内核中缓冲，然后复制到用户空间</a:t>
            </a:r>
          </a:p>
          <a:p>
            <a:pPr marL="0" indent="0" eaLnBrk="1" hangingPunct="1">
              <a:lnSpc>
                <a:spcPct val="150000"/>
              </a:lnSpc>
              <a:spcBef>
                <a:spcPts val="0"/>
              </a:spcBef>
              <a:buNone/>
            </a:pPr>
            <a:r>
              <a:rPr lang="en-US" altLang="zh-CN" sz="2000" smtClean="0">
                <a:latin typeface="Times New Roman" panose="02020603050405020304" pitchFamily="18" charset="0"/>
                <a:cs typeface="Times New Roman" panose="02020603050405020304" pitchFamily="18" charset="0"/>
              </a:rPr>
              <a:t>(d)</a:t>
            </a:r>
            <a:r>
              <a:rPr lang="zh-CN" altLang="en-US" sz="2000" smtClean="0">
                <a:latin typeface="Times New Roman" panose="02020603050405020304" pitchFamily="18" charset="0"/>
                <a:cs typeface="Times New Roman" panose="02020603050405020304" pitchFamily="18" charset="0"/>
              </a:rPr>
              <a:t>在内核中的双缓冲</a:t>
            </a:r>
            <a:endParaRPr lang="en-US" altLang="zh-CN" sz="2000" smtClean="0">
              <a:latin typeface="Times New Roman" panose="02020603050405020304" pitchFamily="18" charset="0"/>
              <a:cs typeface="Times New Roman" panose="02020603050405020304" pitchFamily="18" charset="0"/>
            </a:endParaRPr>
          </a:p>
        </p:txBody>
      </p:sp>
      <p:sp>
        <p:nvSpPr>
          <p:cNvPr id="57348" name="Rectangle 7"/>
          <p:cNvSpPr>
            <a:spLocks noChangeArrowheads="1"/>
          </p:cNvSpPr>
          <p:nvPr/>
        </p:nvSpPr>
        <p:spPr bwMode="auto">
          <a:xfrm>
            <a:off x="0" y="2595563"/>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7349" name="Rectangle 9"/>
          <p:cNvSpPr>
            <a:spLocks noChangeArrowheads="1"/>
          </p:cNvSpPr>
          <p:nvPr/>
        </p:nvSpPr>
        <p:spPr bwMode="auto">
          <a:xfrm>
            <a:off x="0" y="2595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21512" name="Object 8"/>
          <p:cNvGraphicFramePr>
            <a:graphicFrameLocks noChangeAspect="1"/>
          </p:cNvGraphicFramePr>
          <p:nvPr>
            <p:extLst>
              <p:ext uri="{D42A27DB-BD31-4B8C-83A1-F6EECF244321}">
                <p14:modId xmlns:p14="http://schemas.microsoft.com/office/powerpoint/2010/main" val="2210024813"/>
              </p:ext>
            </p:extLst>
          </p:nvPr>
        </p:nvGraphicFramePr>
        <p:xfrm>
          <a:off x="569328" y="2780928"/>
          <a:ext cx="8015288" cy="3429000"/>
        </p:xfrm>
        <a:graphic>
          <a:graphicData uri="http://schemas.openxmlformats.org/presentationml/2006/ole">
            <mc:AlternateContent xmlns:mc="http://schemas.openxmlformats.org/markup-compatibility/2006">
              <mc:Choice xmlns:v="urn:schemas-microsoft-com:vml" Requires="v">
                <p:oleObj spid="_x0000_s8482" name="Visio" r:id="rId4" imgW="3895649" imgH="1661770" progId="Visio.Drawing.6">
                  <p:embed/>
                </p:oleObj>
              </mc:Choice>
              <mc:Fallback>
                <p:oleObj name="Visio" r:id="rId4" imgW="3895649" imgH="166177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328" y="2780928"/>
                        <a:ext cx="8015288"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1" name="Rectangle 10"/>
          <p:cNvSpPr>
            <a:spLocks noGrp="1" noChangeArrowheads="1"/>
          </p:cNvSpPr>
          <p:nvPr>
            <p:ph type="title"/>
          </p:nvPr>
        </p:nvSpPr>
        <p:spPr/>
        <p:txBody>
          <a:bodyPr/>
          <a:lstStyle/>
          <a:p>
            <a:pPr eaLnBrk="1" hangingPunct="1"/>
            <a:r>
              <a:rPr lang="zh-CN" altLang="en-US" sz="2400" dirty="0" smtClean="0"/>
              <a:t>缓冲 </a:t>
            </a:r>
          </a:p>
        </p:txBody>
      </p:sp>
    </p:spTree>
    <p:extLst>
      <p:ext uri="{BB962C8B-B14F-4D97-AF65-F5344CB8AC3E}">
        <p14:creationId xmlns:p14="http://schemas.microsoft.com/office/powerpoint/2010/main" val="3475596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21512"/>
                                        </p:tgtEl>
                                        <p:attrNameLst>
                                          <p:attrName>style.visibility</p:attrName>
                                        </p:attrNameLst>
                                      </p:cBhvr>
                                      <p:to>
                                        <p:strVal val="visible"/>
                                      </p:to>
                                    </p:set>
                                    <p:animEffect transition="in" filter="randombar(horizontal)">
                                      <p:cBhvr>
                                        <p:cTn id="7" dur="500"/>
                                        <p:tgtEl>
                                          <p:spTgt spid="2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930275" y="177800"/>
            <a:ext cx="7921625" cy="787400"/>
          </a:xfrm>
        </p:spPr>
        <p:txBody>
          <a:bodyPr/>
          <a:lstStyle/>
          <a:p>
            <a:pPr eaLnBrk="1" hangingPunct="1"/>
            <a:r>
              <a:rPr lang="zh-CN" altLang="en-US" sz="2400" dirty="0" smtClean="0"/>
              <a:t>缓冲</a:t>
            </a:r>
            <a:endParaRPr lang="en-US" altLang="zh-CN" sz="2400" dirty="0" smtClean="0"/>
          </a:p>
        </p:txBody>
      </p:sp>
      <p:sp>
        <p:nvSpPr>
          <p:cNvPr id="59396" name="Rectangle 3"/>
          <p:cNvSpPr>
            <a:spLocks noGrp="1" noChangeArrowheads="1"/>
          </p:cNvSpPr>
          <p:nvPr>
            <p:ph type="body" idx="1"/>
          </p:nvPr>
        </p:nvSpPr>
        <p:spPr>
          <a:xfrm>
            <a:off x="685800" y="1062695"/>
            <a:ext cx="7772400" cy="746125"/>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buFont typeface="Wingdings" panose="05000000000000000000" pitchFamily="2" charset="2"/>
              <a:buChar char="n"/>
            </a:pPr>
            <a:r>
              <a:rPr lang="zh-CN" altLang="en-US" sz="2400" dirty="0" smtClean="0"/>
              <a:t>网络可能涉及信息包的许多备份</a:t>
            </a:r>
            <a:endParaRPr lang="en-US" altLang="zh-CN" sz="2400" dirty="0" smtClean="0"/>
          </a:p>
        </p:txBody>
      </p:sp>
      <p:sp>
        <p:nvSpPr>
          <p:cNvPr id="5939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22533" name="Object 5"/>
          <p:cNvGraphicFramePr>
            <a:graphicFrameLocks noChangeAspect="1"/>
          </p:cNvGraphicFramePr>
          <p:nvPr>
            <p:extLst>
              <p:ext uri="{D42A27DB-BD31-4B8C-83A1-F6EECF244321}">
                <p14:modId xmlns:p14="http://schemas.microsoft.com/office/powerpoint/2010/main" val="1449458640"/>
              </p:ext>
            </p:extLst>
          </p:nvPr>
        </p:nvGraphicFramePr>
        <p:xfrm>
          <a:off x="444500" y="1752600"/>
          <a:ext cx="8013700" cy="4344988"/>
        </p:xfrm>
        <a:graphic>
          <a:graphicData uri="http://schemas.openxmlformats.org/presentationml/2006/ole">
            <mc:AlternateContent xmlns:mc="http://schemas.openxmlformats.org/markup-compatibility/2006">
              <mc:Choice xmlns:v="urn:schemas-microsoft-com:vml" Requires="v">
                <p:oleObj spid="_x0000_s9506" name="Visio" r:id="rId3" imgW="3158033" imgH="1718158" progId="Visio.Drawing.6">
                  <p:embed/>
                </p:oleObj>
              </mc:Choice>
              <mc:Fallback>
                <p:oleObj name="Visio" r:id="rId3" imgW="3158033" imgH="1718158"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1752600"/>
                        <a:ext cx="8013700" cy="434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88801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randombar(horizontal)">
                                      <p:cBhvr>
                                        <p:cTn id="7" dur="5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zh-CN" altLang="en-US" sz="2400" dirty="0" smtClean="0"/>
              <a:t>错误报告 </a:t>
            </a:r>
          </a:p>
        </p:txBody>
      </p:sp>
      <p:sp>
        <p:nvSpPr>
          <p:cNvPr id="60420" name="Rectangle 3"/>
          <p:cNvSpPr>
            <a:spLocks noGrp="1" noChangeArrowheads="1"/>
          </p:cNvSpPr>
          <p:nvPr>
            <p:ph type="body" idx="1"/>
          </p:nvPr>
        </p:nvSpPr>
        <p:spPr>
          <a:xfrm>
            <a:off x="863588" y="1376772"/>
            <a:ext cx="7236804" cy="4525962"/>
          </a:xfrm>
        </p:spPr>
        <p:txBody>
          <a:bodyPr/>
          <a:lstStyle/>
          <a:p>
            <a:pPr algn="just" eaLnBrk="1" hangingPunct="1">
              <a:lnSpc>
                <a:spcPct val="150000"/>
              </a:lnSpc>
              <a:buFont typeface="Wingdings" panose="05000000000000000000" pitchFamily="2" charset="2"/>
              <a:buChar char="n"/>
            </a:pPr>
            <a:r>
              <a:rPr lang="en-US" altLang="zh-CN" sz="2400" dirty="0" smtClean="0"/>
              <a:t>I/O</a:t>
            </a:r>
            <a:r>
              <a:rPr lang="zh-CN" altLang="en-US" sz="2400" dirty="0" smtClean="0"/>
              <a:t>环境中的错误远比其他环境中要普遍。当它们发生时，操作系统必须以尽可能最好的方式处理。</a:t>
            </a:r>
            <a:endParaRPr lang="en-US" altLang="zh-CN" sz="2400" dirty="0" smtClean="0"/>
          </a:p>
          <a:p>
            <a:pPr algn="just" eaLnBrk="1" hangingPunct="1">
              <a:lnSpc>
                <a:spcPct val="150000"/>
              </a:lnSpc>
              <a:buFont typeface="Wingdings" panose="05000000000000000000" pitchFamily="2" charset="2"/>
              <a:buChar char="n"/>
            </a:pPr>
            <a:r>
              <a:rPr lang="zh-CN" altLang="en-US" sz="2400" dirty="0" smtClean="0"/>
              <a:t>许多错误是与设备相关的，并且必须由适当的驱动程序来处理，但是错误处理的框架是设备无关的。 </a:t>
            </a:r>
          </a:p>
        </p:txBody>
      </p:sp>
    </p:spTree>
    <p:extLst>
      <p:ext uri="{BB962C8B-B14F-4D97-AF65-F5344CB8AC3E}">
        <p14:creationId xmlns:p14="http://schemas.microsoft.com/office/powerpoint/2010/main" val="38901691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zh-CN" altLang="en-US" sz="2400" dirty="0" smtClean="0"/>
              <a:t>错误报告 </a:t>
            </a:r>
          </a:p>
        </p:txBody>
      </p:sp>
      <p:sp>
        <p:nvSpPr>
          <p:cNvPr id="60420" name="Rectangle 3"/>
          <p:cNvSpPr>
            <a:spLocks noGrp="1" noChangeArrowheads="1"/>
          </p:cNvSpPr>
          <p:nvPr>
            <p:ph type="body" idx="1"/>
          </p:nvPr>
        </p:nvSpPr>
        <p:spPr>
          <a:xfrm>
            <a:off x="647564" y="1124744"/>
            <a:ext cx="7848872" cy="4525962"/>
          </a:xfrm>
        </p:spPr>
        <p:txBody>
          <a:bodyPr/>
          <a:lstStyle/>
          <a:p>
            <a:pPr algn="just" eaLnBrk="1" hangingPunct="1">
              <a:lnSpc>
                <a:spcPct val="150000"/>
              </a:lnSpc>
              <a:buFont typeface="Wingdings" panose="05000000000000000000" pitchFamily="2" charset="2"/>
              <a:buChar char="n"/>
            </a:pPr>
            <a:r>
              <a:rPr lang="en-US" altLang="zh-CN" sz="2400" dirty="0" smtClean="0"/>
              <a:t>I/O</a:t>
            </a:r>
            <a:r>
              <a:rPr lang="zh-CN" altLang="en-US" sz="2400" dirty="0" smtClean="0"/>
              <a:t>错误的类型:</a:t>
            </a:r>
          </a:p>
          <a:p>
            <a:pPr lvl="1" algn="just" eaLnBrk="1" hangingPunct="1">
              <a:lnSpc>
                <a:spcPct val="150000"/>
              </a:lnSpc>
              <a:buFont typeface="Wingdings" panose="05000000000000000000" pitchFamily="2" charset="2"/>
              <a:buChar char="Ø"/>
            </a:pPr>
            <a:r>
              <a:rPr lang="zh-CN" altLang="en-US" sz="2400" dirty="0" smtClean="0">
                <a:solidFill>
                  <a:srgbClr val="FF0000"/>
                </a:solidFill>
              </a:rPr>
              <a:t>编程错误</a:t>
            </a:r>
            <a:r>
              <a:rPr lang="zh-CN" altLang="en-US" sz="2400" dirty="0" smtClean="0"/>
              <a:t>：如向输入设备写、从输出设备读或指定了无效的设备等。对这些错误采取的行动是简单直接的：就是报告给调用者一个</a:t>
            </a:r>
            <a:r>
              <a:rPr lang="zh-CN" altLang="en-US" sz="2400" dirty="0" smtClean="0">
                <a:solidFill>
                  <a:srgbClr val="FF0000"/>
                </a:solidFill>
              </a:rPr>
              <a:t>错误代码</a:t>
            </a:r>
            <a:r>
              <a:rPr lang="zh-CN" altLang="en-US" sz="2400" dirty="0" smtClean="0"/>
              <a:t>。</a:t>
            </a:r>
            <a:endParaRPr lang="en-US" altLang="zh-CN" sz="2400" dirty="0" smtClean="0"/>
          </a:p>
          <a:p>
            <a:pPr lvl="1" algn="just" eaLnBrk="1" hangingPunct="1">
              <a:lnSpc>
                <a:spcPct val="150000"/>
              </a:lnSpc>
              <a:buFont typeface="Wingdings" panose="05000000000000000000" pitchFamily="2" charset="2"/>
              <a:buChar char="Ø"/>
            </a:pPr>
            <a:r>
              <a:rPr lang="zh-CN" altLang="en-US" sz="2400" dirty="0">
                <a:solidFill>
                  <a:srgbClr val="FF3300"/>
                </a:solidFill>
              </a:rPr>
              <a:t>实际的</a:t>
            </a:r>
            <a:r>
              <a:rPr lang="en-US" altLang="zh-CN" sz="2400" dirty="0">
                <a:solidFill>
                  <a:srgbClr val="FF3300"/>
                </a:solidFill>
              </a:rPr>
              <a:t>I/O</a:t>
            </a:r>
            <a:r>
              <a:rPr lang="zh-CN" altLang="en-US" sz="2400" dirty="0">
                <a:solidFill>
                  <a:srgbClr val="FF3300"/>
                </a:solidFill>
              </a:rPr>
              <a:t>错误类</a:t>
            </a:r>
            <a:r>
              <a:rPr lang="zh-CN" altLang="en-US" sz="2400" dirty="0">
                <a:solidFill>
                  <a:srgbClr val="FF0000"/>
                </a:solidFill>
              </a:rPr>
              <a:t>：</a:t>
            </a:r>
            <a:r>
              <a:rPr lang="zh-CN" altLang="en-US" sz="2400" dirty="0"/>
              <a:t>例如试图写一个被损坏的磁盘块，或者尝试读取一个关闭的摄像机。在这些情况中，由</a:t>
            </a:r>
            <a:r>
              <a:rPr lang="zh-CN" altLang="en-US" sz="2400" dirty="0">
                <a:solidFill>
                  <a:srgbClr val="FF0000"/>
                </a:solidFill>
              </a:rPr>
              <a:t>驱动程序</a:t>
            </a:r>
            <a:r>
              <a:rPr lang="zh-CN" altLang="en-US" sz="2400" dirty="0"/>
              <a:t>决定如何处理。如果驱动程序不知道怎么做，它可以将问题传递给设备无关的软件</a:t>
            </a:r>
            <a:r>
              <a:rPr lang="zh-CN" altLang="en-US" sz="2400" dirty="0" smtClean="0"/>
              <a:t>。  </a:t>
            </a:r>
          </a:p>
        </p:txBody>
      </p:sp>
    </p:spTree>
    <p:extLst>
      <p:ext uri="{BB962C8B-B14F-4D97-AF65-F5344CB8AC3E}">
        <p14:creationId xmlns:p14="http://schemas.microsoft.com/office/powerpoint/2010/main" val="21293177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zh-CN" altLang="en-US" sz="2400" dirty="0" smtClean="0"/>
              <a:t>错误报告</a:t>
            </a:r>
          </a:p>
        </p:txBody>
      </p:sp>
      <p:sp>
        <p:nvSpPr>
          <p:cNvPr id="61444" name="Rectangle 3"/>
          <p:cNvSpPr>
            <a:spLocks noGrp="1" noChangeArrowheads="1"/>
          </p:cNvSpPr>
          <p:nvPr>
            <p:ph type="body" idx="1"/>
          </p:nvPr>
        </p:nvSpPr>
        <p:spPr>
          <a:xfrm>
            <a:off x="719572" y="1304764"/>
            <a:ext cx="8013576" cy="4525962"/>
          </a:xfrm>
        </p:spPr>
        <p:txBody>
          <a:bodyPr/>
          <a:lstStyle/>
          <a:p>
            <a:pPr algn="just" eaLnBrk="1" hangingPunct="1">
              <a:lnSpc>
                <a:spcPct val="150000"/>
              </a:lnSpc>
              <a:buFont typeface="Wingdings" panose="05000000000000000000" pitchFamily="2" charset="2"/>
              <a:buChar char="n"/>
            </a:pPr>
            <a:r>
              <a:rPr lang="zh-CN" altLang="en-US" sz="2400" dirty="0" smtClean="0"/>
              <a:t>错误报告的方式：</a:t>
            </a:r>
          </a:p>
          <a:p>
            <a:pPr lvl="1" algn="just" eaLnBrk="1" hangingPunct="1">
              <a:lnSpc>
                <a:spcPct val="150000"/>
              </a:lnSpc>
              <a:buFont typeface="Wingdings" panose="05000000000000000000" pitchFamily="2" charset="2"/>
              <a:buChar char="Ø"/>
            </a:pPr>
            <a:r>
              <a:rPr lang="zh-CN" altLang="en-US" sz="2400" dirty="0" smtClean="0"/>
              <a:t>简单错误，弹出对话框，与用户交互</a:t>
            </a:r>
          </a:p>
          <a:p>
            <a:pPr lvl="1" algn="just" eaLnBrk="1" hangingPunct="1">
              <a:lnSpc>
                <a:spcPct val="150000"/>
              </a:lnSpc>
              <a:buFont typeface="Wingdings" panose="05000000000000000000" pitchFamily="2" charset="2"/>
              <a:buChar char="Ø"/>
            </a:pPr>
            <a:r>
              <a:rPr lang="zh-CN" altLang="en-US" sz="2400" dirty="0" smtClean="0"/>
              <a:t>显示错误消息并终止 </a:t>
            </a:r>
          </a:p>
        </p:txBody>
      </p:sp>
    </p:spTree>
    <p:extLst>
      <p:ext uri="{BB962C8B-B14F-4D97-AF65-F5344CB8AC3E}">
        <p14:creationId xmlns:p14="http://schemas.microsoft.com/office/powerpoint/2010/main" val="1425276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zh-CN" altLang="en-US" sz="2400" dirty="0" smtClean="0"/>
              <a:t>分配和释放独占设备 </a:t>
            </a:r>
          </a:p>
        </p:txBody>
      </p:sp>
      <p:sp>
        <p:nvSpPr>
          <p:cNvPr id="62468" name="Rectangle 3"/>
          <p:cNvSpPr>
            <a:spLocks noGrp="1" noChangeArrowheads="1"/>
          </p:cNvSpPr>
          <p:nvPr>
            <p:ph type="body" idx="1"/>
          </p:nvPr>
        </p:nvSpPr>
        <p:spPr>
          <a:xfrm>
            <a:off x="503548" y="1196752"/>
            <a:ext cx="8229351" cy="4525962"/>
          </a:xfrm>
        </p:spPr>
        <p:txBody>
          <a:bodyPr/>
          <a:lstStyle/>
          <a:p>
            <a:pPr algn="just" eaLnBrk="1" hangingPunct="1">
              <a:lnSpc>
                <a:spcPct val="150000"/>
              </a:lnSpc>
              <a:spcBef>
                <a:spcPts val="0"/>
              </a:spcBef>
              <a:buFont typeface="Wingdings" panose="05000000000000000000" pitchFamily="2" charset="2"/>
              <a:buChar char="n"/>
            </a:pPr>
            <a:r>
              <a:rPr lang="zh-CN" altLang="en-US" sz="2400" dirty="0" smtClean="0">
                <a:latin typeface="Times New Roman" panose="02020603050405020304" pitchFamily="18" charset="0"/>
              </a:rPr>
              <a:t>某些设备，例如</a:t>
            </a:r>
            <a:r>
              <a:rPr lang="en-US" altLang="zh-CN" sz="2400" dirty="0" smtClean="0">
                <a:latin typeface="Times New Roman" panose="02020603050405020304" pitchFamily="18" charset="0"/>
              </a:rPr>
              <a:t>CD-ROM</a:t>
            </a:r>
            <a:r>
              <a:rPr lang="zh-CN" altLang="en-US" sz="2400" dirty="0" smtClean="0">
                <a:latin typeface="Times New Roman" panose="02020603050405020304" pitchFamily="18" charset="0"/>
              </a:rPr>
              <a:t>，在任何的给定时刻都只能被单个进程使用。这需要由</a:t>
            </a:r>
            <a:r>
              <a:rPr lang="zh-CN" altLang="en-US" sz="2400" dirty="0" smtClean="0">
                <a:solidFill>
                  <a:srgbClr val="FF0000"/>
                </a:solidFill>
                <a:latin typeface="Times New Roman" panose="02020603050405020304" pitchFamily="18" charset="0"/>
              </a:rPr>
              <a:t>操作系统</a:t>
            </a:r>
            <a:r>
              <a:rPr lang="zh-CN" altLang="en-US" sz="2400" dirty="0" smtClean="0">
                <a:latin typeface="Times New Roman" panose="02020603050405020304" pitchFamily="18" charset="0"/>
              </a:rPr>
              <a:t>来检查设备使用的</a:t>
            </a:r>
            <a:r>
              <a:rPr lang="zh-CN" altLang="en-US" sz="2400" dirty="0" smtClean="0">
                <a:solidFill>
                  <a:srgbClr val="FF0000"/>
                </a:solidFill>
                <a:latin typeface="Times New Roman" panose="02020603050405020304" pitchFamily="18" charset="0"/>
              </a:rPr>
              <a:t>请求</a:t>
            </a:r>
            <a:r>
              <a:rPr lang="zh-CN" altLang="en-US" sz="2400" dirty="0" smtClean="0">
                <a:latin typeface="Times New Roman" panose="02020603050405020304" pitchFamily="18" charset="0"/>
              </a:rPr>
              <a:t>，并且接受或拒绝它们，取决于被请求的设备是否可用。</a:t>
            </a:r>
            <a:endParaRPr lang="en-US" altLang="zh-CN" sz="2400" dirty="0" smtClean="0">
              <a:latin typeface="Times New Roman" panose="02020603050405020304" pitchFamily="18" charset="0"/>
            </a:endParaRPr>
          </a:p>
          <a:p>
            <a:pPr lvl="1" algn="just" eaLnBrk="1" hangingPunct="1">
              <a:lnSpc>
                <a:spcPct val="150000"/>
              </a:lnSpc>
              <a:spcBef>
                <a:spcPts val="0"/>
              </a:spcBef>
              <a:buFont typeface="Wingdings" panose="05000000000000000000" pitchFamily="2" charset="2"/>
              <a:buChar char="Ø"/>
            </a:pPr>
            <a:r>
              <a:rPr lang="zh-CN" altLang="en-US" sz="2200" dirty="0" smtClean="0">
                <a:solidFill>
                  <a:srgbClr val="FF3300"/>
                </a:solidFill>
                <a:latin typeface="Times New Roman" panose="02020603050405020304" pitchFamily="18" charset="0"/>
              </a:rPr>
              <a:t>不用阻塞</a:t>
            </a:r>
          </a:p>
          <a:p>
            <a:pPr algn="just" eaLnBrk="1" hangingPunct="1">
              <a:lnSpc>
                <a:spcPct val="150000"/>
              </a:lnSpc>
              <a:spcBef>
                <a:spcPts val="0"/>
              </a:spcBef>
              <a:buFont typeface="Wingdings" panose="05000000000000000000" pitchFamily="2" charset="2"/>
              <a:buChar char="n"/>
            </a:pPr>
            <a:r>
              <a:rPr lang="zh-CN" altLang="en-US" sz="2400" dirty="0" smtClean="0">
                <a:latin typeface="Times New Roman" panose="02020603050405020304" pitchFamily="18" charset="0"/>
              </a:rPr>
              <a:t>另外一种方法是使用特殊的机制来请求和释放独占设备。试图获得一个不可用的设备将阻塞调用者，而不是使其失败。阻塞的进程被放到队列后。迟早，被请求的设备变得可用，而且队列中的第一个进程被允许获得它并继续执行。</a:t>
            </a:r>
          </a:p>
        </p:txBody>
      </p:sp>
    </p:spTree>
    <p:extLst>
      <p:ext uri="{BB962C8B-B14F-4D97-AF65-F5344CB8AC3E}">
        <p14:creationId xmlns:p14="http://schemas.microsoft.com/office/powerpoint/2010/main" val="1378596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043608" y="159321"/>
            <a:ext cx="4392488" cy="533375"/>
          </a:xfrm>
        </p:spPr>
        <p:txBody>
          <a:bodyPr/>
          <a:lstStyle/>
          <a:p>
            <a:pPr algn="l" eaLnBrk="1" hangingPunct="1"/>
            <a:r>
              <a:rPr lang="en-US" altLang="zh-CN" b="1" smtClean="0">
                <a:ea typeface="+mn-ea"/>
              </a:rPr>
              <a:t>3.1.1</a:t>
            </a:r>
            <a:r>
              <a:rPr lang="en-US" altLang="zh-CN" b="1" smtClean="0">
                <a:latin typeface="+mn-ea"/>
                <a:ea typeface="+mn-ea"/>
              </a:rPr>
              <a:t> </a:t>
            </a:r>
            <a:r>
              <a:rPr lang="en-US" altLang="zh-CN" b="1" smtClean="0">
                <a:ea typeface="+mn-ea"/>
              </a:rPr>
              <a:t>I/O</a:t>
            </a:r>
            <a:r>
              <a:rPr lang="zh-CN" altLang="en-US" b="1" smtClean="0">
                <a:ea typeface="+mn-ea"/>
              </a:rPr>
              <a:t>设备</a:t>
            </a:r>
          </a:p>
        </p:txBody>
      </p:sp>
      <p:sp>
        <p:nvSpPr>
          <p:cNvPr id="7172" name="Rectangle 3"/>
          <p:cNvSpPr>
            <a:spLocks noGrp="1" noChangeArrowheads="1"/>
          </p:cNvSpPr>
          <p:nvPr>
            <p:ph type="body" idx="1"/>
          </p:nvPr>
        </p:nvSpPr>
        <p:spPr>
          <a:xfrm>
            <a:off x="827584" y="1016732"/>
            <a:ext cx="7164796" cy="5178425"/>
          </a:xfrm>
        </p:spPr>
        <p:txBody>
          <a:bodyPr/>
          <a:lstStyle/>
          <a:p>
            <a:pPr algn="just" eaLnBrk="1" hangingPunct="1">
              <a:lnSpc>
                <a:spcPct val="150000"/>
              </a:lnSpc>
              <a:spcBef>
                <a:spcPts val="0"/>
              </a:spcBef>
              <a:buFont typeface="Wingdings" panose="05000000000000000000" pitchFamily="2" charset="2"/>
              <a:buNone/>
            </a:pPr>
            <a:r>
              <a:rPr lang="zh-CN" altLang="en-US" sz="2400" b="1" smtClean="0">
                <a:latin typeface="+mn-ea"/>
              </a:rPr>
              <a:t>设备分类</a:t>
            </a:r>
          </a:p>
          <a:p>
            <a:pPr algn="just" eaLnBrk="1" hangingPunct="1">
              <a:lnSpc>
                <a:spcPct val="150000"/>
              </a:lnSpc>
              <a:spcBef>
                <a:spcPts val="0"/>
              </a:spcBef>
              <a:buFont typeface="Wingdings" panose="05000000000000000000" pitchFamily="2" charset="2"/>
              <a:buChar char="n"/>
            </a:pPr>
            <a:r>
              <a:rPr lang="zh-CN" altLang="en-US" sz="2400" smtClean="0">
                <a:latin typeface="+mn-ea"/>
              </a:rPr>
              <a:t>按设备使用可共享性，分为</a:t>
            </a:r>
          </a:p>
          <a:p>
            <a:pPr lvl="1" algn="just" eaLnBrk="1" hangingPunct="1">
              <a:lnSpc>
                <a:spcPct val="150000"/>
              </a:lnSpc>
              <a:spcBef>
                <a:spcPts val="0"/>
              </a:spcBef>
              <a:buFont typeface="Wingdings" panose="05000000000000000000" pitchFamily="2" charset="2"/>
              <a:buChar char="Ø"/>
            </a:pPr>
            <a:r>
              <a:rPr lang="zh-CN" altLang="en-US" sz="2400" smtClean="0">
                <a:solidFill>
                  <a:srgbClr val="FF0000"/>
                </a:solidFill>
                <a:latin typeface="+mn-ea"/>
              </a:rPr>
              <a:t>独占设备。</a:t>
            </a:r>
            <a:r>
              <a:rPr lang="zh-CN" altLang="en-US" sz="2400" smtClean="0">
                <a:latin typeface="+mn-ea"/>
              </a:rPr>
              <a:t>任一指定的时刻</a:t>
            </a:r>
            <a:r>
              <a:rPr lang="zh-CN" altLang="en-US" sz="2400" b="1" smtClean="0">
                <a:solidFill>
                  <a:srgbClr val="FF0000"/>
                </a:solidFill>
                <a:latin typeface="+mn-ea"/>
              </a:rPr>
              <a:t>只能让一个</a:t>
            </a:r>
            <a:r>
              <a:rPr lang="zh-CN" altLang="en-US" sz="2400" smtClean="0">
                <a:latin typeface="+mn-ea"/>
              </a:rPr>
              <a:t>进程使用的设备。如打印机、磁带驱动器等</a:t>
            </a:r>
          </a:p>
          <a:p>
            <a:pPr lvl="1" algn="just" eaLnBrk="1" hangingPunct="1">
              <a:lnSpc>
                <a:spcPct val="150000"/>
              </a:lnSpc>
              <a:spcBef>
                <a:spcPts val="0"/>
              </a:spcBef>
              <a:buFont typeface="Wingdings" panose="05000000000000000000" pitchFamily="2" charset="2"/>
              <a:buChar char="Ø"/>
            </a:pPr>
            <a:r>
              <a:rPr lang="zh-CN" altLang="en-US" sz="2400" smtClean="0">
                <a:solidFill>
                  <a:srgbClr val="FF0000"/>
                </a:solidFill>
                <a:latin typeface="+mn-ea"/>
              </a:rPr>
              <a:t>共享设备</a:t>
            </a:r>
            <a:r>
              <a:rPr lang="en-US" altLang="zh-CN" sz="2400" smtClean="0">
                <a:solidFill>
                  <a:srgbClr val="FF0000"/>
                </a:solidFill>
                <a:latin typeface="+mn-ea"/>
              </a:rPr>
              <a:t>。</a:t>
            </a:r>
            <a:r>
              <a:rPr lang="zh-CN" altLang="en-US" sz="2400" smtClean="0">
                <a:latin typeface="+mn-ea"/>
              </a:rPr>
              <a:t>能够</a:t>
            </a:r>
            <a:r>
              <a:rPr lang="zh-CN" altLang="en-US" sz="2400" b="1" smtClean="0">
                <a:solidFill>
                  <a:srgbClr val="FF0000"/>
                </a:solidFill>
                <a:latin typeface="+mn-ea"/>
              </a:rPr>
              <a:t>同时</a:t>
            </a:r>
            <a:r>
              <a:rPr lang="zh-CN" altLang="en-US" sz="2400" smtClean="0">
                <a:latin typeface="+mn-ea"/>
              </a:rPr>
              <a:t>让许多程序使用的设备。如磁盘。</a:t>
            </a:r>
          </a:p>
          <a:p>
            <a:pPr lvl="1" algn="just" eaLnBrk="1" hangingPunct="1">
              <a:lnSpc>
                <a:spcPct val="150000"/>
              </a:lnSpc>
              <a:spcBef>
                <a:spcPts val="0"/>
              </a:spcBef>
              <a:buFont typeface="Wingdings" panose="05000000000000000000" pitchFamily="2" charset="2"/>
              <a:buChar char="Ø"/>
            </a:pPr>
            <a:r>
              <a:rPr lang="zh-CN" altLang="en-US" sz="2400" smtClean="0">
                <a:solidFill>
                  <a:srgbClr val="0000FF"/>
                </a:solidFill>
                <a:latin typeface="+mn-ea"/>
              </a:rPr>
              <a:t>虚拟设备。</a:t>
            </a:r>
            <a:r>
              <a:rPr lang="zh-CN" altLang="en-US" sz="2400" smtClean="0">
                <a:latin typeface="+mn-ea"/>
              </a:rPr>
              <a:t>设备本身是独占设备，而经过某种技术处理，可以把它</a:t>
            </a:r>
            <a:r>
              <a:rPr lang="zh-CN" altLang="en-US" sz="2400" b="1" smtClean="0">
                <a:solidFill>
                  <a:srgbClr val="FF0000"/>
                </a:solidFill>
                <a:latin typeface="+mn-ea"/>
              </a:rPr>
              <a:t>改造成共享</a:t>
            </a:r>
            <a:r>
              <a:rPr lang="zh-CN" altLang="en-US" sz="2400" smtClean="0">
                <a:latin typeface="+mn-ea"/>
              </a:rPr>
              <a:t>设备，同时分配给多个进程。  </a:t>
            </a:r>
          </a:p>
        </p:txBody>
      </p:sp>
    </p:spTree>
    <p:extLst>
      <p:ext uri="{BB962C8B-B14F-4D97-AF65-F5344CB8AC3E}">
        <p14:creationId xmlns:p14="http://schemas.microsoft.com/office/powerpoint/2010/main" val="179815018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zh-CN" altLang="en-US" sz="2400" dirty="0" smtClean="0"/>
              <a:t>与设备无关的块大小 </a:t>
            </a:r>
          </a:p>
        </p:txBody>
      </p:sp>
      <p:sp>
        <p:nvSpPr>
          <p:cNvPr id="63492" name="Rectangle 3"/>
          <p:cNvSpPr>
            <a:spLocks noGrp="1" noChangeArrowheads="1"/>
          </p:cNvSpPr>
          <p:nvPr>
            <p:ph type="body" idx="1"/>
          </p:nvPr>
        </p:nvSpPr>
        <p:spPr>
          <a:xfrm>
            <a:off x="575556" y="1160748"/>
            <a:ext cx="7833307" cy="4525962"/>
          </a:xfrm>
        </p:spPr>
        <p:txBody>
          <a:bodyPr/>
          <a:lstStyle/>
          <a:p>
            <a:pPr algn="just" eaLnBrk="1" hangingPunct="1">
              <a:lnSpc>
                <a:spcPct val="150000"/>
              </a:lnSpc>
              <a:spcBef>
                <a:spcPts val="0"/>
              </a:spcBef>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不同的磁盘可能有不同的</a:t>
            </a:r>
            <a:r>
              <a:rPr lang="zh-CN" altLang="en-US" sz="2400" dirty="0" smtClean="0">
                <a:solidFill>
                  <a:srgbClr val="FF0000"/>
                </a:solidFill>
                <a:latin typeface="Times New Roman" panose="02020603050405020304" pitchFamily="18" charset="0"/>
                <a:cs typeface="Times New Roman" panose="02020603050405020304" pitchFamily="18" charset="0"/>
              </a:rPr>
              <a:t>扇区</a:t>
            </a:r>
            <a:r>
              <a:rPr lang="zh-CN" altLang="en-US" sz="2400" dirty="0" smtClean="0">
                <a:latin typeface="Times New Roman" panose="02020603050405020304" pitchFamily="18" charset="0"/>
                <a:cs typeface="Times New Roman" panose="02020603050405020304" pitchFamily="18" charset="0"/>
              </a:rPr>
              <a:t>大小。通常都是由设备无关的软件来隐藏该事实，并且给高层提供一个</a:t>
            </a:r>
            <a:r>
              <a:rPr lang="zh-CN" altLang="en-US" sz="2400" dirty="0" smtClean="0">
                <a:solidFill>
                  <a:srgbClr val="FF0000"/>
                </a:solidFill>
                <a:latin typeface="Times New Roman" panose="02020603050405020304" pitchFamily="18" charset="0"/>
                <a:cs typeface="Times New Roman" panose="02020603050405020304" pitchFamily="18" charset="0"/>
              </a:rPr>
              <a:t>统一的块</a:t>
            </a:r>
            <a:r>
              <a:rPr lang="zh-CN" altLang="en-US" sz="2400" dirty="0" smtClean="0">
                <a:solidFill>
                  <a:srgbClr val="FF0000"/>
                </a:solidFill>
                <a:latin typeface="Times New Roman" panose="02020603050405020304" pitchFamily="18" charset="0"/>
                <a:cs typeface="Times New Roman" panose="02020603050405020304" pitchFamily="18" charset="0"/>
              </a:rPr>
              <a:t>大小</a:t>
            </a:r>
            <a:endParaRPr lang="en-US" altLang="zh-CN" sz="2400" dirty="0">
              <a:latin typeface="Times New Roman" panose="02020603050405020304" pitchFamily="18" charset="0"/>
              <a:cs typeface="Times New Roman" panose="02020603050405020304" pitchFamily="18" charset="0"/>
            </a:endParaRPr>
          </a:p>
          <a:p>
            <a:pPr lvl="1" algn="just" eaLnBrk="1" hangingPunct="1">
              <a:lnSpc>
                <a:spcPct val="150000"/>
              </a:lnSpc>
              <a:spcBef>
                <a:spcPts val="0"/>
              </a:spcBef>
              <a:buFont typeface="Wingdings" panose="05000000000000000000" pitchFamily="2" charset="2"/>
              <a:buChar char="Ø"/>
            </a:pPr>
            <a:r>
              <a:rPr lang="zh-CN" altLang="en-US" sz="2200" dirty="0" smtClean="0">
                <a:latin typeface="Times New Roman" panose="02020603050405020304" pitchFamily="18" charset="0"/>
                <a:cs typeface="Times New Roman" panose="02020603050405020304" pitchFamily="18" charset="0"/>
              </a:rPr>
              <a:t>比方说</a:t>
            </a:r>
            <a:r>
              <a:rPr lang="zh-CN" altLang="en-US" sz="2200" dirty="0" smtClean="0">
                <a:latin typeface="Times New Roman" panose="02020603050405020304" pitchFamily="18" charset="0"/>
                <a:cs typeface="Times New Roman" panose="02020603050405020304" pitchFamily="18" charset="0"/>
              </a:rPr>
              <a:t>，通过把几个扇区当成一个</a:t>
            </a:r>
            <a:r>
              <a:rPr lang="zh-CN" altLang="en-US" sz="2200" dirty="0" smtClean="0">
                <a:solidFill>
                  <a:srgbClr val="FF0000"/>
                </a:solidFill>
                <a:latin typeface="Times New Roman" panose="02020603050405020304" pitchFamily="18" charset="0"/>
                <a:cs typeface="Times New Roman" panose="02020603050405020304" pitchFamily="18" charset="0"/>
              </a:rPr>
              <a:t>逻辑块</a:t>
            </a:r>
            <a:r>
              <a:rPr lang="zh-CN" altLang="en-US" sz="2200" dirty="0" smtClean="0">
                <a:latin typeface="Times New Roman" panose="02020603050405020304" pitchFamily="18" charset="0"/>
                <a:cs typeface="Times New Roman" panose="02020603050405020304" pitchFamily="18" charset="0"/>
              </a:rPr>
              <a:t>。这样，高层只需处理抽象的、全部使用相同块容量的设备，而不用理会物理扇区大小</a:t>
            </a:r>
            <a:r>
              <a:rPr lang="zh-CN" altLang="en-US" sz="2200" dirty="0" smtClean="0">
                <a:latin typeface="Times New Roman" panose="02020603050405020304" pitchFamily="18" charset="0"/>
                <a:cs typeface="Times New Roman" panose="02020603050405020304" pitchFamily="18" charset="0"/>
              </a:rPr>
              <a:t>。</a:t>
            </a:r>
            <a:endParaRPr lang="en-US" altLang="zh-CN" sz="2200" dirty="0" smtClean="0">
              <a:latin typeface="Times New Roman" panose="02020603050405020304" pitchFamily="18" charset="0"/>
              <a:cs typeface="Times New Roman" panose="02020603050405020304" pitchFamily="18" charset="0"/>
            </a:endParaRPr>
          </a:p>
          <a:p>
            <a:pPr lvl="1" algn="just" eaLnBrk="1" hangingPunct="1">
              <a:lnSpc>
                <a:spcPct val="150000"/>
              </a:lnSpc>
              <a:spcBef>
                <a:spcPts val="0"/>
              </a:spcBef>
              <a:buFont typeface="Wingdings" panose="05000000000000000000" pitchFamily="2" charset="2"/>
              <a:buChar char="Ø"/>
            </a:pPr>
            <a:r>
              <a:rPr lang="zh-CN" altLang="en-US" sz="2200" dirty="0" smtClean="0">
                <a:latin typeface="Times New Roman" panose="02020603050405020304" pitchFamily="18" charset="0"/>
                <a:cs typeface="Times New Roman" panose="02020603050405020304" pitchFamily="18" charset="0"/>
              </a:rPr>
              <a:t>同样</a:t>
            </a:r>
            <a:r>
              <a:rPr lang="zh-CN" altLang="en-US" sz="2200" dirty="0" smtClean="0">
                <a:latin typeface="Times New Roman" panose="02020603050405020304" pitchFamily="18" charset="0"/>
                <a:cs typeface="Times New Roman" panose="02020603050405020304" pitchFamily="18" charset="0"/>
              </a:rPr>
              <a:t>地，某些字符设备每次发送一个字节</a:t>
            </a:r>
            <a:r>
              <a:rPr lang="en-US" altLang="zh-CN" sz="2200" dirty="0" smtClean="0">
                <a:latin typeface="Times New Roman" panose="02020603050405020304" pitchFamily="18" charset="0"/>
                <a:cs typeface="Times New Roman" panose="02020603050405020304" pitchFamily="18" charset="0"/>
              </a:rPr>
              <a:t>(</a:t>
            </a:r>
            <a:r>
              <a:rPr lang="zh-CN" altLang="en-US" sz="2200" dirty="0" smtClean="0">
                <a:latin typeface="Times New Roman" panose="02020603050405020304" pitchFamily="18" charset="0"/>
                <a:cs typeface="Times New Roman" panose="02020603050405020304" pitchFamily="18" charset="0"/>
              </a:rPr>
              <a:t>例如调制解调器</a:t>
            </a:r>
            <a:r>
              <a:rPr lang="en-US" altLang="zh-CN" sz="2200" dirty="0" smtClean="0">
                <a:latin typeface="Times New Roman" panose="02020603050405020304" pitchFamily="18" charset="0"/>
                <a:cs typeface="Times New Roman" panose="02020603050405020304" pitchFamily="18" charset="0"/>
              </a:rPr>
              <a:t>)</a:t>
            </a:r>
            <a:r>
              <a:rPr lang="zh-CN" altLang="en-US" sz="2200" dirty="0" smtClean="0">
                <a:latin typeface="Times New Roman" panose="02020603050405020304" pitchFamily="18" charset="0"/>
                <a:cs typeface="Times New Roman" panose="02020603050405020304" pitchFamily="18" charset="0"/>
              </a:rPr>
              <a:t>，而其他的则发送较大的单元</a:t>
            </a:r>
            <a:r>
              <a:rPr lang="en-US" altLang="zh-CN" sz="2200" dirty="0" smtClean="0">
                <a:latin typeface="Times New Roman" panose="02020603050405020304" pitchFamily="18" charset="0"/>
                <a:cs typeface="Times New Roman" panose="02020603050405020304" pitchFamily="18" charset="0"/>
              </a:rPr>
              <a:t>(</a:t>
            </a:r>
            <a:r>
              <a:rPr lang="zh-CN" altLang="en-US" sz="2200" dirty="0" smtClean="0">
                <a:latin typeface="Times New Roman" panose="02020603050405020304" pitchFamily="18" charset="0"/>
                <a:cs typeface="Times New Roman" panose="02020603050405020304" pitchFamily="18" charset="0"/>
              </a:rPr>
              <a:t>例如网络接口</a:t>
            </a:r>
            <a:r>
              <a:rPr lang="en-US" altLang="zh-CN" sz="2200" dirty="0" smtClean="0">
                <a:latin typeface="Times New Roman" panose="02020603050405020304" pitchFamily="18" charset="0"/>
                <a:cs typeface="Times New Roman" panose="02020603050405020304" pitchFamily="18" charset="0"/>
              </a:rPr>
              <a:t>)</a:t>
            </a:r>
            <a:r>
              <a:rPr lang="zh-CN" altLang="en-US" sz="2200" dirty="0" smtClean="0">
                <a:latin typeface="Times New Roman" panose="02020603050405020304" pitchFamily="18" charset="0"/>
                <a:cs typeface="Times New Roman" panose="02020603050405020304" pitchFamily="18" charset="0"/>
              </a:rPr>
              <a:t>。这些区别同样也可能被隐藏。 </a:t>
            </a:r>
          </a:p>
        </p:txBody>
      </p:sp>
    </p:spTree>
    <p:extLst>
      <p:ext uri="{BB962C8B-B14F-4D97-AF65-F5344CB8AC3E}">
        <p14:creationId xmlns:p14="http://schemas.microsoft.com/office/powerpoint/2010/main" val="24020521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600" y="0"/>
            <a:ext cx="4124847" cy="656846"/>
          </a:xfrm>
          <a:prstGeom prst="rect">
            <a:avLst/>
          </a:prstGeom>
        </p:spPr>
        <p:txBody>
          <a:bodyPr wrap="non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3.2.5  </a:t>
            </a:r>
            <a:r>
              <a:rPr lang="zh-CN" altLang="en-US" sz="2800" b="1" dirty="0">
                <a:latin typeface="Times New Roman" panose="02020603050405020304" pitchFamily="18" charset="0"/>
                <a:cs typeface="Times New Roman" panose="02020603050405020304" pitchFamily="18" charset="0"/>
              </a:rPr>
              <a:t>用户空间的</a:t>
            </a:r>
            <a:r>
              <a:rPr lang="en-US" altLang="zh-CN" sz="2800" b="1" dirty="0">
                <a:latin typeface="Times New Roman" panose="02020603050405020304" pitchFamily="18" charset="0"/>
                <a:cs typeface="Times New Roman" panose="02020603050405020304" pitchFamily="18" charset="0"/>
              </a:rPr>
              <a:t>I/O</a:t>
            </a:r>
            <a:r>
              <a:rPr lang="zh-CN" altLang="en-US" sz="2800" b="1" dirty="0">
                <a:latin typeface="Times New Roman" panose="02020603050405020304" pitchFamily="18" charset="0"/>
                <a:cs typeface="Times New Roman" panose="02020603050405020304" pitchFamily="18" charset="0"/>
              </a:rPr>
              <a:t>软件</a:t>
            </a:r>
          </a:p>
        </p:txBody>
      </p:sp>
      <p:sp>
        <p:nvSpPr>
          <p:cNvPr id="3" name="文本框 2"/>
          <p:cNvSpPr txBox="1"/>
          <p:nvPr/>
        </p:nvSpPr>
        <p:spPr>
          <a:xfrm>
            <a:off x="719572" y="1268760"/>
            <a:ext cx="7164796" cy="452431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n"/>
            </a:pPr>
            <a:r>
              <a:rPr lang="zh-CN" altLang="en-US" sz="2400" dirty="0" smtClean="0"/>
              <a:t>尽管</a:t>
            </a:r>
            <a:r>
              <a:rPr lang="zh-CN" altLang="en-US" sz="2400" b="1" dirty="0" smtClean="0"/>
              <a:t>大多数</a:t>
            </a:r>
            <a:r>
              <a:rPr lang="en-US" altLang="zh-CN" sz="2400" dirty="0" smtClean="0"/>
              <a:t>I/O</a:t>
            </a:r>
            <a:r>
              <a:rPr lang="zh-CN" altLang="en-US" sz="2400" dirty="0" smtClean="0"/>
              <a:t>软件都在操作系统</a:t>
            </a:r>
            <a:r>
              <a:rPr lang="zh-CN" altLang="en-US" sz="2400" b="1" dirty="0" smtClean="0"/>
              <a:t>内部</a:t>
            </a:r>
            <a:r>
              <a:rPr lang="zh-CN" altLang="en-US" sz="2400" dirty="0" smtClean="0"/>
              <a:t>，但也有一小部分是与库和用户程序链接在一起构成的，甚至整个程序都运行在操作系统以外。系统调用，包括</a:t>
            </a:r>
            <a:r>
              <a:rPr lang="en-US" altLang="zh-CN" sz="2400" dirty="0" smtClean="0"/>
              <a:t>I/O</a:t>
            </a:r>
            <a:r>
              <a:rPr lang="zh-CN" altLang="en-US" sz="2400" dirty="0" smtClean="0"/>
              <a:t>系统调用，通常是由</a:t>
            </a:r>
            <a:r>
              <a:rPr lang="zh-CN" altLang="en-US" sz="2400" b="1" dirty="0" smtClean="0">
                <a:solidFill>
                  <a:srgbClr val="FF0000"/>
                </a:solidFill>
              </a:rPr>
              <a:t>库过程</a:t>
            </a:r>
            <a:r>
              <a:rPr lang="zh-CN" altLang="en-US" sz="2400" dirty="0" smtClean="0"/>
              <a:t>实现的。</a:t>
            </a:r>
            <a:endParaRPr lang="en-US" altLang="zh-CN" sz="2400" dirty="0" smtClean="0"/>
          </a:p>
          <a:p>
            <a:pPr marL="342900" indent="-342900" algn="just">
              <a:lnSpc>
                <a:spcPct val="150000"/>
              </a:lnSpc>
              <a:buFont typeface="Wingdings" panose="05000000000000000000" pitchFamily="2" charset="2"/>
              <a:buChar char="n"/>
            </a:pPr>
            <a:endParaRPr lang="en-US" altLang="zh-CN" sz="2400" dirty="0"/>
          </a:p>
          <a:p>
            <a:pPr marL="342900" indent="-342900" algn="just">
              <a:lnSpc>
                <a:spcPct val="150000"/>
              </a:lnSpc>
              <a:buFont typeface="Wingdings" panose="05000000000000000000" pitchFamily="2" charset="2"/>
              <a:buChar char="n"/>
            </a:pPr>
            <a:r>
              <a:rPr lang="zh-CN" altLang="en-US" sz="2400" dirty="0" smtClean="0">
                <a:solidFill>
                  <a:srgbClr val="FF0000"/>
                </a:solidFill>
              </a:rPr>
              <a:t>库过程</a:t>
            </a:r>
            <a:r>
              <a:rPr lang="zh-CN" altLang="en-US" sz="2400" dirty="0" smtClean="0"/>
              <a:t>所做的工作只不过是为系统调用把它们的参数放在合适的位置，其他的</a:t>
            </a:r>
            <a:r>
              <a:rPr lang="en-US" altLang="zh-CN" sz="2400" dirty="0" smtClean="0"/>
              <a:t>I/O</a:t>
            </a:r>
            <a:r>
              <a:rPr lang="zh-CN" altLang="en-US" sz="2400" dirty="0" smtClean="0"/>
              <a:t>过程实际完成真实的工作。</a:t>
            </a:r>
            <a:endParaRPr lang="zh-CN" altLang="en-US" sz="2400" dirty="0"/>
          </a:p>
        </p:txBody>
      </p:sp>
    </p:spTree>
    <p:extLst>
      <p:ext uri="{BB962C8B-B14F-4D97-AF65-F5344CB8AC3E}">
        <p14:creationId xmlns:p14="http://schemas.microsoft.com/office/powerpoint/2010/main" val="70340880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7604" y="-6869"/>
            <a:ext cx="4185761" cy="654988"/>
          </a:xfrm>
          <a:prstGeom prst="rect">
            <a:avLst/>
          </a:prstGeom>
        </p:spPr>
        <p:txBody>
          <a:bodyPr wrap="non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3.2.5  </a:t>
            </a:r>
            <a:r>
              <a:rPr lang="zh-CN" altLang="en-US" sz="2800" b="1" dirty="0">
                <a:latin typeface="Times New Roman" panose="02020603050405020304" pitchFamily="18" charset="0"/>
                <a:cs typeface="Times New Roman" panose="02020603050405020304" pitchFamily="18" charset="0"/>
              </a:rPr>
              <a:t>用户空间的</a:t>
            </a:r>
            <a:r>
              <a:rPr lang="en-US" altLang="zh-CN" sz="2800" b="1" dirty="0">
                <a:latin typeface="Times New Roman" panose="02020603050405020304" pitchFamily="18" charset="0"/>
                <a:cs typeface="Times New Roman" panose="02020603050405020304" pitchFamily="18" charset="0"/>
              </a:rPr>
              <a:t>I/O</a:t>
            </a:r>
            <a:r>
              <a:rPr lang="zh-CN" altLang="en-US" sz="2800" b="1" dirty="0">
                <a:latin typeface="Times New Roman" panose="02020603050405020304" pitchFamily="18" charset="0"/>
                <a:cs typeface="Times New Roman" panose="02020603050405020304" pitchFamily="18" charset="0"/>
              </a:rPr>
              <a:t>软件</a:t>
            </a:r>
          </a:p>
        </p:txBody>
      </p:sp>
      <p:sp>
        <p:nvSpPr>
          <p:cNvPr id="3" name="文本框 2"/>
          <p:cNvSpPr txBox="1"/>
          <p:nvPr/>
        </p:nvSpPr>
        <p:spPr>
          <a:xfrm>
            <a:off x="683568" y="908720"/>
            <a:ext cx="7920880" cy="5453801"/>
          </a:xfrm>
          <a:prstGeom prst="rect">
            <a:avLst/>
          </a:prstGeom>
          <a:noFill/>
        </p:spPr>
        <p:txBody>
          <a:bodyPr wrap="square" rtlCol="0">
            <a:spAutoFit/>
          </a:bodyPr>
          <a:lstStyle/>
          <a:p>
            <a:pPr marL="457200" indent="-457200">
              <a:lnSpc>
                <a:spcPct val="130000"/>
              </a:lnSpc>
              <a:buFont typeface="Wingdings" panose="05000000000000000000" pitchFamily="2" charset="2"/>
              <a:buChar char="n"/>
            </a:pPr>
            <a:r>
              <a:rPr lang="en-US" altLang="zh-CN" sz="2800" b="1" dirty="0" err="1">
                <a:latin typeface="Times New Roman" panose="02020603050405020304" pitchFamily="18" charset="0"/>
                <a:cs typeface="Times New Roman" panose="02020603050405020304" pitchFamily="18" charset="0"/>
              </a:rPr>
              <a:t>p</a:t>
            </a:r>
            <a:r>
              <a:rPr lang="en-US" altLang="zh-CN" sz="2800" b="1" dirty="0" err="1" smtClean="0">
                <a:latin typeface="Times New Roman" panose="02020603050405020304" pitchFamily="18" charset="0"/>
                <a:cs typeface="Times New Roman" panose="02020603050405020304" pitchFamily="18" charset="0"/>
              </a:rPr>
              <a:t>rintf</a:t>
            </a:r>
            <a:endParaRPr lang="en-US" altLang="zh-CN" sz="2800" b="1" dirty="0" smtClean="0">
              <a:latin typeface="Times New Roman" panose="02020603050405020304" pitchFamily="18" charset="0"/>
              <a:cs typeface="Times New Roman" panose="02020603050405020304" pitchFamily="18" charset="0"/>
            </a:endParaRPr>
          </a:p>
          <a:p>
            <a:pPr algn="just">
              <a:lnSpc>
                <a:spcPct val="130000"/>
              </a:lnSpc>
            </a:pPr>
            <a:r>
              <a:rPr lang="zh-CN" altLang="en-US" sz="2400" dirty="0" smtClean="0">
                <a:latin typeface="Times New Roman" panose="02020603050405020304" pitchFamily="18" charset="0"/>
                <a:cs typeface="Times New Roman" panose="02020603050405020304" pitchFamily="18" charset="0"/>
              </a:rPr>
              <a:t>它以格式串和可能的一些变量作为输入，构造一个</a:t>
            </a:r>
            <a:r>
              <a:rPr lang="en-US" altLang="zh-CN" sz="2400" dirty="0" smtClean="0">
                <a:latin typeface="Times New Roman" panose="02020603050405020304" pitchFamily="18" charset="0"/>
                <a:cs typeface="Times New Roman" panose="02020603050405020304" pitchFamily="18" charset="0"/>
              </a:rPr>
              <a:t>ASCII</a:t>
            </a:r>
            <a:r>
              <a:rPr lang="zh-CN" altLang="en-US" sz="2400" dirty="0" smtClean="0">
                <a:latin typeface="Times New Roman" panose="02020603050405020304" pitchFamily="18" charset="0"/>
                <a:cs typeface="Times New Roman" panose="02020603050405020304" pitchFamily="18" charset="0"/>
              </a:rPr>
              <a:t>字符串，然后调用</a:t>
            </a:r>
            <a:r>
              <a:rPr lang="en-US" altLang="zh-CN" sz="2400" dirty="0" smtClean="0">
                <a:latin typeface="Times New Roman" panose="02020603050405020304" pitchFamily="18" charset="0"/>
                <a:cs typeface="Times New Roman" panose="02020603050405020304" pitchFamily="18" charset="0"/>
              </a:rPr>
              <a:t>write</a:t>
            </a:r>
            <a:r>
              <a:rPr lang="zh-CN" altLang="en-US" sz="2400" dirty="0" smtClean="0">
                <a:latin typeface="Times New Roman" panose="02020603050405020304" pitchFamily="18" charset="0"/>
                <a:cs typeface="Times New Roman" panose="02020603050405020304" pitchFamily="18" charset="0"/>
              </a:rPr>
              <a:t>来输出这个串。</a:t>
            </a:r>
            <a:r>
              <a:rPr lang="en-US" altLang="zh-CN" sz="2400" dirty="0"/>
              <a:t>	</a:t>
            </a:r>
            <a:endParaRPr lang="en-US" altLang="zh-CN" sz="2400" dirty="0" smtClean="0"/>
          </a:p>
          <a:p>
            <a:pPr marL="342900" indent="-342900" algn="just">
              <a:lnSpc>
                <a:spcPct val="130000"/>
              </a:lnSpc>
              <a:buFont typeface="Wingdings" panose="05000000000000000000" pitchFamily="2" charset="2"/>
              <a:buChar char="n"/>
            </a:pPr>
            <a:r>
              <a:rPr lang="zh-CN" altLang="en-US" sz="2400" b="1" dirty="0" smtClean="0"/>
              <a:t>举例</a:t>
            </a:r>
            <a:endParaRPr lang="en-US" altLang="zh-CN" sz="2400" b="1" dirty="0" smtClean="0"/>
          </a:p>
          <a:p>
            <a:pPr algn="just">
              <a:lnSpc>
                <a:spcPct val="130000"/>
              </a:lnSpc>
            </a:pPr>
            <a:r>
              <a:rPr lang="en-US" altLang="zh-CN" sz="2400" dirty="0" smtClean="0"/>
              <a:t>    </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printf</a:t>
            </a:r>
            <a:r>
              <a:rPr lang="en-US" altLang="zh-CN" sz="2400" dirty="0" smtClean="0">
                <a:latin typeface="Times New Roman" panose="02020603050405020304" pitchFamily="18" charset="0"/>
                <a:cs typeface="Times New Roman" panose="02020603050405020304" pitchFamily="18" charset="0"/>
              </a:rPr>
              <a:t>(“The square of %3d is %6d\n”, </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a:t>
            </a:r>
          </a:p>
          <a:p>
            <a:pPr algn="just">
              <a:lnSpc>
                <a:spcPct val="130000"/>
              </a:lnSpc>
            </a:pPr>
            <a:r>
              <a:rPr lang="zh-CN" altLang="en-US" sz="2400" b="1" dirty="0" smtClean="0">
                <a:latin typeface="Times New Roman" panose="02020603050405020304" pitchFamily="18" charset="0"/>
                <a:cs typeface="Times New Roman" panose="02020603050405020304" pitchFamily="18" charset="0"/>
              </a:rPr>
              <a:t>字符串组成</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914400" lvl="1" indent="-457200" algn="just">
              <a:lnSpc>
                <a:spcPct val="130000"/>
              </a:lnSpc>
              <a:buFont typeface="+mj-ea"/>
              <a:buAutoNum type="circleNumDbPlain"/>
            </a:pPr>
            <a:r>
              <a:rPr lang="en-US" altLang="zh-CN" sz="2400" dirty="0" smtClean="0">
                <a:latin typeface="Times New Roman" panose="02020603050405020304" pitchFamily="18" charset="0"/>
                <a:cs typeface="Times New Roman" panose="02020603050405020304" pitchFamily="18" charset="0"/>
              </a:rPr>
              <a:t>14</a:t>
            </a:r>
            <a:r>
              <a:rPr lang="zh-CN" altLang="en-US" sz="2400" dirty="0" smtClean="0">
                <a:latin typeface="Times New Roman" panose="02020603050405020304" pitchFamily="18" charset="0"/>
                <a:cs typeface="Times New Roman" panose="02020603050405020304" pitchFamily="18" charset="0"/>
              </a:rPr>
              <a:t>个字符的串</a:t>
            </a:r>
            <a:r>
              <a:rPr lang="en-US" altLang="zh-CN" sz="2400" dirty="0" smtClean="0">
                <a:latin typeface="Times New Roman" panose="02020603050405020304" pitchFamily="18" charset="0"/>
                <a:cs typeface="Times New Roman" panose="02020603050405020304" pitchFamily="18" charset="0"/>
              </a:rPr>
              <a:t>”the square of”</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914400" lvl="1" indent="-457200" algn="just">
              <a:lnSpc>
                <a:spcPct val="130000"/>
              </a:lnSpc>
              <a:buFont typeface="+mj-ea"/>
              <a:buAutoNum type="circleNumDbPlain"/>
            </a:pPr>
            <a:r>
              <a:rPr lang="zh-CN" altLang="en-US" sz="2400" dirty="0" smtClean="0">
                <a:latin typeface="Times New Roman" panose="02020603050405020304" pitchFamily="18" charset="0"/>
                <a:cs typeface="Times New Roman" panose="02020603050405020304" pitchFamily="18" charset="0"/>
              </a:rPr>
              <a:t>表示</a:t>
            </a:r>
            <a:r>
              <a:rPr lang="en-US" altLang="zh-CN" sz="2400" dirty="0" err="1" smtClean="0">
                <a:latin typeface="Times New Roman" panose="02020603050405020304" pitchFamily="18" charset="0"/>
                <a:cs typeface="Times New Roman" panose="02020603050405020304" pitchFamily="18" charset="0"/>
              </a:rPr>
              <a:t>i</a:t>
            </a:r>
            <a:r>
              <a:rPr lang="zh-CN" altLang="en-US" sz="2400" dirty="0" smtClean="0">
                <a:latin typeface="Times New Roman" panose="02020603050405020304" pitchFamily="18" charset="0"/>
                <a:cs typeface="Times New Roman" panose="02020603050405020304" pitchFamily="18" charset="0"/>
              </a:rPr>
              <a:t>值的</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个字符的串；</a:t>
            </a:r>
            <a:endParaRPr lang="en-US" altLang="zh-CN" sz="2400" dirty="0" smtClean="0">
              <a:latin typeface="Times New Roman" panose="02020603050405020304" pitchFamily="18" charset="0"/>
              <a:cs typeface="Times New Roman" panose="02020603050405020304" pitchFamily="18" charset="0"/>
            </a:endParaRPr>
          </a:p>
          <a:p>
            <a:pPr marL="914400" lvl="1" indent="-457200" algn="just">
              <a:lnSpc>
                <a:spcPct val="130000"/>
              </a:lnSpc>
              <a:buFont typeface="+mj-ea"/>
              <a:buAutoNum type="circleNumDbPlain"/>
            </a:pPr>
            <a:r>
              <a:rPr lang="zh-CN" altLang="en-US" sz="2400" dirty="0" smtClean="0">
                <a:latin typeface="Times New Roman" panose="02020603050405020304" pitchFamily="18" charset="0"/>
                <a:cs typeface="Times New Roman" panose="02020603050405020304" pitchFamily="18" charset="0"/>
              </a:rPr>
              <a:t>表示</a:t>
            </a:r>
            <a:r>
              <a:rPr lang="en-US" altLang="zh-CN" sz="2400" dirty="0" smtClean="0">
                <a:latin typeface="Times New Roman" panose="02020603050405020304" pitchFamily="18" charset="0"/>
                <a:cs typeface="Times New Roman" panose="02020603050405020304" pitchFamily="18" charset="0"/>
              </a:rPr>
              <a:t>”is”</a:t>
            </a:r>
            <a:r>
              <a:rPr lang="zh-CN" altLang="en-US" sz="2400" dirty="0" smtClean="0">
                <a:latin typeface="Times New Roman" panose="02020603050405020304" pitchFamily="18" charset="0"/>
                <a:cs typeface="Times New Roman" panose="02020603050405020304" pitchFamily="18" charset="0"/>
              </a:rPr>
              <a:t>的</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个字符的串；</a:t>
            </a:r>
            <a:endParaRPr lang="en-US" altLang="zh-CN" sz="2400" dirty="0" smtClean="0">
              <a:latin typeface="Times New Roman" panose="02020603050405020304" pitchFamily="18" charset="0"/>
              <a:cs typeface="Times New Roman" panose="02020603050405020304" pitchFamily="18" charset="0"/>
            </a:endParaRPr>
          </a:p>
          <a:p>
            <a:pPr marL="914400" lvl="1" indent="-457200" algn="just">
              <a:lnSpc>
                <a:spcPct val="130000"/>
              </a:lnSpc>
              <a:buFont typeface="+mj-ea"/>
              <a:buAutoNum type="circleNumDbPlain"/>
            </a:pPr>
            <a:r>
              <a:rPr lang="zh-CN" altLang="en-US" sz="2400" dirty="0" smtClean="0">
                <a:latin typeface="Times New Roman" panose="02020603050405020304" pitchFamily="18" charset="0"/>
                <a:cs typeface="Times New Roman" panose="02020603050405020304" pitchFamily="18" charset="0"/>
              </a:rPr>
              <a:t>表示</a:t>
            </a:r>
            <a:r>
              <a:rPr lang="en-US" altLang="zh-CN" sz="2400" dirty="0" smtClean="0">
                <a:latin typeface="Times New Roman" panose="02020603050405020304" pitchFamily="18" charset="0"/>
                <a:cs typeface="Times New Roman" panose="02020603050405020304" pitchFamily="18" charset="0"/>
              </a:rPr>
              <a:t>i</a:t>
            </a:r>
            <a:r>
              <a:rPr lang="en-US" altLang="zh-CN" sz="2400" baseline="300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值的</a:t>
            </a:r>
            <a:r>
              <a:rPr lang="en-US" altLang="zh-CN" sz="2400" dirty="0" smtClean="0">
                <a:latin typeface="Times New Roman" panose="02020603050405020304" pitchFamily="18" charset="0"/>
                <a:cs typeface="Times New Roman" panose="02020603050405020304" pitchFamily="18" charset="0"/>
              </a:rPr>
              <a:t>6</a:t>
            </a:r>
            <a:r>
              <a:rPr lang="zh-CN" altLang="en-US" sz="2400" dirty="0" smtClean="0">
                <a:latin typeface="Times New Roman" panose="02020603050405020304" pitchFamily="18" charset="0"/>
                <a:cs typeface="Times New Roman" panose="02020603050405020304" pitchFamily="18" charset="0"/>
              </a:rPr>
              <a:t>个字符的串；</a:t>
            </a:r>
            <a:endParaRPr lang="en-US" altLang="zh-CN" sz="2400" dirty="0" smtClean="0">
              <a:latin typeface="Times New Roman" panose="02020603050405020304" pitchFamily="18" charset="0"/>
              <a:cs typeface="Times New Roman" panose="02020603050405020304" pitchFamily="18" charset="0"/>
            </a:endParaRPr>
          </a:p>
          <a:p>
            <a:pPr marL="914400" lvl="1" indent="-457200" algn="just">
              <a:lnSpc>
                <a:spcPct val="130000"/>
              </a:lnSpc>
              <a:buFont typeface="+mj-ea"/>
              <a:buAutoNum type="circleNumDbPlain"/>
            </a:pPr>
            <a:r>
              <a:rPr lang="zh-CN" altLang="en-US" sz="2400" dirty="0" smtClean="0">
                <a:latin typeface="Times New Roman" panose="02020603050405020304" pitchFamily="18" charset="0"/>
                <a:cs typeface="Times New Roman" panose="02020603050405020304" pitchFamily="18" charset="0"/>
              </a:rPr>
              <a:t>一个换行。</a:t>
            </a:r>
            <a:endParaRPr lang="en-US" altLang="zh-C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647284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7604" y="-17260"/>
            <a:ext cx="4124847" cy="656846"/>
          </a:xfrm>
          <a:prstGeom prst="rect">
            <a:avLst/>
          </a:prstGeom>
        </p:spPr>
        <p:txBody>
          <a:bodyPr wrap="non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3.2.5  </a:t>
            </a:r>
            <a:r>
              <a:rPr lang="zh-CN" altLang="en-US" sz="2800" b="1" dirty="0">
                <a:latin typeface="Times New Roman" panose="02020603050405020304" pitchFamily="18" charset="0"/>
                <a:cs typeface="Times New Roman" panose="02020603050405020304" pitchFamily="18" charset="0"/>
              </a:rPr>
              <a:t>用户空间的</a:t>
            </a:r>
            <a:r>
              <a:rPr lang="en-US" altLang="zh-CN" sz="2800" b="1" dirty="0">
                <a:latin typeface="Times New Roman" panose="02020603050405020304" pitchFamily="18" charset="0"/>
                <a:cs typeface="Times New Roman" panose="02020603050405020304" pitchFamily="18" charset="0"/>
              </a:rPr>
              <a:t>I/O</a:t>
            </a:r>
            <a:r>
              <a:rPr lang="zh-CN" altLang="en-US" sz="2800" b="1" dirty="0">
                <a:latin typeface="Times New Roman" panose="02020603050405020304" pitchFamily="18" charset="0"/>
                <a:cs typeface="Times New Roman" panose="02020603050405020304" pitchFamily="18" charset="0"/>
              </a:rPr>
              <a:t>软件</a:t>
            </a:r>
          </a:p>
        </p:txBody>
      </p:sp>
      <p:sp>
        <p:nvSpPr>
          <p:cNvPr id="3" name="文本框 2"/>
          <p:cNvSpPr txBox="1"/>
          <p:nvPr/>
        </p:nvSpPr>
        <p:spPr>
          <a:xfrm>
            <a:off x="791580" y="872716"/>
            <a:ext cx="7560840" cy="452431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n"/>
            </a:pPr>
            <a:r>
              <a:rPr lang="zh-CN" altLang="en-US" sz="2400" b="1" dirty="0">
                <a:latin typeface="Times New Roman" panose="02020603050405020304" pitchFamily="18" charset="0"/>
                <a:cs typeface="Times New Roman" panose="02020603050405020304" pitchFamily="18" charset="0"/>
              </a:rPr>
              <a:t>假脱机系统</a:t>
            </a:r>
            <a:r>
              <a:rPr lang="en-US" altLang="zh-CN" sz="2400" b="1" dirty="0">
                <a:latin typeface="Times New Roman" panose="02020603050405020304" pitchFamily="18" charset="0"/>
                <a:cs typeface="Times New Roman" panose="02020603050405020304" pitchFamily="18" charset="0"/>
              </a:rPr>
              <a:t>(spooling system)</a:t>
            </a:r>
            <a:r>
              <a:rPr lang="zh-CN" altLang="en-US" sz="2400" b="1" dirty="0" smtClean="0">
                <a:latin typeface="Times New Roman" panose="02020603050405020304" pitchFamily="18" charset="0"/>
                <a:cs typeface="Times New Roman" panose="02020603050405020304" pitchFamily="18" charset="0"/>
              </a:rPr>
              <a:t>     </a:t>
            </a:r>
            <a:endParaRPr lang="en-US" altLang="zh-CN" sz="2400" b="1" dirty="0" smtClean="0">
              <a:latin typeface="Times New Roman" panose="02020603050405020304" pitchFamily="18" charset="0"/>
              <a:cs typeface="Times New Roman" panose="02020603050405020304" pitchFamily="18" charset="0"/>
            </a:endParaRPr>
          </a:p>
          <a:p>
            <a:pPr algn="just">
              <a:lnSpc>
                <a:spcPct val="150000"/>
              </a:lnSpc>
            </a:pPr>
            <a:r>
              <a:rPr lang="zh-CN" altLang="en-US" sz="2400" dirty="0" smtClean="0">
                <a:latin typeface="Times New Roman" panose="02020603050405020304" pitchFamily="18" charset="0"/>
                <a:cs typeface="Times New Roman" panose="02020603050405020304" pitchFamily="18" charset="0"/>
              </a:rPr>
              <a:t>    并非所有的用户级</a:t>
            </a:r>
            <a:r>
              <a:rPr lang="en-US" altLang="zh-CN" sz="2400" dirty="0" smtClean="0">
                <a:latin typeface="Times New Roman" panose="02020603050405020304" pitchFamily="18" charset="0"/>
                <a:cs typeface="Times New Roman" panose="02020603050405020304" pitchFamily="18" charset="0"/>
              </a:rPr>
              <a:t>I/O</a:t>
            </a:r>
            <a:r>
              <a:rPr lang="zh-CN" altLang="en-US" sz="2400" dirty="0" smtClean="0">
                <a:latin typeface="Times New Roman" panose="02020603050405020304" pitchFamily="18" charset="0"/>
                <a:cs typeface="Times New Roman" panose="02020603050405020304" pitchFamily="18" charset="0"/>
              </a:rPr>
              <a:t>软件都是由库过程组成的，假脱机是多道程序系统中处理专用</a:t>
            </a:r>
            <a:r>
              <a:rPr lang="en-US" altLang="zh-CN" sz="2400" dirty="0" smtClean="0">
                <a:latin typeface="Times New Roman" panose="02020603050405020304" pitchFamily="18" charset="0"/>
                <a:cs typeface="Times New Roman" panose="02020603050405020304" pitchFamily="18" charset="0"/>
              </a:rPr>
              <a:t>I/O</a:t>
            </a:r>
            <a:r>
              <a:rPr lang="zh-CN" altLang="en-US" sz="2400" dirty="0" smtClean="0">
                <a:latin typeface="Times New Roman" panose="02020603050405020304" pitchFamily="18" charset="0"/>
                <a:cs typeface="Times New Roman" panose="02020603050405020304" pitchFamily="18" charset="0"/>
              </a:rPr>
              <a:t>设备的一种方法。</a:t>
            </a:r>
            <a:endParaRPr lang="en-US" altLang="zh-CN" sz="2400" dirty="0" smtClean="0">
              <a:latin typeface="Times New Roman" panose="02020603050405020304" pitchFamily="18" charset="0"/>
              <a:cs typeface="Times New Roman" panose="02020603050405020304" pitchFamily="18" charset="0"/>
            </a:endParaRPr>
          </a:p>
          <a:p>
            <a:pPr algn="just">
              <a:lnSpc>
                <a:spcPct val="150000"/>
              </a:lnSpc>
            </a:pPr>
            <a:endParaRPr lang="en-US" altLang="zh-CN" sz="24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典型的假脱机设备：</a:t>
            </a:r>
            <a:r>
              <a:rPr lang="zh-CN" altLang="en-US" sz="2400" b="1" u="sng" dirty="0" smtClean="0">
                <a:latin typeface="Times New Roman" panose="02020603050405020304" pitchFamily="18" charset="0"/>
                <a:cs typeface="Times New Roman" panose="02020603050405020304" pitchFamily="18" charset="0"/>
              </a:rPr>
              <a:t> 打印机</a:t>
            </a:r>
            <a:endParaRPr lang="en-US" altLang="zh-CN" sz="2400" b="1" u="sng" dirty="0" smtClean="0">
              <a:latin typeface="Times New Roman" panose="02020603050405020304" pitchFamily="18" charset="0"/>
              <a:cs typeface="Times New Roman" panose="02020603050405020304" pitchFamily="18" charset="0"/>
            </a:endParaRPr>
          </a:p>
          <a:p>
            <a:pPr algn="just">
              <a:lnSpc>
                <a:spcPct val="150000"/>
              </a:lnSpc>
            </a:pP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尽管在技术上很容易让任何用户进程打开代表打印机的字符设备文件，但是如果一个进程打开它，然后很长时间都不使用，那么其他进程也不能打印任何东西</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06197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7604" y="0"/>
            <a:ext cx="4124847" cy="656846"/>
          </a:xfrm>
          <a:prstGeom prst="rect">
            <a:avLst/>
          </a:prstGeom>
        </p:spPr>
        <p:txBody>
          <a:bodyPr wrap="non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3.2.5  </a:t>
            </a:r>
            <a:r>
              <a:rPr lang="zh-CN" altLang="en-US" sz="2800" b="1" dirty="0">
                <a:latin typeface="Times New Roman" panose="02020603050405020304" pitchFamily="18" charset="0"/>
                <a:cs typeface="Times New Roman" panose="02020603050405020304" pitchFamily="18" charset="0"/>
              </a:rPr>
              <a:t>用户空间的</a:t>
            </a:r>
            <a:r>
              <a:rPr lang="en-US" altLang="zh-CN" sz="2800" b="1" dirty="0">
                <a:latin typeface="Times New Roman" panose="02020603050405020304" pitchFamily="18" charset="0"/>
                <a:cs typeface="Times New Roman" panose="02020603050405020304" pitchFamily="18" charset="0"/>
              </a:rPr>
              <a:t>I/O</a:t>
            </a:r>
            <a:r>
              <a:rPr lang="zh-CN" altLang="en-US" sz="2800" b="1" dirty="0">
                <a:latin typeface="Times New Roman" panose="02020603050405020304" pitchFamily="18" charset="0"/>
                <a:cs typeface="Times New Roman" panose="02020603050405020304" pitchFamily="18" charset="0"/>
              </a:rPr>
              <a:t>软件</a:t>
            </a:r>
          </a:p>
        </p:txBody>
      </p:sp>
      <p:sp>
        <p:nvSpPr>
          <p:cNvPr id="3" name="文本框 2"/>
          <p:cNvSpPr txBox="1"/>
          <p:nvPr/>
        </p:nvSpPr>
        <p:spPr>
          <a:xfrm>
            <a:off x="863588" y="980728"/>
            <a:ext cx="7236804" cy="3970318"/>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创建一个特殊的进程，称为</a:t>
            </a:r>
            <a:r>
              <a:rPr lang="zh-CN" altLang="en-US" sz="2400" b="1" u="sng" dirty="0" smtClean="0">
                <a:latin typeface="Times New Roman" panose="02020603050405020304" pitchFamily="18" charset="0"/>
                <a:cs typeface="Times New Roman" panose="02020603050405020304" pitchFamily="18" charset="0"/>
              </a:rPr>
              <a:t>守护进程</a:t>
            </a:r>
            <a:r>
              <a:rPr lang="en-US" altLang="zh-CN" sz="2400" b="1" u="sng" dirty="0" smtClean="0">
                <a:latin typeface="Times New Roman" panose="02020603050405020304" pitchFamily="18" charset="0"/>
                <a:cs typeface="Times New Roman" panose="02020603050405020304" pitchFamily="18" charset="0"/>
              </a:rPr>
              <a:t>(daemon)</a:t>
            </a:r>
            <a:r>
              <a:rPr lang="zh-CN" altLang="en-US" sz="2400" dirty="0" smtClean="0">
                <a:latin typeface="Times New Roman" panose="02020603050405020304" pitchFamily="18" charset="0"/>
                <a:cs typeface="Times New Roman" panose="02020603050405020304" pitchFamily="18" charset="0"/>
              </a:rPr>
              <a:t>，以及一个特殊目录，称为</a:t>
            </a:r>
            <a:r>
              <a:rPr lang="zh-CN" altLang="en-US" sz="2400" b="1" dirty="0" smtClean="0">
                <a:latin typeface="Times New Roman" panose="02020603050405020304" pitchFamily="18" charset="0"/>
                <a:cs typeface="Times New Roman" panose="02020603050405020304" pitchFamily="18" charset="0"/>
              </a:rPr>
              <a:t>假脱机目录</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为了打印一个文件，一个进程首先要生成需要打印的整个文件并它放在假脱机目录里。</a:t>
            </a:r>
            <a:endParaRPr lang="en-US" altLang="zh-CN" sz="2000" dirty="0" smtClean="0">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由守护进程打印该目录下的文件，</a:t>
            </a:r>
            <a:r>
              <a:rPr lang="zh-CN" altLang="en-US" sz="2000" u="sng" dirty="0" smtClean="0">
                <a:latin typeface="Times New Roman" panose="02020603050405020304" pitchFamily="18" charset="0"/>
                <a:cs typeface="Times New Roman" panose="02020603050405020304" pitchFamily="18" charset="0"/>
              </a:rPr>
              <a:t>该进程是允许使用打印机设备文件的</a:t>
            </a:r>
            <a:r>
              <a:rPr lang="zh-CN" altLang="en-US" sz="2000" b="1" u="sng" dirty="0" smtClean="0">
                <a:latin typeface="Times New Roman" panose="02020603050405020304" pitchFamily="18" charset="0"/>
                <a:cs typeface="Times New Roman" panose="02020603050405020304" pitchFamily="18" charset="0"/>
              </a:rPr>
              <a:t>唯一</a:t>
            </a:r>
            <a:r>
              <a:rPr lang="zh-CN" altLang="en-US" sz="2000" u="sng" dirty="0" smtClean="0">
                <a:latin typeface="Times New Roman" panose="02020603050405020304" pitchFamily="18" charset="0"/>
                <a:cs typeface="Times New Roman" panose="02020603050405020304" pitchFamily="18" charset="0"/>
              </a:rPr>
              <a:t>进程</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通过保护设备文件来防止用户直接使用，可以解决某些进程不必要地长期空占打印机的问题</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811433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47564" y="1052736"/>
            <a:ext cx="7753889" cy="5324535"/>
          </a:xfrm>
          <a:prstGeom prst="rect">
            <a:avLst/>
          </a:prstGeom>
        </p:spPr>
        <p:txBody>
          <a:bodyPr wrap="square">
            <a:spAutoFit/>
          </a:bodyPr>
          <a:lstStyle/>
          <a:p>
            <a:pPr indent="457200">
              <a:lnSpc>
                <a:spcPct val="150000"/>
              </a:lnSpc>
              <a:spcBef>
                <a:spcPts val="600"/>
              </a:spcBef>
              <a:buFont typeface="Wingdings" pitchFamily="2" charset="2"/>
              <a:buChar char="n"/>
            </a:pPr>
            <a:r>
              <a:rPr lang="zh-CN" altLang="en-US" sz="2400" dirty="0" smtClean="0">
                <a:latin typeface="+mn-ea"/>
                <a:ea typeface="+mn-ea"/>
              </a:rPr>
              <a:t>守护进程（</a:t>
            </a:r>
            <a:r>
              <a:rPr lang="en-US" altLang="zh-CN" sz="2400" dirty="0" smtClean="0">
                <a:latin typeface="+mn-ea"/>
                <a:ea typeface="+mn-ea"/>
              </a:rPr>
              <a:t>Daemon process</a:t>
            </a:r>
            <a:r>
              <a:rPr lang="zh-CN" altLang="en-US" sz="2400" dirty="0" smtClean="0">
                <a:latin typeface="+mn-ea"/>
                <a:ea typeface="+mn-ea"/>
              </a:rPr>
              <a:t>）是运行在</a:t>
            </a:r>
            <a:r>
              <a:rPr lang="zh-CN" altLang="en-US" sz="2400" dirty="0" smtClean="0">
                <a:solidFill>
                  <a:srgbClr val="FF0000"/>
                </a:solidFill>
                <a:latin typeface="+mn-ea"/>
                <a:ea typeface="+mn-ea"/>
              </a:rPr>
              <a:t>后台</a:t>
            </a:r>
            <a:r>
              <a:rPr lang="zh-CN" altLang="en-US" sz="2400" dirty="0" smtClean="0">
                <a:latin typeface="+mn-ea"/>
                <a:ea typeface="+mn-ea"/>
              </a:rPr>
              <a:t>的一种特殊进程。它独立于</a:t>
            </a:r>
            <a:r>
              <a:rPr lang="zh-CN" altLang="en-US" sz="2400" dirty="0" smtClean="0">
                <a:solidFill>
                  <a:srgbClr val="FF0000"/>
                </a:solidFill>
                <a:latin typeface="+mn-ea"/>
                <a:ea typeface="+mn-ea"/>
              </a:rPr>
              <a:t>控制终端</a:t>
            </a:r>
            <a:r>
              <a:rPr lang="zh-CN" altLang="en-US" sz="2400" dirty="0" smtClean="0">
                <a:latin typeface="+mn-ea"/>
                <a:ea typeface="+mn-ea"/>
              </a:rPr>
              <a:t>并且</a:t>
            </a:r>
            <a:r>
              <a:rPr lang="zh-CN" altLang="en-US" sz="2400" dirty="0" smtClean="0">
                <a:solidFill>
                  <a:srgbClr val="FF0000"/>
                </a:solidFill>
                <a:latin typeface="+mn-ea"/>
                <a:ea typeface="+mn-ea"/>
              </a:rPr>
              <a:t>周期性</a:t>
            </a:r>
            <a:r>
              <a:rPr lang="zh-CN" altLang="en-US" sz="2400" dirty="0" smtClean="0">
                <a:latin typeface="+mn-ea"/>
                <a:ea typeface="+mn-ea"/>
              </a:rPr>
              <a:t>地执行某种任务或</a:t>
            </a:r>
            <a:r>
              <a:rPr lang="zh-CN" altLang="en-US" sz="2400" dirty="0" smtClean="0">
                <a:solidFill>
                  <a:srgbClr val="FF0000"/>
                </a:solidFill>
                <a:latin typeface="+mn-ea"/>
                <a:ea typeface="+mn-ea"/>
              </a:rPr>
              <a:t>等待处理某些发生</a:t>
            </a:r>
            <a:r>
              <a:rPr lang="zh-CN" altLang="en-US" sz="2400" dirty="0" smtClean="0">
                <a:latin typeface="+mn-ea"/>
                <a:ea typeface="+mn-ea"/>
              </a:rPr>
              <a:t>的事件。</a:t>
            </a:r>
            <a:endParaRPr lang="en-US" altLang="zh-CN" sz="2400" dirty="0" smtClean="0">
              <a:latin typeface="+mn-ea"/>
              <a:ea typeface="+mn-ea"/>
            </a:endParaRPr>
          </a:p>
          <a:p>
            <a:pPr indent="457200">
              <a:lnSpc>
                <a:spcPct val="150000"/>
              </a:lnSpc>
              <a:spcBef>
                <a:spcPts val="600"/>
              </a:spcBef>
              <a:buFont typeface="Wingdings" pitchFamily="2" charset="2"/>
              <a:buChar char="n"/>
            </a:pPr>
            <a:r>
              <a:rPr lang="en-US" altLang="zh-CN" sz="2400" dirty="0" smtClean="0">
                <a:solidFill>
                  <a:srgbClr val="FF0000"/>
                </a:solidFill>
                <a:latin typeface="+mn-ea"/>
                <a:ea typeface="+mn-ea"/>
              </a:rPr>
              <a:t>Linux</a:t>
            </a:r>
            <a:r>
              <a:rPr lang="zh-CN" altLang="en-US" sz="2400" dirty="0" smtClean="0">
                <a:solidFill>
                  <a:srgbClr val="FF0000"/>
                </a:solidFill>
                <a:latin typeface="+mn-ea"/>
                <a:ea typeface="+mn-ea"/>
              </a:rPr>
              <a:t>的大多数服务器就是用守护进程实现的</a:t>
            </a:r>
            <a:r>
              <a:rPr lang="zh-CN" altLang="en-US" sz="2400" dirty="0" smtClean="0">
                <a:latin typeface="+mn-ea"/>
                <a:ea typeface="+mn-ea"/>
              </a:rPr>
              <a:t>。比如，</a:t>
            </a:r>
            <a:r>
              <a:rPr lang="en-US" altLang="zh-CN" sz="2400" dirty="0" smtClean="0">
                <a:latin typeface="+mn-ea"/>
                <a:ea typeface="+mn-ea"/>
              </a:rPr>
              <a:t>Internet</a:t>
            </a:r>
            <a:r>
              <a:rPr lang="zh-CN" altLang="en-US" sz="2400" dirty="0" smtClean="0">
                <a:latin typeface="+mn-ea"/>
                <a:ea typeface="+mn-ea"/>
              </a:rPr>
              <a:t>服务器</a:t>
            </a:r>
            <a:r>
              <a:rPr lang="en-US" altLang="zh-CN" sz="2400" dirty="0" err="1" smtClean="0">
                <a:latin typeface="+mn-ea"/>
                <a:ea typeface="+mn-ea"/>
              </a:rPr>
              <a:t>inetd</a:t>
            </a:r>
            <a:r>
              <a:rPr lang="zh-CN" altLang="en-US" sz="2400" dirty="0" smtClean="0">
                <a:latin typeface="+mn-ea"/>
                <a:ea typeface="+mn-ea"/>
              </a:rPr>
              <a:t>，</a:t>
            </a:r>
            <a:r>
              <a:rPr lang="en-US" altLang="zh-CN" sz="2400" dirty="0" smtClean="0">
                <a:latin typeface="+mn-ea"/>
                <a:ea typeface="+mn-ea"/>
              </a:rPr>
              <a:t>Web</a:t>
            </a:r>
            <a:r>
              <a:rPr lang="zh-CN" altLang="en-US" sz="2400" dirty="0" smtClean="0">
                <a:latin typeface="+mn-ea"/>
                <a:ea typeface="+mn-ea"/>
              </a:rPr>
              <a:t>服务器</a:t>
            </a:r>
            <a:r>
              <a:rPr lang="en-US" altLang="zh-CN" sz="2400" dirty="0" err="1" smtClean="0">
                <a:latin typeface="+mn-ea"/>
                <a:ea typeface="+mn-ea"/>
              </a:rPr>
              <a:t>httpd</a:t>
            </a:r>
            <a:r>
              <a:rPr lang="zh-CN" altLang="en-US" sz="2400" dirty="0" smtClean="0">
                <a:latin typeface="+mn-ea"/>
                <a:ea typeface="+mn-ea"/>
              </a:rPr>
              <a:t>等。同时，守护进程完成许多系统任务。比如，作业规划进程</a:t>
            </a:r>
            <a:r>
              <a:rPr lang="en-US" altLang="zh-CN" sz="2400" dirty="0" err="1" smtClean="0">
                <a:latin typeface="+mn-ea"/>
                <a:ea typeface="+mn-ea"/>
              </a:rPr>
              <a:t>crond</a:t>
            </a:r>
            <a:r>
              <a:rPr lang="zh-CN" altLang="en-US" sz="2400" dirty="0" smtClean="0">
                <a:latin typeface="+mn-ea"/>
                <a:ea typeface="+mn-ea"/>
              </a:rPr>
              <a:t>，打印进程</a:t>
            </a:r>
            <a:r>
              <a:rPr lang="en-US" altLang="zh-CN" sz="2400" dirty="0" err="1" smtClean="0">
                <a:latin typeface="+mn-ea"/>
                <a:ea typeface="+mn-ea"/>
              </a:rPr>
              <a:t>lpd</a:t>
            </a:r>
            <a:r>
              <a:rPr lang="zh-CN" altLang="en-US" sz="2400" dirty="0" smtClean="0">
                <a:latin typeface="+mn-ea"/>
                <a:ea typeface="+mn-ea"/>
              </a:rPr>
              <a:t>等。</a:t>
            </a:r>
            <a:endParaRPr lang="en-US" altLang="zh-CN" sz="2400" dirty="0" smtClean="0">
              <a:latin typeface="+mn-ea"/>
              <a:ea typeface="+mn-ea"/>
            </a:endParaRPr>
          </a:p>
          <a:p>
            <a:pPr>
              <a:lnSpc>
                <a:spcPct val="150000"/>
              </a:lnSpc>
              <a:spcBef>
                <a:spcPts val="600"/>
              </a:spcBef>
            </a:pPr>
            <a:r>
              <a:rPr lang="en-US" altLang="zh-CN" sz="2000" dirty="0" err="1" smtClean="0">
                <a:latin typeface="+mn-ea"/>
                <a:ea typeface="+mn-ea"/>
              </a:rPr>
              <a:t>px</a:t>
            </a:r>
            <a:r>
              <a:rPr lang="en-US" altLang="zh-CN" sz="2000" dirty="0" smtClean="0">
                <a:latin typeface="+mn-ea"/>
                <a:ea typeface="+mn-ea"/>
              </a:rPr>
              <a:t> –</a:t>
            </a:r>
            <a:r>
              <a:rPr lang="en-US" altLang="zh-CN" sz="2000" dirty="0" err="1" smtClean="0">
                <a:latin typeface="+mn-ea"/>
                <a:ea typeface="+mn-ea"/>
              </a:rPr>
              <a:t>axj</a:t>
            </a:r>
            <a:endParaRPr lang="en-US" altLang="zh-CN" sz="2000" dirty="0" smtClean="0">
              <a:latin typeface="+mn-ea"/>
              <a:ea typeface="+mn-ea"/>
            </a:endParaRPr>
          </a:p>
          <a:p>
            <a:pPr>
              <a:spcBef>
                <a:spcPts val="0"/>
              </a:spcBef>
            </a:pPr>
            <a:r>
              <a:rPr lang="en-US" altLang="zh-CN" sz="1600" dirty="0" smtClean="0">
                <a:latin typeface="+mn-ea"/>
                <a:ea typeface="+mn-ea"/>
              </a:rPr>
              <a:t>-a:</a:t>
            </a:r>
            <a:r>
              <a:rPr lang="zh-CN" altLang="en-US" sz="1600" dirty="0" smtClean="0">
                <a:latin typeface="+mn-ea"/>
                <a:ea typeface="+mn-ea"/>
              </a:rPr>
              <a:t>不仅列出当前用户的进程，也列出所有其他用户的进程</a:t>
            </a:r>
            <a:endParaRPr lang="en-US" altLang="zh-CN" sz="1600" dirty="0" smtClean="0">
              <a:latin typeface="+mn-ea"/>
              <a:ea typeface="+mn-ea"/>
            </a:endParaRPr>
          </a:p>
          <a:p>
            <a:pPr>
              <a:spcBef>
                <a:spcPts val="0"/>
              </a:spcBef>
            </a:pPr>
            <a:r>
              <a:rPr lang="en-US" altLang="zh-CN" sz="1600" dirty="0" smtClean="0">
                <a:latin typeface="+mn-ea"/>
                <a:ea typeface="+mn-ea"/>
              </a:rPr>
              <a:t>-x:</a:t>
            </a:r>
            <a:r>
              <a:rPr lang="zh-CN" altLang="en-US" sz="1600" dirty="0" smtClean="0">
                <a:latin typeface="+mn-ea"/>
                <a:ea typeface="+mn-ea"/>
              </a:rPr>
              <a:t>不仅列出有控制终端的进程，也列出所有无控制终端的进程</a:t>
            </a:r>
            <a:endParaRPr lang="en-US" altLang="zh-CN" sz="1600" dirty="0" smtClean="0">
              <a:latin typeface="+mn-ea"/>
              <a:ea typeface="+mn-ea"/>
            </a:endParaRPr>
          </a:p>
          <a:p>
            <a:pPr>
              <a:spcBef>
                <a:spcPts val="0"/>
              </a:spcBef>
            </a:pPr>
            <a:r>
              <a:rPr lang="en-US" altLang="zh-CN" sz="1600" dirty="0" smtClean="0">
                <a:latin typeface="+mn-ea"/>
                <a:ea typeface="+mn-ea"/>
              </a:rPr>
              <a:t>-j:</a:t>
            </a:r>
            <a:r>
              <a:rPr lang="zh-CN" altLang="en-US" sz="1600" dirty="0" smtClean="0">
                <a:latin typeface="+mn-ea"/>
                <a:ea typeface="+mn-ea"/>
              </a:rPr>
              <a:t>列出与作业控制相关的信息</a:t>
            </a:r>
            <a:r>
              <a:rPr lang="en-US" altLang="zh-CN" sz="1600" dirty="0" smtClean="0">
                <a:latin typeface="+mn-ea"/>
                <a:ea typeface="+mn-ea"/>
              </a:rPr>
              <a:t>SID,PGID,TTY,TPGID</a:t>
            </a:r>
          </a:p>
        </p:txBody>
      </p:sp>
      <p:sp>
        <p:nvSpPr>
          <p:cNvPr id="5" name="矩形 4"/>
          <p:cNvSpPr/>
          <p:nvPr/>
        </p:nvSpPr>
        <p:spPr>
          <a:xfrm>
            <a:off x="1096629" y="80628"/>
            <a:ext cx="2504212" cy="576248"/>
          </a:xfrm>
          <a:prstGeom prst="rect">
            <a:avLst/>
          </a:prstGeom>
        </p:spPr>
        <p:txBody>
          <a:bodyPr wrap="none">
            <a:spAutoFit/>
          </a:bodyPr>
          <a:lstStyle/>
          <a:p>
            <a:pPr>
              <a:lnSpc>
                <a:spcPct val="150000"/>
              </a:lnSpc>
            </a:pP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、守护进程概念</a:t>
            </a:r>
          </a:p>
        </p:txBody>
      </p:sp>
    </p:spTree>
    <p:extLst>
      <p:ext uri="{BB962C8B-B14F-4D97-AF65-F5344CB8AC3E}">
        <p14:creationId xmlns:p14="http://schemas.microsoft.com/office/powerpoint/2010/main" val="297428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63588" y="1124744"/>
            <a:ext cx="7640594" cy="4862870"/>
          </a:xfrm>
          <a:prstGeom prst="rect">
            <a:avLst/>
          </a:prstGeom>
        </p:spPr>
        <p:txBody>
          <a:bodyPr wrap="square">
            <a:spAutoFit/>
          </a:bodyPr>
          <a:lstStyle/>
          <a:p>
            <a:pPr indent="457200">
              <a:lnSpc>
                <a:spcPct val="125000"/>
              </a:lnSpc>
              <a:spcBef>
                <a:spcPts val="600"/>
              </a:spcBef>
              <a:buFont typeface="Wingdings" pitchFamily="2" charset="2"/>
              <a:buChar char="n"/>
            </a:pPr>
            <a:r>
              <a:rPr lang="zh-CN" altLang="en-US" sz="2400" dirty="0" smtClean="0">
                <a:latin typeface="+mn-ea"/>
                <a:ea typeface="+mn-ea"/>
              </a:rPr>
              <a:t>首先，守护进程最重要的特性是在</a:t>
            </a:r>
            <a:r>
              <a:rPr lang="zh-CN" altLang="en-US" sz="2400" dirty="0" smtClean="0">
                <a:solidFill>
                  <a:srgbClr val="FF0000"/>
                </a:solidFill>
                <a:latin typeface="+mn-ea"/>
                <a:ea typeface="+mn-ea"/>
              </a:rPr>
              <a:t>后台运行</a:t>
            </a:r>
            <a:r>
              <a:rPr lang="zh-CN" altLang="en-US" sz="2400" dirty="0" smtClean="0">
                <a:latin typeface="+mn-ea"/>
                <a:ea typeface="+mn-ea"/>
              </a:rPr>
              <a:t>，与终端无连接，除非特殊情况，</a:t>
            </a:r>
            <a:r>
              <a:rPr lang="zh-CN" altLang="en-US" sz="2400" dirty="0" smtClean="0">
                <a:solidFill>
                  <a:srgbClr val="FF0000"/>
                </a:solidFill>
                <a:latin typeface="+mn-ea"/>
                <a:ea typeface="+mn-ea"/>
              </a:rPr>
              <a:t>用户不能直接操作守护进程。</a:t>
            </a:r>
            <a:endParaRPr lang="en-US" altLang="zh-CN" sz="2400" dirty="0" smtClean="0">
              <a:solidFill>
                <a:srgbClr val="FF0000"/>
              </a:solidFill>
              <a:latin typeface="+mn-ea"/>
              <a:ea typeface="+mn-ea"/>
            </a:endParaRPr>
          </a:p>
          <a:p>
            <a:pPr indent="457200">
              <a:lnSpc>
                <a:spcPct val="125000"/>
              </a:lnSpc>
              <a:spcBef>
                <a:spcPts val="600"/>
              </a:spcBef>
              <a:buFont typeface="Wingdings" pitchFamily="2" charset="2"/>
              <a:buChar char="n"/>
            </a:pPr>
            <a:r>
              <a:rPr lang="zh-CN" altLang="en-US" sz="2400" dirty="0" smtClean="0">
                <a:latin typeface="+mn-ea"/>
                <a:ea typeface="+mn-ea"/>
              </a:rPr>
              <a:t>其次，</a:t>
            </a:r>
            <a:r>
              <a:rPr lang="zh-CN" altLang="en-US" sz="2400" dirty="0" smtClean="0">
                <a:solidFill>
                  <a:srgbClr val="FF0000"/>
                </a:solidFill>
                <a:latin typeface="+mn-ea"/>
                <a:ea typeface="+mn-ea"/>
              </a:rPr>
              <a:t>守护进程必须与启动时的运行环境隔离开</a:t>
            </a:r>
            <a:r>
              <a:rPr lang="zh-CN" altLang="en-US" sz="2400" dirty="0" smtClean="0">
                <a:latin typeface="+mn-ea"/>
                <a:ea typeface="+mn-ea"/>
              </a:rPr>
              <a:t>，这些环境包括一些打开的文件、控制终端、会话和进程组、工作目录、文件创建掩码，它们通常是守护进程从启动它的父进程，如</a:t>
            </a:r>
            <a:r>
              <a:rPr lang="en-US" altLang="zh-CN" sz="2400" dirty="0" smtClean="0">
                <a:latin typeface="+mn-ea"/>
                <a:ea typeface="+mn-ea"/>
              </a:rPr>
              <a:t>shell</a:t>
            </a:r>
            <a:r>
              <a:rPr lang="zh-CN" altLang="en-US" sz="2400" dirty="0" smtClean="0">
                <a:latin typeface="+mn-ea"/>
                <a:ea typeface="+mn-ea"/>
              </a:rPr>
              <a:t>中继承下来的。</a:t>
            </a:r>
            <a:r>
              <a:rPr lang="zh-CN" altLang="en-US" sz="2400" u="sng" dirty="0" smtClean="0">
                <a:latin typeface="+mn-ea"/>
                <a:ea typeface="+mn-ea"/>
              </a:rPr>
              <a:t>与运行环境的隔离可以保证守护进程的正常工作，避免产生一些不必要的错误。</a:t>
            </a:r>
            <a:endParaRPr lang="en-US" altLang="zh-CN" sz="2400" u="sng" dirty="0" smtClean="0">
              <a:latin typeface="+mn-ea"/>
              <a:ea typeface="+mn-ea"/>
            </a:endParaRPr>
          </a:p>
          <a:p>
            <a:pPr indent="457200">
              <a:lnSpc>
                <a:spcPct val="125000"/>
              </a:lnSpc>
              <a:spcBef>
                <a:spcPts val="600"/>
              </a:spcBef>
              <a:buFont typeface="Wingdings" pitchFamily="2" charset="2"/>
              <a:buChar char="n"/>
            </a:pPr>
            <a:r>
              <a:rPr lang="zh-CN" altLang="en-US" sz="2400" dirty="0" smtClean="0">
                <a:latin typeface="+mn-ea"/>
                <a:ea typeface="+mn-ea"/>
              </a:rPr>
              <a:t>守护进程与普通进程基本上没有什么区别，守护进程更可靠、更健壮。</a:t>
            </a:r>
            <a:endParaRPr lang="en-US" altLang="zh-CN" sz="2400" dirty="0" smtClean="0">
              <a:latin typeface="+mn-ea"/>
              <a:ea typeface="+mn-ea"/>
            </a:endParaRPr>
          </a:p>
        </p:txBody>
      </p:sp>
      <p:sp>
        <p:nvSpPr>
          <p:cNvPr id="6" name="矩形 5"/>
          <p:cNvSpPr/>
          <p:nvPr/>
        </p:nvSpPr>
        <p:spPr>
          <a:xfrm>
            <a:off x="1096629" y="80628"/>
            <a:ext cx="2504212" cy="576248"/>
          </a:xfrm>
          <a:prstGeom prst="rect">
            <a:avLst/>
          </a:prstGeom>
        </p:spPr>
        <p:txBody>
          <a:bodyPr wrap="none">
            <a:spAutoFit/>
          </a:bodyPr>
          <a:lstStyle/>
          <a:p>
            <a:pPr>
              <a:lnSpc>
                <a:spcPct val="150000"/>
              </a:lnSpc>
            </a:pP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、守护进程概念</a:t>
            </a:r>
          </a:p>
        </p:txBody>
      </p:sp>
    </p:spTree>
    <p:extLst>
      <p:ext uri="{BB962C8B-B14F-4D97-AF65-F5344CB8AC3E}">
        <p14:creationId xmlns:p14="http://schemas.microsoft.com/office/powerpoint/2010/main" val="195252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22940" y="872716"/>
            <a:ext cx="8012078" cy="5355312"/>
          </a:xfrm>
          <a:prstGeom prst="rect">
            <a:avLst/>
          </a:prstGeom>
        </p:spPr>
        <p:txBody>
          <a:bodyPr wrap="square">
            <a:spAutoFit/>
          </a:bodyPr>
          <a:lstStyle/>
          <a:p>
            <a:pPr>
              <a:lnSpc>
                <a:spcPct val="150000"/>
              </a:lnSpc>
              <a:spcBef>
                <a:spcPts val="600"/>
              </a:spcBef>
            </a:pPr>
            <a:r>
              <a:rPr lang="zh-CN" altLang="en-US" sz="2400" dirty="0" smtClean="0">
                <a:latin typeface="+mn-ea"/>
                <a:ea typeface="+mn-ea"/>
              </a:rPr>
              <a:t>（</a:t>
            </a:r>
            <a:r>
              <a:rPr lang="en-US" altLang="zh-CN" sz="2400" dirty="0" smtClean="0">
                <a:latin typeface="+mn-ea"/>
                <a:ea typeface="+mn-ea"/>
              </a:rPr>
              <a:t>1</a:t>
            </a:r>
            <a:r>
              <a:rPr lang="zh-CN" altLang="en-US" sz="2400" dirty="0" smtClean="0">
                <a:latin typeface="+mn-ea"/>
                <a:ea typeface="+mn-ea"/>
              </a:rPr>
              <a:t>）创建子进程，父进程退出</a:t>
            </a:r>
            <a:endParaRPr lang="en-US" altLang="zh-CN" sz="2400" dirty="0" smtClean="0">
              <a:latin typeface="+mn-ea"/>
              <a:ea typeface="+mn-ea"/>
            </a:endParaRPr>
          </a:p>
          <a:p>
            <a:pPr marL="720000">
              <a:spcBef>
                <a:spcPts val="0"/>
              </a:spcBef>
            </a:pPr>
            <a:r>
              <a:rPr lang="en-US" altLang="zh-CN" sz="2000" dirty="0" smtClean="0">
                <a:solidFill>
                  <a:srgbClr val="00B050"/>
                </a:solidFill>
                <a:latin typeface="+mn-ea"/>
                <a:ea typeface="+mn-ea"/>
              </a:rPr>
              <a:t>/</a:t>
            </a:r>
            <a:r>
              <a:rPr lang="zh-CN" altLang="en-US" sz="2000" dirty="0" smtClean="0">
                <a:solidFill>
                  <a:srgbClr val="00B050"/>
                </a:solidFill>
                <a:latin typeface="+mn-ea"/>
                <a:ea typeface="+mn-ea"/>
              </a:rPr>
              <a:t>* 父进程退出*</a:t>
            </a:r>
            <a:r>
              <a:rPr lang="en-US" altLang="zh-CN" sz="2000" dirty="0" smtClean="0">
                <a:solidFill>
                  <a:srgbClr val="00B050"/>
                </a:solidFill>
                <a:latin typeface="+mn-ea"/>
                <a:ea typeface="+mn-ea"/>
              </a:rPr>
              <a:t>/</a:t>
            </a:r>
          </a:p>
          <a:p>
            <a:pPr marL="720000">
              <a:spcBef>
                <a:spcPts val="0"/>
              </a:spcBef>
            </a:pPr>
            <a:r>
              <a:rPr lang="en-US" altLang="zh-CN" sz="2000" dirty="0" err="1" smtClean="0">
                <a:solidFill>
                  <a:srgbClr val="C00000"/>
                </a:solidFill>
                <a:latin typeface="+mn-ea"/>
                <a:ea typeface="+mn-ea"/>
              </a:rPr>
              <a:t>pid</a:t>
            </a:r>
            <a:r>
              <a:rPr lang="en-US" altLang="zh-CN" sz="2000" dirty="0" smtClean="0">
                <a:solidFill>
                  <a:srgbClr val="C00000"/>
                </a:solidFill>
                <a:latin typeface="+mn-ea"/>
                <a:ea typeface="+mn-ea"/>
              </a:rPr>
              <a:t> = fork(</a:t>
            </a:r>
            <a:r>
              <a:rPr lang="zh-CN" altLang="en-US" sz="2000" dirty="0" smtClean="0">
                <a:solidFill>
                  <a:srgbClr val="C00000"/>
                </a:solidFill>
                <a:latin typeface="+mn-ea"/>
                <a:ea typeface="+mn-ea"/>
              </a:rPr>
              <a:t>）</a:t>
            </a:r>
            <a:r>
              <a:rPr lang="en-US" altLang="zh-CN" sz="2000" dirty="0" smtClean="0">
                <a:solidFill>
                  <a:srgbClr val="C00000"/>
                </a:solidFill>
                <a:latin typeface="+mn-ea"/>
                <a:ea typeface="+mn-ea"/>
              </a:rPr>
              <a:t>;</a:t>
            </a:r>
          </a:p>
          <a:p>
            <a:pPr marL="720000">
              <a:spcBef>
                <a:spcPts val="0"/>
              </a:spcBef>
            </a:pPr>
            <a:r>
              <a:rPr lang="en-US" altLang="zh-CN" sz="2000" dirty="0" smtClean="0">
                <a:solidFill>
                  <a:srgbClr val="C00000"/>
                </a:solidFill>
                <a:latin typeface="+mn-ea"/>
                <a:ea typeface="+mn-ea"/>
              </a:rPr>
              <a:t>if (</a:t>
            </a:r>
            <a:r>
              <a:rPr lang="en-US" altLang="zh-CN" sz="2000" dirty="0" err="1" smtClean="0">
                <a:solidFill>
                  <a:srgbClr val="C00000"/>
                </a:solidFill>
                <a:latin typeface="+mn-ea"/>
                <a:ea typeface="+mn-ea"/>
              </a:rPr>
              <a:t>pid</a:t>
            </a:r>
            <a:r>
              <a:rPr lang="en-US" altLang="zh-CN" sz="2000" dirty="0" smtClean="0">
                <a:solidFill>
                  <a:srgbClr val="C00000"/>
                </a:solidFill>
                <a:latin typeface="+mn-ea"/>
                <a:ea typeface="+mn-ea"/>
              </a:rPr>
              <a:t>&gt;0)</a:t>
            </a:r>
          </a:p>
          <a:p>
            <a:pPr marL="720000">
              <a:spcBef>
                <a:spcPts val="0"/>
              </a:spcBef>
            </a:pPr>
            <a:r>
              <a:rPr lang="en-US" altLang="zh-CN" sz="2000" dirty="0" smtClean="0">
                <a:solidFill>
                  <a:srgbClr val="C00000"/>
                </a:solidFill>
                <a:latin typeface="+mn-ea"/>
                <a:ea typeface="+mn-ea"/>
              </a:rPr>
              <a:t>{ exit(0);}</a:t>
            </a:r>
          </a:p>
          <a:p>
            <a:pPr indent="457200">
              <a:lnSpc>
                <a:spcPct val="150000"/>
              </a:lnSpc>
              <a:spcBef>
                <a:spcPts val="600"/>
              </a:spcBef>
            </a:pPr>
            <a:r>
              <a:rPr lang="zh-CN" altLang="en-US" sz="2400" dirty="0" smtClean="0">
                <a:latin typeface="+mn-ea"/>
                <a:ea typeface="+mn-ea"/>
              </a:rPr>
              <a:t>完成步骤（</a:t>
            </a:r>
            <a:r>
              <a:rPr lang="en-US" altLang="zh-CN" sz="2400" dirty="0" smtClean="0">
                <a:latin typeface="+mn-ea"/>
                <a:ea typeface="+mn-ea"/>
              </a:rPr>
              <a:t>1</a:t>
            </a:r>
            <a:r>
              <a:rPr lang="zh-CN" altLang="en-US" sz="2400" dirty="0" smtClean="0">
                <a:latin typeface="+mn-ea"/>
                <a:ea typeface="+mn-ea"/>
              </a:rPr>
              <a:t>），父进程创建子进程，父进程自行终止使得</a:t>
            </a:r>
            <a:r>
              <a:rPr lang="en-US" altLang="zh-CN" sz="2400" dirty="0" smtClean="0">
                <a:latin typeface="+mn-ea"/>
                <a:ea typeface="+mn-ea"/>
              </a:rPr>
              <a:t>shell</a:t>
            </a:r>
            <a:r>
              <a:rPr lang="zh-CN" altLang="en-US" sz="2400" dirty="0" smtClean="0">
                <a:latin typeface="+mn-ea"/>
                <a:ea typeface="+mn-ea"/>
              </a:rPr>
              <a:t>认为这条命令已经执行完成。之后的所有工作都是在子进程中完成，而用户在</a:t>
            </a:r>
            <a:r>
              <a:rPr lang="en-US" altLang="zh-CN" sz="2400" dirty="0" smtClean="0">
                <a:latin typeface="+mn-ea"/>
                <a:ea typeface="+mn-ea"/>
              </a:rPr>
              <a:t>shell</a:t>
            </a:r>
            <a:r>
              <a:rPr lang="zh-CN" altLang="en-US" sz="2400" dirty="0" smtClean="0">
                <a:latin typeface="+mn-ea"/>
                <a:ea typeface="+mn-ea"/>
              </a:rPr>
              <a:t>终端里则可以执行其他命令，</a:t>
            </a:r>
            <a:r>
              <a:rPr lang="zh-CN" altLang="en-US" sz="2400" dirty="0" smtClean="0">
                <a:solidFill>
                  <a:srgbClr val="C00000"/>
                </a:solidFill>
                <a:latin typeface="+mn-ea"/>
                <a:ea typeface="+mn-ea"/>
              </a:rPr>
              <a:t>从而在形式上做到了与控制终端脱离</a:t>
            </a:r>
            <a:r>
              <a:rPr lang="zh-CN" altLang="en-US" sz="2400" dirty="0" smtClean="0">
                <a:latin typeface="+mn-ea"/>
                <a:ea typeface="+mn-ea"/>
              </a:rPr>
              <a:t>。</a:t>
            </a:r>
            <a:endParaRPr lang="en-US" altLang="zh-CN" sz="2400" dirty="0" smtClean="0">
              <a:latin typeface="+mn-ea"/>
              <a:ea typeface="+mn-ea"/>
            </a:endParaRPr>
          </a:p>
          <a:p>
            <a:pPr indent="457200">
              <a:lnSpc>
                <a:spcPct val="150000"/>
              </a:lnSpc>
              <a:spcBef>
                <a:spcPts val="600"/>
              </a:spcBef>
            </a:pPr>
            <a:r>
              <a:rPr lang="zh-CN" altLang="en-US" sz="2400" dirty="0" smtClean="0">
                <a:latin typeface="+mn-ea"/>
                <a:ea typeface="+mn-ea"/>
              </a:rPr>
              <a:t>由于父进程先于子进程退出，会造成子进程没有父进程，成为一个孤儿进程。</a:t>
            </a:r>
            <a:endParaRPr lang="en-US" altLang="zh-CN" sz="2400" dirty="0" smtClean="0">
              <a:latin typeface="+mn-ea"/>
              <a:ea typeface="+mn-ea"/>
            </a:endParaRPr>
          </a:p>
        </p:txBody>
      </p:sp>
      <p:sp>
        <p:nvSpPr>
          <p:cNvPr id="5" name="矩形 4"/>
          <p:cNvSpPr/>
          <p:nvPr/>
        </p:nvSpPr>
        <p:spPr>
          <a:xfrm>
            <a:off x="1096629" y="80628"/>
            <a:ext cx="3432350" cy="576248"/>
          </a:xfrm>
          <a:prstGeom prst="rect">
            <a:avLst/>
          </a:prstGeom>
        </p:spPr>
        <p:txBody>
          <a:bodyPr wrap="none">
            <a:spAutoFit/>
          </a:bodyPr>
          <a:lstStyle/>
          <a:p>
            <a:pPr>
              <a:lnSpc>
                <a:spcPct val="150000"/>
              </a:lnSpc>
            </a:pP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、守护进程的编程步骤</a:t>
            </a:r>
          </a:p>
        </p:txBody>
      </p:sp>
    </p:spTree>
    <p:extLst>
      <p:ext uri="{BB962C8B-B14F-4D97-AF65-F5344CB8AC3E}">
        <p14:creationId xmlns:p14="http://schemas.microsoft.com/office/powerpoint/2010/main" val="294234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22940" y="953010"/>
            <a:ext cx="8012078" cy="559769"/>
          </a:xfrm>
          <a:prstGeom prst="rect">
            <a:avLst/>
          </a:prstGeom>
        </p:spPr>
        <p:txBody>
          <a:bodyPr wrap="square">
            <a:spAutoFit/>
          </a:bodyPr>
          <a:lstStyle/>
          <a:p>
            <a:pPr>
              <a:lnSpc>
                <a:spcPct val="150000"/>
              </a:lnSpc>
              <a:spcBef>
                <a:spcPts val="600"/>
              </a:spcBef>
            </a:pPr>
            <a:r>
              <a:rPr lang="zh-CN" altLang="en-US" sz="2400" b="1" dirty="0" smtClean="0">
                <a:latin typeface="+mn-ea"/>
                <a:ea typeface="+mn-ea"/>
              </a:rPr>
              <a:t>（</a:t>
            </a:r>
            <a:r>
              <a:rPr lang="en-US" altLang="zh-CN" sz="2400" b="1" dirty="0" smtClean="0">
                <a:latin typeface="+mn-ea"/>
                <a:ea typeface="+mn-ea"/>
              </a:rPr>
              <a:t>2</a:t>
            </a:r>
            <a:r>
              <a:rPr lang="zh-CN" altLang="en-US" sz="2400" b="1" dirty="0" smtClean="0">
                <a:latin typeface="+mn-ea"/>
                <a:ea typeface="+mn-ea"/>
              </a:rPr>
              <a:t>）脱离控制终端、会话和进程组</a:t>
            </a:r>
            <a:endParaRPr lang="en-US" altLang="zh-CN" sz="2400" b="1" dirty="0" smtClean="0">
              <a:latin typeface="+mn-ea"/>
              <a:ea typeface="+mn-ea"/>
            </a:endParaRPr>
          </a:p>
        </p:txBody>
      </p:sp>
      <p:grpSp>
        <p:nvGrpSpPr>
          <p:cNvPr id="37" name="组合 36"/>
          <p:cNvGrpSpPr/>
          <p:nvPr/>
        </p:nvGrpSpPr>
        <p:grpSpPr>
          <a:xfrm>
            <a:off x="1065011" y="1916832"/>
            <a:ext cx="6519128" cy="3345623"/>
            <a:chOff x="1559865" y="1731986"/>
            <a:chExt cx="6519128" cy="3345623"/>
          </a:xfrm>
        </p:grpSpPr>
        <p:sp>
          <p:nvSpPr>
            <p:cNvPr id="38" name="矩形 37"/>
            <p:cNvSpPr/>
            <p:nvPr/>
          </p:nvSpPr>
          <p:spPr>
            <a:xfrm>
              <a:off x="1559865" y="1731986"/>
              <a:ext cx="6519128" cy="218380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574255" y="2291378"/>
              <a:ext cx="2203524" cy="94667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AutoShape 51"/>
            <p:cNvSpPr>
              <a:spLocks noChangeArrowheads="1"/>
            </p:cNvSpPr>
            <p:nvPr/>
          </p:nvSpPr>
          <p:spPr bwMode="auto">
            <a:xfrm>
              <a:off x="5826341" y="2379518"/>
              <a:ext cx="884101" cy="309894"/>
            </a:xfrm>
            <a:prstGeom prst="roundRect">
              <a:avLst>
                <a:gd name="adj" fmla="val 16667"/>
              </a:avLst>
            </a:prstGeom>
            <a:solidFill>
              <a:srgbClr val="FFFFFF"/>
            </a:solidFill>
            <a:ln w="9525">
              <a:solidFill>
                <a:srgbClr val="000000"/>
              </a:solidFill>
              <a:round/>
              <a:headEnd/>
              <a:tailEnd/>
            </a:ln>
          </p:spPr>
          <p:txBody>
            <a:bodyPr tIns="46800" anchor="ctr" anchorCtr="0"/>
            <a:lstStyle/>
            <a:p>
              <a:pPr algn="ctr"/>
              <a:r>
                <a:rPr lang="en-US" altLang="zh-CN" sz="1600" dirty="0" smtClean="0">
                  <a:solidFill>
                    <a:srgbClr val="0000CC"/>
                  </a:solidFill>
                  <a:latin typeface="+mn-ea"/>
                  <a:ea typeface="+mn-ea"/>
                </a:rPr>
                <a:t>proc3</a:t>
              </a:r>
              <a:endParaRPr lang="zh-CN" altLang="en-US" sz="1600" dirty="0">
                <a:solidFill>
                  <a:srgbClr val="0000CC"/>
                </a:solidFill>
                <a:latin typeface="+mn-ea"/>
                <a:ea typeface="+mn-ea"/>
              </a:endParaRPr>
            </a:p>
          </p:txBody>
        </p:sp>
        <p:sp>
          <p:nvSpPr>
            <p:cNvPr id="41" name="矩形 40"/>
            <p:cNvSpPr/>
            <p:nvPr/>
          </p:nvSpPr>
          <p:spPr>
            <a:xfrm>
              <a:off x="3693462" y="2294974"/>
              <a:ext cx="1611854" cy="93232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AutoShape 51"/>
            <p:cNvSpPr>
              <a:spLocks noChangeArrowheads="1"/>
            </p:cNvSpPr>
            <p:nvPr/>
          </p:nvSpPr>
          <p:spPr bwMode="auto">
            <a:xfrm>
              <a:off x="6828595" y="2370553"/>
              <a:ext cx="884101" cy="309894"/>
            </a:xfrm>
            <a:prstGeom prst="roundRect">
              <a:avLst>
                <a:gd name="adj" fmla="val 16667"/>
              </a:avLst>
            </a:prstGeom>
            <a:solidFill>
              <a:srgbClr val="FFFFFF"/>
            </a:solidFill>
            <a:ln w="9525">
              <a:solidFill>
                <a:srgbClr val="000000"/>
              </a:solidFill>
              <a:round/>
              <a:headEnd/>
              <a:tailEnd/>
            </a:ln>
          </p:spPr>
          <p:txBody>
            <a:bodyPr tIns="46800" anchor="ctr" anchorCtr="0"/>
            <a:lstStyle/>
            <a:p>
              <a:pPr algn="ctr"/>
              <a:r>
                <a:rPr lang="en-US" altLang="zh-CN" sz="1600" dirty="0" smtClean="0">
                  <a:solidFill>
                    <a:srgbClr val="0000CC"/>
                  </a:solidFill>
                  <a:latin typeface="+mn-ea"/>
                  <a:ea typeface="+mn-ea"/>
                </a:rPr>
                <a:t>proc4</a:t>
              </a:r>
              <a:endParaRPr lang="zh-CN" altLang="en-US" sz="1600" dirty="0">
                <a:solidFill>
                  <a:srgbClr val="0000CC"/>
                </a:solidFill>
                <a:latin typeface="+mn-ea"/>
                <a:ea typeface="+mn-ea"/>
              </a:endParaRPr>
            </a:p>
          </p:txBody>
        </p:sp>
        <p:sp>
          <p:nvSpPr>
            <p:cNvPr id="43" name="AutoShape 51"/>
            <p:cNvSpPr>
              <a:spLocks noChangeArrowheads="1"/>
            </p:cNvSpPr>
            <p:nvPr/>
          </p:nvSpPr>
          <p:spPr bwMode="auto">
            <a:xfrm>
              <a:off x="6258440" y="2811617"/>
              <a:ext cx="884101" cy="309894"/>
            </a:xfrm>
            <a:prstGeom prst="roundRect">
              <a:avLst>
                <a:gd name="adj" fmla="val 16667"/>
              </a:avLst>
            </a:prstGeom>
            <a:solidFill>
              <a:srgbClr val="FFFFFF"/>
            </a:solidFill>
            <a:ln w="9525">
              <a:solidFill>
                <a:srgbClr val="000000"/>
              </a:solidFill>
              <a:round/>
              <a:headEnd/>
              <a:tailEnd/>
            </a:ln>
          </p:spPr>
          <p:txBody>
            <a:bodyPr tIns="46800" anchor="ctr" anchorCtr="0"/>
            <a:lstStyle/>
            <a:p>
              <a:pPr algn="ctr"/>
              <a:r>
                <a:rPr lang="en-US" altLang="zh-CN" sz="1600" dirty="0" smtClean="0">
                  <a:solidFill>
                    <a:srgbClr val="0000CC"/>
                  </a:solidFill>
                  <a:latin typeface="+mn-ea"/>
                  <a:ea typeface="+mn-ea"/>
                </a:rPr>
                <a:t>proc5</a:t>
              </a:r>
              <a:endParaRPr lang="zh-CN" altLang="en-US" sz="1600" dirty="0">
                <a:solidFill>
                  <a:srgbClr val="0000CC"/>
                </a:solidFill>
                <a:latin typeface="+mn-ea"/>
                <a:ea typeface="+mn-ea"/>
              </a:endParaRPr>
            </a:p>
          </p:txBody>
        </p:sp>
        <p:sp>
          <p:nvSpPr>
            <p:cNvPr id="44" name="AutoShape 51"/>
            <p:cNvSpPr>
              <a:spLocks noChangeArrowheads="1"/>
            </p:cNvSpPr>
            <p:nvPr/>
          </p:nvSpPr>
          <p:spPr bwMode="auto">
            <a:xfrm>
              <a:off x="4042367" y="2402835"/>
              <a:ext cx="884101" cy="309894"/>
            </a:xfrm>
            <a:prstGeom prst="roundRect">
              <a:avLst>
                <a:gd name="adj" fmla="val 16667"/>
              </a:avLst>
            </a:prstGeom>
            <a:solidFill>
              <a:srgbClr val="FFFFFF"/>
            </a:solidFill>
            <a:ln w="9525">
              <a:solidFill>
                <a:srgbClr val="000000"/>
              </a:solidFill>
              <a:round/>
              <a:headEnd/>
              <a:tailEnd/>
            </a:ln>
          </p:spPr>
          <p:txBody>
            <a:bodyPr tIns="46800" anchor="ctr" anchorCtr="0"/>
            <a:lstStyle/>
            <a:p>
              <a:pPr algn="ctr"/>
              <a:r>
                <a:rPr lang="en-US" altLang="zh-CN" sz="1600" dirty="0" smtClean="0">
                  <a:solidFill>
                    <a:srgbClr val="0000CC"/>
                  </a:solidFill>
                  <a:latin typeface="+mn-ea"/>
                  <a:ea typeface="+mn-ea"/>
                </a:rPr>
                <a:t>proc1</a:t>
              </a:r>
              <a:endParaRPr lang="zh-CN" altLang="en-US" sz="1600" dirty="0">
                <a:solidFill>
                  <a:srgbClr val="0000CC"/>
                </a:solidFill>
                <a:latin typeface="+mn-ea"/>
                <a:ea typeface="+mn-ea"/>
              </a:endParaRPr>
            </a:p>
          </p:txBody>
        </p:sp>
        <p:sp>
          <p:nvSpPr>
            <p:cNvPr id="45" name="AutoShape 51"/>
            <p:cNvSpPr>
              <a:spLocks noChangeArrowheads="1"/>
            </p:cNvSpPr>
            <p:nvPr/>
          </p:nvSpPr>
          <p:spPr bwMode="auto">
            <a:xfrm>
              <a:off x="4031609" y="2800867"/>
              <a:ext cx="884101" cy="309894"/>
            </a:xfrm>
            <a:prstGeom prst="roundRect">
              <a:avLst>
                <a:gd name="adj" fmla="val 16667"/>
              </a:avLst>
            </a:prstGeom>
            <a:solidFill>
              <a:srgbClr val="FFFFFF"/>
            </a:solidFill>
            <a:ln w="9525">
              <a:solidFill>
                <a:srgbClr val="000000"/>
              </a:solidFill>
              <a:round/>
              <a:headEnd/>
              <a:tailEnd/>
            </a:ln>
          </p:spPr>
          <p:txBody>
            <a:bodyPr tIns="46800" anchor="ctr" anchorCtr="0"/>
            <a:lstStyle/>
            <a:p>
              <a:pPr algn="ctr"/>
              <a:r>
                <a:rPr lang="en-US" altLang="zh-CN" sz="1600" dirty="0" smtClean="0">
                  <a:solidFill>
                    <a:srgbClr val="0000CC"/>
                  </a:solidFill>
                  <a:latin typeface="+mn-ea"/>
                  <a:ea typeface="+mn-ea"/>
                </a:rPr>
                <a:t>proc2</a:t>
              </a:r>
              <a:endParaRPr lang="zh-CN" altLang="en-US" sz="1600" dirty="0">
                <a:solidFill>
                  <a:srgbClr val="0000CC"/>
                </a:solidFill>
                <a:latin typeface="+mn-ea"/>
                <a:ea typeface="+mn-ea"/>
              </a:endParaRPr>
            </a:p>
          </p:txBody>
        </p:sp>
        <p:sp>
          <p:nvSpPr>
            <p:cNvPr id="46" name="矩形 45"/>
            <p:cNvSpPr/>
            <p:nvPr/>
          </p:nvSpPr>
          <p:spPr>
            <a:xfrm>
              <a:off x="1834191" y="2291378"/>
              <a:ext cx="1611854" cy="91798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AutoShape 51"/>
            <p:cNvSpPr>
              <a:spLocks noChangeArrowheads="1"/>
            </p:cNvSpPr>
            <p:nvPr/>
          </p:nvSpPr>
          <p:spPr bwMode="auto">
            <a:xfrm>
              <a:off x="2000931" y="2576747"/>
              <a:ext cx="1226372" cy="309894"/>
            </a:xfrm>
            <a:prstGeom prst="roundRect">
              <a:avLst>
                <a:gd name="adj" fmla="val 16667"/>
              </a:avLst>
            </a:prstGeom>
            <a:solidFill>
              <a:srgbClr val="FFFFFF"/>
            </a:solidFill>
            <a:ln w="9525">
              <a:solidFill>
                <a:srgbClr val="000000"/>
              </a:solidFill>
              <a:round/>
              <a:headEnd/>
              <a:tailEnd/>
            </a:ln>
          </p:spPr>
          <p:txBody>
            <a:bodyPr tIns="46800" anchor="ctr" anchorCtr="0"/>
            <a:lstStyle/>
            <a:p>
              <a:pPr algn="ctr"/>
              <a:r>
                <a:rPr lang="zh-CN" altLang="en-US" sz="1600" dirty="0" smtClean="0">
                  <a:solidFill>
                    <a:srgbClr val="0000CC"/>
                  </a:solidFill>
                  <a:latin typeface="+mn-ea"/>
                  <a:ea typeface="+mn-ea"/>
                </a:rPr>
                <a:t>登陆</a:t>
              </a:r>
              <a:r>
                <a:rPr lang="en-US" altLang="zh-CN" sz="1600" dirty="0" smtClean="0">
                  <a:solidFill>
                    <a:srgbClr val="0000CC"/>
                  </a:solidFill>
                  <a:latin typeface="+mn-ea"/>
                  <a:ea typeface="+mn-ea"/>
                </a:rPr>
                <a:t>shell</a:t>
              </a:r>
              <a:endParaRPr lang="zh-CN" altLang="en-US" sz="1600" dirty="0">
                <a:solidFill>
                  <a:srgbClr val="0000CC"/>
                </a:solidFill>
                <a:latin typeface="+mn-ea"/>
                <a:ea typeface="+mn-ea"/>
              </a:endParaRPr>
            </a:p>
          </p:txBody>
        </p:sp>
        <p:sp>
          <p:nvSpPr>
            <p:cNvPr id="48" name="TextBox 47"/>
            <p:cNvSpPr txBox="1"/>
            <p:nvPr/>
          </p:nvSpPr>
          <p:spPr>
            <a:xfrm>
              <a:off x="1936375" y="3291840"/>
              <a:ext cx="1495313" cy="369332"/>
            </a:xfrm>
            <a:prstGeom prst="rect">
              <a:avLst/>
            </a:prstGeom>
            <a:noFill/>
          </p:spPr>
          <p:txBody>
            <a:bodyPr wrap="square" rtlCol="0">
              <a:spAutoFit/>
            </a:bodyPr>
            <a:lstStyle/>
            <a:p>
              <a:r>
                <a:rPr lang="zh-CN" altLang="en-US" sz="1800" dirty="0" smtClean="0">
                  <a:solidFill>
                    <a:srgbClr val="0000CC"/>
                  </a:solidFill>
                  <a:latin typeface="+mn-ea"/>
                  <a:ea typeface="+mn-ea"/>
                </a:rPr>
                <a:t>后台进程组</a:t>
              </a:r>
              <a:endParaRPr lang="zh-CN" altLang="en-US" sz="1800" dirty="0">
                <a:solidFill>
                  <a:srgbClr val="0000CC"/>
                </a:solidFill>
                <a:latin typeface="+mn-ea"/>
                <a:ea typeface="+mn-ea"/>
              </a:endParaRPr>
            </a:p>
          </p:txBody>
        </p:sp>
        <p:sp>
          <p:nvSpPr>
            <p:cNvPr id="49" name="TextBox 48"/>
            <p:cNvSpPr txBox="1"/>
            <p:nvPr/>
          </p:nvSpPr>
          <p:spPr>
            <a:xfrm>
              <a:off x="3831515" y="3282875"/>
              <a:ext cx="1495313" cy="369332"/>
            </a:xfrm>
            <a:prstGeom prst="rect">
              <a:avLst/>
            </a:prstGeom>
            <a:noFill/>
          </p:spPr>
          <p:txBody>
            <a:bodyPr wrap="square" rtlCol="0">
              <a:spAutoFit/>
            </a:bodyPr>
            <a:lstStyle/>
            <a:p>
              <a:r>
                <a:rPr lang="zh-CN" altLang="en-US" sz="1800" dirty="0" smtClean="0">
                  <a:solidFill>
                    <a:srgbClr val="0000CC"/>
                  </a:solidFill>
                  <a:latin typeface="+mn-ea"/>
                  <a:ea typeface="+mn-ea"/>
                </a:rPr>
                <a:t>后台进程组</a:t>
              </a:r>
              <a:endParaRPr lang="zh-CN" altLang="en-US" sz="1800" dirty="0">
                <a:solidFill>
                  <a:srgbClr val="0000CC"/>
                </a:solidFill>
                <a:latin typeface="+mn-ea"/>
                <a:ea typeface="+mn-ea"/>
              </a:endParaRPr>
            </a:p>
          </p:txBody>
        </p:sp>
        <p:sp>
          <p:nvSpPr>
            <p:cNvPr id="50" name="TextBox 49"/>
            <p:cNvSpPr txBox="1"/>
            <p:nvPr/>
          </p:nvSpPr>
          <p:spPr>
            <a:xfrm>
              <a:off x="5907732" y="3272117"/>
              <a:ext cx="1495313" cy="369332"/>
            </a:xfrm>
            <a:prstGeom prst="rect">
              <a:avLst/>
            </a:prstGeom>
            <a:noFill/>
          </p:spPr>
          <p:txBody>
            <a:bodyPr wrap="square" rtlCol="0">
              <a:spAutoFit/>
            </a:bodyPr>
            <a:lstStyle/>
            <a:p>
              <a:r>
                <a:rPr lang="zh-CN" altLang="en-US" sz="1800" dirty="0" smtClean="0">
                  <a:solidFill>
                    <a:srgbClr val="00B050"/>
                  </a:solidFill>
                  <a:latin typeface="+mn-ea"/>
                  <a:ea typeface="+mn-ea"/>
                </a:rPr>
                <a:t>前台进程组</a:t>
              </a:r>
              <a:endParaRPr lang="zh-CN" altLang="en-US" sz="1800" dirty="0">
                <a:solidFill>
                  <a:srgbClr val="00B050"/>
                </a:solidFill>
                <a:latin typeface="+mn-ea"/>
                <a:ea typeface="+mn-ea"/>
              </a:endParaRPr>
            </a:p>
          </p:txBody>
        </p:sp>
        <p:sp>
          <p:nvSpPr>
            <p:cNvPr id="51" name="椭圆 50"/>
            <p:cNvSpPr/>
            <p:nvPr/>
          </p:nvSpPr>
          <p:spPr>
            <a:xfrm>
              <a:off x="3958814" y="4442908"/>
              <a:ext cx="1527586" cy="6347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51"/>
            <p:cNvSpPr txBox="1"/>
            <p:nvPr/>
          </p:nvSpPr>
          <p:spPr>
            <a:xfrm>
              <a:off x="4199073" y="4575588"/>
              <a:ext cx="1448696" cy="369332"/>
            </a:xfrm>
            <a:prstGeom prst="rect">
              <a:avLst/>
            </a:prstGeom>
            <a:noFill/>
          </p:spPr>
          <p:txBody>
            <a:bodyPr wrap="square" rtlCol="0">
              <a:spAutoFit/>
            </a:bodyPr>
            <a:lstStyle/>
            <a:p>
              <a:r>
                <a:rPr lang="zh-CN" altLang="en-US" sz="1800" dirty="0" smtClean="0">
                  <a:solidFill>
                    <a:srgbClr val="FF3300"/>
                  </a:solidFill>
                  <a:latin typeface="+mn-ea"/>
                  <a:ea typeface="+mn-ea"/>
                </a:rPr>
                <a:t>控制终端</a:t>
              </a:r>
              <a:endParaRPr lang="zh-CN" altLang="en-US" sz="1800" dirty="0">
                <a:solidFill>
                  <a:srgbClr val="FF3300"/>
                </a:solidFill>
                <a:latin typeface="+mn-ea"/>
                <a:ea typeface="+mn-ea"/>
              </a:endParaRPr>
            </a:p>
          </p:txBody>
        </p:sp>
        <p:cxnSp>
          <p:nvCxnSpPr>
            <p:cNvPr id="53" name="直接箭头连接符 52"/>
            <p:cNvCxnSpPr>
              <a:stCxn id="51" idx="7"/>
            </p:cNvCxnSpPr>
            <p:nvPr/>
          </p:nvCxnSpPr>
          <p:spPr>
            <a:xfrm rot="5400000" flipH="1" flipV="1">
              <a:off x="4908522" y="3602978"/>
              <a:ext cx="1287049" cy="5787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51" idx="1"/>
            </p:cNvCxnSpPr>
            <p:nvPr/>
          </p:nvCxnSpPr>
          <p:spPr>
            <a:xfrm rot="16200000" flipV="1">
              <a:off x="3152827" y="3506160"/>
              <a:ext cx="1276291" cy="78310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801035" y="1789355"/>
              <a:ext cx="1495313" cy="369332"/>
            </a:xfrm>
            <a:prstGeom prst="rect">
              <a:avLst/>
            </a:prstGeom>
            <a:noFill/>
          </p:spPr>
          <p:txBody>
            <a:bodyPr wrap="square" rtlCol="0">
              <a:spAutoFit/>
            </a:bodyPr>
            <a:lstStyle/>
            <a:p>
              <a:pPr algn="ctr"/>
              <a:r>
                <a:rPr lang="zh-CN" altLang="en-US" sz="1800" dirty="0" smtClean="0">
                  <a:solidFill>
                    <a:srgbClr val="C00000"/>
                  </a:solidFill>
                  <a:latin typeface="+mn-ea"/>
                  <a:ea typeface="+mn-ea"/>
                </a:rPr>
                <a:t>会       话</a:t>
              </a:r>
              <a:endParaRPr lang="zh-CN" altLang="en-US" sz="1800" dirty="0">
                <a:solidFill>
                  <a:srgbClr val="C00000"/>
                </a:solidFill>
                <a:latin typeface="+mn-ea"/>
                <a:ea typeface="+mn-ea"/>
              </a:endParaRPr>
            </a:p>
          </p:txBody>
        </p:sp>
      </p:grpSp>
      <p:sp>
        <p:nvSpPr>
          <p:cNvPr id="56" name="矩形 55"/>
          <p:cNvSpPr/>
          <p:nvPr/>
        </p:nvSpPr>
        <p:spPr>
          <a:xfrm>
            <a:off x="2167666" y="5411010"/>
            <a:ext cx="4572000" cy="338554"/>
          </a:xfrm>
          <a:prstGeom prst="rect">
            <a:avLst/>
          </a:prstGeom>
        </p:spPr>
        <p:txBody>
          <a:bodyPr>
            <a:spAutoFit/>
          </a:bodyPr>
          <a:lstStyle/>
          <a:p>
            <a:pPr>
              <a:spcBef>
                <a:spcPts val="600"/>
              </a:spcBef>
            </a:pPr>
            <a:r>
              <a:rPr lang="zh-CN" altLang="en-US" sz="1600" dirty="0" smtClean="0">
                <a:solidFill>
                  <a:srgbClr val="C00000"/>
                </a:solidFill>
                <a:latin typeface="+mn-ea"/>
                <a:ea typeface="+mn-ea"/>
              </a:rPr>
              <a:t>进程与控制终端、会话和进程组之间的关系</a:t>
            </a:r>
            <a:endParaRPr lang="en-US" altLang="zh-CN" sz="1600" dirty="0" smtClean="0">
              <a:solidFill>
                <a:srgbClr val="C00000"/>
              </a:solidFill>
              <a:latin typeface="+mn-ea"/>
              <a:ea typeface="+mn-ea"/>
            </a:endParaRPr>
          </a:p>
        </p:txBody>
      </p:sp>
      <p:sp>
        <p:nvSpPr>
          <p:cNvPr id="25" name="矩形 24"/>
          <p:cNvSpPr/>
          <p:nvPr/>
        </p:nvSpPr>
        <p:spPr>
          <a:xfrm>
            <a:off x="1096629" y="80628"/>
            <a:ext cx="3432350" cy="576248"/>
          </a:xfrm>
          <a:prstGeom prst="rect">
            <a:avLst/>
          </a:prstGeom>
        </p:spPr>
        <p:txBody>
          <a:bodyPr wrap="none">
            <a:spAutoFit/>
          </a:bodyPr>
          <a:lstStyle/>
          <a:p>
            <a:pPr>
              <a:lnSpc>
                <a:spcPct val="150000"/>
              </a:lnSpc>
            </a:pP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、守护进程的编程步骤</a:t>
            </a:r>
          </a:p>
        </p:txBody>
      </p:sp>
    </p:spTree>
    <p:extLst>
      <p:ext uri="{BB962C8B-B14F-4D97-AF65-F5344CB8AC3E}">
        <p14:creationId xmlns:p14="http://schemas.microsoft.com/office/powerpoint/2010/main" val="261116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linds(horizontal)">
                                      <p:cBhvr>
                                        <p:cTn id="12" dur="500"/>
                                        <p:tgtEl>
                                          <p:spTgt spid="3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blinds(horizontal)">
                                      <p:cBhvr>
                                        <p:cTn id="15"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22940" y="1088740"/>
            <a:ext cx="8012078" cy="559769"/>
          </a:xfrm>
          <a:prstGeom prst="rect">
            <a:avLst/>
          </a:prstGeom>
        </p:spPr>
        <p:txBody>
          <a:bodyPr wrap="square">
            <a:spAutoFit/>
          </a:bodyPr>
          <a:lstStyle/>
          <a:p>
            <a:pPr>
              <a:lnSpc>
                <a:spcPct val="150000"/>
              </a:lnSpc>
              <a:spcBef>
                <a:spcPts val="600"/>
              </a:spcBef>
            </a:pPr>
            <a:r>
              <a:rPr lang="zh-CN" altLang="en-US" sz="2400" dirty="0" smtClean="0">
                <a:latin typeface="+mn-ea"/>
                <a:ea typeface="+mn-ea"/>
              </a:rPr>
              <a:t>（</a:t>
            </a:r>
            <a:r>
              <a:rPr lang="en-US" altLang="zh-CN" sz="2400" dirty="0" smtClean="0">
                <a:latin typeface="+mn-ea"/>
                <a:ea typeface="+mn-ea"/>
              </a:rPr>
              <a:t>2</a:t>
            </a:r>
            <a:r>
              <a:rPr lang="zh-CN" altLang="en-US" sz="2400" dirty="0" smtClean="0">
                <a:latin typeface="+mn-ea"/>
                <a:ea typeface="+mn-ea"/>
              </a:rPr>
              <a:t>）脱离控制终端、会话和进程组</a:t>
            </a:r>
            <a:endParaRPr lang="en-US" altLang="zh-CN" sz="2400" dirty="0" smtClean="0">
              <a:latin typeface="+mn-ea"/>
              <a:ea typeface="+mn-ea"/>
            </a:endParaRPr>
          </a:p>
        </p:txBody>
      </p:sp>
      <p:sp>
        <p:nvSpPr>
          <p:cNvPr id="5" name="矩形 4"/>
          <p:cNvSpPr/>
          <p:nvPr/>
        </p:nvSpPr>
        <p:spPr>
          <a:xfrm>
            <a:off x="819159" y="3686252"/>
            <a:ext cx="7322766" cy="1938992"/>
          </a:xfrm>
          <a:prstGeom prst="rect">
            <a:avLst/>
          </a:prstGeom>
        </p:spPr>
        <p:txBody>
          <a:bodyPr wrap="square">
            <a:spAutoFit/>
          </a:bodyPr>
          <a:lstStyle/>
          <a:p>
            <a:pPr>
              <a:lnSpc>
                <a:spcPct val="150000"/>
              </a:lnSpc>
            </a:pPr>
            <a:r>
              <a:rPr lang="zh-CN" altLang="en-US" sz="2000" dirty="0" smtClean="0">
                <a:latin typeface="+mn-ea"/>
                <a:ea typeface="+mn-ea"/>
              </a:rPr>
              <a:t>作    用：</a:t>
            </a:r>
            <a:endParaRPr lang="en-US" altLang="zh-CN" sz="2000" dirty="0" smtClean="0">
              <a:latin typeface="+mn-ea"/>
              <a:ea typeface="+mn-ea"/>
            </a:endParaRPr>
          </a:p>
          <a:p>
            <a:pPr indent="457200">
              <a:lnSpc>
                <a:spcPct val="150000"/>
              </a:lnSpc>
              <a:buFont typeface="Wingdings" pitchFamily="2" charset="2"/>
              <a:buChar char="Ø"/>
            </a:pPr>
            <a:r>
              <a:rPr lang="zh-CN" altLang="en-US" sz="2000" dirty="0" smtClean="0">
                <a:latin typeface="+mn-ea"/>
                <a:ea typeface="+mn-ea"/>
              </a:rPr>
              <a:t>让进程摆脱原会话的控制</a:t>
            </a:r>
            <a:endParaRPr lang="en-US" altLang="zh-CN" sz="2000" dirty="0" smtClean="0">
              <a:latin typeface="+mn-ea"/>
              <a:ea typeface="+mn-ea"/>
            </a:endParaRPr>
          </a:p>
          <a:p>
            <a:pPr indent="457200">
              <a:lnSpc>
                <a:spcPct val="150000"/>
              </a:lnSpc>
              <a:buFont typeface="Wingdings" pitchFamily="2" charset="2"/>
              <a:buChar char="Ø"/>
            </a:pPr>
            <a:r>
              <a:rPr lang="zh-CN" altLang="en-US" sz="2000" dirty="0" smtClean="0">
                <a:latin typeface="+mn-ea"/>
                <a:ea typeface="+mn-ea"/>
              </a:rPr>
              <a:t>让进程摆脱原进程组的控制</a:t>
            </a:r>
            <a:endParaRPr lang="en-US" altLang="zh-CN" sz="2000" dirty="0" smtClean="0">
              <a:latin typeface="+mn-ea"/>
              <a:ea typeface="+mn-ea"/>
            </a:endParaRPr>
          </a:p>
          <a:p>
            <a:pPr indent="457200">
              <a:lnSpc>
                <a:spcPct val="150000"/>
              </a:lnSpc>
              <a:buFont typeface="Wingdings" pitchFamily="2" charset="2"/>
              <a:buChar char="Ø"/>
            </a:pPr>
            <a:r>
              <a:rPr lang="zh-CN" altLang="en-US" sz="2000" dirty="0" smtClean="0">
                <a:latin typeface="+mn-ea"/>
                <a:ea typeface="+mn-ea"/>
              </a:rPr>
              <a:t>让进程摆脱原控制终端的控制</a:t>
            </a:r>
            <a:endParaRPr lang="zh-CN" altLang="en-US" sz="2000" dirty="0">
              <a:latin typeface="+mn-ea"/>
              <a:ea typeface="+mn-ea"/>
            </a:endParaRPr>
          </a:p>
        </p:txBody>
      </p:sp>
      <p:sp>
        <p:nvSpPr>
          <p:cNvPr id="6" name="矩形 5"/>
          <p:cNvSpPr/>
          <p:nvPr/>
        </p:nvSpPr>
        <p:spPr>
          <a:xfrm>
            <a:off x="738593" y="1838118"/>
            <a:ext cx="7899009" cy="369332"/>
          </a:xfrm>
          <a:prstGeom prst="rect">
            <a:avLst/>
          </a:prstGeom>
        </p:spPr>
        <p:txBody>
          <a:bodyPr wrap="square">
            <a:spAutoFit/>
          </a:bodyPr>
          <a:lstStyle/>
          <a:p>
            <a:pPr>
              <a:spcBef>
                <a:spcPts val="600"/>
              </a:spcBef>
            </a:pPr>
            <a:r>
              <a:rPr lang="en-US" altLang="zh-CN" sz="1800" dirty="0" err="1" smtClean="0">
                <a:latin typeface="+mn-ea"/>
                <a:ea typeface="+mn-ea"/>
              </a:rPr>
              <a:t>setsid</a:t>
            </a:r>
            <a:r>
              <a:rPr lang="en-US" altLang="zh-CN" sz="1800" dirty="0" smtClean="0">
                <a:latin typeface="+mn-ea"/>
                <a:ea typeface="+mn-ea"/>
              </a:rPr>
              <a:t>()</a:t>
            </a:r>
            <a:r>
              <a:rPr lang="zh-CN" altLang="en-US" sz="1800" dirty="0" smtClean="0">
                <a:latin typeface="+mn-ea"/>
                <a:ea typeface="+mn-ea"/>
              </a:rPr>
              <a:t>函数用于创建一个</a:t>
            </a:r>
            <a:r>
              <a:rPr lang="zh-CN" altLang="en-US" sz="1800" dirty="0" smtClean="0">
                <a:solidFill>
                  <a:srgbClr val="FF3300"/>
                </a:solidFill>
                <a:latin typeface="+mn-ea"/>
                <a:ea typeface="+mn-ea"/>
              </a:rPr>
              <a:t>新的会话</a:t>
            </a:r>
            <a:r>
              <a:rPr lang="zh-CN" altLang="en-US" sz="1800" dirty="0" smtClean="0">
                <a:latin typeface="+mn-ea"/>
                <a:ea typeface="+mn-ea"/>
              </a:rPr>
              <a:t>，并使调用的进程成为会话的首进程</a:t>
            </a:r>
            <a:endParaRPr lang="en-US" altLang="zh-CN" sz="1800" dirty="0" smtClean="0">
              <a:latin typeface="+mn-ea"/>
              <a:ea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1503361662"/>
              </p:ext>
            </p:extLst>
          </p:nvPr>
        </p:nvGraphicFramePr>
        <p:xfrm>
          <a:off x="848254" y="2322441"/>
          <a:ext cx="7229574" cy="1158240"/>
        </p:xfrm>
        <a:graphic>
          <a:graphicData uri="http://schemas.openxmlformats.org/drawingml/2006/table">
            <a:tbl>
              <a:tblPr firstRow="1" bandRow="1">
                <a:tableStyleId>{D7AC3CCA-C797-4891-BE02-D94E43425B78}</a:tableStyleId>
              </a:tblPr>
              <a:tblGrid>
                <a:gridCol w="1606572"/>
                <a:gridCol w="5623002"/>
              </a:tblGrid>
              <a:tr h="576492">
                <a:tc>
                  <a:txBody>
                    <a:bodyPr/>
                    <a:lstStyle/>
                    <a:p>
                      <a:r>
                        <a:rPr lang="zh-CN" altLang="en-US" sz="1600" b="0" dirty="0" smtClean="0">
                          <a:latin typeface="+mn-ea"/>
                          <a:ea typeface="+mn-ea"/>
                        </a:rPr>
                        <a:t>函数原型</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600" b="0" dirty="0" smtClean="0">
                          <a:latin typeface="+mn-ea"/>
                          <a:ea typeface="+mn-ea"/>
                        </a:rPr>
                        <a:t>#include&lt;</a:t>
                      </a:r>
                      <a:r>
                        <a:rPr lang="en-US" altLang="zh-CN" sz="1600" b="0" dirty="0" err="1" smtClean="0">
                          <a:latin typeface="+mn-ea"/>
                          <a:ea typeface="+mn-ea"/>
                        </a:rPr>
                        <a:t>unistd.h</a:t>
                      </a:r>
                      <a:r>
                        <a:rPr lang="en-US" altLang="zh-CN" sz="1600" b="0" dirty="0" smtClean="0">
                          <a:latin typeface="+mn-ea"/>
                          <a:ea typeface="+mn-ea"/>
                        </a:rPr>
                        <a:t>&gt;</a:t>
                      </a:r>
                    </a:p>
                    <a:p>
                      <a:r>
                        <a:rPr lang="en-US" altLang="zh-CN" sz="1600" b="0" dirty="0" err="1" smtClean="0">
                          <a:solidFill>
                            <a:srgbClr val="C00000"/>
                          </a:solidFill>
                          <a:latin typeface="+mn-ea"/>
                          <a:ea typeface="+mn-ea"/>
                        </a:rPr>
                        <a:t>pid_t</a:t>
                      </a:r>
                      <a:r>
                        <a:rPr lang="en-US" altLang="zh-CN" sz="1600" b="0" baseline="0" dirty="0" smtClean="0">
                          <a:solidFill>
                            <a:srgbClr val="C00000"/>
                          </a:solidFill>
                          <a:latin typeface="+mn-ea"/>
                          <a:ea typeface="+mn-ea"/>
                        </a:rPr>
                        <a:t> </a:t>
                      </a:r>
                      <a:r>
                        <a:rPr lang="en-US" altLang="zh-CN" sz="1600" b="0" baseline="0" dirty="0" err="1" smtClean="0">
                          <a:solidFill>
                            <a:srgbClr val="C00000"/>
                          </a:solidFill>
                          <a:latin typeface="+mn-ea"/>
                          <a:ea typeface="+mn-ea"/>
                        </a:rPr>
                        <a:t>setsid</a:t>
                      </a:r>
                      <a:r>
                        <a:rPr lang="zh-CN" altLang="en-US" sz="1600" b="0" baseline="0" dirty="0" smtClean="0">
                          <a:solidFill>
                            <a:srgbClr val="C00000"/>
                          </a:solidFill>
                          <a:latin typeface="+mn-ea"/>
                          <a:ea typeface="+mn-ea"/>
                        </a:rPr>
                        <a:t>（</a:t>
                      </a:r>
                      <a:r>
                        <a:rPr lang="en-US" altLang="zh-CN" sz="1600" b="0" baseline="0" dirty="0" err="1" smtClean="0">
                          <a:solidFill>
                            <a:srgbClr val="C00000"/>
                          </a:solidFill>
                          <a:latin typeface="+mn-ea"/>
                          <a:ea typeface="+mn-ea"/>
                        </a:rPr>
                        <a:t>int</a:t>
                      </a:r>
                      <a:r>
                        <a:rPr lang="en-US" altLang="zh-CN" sz="1600" b="0" baseline="0" dirty="0" smtClean="0">
                          <a:solidFill>
                            <a:srgbClr val="C00000"/>
                          </a:solidFill>
                          <a:latin typeface="+mn-ea"/>
                          <a:ea typeface="+mn-ea"/>
                        </a:rPr>
                        <a:t> </a:t>
                      </a:r>
                      <a:r>
                        <a:rPr lang="zh-CN" altLang="en-US" sz="1600" b="0" baseline="0" dirty="0" smtClean="0">
                          <a:solidFill>
                            <a:srgbClr val="C00000"/>
                          </a:solidFill>
                          <a:latin typeface="+mn-ea"/>
                          <a:ea typeface="+mn-ea"/>
                        </a:rPr>
                        <a:t>* </a:t>
                      </a:r>
                      <a:r>
                        <a:rPr lang="en-US" altLang="zh-CN" sz="1600" b="0" baseline="0" dirty="0" smtClean="0">
                          <a:solidFill>
                            <a:srgbClr val="C00000"/>
                          </a:solidFill>
                          <a:latin typeface="+mn-ea"/>
                          <a:ea typeface="+mn-ea"/>
                        </a:rPr>
                        <a:t>status</a:t>
                      </a:r>
                      <a:r>
                        <a:rPr lang="zh-CN" altLang="en-US" sz="1600" b="0" baseline="0" dirty="0" smtClean="0">
                          <a:solidFill>
                            <a:srgbClr val="C00000"/>
                          </a:solidFill>
                          <a:latin typeface="+mn-ea"/>
                          <a:ea typeface="+mn-ea"/>
                        </a:rPr>
                        <a:t>）</a:t>
                      </a:r>
                      <a:r>
                        <a:rPr lang="en-US" altLang="zh-CN" sz="1600" b="0" baseline="0" dirty="0" smtClean="0">
                          <a:solidFill>
                            <a:srgbClr val="C00000"/>
                          </a:solidFill>
                          <a:latin typeface="+mn-ea"/>
                          <a:ea typeface="+mn-ea"/>
                        </a:rPr>
                        <a:t>;</a:t>
                      </a:r>
                      <a:endParaRPr lang="zh-CN" altLang="en-US" sz="1600" b="0" dirty="0">
                        <a:solidFill>
                          <a:srgbClr val="C00000"/>
                        </a:solidFill>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370840">
                <a:tc>
                  <a:txBody>
                    <a:bodyPr/>
                    <a:lstStyle/>
                    <a:p>
                      <a:r>
                        <a:rPr lang="zh-CN" altLang="en-US" sz="1600" b="0" dirty="0" smtClean="0">
                          <a:latin typeface="+mn-ea"/>
                          <a:ea typeface="+mn-ea"/>
                        </a:rPr>
                        <a:t>函数返回值</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zh-CN" altLang="en-US" sz="1600" b="0" dirty="0" smtClean="0">
                          <a:latin typeface="+mn-ea"/>
                          <a:ea typeface="+mn-ea"/>
                        </a:rPr>
                        <a:t>成功则返回新创建的会话的</a:t>
                      </a:r>
                      <a:r>
                        <a:rPr lang="en-US" altLang="zh-CN" sz="1600" b="0" dirty="0" smtClean="0">
                          <a:latin typeface="+mn-ea"/>
                          <a:ea typeface="+mn-ea"/>
                        </a:rPr>
                        <a:t>ID</a:t>
                      </a:r>
                      <a:r>
                        <a:rPr lang="zh-CN" altLang="en-US" sz="1600" b="0" dirty="0" smtClean="0">
                          <a:latin typeface="+mn-ea"/>
                          <a:ea typeface="+mn-ea"/>
                        </a:rPr>
                        <a:t>（</a:t>
                      </a:r>
                      <a:r>
                        <a:rPr lang="en-US" altLang="zh-CN" sz="1600" b="0" dirty="0" smtClean="0">
                          <a:latin typeface="+mn-ea"/>
                          <a:ea typeface="+mn-ea"/>
                        </a:rPr>
                        <a:t>SID</a:t>
                      </a:r>
                      <a:r>
                        <a:rPr lang="zh-CN" altLang="en-US" sz="1600" b="0" dirty="0" smtClean="0">
                          <a:latin typeface="+mn-ea"/>
                          <a:ea typeface="+mn-ea"/>
                        </a:rPr>
                        <a:t>），也就是当前进程的</a:t>
                      </a:r>
                      <a:r>
                        <a:rPr lang="en-US" altLang="zh-CN" sz="1600" b="0" dirty="0" smtClean="0">
                          <a:latin typeface="+mn-ea"/>
                          <a:ea typeface="+mn-ea"/>
                        </a:rPr>
                        <a:t>ID</a:t>
                      </a:r>
                    </a:p>
                    <a:p>
                      <a:r>
                        <a:rPr lang="zh-CN" altLang="en-US" sz="1600" b="0" dirty="0" smtClean="0">
                          <a:latin typeface="+mn-ea"/>
                          <a:ea typeface="+mn-ea"/>
                        </a:rPr>
                        <a:t>失败，返回</a:t>
                      </a:r>
                      <a:r>
                        <a:rPr lang="en-US" altLang="zh-CN" sz="1600" b="0" dirty="0" smtClean="0">
                          <a:latin typeface="+mn-ea"/>
                          <a:ea typeface="+mn-ea"/>
                        </a:rPr>
                        <a:t>-1</a:t>
                      </a:r>
                      <a:endParaRPr lang="zh-CN" altLang="en-US" sz="16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bl>
          </a:graphicData>
        </a:graphic>
      </p:graphicFrame>
      <p:sp>
        <p:nvSpPr>
          <p:cNvPr id="9" name="矩形 8"/>
          <p:cNvSpPr/>
          <p:nvPr/>
        </p:nvSpPr>
        <p:spPr>
          <a:xfrm>
            <a:off x="1096629" y="80628"/>
            <a:ext cx="3432350" cy="576248"/>
          </a:xfrm>
          <a:prstGeom prst="rect">
            <a:avLst/>
          </a:prstGeom>
        </p:spPr>
        <p:txBody>
          <a:bodyPr wrap="none">
            <a:spAutoFit/>
          </a:bodyPr>
          <a:lstStyle/>
          <a:p>
            <a:pPr>
              <a:lnSpc>
                <a:spcPct val="150000"/>
              </a:lnSpc>
            </a:pP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、守护进程的编程步骤</a:t>
            </a:r>
          </a:p>
        </p:txBody>
      </p:sp>
    </p:spTree>
    <p:extLst>
      <p:ext uri="{BB962C8B-B14F-4D97-AF65-F5344CB8AC3E}">
        <p14:creationId xmlns:p14="http://schemas.microsoft.com/office/powerpoint/2010/main" val="393508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body" idx="1"/>
          </p:nvPr>
        </p:nvSpPr>
        <p:spPr>
          <a:xfrm>
            <a:off x="647564" y="1072843"/>
            <a:ext cx="7740860" cy="5178425"/>
          </a:xfrm>
        </p:spPr>
        <p:txBody>
          <a:bodyPr/>
          <a:lstStyle/>
          <a:p>
            <a:pPr marL="0" indent="0" eaLnBrk="1" hangingPunct="1">
              <a:lnSpc>
                <a:spcPct val="150000"/>
              </a:lnSpc>
              <a:buNone/>
            </a:pPr>
            <a:r>
              <a:rPr lang="zh-CN" altLang="en-US" sz="2400" dirty="0" smtClean="0">
                <a:latin typeface="+mn-ea"/>
              </a:rPr>
              <a:t>  </a:t>
            </a:r>
            <a:r>
              <a:rPr lang="zh-CN" altLang="en-US" sz="2400" b="1" dirty="0" smtClean="0">
                <a:latin typeface="+mn-ea"/>
              </a:rPr>
              <a:t>按设备的信息组织方式，可分为两类：</a:t>
            </a:r>
          </a:p>
          <a:p>
            <a:pPr lvl="1" eaLnBrk="1" hangingPunct="1">
              <a:lnSpc>
                <a:spcPct val="150000"/>
              </a:lnSpc>
              <a:buFont typeface="Wingdings" panose="05000000000000000000" pitchFamily="2" charset="2"/>
              <a:buChar char="Ø"/>
            </a:pPr>
            <a:r>
              <a:rPr lang="zh-CN" altLang="en-US" sz="2000" b="1" dirty="0" smtClean="0">
                <a:solidFill>
                  <a:srgbClr val="FF0000"/>
                </a:solidFill>
                <a:latin typeface="+mn-ea"/>
              </a:rPr>
              <a:t>块设备</a:t>
            </a:r>
            <a:r>
              <a:rPr lang="zh-CN" altLang="en-US" sz="2000" dirty="0" smtClean="0">
                <a:solidFill>
                  <a:srgbClr val="FF0000"/>
                </a:solidFill>
                <a:latin typeface="+mn-ea"/>
              </a:rPr>
              <a:t>：</a:t>
            </a:r>
            <a:r>
              <a:rPr lang="zh-CN" altLang="en-US" sz="2000" dirty="0" smtClean="0">
                <a:latin typeface="+mn-ea"/>
              </a:rPr>
              <a:t>把</a:t>
            </a:r>
            <a:r>
              <a:rPr lang="zh-CN" altLang="en-US" sz="2000" b="1" dirty="0" smtClean="0">
                <a:solidFill>
                  <a:srgbClr val="0000FF"/>
                </a:solidFill>
                <a:latin typeface="+mn-ea"/>
              </a:rPr>
              <a:t>信息存储在固定长度的块中</a:t>
            </a:r>
            <a:r>
              <a:rPr lang="zh-CN" altLang="en-US" sz="2000" dirty="0" smtClean="0">
                <a:latin typeface="+mn-ea"/>
              </a:rPr>
              <a:t>，每块都有其自己的地址。一般块的大小在</a:t>
            </a:r>
            <a:r>
              <a:rPr lang="en-US" altLang="zh-CN" sz="2000" dirty="0" smtClean="0">
                <a:latin typeface="+mn-ea"/>
              </a:rPr>
              <a:t>512</a:t>
            </a:r>
            <a:r>
              <a:rPr lang="zh-CN" altLang="en-US" sz="2000" dirty="0" smtClean="0">
                <a:latin typeface="+mn-ea"/>
              </a:rPr>
              <a:t>至</a:t>
            </a:r>
            <a:r>
              <a:rPr lang="en-US" altLang="zh-CN" sz="2000" dirty="0" smtClean="0">
                <a:latin typeface="+mn-ea"/>
              </a:rPr>
              <a:t>32768</a:t>
            </a:r>
            <a:r>
              <a:rPr lang="zh-CN" altLang="en-US" sz="2000" dirty="0" smtClean="0">
                <a:latin typeface="+mn-ea"/>
              </a:rPr>
              <a:t>字节之间。块设备的基本特征是每个块都能</a:t>
            </a:r>
            <a:r>
              <a:rPr lang="zh-CN" altLang="en-US" sz="2000" b="1" dirty="0" smtClean="0">
                <a:solidFill>
                  <a:srgbClr val="0000FF"/>
                </a:solidFill>
                <a:latin typeface="+mn-ea"/>
              </a:rPr>
              <a:t>独立地读写</a:t>
            </a:r>
            <a:r>
              <a:rPr lang="zh-CN" altLang="en-US" sz="2000" dirty="0" smtClean="0">
                <a:latin typeface="+mn-ea"/>
              </a:rPr>
              <a:t>。磁盘是最典型的块设备。</a:t>
            </a:r>
          </a:p>
          <a:p>
            <a:pPr lvl="1" eaLnBrk="1" hangingPunct="1">
              <a:lnSpc>
                <a:spcPct val="150000"/>
              </a:lnSpc>
              <a:buFont typeface="Wingdings" panose="05000000000000000000" pitchFamily="2" charset="2"/>
              <a:buChar char="Ø"/>
            </a:pPr>
            <a:r>
              <a:rPr lang="zh-CN" altLang="en-US" sz="2000" b="1" dirty="0" smtClean="0">
                <a:solidFill>
                  <a:srgbClr val="FF0000"/>
                </a:solidFill>
                <a:latin typeface="+mn-ea"/>
              </a:rPr>
              <a:t>字符设备</a:t>
            </a:r>
            <a:r>
              <a:rPr lang="en-US" altLang="zh-CN" sz="2000" dirty="0" smtClean="0">
                <a:solidFill>
                  <a:srgbClr val="FF0000"/>
                </a:solidFill>
                <a:latin typeface="+mn-ea"/>
              </a:rPr>
              <a:t>：</a:t>
            </a:r>
            <a:r>
              <a:rPr lang="zh-CN" altLang="en-US" sz="2000" dirty="0" smtClean="0">
                <a:latin typeface="+mn-ea"/>
              </a:rPr>
              <a:t>字符设备发送或接收一个</a:t>
            </a:r>
            <a:r>
              <a:rPr lang="zh-CN" altLang="en-US" sz="2000" b="1" dirty="0" smtClean="0">
                <a:solidFill>
                  <a:srgbClr val="0000FF"/>
                </a:solidFill>
                <a:latin typeface="+mn-ea"/>
              </a:rPr>
              <a:t>字符流</a:t>
            </a:r>
            <a:r>
              <a:rPr lang="zh-CN" altLang="en-US" sz="2000" dirty="0" smtClean="0">
                <a:latin typeface="+mn-ea"/>
              </a:rPr>
              <a:t>，不考虑任何块结构。因此</a:t>
            </a:r>
            <a:r>
              <a:rPr lang="zh-CN" altLang="en-US" sz="2000" b="1" dirty="0" smtClean="0">
                <a:solidFill>
                  <a:srgbClr val="0000FF"/>
                </a:solidFill>
                <a:latin typeface="+mn-ea"/>
              </a:rPr>
              <a:t>不编址</a:t>
            </a:r>
            <a:r>
              <a:rPr lang="zh-CN" altLang="en-US" sz="2000" dirty="0" smtClean="0">
                <a:latin typeface="+mn-ea"/>
              </a:rPr>
              <a:t>，没有任何</a:t>
            </a:r>
            <a:r>
              <a:rPr lang="zh-CN" altLang="en-US" sz="2000" b="1" dirty="0" smtClean="0">
                <a:solidFill>
                  <a:srgbClr val="0000FF"/>
                </a:solidFill>
                <a:latin typeface="+mn-ea"/>
              </a:rPr>
              <a:t>寻址操作</a:t>
            </a:r>
            <a:r>
              <a:rPr lang="zh-CN" altLang="en-US" sz="2000" dirty="0" smtClean="0">
                <a:latin typeface="+mn-ea"/>
              </a:rPr>
              <a:t>。打印机、网络接口等是字符设备。</a:t>
            </a:r>
          </a:p>
          <a:p>
            <a:pPr lvl="1" eaLnBrk="1" hangingPunct="1">
              <a:lnSpc>
                <a:spcPct val="150000"/>
              </a:lnSpc>
              <a:buFont typeface="Wingdings" panose="05000000000000000000" pitchFamily="2" charset="2"/>
              <a:buChar char="Ø"/>
            </a:pPr>
            <a:r>
              <a:rPr lang="zh-CN" altLang="en-US" sz="2000" dirty="0" smtClean="0">
                <a:latin typeface="+mn-ea"/>
              </a:rPr>
              <a:t>通常输入输出类设备都是</a:t>
            </a:r>
            <a:r>
              <a:rPr lang="zh-CN" altLang="en-US" sz="2000" b="1" dirty="0" smtClean="0">
                <a:solidFill>
                  <a:srgbClr val="0000FF"/>
                </a:solidFill>
                <a:latin typeface="+mn-ea"/>
              </a:rPr>
              <a:t>字符设备</a:t>
            </a:r>
            <a:r>
              <a:rPr lang="zh-CN" altLang="en-US" sz="2000" dirty="0" smtClean="0">
                <a:latin typeface="+mn-ea"/>
              </a:rPr>
              <a:t>，而存储类设备都是块设备。但有些设备不能按此分类，如</a:t>
            </a:r>
            <a:r>
              <a:rPr lang="zh-CN" altLang="en-US" sz="2000" b="1" dirty="0" smtClean="0">
                <a:solidFill>
                  <a:srgbClr val="FF0000"/>
                </a:solidFill>
                <a:latin typeface="+mn-ea"/>
              </a:rPr>
              <a:t>时钟</a:t>
            </a:r>
            <a:r>
              <a:rPr lang="zh-CN" altLang="en-US" sz="2000" dirty="0" smtClean="0">
                <a:latin typeface="+mn-ea"/>
              </a:rPr>
              <a:t>。  </a:t>
            </a:r>
          </a:p>
        </p:txBody>
      </p:sp>
      <p:sp>
        <p:nvSpPr>
          <p:cNvPr id="8" name="Rectangle 2"/>
          <p:cNvSpPr>
            <a:spLocks noGrp="1" noChangeArrowheads="1"/>
          </p:cNvSpPr>
          <p:nvPr>
            <p:ph type="title"/>
          </p:nvPr>
        </p:nvSpPr>
        <p:spPr>
          <a:xfrm>
            <a:off x="1043608" y="159321"/>
            <a:ext cx="4392488" cy="533375"/>
          </a:xfrm>
        </p:spPr>
        <p:txBody>
          <a:bodyPr/>
          <a:lstStyle/>
          <a:p>
            <a:pPr algn="l" eaLnBrk="1" hangingPunct="1"/>
            <a:r>
              <a:rPr lang="en-US" altLang="zh-CN" b="1" smtClean="0">
                <a:ea typeface="+mn-ea"/>
              </a:rPr>
              <a:t>3.1.1</a:t>
            </a:r>
            <a:r>
              <a:rPr lang="en-US" altLang="zh-CN" b="1" smtClean="0">
                <a:latin typeface="+mn-ea"/>
                <a:ea typeface="+mn-ea"/>
              </a:rPr>
              <a:t> </a:t>
            </a:r>
            <a:r>
              <a:rPr lang="en-US" altLang="zh-CN" b="1" smtClean="0">
                <a:ea typeface="+mn-ea"/>
              </a:rPr>
              <a:t>I/O</a:t>
            </a:r>
            <a:r>
              <a:rPr lang="zh-CN" altLang="en-US" b="1" smtClean="0">
                <a:ea typeface="+mn-ea"/>
              </a:rPr>
              <a:t>设备</a:t>
            </a:r>
          </a:p>
        </p:txBody>
      </p:sp>
    </p:spTree>
    <p:extLst>
      <p:ext uri="{BB962C8B-B14F-4D97-AF65-F5344CB8AC3E}">
        <p14:creationId xmlns:p14="http://schemas.microsoft.com/office/powerpoint/2010/main" val="348306877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27135" y="1088740"/>
            <a:ext cx="8003688" cy="3724096"/>
          </a:xfrm>
          <a:prstGeom prst="rect">
            <a:avLst/>
          </a:prstGeom>
        </p:spPr>
        <p:txBody>
          <a:bodyPr wrap="square">
            <a:spAutoFit/>
          </a:bodyPr>
          <a:lstStyle/>
          <a:p>
            <a:pPr>
              <a:lnSpc>
                <a:spcPct val="150000"/>
              </a:lnSpc>
              <a:spcBef>
                <a:spcPts val="600"/>
              </a:spcBef>
            </a:pPr>
            <a:r>
              <a:rPr lang="zh-CN" altLang="en-US" sz="2400" b="1" dirty="0" smtClean="0">
                <a:latin typeface="+mn-ea"/>
                <a:ea typeface="+mn-ea"/>
              </a:rPr>
              <a:t>（</a:t>
            </a:r>
            <a:r>
              <a:rPr lang="en-US" altLang="zh-CN" sz="2400" b="1" dirty="0" smtClean="0">
                <a:latin typeface="+mn-ea"/>
                <a:ea typeface="+mn-ea"/>
              </a:rPr>
              <a:t>3</a:t>
            </a:r>
            <a:r>
              <a:rPr lang="zh-CN" altLang="en-US" sz="2400" b="1" dirty="0" smtClean="0">
                <a:latin typeface="+mn-ea"/>
                <a:ea typeface="+mn-ea"/>
              </a:rPr>
              <a:t>）禁止进程重新打开控制终端</a:t>
            </a:r>
            <a:endParaRPr lang="en-US" altLang="zh-CN" sz="2400" b="1" dirty="0" smtClean="0">
              <a:latin typeface="+mn-ea"/>
              <a:ea typeface="+mn-ea"/>
            </a:endParaRPr>
          </a:p>
          <a:p>
            <a:pPr indent="457200">
              <a:lnSpc>
                <a:spcPct val="150000"/>
              </a:lnSpc>
              <a:spcBef>
                <a:spcPts val="600"/>
              </a:spcBef>
            </a:pPr>
            <a:r>
              <a:rPr lang="zh-CN" altLang="en-US" sz="2000" dirty="0" smtClean="0">
                <a:latin typeface="+mn-ea"/>
                <a:ea typeface="+mn-ea"/>
              </a:rPr>
              <a:t>现在进程已经成为无终端的会话组长。但它可以重新申请打开一个控制终端。</a:t>
            </a:r>
            <a:endParaRPr lang="en-US" altLang="zh-CN" sz="2000" dirty="0" smtClean="0">
              <a:latin typeface="+mn-ea"/>
              <a:ea typeface="+mn-ea"/>
            </a:endParaRPr>
          </a:p>
          <a:p>
            <a:pPr indent="457200">
              <a:lnSpc>
                <a:spcPct val="150000"/>
              </a:lnSpc>
              <a:spcBef>
                <a:spcPts val="600"/>
              </a:spcBef>
            </a:pPr>
            <a:r>
              <a:rPr lang="zh-CN" altLang="en-US" sz="2000" dirty="0" smtClean="0">
                <a:latin typeface="+mn-ea"/>
                <a:ea typeface="+mn-ea"/>
              </a:rPr>
              <a:t>因此，可以通过使进程不再成为</a:t>
            </a:r>
            <a:r>
              <a:rPr lang="zh-CN" altLang="en-US" sz="2000" dirty="0" smtClean="0">
                <a:solidFill>
                  <a:srgbClr val="FF0000"/>
                </a:solidFill>
                <a:latin typeface="+mn-ea"/>
                <a:ea typeface="+mn-ea"/>
              </a:rPr>
              <a:t>会话组长</a:t>
            </a:r>
            <a:r>
              <a:rPr lang="zh-CN" altLang="en-US" sz="2000" dirty="0" smtClean="0">
                <a:latin typeface="+mn-ea"/>
                <a:ea typeface="+mn-ea"/>
              </a:rPr>
              <a:t>来禁止进程重新打开控制终端。</a:t>
            </a:r>
            <a:endParaRPr lang="en-US" altLang="zh-CN" sz="2000" dirty="0" smtClean="0">
              <a:latin typeface="+mn-ea"/>
              <a:ea typeface="+mn-ea"/>
            </a:endParaRPr>
          </a:p>
          <a:p>
            <a:pPr indent="457200">
              <a:spcBef>
                <a:spcPts val="600"/>
              </a:spcBef>
            </a:pPr>
            <a:r>
              <a:rPr lang="en-US" altLang="zh-CN" sz="2000" dirty="0" smtClean="0">
                <a:solidFill>
                  <a:srgbClr val="C00000"/>
                </a:solidFill>
                <a:latin typeface="+mn-ea"/>
                <a:ea typeface="+mn-ea"/>
              </a:rPr>
              <a:t>if</a:t>
            </a:r>
            <a:r>
              <a:rPr lang="zh-CN" altLang="en-US" sz="2000" dirty="0" smtClean="0">
                <a:solidFill>
                  <a:srgbClr val="C00000"/>
                </a:solidFill>
                <a:latin typeface="+mn-ea"/>
                <a:ea typeface="+mn-ea"/>
              </a:rPr>
              <a:t>（</a:t>
            </a:r>
            <a:r>
              <a:rPr lang="en-US" altLang="zh-CN" sz="2000" dirty="0" err="1" smtClean="0">
                <a:solidFill>
                  <a:srgbClr val="C00000"/>
                </a:solidFill>
                <a:latin typeface="+mn-ea"/>
                <a:ea typeface="+mn-ea"/>
              </a:rPr>
              <a:t>pid</a:t>
            </a:r>
            <a:r>
              <a:rPr lang="en-US" altLang="zh-CN" sz="2000" dirty="0" smtClean="0">
                <a:solidFill>
                  <a:srgbClr val="C00000"/>
                </a:solidFill>
                <a:latin typeface="+mn-ea"/>
                <a:ea typeface="+mn-ea"/>
              </a:rPr>
              <a:t>=fork()</a:t>
            </a:r>
            <a:r>
              <a:rPr lang="zh-CN" altLang="en-US" sz="2000" dirty="0" smtClean="0">
                <a:solidFill>
                  <a:srgbClr val="C00000"/>
                </a:solidFill>
                <a:latin typeface="+mn-ea"/>
                <a:ea typeface="+mn-ea"/>
              </a:rPr>
              <a:t>）</a:t>
            </a:r>
            <a:endParaRPr lang="en-US" altLang="zh-CN" sz="2000" dirty="0" smtClean="0">
              <a:solidFill>
                <a:srgbClr val="C00000"/>
              </a:solidFill>
              <a:latin typeface="+mn-ea"/>
              <a:ea typeface="+mn-ea"/>
            </a:endParaRPr>
          </a:p>
          <a:p>
            <a:pPr indent="457200">
              <a:spcBef>
                <a:spcPts val="600"/>
              </a:spcBef>
            </a:pPr>
            <a:r>
              <a:rPr lang="en-US" altLang="zh-CN" sz="2000" dirty="0" smtClean="0">
                <a:solidFill>
                  <a:srgbClr val="C00000"/>
                </a:solidFill>
                <a:latin typeface="+mn-ea"/>
                <a:ea typeface="+mn-ea"/>
              </a:rPr>
              <a:t>        exit</a:t>
            </a:r>
            <a:r>
              <a:rPr lang="zh-CN" altLang="en-US" sz="2000" dirty="0" smtClean="0">
                <a:solidFill>
                  <a:srgbClr val="C00000"/>
                </a:solidFill>
                <a:latin typeface="+mn-ea"/>
                <a:ea typeface="+mn-ea"/>
              </a:rPr>
              <a:t>（</a:t>
            </a:r>
            <a:r>
              <a:rPr lang="en-US" altLang="zh-CN" sz="2000" dirty="0" smtClean="0">
                <a:solidFill>
                  <a:srgbClr val="C00000"/>
                </a:solidFill>
                <a:latin typeface="+mn-ea"/>
                <a:ea typeface="+mn-ea"/>
              </a:rPr>
              <a:t>0</a:t>
            </a:r>
            <a:r>
              <a:rPr lang="zh-CN" altLang="en-US" sz="2000" dirty="0" smtClean="0">
                <a:solidFill>
                  <a:srgbClr val="C00000"/>
                </a:solidFill>
                <a:latin typeface="+mn-ea"/>
                <a:ea typeface="+mn-ea"/>
              </a:rPr>
              <a:t>）；</a:t>
            </a:r>
            <a:r>
              <a:rPr lang="en-US" altLang="zh-CN" sz="2000" dirty="0" smtClean="0">
                <a:solidFill>
                  <a:srgbClr val="C00000"/>
                </a:solidFill>
                <a:latin typeface="+mn-ea"/>
                <a:ea typeface="+mn-ea"/>
              </a:rPr>
              <a:t>//</a:t>
            </a:r>
            <a:r>
              <a:rPr lang="zh-CN" altLang="en-US" sz="2000" dirty="0" smtClean="0">
                <a:solidFill>
                  <a:srgbClr val="C00000"/>
                </a:solidFill>
                <a:latin typeface="+mn-ea"/>
                <a:ea typeface="+mn-ea"/>
              </a:rPr>
              <a:t>结束第一子进程，第二子进程继续（第二子进程不再是会话组长）</a:t>
            </a:r>
            <a:endParaRPr lang="en-US" altLang="zh-CN" sz="2000" dirty="0" smtClean="0">
              <a:solidFill>
                <a:srgbClr val="C00000"/>
              </a:solidFill>
              <a:latin typeface="+mn-ea"/>
              <a:ea typeface="+mn-ea"/>
            </a:endParaRPr>
          </a:p>
        </p:txBody>
      </p:sp>
      <p:sp>
        <p:nvSpPr>
          <p:cNvPr id="5" name="矩形 4"/>
          <p:cNvSpPr/>
          <p:nvPr/>
        </p:nvSpPr>
        <p:spPr>
          <a:xfrm>
            <a:off x="1096629" y="80628"/>
            <a:ext cx="3432350" cy="576248"/>
          </a:xfrm>
          <a:prstGeom prst="rect">
            <a:avLst/>
          </a:prstGeom>
        </p:spPr>
        <p:txBody>
          <a:bodyPr wrap="none">
            <a:spAutoFit/>
          </a:bodyPr>
          <a:lstStyle/>
          <a:p>
            <a:pPr>
              <a:lnSpc>
                <a:spcPct val="150000"/>
              </a:lnSpc>
            </a:pP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、守护进程的编程步骤</a:t>
            </a:r>
          </a:p>
        </p:txBody>
      </p:sp>
    </p:spTree>
    <p:extLst>
      <p:ext uri="{BB962C8B-B14F-4D97-AF65-F5344CB8AC3E}">
        <p14:creationId xmlns:p14="http://schemas.microsoft.com/office/powerpoint/2010/main" val="388386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55212" y="1075765"/>
            <a:ext cx="7947533" cy="4170372"/>
          </a:xfrm>
          <a:prstGeom prst="rect">
            <a:avLst/>
          </a:prstGeom>
        </p:spPr>
        <p:txBody>
          <a:bodyPr wrap="square">
            <a:spAutoFit/>
          </a:bodyPr>
          <a:lstStyle/>
          <a:p>
            <a:pPr>
              <a:lnSpc>
                <a:spcPct val="150000"/>
              </a:lnSpc>
              <a:spcBef>
                <a:spcPts val="600"/>
              </a:spcBef>
            </a:pPr>
            <a:r>
              <a:rPr lang="zh-CN" altLang="en-US" sz="2400" b="1" dirty="0" smtClean="0">
                <a:latin typeface="+mn-ea"/>
                <a:ea typeface="+mn-ea"/>
              </a:rPr>
              <a:t>（</a:t>
            </a:r>
            <a:r>
              <a:rPr lang="en-US" altLang="zh-CN" sz="2400" b="1" dirty="0" smtClean="0">
                <a:latin typeface="+mn-ea"/>
                <a:ea typeface="+mn-ea"/>
              </a:rPr>
              <a:t>4</a:t>
            </a:r>
            <a:r>
              <a:rPr lang="zh-CN" altLang="en-US" sz="2400" b="1" dirty="0" smtClean="0">
                <a:latin typeface="+mn-ea"/>
                <a:ea typeface="+mn-ea"/>
              </a:rPr>
              <a:t>）关闭打开的文件描述符</a:t>
            </a:r>
            <a:endParaRPr lang="en-US" altLang="zh-CN" sz="2400" b="1" dirty="0" smtClean="0">
              <a:latin typeface="+mn-ea"/>
              <a:ea typeface="+mn-ea"/>
            </a:endParaRPr>
          </a:p>
          <a:p>
            <a:pPr>
              <a:lnSpc>
                <a:spcPct val="150000"/>
              </a:lnSpc>
              <a:spcBef>
                <a:spcPts val="600"/>
              </a:spcBef>
              <a:buFont typeface="Wingdings" pitchFamily="2" charset="2"/>
              <a:buChar char="n"/>
            </a:pPr>
            <a:r>
              <a:rPr lang="zh-CN" altLang="en-US" sz="2000" dirty="0" smtClean="0">
                <a:latin typeface="+mn-ea"/>
                <a:ea typeface="+mn-ea"/>
              </a:rPr>
              <a:t>  进程启动时都会自动打开终端文件，但守护进程已与终端脱离，所以应将终端文件描述符关闭。</a:t>
            </a:r>
            <a:endParaRPr lang="en-US" altLang="zh-CN" sz="2000" dirty="0" smtClean="0">
              <a:latin typeface="+mn-ea"/>
              <a:ea typeface="+mn-ea"/>
            </a:endParaRPr>
          </a:p>
          <a:p>
            <a:pPr>
              <a:lnSpc>
                <a:spcPct val="150000"/>
              </a:lnSpc>
              <a:spcBef>
                <a:spcPts val="600"/>
              </a:spcBef>
              <a:buFont typeface="Wingdings" pitchFamily="2" charset="2"/>
              <a:buChar char="n"/>
            </a:pPr>
            <a:r>
              <a:rPr lang="zh-CN" altLang="en-US" sz="2000" dirty="0" smtClean="0">
                <a:latin typeface="+mn-ea"/>
                <a:ea typeface="+mn-ea"/>
              </a:rPr>
              <a:t>  守护进程可能还从其父进程继承了一些打开的文件，如果不关闭，将会浪费系统资源，会导致文件无法正常删除。</a:t>
            </a:r>
            <a:endParaRPr lang="en-US" altLang="zh-CN" sz="2000" dirty="0" smtClean="0">
              <a:latin typeface="+mn-ea"/>
              <a:ea typeface="+mn-ea"/>
            </a:endParaRPr>
          </a:p>
          <a:p>
            <a:pPr marL="540000">
              <a:lnSpc>
                <a:spcPct val="150000"/>
              </a:lnSpc>
              <a:spcBef>
                <a:spcPts val="600"/>
              </a:spcBef>
            </a:pPr>
            <a:r>
              <a:rPr lang="en-US" altLang="zh-CN" sz="1800" dirty="0" smtClean="0">
                <a:solidFill>
                  <a:srgbClr val="FF0000"/>
                </a:solidFill>
                <a:latin typeface="+mn-ea"/>
                <a:ea typeface="+mn-ea"/>
              </a:rPr>
              <a:t>for (</a:t>
            </a:r>
            <a:r>
              <a:rPr lang="en-US" altLang="zh-CN" sz="1800" dirty="0" err="1" smtClean="0">
                <a:solidFill>
                  <a:srgbClr val="FF0000"/>
                </a:solidFill>
                <a:latin typeface="+mn-ea"/>
                <a:ea typeface="+mn-ea"/>
              </a:rPr>
              <a:t>i</a:t>
            </a:r>
            <a:r>
              <a:rPr lang="en-US" altLang="zh-CN" sz="1800" dirty="0" smtClean="0">
                <a:solidFill>
                  <a:srgbClr val="FF0000"/>
                </a:solidFill>
                <a:latin typeface="+mn-ea"/>
                <a:ea typeface="+mn-ea"/>
              </a:rPr>
              <a:t>=0;i&lt;NOFILE;++</a:t>
            </a:r>
            <a:r>
              <a:rPr lang="en-US" altLang="zh-CN" sz="1800" dirty="0" err="1" smtClean="0">
                <a:solidFill>
                  <a:srgbClr val="FF0000"/>
                </a:solidFill>
                <a:latin typeface="+mn-ea"/>
                <a:ea typeface="+mn-ea"/>
              </a:rPr>
              <a:t>i</a:t>
            </a:r>
            <a:r>
              <a:rPr lang="en-US" altLang="zh-CN" sz="1800" dirty="0" smtClean="0">
                <a:solidFill>
                  <a:srgbClr val="FF0000"/>
                </a:solidFill>
                <a:latin typeface="+mn-ea"/>
                <a:ea typeface="+mn-ea"/>
              </a:rPr>
              <a:t>)</a:t>
            </a:r>
          </a:p>
          <a:p>
            <a:pPr marL="540000">
              <a:lnSpc>
                <a:spcPct val="150000"/>
              </a:lnSpc>
              <a:spcBef>
                <a:spcPts val="600"/>
              </a:spcBef>
            </a:pPr>
            <a:r>
              <a:rPr lang="en-US" altLang="zh-CN" sz="1800" dirty="0" smtClean="0">
                <a:solidFill>
                  <a:srgbClr val="FF0000"/>
                </a:solidFill>
                <a:latin typeface="+mn-ea"/>
                <a:ea typeface="+mn-ea"/>
              </a:rPr>
              <a:t>        close(</a:t>
            </a:r>
            <a:r>
              <a:rPr lang="en-US" altLang="zh-CN" sz="1800" dirty="0" err="1" smtClean="0">
                <a:solidFill>
                  <a:srgbClr val="FF0000"/>
                </a:solidFill>
                <a:latin typeface="+mn-ea"/>
                <a:ea typeface="+mn-ea"/>
              </a:rPr>
              <a:t>i</a:t>
            </a:r>
            <a:r>
              <a:rPr lang="en-US" altLang="zh-CN" sz="1800" dirty="0" smtClean="0">
                <a:solidFill>
                  <a:srgbClr val="FF0000"/>
                </a:solidFill>
                <a:latin typeface="+mn-ea"/>
                <a:ea typeface="+mn-ea"/>
              </a:rPr>
              <a:t>);</a:t>
            </a:r>
          </a:p>
          <a:p>
            <a:pPr>
              <a:lnSpc>
                <a:spcPct val="150000"/>
              </a:lnSpc>
              <a:spcBef>
                <a:spcPts val="600"/>
              </a:spcBef>
            </a:pPr>
            <a:r>
              <a:rPr lang="zh-CN" altLang="en-US" sz="2000" dirty="0" smtClean="0">
                <a:latin typeface="+mn-ea"/>
                <a:ea typeface="+mn-ea"/>
              </a:rPr>
              <a:t>其中，符号常量</a:t>
            </a:r>
            <a:r>
              <a:rPr lang="en-US" altLang="zh-CN" sz="2000" dirty="0" smtClean="0">
                <a:solidFill>
                  <a:srgbClr val="FF0000"/>
                </a:solidFill>
                <a:latin typeface="+mn-ea"/>
                <a:ea typeface="+mn-ea"/>
              </a:rPr>
              <a:t>NOFILE</a:t>
            </a:r>
            <a:r>
              <a:rPr lang="zh-CN" altLang="en-US" sz="2000" dirty="0" smtClean="0">
                <a:latin typeface="+mn-ea"/>
                <a:ea typeface="+mn-ea"/>
              </a:rPr>
              <a:t>给出了一个进程可以打开的文件的最大个数。</a:t>
            </a:r>
            <a:endParaRPr lang="en-US" altLang="zh-CN" sz="2000" dirty="0" smtClean="0">
              <a:latin typeface="+mn-ea"/>
              <a:ea typeface="+mn-ea"/>
            </a:endParaRPr>
          </a:p>
        </p:txBody>
      </p:sp>
      <p:sp>
        <p:nvSpPr>
          <p:cNvPr id="5" name="圆角矩形标注 4"/>
          <p:cNvSpPr/>
          <p:nvPr/>
        </p:nvSpPr>
        <p:spPr>
          <a:xfrm>
            <a:off x="5616116" y="161695"/>
            <a:ext cx="2988332" cy="1409252"/>
          </a:xfrm>
          <a:prstGeom prst="wedgeRoundRectCallout">
            <a:avLst>
              <a:gd name="adj1" fmla="val -87981"/>
              <a:gd name="adj2" fmla="val 415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spcAft>
                <a:spcPts val="600"/>
              </a:spcAft>
            </a:pPr>
            <a:r>
              <a:rPr lang="zh-CN" altLang="en-US" sz="1200" b="1" dirty="0" smtClean="0">
                <a:solidFill>
                  <a:schemeClr val="tx2"/>
                </a:solidFill>
                <a:latin typeface="+mn-ea"/>
              </a:rPr>
              <a:t>究竟应该关闭哪些文件描述符呢？</a:t>
            </a:r>
            <a:endParaRPr lang="en-US" altLang="zh-CN" sz="1200" b="1" dirty="0" smtClean="0">
              <a:solidFill>
                <a:schemeClr val="tx2"/>
              </a:solidFill>
              <a:latin typeface="+mn-ea"/>
            </a:endParaRPr>
          </a:p>
          <a:p>
            <a:pPr algn="just"/>
            <a:r>
              <a:rPr lang="en-US" altLang="zh-CN" sz="1200" dirty="0" smtClean="0">
                <a:solidFill>
                  <a:schemeClr val="tx2"/>
                </a:solidFill>
                <a:latin typeface="+mn-ea"/>
              </a:rPr>
              <a:t>Linux</a:t>
            </a:r>
            <a:r>
              <a:rPr lang="zh-CN" altLang="en-US" sz="1200" dirty="0" smtClean="0">
                <a:solidFill>
                  <a:schemeClr val="tx2"/>
                </a:solidFill>
                <a:latin typeface="+mn-ea"/>
              </a:rPr>
              <a:t>并没有一个函数提供此功能，最简单的方法是关闭所有可能打开的文件描述符，它将使守护进程和这些问题隔离开。将</a:t>
            </a:r>
            <a:r>
              <a:rPr lang="en-US" altLang="zh-CN" sz="1200" dirty="0" smtClean="0">
                <a:solidFill>
                  <a:schemeClr val="tx2"/>
                </a:solidFill>
                <a:latin typeface="+mn-ea"/>
              </a:rPr>
              <a:t>close()</a:t>
            </a:r>
            <a:r>
              <a:rPr lang="zh-CN" altLang="en-US" sz="1200" dirty="0" smtClean="0">
                <a:solidFill>
                  <a:schemeClr val="tx2"/>
                </a:solidFill>
                <a:latin typeface="+mn-ea"/>
              </a:rPr>
              <a:t>系统调用用在没有打开的文件描述符上不存在任何问题。</a:t>
            </a:r>
            <a:endParaRPr lang="zh-CN" altLang="en-US" sz="1200" dirty="0">
              <a:solidFill>
                <a:schemeClr val="tx2"/>
              </a:solidFill>
              <a:latin typeface="+mn-ea"/>
            </a:endParaRPr>
          </a:p>
        </p:txBody>
      </p:sp>
      <p:sp>
        <p:nvSpPr>
          <p:cNvPr id="6" name="矩形 5"/>
          <p:cNvSpPr/>
          <p:nvPr/>
        </p:nvSpPr>
        <p:spPr>
          <a:xfrm>
            <a:off x="1096629" y="80628"/>
            <a:ext cx="3432350" cy="576248"/>
          </a:xfrm>
          <a:prstGeom prst="rect">
            <a:avLst/>
          </a:prstGeom>
        </p:spPr>
        <p:txBody>
          <a:bodyPr wrap="none">
            <a:spAutoFit/>
          </a:bodyPr>
          <a:lstStyle/>
          <a:p>
            <a:pPr>
              <a:lnSpc>
                <a:spcPct val="150000"/>
              </a:lnSpc>
            </a:pP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、守护进程的编程步骤</a:t>
            </a:r>
          </a:p>
        </p:txBody>
      </p:sp>
    </p:spTree>
    <p:extLst>
      <p:ext uri="{BB962C8B-B14F-4D97-AF65-F5344CB8AC3E}">
        <p14:creationId xmlns:p14="http://schemas.microsoft.com/office/powerpoint/2010/main" val="340048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39080" y="1097454"/>
            <a:ext cx="7979798" cy="3647152"/>
          </a:xfrm>
          <a:prstGeom prst="rect">
            <a:avLst/>
          </a:prstGeom>
        </p:spPr>
        <p:txBody>
          <a:bodyPr wrap="square">
            <a:spAutoFit/>
          </a:bodyPr>
          <a:lstStyle/>
          <a:p>
            <a:pPr>
              <a:lnSpc>
                <a:spcPct val="150000"/>
              </a:lnSpc>
              <a:spcBef>
                <a:spcPts val="600"/>
              </a:spcBef>
            </a:pPr>
            <a:r>
              <a:rPr lang="zh-CN" altLang="en-US" sz="2400" b="1" dirty="0" smtClean="0">
                <a:latin typeface="+mn-ea"/>
                <a:ea typeface="+mn-ea"/>
              </a:rPr>
              <a:t>（</a:t>
            </a:r>
            <a:r>
              <a:rPr lang="en-US" altLang="zh-CN" sz="2400" b="1" dirty="0" smtClean="0">
                <a:latin typeface="+mn-ea"/>
                <a:ea typeface="+mn-ea"/>
              </a:rPr>
              <a:t>5</a:t>
            </a:r>
            <a:r>
              <a:rPr lang="zh-CN" altLang="en-US" sz="2400" b="1" dirty="0" smtClean="0">
                <a:latin typeface="+mn-ea"/>
                <a:ea typeface="+mn-ea"/>
              </a:rPr>
              <a:t>）设置工作目录</a:t>
            </a:r>
            <a:endParaRPr lang="en-US" altLang="zh-CN" sz="2400" b="1" dirty="0" smtClean="0">
              <a:latin typeface="+mn-ea"/>
              <a:ea typeface="+mn-ea"/>
            </a:endParaRPr>
          </a:p>
          <a:p>
            <a:pPr indent="457200">
              <a:lnSpc>
                <a:spcPct val="150000"/>
              </a:lnSpc>
              <a:spcBef>
                <a:spcPts val="600"/>
              </a:spcBef>
            </a:pPr>
            <a:r>
              <a:rPr lang="zh-CN" altLang="en-US" sz="2000" dirty="0" smtClean="0">
                <a:latin typeface="+mn-ea"/>
                <a:ea typeface="+mn-ea"/>
              </a:rPr>
              <a:t>守护进程不应当使用父进程的工作目录，应设置自己的工作目录，通常可以通过函数</a:t>
            </a:r>
            <a:r>
              <a:rPr lang="en-US" altLang="zh-CN" sz="2000" dirty="0" err="1" smtClean="0">
                <a:latin typeface="+mn-ea"/>
                <a:ea typeface="+mn-ea"/>
              </a:rPr>
              <a:t>chdir</a:t>
            </a:r>
            <a:r>
              <a:rPr lang="en-US" altLang="zh-CN" sz="2000" dirty="0" smtClean="0">
                <a:latin typeface="+mn-ea"/>
                <a:ea typeface="+mn-ea"/>
              </a:rPr>
              <a:t>()</a:t>
            </a:r>
            <a:r>
              <a:rPr lang="zh-CN" altLang="en-US" sz="2000" dirty="0" smtClean="0">
                <a:latin typeface="+mn-ea"/>
                <a:ea typeface="+mn-ea"/>
              </a:rPr>
              <a:t>来完成。一般需要将工作目录改变到根目录。</a:t>
            </a:r>
            <a:endParaRPr lang="en-US" altLang="zh-CN" sz="2000" dirty="0" smtClean="0">
              <a:latin typeface="+mn-ea"/>
              <a:ea typeface="+mn-ea"/>
            </a:endParaRPr>
          </a:p>
          <a:p>
            <a:pPr indent="457200">
              <a:lnSpc>
                <a:spcPct val="150000"/>
              </a:lnSpc>
              <a:spcBef>
                <a:spcPts val="600"/>
              </a:spcBef>
            </a:pPr>
            <a:r>
              <a:rPr lang="en-US" altLang="zh-CN" sz="2000" dirty="0" smtClean="0">
                <a:solidFill>
                  <a:srgbClr val="FF0000"/>
                </a:solidFill>
                <a:latin typeface="+mn-ea"/>
                <a:ea typeface="+mn-ea"/>
              </a:rPr>
              <a:t>        </a:t>
            </a:r>
            <a:r>
              <a:rPr lang="en-US" altLang="zh-CN" sz="2000" dirty="0" err="1" smtClean="0">
                <a:solidFill>
                  <a:srgbClr val="FF0000"/>
                </a:solidFill>
                <a:latin typeface="+mn-ea"/>
                <a:ea typeface="+mn-ea"/>
              </a:rPr>
              <a:t>chdir</a:t>
            </a:r>
            <a:r>
              <a:rPr lang="en-US" altLang="zh-CN" sz="2000" dirty="0" smtClean="0">
                <a:solidFill>
                  <a:srgbClr val="FF0000"/>
                </a:solidFill>
                <a:latin typeface="+mn-ea"/>
                <a:ea typeface="+mn-ea"/>
              </a:rPr>
              <a:t>(“/”);</a:t>
            </a:r>
          </a:p>
          <a:p>
            <a:pPr indent="457200">
              <a:lnSpc>
                <a:spcPct val="150000"/>
              </a:lnSpc>
              <a:spcBef>
                <a:spcPts val="600"/>
              </a:spcBef>
            </a:pPr>
            <a:r>
              <a:rPr lang="zh-CN" altLang="en-US" sz="2000" dirty="0" smtClean="0">
                <a:latin typeface="+mn-ea"/>
                <a:ea typeface="+mn-ea"/>
              </a:rPr>
              <a:t>对于需要转储核心，写运行日志的进程将工作目录改变到特定目录，如：</a:t>
            </a:r>
            <a:r>
              <a:rPr lang="en-US" altLang="zh-CN" sz="2000" dirty="0" smtClean="0">
                <a:solidFill>
                  <a:srgbClr val="FF0000"/>
                </a:solidFill>
                <a:latin typeface="+mn-ea"/>
                <a:ea typeface="+mn-ea"/>
              </a:rPr>
              <a:t>/</a:t>
            </a:r>
            <a:r>
              <a:rPr lang="en-US" altLang="zh-CN" sz="2000" dirty="0" err="1" smtClean="0">
                <a:solidFill>
                  <a:srgbClr val="FF0000"/>
                </a:solidFill>
                <a:latin typeface="+mn-ea"/>
                <a:ea typeface="+mn-ea"/>
              </a:rPr>
              <a:t>tmp</a:t>
            </a:r>
            <a:r>
              <a:rPr lang="zh-CN" altLang="en-US" sz="2000" dirty="0" smtClean="0">
                <a:latin typeface="+mn-ea"/>
                <a:ea typeface="+mn-ea"/>
              </a:rPr>
              <a:t>。此时，必须保证所设置的工作目录处于一个不能卸载的文件系统中。</a:t>
            </a:r>
            <a:endParaRPr lang="en-US" altLang="zh-CN" sz="2000" dirty="0" smtClean="0">
              <a:latin typeface="+mn-ea"/>
              <a:ea typeface="+mn-ea"/>
            </a:endParaRPr>
          </a:p>
        </p:txBody>
      </p:sp>
      <p:sp>
        <p:nvSpPr>
          <p:cNvPr id="5" name="圆角矩形标注 4"/>
          <p:cNvSpPr/>
          <p:nvPr/>
        </p:nvSpPr>
        <p:spPr>
          <a:xfrm>
            <a:off x="4139952" y="4581129"/>
            <a:ext cx="3852428" cy="1332148"/>
          </a:xfrm>
          <a:prstGeom prst="wedgeRoundRectCallout">
            <a:avLst>
              <a:gd name="adj1" fmla="val 40783"/>
              <a:gd name="adj2" fmla="val -855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spcAft>
                <a:spcPts val="600"/>
              </a:spcAft>
            </a:pPr>
            <a:r>
              <a:rPr lang="zh-CN" altLang="en-US" sz="1200" dirty="0" smtClean="0">
                <a:solidFill>
                  <a:schemeClr val="tx2"/>
                </a:solidFill>
                <a:latin typeface="+mn-ea"/>
              </a:rPr>
              <a:t>因为，守护进程通常在系统引导后一直存在，如果守护进程工作目录所在的文件系统可以被卸载并且有用户由于某种需要将其卸载的话，就会出现错误，影响系统的正常工作。</a:t>
            </a:r>
            <a:endParaRPr lang="zh-CN" altLang="en-US" sz="1200" dirty="0">
              <a:solidFill>
                <a:schemeClr val="tx2"/>
              </a:solidFill>
              <a:latin typeface="+mn-ea"/>
            </a:endParaRPr>
          </a:p>
        </p:txBody>
      </p:sp>
      <p:sp>
        <p:nvSpPr>
          <p:cNvPr id="6" name="矩形 5"/>
          <p:cNvSpPr/>
          <p:nvPr/>
        </p:nvSpPr>
        <p:spPr>
          <a:xfrm>
            <a:off x="1096629" y="80628"/>
            <a:ext cx="3432350" cy="576248"/>
          </a:xfrm>
          <a:prstGeom prst="rect">
            <a:avLst/>
          </a:prstGeom>
        </p:spPr>
        <p:txBody>
          <a:bodyPr wrap="none">
            <a:spAutoFit/>
          </a:bodyPr>
          <a:lstStyle/>
          <a:p>
            <a:pPr>
              <a:lnSpc>
                <a:spcPct val="150000"/>
              </a:lnSpc>
            </a:pP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、守护进程的编程步骤</a:t>
            </a:r>
          </a:p>
        </p:txBody>
      </p:sp>
    </p:spTree>
    <p:extLst>
      <p:ext uri="{BB962C8B-B14F-4D97-AF65-F5344CB8AC3E}">
        <p14:creationId xmlns:p14="http://schemas.microsoft.com/office/powerpoint/2010/main" val="344501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25136" y="836712"/>
            <a:ext cx="7807686" cy="5709255"/>
          </a:xfrm>
          <a:prstGeom prst="rect">
            <a:avLst/>
          </a:prstGeom>
        </p:spPr>
        <p:txBody>
          <a:bodyPr wrap="square">
            <a:spAutoFit/>
          </a:bodyPr>
          <a:lstStyle/>
          <a:p>
            <a:pPr>
              <a:lnSpc>
                <a:spcPct val="150000"/>
              </a:lnSpc>
              <a:spcBef>
                <a:spcPts val="600"/>
              </a:spcBef>
            </a:pPr>
            <a:r>
              <a:rPr lang="zh-CN" altLang="en-US" sz="2000" b="1" dirty="0" smtClean="0">
                <a:latin typeface="+mn-ea"/>
                <a:ea typeface="+mn-ea"/>
              </a:rPr>
              <a:t>（</a:t>
            </a:r>
            <a:r>
              <a:rPr lang="en-US" altLang="zh-CN" sz="2000" b="1" dirty="0" smtClean="0">
                <a:latin typeface="+mn-ea"/>
                <a:ea typeface="+mn-ea"/>
              </a:rPr>
              <a:t>6</a:t>
            </a:r>
            <a:r>
              <a:rPr lang="zh-CN" altLang="en-US" sz="2000" b="1" dirty="0" smtClean="0">
                <a:latin typeface="+mn-ea"/>
                <a:ea typeface="+mn-ea"/>
              </a:rPr>
              <a:t>）重设文件创建掩码</a:t>
            </a:r>
            <a:endParaRPr lang="en-US" altLang="zh-CN" sz="2000" b="1" dirty="0" smtClean="0">
              <a:latin typeface="+mn-ea"/>
              <a:ea typeface="+mn-ea"/>
            </a:endParaRPr>
          </a:p>
          <a:p>
            <a:pPr indent="457200">
              <a:lnSpc>
                <a:spcPct val="150000"/>
              </a:lnSpc>
              <a:spcBef>
                <a:spcPts val="0"/>
              </a:spcBef>
            </a:pPr>
            <a:r>
              <a:rPr lang="zh-CN" altLang="en-US" sz="2000" dirty="0" smtClean="0">
                <a:latin typeface="+mn-ea"/>
                <a:ea typeface="+mn-ea"/>
              </a:rPr>
              <a:t>守护进程从其父进程继承得来的文件创建方式掩码可能会拒绝设置某些许可权。为了防止这一点，将文件创建掩模</a:t>
            </a:r>
            <a:r>
              <a:rPr lang="zh-CN" altLang="en-US" sz="2000" dirty="0">
                <a:latin typeface="+mn-ea"/>
                <a:ea typeface="+mn-ea"/>
              </a:rPr>
              <a:t>清除</a:t>
            </a:r>
            <a:r>
              <a:rPr lang="zh-CN" altLang="en-US" sz="2000" dirty="0" smtClean="0">
                <a:latin typeface="+mn-ea"/>
                <a:ea typeface="+mn-ea"/>
              </a:rPr>
              <a:t>。</a:t>
            </a:r>
            <a:endParaRPr lang="en-US" altLang="zh-CN" sz="2000" dirty="0" smtClean="0">
              <a:latin typeface="+mn-ea"/>
              <a:ea typeface="+mn-ea"/>
            </a:endParaRPr>
          </a:p>
          <a:p>
            <a:pPr>
              <a:lnSpc>
                <a:spcPct val="150000"/>
              </a:lnSpc>
              <a:spcBef>
                <a:spcPts val="0"/>
              </a:spcBef>
            </a:pPr>
            <a:r>
              <a:rPr lang="en-US" altLang="zh-CN" sz="2000" dirty="0" smtClean="0">
                <a:solidFill>
                  <a:srgbClr val="FF3300"/>
                </a:solidFill>
                <a:latin typeface="+mn-ea"/>
              </a:rPr>
              <a:t>        </a:t>
            </a:r>
            <a:r>
              <a:rPr lang="en-US" altLang="zh-CN" sz="2000" dirty="0" err="1" smtClean="0">
                <a:solidFill>
                  <a:srgbClr val="FF3300"/>
                </a:solidFill>
                <a:latin typeface="+mn-ea"/>
              </a:rPr>
              <a:t>umask</a:t>
            </a:r>
            <a:r>
              <a:rPr lang="en-US" altLang="zh-CN" sz="2000" dirty="0" smtClean="0">
                <a:solidFill>
                  <a:srgbClr val="FF3300"/>
                </a:solidFill>
                <a:latin typeface="+mn-ea"/>
              </a:rPr>
              <a:t>(0</a:t>
            </a:r>
            <a:r>
              <a:rPr lang="zh-CN" altLang="en-US" sz="2000" dirty="0" smtClean="0">
                <a:solidFill>
                  <a:srgbClr val="FF3300"/>
                </a:solidFill>
                <a:latin typeface="+mn-ea"/>
              </a:rPr>
              <a:t>）；</a:t>
            </a:r>
            <a:endParaRPr lang="en-US" altLang="zh-CN" sz="2000" dirty="0" smtClean="0">
              <a:solidFill>
                <a:srgbClr val="FF3300"/>
              </a:solidFill>
              <a:latin typeface="+mn-ea"/>
              <a:ea typeface="+mn-ea"/>
            </a:endParaRPr>
          </a:p>
          <a:p>
            <a:pPr>
              <a:lnSpc>
                <a:spcPct val="150000"/>
              </a:lnSpc>
              <a:spcBef>
                <a:spcPts val="600"/>
              </a:spcBef>
            </a:pPr>
            <a:r>
              <a:rPr lang="zh-CN" altLang="en-US" sz="2000" b="1" dirty="0" smtClean="0">
                <a:latin typeface="+mn-ea"/>
                <a:ea typeface="+mn-ea"/>
              </a:rPr>
              <a:t>（</a:t>
            </a:r>
            <a:r>
              <a:rPr lang="en-US" altLang="zh-CN" sz="2000" b="1" dirty="0" smtClean="0">
                <a:latin typeface="+mn-ea"/>
                <a:ea typeface="+mn-ea"/>
              </a:rPr>
              <a:t>7</a:t>
            </a:r>
            <a:r>
              <a:rPr lang="zh-CN" altLang="en-US" sz="2000" b="1" dirty="0" smtClean="0">
                <a:latin typeface="+mn-ea"/>
                <a:ea typeface="+mn-ea"/>
              </a:rPr>
              <a:t>）处理</a:t>
            </a:r>
            <a:r>
              <a:rPr lang="en-US" altLang="zh-CN" sz="2000" b="1" dirty="0" smtClean="0">
                <a:latin typeface="+mn-ea"/>
                <a:ea typeface="+mn-ea"/>
              </a:rPr>
              <a:t>SIGCHLID</a:t>
            </a:r>
            <a:r>
              <a:rPr lang="zh-CN" altLang="en-US" sz="2000" b="1" dirty="0" smtClean="0">
                <a:latin typeface="+mn-ea"/>
                <a:ea typeface="+mn-ea"/>
              </a:rPr>
              <a:t>信号</a:t>
            </a:r>
            <a:endParaRPr lang="en-US" altLang="zh-CN" sz="2000" b="1" dirty="0" smtClean="0">
              <a:latin typeface="+mn-ea"/>
              <a:ea typeface="+mn-ea"/>
            </a:endParaRPr>
          </a:p>
          <a:p>
            <a:pPr indent="457200">
              <a:lnSpc>
                <a:spcPct val="150000"/>
              </a:lnSpc>
              <a:spcBef>
                <a:spcPts val="0"/>
              </a:spcBef>
            </a:pPr>
            <a:r>
              <a:rPr lang="zh-CN" altLang="en-US" sz="2000" dirty="0" smtClean="0">
                <a:latin typeface="+mn-ea"/>
                <a:ea typeface="+mn-ea"/>
              </a:rPr>
              <a:t>这一步不是必须的，只对那些需要创建子进程的守护进程才有必要。</a:t>
            </a:r>
            <a:endParaRPr lang="en-US" altLang="zh-CN" sz="2000" dirty="0" smtClean="0">
              <a:latin typeface="+mn-ea"/>
              <a:ea typeface="+mn-ea"/>
            </a:endParaRPr>
          </a:p>
          <a:p>
            <a:pPr indent="457200">
              <a:lnSpc>
                <a:spcPct val="150000"/>
              </a:lnSpc>
              <a:spcBef>
                <a:spcPts val="0"/>
              </a:spcBef>
            </a:pPr>
            <a:r>
              <a:rPr lang="zh-CN" altLang="en-US" sz="2000" dirty="0" smtClean="0">
                <a:latin typeface="+mn-ea"/>
                <a:ea typeface="+mn-ea"/>
              </a:rPr>
              <a:t>比如：服务器守护进程设计成通过派生子进程来处理客户请求，如果父进程不对</a:t>
            </a:r>
            <a:r>
              <a:rPr lang="en-US" altLang="zh-CN" sz="2000" dirty="0" smtClean="0">
                <a:latin typeface="+mn-ea"/>
                <a:ea typeface="+mn-ea"/>
              </a:rPr>
              <a:t>SIGCHILD</a:t>
            </a:r>
            <a:r>
              <a:rPr lang="zh-CN" altLang="en-US" sz="2000" dirty="0" smtClean="0">
                <a:latin typeface="+mn-ea"/>
                <a:ea typeface="+mn-ea"/>
              </a:rPr>
              <a:t>信号进行处理的话，进程在终止后会成为僵尸进程。将</a:t>
            </a:r>
            <a:r>
              <a:rPr lang="en-US" altLang="zh-CN" sz="2000" dirty="0" smtClean="0">
                <a:latin typeface="+mn-ea"/>
                <a:ea typeface="+mn-ea"/>
              </a:rPr>
              <a:t>SIGCHILD</a:t>
            </a:r>
            <a:r>
              <a:rPr lang="zh-CN" altLang="en-US" sz="2000" dirty="0" smtClean="0">
                <a:latin typeface="+mn-ea"/>
                <a:ea typeface="+mn-ea"/>
              </a:rPr>
              <a:t>信号的处理方式设置为</a:t>
            </a:r>
            <a:r>
              <a:rPr lang="en-US" altLang="zh-CN" sz="2000" dirty="0" smtClean="0">
                <a:latin typeface="+mn-ea"/>
                <a:ea typeface="+mn-ea"/>
              </a:rPr>
              <a:t>SIG_IGN</a:t>
            </a:r>
            <a:r>
              <a:rPr lang="zh-CN" altLang="en-US" sz="2000" dirty="0" smtClean="0">
                <a:latin typeface="+mn-ea"/>
                <a:ea typeface="+mn-ea"/>
              </a:rPr>
              <a:t>可以避免这种情况发生。</a:t>
            </a:r>
            <a:endParaRPr lang="en-US" altLang="zh-CN" sz="2000" dirty="0" smtClean="0">
              <a:latin typeface="+mn-ea"/>
              <a:ea typeface="+mn-ea"/>
            </a:endParaRPr>
          </a:p>
          <a:p>
            <a:pPr>
              <a:lnSpc>
                <a:spcPct val="150000"/>
              </a:lnSpc>
              <a:spcBef>
                <a:spcPts val="0"/>
              </a:spcBef>
            </a:pPr>
            <a:r>
              <a:rPr lang="en-US" altLang="zh-CN" sz="2000" dirty="0" smtClean="0">
                <a:solidFill>
                  <a:srgbClr val="FF3300"/>
                </a:solidFill>
                <a:latin typeface="+mn-ea"/>
                <a:ea typeface="+mn-ea"/>
              </a:rPr>
              <a:t>        signal(SIGCHILD, SIG_IGN);</a:t>
            </a:r>
          </a:p>
        </p:txBody>
      </p:sp>
      <p:sp>
        <p:nvSpPr>
          <p:cNvPr id="5" name="矩形 4"/>
          <p:cNvSpPr/>
          <p:nvPr/>
        </p:nvSpPr>
        <p:spPr>
          <a:xfrm>
            <a:off x="1096629" y="80628"/>
            <a:ext cx="3432350" cy="576248"/>
          </a:xfrm>
          <a:prstGeom prst="rect">
            <a:avLst/>
          </a:prstGeom>
        </p:spPr>
        <p:txBody>
          <a:bodyPr wrap="none">
            <a:spAutoFit/>
          </a:bodyPr>
          <a:lstStyle/>
          <a:p>
            <a:pPr>
              <a:lnSpc>
                <a:spcPct val="150000"/>
              </a:lnSpc>
            </a:pP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、守护进程的编程步骤</a:t>
            </a:r>
          </a:p>
        </p:txBody>
      </p:sp>
    </p:spTree>
    <p:extLst>
      <p:ext uri="{BB962C8B-B14F-4D97-AF65-F5344CB8AC3E}">
        <p14:creationId xmlns:p14="http://schemas.microsoft.com/office/powerpoint/2010/main" val="17044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96629" y="80628"/>
            <a:ext cx="3432350" cy="576248"/>
          </a:xfrm>
          <a:prstGeom prst="rect">
            <a:avLst/>
          </a:prstGeom>
        </p:spPr>
        <p:txBody>
          <a:bodyPr wrap="none">
            <a:spAutoFit/>
          </a:bodyPr>
          <a:lstStyle/>
          <a:p>
            <a:pPr>
              <a:lnSpc>
                <a:spcPct val="150000"/>
              </a:lnSpc>
            </a:pP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、守护进程的编程实例</a:t>
            </a:r>
          </a:p>
        </p:txBody>
      </p:sp>
      <p:pic>
        <p:nvPicPr>
          <p:cNvPr id="9" name="图片 8"/>
          <p:cNvPicPr>
            <a:picLocks noChangeAspect="1"/>
          </p:cNvPicPr>
          <p:nvPr/>
        </p:nvPicPr>
        <p:blipFill>
          <a:blip r:embed="rId3"/>
          <a:stretch>
            <a:fillRect/>
          </a:stretch>
        </p:blipFill>
        <p:spPr>
          <a:xfrm>
            <a:off x="633741" y="944724"/>
            <a:ext cx="7790476" cy="5752381"/>
          </a:xfrm>
          <a:prstGeom prst="rect">
            <a:avLst/>
          </a:prstGeom>
        </p:spPr>
      </p:pic>
    </p:spTree>
    <p:extLst>
      <p:ext uri="{BB962C8B-B14F-4D97-AF65-F5344CB8AC3E}">
        <p14:creationId xmlns:p14="http://schemas.microsoft.com/office/powerpoint/2010/main" val="159582451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945356" y="182563"/>
            <a:ext cx="7640637" cy="704850"/>
          </a:xfrm>
        </p:spPr>
        <p:txBody>
          <a:bodyPr/>
          <a:lstStyle/>
          <a:p>
            <a:pPr eaLnBrk="1" hangingPunct="1"/>
            <a:r>
              <a:rPr lang="zh-CN" altLang="en-US" sz="2400" dirty="0" smtClean="0"/>
              <a:t> </a:t>
            </a:r>
            <a:r>
              <a:rPr lang="en-US" altLang="zh-CN" sz="2400" dirty="0" smtClean="0"/>
              <a:t>I/O</a:t>
            </a:r>
            <a:r>
              <a:rPr lang="zh-CN" altLang="en-US" sz="2400" dirty="0" smtClean="0"/>
              <a:t>系统各层的主要功能 </a:t>
            </a:r>
            <a:endParaRPr lang="en-US" altLang="zh-CN" sz="2400" dirty="0" smtClean="0"/>
          </a:p>
        </p:txBody>
      </p:sp>
      <p:sp>
        <p:nvSpPr>
          <p:cNvPr id="65541" name="Rectangle 7"/>
          <p:cNvSpPr>
            <a:spLocks noChangeArrowheads="1"/>
          </p:cNvSpPr>
          <p:nvPr/>
        </p:nvSpPr>
        <p:spPr bwMode="auto">
          <a:xfrm>
            <a:off x="0" y="2657475"/>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23558" name="Object 6"/>
          <p:cNvGraphicFramePr>
            <a:graphicFrameLocks noChangeAspect="1"/>
          </p:cNvGraphicFramePr>
          <p:nvPr>
            <p:extLst>
              <p:ext uri="{D42A27DB-BD31-4B8C-83A1-F6EECF244321}">
                <p14:modId xmlns:p14="http://schemas.microsoft.com/office/powerpoint/2010/main" val="1583458662"/>
              </p:ext>
            </p:extLst>
          </p:nvPr>
        </p:nvGraphicFramePr>
        <p:xfrm>
          <a:off x="647700" y="1484784"/>
          <a:ext cx="7848600" cy="3663950"/>
        </p:xfrm>
        <a:graphic>
          <a:graphicData uri="http://schemas.openxmlformats.org/presentationml/2006/ole">
            <mc:AlternateContent xmlns:mc="http://schemas.openxmlformats.org/markup-compatibility/2006">
              <mc:Choice xmlns:v="urn:schemas-microsoft-com:vml" Requires="v">
                <p:oleObj spid="_x0000_s10530" name="Visio" r:id="rId4" imgW="3307385" imgH="1545336" progId="Visio.Drawing.11">
                  <p:embed/>
                </p:oleObj>
              </mc:Choice>
              <mc:Fallback>
                <p:oleObj name="Visio" r:id="rId4" imgW="3307385" imgH="154533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 y="1484784"/>
                        <a:ext cx="7848600"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32519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randombar(horizontal)">
                                      <p:cBhvr>
                                        <p:cTn id="7" dur="5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
          <p:cNvSpPr txBox="1">
            <a:spLocks noChangeArrowheads="1"/>
          </p:cNvSpPr>
          <p:nvPr/>
        </p:nvSpPr>
        <p:spPr bwMode="auto">
          <a:xfrm>
            <a:off x="971600" y="1844824"/>
            <a:ext cx="7920880" cy="36724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l">
              <a:lnSpc>
                <a:spcPct val="150000"/>
              </a:lnSpc>
              <a:spcBef>
                <a:spcPts val="0"/>
              </a:spcBef>
              <a:buSzPct val="100000"/>
              <a:buFont typeface="Wingdings" pitchFamily="2" charset="2"/>
              <a:buChar char="n"/>
              <a:defRPr/>
            </a:pPr>
            <a:r>
              <a:rPr lang="en-US" altLang="zh-CN" sz="2800" b="1" kern="0" dirty="0">
                <a:latin typeface="Times New Roman" panose="02020603050405020304" pitchFamily="18" charset="0"/>
                <a:ea typeface="+mn-ea"/>
                <a:cs typeface="Times New Roman" panose="02020603050405020304" pitchFamily="18" charset="0"/>
              </a:rPr>
              <a:t>3</a:t>
            </a:r>
            <a:r>
              <a:rPr lang="en-US" altLang="zh-CN" sz="2800" b="1" kern="0" dirty="0" smtClean="0">
                <a:latin typeface="Times New Roman" panose="02020603050405020304" pitchFamily="18" charset="0"/>
                <a:ea typeface="+mn-ea"/>
                <a:cs typeface="Times New Roman" panose="02020603050405020304" pitchFamily="18" charset="0"/>
              </a:rPr>
              <a:t>.1 I/O</a:t>
            </a:r>
            <a:r>
              <a:rPr lang="zh-CN" altLang="en-US" sz="2800" b="1" kern="0" dirty="0" smtClean="0">
                <a:latin typeface="Times New Roman" panose="02020603050405020304" pitchFamily="18" charset="0"/>
                <a:ea typeface="+mn-ea"/>
                <a:cs typeface="Times New Roman" panose="02020603050405020304" pitchFamily="18" charset="0"/>
              </a:rPr>
              <a:t>硬件原理</a:t>
            </a:r>
            <a:endParaRPr lang="en-US" altLang="zh-CN" sz="28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2800" b="1" kern="0" dirty="0">
                <a:latin typeface="Times New Roman" panose="02020603050405020304" pitchFamily="18" charset="0"/>
                <a:ea typeface="+mn-ea"/>
                <a:cs typeface="Times New Roman" panose="02020603050405020304" pitchFamily="18" charset="0"/>
              </a:rPr>
              <a:t>3</a:t>
            </a:r>
            <a:r>
              <a:rPr lang="en-US" altLang="zh-CN" sz="2800" b="1" kern="0" dirty="0" smtClean="0">
                <a:latin typeface="Times New Roman" panose="02020603050405020304" pitchFamily="18" charset="0"/>
                <a:ea typeface="+mn-ea"/>
                <a:cs typeface="Times New Roman" panose="02020603050405020304" pitchFamily="18" charset="0"/>
              </a:rPr>
              <a:t>.2 I/O</a:t>
            </a:r>
            <a:r>
              <a:rPr lang="zh-CN" altLang="en-US" sz="2800" b="1" kern="0" dirty="0" smtClean="0">
                <a:latin typeface="Times New Roman" panose="02020603050405020304" pitchFamily="18" charset="0"/>
                <a:ea typeface="+mn-ea"/>
                <a:cs typeface="Times New Roman" panose="02020603050405020304" pitchFamily="18" charset="0"/>
              </a:rPr>
              <a:t>软件的原理</a:t>
            </a:r>
            <a:endParaRPr lang="en-US" altLang="zh-CN" sz="28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2800" b="1" kern="0" dirty="0">
                <a:solidFill>
                  <a:srgbClr val="FF0000"/>
                </a:solidFill>
                <a:latin typeface="Times New Roman" panose="02020603050405020304" pitchFamily="18" charset="0"/>
                <a:ea typeface="+mn-ea"/>
                <a:cs typeface="Times New Roman" panose="02020603050405020304" pitchFamily="18" charset="0"/>
              </a:rPr>
              <a:t>3</a:t>
            </a:r>
            <a:r>
              <a:rPr lang="en-US" altLang="zh-CN" sz="2800" b="1" kern="0" dirty="0" smtClean="0">
                <a:solidFill>
                  <a:srgbClr val="FF0000"/>
                </a:solidFill>
                <a:latin typeface="Times New Roman" panose="02020603050405020304" pitchFamily="18" charset="0"/>
                <a:ea typeface="+mn-ea"/>
                <a:cs typeface="Times New Roman" panose="02020603050405020304" pitchFamily="18" charset="0"/>
              </a:rPr>
              <a:t>.3 </a:t>
            </a:r>
            <a:r>
              <a:rPr lang="zh-CN" altLang="en-US" sz="2800" b="1" kern="0" dirty="0" smtClean="0">
                <a:solidFill>
                  <a:srgbClr val="FF0000"/>
                </a:solidFill>
                <a:latin typeface="Times New Roman" panose="02020603050405020304" pitchFamily="18" charset="0"/>
                <a:ea typeface="+mn-ea"/>
                <a:cs typeface="Times New Roman" panose="02020603050405020304" pitchFamily="18" charset="0"/>
              </a:rPr>
              <a:t>死锁</a:t>
            </a:r>
            <a:endParaRPr lang="en-US" altLang="zh-CN" sz="2800" b="1" kern="0" dirty="0" smtClean="0">
              <a:solidFill>
                <a:srgbClr val="FF0000"/>
              </a:solidFill>
              <a:latin typeface="Times New Roman" panose="02020603050405020304" pitchFamily="18" charset="0"/>
              <a:ea typeface="+mn-ea"/>
              <a:cs typeface="Times New Roman" panose="02020603050405020304" pitchFamily="18" charset="0"/>
            </a:endParaRPr>
          </a:p>
        </p:txBody>
      </p:sp>
      <p:sp>
        <p:nvSpPr>
          <p:cNvPr id="5" name="Rectangle 2"/>
          <p:cNvSpPr txBox="1">
            <a:spLocks noChangeArrowheads="1"/>
          </p:cNvSpPr>
          <p:nvPr/>
        </p:nvSpPr>
        <p:spPr bwMode="black">
          <a:xfrm>
            <a:off x="683568" y="116632"/>
            <a:ext cx="4680521" cy="609600"/>
          </a:xfrm>
          <a:prstGeom prst="rect">
            <a:avLst/>
          </a:prstGeom>
        </p:spPr>
        <p:txBody>
          <a:bodyPr/>
          <a:lstStyle/>
          <a:p>
            <a:pPr algn="ctr">
              <a:defRPr/>
            </a:pPr>
            <a:r>
              <a:rPr lang="zh-CN" altLang="en-US" sz="3200" b="1" kern="0" dirty="0">
                <a:latin typeface="Times New Roman" panose="02020603050405020304" pitchFamily="18" charset="0"/>
                <a:cs typeface="Times New Roman" panose="02020603050405020304" pitchFamily="18" charset="0"/>
              </a:rPr>
              <a:t>第</a:t>
            </a:r>
            <a:r>
              <a:rPr lang="en-US" altLang="zh-CN" sz="3200" b="1" kern="0" dirty="0">
                <a:latin typeface="Times New Roman" panose="02020603050405020304" pitchFamily="18" charset="0"/>
                <a:cs typeface="Times New Roman" panose="02020603050405020304" pitchFamily="18" charset="0"/>
              </a:rPr>
              <a:t>3</a:t>
            </a:r>
            <a:r>
              <a:rPr lang="zh-CN" altLang="en-US" sz="3200" b="1" kern="0" dirty="0">
                <a:latin typeface="Times New Roman" panose="02020603050405020304" pitchFamily="18" charset="0"/>
                <a:cs typeface="Times New Roman" panose="02020603050405020304" pitchFamily="18" charset="0"/>
              </a:rPr>
              <a:t>章 输入／输出系统</a:t>
            </a:r>
            <a:endParaRPr lang="zh-CN" altLang="zh-CN" sz="3200" b="1"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272271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1115616" y="187667"/>
            <a:ext cx="2052228" cy="346050"/>
          </a:xfrm>
        </p:spPr>
        <p:txBody>
          <a:bodyPr/>
          <a:lstStyle/>
          <a:p>
            <a:pPr eaLnBrk="1" hangingPunct="1"/>
            <a:r>
              <a:rPr lang="en-US" altLang="zh-CN" sz="3200" dirty="0" smtClean="0"/>
              <a:t>3.3 </a:t>
            </a:r>
            <a:r>
              <a:rPr lang="zh-CN" altLang="en-US" sz="3200" dirty="0" smtClean="0"/>
              <a:t>死锁</a:t>
            </a:r>
          </a:p>
        </p:txBody>
      </p:sp>
      <p:sp>
        <p:nvSpPr>
          <p:cNvPr id="3076" name="Rectangle 3"/>
          <p:cNvSpPr>
            <a:spLocks noGrp="1" noChangeArrowheads="1"/>
          </p:cNvSpPr>
          <p:nvPr>
            <p:ph type="body" idx="1"/>
          </p:nvPr>
        </p:nvSpPr>
        <p:spPr>
          <a:xfrm>
            <a:off x="1223628" y="1304764"/>
            <a:ext cx="4356484" cy="3960440"/>
          </a:xfrm>
        </p:spPr>
        <p:txBody>
          <a:bodyPr/>
          <a:lstStyle/>
          <a:p>
            <a:pPr marL="0" indent="0" eaLnBrk="1" hangingPunct="1">
              <a:lnSpc>
                <a:spcPct val="150000"/>
              </a:lnSpc>
              <a:spcBef>
                <a:spcPts val="0"/>
              </a:spcBef>
              <a:buNone/>
            </a:pPr>
            <a:r>
              <a:rPr lang="en-US" altLang="zh-CN" sz="2800" b="1" dirty="0" smtClean="0"/>
              <a:t>3.3.1 </a:t>
            </a:r>
            <a:r>
              <a:rPr lang="zh-CN" altLang="en-US" sz="2800" b="1" dirty="0" smtClean="0"/>
              <a:t>资源</a:t>
            </a:r>
          </a:p>
          <a:p>
            <a:pPr marL="0" indent="0" eaLnBrk="1" hangingPunct="1">
              <a:lnSpc>
                <a:spcPct val="150000"/>
              </a:lnSpc>
              <a:spcBef>
                <a:spcPts val="0"/>
              </a:spcBef>
              <a:buNone/>
            </a:pPr>
            <a:r>
              <a:rPr lang="en-US" altLang="zh-CN" sz="2800" b="1" dirty="0" smtClean="0"/>
              <a:t>3.3.2 </a:t>
            </a:r>
            <a:r>
              <a:rPr lang="zh-CN" altLang="en-US" sz="2800" b="1" dirty="0" smtClean="0"/>
              <a:t>死锁的原理</a:t>
            </a:r>
          </a:p>
          <a:p>
            <a:pPr marL="0" indent="0" eaLnBrk="1" hangingPunct="1">
              <a:lnSpc>
                <a:spcPct val="150000"/>
              </a:lnSpc>
              <a:spcBef>
                <a:spcPts val="0"/>
              </a:spcBef>
              <a:buNone/>
            </a:pPr>
            <a:r>
              <a:rPr lang="en-US" altLang="zh-CN" sz="2800" b="1" dirty="0" smtClean="0"/>
              <a:t>3.3.3 </a:t>
            </a:r>
            <a:r>
              <a:rPr lang="zh-CN" altLang="en-US" sz="2800" b="1" dirty="0" smtClean="0"/>
              <a:t>鸵鸟算法 </a:t>
            </a:r>
          </a:p>
          <a:p>
            <a:pPr marL="0" indent="0" eaLnBrk="1" hangingPunct="1">
              <a:lnSpc>
                <a:spcPct val="150000"/>
              </a:lnSpc>
              <a:spcBef>
                <a:spcPts val="0"/>
              </a:spcBef>
              <a:buNone/>
            </a:pPr>
            <a:r>
              <a:rPr lang="en-US" altLang="zh-CN" sz="2800" b="1" dirty="0" smtClean="0"/>
              <a:t>3.3.4 </a:t>
            </a:r>
            <a:r>
              <a:rPr lang="zh-CN" altLang="en-US" sz="2800" b="1" dirty="0" smtClean="0"/>
              <a:t>死锁的检测和恢复</a:t>
            </a:r>
          </a:p>
          <a:p>
            <a:pPr marL="0" indent="0" eaLnBrk="1" hangingPunct="1">
              <a:lnSpc>
                <a:spcPct val="150000"/>
              </a:lnSpc>
              <a:spcBef>
                <a:spcPts val="0"/>
              </a:spcBef>
              <a:buNone/>
            </a:pPr>
            <a:r>
              <a:rPr lang="en-US" altLang="zh-CN" sz="2800" b="1" dirty="0" smtClean="0"/>
              <a:t>3.3.5 </a:t>
            </a:r>
            <a:r>
              <a:rPr lang="zh-CN" altLang="en-US" sz="2800" b="1" dirty="0" smtClean="0"/>
              <a:t>死锁的预防</a:t>
            </a:r>
          </a:p>
          <a:p>
            <a:pPr marL="0" indent="0" eaLnBrk="1" hangingPunct="1">
              <a:lnSpc>
                <a:spcPct val="150000"/>
              </a:lnSpc>
              <a:spcBef>
                <a:spcPts val="0"/>
              </a:spcBef>
              <a:buNone/>
            </a:pPr>
            <a:r>
              <a:rPr lang="en-US" altLang="zh-CN" sz="2800" b="1" dirty="0" smtClean="0"/>
              <a:t>3.3.6 </a:t>
            </a:r>
            <a:r>
              <a:rPr lang="zh-CN" altLang="en-US" sz="2800" b="1" dirty="0" smtClean="0"/>
              <a:t>避免死锁</a:t>
            </a:r>
          </a:p>
        </p:txBody>
      </p:sp>
    </p:spTree>
    <p:extLst>
      <p:ext uri="{BB962C8B-B14F-4D97-AF65-F5344CB8AC3E}">
        <p14:creationId xmlns:p14="http://schemas.microsoft.com/office/powerpoint/2010/main" val="310149786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467544" y="1232756"/>
            <a:ext cx="8172908" cy="5006975"/>
          </a:xfrm>
        </p:spPr>
        <p:txBody>
          <a:bodyPr/>
          <a:lstStyle/>
          <a:p>
            <a:pPr algn="just" eaLnBrk="1" hangingPunct="1">
              <a:lnSpc>
                <a:spcPct val="150000"/>
              </a:lnSpc>
              <a:spcBef>
                <a:spcPts val="0"/>
              </a:spcBef>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进程对设备、文件等获得</a:t>
            </a:r>
            <a:r>
              <a:rPr lang="zh-CN" altLang="en-US" sz="2400" b="1" dirty="0" smtClean="0">
                <a:solidFill>
                  <a:srgbClr val="FF0000"/>
                </a:solidFill>
                <a:latin typeface="Times New Roman" panose="02020603050405020304" pitchFamily="18" charset="0"/>
                <a:cs typeface="Times New Roman" panose="02020603050405020304" pitchFamily="18" charset="0"/>
              </a:rPr>
              <a:t>独占的访问权</a:t>
            </a:r>
            <a:r>
              <a:rPr lang="zh-CN" altLang="en-US" sz="2400" dirty="0" smtClean="0">
                <a:latin typeface="Times New Roman" panose="02020603050405020304" pitchFamily="18" charset="0"/>
                <a:cs typeface="Times New Roman" panose="02020603050405020304" pitchFamily="18" charset="0"/>
              </a:rPr>
              <a:t>时有可能会发生</a:t>
            </a:r>
            <a:r>
              <a:rPr lang="zh-CN" altLang="en-US" sz="2400" b="1" dirty="0" smtClean="0">
                <a:solidFill>
                  <a:srgbClr val="00B050"/>
                </a:solidFill>
                <a:latin typeface="Times New Roman" panose="02020603050405020304" pitchFamily="18" charset="0"/>
                <a:cs typeface="Times New Roman" panose="02020603050405020304" pitchFamily="18" charset="0"/>
              </a:rPr>
              <a:t>死锁</a:t>
            </a:r>
            <a:r>
              <a:rPr lang="zh-CN" altLang="en-US" sz="2400" dirty="0" smtClean="0">
                <a:latin typeface="Times New Roman" panose="02020603050405020304" pitchFamily="18" charset="0"/>
                <a:cs typeface="Times New Roman" panose="02020603050405020304" pitchFamily="18" charset="0"/>
              </a:rPr>
              <a:t>。为了尽可能地使死锁的讨论一般化，我们将</a:t>
            </a:r>
            <a:r>
              <a:rPr lang="zh-CN" altLang="en-US" sz="2400" b="1" dirty="0" smtClean="0">
                <a:solidFill>
                  <a:srgbClr val="FF0000"/>
                </a:solidFill>
                <a:latin typeface="Times New Roman" panose="02020603050405020304" pitchFamily="18" charset="0"/>
                <a:cs typeface="Times New Roman" panose="02020603050405020304" pitchFamily="18" charset="0"/>
              </a:rPr>
              <a:t>这种需要排它使用</a:t>
            </a:r>
            <a:r>
              <a:rPr lang="zh-CN" altLang="en-US" sz="2400" dirty="0" smtClean="0">
                <a:latin typeface="Times New Roman" panose="02020603050405020304" pitchFamily="18" charset="0"/>
                <a:cs typeface="Times New Roman" panose="02020603050405020304" pitchFamily="18" charset="0"/>
              </a:rPr>
              <a:t>的对象称为</a:t>
            </a:r>
            <a:r>
              <a:rPr lang="zh-CN" altLang="en-US" sz="2400" b="1" dirty="0" smtClean="0">
                <a:solidFill>
                  <a:srgbClr val="FF0000"/>
                </a:solidFill>
                <a:latin typeface="Times New Roman" panose="02020603050405020304" pitchFamily="18" charset="0"/>
                <a:cs typeface="Times New Roman" panose="02020603050405020304" pitchFamily="18" charset="0"/>
              </a:rPr>
              <a:t>资源</a:t>
            </a:r>
            <a:r>
              <a:rPr lang="en-US" altLang="zh-CN" sz="2400" dirty="0" smtClean="0">
                <a:solidFill>
                  <a:srgbClr val="FF0000"/>
                </a:solidFill>
                <a:latin typeface="Times New Roman" panose="02020603050405020304" pitchFamily="18" charset="0"/>
                <a:cs typeface="Times New Roman" panose="02020603050405020304" pitchFamily="18" charset="0"/>
              </a:rPr>
              <a:t>(resource)</a:t>
            </a:r>
            <a:r>
              <a:rPr lang="zh-CN" altLang="en-US" sz="2400" dirty="0" smtClean="0">
                <a:latin typeface="Times New Roman" panose="02020603050405020304" pitchFamily="18" charset="0"/>
                <a:cs typeface="Times New Roman" panose="02020603050405020304" pitchFamily="18" charset="0"/>
              </a:rPr>
              <a:t>。资源可以是硬件</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如磁带驱动器</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，或者是一些信息</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如数据库中加锁的记录</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a:t>
            </a:r>
          </a:p>
          <a:p>
            <a:pPr algn="just" eaLnBrk="1" hangingPunct="1">
              <a:lnSpc>
                <a:spcPct val="150000"/>
              </a:lnSpc>
              <a:spcBef>
                <a:spcPts val="0"/>
              </a:spcBef>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当某个资源有</a:t>
            </a:r>
            <a:r>
              <a:rPr lang="zh-CN" altLang="en-US" sz="2400" b="1" dirty="0" smtClean="0">
                <a:solidFill>
                  <a:srgbClr val="00B050"/>
                </a:solidFill>
                <a:latin typeface="Times New Roman" panose="02020603050405020304" pitchFamily="18" charset="0"/>
                <a:cs typeface="Times New Roman" panose="02020603050405020304" pitchFamily="18" charset="0"/>
              </a:rPr>
              <a:t>几个拷贝</a:t>
            </a:r>
            <a:r>
              <a:rPr lang="zh-CN" altLang="en-US" sz="2400" dirty="0" smtClean="0">
                <a:latin typeface="Times New Roman" panose="02020603050405020304" pitchFamily="18" charset="0"/>
                <a:cs typeface="Times New Roman" panose="02020603050405020304" pitchFamily="18" charset="0"/>
              </a:rPr>
              <a:t>时，其中</a:t>
            </a:r>
            <a:r>
              <a:rPr lang="zh-CN" altLang="en-US" sz="2400" b="1" dirty="0" smtClean="0">
                <a:solidFill>
                  <a:srgbClr val="00B050"/>
                </a:solidFill>
                <a:latin typeface="Times New Roman" panose="02020603050405020304" pitchFamily="18" charset="0"/>
                <a:cs typeface="Times New Roman" panose="02020603050405020304" pitchFamily="18" charset="0"/>
              </a:rPr>
              <a:t>任何一个</a:t>
            </a:r>
            <a:r>
              <a:rPr lang="zh-CN" altLang="en-US" sz="2400" dirty="0" smtClean="0">
                <a:latin typeface="Times New Roman" panose="02020603050405020304" pitchFamily="18" charset="0"/>
                <a:cs typeface="Times New Roman" panose="02020603050405020304" pitchFamily="18" charset="0"/>
              </a:rPr>
              <a:t>都可以用于满足对该资源的请求。</a:t>
            </a:r>
          </a:p>
          <a:p>
            <a:pPr algn="just" eaLnBrk="1" hangingPunct="1">
              <a:lnSpc>
                <a:spcPct val="150000"/>
              </a:lnSpc>
              <a:spcBef>
                <a:spcPts val="0"/>
              </a:spcBef>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简单的说，</a:t>
            </a:r>
            <a:r>
              <a:rPr lang="zh-CN" altLang="en-US" sz="2400" dirty="0" smtClean="0">
                <a:solidFill>
                  <a:srgbClr val="FF0000"/>
                </a:solidFill>
                <a:latin typeface="Times New Roman" panose="02020603050405020304" pitchFamily="18" charset="0"/>
                <a:cs typeface="Times New Roman" panose="02020603050405020304" pitchFamily="18" charset="0"/>
              </a:rPr>
              <a:t>资源</a:t>
            </a:r>
            <a:r>
              <a:rPr lang="zh-CN" altLang="en-US" sz="2400" dirty="0" smtClean="0">
                <a:latin typeface="Times New Roman" panose="02020603050405020304" pitchFamily="18" charset="0"/>
                <a:cs typeface="Times New Roman" panose="02020603050405020304" pitchFamily="18" charset="0"/>
              </a:rPr>
              <a:t>是在任何时候都</a:t>
            </a:r>
            <a:r>
              <a:rPr lang="zh-CN" altLang="en-US" sz="2400" b="1" u="sng" dirty="0" smtClean="0">
                <a:solidFill>
                  <a:srgbClr val="00B050"/>
                </a:solidFill>
                <a:latin typeface="Times New Roman" panose="02020603050405020304" pitchFamily="18" charset="0"/>
                <a:cs typeface="Times New Roman" panose="02020603050405020304" pitchFamily="18" charset="0"/>
              </a:rPr>
              <a:t>只能被单个进程使用</a:t>
            </a:r>
            <a:r>
              <a:rPr lang="zh-CN" altLang="en-US" sz="2400" dirty="0" smtClean="0">
                <a:latin typeface="Times New Roman" panose="02020603050405020304" pitchFamily="18" charset="0"/>
                <a:cs typeface="Times New Roman" panose="02020603050405020304" pitchFamily="18" charset="0"/>
              </a:rPr>
              <a:t>的任何对象。</a:t>
            </a:r>
          </a:p>
        </p:txBody>
      </p:sp>
      <p:sp>
        <p:nvSpPr>
          <p:cNvPr id="4100" name="Rectangle 8"/>
          <p:cNvSpPr>
            <a:spLocks noGrp="1" noChangeArrowheads="1"/>
          </p:cNvSpPr>
          <p:nvPr>
            <p:ph type="title"/>
          </p:nvPr>
        </p:nvSpPr>
        <p:spPr>
          <a:xfrm>
            <a:off x="1007604" y="152636"/>
            <a:ext cx="3672408" cy="540060"/>
          </a:xfrm>
        </p:spPr>
        <p:txBody>
          <a:bodyPr/>
          <a:lstStyle/>
          <a:p>
            <a:pPr algn="ctr" eaLnBrk="1" hangingPunct="1"/>
            <a:r>
              <a:rPr lang="en-US" altLang="zh-CN" dirty="0" smtClean="0"/>
              <a:t>3.3.1 </a:t>
            </a:r>
            <a:r>
              <a:rPr lang="zh-CN" altLang="en-US" dirty="0" smtClean="0"/>
              <a:t>资源</a:t>
            </a:r>
            <a:r>
              <a:rPr lang="en-US" altLang="zh-CN" dirty="0" smtClean="0"/>
              <a:t>(resource)</a:t>
            </a:r>
            <a:endParaRPr lang="zh-CN" altLang="en-US" dirty="0" smtClean="0"/>
          </a:p>
        </p:txBody>
      </p:sp>
    </p:spTree>
    <p:extLst>
      <p:ext uri="{BB962C8B-B14F-4D97-AF65-F5344CB8AC3E}">
        <p14:creationId xmlns:p14="http://schemas.microsoft.com/office/powerpoint/2010/main" val="197882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683568" y="908720"/>
            <a:ext cx="7920880" cy="5029200"/>
          </a:xfrm>
        </p:spPr>
        <p:txBody>
          <a:bodyPr/>
          <a:lstStyle/>
          <a:p>
            <a:pPr algn="just" eaLnBrk="1" hangingPunct="1">
              <a:lnSpc>
                <a:spcPct val="150000"/>
              </a:lnSpc>
              <a:spcBef>
                <a:spcPts val="0"/>
              </a:spcBef>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资源分为两类：</a:t>
            </a:r>
            <a:r>
              <a:rPr lang="zh-CN" altLang="en-US" sz="2400" b="1" dirty="0" smtClean="0">
                <a:solidFill>
                  <a:srgbClr val="FF0000"/>
                </a:solidFill>
                <a:latin typeface="Times New Roman" panose="02020603050405020304" pitchFamily="18" charset="0"/>
                <a:cs typeface="Times New Roman" panose="02020603050405020304" pitchFamily="18" charset="0"/>
              </a:rPr>
              <a:t>可剥夺的</a:t>
            </a:r>
            <a:r>
              <a:rPr lang="zh-CN" altLang="en-US" sz="2400" dirty="0" smtClean="0">
                <a:latin typeface="Times New Roman" panose="02020603050405020304" pitchFamily="18" charset="0"/>
                <a:cs typeface="Times New Roman" panose="02020603050405020304" pitchFamily="18" charset="0"/>
              </a:rPr>
              <a:t>和</a:t>
            </a:r>
            <a:r>
              <a:rPr lang="zh-CN" altLang="en-US" sz="2400" b="1" dirty="0" smtClean="0">
                <a:solidFill>
                  <a:srgbClr val="FF0000"/>
                </a:solidFill>
                <a:latin typeface="Times New Roman" panose="02020603050405020304" pitchFamily="18" charset="0"/>
                <a:cs typeface="Times New Roman" panose="02020603050405020304" pitchFamily="18" charset="0"/>
              </a:rPr>
              <a:t>不可剥夺的</a:t>
            </a:r>
            <a:r>
              <a:rPr lang="zh-CN" altLang="en-US" sz="2400" dirty="0" smtClean="0">
                <a:latin typeface="Times New Roman" panose="02020603050405020304" pitchFamily="18" charset="0"/>
                <a:cs typeface="Times New Roman" panose="02020603050405020304" pitchFamily="18" charset="0"/>
              </a:rPr>
              <a:t>。</a:t>
            </a:r>
          </a:p>
          <a:p>
            <a:pPr algn="just" eaLnBrk="1" hangingPunct="1">
              <a:lnSpc>
                <a:spcPct val="150000"/>
              </a:lnSpc>
              <a:spcBef>
                <a:spcPts val="0"/>
              </a:spcBef>
              <a:buFont typeface="Wingdings" panose="05000000000000000000" pitchFamily="2" charset="2"/>
              <a:buChar char="Ø"/>
            </a:pPr>
            <a:r>
              <a:rPr lang="zh-CN" altLang="en-US" sz="2400" b="1" u="sng" dirty="0" smtClean="0">
                <a:solidFill>
                  <a:srgbClr val="CC3300"/>
                </a:solidFill>
                <a:latin typeface="Times New Roman" panose="02020603050405020304" pitchFamily="18" charset="0"/>
                <a:cs typeface="Times New Roman" panose="02020603050405020304" pitchFamily="18" charset="0"/>
              </a:rPr>
              <a:t>可剥夺资源</a:t>
            </a:r>
            <a:r>
              <a:rPr lang="en-US" altLang="zh-CN" sz="2400" b="1" u="sng" dirty="0" smtClean="0">
                <a:solidFill>
                  <a:srgbClr val="CC3300"/>
                </a:solidFill>
                <a:latin typeface="Times New Roman" panose="02020603050405020304" pitchFamily="18" charset="0"/>
                <a:cs typeface="Times New Roman" panose="02020603050405020304" pitchFamily="18" charset="0"/>
              </a:rPr>
              <a:t>(</a:t>
            </a:r>
            <a:r>
              <a:rPr lang="en-US" altLang="zh-CN" sz="2400" b="1" u="sng" dirty="0" err="1" smtClean="0">
                <a:solidFill>
                  <a:srgbClr val="CC3300"/>
                </a:solidFill>
                <a:latin typeface="Times New Roman" panose="02020603050405020304" pitchFamily="18" charset="0"/>
                <a:cs typeface="Times New Roman" panose="02020603050405020304" pitchFamily="18" charset="0"/>
              </a:rPr>
              <a:t>preemptable</a:t>
            </a:r>
            <a:r>
              <a:rPr lang="en-US" altLang="zh-CN" sz="2400" b="1" u="sng" dirty="0" smtClean="0">
                <a:solidFill>
                  <a:srgbClr val="CC3300"/>
                </a:solidFill>
                <a:latin typeface="Times New Roman" panose="02020603050405020304" pitchFamily="18" charset="0"/>
                <a:cs typeface="Times New Roman" panose="02020603050405020304" pitchFamily="18" charset="0"/>
              </a:rPr>
              <a:t> resource)</a:t>
            </a:r>
            <a:r>
              <a:rPr lang="zh-CN" altLang="en-US" sz="2400" dirty="0" smtClean="0">
                <a:latin typeface="Times New Roman" panose="02020603050405020304" pitchFamily="18" charset="0"/>
                <a:cs typeface="Times New Roman" panose="02020603050405020304" pitchFamily="18" charset="0"/>
              </a:rPr>
              <a:t>可以从拥有它的进程中</a:t>
            </a:r>
            <a:r>
              <a:rPr lang="zh-CN" altLang="en-US" sz="2400" b="1" dirty="0" smtClean="0">
                <a:solidFill>
                  <a:srgbClr val="0070C0"/>
                </a:solidFill>
                <a:latin typeface="Times New Roman" panose="02020603050405020304" pitchFamily="18" charset="0"/>
                <a:cs typeface="Times New Roman" panose="02020603050405020304" pitchFamily="18" charset="0"/>
              </a:rPr>
              <a:t>剥夺</a:t>
            </a:r>
            <a:r>
              <a:rPr lang="zh-CN" altLang="en-US" sz="2400" dirty="0" smtClean="0">
                <a:latin typeface="Times New Roman" panose="02020603050405020304" pitchFamily="18" charset="0"/>
                <a:cs typeface="Times New Roman" panose="02020603050405020304" pitchFamily="18" charset="0"/>
              </a:rPr>
              <a:t>而</a:t>
            </a:r>
            <a:r>
              <a:rPr lang="zh-CN" altLang="en-US" sz="2400" b="1" dirty="0" smtClean="0">
                <a:solidFill>
                  <a:srgbClr val="0070C0"/>
                </a:solidFill>
                <a:latin typeface="Times New Roman" panose="02020603050405020304" pitchFamily="18" charset="0"/>
                <a:cs typeface="Times New Roman" panose="02020603050405020304" pitchFamily="18" charset="0"/>
              </a:rPr>
              <a:t>不会产生</a:t>
            </a:r>
            <a:r>
              <a:rPr lang="zh-CN" altLang="en-US" sz="2400" dirty="0" smtClean="0">
                <a:latin typeface="Times New Roman" panose="02020603050405020304" pitchFamily="18" charset="0"/>
                <a:cs typeface="Times New Roman" panose="02020603050405020304" pitchFamily="18" charset="0"/>
              </a:rPr>
              <a:t>任何</a:t>
            </a:r>
            <a:r>
              <a:rPr lang="zh-CN" altLang="en-US" sz="2400" b="1" dirty="0" smtClean="0">
                <a:solidFill>
                  <a:srgbClr val="0070C0"/>
                </a:solidFill>
                <a:latin typeface="Times New Roman" panose="02020603050405020304" pitchFamily="18" charset="0"/>
                <a:cs typeface="Times New Roman" panose="02020603050405020304" pitchFamily="18" charset="0"/>
              </a:rPr>
              <a:t>副作用。</a:t>
            </a:r>
          </a:p>
          <a:p>
            <a:pPr lvl="1" algn="just" eaLnBrk="1" hangingPunct="1">
              <a:lnSpc>
                <a:spcPct val="150000"/>
              </a:lnSpc>
              <a:spcBef>
                <a:spcPts val="0"/>
              </a:spcBef>
              <a:buFont typeface="Times New Roman" panose="02020603050405020304" pitchFamily="18" charset="0"/>
              <a:buChar char="•"/>
            </a:pPr>
            <a:r>
              <a:rPr lang="zh-CN" altLang="en-US" sz="2000" b="1" dirty="0" smtClean="0">
                <a:solidFill>
                  <a:srgbClr val="00B050"/>
                </a:solidFill>
                <a:latin typeface="Times New Roman" panose="02020603050405020304" pitchFamily="18" charset="0"/>
                <a:cs typeface="Times New Roman" panose="02020603050405020304" pitchFamily="18" charset="0"/>
              </a:rPr>
              <a:t>存储器</a:t>
            </a:r>
            <a:r>
              <a:rPr lang="zh-CN" altLang="en-US" sz="2000" dirty="0" smtClean="0">
                <a:latin typeface="Times New Roman" panose="02020603050405020304" pitchFamily="18" charset="0"/>
                <a:cs typeface="Times New Roman" panose="02020603050405020304" pitchFamily="18" charset="0"/>
              </a:rPr>
              <a:t>就是一类可剥夺的资源。</a:t>
            </a:r>
          </a:p>
          <a:p>
            <a:pPr algn="just" eaLnBrk="1" hangingPunct="1">
              <a:lnSpc>
                <a:spcPct val="150000"/>
              </a:lnSpc>
              <a:spcBef>
                <a:spcPts val="0"/>
              </a:spcBef>
              <a:buFont typeface="Wingdings" panose="05000000000000000000" pitchFamily="2" charset="2"/>
              <a:buChar char="Ø"/>
            </a:pPr>
            <a:r>
              <a:rPr lang="zh-CN" altLang="en-US" sz="2400" b="1" u="sng" dirty="0" smtClean="0">
                <a:solidFill>
                  <a:srgbClr val="CC3300"/>
                </a:solidFill>
                <a:latin typeface="Times New Roman" panose="02020603050405020304" pitchFamily="18" charset="0"/>
                <a:cs typeface="Times New Roman" panose="02020603050405020304" pitchFamily="18" charset="0"/>
              </a:rPr>
              <a:t>不可剥夺资源</a:t>
            </a:r>
            <a:r>
              <a:rPr lang="en-US" altLang="zh-CN" sz="2400" b="1" u="sng" dirty="0" smtClean="0">
                <a:solidFill>
                  <a:srgbClr val="CC3300"/>
                </a:solidFill>
                <a:latin typeface="Times New Roman" panose="02020603050405020304" pitchFamily="18" charset="0"/>
                <a:cs typeface="Times New Roman" panose="02020603050405020304" pitchFamily="18" charset="0"/>
              </a:rPr>
              <a:t>(</a:t>
            </a:r>
            <a:r>
              <a:rPr lang="en-US" altLang="zh-CN" sz="2400" b="1" u="sng" dirty="0" err="1" smtClean="0">
                <a:solidFill>
                  <a:srgbClr val="CC3300"/>
                </a:solidFill>
                <a:latin typeface="Times New Roman" panose="02020603050405020304" pitchFamily="18" charset="0"/>
                <a:cs typeface="Times New Roman" panose="02020603050405020304" pitchFamily="18" charset="0"/>
              </a:rPr>
              <a:t>nonpreemptable</a:t>
            </a:r>
            <a:r>
              <a:rPr lang="en-US" altLang="zh-CN" sz="2400" b="1" u="sng" dirty="0" smtClean="0">
                <a:solidFill>
                  <a:srgbClr val="CC3300"/>
                </a:solidFill>
                <a:latin typeface="Times New Roman" panose="02020603050405020304" pitchFamily="18" charset="0"/>
                <a:cs typeface="Times New Roman" panose="02020603050405020304" pitchFamily="18" charset="0"/>
              </a:rPr>
              <a:t> resource)</a:t>
            </a:r>
            <a:r>
              <a:rPr lang="zh-CN" altLang="en-US" sz="2400" dirty="0" smtClean="0">
                <a:latin typeface="Times New Roman" panose="02020603050405020304" pitchFamily="18" charset="0"/>
                <a:cs typeface="Times New Roman" panose="02020603050405020304" pitchFamily="18" charset="0"/>
              </a:rPr>
              <a:t>是</a:t>
            </a:r>
            <a:r>
              <a:rPr lang="zh-CN" altLang="en-US" sz="2400" b="1" dirty="0" smtClean="0">
                <a:solidFill>
                  <a:srgbClr val="0070C0"/>
                </a:solidFill>
                <a:latin typeface="Times New Roman" panose="02020603050405020304" pitchFamily="18" charset="0"/>
                <a:cs typeface="Times New Roman" panose="02020603050405020304" pitchFamily="18" charset="0"/>
              </a:rPr>
              <a:t>无法</a:t>
            </a:r>
            <a:r>
              <a:rPr lang="zh-CN" altLang="en-US" sz="2400" dirty="0" smtClean="0">
                <a:latin typeface="Times New Roman" panose="02020603050405020304" pitchFamily="18" charset="0"/>
                <a:cs typeface="Times New Roman" panose="02020603050405020304" pitchFamily="18" charset="0"/>
              </a:rPr>
              <a:t>在不导致相关计算失败的情况下从其拥有者中</a:t>
            </a:r>
            <a:r>
              <a:rPr lang="zh-CN" altLang="en-US" sz="2400" b="1" dirty="0" smtClean="0">
                <a:solidFill>
                  <a:srgbClr val="0070C0"/>
                </a:solidFill>
                <a:latin typeface="Times New Roman" panose="02020603050405020304" pitchFamily="18" charset="0"/>
                <a:cs typeface="Times New Roman" panose="02020603050405020304" pitchFamily="18" charset="0"/>
              </a:rPr>
              <a:t>剥夺</a:t>
            </a:r>
            <a:r>
              <a:rPr lang="zh-CN" altLang="en-US" sz="2400" dirty="0" smtClean="0">
                <a:latin typeface="Times New Roman" panose="02020603050405020304" pitchFamily="18" charset="0"/>
                <a:cs typeface="Times New Roman" panose="02020603050405020304" pitchFamily="18" charset="0"/>
              </a:rPr>
              <a:t>的。</a:t>
            </a:r>
          </a:p>
          <a:p>
            <a:pPr lvl="1" algn="just" eaLnBrk="1" hangingPunct="1">
              <a:lnSpc>
                <a:spcPct val="150000"/>
              </a:lnSpc>
              <a:spcBef>
                <a:spcPts val="0"/>
              </a:spcBef>
              <a:buFont typeface="Times New Roman" panose="02020603050405020304" pitchFamily="18" charset="0"/>
              <a:buChar char="•"/>
            </a:pPr>
            <a:r>
              <a:rPr lang="zh-CN" altLang="en-US" sz="2000" dirty="0" smtClean="0">
                <a:latin typeface="Times New Roman" panose="02020603050405020304" pitchFamily="18" charset="0"/>
                <a:cs typeface="Times New Roman" panose="02020603050405020304" pitchFamily="18" charset="0"/>
              </a:rPr>
              <a:t>如果一个进程已经开始烧制</a:t>
            </a:r>
            <a:r>
              <a:rPr lang="en-US" altLang="zh-CN" sz="2000" dirty="0" smtClean="0">
                <a:latin typeface="Times New Roman" panose="02020603050405020304" pitchFamily="18" charset="0"/>
                <a:cs typeface="Times New Roman" panose="02020603050405020304" pitchFamily="18" charset="0"/>
              </a:rPr>
              <a:t>CD</a:t>
            </a:r>
            <a:r>
              <a:rPr lang="zh-CN" altLang="en-US" sz="2000" dirty="0" smtClean="0">
                <a:latin typeface="Times New Roman" panose="02020603050405020304" pitchFamily="18" charset="0"/>
                <a:cs typeface="Times New Roman" panose="02020603050405020304" pitchFamily="18" charset="0"/>
              </a:rPr>
              <a:t>，突然从该进程夺走</a:t>
            </a:r>
            <a:r>
              <a:rPr lang="en-US" altLang="zh-CN" sz="2000" dirty="0" smtClean="0">
                <a:latin typeface="Times New Roman" panose="02020603050405020304" pitchFamily="18" charset="0"/>
                <a:cs typeface="Times New Roman" panose="02020603050405020304" pitchFamily="18" charset="0"/>
              </a:rPr>
              <a:t>CD</a:t>
            </a:r>
            <a:r>
              <a:rPr lang="zh-CN" altLang="en-US" sz="2000" dirty="0" smtClean="0">
                <a:latin typeface="Times New Roman" panose="02020603050405020304" pitchFamily="18" charset="0"/>
                <a:cs typeface="Times New Roman" panose="02020603050405020304" pitchFamily="18" charset="0"/>
              </a:rPr>
              <a:t>刻录机，并把它交给另一个进程将会造成</a:t>
            </a:r>
            <a:r>
              <a:rPr lang="en-US" altLang="zh-CN" sz="2000" dirty="0" smtClean="0">
                <a:latin typeface="Times New Roman" panose="02020603050405020304" pitchFamily="18" charset="0"/>
                <a:cs typeface="Times New Roman" panose="02020603050405020304" pitchFamily="18" charset="0"/>
              </a:rPr>
              <a:t>CD</a:t>
            </a:r>
            <a:r>
              <a:rPr lang="zh-CN" altLang="en-US" sz="2000" dirty="0" smtClean="0">
                <a:latin typeface="Times New Roman" panose="02020603050405020304" pitchFamily="18" charset="0"/>
                <a:cs typeface="Times New Roman" panose="02020603050405020304" pitchFamily="18" charset="0"/>
              </a:rPr>
              <a:t>错码。</a:t>
            </a:r>
          </a:p>
          <a:p>
            <a:pPr lvl="1" algn="just" eaLnBrk="1" hangingPunct="1">
              <a:lnSpc>
                <a:spcPct val="150000"/>
              </a:lnSpc>
              <a:spcBef>
                <a:spcPts val="0"/>
              </a:spcBef>
              <a:buFont typeface="Times New Roman" panose="02020603050405020304" pitchFamily="18" charset="0"/>
              <a:buChar char="•"/>
            </a:pPr>
            <a:r>
              <a:rPr lang="en-US" altLang="zh-CN" sz="2000" dirty="0" smtClean="0">
                <a:latin typeface="Times New Roman" panose="02020603050405020304" pitchFamily="18" charset="0"/>
                <a:cs typeface="Times New Roman" panose="02020603050405020304" pitchFamily="18" charset="0"/>
              </a:rPr>
              <a:t>CD</a:t>
            </a:r>
            <a:r>
              <a:rPr lang="zh-CN" altLang="en-US" sz="2000" dirty="0" smtClean="0">
                <a:latin typeface="Times New Roman" panose="02020603050405020304" pitchFamily="18" charset="0"/>
                <a:cs typeface="Times New Roman" panose="02020603050405020304" pitchFamily="18" charset="0"/>
              </a:rPr>
              <a:t>刻录机在任何时刻都是不可剥夺的。</a:t>
            </a:r>
          </a:p>
          <a:p>
            <a:pPr algn="just" eaLnBrk="1" hangingPunct="1">
              <a:lnSpc>
                <a:spcPct val="150000"/>
              </a:lnSpc>
              <a:spcBef>
                <a:spcPts val="0"/>
              </a:spcBef>
              <a:buFont typeface="Wingdings" panose="05000000000000000000" pitchFamily="2" charset="2"/>
              <a:buNone/>
            </a:pPr>
            <a:r>
              <a:rPr lang="zh-CN" altLang="en-US" sz="2400" dirty="0" smtClean="0">
                <a:latin typeface="Times New Roman" panose="02020603050405020304" pitchFamily="18" charset="0"/>
                <a:cs typeface="Times New Roman" panose="02020603050405020304" pitchFamily="18" charset="0"/>
              </a:rPr>
              <a:t>     	——和死锁有关</a:t>
            </a:r>
          </a:p>
        </p:txBody>
      </p:sp>
      <p:sp>
        <p:nvSpPr>
          <p:cNvPr id="5124" name="Rectangle 4"/>
          <p:cNvSpPr>
            <a:spLocks noGrp="1" noChangeArrowheads="1"/>
          </p:cNvSpPr>
          <p:nvPr>
            <p:ph type="title"/>
          </p:nvPr>
        </p:nvSpPr>
        <p:spPr/>
        <p:txBody>
          <a:bodyPr/>
          <a:lstStyle/>
          <a:p>
            <a:pPr eaLnBrk="1" hangingPunct="1"/>
            <a:r>
              <a:rPr lang="zh-CN" altLang="en-US" smtClean="0"/>
              <a:t>可剥夺和不可剥夺资源 </a:t>
            </a:r>
            <a:endParaRPr lang="en-US" altLang="zh-CN" smtClean="0"/>
          </a:p>
        </p:txBody>
      </p:sp>
    </p:spTree>
    <p:extLst>
      <p:ext uri="{BB962C8B-B14F-4D97-AF65-F5344CB8AC3E}">
        <p14:creationId xmlns:p14="http://schemas.microsoft.com/office/powerpoint/2010/main" val="131543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2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SIPP">
  <a:themeElements>
    <a:clrScheme name="ASIP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IPP">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SIP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SIP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SIP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SIP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SIP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SIP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SIP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SIP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SIP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SIP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SIP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SIP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ASIPP</Template>
  <TotalTime>0</TotalTime>
  <Pages>0</Pages>
  <Words>8969</Words>
  <Characters>0</Characters>
  <Application>Microsoft Office PowerPoint</Application>
  <DocSecurity>0</DocSecurity>
  <PresentationFormat>全屏显示(4:3)</PresentationFormat>
  <Lines>0</Lines>
  <Paragraphs>1044</Paragraphs>
  <Slides>134</Slides>
  <Notes>32</Notes>
  <HiddenSlides>1</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134</vt:i4>
      </vt:variant>
    </vt:vector>
  </HeadingPairs>
  <TitlesOfParts>
    <vt:vector size="148" baseType="lpstr">
      <vt:lpstr>BatangChe</vt:lpstr>
      <vt:lpstr>黑体</vt:lpstr>
      <vt:lpstr>宋体</vt:lpstr>
      <vt:lpstr>文鼎中特广告体</vt:lpstr>
      <vt:lpstr>Arial</vt:lpstr>
      <vt:lpstr>Calibri</vt:lpstr>
      <vt:lpstr>Courier New</vt:lpstr>
      <vt:lpstr>Symbol</vt:lpstr>
      <vt:lpstr>Tahoma</vt:lpstr>
      <vt:lpstr>Times</vt:lpstr>
      <vt:lpstr>Times New Roman</vt:lpstr>
      <vt:lpstr>Wingdings</vt:lpstr>
      <vt:lpstr>ASIPP</vt:lpstr>
      <vt:lpstr>Visio</vt:lpstr>
      <vt:lpstr>PowerPoint 演示文稿</vt:lpstr>
      <vt:lpstr>PowerPoint 演示文稿</vt:lpstr>
      <vt:lpstr>认识计算机外设与计算机!</vt:lpstr>
      <vt:lpstr>想一想外设怎么工作?</vt:lpstr>
      <vt:lpstr>输入/输出</vt:lpstr>
      <vt:lpstr>PowerPoint 演示文稿</vt:lpstr>
      <vt:lpstr>3.1 I/O硬件原理</vt:lpstr>
      <vt:lpstr>3.1.1 I/O设备</vt:lpstr>
      <vt:lpstr>3.1.1 I/O设备</vt:lpstr>
      <vt:lpstr>PowerPoint 演示文稿</vt:lpstr>
      <vt:lpstr>3.1.2 设备控制器</vt:lpstr>
      <vt:lpstr>3.1.2 设备控制器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看一段操纵外设的程序</vt:lpstr>
      <vt:lpstr>显然操作系统将完成…</vt:lpstr>
      <vt:lpstr>I/O系统如何向设备发命令?</vt:lpstr>
      <vt:lpstr>I/O系统向哪里发送设备发命令?</vt:lpstr>
      <vt:lpstr>I/O系统发完命令后做什么?</vt:lpstr>
      <vt:lpstr>I/O系统发完命令后做什么?</vt:lpstr>
      <vt:lpstr>中断在某些场合还不够!</vt:lpstr>
      <vt:lpstr>DMA(直接内存存取)</vt:lpstr>
      <vt:lpstr>PowerPoint 演示文稿</vt:lpstr>
      <vt:lpstr>PowerPoint 演示文稿</vt:lpstr>
      <vt:lpstr>3.2 I/O软件原理</vt:lpstr>
      <vt:lpstr>3.2.1 I/O软件的目标</vt:lpstr>
      <vt:lpstr>3.2.1 I/O软件的目标</vt:lpstr>
      <vt:lpstr>Example</vt:lpstr>
      <vt:lpstr>Example</vt:lpstr>
      <vt:lpstr>Example-还是这个电路图</vt:lpstr>
      <vt:lpstr>Example-驱动原代码</vt:lpstr>
      <vt:lpstr>Example-测试</vt:lpstr>
      <vt:lpstr>Example-测试</vt:lpstr>
      <vt:lpstr>I/O方式</vt:lpstr>
      <vt:lpstr>3.2.2 程控I/O(Programmed I/O)</vt:lpstr>
      <vt:lpstr>3.2.2 程控I/O(Programmed I/O)</vt:lpstr>
      <vt:lpstr>3.2.2 程控I/O(Programmed I/O)</vt:lpstr>
      <vt:lpstr>3.2.3 中断驱动I/O</vt:lpstr>
      <vt:lpstr>3.2.3 中断驱动I/O</vt:lpstr>
      <vt:lpstr>PowerPoint 演示文稿</vt:lpstr>
      <vt:lpstr>中断处理程序</vt:lpstr>
      <vt:lpstr>中断处理程序</vt:lpstr>
      <vt:lpstr>设备驱动程序(device driver)</vt:lpstr>
      <vt:lpstr>设备驱动程序(device driver)</vt:lpstr>
      <vt:lpstr>设备驱动程序(device driver)</vt:lpstr>
      <vt:lpstr>设备驱动程序(device driver)</vt:lpstr>
      <vt:lpstr>设备驱动程序(device driver)</vt:lpstr>
      <vt:lpstr>设备驱动程序(device driver)</vt:lpstr>
      <vt:lpstr>设备驱动程序(device driver)</vt:lpstr>
      <vt:lpstr>PowerPoint 演示文稿</vt:lpstr>
      <vt:lpstr>统一的设备驱动程序接口 </vt:lpstr>
      <vt:lpstr>统一的设备驱动程序接口</vt:lpstr>
      <vt:lpstr>统一的设备驱动程序接口</vt:lpstr>
      <vt:lpstr>缓冲</vt:lpstr>
      <vt:lpstr>缓冲 </vt:lpstr>
      <vt:lpstr>缓冲</vt:lpstr>
      <vt:lpstr>错误报告 </vt:lpstr>
      <vt:lpstr>错误报告 </vt:lpstr>
      <vt:lpstr>错误报告</vt:lpstr>
      <vt:lpstr>分配和释放独占设备 </vt:lpstr>
      <vt:lpstr>与设备无关的块大小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I/O系统各层的主要功能 </vt:lpstr>
      <vt:lpstr>PowerPoint 演示文稿</vt:lpstr>
      <vt:lpstr>3.3 死锁</vt:lpstr>
      <vt:lpstr>3.3.1 资源(resource)</vt:lpstr>
      <vt:lpstr>可剥夺和不可剥夺资源 </vt:lpstr>
      <vt:lpstr>可剥夺和不可剥夺资源 </vt:lpstr>
      <vt:lpstr>资源获取 </vt:lpstr>
      <vt:lpstr>资源获得:一个用户</vt:lpstr>
      <vt:lpstr>资源获得:两个用户</vt:lpstr>
      <vt:lpstr>3.3.2 死锁的原理</vt:lpstr>
      <vt:lpstr>死锁现象</vt:lpstr>
      <vt:lpstr>产生死锁的条件</vt:lpstr>
      <vt:lpstr>死锁模型</vt:lpstr>
      <vt:lpstr>死锁模型</vt:lpstr>
      <vt:lpstr>死锁模型</vt:lpstr>
      <vt:lpstr>死锁处理方法概述</vt:lpstr>
      <vt:lpstr>死锁处理方法概述</vt:lpstr>
      <vt:lpstr>PowerPoint 演示文稿</vt:lpstr>
      <vt:lpstr>3.3.4 死锁检测和恢复</vt:lpstr>
      <vt:lpstr>从死锁中恢复</vt:lpstr>
      <vt:lpstr>从死锁中恢复</vt:lpstr>
      <vt:lpstr>3.3.5 死锁避免</vt:lpstr>
      <vt:lpstr>资源轨迹图</vt:lpstr>
      <vt:lpstr>单资源的银行家算法</vt:lpstr>
      <vt:lpstr>单资源的银行家算法</vt:lpstr>
      <vt:lpstr>单资源的银行家算法</vt:lpstr>
      <vt:lpstr>多资源的银行家算法</vt:lpstr>
      <vt:lpstr>PowerPoint 演示文稿</vt:lpstr>
      <vt:lpstr>PowerPoint 演示文稿</vt:lpstr>
      <vt:lpstr>PowerPoint 演示文稿</vt:lpstr>
      <vt:lpstr>PowerPoint 演示文稿</vt:lpstr>
      <vt:lpstr>3.3.6 死锁预防</vt:lpstr>
      <vt:lpstr>破坏互斥条件</vt:lpstr>
      <vt:lpstr>破坏占有和等待条件 </vt:lpstr>
      <vt:lpstr>破坏不可抢占条件 </vt:lpstr>
      <vt:lpstr>破坏环路等待条件</vt:lpstr>
      <vt:lpstr>破坏环路等待条件</vt:lpstr>
      <vt:lpstr>破坏环路等待条件</vt:lpstr>
      <vt:lpstr>死锁预防的总结</vt:lpstr>
      <vt:lpstr>死锁总结</vt:lpstr>
    </vt:vector>
  </TitlesOfParts>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2018-12-27T10:52:09Z</dcterms:created>
  <dcterms:modified xsi:type="dcterms:W3CDTF">2019-05-13T12:41:47Z</dcterms:modified>
</cp:coreProperties>
</file>