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5"/>
  </p:notesMasterIdLst>
  <p:sldIdLst>
    <p:sldId id="433" r:id="rId2"/>
    <p:sldId id="527" r:id="rId3"/>
    <p:sldId id="575" r:id="rId4"/>
    <p:sldId id="528" r:id="rId5"/>
    <p:sldId id="569" r:id="rId6"/>
    <p:sldId id="435" r:id="rId7"/>
    <p:sldId id="526" r:id="rId8"/>
    <p:sldId id="576" r:id="rId9"/>
    <p:sldId id="529" r:id="rId10"/>
    <p:sldId id="547" r:id="rId11"/>
    <p:sldId id="546" r:id="rId12"/>
    <p:sldId id="548" r:id="rId13"/>
    <p:sldId id="566" r:id="rId14"/>
    <p:sldId id="531" r:id="rId15"/>
    <p:sldId id="577" r:id="rId16"/>
    <p:sldId id="533" r:id="rId17"/>
    <p:sldId id="534" r:id="rId18"/>
    <p:sldId id="535" r:id="rId19"/>
    <p:sldId id="578" r:id="rId20"/>
    <p:sldId id="579" r:id="rId21"/>
    <p:sldId id="537" r:id="rId22"/>
    <p:sldId id="550" r:id="rId23"/>
    <p:sldId id="568" r:id="rId24"/>
    <p:sldId id="538" r:id="rId25"/>
    <p:sldId id="567" r:id="rId26"/>
    <p:sldId id="539" r:id="rId27"/>
    <p:sldId id="551" r:id="rId28"/>
    <p:sldId id="571" r:id="rId29"/>
    <p:sldId id="540" r:id="rId30"/>
    <p:sldId id="580" r:id="rId31"/>
    <p:sldId id="581" r:id="rId32"/>
    <p:sldId id="583" r:id="rId33"/>
    <p:sldId id="560" r:id="rId34"/>
    <p:sldId id="541" r:id="rId35"/>
    <p:sldId id="561" r:id="rId36"/>
    <p:sldId id="572" r:id="rId37"/>
    <p:sldId id="553" r:id="rId38"/>
    <p:sldId id="554" r:id="rId39"/>
    <p:sldId id="573" r:id="rId40"/>
    <p:sldId id="542" r:id="rId41"/>
    <p:sldId id="555" r:id="rId42"/>
    <p:sldId id="543" r:id="rId43"/>
    <p:sldId id="582" r:id="rId44"/>
    <p:sldId id="556" r:id="rId45"/>
    <p:sldId id="558" r:id="rId46"/>
    <p:sldId id="544" r:id="rId47"/>
    <p:sldId id="559" r:id="rId48"/>
    <p:sldId id="545" r:id="rId49"/>
    <p:sldId id="564" r:id="rId50"/>
    <p:sldId id="563" r:id="rId51"/>
    <p:sldId id="586" r:id="rId52"/>
    <p:sldId id="587" r:id="rId53"/>
    <p:sldId id="588" r:id="rId54"/>
    <p:sldId id="589" r:id="rId55"/>
    <p:sldId id="590" r:id="rId56"/>
    <p:sldId id="591" r:id="rId57"/>
    <p:sldId id="592" r:id="rId58"/>
    <p:sldId id="593" r:id="rId59"/>
    <p:sldId id="594" r:id="rId60"/>
    <p:sldId id="595" r:id="rId61"/>
    <p:sldId id="596" r:id="rId62"/>
    <p:sldId id="597" r:id="rId63"/>
    <p:sldId id="598" r:id="rId64"/>
    <p:sldId id="599" r:id="rId65"/>
    <p:sldId id="600" r:id="rId66"/>
    <p:sldId id="601" r:id="rId67"/>
    <p:sldId id="602" r:id="rId68"/>
    <p:sldId id="603" r:id="rId69"/>
    <p:sldId id="604" r:id="rId70"/>
    <p:sldId id="605" r:id="rId71"/>
    <p:sldId id="606" r:id="rId72"/>
    <p:sldId id="607" r:id="rId73"/>
    <p:sldId id="608" r:id="rId74"/>
    <p:sldId id="609" r:id="rId75"/>
    <p:sldId id="610" r:id="rId76"/>
    <p:sldId id="611" r:id="rId77"/>
    <p:sldId id="612" r:id="rId78"/>
    <p:sldId id="613" r:id="rId79"/>
    <p:sldId id="614" r:id="rId80"/>
    <p:sldId id="615" r:id="rId81"/>
    <p:sldId id="616" r:id="rId82"/>
    <p:sldId id="617" r:id="rId83"/>
    <p:sldId id="618" r:id="rId84"/>
    <p:sldId id="619" r:id="rId85"/>
    <p:sldId id="620" r:id="rId86"/>
    <p:sldId id="621" r:id="rId87"/>
    <p:sldId id="622" r:id="rId88"/>
    <p:sldId id="623" r:id="rId89"/>
    <p:sldId id="624" r:id="rId90"/>
    <p:sldId id="625" r:id="rId91"/>
    <p:sldId id="626" r:id="rId92"/>
    <p:sldId id="627" r:id="rId93"/>
    <p:sldId id="628" r:id="rId94"/>
    <p:sldId id="629" r:id="rId95"/>
    <p:sldId id="630" r:id="rId96"/>
    <p:sldId id="631" r:id="rId97"/>
    <p:sldId id="632" r:id="rId98"/>
    <p:sldId id="633" r:id="rId99"/>
    <p:sldId id="634" r:id="rId100"/>
    <p:sldId id="635" r:id="rId101"/>
    <p:sldId id="636" r:id="rId102"/>
    <p:sldId id="637" r:id="rId103"/>
    <p:sldId id="638" r:id="rId104"/>
  </p:sldIdLst>
  <p:sldSz cx="9144000" cy="6858000" type="screen4x3"/>
  <p:notesSz cx="6856413" cy="97504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8"/>
    <a:srgbClr val="009999"/>
    <a:srgbClr val="0569CD"/>
    <a:srgbClr val="0066CC"/>
    <a:srgbClr val="0574D0"/>
    <a:srgbClr val="CC3300"/>
    <a:srgbClr val="008080"/>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0" autoAdjust="0"/>
    <p:restoredTop sz="73538" autoAdjust="0"/>
  </p:normalViewPr>
  <p:slideViewPr>
    <p:cSldViewPr>
      <p:cViewPr varScale="1">
        <p:scale>
          <a:sx n="85" d="100"/>
          <a:sy n="85" d="100"/>
        </p:scale>
        <p:origin x="254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3025" y="0"/>
            <a:ext cx="2971800" cy="487363"/>
          </a:xfrm>
          <a:prstGeom prst="rect">
            <a:avLst/>
          </a:prstGeom>
        </p:spPr>
        <p:txBody>
          <a:bodyPr vert="horz" lIns="91440" tIns="45720" rIns="91440" bIns="45720" rtlCol="0"/>
          <a:lstStyle>
            <a:lvl1pPr algn="r">
              <a:defRPr sz="1200">
                <a:latin typeface="Arial" charset="0"/>
                <a:ea typeface="宋体" charset="-122"/>
              </a:defRPr>
            </a:lvl1pPr>
          </a:lstStyle>
          <a:p>
            <a:pPr>
              <a:defRPr/>
            </a:pPr>
            <a:fld id="{5E38AE98-9250-48FD-9CD9-A89CE263A18C}" type="datetimeFigureOut">
              <a:rPr lang="zh-CN" altLang="en-US"/>
              <a:pPr>
                <a:defRPr/>
              </a:pPr>
              <a:t>2019/6/21</a:t>
            </a:fld>
            <a:endParaRPr lang="zh-CN" altLang="en-US"/>
          </a:p>
        </p:txBody>
      </p:sp>
      <p:sp>
        <p:nvSpPr>
          <p:cNvPr id="4" name="幻灯片图像占位符 3"/>
          <p:cNvSpPr>
            <a:spLocks noGrp="1" noRot="1" noChangeAspect="1"/>
          </p:cNvSpPr>
          <p:nvPr>
            <p:ph type="sldImg" idx="2"/>
          </p:nvPr>
        </p:nvSpPr>
        <p:spPr>
          <a:xfrm>
            <a:off x="992188" y="731838"/>
            <a:ext cx="4872037" cy="3656012"/>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630738"/>
            <a:ext cx="5484813" cy="438785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261475"/>
            <a:ext cx="2971800" cy="487363"/>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3025" y="9261475"/>
            <a:ext cx="2971800" cy="487363"/>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A51BA6CA-86D2-4F77-A62F-5D351E1F3B90}" type="slidenum">
              <a:rPr lang="zh-CN" altLang="en-US"/>
              <a:pPr>
                <a:defRPr/>
              </a:pPr>
              <a:t>‹#›</a:t>
            </a:fld>
            <a:endParaRPr lang="zh-CN" altLang="en-US"/>
          </a:p>
        </p:txBody>
      </p:sp>
    </p:spTree>
    <p:extLst>
      <p:ext uri="{BB962C8B-B14F-4D97-AF65-F5344CB8AC3E}">
        <p14:creationId xmlns:p14="http://schemas.microsoft.com/office/powerpoint/2010/main" val="47039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a:t>
            </a:fld>
            <a:endParaRPr lang="zh-CN" altLang="en-US"/>
          </a:p>
        </p:txBody>
      </p:sp>
    </p:spTree>
    <p:extLst>
      <p:ext uri="{BB962C8B-B14F-4D97-AF65-F5344CB8AC3E}">
        <p14:creationId xmlns:p14="http://schemas.microsoft.com/office/powerpoint/2010/main" val="2221639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11</a:t>
            </a:fld>
            <a:endParaRPr lang="zh-CN" altLang="en-US"/>
          </a:p>
        </p:txBody>
      </p:sp>
    </p:spTree>
    <p:extLst>
      <p:ext uri="{BB962C8B-B14F-4D97-AF65-F5344CB8AC3E}">
        <p14:creationId xmlns:p14="http://schemas.microsoft.com/office/powerpoint/2010/main" val="4274379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a:t>
            </a:fld>
            <a:endParaRPr lang="zh-CN" altLang="en-US"/>
          </a:p>
        </p:txBody>
      </p:sp>
    </p:spTree>
    <p:extLst>
      <p:ext uri="{BB962C8B-B14F-4D97-AF65-F5344CB8AC3E}">
        <p14:creationId xmlns:p14="http://schemas.microsoft.com/office/powerpoint/2010/main" val="3959370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13</a:t>
            </a:fld>
            <a:endParaRPr lang="zh-CN" altLang="en-US"/>
          </a:p>
        </p:txBody>
      </p:sp>
    </p:spTree>
    <p:extLst>
      <p:ext uri="{BB962C8B-B14F-4D97-AF65-F5344CB8AC3E}">
        <p14:creationId xmlns:p14="http://schemas.microsoft.com/office/powerpoint/2010/main" val="3013548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14</a:t>
            </a:fld>
            <a:endParaRPr lang="zh-CN" altLang="en-US"/>
          </a:p>
        </p:txBody>
      </p:sp>
    </p:spTree>
    <p:extLst>
      <p:ext uri="{BB962C8B-B14F-4D97-AF65-F5344CB8AC3E}">
        <p14:creationId xmlns:p14="http://schemas.microsoft.com/office/powerpoint/2010/main" val="4179439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15</a:t>
            </a:fld>
            <a:endParaRPr lang="zh-CN" altLang="en-US"/>
          </a:p>
        </p:txBody>
      </p:sp>
    </p:spTree>
    <p:extLst>
      <p:ext uri="{BB962C8B-B14F-4D97-AF65-F5344CB8AC3E}">
        <p14:creationId xmlns:p14="http://schemas.microsoft.com/office/powerpoint/2010/main" val="1256323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16</a:t>
            </a:fld>
            <a:endParaRPr lang="zh-CN" altLang="en-US"/>
          </a:p>
        </p:txBody>
      </p:sp>
    </p:spTree>
    <p:extLst>
      <p:ext uri="{BB962C8B-B14F-4D97-AF65-F5344CB8AC3E}">
        <p14:creationId xmlns:p14="http://schemas.microsoft.com/office/powerpoint/2010/main" val="381471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17</a:t>
            </a:fld>
            <a:endParaRPr lang="zh-CN" altLang="en-US"/>
          </a:p>
        </p:txBody>
      </p:sp>
    </p:spTree>
    <p:extLst>
      <p:ext uri="{BB962C8B-B14F-4D97-AF65-F5344CB8AC3E}">
        <p14:creationId xmlns:p14="http://schemas.microsoft.com/office/powerpoint/2010/main" val="636180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18</a:t>
            </a:fld>
            <a:endParaRPr lang="zh-CN" altLang="en-US"/>
          </a:p>
        </p:txBody>
      </p:sp>
    </p:spTree>
    <p:extLst>
      <p:ext uri="{BB962C8B-B14F-4D97-AF65-F5344CB8AC3E}">
        <p14:creationId xmlns:p14="http://schemas.microsoft.com/office/powerpoint/2010/main" val="3379638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19</a:t>
            </a:fld>
            <a:endParaRPr lang="zh-CN" altLang="en-US"/>
          </a:p>
        </p:txBody>
      </p:sp>
    </p:spTree>
    <p:extLst>
      <p:ext uri="{BB962C8B-B14F-4D97-AF65-F5344CB8AC3E}">
        <p14:creationId xmlns:p14="http://schemas.microsoft.com/office/powerpoint/2010/main" val="2278464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20</a:t>
            </a:fld>
            <a:endParaRPr lang="zh-CN" altLang="en-US"/>
          </a:p>
        </p:txBody>
      </p:sp>
    </p:spTree>
    <p:extLst>
      <p:ext uri="{BB962C8B-B14F-4D97-AF65-F5344CB8AC3E}">
        <p14:creationId xmlns:p14="http://schemas.microsoft.com/office/powerpoint/2010/main" val="283013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a:t>
            </a:fld>
            <a:endParaRPr lang="zh-CN" altLang="en-US"/>
          </a:p>
        </p:txBody>
      </p:sp>
    </p:spTree>
    <p:extLst>
      <p:ext uri="{BB962C8B-B14F-4D97-AF65-F5344CB8AC3E}">
        <p14:creationId xmlns:p14="http://schemas.microsoft.com/office/powerpoint/2010/main" val="3460555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21</a:t>
            </a:fld>
            <a:endParaRPr lang="zh-CN" altLang="en-US"/>
          </a:p>
        </p:txBody>
      </p:sp>
    </p:spTree>
    <p:extLst>
      <p:ext uri="{BB962C8B-B14F-4D97-AF65-F5344CB8AC3E}">
        <p14:creationId xmlns:p14="http://schemas.microsoft.com/office/powerpoint/2010/main" val="268999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22</a:t>
            </a:fld>
            <a:endParaRPr lang="zh-CN" altLang="en-US"/>
          </a:p>
        </p:txBody>
      </p:sp>
    </p:spTree>
    <p:extLst>
      <p:ext uri="{BB962C8B-B14F-4D97-AF65-F5344CB8AC3E}">
        <p14:creationId xmlns:p14="http://schemas.microsoft.com/office/powerpoint/2010/main" val="3633849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23</a:t>
            </a:fld>
            <a:endParaRPr lang="zh-CN" altLang="en-US"/>
          </a:p>
        </p:txBody>
      </p:sp>
    </p:spTree>
    <p:extLst>
      <p:ext uri="{BB962C8B-B14F-4D97-AF65-F5344CB8AC3E}">
        <p14:creationId xmlns:p14="http://schemas.microsoft.com/office/powerpoint/2010/main" val="50047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24</a:t>
            </a:fld>
            <a:endParaRPr lang="zh-CN" altLang="en-US"/>
          </a:p>
        </p:txBody>
      </p:sp>
    </p:spTree>
    <p:extLst>
      <p:ext uri="{BB962C8B-B14F-4D97-AF65-F5344CB8AC3E}">
        <p14:creationId xmlns:p14="http://schemas.microsoft.com/office/powerpoint/2010/main" val="2127575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25</a:t>
            </a:fld>
            <a:endParaRPr lang="zh-CN" altLang="en-US"/>
          </a:p>
        </p:txBody>
      </p:sp>
    </p:spTree>
    <p:extLst>
      <p:ext uri="{BB962C8B-B14F-4D97-AF65-F5344CB8AC3E}">
        <p14:creationId xmlns:p14="http://schemas.microsoft.com/office/powerpoint/2010/main" val="4015327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26</a:t>
            </a:fld>
            <a:endParaRPr lang="zh-CN" altLang="en-US"/>
          </a:p>
        </p:txBody>
      </p:sp>
    </p:spTree>
    <p:extLst>
      <p:ext uri="{BB962C8B-B14F-4D97-AF65-F5344CB8AC3E}">
        <p14:creationId xmlns:p14="http://schemas.microsoft.com/office/powerpoint/2010/main" val="2629746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27</a:t>
            </a:fld>
            <a:endParaRPr lang="zh-CN" altLang="en-US"/>
          </a:p>
        </p:txBody>
      </p:sp>
    </p:spTree>
    <p:extLst>
      <p:ext uri="{BB962C8B-B14F-4D97-AF65-F5344CB8AC3E}">
        <p14:creationId xmlns:p14="http://schemas.microsoft.com/office/powerpoint/2010/main" val="3685307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28</a:t>
            </a:fld>
            <a:endParaRPr lang="zh-CN" altLang="en-US"/>
          </a:p>
        </p:txBody>
      </p:sp>
    </p:spTree>
    <p:extLst>
      <p:ext uri="{BB962C8B-B14F-4D97-AF65-F5344CB8AC3E}">
        <p14:creationId xmlns:p14="http://schemas.microsoft.com/office/powerpoint/2010/main" val="3061607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29</a:t>
            </a:fld>
            <a:endParaRPr lang="zh-CN" altLang="en-US"/>
          </a:p>
        </p:txBody>
      </p:sp>
    </p:spTree>
    <p:extLst>
      <p:ext uri="{BB962C8B-B14F-4D97-AF65-F5344CB8AC3E}">
        <p14:creationId xmlns:p14="http://schemas.microsoft.com/office/powerpoint/2010/main" val="931152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32</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112353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a:t>
            </a:fld>
            <a:endParaRPr lang="zh-CN" altLang="en-US"/>
          </a:p>
        </p:txBody>
      </p:sp>
    </p:spTree>
    <p:extLst>
      <p:ext uri="{BB962C8B-B14F-4D97-AF65-F5344CB8AC3E}">
        <p14:creationId xmlns:p14="http://schemas.microsoft.com/office/powerpoint/2010/main" val="2198337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33</a:t>
            </a:fld>
            <a:endParaRPr lang="zh-CN" altLang="en-US"/>
          </a:p>
        </p:txBody>
      </p:sp>
    </p:spTree>
    <p:extLst>
      <p:ext uri="{BB962C8B-B14F-4D97-AF65-F5344CB8AC3E}">
        <p14:creationId xmlns:p14="http://schemas.microsoft.com/office/powerpoint/2010/main" val="1484879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34</a:t>
            </a:fld>
            <a:endParaRPr lang="zh-CN" altLang="en-US"/>
          </a:p>
        </p:txBody>
      </p:sp>
    </p:spTree>
    <p:extLst>
      <p:ext uri="{BB962C8B-B14F-4D97-AF65-F5344CB8AC3E}">
        <p14:creationId xmlns:p14="http://schemas.microsoft.com/office/powerpoint/2010/main" val="3519036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35</a:t>
            </a:fld>
            <a:endParaRPr lang="zh-CN" altLang="en-US"/>
          </a:p>
        </p:txBody>
      </p:sp>
    </p:spTree>
    <p:extLst>
      <p:ext uri="{BB962C8B-B14F-4D97-AF65-F5344CB8AC3E}">
        <p14:creationId xmlns:p14="http://schemas.microsoft.com/office/powerpoint/2010/main" val="3343176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37</a:t>
            </a:fld>
            <a:endParaRPr lang="zh-CN" altLang="en-US"/>
          </a:p>
        </p:txBody>
      </p:sp>
    </p:spTree>
    <p:extLst>
      <p:ext uri="{BB962C8B-B14F-4D97-AF65-F5344CB8AC3E}">
        <p14:creationId xmlns:p14="http://schemas.microsoft.com/office/powerpoint/2010/main" val="1510596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38</a:t>
            </a:fld>
            <a:endParaRPr lang="zh-CN" altLang="en-US"/>
          </a:p>
        </p:txBody>
      </p:sp>
    </p:spTree>
    <p:extLst>
      <p:ext uri="{BB962C8B-B14F-4D97-AF65-F5344CB8AC3E}">
        <p14:creationId xmlns:p14="http://schemas.microsoft.com/office/powerpoint/2010/main" val="3936960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39</a:t>
            </a:fld>
            <a:endParaRPr lang="zh-CN" altLang="en-US"/>
          </a:p>
        </p:txBody>
      </p:sp>
    </p:spTree>
    <p:extLst>
      <p:ext uri="{BB962C8B-B14F-4D97-AF65-F5344CB8AC3E}">
        <p14:creationId xmlns:p14="http://schemas.microsoft.com/office/powerpoint/2010/main" val="3741559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40</a:t>
            </a:fld>
            <a:endParaRPr lang="zh-CN" altLang="en-US"/>
          </a:p>
        </p:txBody>
      </p:sp>
    </p:spTree>
    <p:extLst>
      <p:ext uri="{BB962C8B-B14F-4D97-AF65-F5344CB8AC3E}">
        <p14:creationId xmlns:p14="http://schemas.microsoft.com/office/powerpoint/2010/main" val="4193640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41</a:t>
            </a:fld>
            <a:endParaRPr lang="zh-CN" altLang="en-US"/>
          </a:p>
        </p:txBody>
      </p:sp>
    </p:spTree>
    <p:extLst>
      <p:ext uri="{BB962C8B-B14F-4D97-AF65-F5344CB8AC3E}">
        <p14:creationId xmlns:p14="http://schemas.microsoft.com/office/powerpoint/2010/main" val="1030650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42</a:t>
            </a:fld>
            <a:endParaRPr lang="zh-CN" altLang="en-US"/>
          </a:p>
        </p:txBody>
      </p:sp>
    </p:spTree>
    <p:extLst>
      <p:ext uri="{BB962C8B-B14F-4D97-AF65-F5344CB8AC3E}">
        <p14:creationId xmlns:p14="http://schemas.microsoft.com/office/powerpoint/2010/main" val="403565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43</a:t>
            </a:fld>
            <a:endParaRPr lang="zh-CN" altLang="en-US"/>
          </a:p>
        </p:txBody>
      </p:sp>
    </p:spTree>
    <p:extLst>
      <p:ext uri="{BB962C8B-B14F-4D97-AF65-F5344CB8AC3E}">
        <p14:creationId xmlns:p14="http://schemas.microsoft.com/office/powerpoint/2010/main" val="429296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a:t>
            </a:fld>
            <a:endParaRPr lang="zh-CN" altLang="en-US"/>
          </a:p>
        </p:txBody>
      </p:sp>
    </p:spTree>
    <p:extLst>
      <p:ext uri="{BB962C8B-B14F-4D97-AF65-F5344CB8AC3E}">
        <p14:creationId xmlns:p14="http://schemas.microsoft.com/office/powerpoint/2010/main" val="2143726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44</a:t>
            </a:fld>
            <a:endParaRPr lang="zh-CN" altLang="en-US"/>
          </a:p>
        </p:txBody>
      </p:sp>
    </p:spTree>
    <p:extLst>
      <p:ext uri="{BB962C8B-B14F-4D97-AF65-F5344CB8AC3E}">
        <p14:creationId xmlns:p14="http://schemas.microsoft.com/office/powerpoint/2010/main" val="47972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45</a:t>
            </a:fld>
            <a:endParaRPr lang="zh-CN" altLang="en-US"/>
          </a:p>
        </p:txBody>
      </p:sp>
    </p:spTree>
    <p:extLst>
      <p:ext uri="{BB962C8B-B14F-4D97-AF65-F5344CB8AC3E}">
        <p14:creationId xmlns:p14="http://schemas.microsoft.com/office/powerpoint/2010/main" val="4129960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46</a:t>
            </a:fld>
            <a:endParaRPr lang="zh-CN" altLang="en-US"/>
          </a:p>
        </p:txBody>
      </p:sp>
    </p:spTree>
    <p:extLst>
      <p:ext uri="{BB962C8B-B14F-4D97-AF65-F5344CB8AC3E}">
        <p14:creationId xmlns:p14="http://schemas.microsoft.com/office/powerpoint/2010/main" val="24322618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47</a:t>
            </a:fld>
            <a:endParaRPr lang="zh-CN" altLang="en-US"/>
          </a:p>
        </p:txBody>
      </p:sp>
    </p:spTree>
    <p:extLst>
      <p:ext uri="{BB962C8B-B14F-4D97-AF65-F5344CB8AC3E}">
        <p14:creationId xmlns:p14="http://schemas.microsoft.com/office/powerpoint/2010/main" val="5822780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48</a:t>
            </a:fld>
            <a:endParaRPr lang="zh-CN" altLang="en-US"/>
          </a:p>
        </p:txBody>
      </p:sp>
    </p:spTree>
    <p:extLst>
      <p:ext uri="{BB962C8B-B14F-4D97-AF65-F5344CB8AC3E}">
        <p14:creationId xmlns:p14="http://schemas.microsoft.com/office/powerpoint/2010/main" val="1865472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49</a:t>
            </a:fld>
            <a:endParaRPr lang="zh-CN" altLang="en-US"/>
          </a:p>
        </p:txBody>
      </p:sp>
    </p:spTree>
    <p:extLst>
      <p:ext uri="{BB962C8B-B14F-4D97-AF65-F5344CB8AC3E}">
        <p14:creationId xmlns:p14="http://schemas.microsoft.com/office/powerpoint/2010/main" val="28155575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50</a:t>
            </a:fld>
            <a:endParaRPr lang="zh-CN" altLang="en-US"/>
          </a:p>
        </p:txBody>
      </p:sp>
    </p:spTree>
    <p:extLst>
      <p:ext uri="{BB962C8B-B14F-4D97-AF65-F5344CB8AC3E}">
        <p14:creationId xmlns:p14="http://schemas.microsoft.com/office/powerpoint/2010/main" val="20605786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51</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41154894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52</a:t>
            </a:fld>
            <a:endParaRPr lang="zh-CN" altLang="en-US"/>
          </a:p>
        </p:txBody>
      </p:sp>
    </p:spTree>
    <p:extLst>
      <p:ext uri="{BB962C8B-B14F-4D97-AF65-F5344CB8AC3E}">
        <p14:creationId xmlns:p14="http://schemas.microsoft.com/office/powerpoint/2010/main" val="473886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55</a:t>
            </a:fld>
            <a:endParaRPr lang="zh-CN" altLang="en-US"/>
          </a:p>
        </p:txBody>
      </p:sp>
    </p:spTree>
    <p:extLst>
      <p:ext uri="{BB962C8B-B14F-4D97-AF65-F5344CB8AC3E}">
        <p14:creationId xmlns:p14="http://schemas.microsoft.com/office/powerpoint/2010/main" val="1461066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6</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9102979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56</a:t>
            </a:fld>
            <a:endParaRPr lang="zh-CN" altLang="en-US"/>
          </a:p>
        </p:txBody>
      </p:sp>
    </p:spTree>
    <p:extLst>
      <p:ext uri="{BB962C8B-B14F-4D97-AF65-F5344CB8AC3E}">
        <p14:creationId xmlns:p14="http://schemas.microsoft.com/office/powerpoint/2010/main" val="1242299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57</a:t>
            </a:fld>
            <a:endParaRPr lang="zh-CN" altLang="en-US"/>
          </a:p>
        </p:txBody>
      </p:sp>
    </p:spTree>
    <p:extLst>
      <p:ext uri="{BB962C8B-B14F-4D97-AF65-F5344CB8AC3E}">
        <p14:creationId xmlns:p14="http://schemas.microsoft.com/office/powerpoint/2010/main" val="32220332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58</a:t>
            </a:fld>
            <a:endParaRPr lang="zh-CN" altLang="en-US"/>
          </a:p>
        </p:txBody>
      </p:sp>
    </p:spTree>
    <p:extLst>
      <p:ext uri="{BB962C8B-B14F-4D97-AF65-F5344CB8AC3E}">
        <p14:creationId xmlns:p14="http://schemas.microsoft.com/office/powerpoint/2010/main" val="2434718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59</a:t>
            </a:fld>
            <a:endParaRPr lang="zh-CN" altLang="en-US"/>
          </a:p>
        </p:txBody>
      </p:sp>
    </p:spTree>
    <p:extLst>
      <p:ext uri="{BB962C8B-B14F-4D97-AF65-F5344CB8AC3E}">
        <p14:creationId xmlns:p14="http://schemas.microsoft.com/office/powerpoint/2010/main" val="16528435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60</a:t>
            </a:fld>
            <a:endParaRPr lang="zh-CN" altLang="en-US"/>
          </a:p>
        </p:txBody>
      </p:sp>
    </p:spTree>
    <p:extLst>
      <p:ext uri="{BB962C8B-B14F-4D97-AF65-F5344CB8AC3E}">
        <p14:creationId xmlns:p14="http://schemas.microsoft.com/office/powerpoint/2010/main" val="3279321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61</a:t>
            </a:fld>
            <a:endParaRPr lang="zh-CN" altLang="en-US"/>
          </a:p>
        </p:txBody>
      </p:sp>
    </p:spTree>
    <p:extLst>
      <p:ext uri="{BB962C8B-B14F-4D97-AF65-F5344CB8AC3E}">
        <p14:creationId xmlns:p14="http://schemas.microsoft.com/office/powerpoint/2010/main" val="11109781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62</a:t>
            </a:fld>
            <a:endParaRPr lang="zh-CN" altLang="en-US"/>
          </a:p>
        </p:txBody>
      </p:sp>
    </p:spTree>
    <p:extLst>
      <p:ext uri="{BB962C8B-B14F-4D97-AF65-F5344CB8AC3E}">
        <p14:creationId xmlns:p14="http://schemas.microsoft.com/office/powerpoint/2010/main" val="12153640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63</a:t>
            </a:fld>
            <a:endParaRPr lang="zh-CN" altLang="en-US"/>
          </a:p>
        </p:txBody>
      </p:sp>
    </p:spTree>
    <p:extLst>
      <p:ext uri="{BB962C8B-B14F-4D97-AF65-F5344CB8AC3E}">
        <p14:creationId xmlns:p14="http://schemas.microsoft.com/office/powerpoint/2010/main" val="26529502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64</a:t>
            </a:fld>
            <a:endParaRPr lang="zh-CN" altLang="en-US"/>
          </a:p>
        </p:txBody>
      </p:sp>
    </p:spTree>
    <p:extLst>
      <p:ext uri="{BB962C8B-B14F-4D97-AF65-F5344CB8AC3E}">
        <p14:creationId xmlns:p14="http://schemas.microsoft.com/office/powerpoint/2010/main" val="3769373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65</a:t>
            </a:fld>
            <a:endParaRPr lang="zh-CN" altLang="en-US"/>
          </a:p>
        </p:txBody>
      </p:sp>
    </p:spTree>
    <p:extLst>
      <p:ext uri="{BB962C8B-B14F-4D97-AF65-F5344CB8AC3E}">
        <p14:creationId xmlns:p14="http://schemas.microsoft.com/office/powerpoint/2010/main" val="1589754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7</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40335077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66</a:t>
            </a:fld>
            <a:endParaRPr lang="zh-CN" altLang="en-US"/>
          </a:p>
        </p:txBody>
      </p:sp>
    </p:spTree>
    <p:extLst>
      <p:ext uri="{BB962C8B-B14F-4D97-AF65-F5344CB8AC3E}">
        <p14:creationId xmlns:p14="http://schemas.microsoft.com/office/powerpoint/2010/main" val="4263128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67</a:t>
            </a:fld>
            <a:endParaRPr lang="zh-CN" altLang="en-US"/>
          </a:p>
        </p:txBody>
      </p:sp>
    </p:spTree>
    <p:extLst>
      <p:ext uri="{BB962C8B-B14F-4D97-AF65-F5344CB8AC3E}">
        <p14:creationId xmlns:p14="http://schemas.microsoft.com/office/powerpoint/2010/main" val="3196081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68</a:t>
            </a:fld>
            <a:endParaRPr lang="zh-CN" altLang="en-US"/>
          </a:p>
        </p:txBody>
      </p:sp>
    </p:spTree>
    <p:extLst>
      <p:ext uri="{BB962C8B-B14F-4D97-AF65-F5344CB8AC3E}">
        <p14:creationId xmlns:p14="http://schemas.microsoft.com/office/powerpoint/2010/main" val="11662525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69</a:t>
            </a:fld>
            <a:endParaRPr lang="zh-CN" altLang="en-US"/>
          </a:p>
        </p:txBody>
      </p:sp>
    </p:spTree>
    <p:extLst>
      <p:ext uri="{BB962C8B-B14F-4D97-AF65-F5344CB8AC3E}">
        <p14:creationId xmlns:p14="http://schemas.microsoft.com/office/powerpoint/2010/main" val="1337478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70</a:t>
            </a:fld>
            <a:endParaRPr lang="zh-CN" altLang="en-US"/>
          </a:p>
        </p:txBody>
      </p:sp>
    </p:spTree>
    <p:extLst>
      <p:ext uri="{BB962C8B-B14F-4D97-AF65-F5344CB8AC3E}">
        <p14:creationId xmlns:p14="http://schemas.microsoft.com/office/powerpoint/2010/main" val="7132349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71</a:t>
            </a:fld>
            <a:endParaRPr lang="zh-CN" altLang="en-US"/>
          </a:p>
        </p:txBody>
      </p:sp>
    </p:spTree>
    <p:extLst>
      <p:ext uri="{BB962C8B-B14F-4D97-AF65-F5344CB8AC3E}">
        <p14:creationId xmlns:p14="http://schemas.microsoft.com/office/powerpoint/2010/main" val="26085274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72</a:t>
            </a:fld>
            <a:endParaRPr lang="zh-CN" altLang="en-US"/>
          </a:p>
        </p:txBody>
      </p:sp>
    </p:spTree>
    <p:extLst>
      <p:ext uri="{BB962C8B-B14F-4D97-AF65-F5344CB8AC3E}">
        <p14:creationId xmlns:p14="http://schemas.microsoft.com/office/powerpoint/2010/main" val="16936437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73</a:t>
            </a:fld>
            <a:endParaRPr lang="zh-CN" altLang="en-US"/>
          </a:p>
        </p:txBody>
      </p:sp>
    </p:spTree>
    <p:extLst>
      <p:ext uri="{BB962C8B-B14F-4D97-AF65-F5344CB8AC3E}">
        <p14:creationId xmlns:p14="http://schemas.microsoft.com/office/powerpoint/2010/main" val="15597325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75</a:t>
            </a:fld>
            <a:endParaRPr lang="zh-CN" altLang="en-US"/>
          </a:p>
        </p:txBody>
      </p:sp>
    </p:spTree>
    <p:extLst>
      <p:ext uri="{BB962C8B-B14F-4D97-AF65-F5344CB8AC3E}">
        <p14:creationId xmlns:p14="http://schemas.microsoft.com/office/powerpoint/2010/main" val="1329498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76</a:t>
            </a:fld>
            <a:endParaRPr lang="zh-CN" altLang="en-US"/>
          </a:p>
        </p:txBody>
      </p:sp>
    </p:spTree>
    <p:extLst>
      <p:ext uri="{BB962C8B-B14F-4D97-AF65-F5344CB8AC3E}">
        <p14:creationId xmlns:p14="http://schemas.microsoft.com/office/powerpoint/2010/main" val="3569603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a:t>
            </a:fld>
            <a:endParaRPr lang="zh-CN" altLang="en-US"/>
          </a:p>
        </p:txBody>
      </p:sp>
    </p:spTree>
    <p:extLst>
      <p:ext uri="{BB962C8B-B14F-4D97-AF65-F5344CB8AC3E}">
        <p14:creationId xmlns:p14="http://schemas.microsoft.com/office/powerpoint/2010/main" val="3679257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77</a:t>
            </a:fld>
            <a:endParaRPr lang="zh-CN" altLang="en-US"/>
          </a:p>
        </p:txBody>
      </p:sp>
    </p:spTree>
    <p:extLst>
      <p:ext uri="{BB962C8B-B14F-4D97-AF65-F5344CB8AC3E}">
        <p14:creationId xmlns:p14="http://schemas.microsoft.com/office/powerpoint/2010/main" val="42900283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78</a:t>
            </a:fld>
            <a:endParaRPr lang="zh-CN" altLang="en-US"/>
          </a:p>
        </p:txBody>
      </p:sp>
    </p:spTree>
    <p:extLst>
      <p:ext uri="{BB962C8B-B14F-4D97-AF65-F5344CB8AC3E}">
        <p14:creationId xmlns:p14="http://schemas.microsoft.com/office/powerpoint/2010/main" val="9271888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79</a:t>
            </a:fld>
            <a:endParaRPr lang="zh-CN" altLang="en-US"/>
          </a:p>
        </p:txBody>
      </p:sp>
    </p:spTree>
    <p:extLst>
      <p:ext uri="{BB962C8B-B14F-4D97-AF65-F5344CB8AC3E}">
        <p14:creationId xmlns:p14="http://schemas.microsoft.com/office/powerpoint/2010/main" val="32447244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80</a:t>
            </a:fld>
            <a:endParaRPr lang="zh-CN" altLang="en-US"/>
          </a:p>
        </p:txBody>
      </p:sp>
    </p:spTree>
    <p:extLst>
      <p:ext uri="{BB962C8B-B14F-4D97-AF65-F5344CB8AC3E}">
        <p14:creationId xmlns:p14="http://schemas.microsoft.com/office/powerpoint/2010/main" val="2907725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81</a:t>
            </a:fld>
            <a:endParaRPr lang="zh-CN" altLang="en-US"/>
          </a:p>
        </p:txBody>
      </p:sp>
    </p:spTree>
    <p:extLst>
      <p:ext uri="{BB962C8B-B14F-4D97-AF65-F5344CB8AC3E}">
        <p14:creationId xmlns:p14="http://schemas.microsoft.com/office/powerpoint/2010/main" val="1443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82</a:t>
            </a:fld>
            <a:endParaRPr lang="zh-CN" altLang="en-US"/>
          </a:p>
        </p:txBody>
      </p:sp>
    </p:spTree>
    <p:extLst>
      <p:ext uri="{BB962C8B-B14F-4D97-AF65-F5344CB8AC3E}">
        <p14:creationId xmlns:p14="http://schemas.microsoft.com/office/powerpoint/2010/main" val="7557307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83</a:t>
            </a:fld>
            <a:endParaRPr lang="zh-CN" altLang="en-US"/>
          </a:p>
        </p:txBody>
      </p:sp>
    </p:spTree>
    <p:extLst>
      <p:ext uri="{BB962C8B-B14F-4D97-AF65-F5344CB8AC3E}">
        <p14:creationId xmlns:p14="http://schemas.microsoft.com/office/powerpoint/2010/main" val="20486126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84</a:t>
            </a:fld>
            <a:endParaRPr lang="zh-CN" altLang="en-US"/>
          </a:p>
        </p:txBody>
      </p:sp>
    </p:spTree>
    <p:extLst>
      <p:ext uri="{BB962C8B-B14F-4D97-AF65-F5344CB8AC3E}">
        <p14:creationId xmlns:p14="http://schemas.microsoft.com/office/powerpoint/2010/main" val="30254781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85</a:t>
            </a:fld>
            <a:endParaRPr lang="zh-CN" altLang="en-US"/>
          </a:p>
        </p:txBody>
      </p:sp>
    </p:spTree>
    <p:extLst>
      <p:ext uri="{BB962C8B-B14F-4D97-AF65-F5344CB8AC3E}">
        <p14:creationId xmlns:p14="http://schemas.microsoft.com/office/powerpoint/2010/main" val="32284176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86</a:t>
            </a:fld>
            <a:endParaRPr lang="zh-CN" altLang="en-US"/>
          </a:p>
        </p:txBody>
      </p:sp>
    </p:spTree>
    <p:extLst>
      <p:ext uri="{BB962C8B-B14F-4D97-AF65-F5344CB8AC3E}">
        <p14:creationId xmlns:p14="http://schemas.microsoft.com/office/powerpoint/2010/main" val="2339654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a:t>
            </a:fld>
            <a:endParaRPr lang="zh-CN" altLang="en-US"/>
          </a:p>
        </p:txBody>
      </p:sp>
    </p:spTree>
    <p:extLst>
      <p:ext uri="{BB962C8B-B14F-4D97-AF65-F5344CB8AC3E}">
        <p14:creationId xmlns:p14="http://schemas.microsoft.com/office/powerpoint/2010/main" val="9878080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87</a:t>
            </a:fld>
            <a:endParaRPr lang="zh-CN" altLang="en-US"/>
          </a:p>
        </p:txBody>
      </p:sp>
    </p:spTree>
    <p:extLst>
      <p:ext uri="{BB962C8B-B14F-4D97-AF65-F5344CB8AC3E}">
        <p14:creationId xmlns:p14="http://schemas.microsoft.com/office/powerpoint/2010/main" val="7466090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88</a:t>
            </a:fld>
            <a:endParaRPr lang="zh-CN" altLang="en-US"/>
          </a:p>
        </p:txBody>
      </p:sp>
    </p:spTree>
    <p:extLst>
      <p:ext uri="{BB962C8B-B14F-4D97-AF65-F5344CB8AC3E}">
        <p14:creationId xmlns:p14="http://schemas.microsoft.com/office/powerpoint/2010/main" val="3317547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89</a:t>
            </a:fld>
            <a:endParaRPr lang="zh-CN" altLang="en-US"/>
          </a:p>
        </p:txBody>
      </p:sp>
    </p:spTree>
    <p:extLst>
      <p:ext uri="{BB962C8B-B14F-4D97-AF65-F5344CB8AC3E}">
        <p14:creationId xmlns:p14="http://schemas.microsoft.com/office/powerpoint/2010/main" val="18372742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90</a:t>
            </a:fld>
            <a:endParaRPr lang="zh-CN" altLang="en-US"/>
          </a:p>
        </p:txBody>
      </p:sp>
    </p:spTree>
    <p:extLst>
      <p:ext uri="{BB962C8B-B14F-4D97-AF65-F5344CB8AC3E}">
        <p14:creationId xmlns:p14="http://schemas.microsoft.com/office/powerpoint/2010/main" val="28456165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91</a:t>
            </a:fld>
            <a:endParaRPr lang="zh-CN" altLang="en-US"/>
          </a:p>
        </p:txBody>
      </p:sp>
    </p:spTree>
    <p:extLst>
      <p:ext uri="{BB962C8B-B14F-4D97-AF65-F5344CB8AC3E}">
        <p14:creationId xmlns:p14="http://schemas.microsoft.com/office/powerpoint/2010/main" val="402999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92</a:t>
            </a:fld>
            <a:endParaRPr lang="zh-CN" altLang="en-US"/>
          </a:p>
        </p:txBody>
      </p:sp>
    </p:spTree>
    <p:extLst>
      <p:ext uri="{BB962C8B-B14F-4D97-AF65-F5344CB8AC3E}">
        <p14:creationId xmlns:p14="http://schemas.microsoft.com/office/powerpoint/2010/main" val="10269417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93</a:t>
            </a:fld>
            <a:endParaRPr lang="zh-CN" altLang="en-US"/>
          </a:p>
        </p:txBody>
      </p:sp>
    </p:spTree>
    <p:extLst>
      <p:ext uri="{BB962C8B-B14F-4D97-AF65-F5344CB8AC3E}">
        <p14:creationId xmlns:p14="http://schemas.microsoft.com/office/powerpoint/2010/main" val="37624886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94</a:t>
            </a:fld>
            <a:endParaRPr lang="zh-CN" altLang="en-US"/>
          </a:p>
        </p:txBody>
      </p:sp>
    </p:spTree>
    <p:extLst>
      <p:ext uri="{BB962C8B-B14F-4D97-AF65-F5344CB8AC3E}">
        <p14:creationId xmlns:p14="http://schemas.microsoft.com/office/powerpoint/2010/main" val="3911092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95</a:t>
            </a:fld>
            <a:endParaRPr lang="zh-CN" altLang="en-US"/>
          </a:p>
        </p:txBody>
      </p:sp>
    </p:spTree>
    <p:extLst>
      <p:ext uri="{BB962C8B-B14F-4D97-AF65-F5344CB8AC3E}">
        <p14:creationId xmlns:p14="http://schemas.microsoft.com/office/powerpoint/2010/main" val="31609711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98</a:t>
            </a:fld>
            <a:endParaRPr lang="zh-CN" altLang="en-US"/>
          </a:p>
        </p:txBody>
      </p:sp>
    </p:spTree>
    <p:extLst>
      <p:ext uri="{BB962C8B-B14F-4D97-AF65-F5344CB8AC3E}">
        <p14:creationId xmlns:p14="http://schemas.microsoft.com/office/powerpoint/2010/main" val="896065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10</a:t>
            </a:fld>
            <a:endParaRPr lang="zh-CN" altLang="en-US"/>
          </a:p>
        </p:txBody>
      </p:sp>
    </p:spTree>
    <p:extLst>
      <p:ext uri="{BB962C8B-B14F-4D97-AF65-F5344CB8AC3E}">
        <p14:creationId xmlns:p14="http://schemas.microsoft.com/office/powerpoint/2010/main" val="164586240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99</a:t>
            </a:fld>
            <a:endParaRPr lang="zh-CN" altLang="en-US"/>
          </a:p>
        </p:txBody>
      </p:sp>
    </p:spTree>
    <p:extLst>
      <p:ext uri="{BB962C8B-B14F-4D97-AF65-F5344CB8AC3E}">
        <p14:creationId xmlns:p14="http://schemas.microsoft.com/office/powerpoint/2010/main" val="72541447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103</a:t>
            </a:fld>
            <a:endParaRPr lang="zh-CN" altLang="en-US"/>
          </a:p>
        </p:txBody>
      </p:sp>
    </p:spTree>
    <p:extLst>
      <p:ext uri="{BB962C8B-B14F-4D97-AF65-F5344CB8AC3E}">
        <p14:creationId xmlns:p14="http://schemas.microsoft.com/office/powerpoint/2010/main" val="393804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0EC32C-C366-44FD-BA31-AD9C7F46D10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99F0DE-3128-4925-9F3A-9444CBBEDD5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8801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29325"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42663E-EA1A-472D-A510-3AD0E01E678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40713" cy="5880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AA19045-9904-4417-86C7-65DAA8E9920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43608" y="152636"/>
            <a:ext cx="7535180" cy="504056"/>
          </a:xfrm>
          <a:prstGeom prst="rect">
            <a:avLst/>
          </a:prstGeom>
        </p:spPr>
        <p:txBody>
          <a:bodyPr/>
          <a:lstStyle>
            <a:lvl1pPr algn="l">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03548" y="1016732"/>
            <a:ext cx="8229600" cy="4525962"/>
          </a:xfrm>
        </p:spPr>
        <p:txBody>
          <a:bodyPr/>
          <a:lstStyle>
            <a:lvl1pPr marL="342900" indent="-342900">
              <a:buSzPct val="80000"/>
              <a:buFont typeface="Wingdings" panose="05000000000000000000" pitchFamily="2" charset="2"/>
              <a:buChar char="n"/>
              <a:defRPr sz="2800"/>
            </a:lvl1pPr>
            <a:lvl2pPr marL="742950" indent="-285750">
              <a:buSzPct val="80000"/>
              <a:buFont typeface="Wingdings" panose="05000000000000000000" pitchFamily="2" charset="2"/>
              <a:buChar char="Ø"/>
              <a:defRPr sz="2400"/>
            </a:lvl2pPr>
            <a:lvl3pPr>
              <a:defRPr sz="20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A38C08-4C68-47CD-82AF-7622E42C8EC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8C3F01-F35F-4CA3-BB0B-6287FF11FA0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43608" y="188640"/>
            <a:ext cx="8229600" cy="468052"/>
          </a:xfrm>
          <a:prstGeom prst="rect">
            <a:avLst/>
          </a:prstGeom>
        </p:spPr>
        <p:txBody>
          <a:bodyPr/>
          <a:lstStyle>
            <a:lvl1pPr algn="l">
              <a:defRPr sz="3200" b="1" i="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E13B8E-E6FA-4155-B91F-D5FACB15562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B204F84-180C-4941-8E4E-737395F85BF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3DE7FDE-BED3-4E9B-8C6E-8D7EFA663BF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B3A3-A2AE-4013-BC20-4B5053E5435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DF2DFA-5FA6-4DBD-B4EB-CABFA3DC802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2D668D-2D4A-4B20-A302-A834F252A0F5}"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9113" y="16398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7"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9EF24625-BD92-41F0-9B11-DB3C0ED7DB18}" type="slidenum">
              <a:rPr lang="en-US"/>
              <a:pPr>
                <a:defRPr/>
              </a:pPr>
              <a:t>‹#›</a:t>
            </a:fld>
            <a:endParaRPr lang="en-US"/>
          </a:p>
        </p:txBody>
      </p:sp>
      <p:sp>
        <p:nvSpPr>
          <p:cNvPr id="13" name="Line 8"/>
          <p:cNvSpPr>
            <a:spLocks noChangeShapeType="1"/>
          </p:cNvSpPr>
          <p:nvPr userDrawn="1"/>
        </p:nvSpPr>
        <p:spPr bwMode="auto">
          <a:xfrm>
            <a:off x="228600" y="764704"/>
            <a:ext cx="8686800" cy="0"/>
          </a:xfrm>
          <a:prstGeom prst="line">
            <a:avLst/>
          </a:prstGeom>
          <a:noFill/>
          <a:ln w="57150" cmpd="thinThick">
            <a:solidFill>
              <a:srgbClr val="0574D0"/>
            </a:solidFill>
            <a:round/>
            <a:headEnd/>
            <a:tailEnd/>
          </a:ln>
          <a:effectLst/>
        </p:spPr>
        <p:txBody>
          <a:bodyPr/>
          <a:lstStyle/>
          <a:p>
            <a:pPr>
              <a:defRPr/>
            </a:pPr>
            <a:endParaRPr lang="zh-CN" altLang="en-US">
              <a:latin typeface="Arial" charset="0"/>
              <a:ea typeface="宋体" charset="-122"/>
            </a:endParaRPr>
          </a:p>
        </p:txBody>
      </p:sp>
      <p:sp>
        <p:nvSpPr>
          <p:cNvPr id="9" name="Rectangle 13"/>
          <p:cNvSpPr txBox="1">
            <a:spLocks noChangeArrowheads="1"/>
          </p:cNvSpPr>
          <p:nvPr userDrawn="1"/>
        </p:nvSpPr>
        <p:spPr bwMode="auto">
          <a:xfrm>
            <a:off x="0" y="6531426"/>
            <a:ext cx="719572"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6EED6D-2BCF-49C3-A2BB-5D9F30128102}" type="slidenum">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altLang="zh-CN" sz="1200" b="1" i="0" u="none" strike="noStrike" kern="1200" cap="none" spc="0" normalizeH="0" baseline="0" noProof="0" dirty="0" smtClean="0">
                <a:ln>
                  <a:noFill/>
                </a:ln>
                <a:solidFill>
                  <a:srgbClr val="000008"/>
                </a:solidFill>
                <a:effectLst/>
                <a:uLnTx/>
                <a:uFillTx/>
                <a:latin typeface="文鼎中特广告体" pitchFamily="33" charset="-122"/>
                <a:ea typeface="文鼎中特广告体" pitchFamily="33" charset="-122"/>
                <a:cs typeface="+mn-cs"/>
              </a:rPr>
              <a:t>/103</a:t>
            </a:r>
            <a:endParaRPr kumimoji="0" lang="en-US" altLang="zh-CN" sz="1200" b="1" i="0" u="none" strike="noStrike" kern="1200" cap="none" spc="0" normalizeH="0" baseline="0" noProof="0" dirty="0">
              <a:ln>
                <a:noFill/>
              </a:ln>
              <a:solidFill>
                <a:srgbClr val="000008"/>
              </a:solidFill>
              <a:effectLst/>
              <a:uLnTx/>
              <a:uFillTx/>
              <a:latin typeface="文鼎中特广告体" pitchFamily="33" charset="-122"/>
              <a:ea typeface="文鼎中特广告体" pitchFamily="33" charset="-122"/>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7.emf"/><Relationship Id="rId4" Type="http://schemas.openxmlformats.org/officeDocument/2006/relationships/oleObject" Target="../embeddings/oleObject13.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8.emf"/><Relationship Id="rId4" Type="http://schemas.openxmlformats.org/officeDocument/2006/relationships/oleObject" Target="../embeddings/oleObject14.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9.emf"/><Relationship Id="rId4" Type="http://schemas.openxmlformats.org/officeDocument/2006/relationships/oleObject" Target="../embeddings/oleObject15.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0.emf"/><Relationship Id="rId4" Type="http://schemas.openxmlformats.org/officeDocument/2006/relationships/oleObject" Target="../embeddings/oleObject16.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1.emf"/><Relationship Id="rId4" Type="http://schemas.openxmlformats.org/officeDocument/2006/relationships/oleObject" Target="../embeddings/oleObject17.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2.emf"/><Relationship Id="rId4" Type="http://schemas.openxmlformats.org/officeDocument/2006/relationships/oleObject" Target="../embeddings/oleObject18.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22694" y="2221133"/>
            <a:ext cx="9121306" cy="785813"/>
          </a:xfrm>
          <a:prstGeom prst="rect">
            <a:avLst/>
          </a:prstGeom>
        </p:spPr>
        <p:txBody>
          <a:bodyPr/>
          <a:lstStyle/>
          <a:p>
            <a:pPr algn="ctr">
              <a:defRPr/>
            </a:pPr>
            <a:r>
              <a:rPr lang="en-US" altLang="zh-CN" sz="4000" b="1" kern="0" smtClean="0">
                <a:latin typeface="Times" pitchFamily="18" charset="0"/>
                <a:ea typeface="+mj-ea"/>
                <a:cs typeface="+mj-cs"/>
              </a:rPr>
              <a:t>《</a:t>
            </a:r>
            <a:r>
              <a:rPr lang="zh-CN" altLang="en-US" sz="4000" b="1" kern="0" smtClean="0">
                <a:latin typeface="Times" pitchFamily="18" charset="0"/>
                <a:ea typeface="+mj-ea"/>
                <a:cs typeface="+mj-cs"/>
              </a:rPr>
              <a:t>操作系统设计与实现</a:t>
            </a:r>
            <a:r>
              <a:rPr lang="en-US" altLang="zh-CN" sz="4000" b="1" kern="0" smtClean="0">
                <a:latin typeface="Times" pitchFamily="18" charset="0"/>
                <a:ea typeface="+mj-ea"/>
                <a:cs typeface="+mj-cs"/>
              </a:rPr>
              <a:t>》</a:t>
            </a:r>
            <a:endParaRPr lang="zh-CN" altLang="zh-CN" sz="4000" kern="0" dirty="0">
              <a:latin typeface="Times" pitchFamily="18" charset="0"/>
              <a:ea typeface="+mj-ea"/>
              <a:cs typeface="+mj-cs"/>
            </a:endParaRPr>
          </a:p>
        </p:txBody>
      </p:sp>
      <p:sp>
        <p:nvSpPr>
          <p:cNvPr id="14" name="Rectangle 2"/>
          <p:cNvSpPr txBox="1">
            <a:spLocks noChangeArrowheads="1"/>
          </p:cNvSpPr>
          <p:nvPr/>
        </p:nvSpPr>
        <p:spPr>
          <a:xfrm>
            <a:off x="0" y="3775582"/>
            <a:ext cx="9144000" cy="785812"/>
          </a:xfrm>
          <a:prstGeom prst="rect">
            <a:avLst/>
          </a:prstGeom>
        </p:spPr>
        <p:txBody>
          <a:bodyPr/>
          <a:lstStyle/>
          <a:p>
            <a:pPr algn="ctr">
              <a:defRPr/>
            </a:pPr>
            <a:r>
              <a:rPr lang="zh-CN" altLang="en-US" sz="3200" b="1" kern="0" dirty="0" smtClean="0">
                <a:latin typeface="Times New Roman" panose="02020603050405020304" pitchFamily="18" charset="0"/>
                <a:ea typeface="+mj-ea"/>
                <a:cs typeface="Times New Roman" panose="02020603050405020304" pitchFamily="18" charset="0"/>
              </a:rPr>
              <a:t>第</a:t>
            </a:r>
            <a:r>
              <a:rPr lang="en-US" altLang="zh-CN" sz="3200" b="1" kern="0" dirty="0">
                <a:latin typeface="Times New Roman" panose="02020603050405020304" pitchFamily="18" charset="0"/>
                <a:ea typeface="+mj-ea"/>
                <a:cs typeface="Times New Roman" panose="02020603050405020304" pitchFamily="18" charset="0"/>
              </a:rPr>
              <a:t>5</a:t>
            </a:r>
            <a:r>
              <a:rPr lang="zh-CN" altLang="en-US" sz="3200" b="1" kern="0" dirty="0" smtClean="0">
                <a:latin typeface="Times New Roman" panose="02020603050405020304" pitchFamily="18" charset="0"/>
                <a:ea typeface="+mj-ea"/>
                <a:cs typeface="Times New Roman" panose="02020603050405020304" pitchFamily="18" charset="0"/>
              </a:rPr>
              <a:t>章 文件系统</a:t>
            </a:r>
            <a:endParaRPr lang="zh-CN" altLang="zh-CN" sz="3200" b="1" kern="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20625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5.1.1 </a:t>
            </a:r>
            <a:r>
              <a:rPr lang="zh-CN" altLang="en-US" sz="2800" b="1" dirty="0" smtClean="0">
                <a:latin typeface="Times New Roman" panose="02020603050405020304" pitchFamily="18" charset="0"/>
                <a:cs typeface="Times New Roman" panose="02020603050405020304" pitchFamily="18" charset="0"/>
              </a:rPr>
              <a:t>文件的命名</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359532" y="908720"/>
            <a:ext cx="8280920" cy="53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ts val="600"/>
              </a:spcBef>
              <a:buFont typeface="Wingdings" panose="05000000000000000000" pitchFamily="2" charset="2"/>
              <a:buChar char="n"/>
            </a:pPr>
            <a:r>
              <a:rPr lang="zh-CN" altLang="en-US" sz="2400" dirty="0" smtClean="0">
                <a:solidFill>
                  <a:srgbClr val="FF0000"/>
                </a:solidFill>
                <a:latin typeface="Times New Roman" panose="02020603050405020304" pitchFamily="18" charset="0"/>
                <a:cs typeface="Times New Roman" panose="02020603050405020304" pitchFamily="18" charset="0"/>
              </a:rPr>
              <a:t>无统一的标准</a:t>
            </a:r>
            <a:r>
              <a:rPr lang="en-US" altLang="zh-CN" sz="2400" dirty="0" smtClean="0">
                <a:solidFill>
                  <a:srgbClr val="FF0000"/>
                </a:solidFill>
                <a:latin typeface="Times New Roman" panose="02020603050405020304" pitchFamily="18" charset="0"/>
                <a:cs typeface="Times New Roman" panose="02020603050405020304" pitchFamily="18" charset="0"/>
              </a:rPr>
              <a:t>: </a:t>
            </a:r>
            <a:r>
              <a:rPr lang="zh-CN" altLang="en-US" sz="2400" dirty="0" smtClean="0">
                <a:solidFill>
                  <a:srgbClr val="FF0000"/>
                </a:solidFill>
                <a:latin typeface="Times New Roman" panose="02020603050405020304" pitchFamily="18" charset="0"/>
                <a:cs typeface="Times New Roman" panose="02020603050405020304" pitchFamily="18" charset="0"/>
              </a:rPr>
              <a:t>系统不同则规则不同</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marL="457200" lvl="1" indent="0" algn="just">
              <a:lnSpc>
                <a:spcPct val="150000"/>
              </a:lnSpc>
              <a:spcBef>
                <a:spcPts val="600"/>
              </a:spcBef>
            </a:pPr>
            <a:r>
              <a:rPr lang="zh-CN" altLang="en-US" sz="2000" b="1" dirty="0" smtClean="0">
                <a:solidFill>
                  <a:srgbClr val="0000FF"/>
                </a:solidFill>
                <a:latin typeface="Times New Roman" panose="02020603050405020304" pitchFamily="18" charset="0"/>
                <a:cs typeface="Times New Roman" panose="02020603050405020304" pitchFamily="18" charset="0"/>
              </a:rPr>
              <a:t>相同点：</a:t>
            </a:r>
            <a:endParaRPr lang="en-US" altLang="zh-CN" sz="2000" b="1" dirty="0" smtClean="0">
              <a:solidFill>
                <a:srgbClr val="0000FF"/>
              </a:solidFill>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都</a:t>
            </a:r>
            <a:r>
              <a:rPr lang="zh-CN" altLang="en-US" sz="2000" dirty="0">
                <a:latin typeface="Times New Roman" panose="02020603050405020304" pitchFamily="18" charset="0"/>
                <a:cs typeface="Times New Roman" panose="02020603050405020304" pitchFamily="18" charset="0"/>
              </a:rPr>
              <a:t>支持</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8</a:t>
            </a:r>
            <a:r>
              <a:rPr lang="zh-CN" altLang="en-US" sz="2000" dirty="0">
                <a:latin typeface="Times New Roman" panose="02020603050405020304" pitchFamily="18" charset="0"/>
                <a:cs typeface="Times New Roman" panose="02020603050405020304" pitchFamily="18" charset="0"/>
              </a:rPr>
              <a:t>个字母组成的字符串作为合法</a:t>
            </a:r>
            <a:r>
              <a:rPr lang="zh-CN" altLang="en-US" sz="2000" dirty="0" smtClean="0">
                <a:latin typeface="Times New Roman" panose="02020603050405020304" pitchFamily="18" charset="0"/>
                <a:cs typeface="Times New Roman" panose="02020603050405020304" pitchFamily="18" charset="0"/>
              </a:rPr>
              <a:t>文件名</a:t>
            </a:r>
            <a:endParaRPr lang="en-US" altLang="zh-CN" sz="2000" dirty="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数字和一些特殊字符可以用于文件名</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urgent!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Fig2-14</a:t>
            </a:r>
            <a:r>
              <a:rPr lang="en-US" altLang="zh-CN" sz="2000" dirty="0" smtClean="0">
                <a:latin typeface="Times New Roman" panose="02020603050405020304" pitchFamily="18" charset="0"/>
                <a:cs typeface="Times New Roman" panose="02020603050405020304" pitchFamily="18" charset="0"/>
              </a:rPr>
              <a:t>)</a:t>
            </a:r>
          </a:p>
          <a:p>
            <a:pPr marL="457200" lvl="1" indent="0" algn="just">
              <a:lnSpc>
                <a:spcPct val="150000"/>
              </a:lnSpc>
              <a:spcBef>
                <a:spcPts val="600"/>
              </a:spcBef>
            </a:pPr>
            <a:r>
              <a:rPr lang="zh-CN" altLang="en-US" sz="2000" b="1" dirty="0" smtClean="0">
                <a:solidFill>
                  <a:srgbClr val="0000FF"/>
                </a:solidFill>
                <a:latin typeface="Times New Roman" panose="02020603050405020304" pitchFamily="18" charset="0"/>
                <a:cs typeface="Times New Roman" panose="02020603050405020304" pitchFamily="18" charset="0"/>
              </a:rPr>
              <a:t>不同点：</a:t>
            </a:r>
            <a:endParaRPr lang="en-US" altLang="zh-CN" sz="2000" b="1" dirty="0" smtClean="0">
              <a:solidFill>
                <a:srgbClr val="0000FF"/>
              </a:solidFill>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UNIX</a:t>
            </a:r>
            <a:r>
              <a:rPr lang="zh-CN" altLang="en-US" sz="2000" dirty="0" smtClean="0">
                <a:latin typeface="Times New Roman" panose="02020603050405020304" pitchFamily="18" charset="0"/>
                <a:cs typeface="Times New Roman" panose="02020603050405020304" pitchFamily="18" charset="0"/>
              </a:rPr>
              <a:t>区分大小写</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maria</a:t>
            </a:r>
            <a:r>
              <a:rPr lang="en-US" altLang="zh-CN" sz="2000" dirty="0" smtClean="0">
                <a:latin typeface="Times New Roman" panose="02020603050405020304" pitchFamily="18" charset="0"/>
                <a:cs typeface="Times New Roman" panose="02020603050405020304" pitchFamily="18" charset="0"/>
              </a:rPr>
              <a:t> != Maria)</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MS-DOS</a:t>
            </a:r>
            <a:r>
              <a:rPr lang="zh-CN" altLang="en-US" sz="2000" dirty="0" smtClean="0">
                <a:latin typeface="Times New Roman" panose="02020603050405020304" pitchFamily="18" charset="0"/>
                <a:cs typeface="Times New Roman" panose="02020603050405020304" pitchFamily="18" charset="0"/>
              </a:rPr>
              <a:t>不区分</a:t>
            </a:r>
            <a:r>
              <a:rPr lang="en-US" altLang="zh-CN" sz="2000" dirty="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maria</a:t>
            </a:r>
            <a:r>
              <a:rPr lang="en-US" altLang="zh-CN" sz="2000" dirty="0" smtClean="0">
                <a:latin typeface="Times New Roman" panose="02020603050405020304" pitchFamily="18" charset="0"/>
                <a:cs typeface="Times New Roman" panose="02020603050405020304" pitchFamily="18" charset="0"/>
              </a:rPr>
              <a:t> = Maria)</a:t>
            </a:r>
          </a:p>
          <a:p>
            <a:pPr marL="800100" lvl="1" indent="-342900" algn="just">
              <a:lnSpc>
                <a:spcPct val="150000"/>
              </a:lnSpc>
              <a:spcBef>
                <a:spcPts val="6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Windows</a:t>
            </a:r>
            <a:r>
              <a:rPr lang="zh-CN" altLang="en-US" sz="2000" dirty="0" smtClean="0">
                <a:latin typeface="Times New Roman" panose="02020603050405020304" pitchFamily="18" charset="0"/>
                <a:cs typeface="Times New Roman" panose="02020603050405020304" pitchFamily="18" charset="0"/>
              </a:rPr>
              <a:t>介于二者之间，</a:t>
            </a:r>
            <a:r>
              <a:rPr lang="en-US" altLang="zh-CN" sz="2000" dirty="0" smtClean="0">
                <a:latin typeface="Times New Roman" panose="02020603050405020304" pitchFamily="18" charset="0"/>
                <a:cs typeface="Times New Roman" panose="02020603050405020304" pitchFamily="18" charset="0"/>
              </a:rPr>
              <a:t>Windows95</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98</a:t>
            </a:r>
            <a:r>
              <a:rPr lang="zh-CN" altLang="en-US" sz="2000" dirty="0" smtClean="0">
                <a:latin typeface="Times New Roman" panose="02020603050405020304" pitchFamily="18" charset="0"/>
                <a:cs typeface="Times New Roman" panose="02020603050405020304" pitchFamily="18" charset="0"/>
              </a:rPr>
              <a:t>基于</a:t>
            </a:r>
            <a:r>
              <a:rPr lang="en-US" altLang="zh-CN" sz="2000" dirty="0" smtClean="0">
                <a:latin typeface="Times New Roman" panose="02020603050405020304" pitchFamily="18" charset="0"/>
                <a:cs typeface="Times New Roman" panose="02020603050405020304" pitchFamily="18" charset="0"/>
              </a:rPr>
              <a:t>MS-DOS</a:t>
            </a:r>
            <a:r>
              <a:rPr lang="zh-CN" altLang="en-US" sz="2000" dirty="0" smtClean="0">
                <a:latin typeface="Times New Roman" panose="02020603050405020304" pitchFamily="18" charset="0"/>
                <a:cs typeface="Times New Roman" panose="02020603050405020304" pitchFamily="18" charset="0"/>
              </a:rPr>
              <a:t>，继承了它的许多属性，如文件的构造方式</a:t>
            </a:r>
            <a:endParaRPr lang="en-US" altLang="zh-CN" sz="2000"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Windows NT</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Windows2000</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Windows XP</a:t>
            </a:r>
            <a:r>
              <a:rPr lang="zh-CN" altLang="en-US" sz="2000" dirty="0" smtClean="0">
                <a:latin typeface="Times New Roman" panose="02020603050405020304" pitchFamily="18" charset="0"/>
                <a:cs typeface="Times New Roman" panose="02020603050405020304" pitchFamily="18" charset="0"/>
              </a:rPr>
              <a:t>都支持</a:t>
            </a:r>
            <a:r>
              <a:rPr lang="en-US" altLang="zh-CN" sz="2000" dirty="0" smtClean="0">
                <a:latin typeface="Times New Roman" panose="02020603050405020304" pitchFamily="18" charset="0"/>
                <a:cs typeface="Times New Roman" panose="02020603050405020304" pitchFamily="18" charset="0"/>
              </a:rPr>
              <a:t>MS-DOS</a:t>
            </a:r>
            <a:r>
              <a:rPr lang="zh-CN" altLang="en-US" sz="2000" dirty="0" smtClean="0">
                <a:latin typeface="Times New Roman" panose="02020603050405020304" pitchFamily="18" charset="0"/>
                <a:cs typeface="Times New Roman" panose="02020603050405020304" pitchFamily="18" charset="0"/>
              </a:rPr>
              <a:t>，还支持文件系统</a:t>
            </a:r>
            <a:r>
              <a:rPr lang="en-US" altLang="zh-CN" sz="2000" b="1" dirty="0" smtClean="0">
                <a:latin typeface="Times New Roman" panose="02020603050405020304" pitchFamily="18" charset="0"/>
                <a:cs typeface="Times New Roman" panose="02020603050405020304" pitchFamily="18" charset="0"/>
              </a:rPr>
              <a:t>NIFS</a:t>
            </a:r>
            <a:r>
              <a:rPr lang="zh-CN" altLang="en-US" sz="2000" b="1"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具有一些不同的属性，如</a:t>
            </a:r>
            <a:r>
              <a:rPr lang="en-US" altLang="zh-CN" sz="2000" dirty="0" smtClean="0">
                <a:latin typeface="Times New Roman" panose="02020603050405020304" pitchFamily="18" charset="0"/>
                <a:cs typeface="Times New Roman" panose="02020603050405020304" pitchFamily="18" charset="0"/>
              </a:rPr>
              <a:t>Unicode</a:t>
            </a:r>
            <a:r>
              <a:rPr lang="zh-CN" altLang="en-US" sz="2000" dirty="0" smtClean="0">
                <a:latin typeface="Times New Roman" panose="02020603050405020304" pitchFamily="18" charset="0"/>
                <a:cs typeface="Times New Roman" panose="02020603050405020304" pitchFamily="18" charset="0"/>
              </a:rPr>
              <a:t>文件名</a:t>
            </a:r>
            <a:endParaRPr lang="en-US" altLang="zh-C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4714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空闲块的管理</a:t>
            </a:r>
            <a:endParaRPr lang="en-US" altLang="zh-CN" sz="28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323528" y="1124744"/>
            <a:ext cx="8568952" cy="5133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anose="05000000000000000000" pitchFamily="2" charset="2"/>
              <a:buChar char="n"/>
            </a:pPr>
            <a:r>
              <a:rPr lang="zh-CN" altLang="en-US" sz="2400" kern="0" dirty="0" smtClean="0">
                <a:solidFill>
                  <a:srgbClr val="FF0000"/>
                </a:solidFill>
              </a:rPr>
              <a:t>设磁盘块大小为1</a:t>
            </a:r>
            <a:r>
              <a:rPr lang="en-US" altLang="zh-CN" sz="2400" kern="0" dirty="0" err="1" smtClean="0">
                <a:solidFill>
                  <a:srgbClr val="FF0000"/>
                </a:solidFill>
              </a:rPr>
              <a:t>KB，16bits</a:t>
            </a:r>
            <a:r>
              <a:rPr lang="zh-CN" altLang="en-US" sz="2400" kern="0" dirty="0" smtClean="0">
                <a:solidFill>
                  <a:srgbClr val="FF0000"/>
                </a:solidFill>
              </a:rPr>
              <a:t>磁盘地址，若磁盘容量为20</a:t>
            </a:r>
            <a:r>
              <a:rPr lang="en-US" altLang="zh-CN" sz="2400" kern="0" dirty="0" smtClean="0">
                <a:solidFill>
                  <a:srgbClr val="FF0000"/>
                </a:solidFill>
              </a:rPr>
              <a:t>MB，</a:t>
            </a:r>
            <a:r>
              <a:rPr lang="zh-CN" altLang="en-US" sz="2400" kern="0" dirty="0" smtClean="0">
                <a:solidFill>
                  <a:srgbClr val="FF0000"/>
                </a:solidFill>
              </a:rPr>
              <a:t>则共有20</a:t>
            </a:r>
            <a:r>
              <a:rPr lang="en-US" altLang="zh-CN" sz="2400" kern="0" dirty="0" smtClean="0">
                <a:solidFill>
                  <a:srgbClr val="FF0000"/>
                </a:solidFill>
              </a:rPr>
              <a:t>M/</a:t>
            </a:r>
            <a:r>
              <a:rPr lang="en-US" altLang="zh-CN" sz="2400" kern="0" dirty="0" err="1" smtClean="0">
                <a:solidFill>
                  <a:srgbClr val="FF0000"/>
                </a:solidFill>
              </a:rPr>
              <a:t>1K</a:t>
            </a:r>
            <a:r>
              <a:rPr lang="en-US" altLang="zh-CN" sz="2400" kern="0" dirty="0" smtClean="0">
                <a:solidFill>
                  <a:srgbClr val="FF0000"/>
                </a:solidFill>
              </a:rPr>
              <a:t>= 20480</a:t>
            </a:r>
            <a:r>
              <a:rPr lang="zh-CN" altLang="en-US" sz="2400" kern="0" dirty="0" smtClean="0">
                <a:solidFill>
                  <a:srgbClr val="FF0000"/>
                </a:solidFill>
              </a:rPr>
              <a:t>个块，存放所有块号所需空间：</a:t>
            </a:r>
          </a:p>
          <a:p>
            <a:pPr lvl="1" eaLnBrk="1" hangingPunct="1">
              <a:lnSpc>
                <a:spcPct val="150000"/>
              </a:lnSpc>
              <a:buFont typeface="Wingdings" panose="05000000000000000000" pitchFamily="2" charset="2"/>
              <a:buChar char="Ø"/>
            </a:pPr>
            <a:r>
              <a:rPr lang="zh-CN" altLang="en-US" sz="2400" kern="0" dirty="0" smtClean="0"/>
              <a:t>用链表记录空闲块</a:t>
            </a:r>
          </a:p>
          <a:p>
            <a:pPr marL="609600" indent="-609600" eaLnBrk="1" hangingPunct="1">
              <a:lnSpc>
                <a:spcPct val="150000"/>
              </a:lnSpc>
              <a:buFont typeface="Wingdings" panose="05000000000000000000" pitchFamily="2" charset="2"/>
              <a:buNone/>
            </a:pPr>
            <a:r>
              <a:rPr lang="zh-CN" altLang="en-US" sz="2400" kern="0" dirty="0" smtClean="0"/>
              <a:t>	一个磁盘块可以存放1</a:t>
            </a:r>
            <a:r>
              <a:rPr lang="en-US" altLang="zh-CN" sz="2400" kern="0" dirty="0" smtClean="0"/>
              <a:t>KB/16-1=511</a:t>
            </a:r>
            <a:r>
              <a:rPr lang="zh-CN" altLang="en-US" sz="2400" kern="0" dirty="0" smtClean="0"/>
              <a:t>个块号</a:t>
            </a:r>
          </a:p>
          <a:p>
            <a:pPr marL="609600" indent="-609600" eaLnBrk="1" hangingPunct="1">
              <a:lnSpc>
                <a:spcPct val="150000"/>
              </a:lnSpc>
              <a:buFont typeface="Wingdings" panose="05000000000000000000" pitchFamily="2" charset="2"/>
              <a:buNone/>
            </a:pPr>
            <a:r>
              <a:rPr lang="zh-CN" altLang="en-US" sz="2400" kern="0" dirty="0" smtClean="0"/>
              <a:t>	全部磁盘块共需 20480/511=40个块的空闲链表来存放</a:t>
            </a:r>
          </a:p>
          <a:p>
            <a:pPr lvl="1" eaLnBrk="1" hangingPunct="1">
              <a:lnSpc>
                <a:spcPct val="150000"/>
              </a:lnSpc>
              <a:buFont typeface="Wingdings" panose="05000000000000000000" pitchFamily="2" charset="2"/>
              <a:buChar char="Ø"/>
            </a:pPr>
            <a:r>
              <a:rPr lang="zh-CN" altLang="en-US" sz="2400" kern="0" dirty="0" smtClean="0"/>
              <a:t>位映像 </a:t>
            </a:r>
          </a:p>
          <a:p>
            <a:pPr marL="609600" indent="-609600" eaLnBrk="1" hangingPunct="1">
              <a:lnSpc>
                <a:spcPct val="150000"/>
              </a:lnSpc>
              <a:buFont typeface="Wingdings" panose="05000000000000000000" pitchFamily="2" charset="2"/>
              <a:buNone/>
            </a:pPr>
            <a:r>
              <a:rPr lang="zh-CN" altLang="en-US" sz="2400" kern="0" dirty="0" smtClean="0"/>
              <a:t>	20480个块需要20480</a:t>
            </a:r>
            <a:r>
              <a:rPr lang="en-US" altLang="zh-CN" sz="2400" kern="0" dirty="0" smtClean="0"/>
              <a:t>bit</a:t>
            </a:r>
            <a:r>
              <a:rPr lang="zh-CN" altLang="en-US" sz="2400" kern="0" dirty="0" smtClean="0"/>
              <a:t>的位图，则位图占用20480/1</a:t>
            </a:r>
            <a:r>
              <a:rPr lang="en-US" altLang="zh-CN" sz="2400" kern="0" dirty="0" smtClean="0"/>
              <a:t>KB=20</a:t>
            </a:r>
            <a:r>
              <a:rPr lang="zh-CN" altLang="en-US" sz="2400" kern="0" dirty="0" smtClean="0"/>
              <a:t>个块</a:t>
            </a:r>
          </a:p>
        </p:txBody>
      </p:sp>
    </p:spTree>
    <p:extLst>
      <p:ext uri="{BB962C8B-B14F-4D97-AF65-F5344CB8AC3E}">
        <p14:creationId xmlns:p14="http://schemas.microsoft.com/office/powerpoint/2010/main" val="35722116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6" name="Rectangle 3"/>
          <p:cNvSpPr>
            <a:spLocks noGrp="1" noChangeArrowheads="1"/>
          </p:cNvSpPr>
          <p:nvPr>
            <p:ph type="body" idx="1"/>
          </p:nvPr>
        </p:nvSpPr>
        <p:spPr>
          <a:xfrm>
            <a:off x="683568" y="1232756"/>
            <a:ext cx="7884876" cy="4525962"/>
          </a:xfrm>
        </p:spPr>
        <p:txBody>
          <a:bodyPr/>
          <a:lstStyle/>
          <a:p>
            <a:pPr algn="just" eaLnBrk="1" hangingPunct="1">
              <a:lnSpc>
                <a:spcPct val="150000"/>
              </a:lnSpc>
              <a:spcBef>
                <a:spcPts val="0"/>
              </a:spcBef>
              <a:buFont typeface="Wingdings" panose="05000000000000000000" pitchFamily="2" charset="2"/>
              <a:buChar char="Ø"/>
            </a:pPr>
            <a:r>
              <a:rPr lang="zh-CN" altLang="en-US" sz="2400" dirty="0" smtClean="0"/>
              <a:t>为了防止人们贪心占有太多的磁盘空间，多用户操作系统，像</a:t>
            </a:r>
            <a:r>
              <a:rPr lang="en-US" altLang="zh-CN" sz="2400" dirty="0" smtClean="0"/>
              <a:t>UNIX</a:t>
            </a:r>
            <a:r>
              <a:rPr lang="zh-CN" altLang="en-US" sz="2400" dirty="0" smtClean="0"/>
              <a:t>，常常提供一种强行的磁盘配额机制。</a:t>
            </a:r>
          </a:p>
          <a:p>
            <a:pPr algn="just" eaLnBrk="1" hangingPunct="1">
              <a:lnSpc>
                <a:spcPct val="150000"/>
              </a:lnSpc>
              <a:spcBef>
                <a:spcPts val="0"/>
              </a:spcBef>
              <a:buFont typeface="Wingdings" panose="05000000000000000000" pitchFamily="2" charset="2"/>
              <a:buChar char="Ø"/>
            </a:pPr>
            <a:r>
              <a:rPr lang="zh-CN" altLang="en-US" sz="2400" dirty="0" smtClean="0"/>
              <a:t>其思想是系统管理员分给每个用户拥有文件和块的最大数量，操作系统确保每个用户不超过分给他们的配额。</a:t>
            </a:r>
          </a:p>
          <a:p>
            <a:pPr algn="just" eaLnBrk="1" hangingPunct="1">
              <a:lnSpc>
                <a:spcPct val="150000"/>
              </a:lnSpc>
              <a:spcBef>
                <a:spcPts val="0"/>
              </a:spcBef>
              <a:buFont typeface="Wingdings" panose="05000000000000000000" pitchFamily="2" charset="2"/>
              <a:buChar char="Ø"/>
            </a:pPr>
            <a:r>
              <a:rPr lang="zh-CN" altLang="en-US" sz="2400" dirty="0" smtClean="0"/>
              <a:t>当用户打开文件时，系统找到文件属性和磁盘地址，并把它们送人内存中的打开文件表。</a:t>
            </a:r>
          </a:p>
          <a:p>
            <a:pPr algn="just" eaLnBrk="1" hangingPunct="1">
              <a:lnSpc>
                <a:spcPct val="150000"/>
              </a:lnSpc>
              <a:spcBef>
                <a:spcPts val="0"/>
              </a:spcBef>
              <a:buFont typeface="Wingdings" panose="05000000000000000000" pitchFamily="2" charset="2"/>
              <a:buChar char="Ø"/>
            </a:pPr>
            <a:r>
              <a:rPr lang="zh-CN" altLang="en-US" sz="2400" dirty="0" smtClean="0"/>
              <a:t>其中一个属性告诉文件所有者是谁。任何该文件大小的增长都记到所有者的配额上。 </a:t>
            </a:r>
          </a:p>
        </p:txBody>
      </p:sp>
      <p:sp>
        <p:nvSpPr>
          <p:cNvPr id="5"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磁盘配额</a:t>
            </a:r>
            <a:r>
              <a:rPr lang="en-US" altLang="zh-CN" sz="2800" b="1" dirty="0">
                <a:latin typeface="Times New Roman" panose="02020603050405020304" pitchFamily="18" charset="0"/>
                <a:cs typeface="Times New Roman" panose="02020603050405020304" pitchFamily="18" charset="0"/>
              </a:rPr>
              <a:t>(Disk Quotas)</a:t>
            </a:r>
          </a:p>
        </p:txBody>
      </p:sp>
    </p:spTree>
    <p:extLst>
      <p:ext uri="{BB962C8B-B14F-4D97-AF65-F5344CB8AC3E}">
        <p14:creationId xmlns:p14="http://schemas.microsoft.com/office/powerpoint/2010/main" val="21203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40" name="Rectangle 3"/>
          <p:cNvSpPr>
            <a:spLocks noGrp="1" noChangeArrowheads="1"/>
          </p:cNvSpPr>
          <p:nvPr>
            <p:ph type="body" idx="1"/>
          </p:nvPr>
        </p:nvSpPr>
        <p:spPr>
          <a:xfrm>
            <a:off x="652462" y="5769260"/>
            <a:ext cx="7772400" cy="603250"/>
          </a:xfrm>
        </p:spPr>
        <p:txBody>
          <a:bodyPr/>
          <a:lstStyle/>
          <a:p>
            <a:pPr algn="ctr" eaLnBrk="1" hangingPunct="1">
              <a:buFont typeface="Wingdings" panose="05000000000000000000" pitchFamily="2" charset="2"/>
              <a:buChar char="Ø"/>
            </a:pPr>
            <a:r>
              <a:rPr lang="zh-CN" altLang="en-US" sz="2400" dirty="0" smtClean="0"/>
              <a:t>在配额表中记录每个用户的配额 </a:t>
            </a:r>
          </a:p>
        </p:txBody>
      </p:sp>
      <p:sp>
        <p:nvSpPr>
          <p:cNvPr id="65541" name="Rectangle 5"/>
          <p:cNvSpPr>
            <a:spLocks noChangeArrowheads="1"/>
          </p:cNvSpPr>
          <p:nvPr/>
        </p:nvSpPr>
        <p:spPr bwMode="auto">
          <a:xfrm>
            <a:off x="0" y="22812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82948" name="Object 4"/>
          <p:cNvGraphicFramePr>
            <a:graphicFrameLocks noChangeAspect="1"/>
          </p:cNvGraphicFramePr>
          <p:nvPr/>
        </p:nvGraphicFramePr>
        <p:xfrm>
          <a:off x="965200" y="1309688"/>
          <a:ext cx="7146925" cy="4327525"/>
        </p:xfrm>
        <a:graphic>
          <a:graphicData uri="http://schemas.openxmlformats.org/presentationml/2006/ole">
            <mc:AlternateContent xmlns:mc="http://schemas.openxmlformats.org/markup-compatibility/2006">
              <mc:Choice xmlns:v="urn:schemas-microsoft-com:vml" Requires="v">
                <p:oleObj spid="_x0000_s19471" name="Visio" r:id="rId3" imgW="3197962" imgH="1944624" progId="Visio.Drawing.6">
                  <p:embed/>
                </p:oleObj>
              </mc:Choice>
              <mc:Fallback>
                <p:oleObj name="Visio" r:id="rId3" imgW="3197962" imgH="194462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1309688"/>
                        <a:ext cx="7146925"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磁盘配额</a:t>
            </a:r>
            <a:r>
              <a:rPr lang="en-US" altLang="zh-CN" sz="2800" b="1" dirty="0">
                <a:latin typeface="Times New Roman" panose="02020603050405020304" pitchFamily="18" charset="0"/>
                <a:cs typeface="Times New Roman" panose="02020603050405020304" pitchFamily="18" charset="0"/>
              </a:rPr>
              <a:t>(Disk Quotas)</a:t>
            </a:r>
          </a:p>
        </p:txBody>
      </p:sp>
    </p:spTree>
    <p:extLst>
      <p:ext uri="{BB962C8B-B14F-4D97-AF65-F5344CB8AC3E}">
        <p14:creationId xmlns:p14="http://schemas.microsoft.com/office/powerpoint/2010/main" val="2808038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randombar(horizontal)">
                                      <p:cBhvr>
                                        <p:cTn id="7"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本章小结</a:t>
            </a:r>
            <a:endParaRPr lang="en-US" altLang="zh-CN" sz="2800" b="1"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673806" y="1268760"/>
            <a:ext cx="8229600" cy="52205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10000"/>
              </a:lnSpc>
              <a:buFont typeface="Wingdings" panose="05000000000000000000" pitchFamily="2" charset="2"/>
              <a:buChar char="n"/>
            </a:pPr>
            <a:r>
              <a:rPr lang="zh-CN" altLang="en-US" sz="2800" dirty="0">
                <a:latin typeface="Tahoma" panose="020B0604030504040204" pitchFamily="34" charset="0"/>
                <a:ea typeface="宋体" panose="02010600030101010101" pitchFamily="2" charset="-122"/>
              </a:rPr>
              <a:t>文件系统</a:t>
            </a:r>
            <a:r>
              <a:rPr lang="zh-CN" altLang="en-US" sz="2800" dirty="0" smtClean="0">
                <a:latin typeface="Tahoma" panose="020B0604030504040204" pitchFamily="34" charset="0"/>
                <a:ea typeface="宋体" panose="02010600030101010101" pitchFamily="2" charset="-122"/>
              </a:rPr>
              <a:t>的</a:t>
            </a:r>
            <a:r>
              <a:rPr lang="zh-CN" altLang="en-US" sz="2800" dirty="0">
                <a:latin typeface="Tahoma" panose="020B0604030504040204" pitchFamily="34" charset="0"/>
                <a:ea typeface="宋体" panose="02010600030101010101" pitchFamily="2" charset="-122"/>
              </a:rPr>
              <a:t>实现</a:t>
            </a:r>
          </a:p>
          <a:p>
            <a:pPr lvl="1" eaLnBrk="1" hangingPunct="1">
              <a:lnSpc>
                <a:spcPct val="110000"/>
              </a:lnSpc>
              <a:buFont typeface="Wingdings" panose="05000000000000000000" pitchFamily="2" charset="2"/>
              <a:buChar char="Ø"/>
            </a:pPr>
            <a:r>
              <a:rPr lang="zh-CN" altLang="en-US" sz="2400" dirty="0" smtClean="0">
                <a:solidFill>
                  <a:srgbClr val="000008"/>
                </a:solidFill>
                <a:latin typeface="Tahoma" panose="020B0604030504040204" pitchFamily="34" charset="0"/>
                <a:ea typeface="宋体" panose="02010600030101010101" pitchFamily="2" charset="-122"/>
              </a:rPr>
              <a:t>文件系统的布局</a:t>
            </a:r>
            <a:endParaRPr lang="zh-CN" altLang="en-US" sz="2400" dirty="0">
              <a:solidFill>
                <a:srgbClr val="000008"/>
              </a:solidFill>
              <a:latin typeface="Tahoma" panose="020B0604030504040204" pitchFamily="34" charset="0"/>
              <a:ea typeface="宋体" panose="02010600030101010101" pitchFamily="2" charset="-122"/>
            </a:endParaRPr>
          </a:p>
          <a:p>
            <a:pPr lvl="1" eaLnBrk="1" hangingPunct="1">
              <a:lnSpc>
                <a:spcPct val="110000"/>
              </a:lnSpc>
              <a:buFont typeface="Wingdings" panose="05000000000000000000" pitchFamily="2" charset="2"/>
              <a:buChar char="Ø"/>
            </a:pPr>
            <a:r>
              <a:rPr lang="zh-CN" altLang="en-US" sz="2400" dirty="0" smtClean="0">
                <a:solidFill>
                  <a:srgbClr val="000008"/>
                </a:solidFill>
                <a:latin typeface="Tahoma" panose="020B0604030504040204" pitchFamily="34" charset="0"/>
                <a:ea typeface="宋体" panose="02010600030101010101" pitchFamily="2" charset="-122"/>
              </a:rPr>
              <a:t>文件</a:t>
            </a:r>
            <a:r>
              <a:rPr lang="zh-CN" altLang="en-US" sz="2400" dirty="0">
                <a:solidFill>
                  <a:srgbClr val="000008"/>
                </a:solidFill>
                <a:latin typeface="Tahoma" panose="020B0604030504040204" pitchFamily="34" charset="0"/>
                <a:ea typeface="宋体" panose="02010600030101010101" pitchFamily="2" charset="-122"/>
              </a:rPr>
              <a:t>的</a:t>
            </a:r>
            <a:r>
              <a:rPr lang="zh-CN" altLang="en-US" sz="2400" dirty="0" smtClean="0">
                <a:solidFill>
                  <a:srgbClr val="000008"/>
                </a:solidFill>
                <a:latin typeface="Tahoma" panose="020B0604030504040204" pitchFamily="34" charset="0"/>
                <a:ea typeface="宋体" panose="02010600030101010101" pitchFamily="2" charset="-122"/>
              </a:rPr>
              <a:t>实现</a:t>
            </a:r>
            <a:endParaRPr lang="en-US" altLang="zh-CN" sz="2400" dirty="0" smtClean="0">
              <a:solidFill>
                <a:srgbClr val="000008"/>
              </a:solidFill>
              <a:latin typeface="Tahoma" panose="020B0604030504040204" pitchFamily="34" charset="0"/>
              <a:ea typeface="宋体" panose="02010600030101010101" pitchFamily="2" charset="-122"/>
            </a:endParaRPr>
          </a:p>
          <a:p>
            <a:pPr lvl="1" eaLnBrk="1" hangingPunct="1">
              <a:lnSpc>
                <a:spcPct val="110000"/>
              </a:lnSpc>
              <a:buFont typeface="Wingdings" panose="05000000000000000000" pitchFamily="2" charset="2"/>
              <a:buChar char="Ø"/>
            </a:pPr>
            <a:r>
              <a:rPr lang="zh-CN" altLang="en-US" sz="2400" dirty="0" smtClean="0">
                <a:solidFill>
                  <a:srgbClr val="000008"/>
                </a:solidFill>
                <a:latin typeface="Tahoma" panose="020B0604030504040204" pitchFamily="34" charset="0"/>
                <a:ea typeface="宋体" panose="02010600030101010101" pitchFamily="2" charset="-122"/>
              </a:rPr>
              <a:t>目录的实现</a:t>
            </a:r>
            <a:endParaRPr lang="en-US" altLang="zh-CN" sz="2400" dirty="0" smtClean="0">
              <a:solidFill>
                <a:srgbClr val="000008"/>
              </a:solidFill>
              <a:latin typeface="Tahoma" panose="020B0604030504040204" pitchFamily="34" charset="0"/>
              <a:ea typeface="宋体" panose="02010600030101010101" pitchFamily="2" charset="-122"/>
            </a:endParaRPr>
          </a:p>
          <a:p>
            <a:pPr lvl="1" eaLnBrk="1" hangingPunct="1">
              <a:lnSpc>
                <a:spcPct val="110000"/>
              </a:lnSpc>
              <a:buFont typeface="Wingdings" panose="05000000000000000000" pitchFamily="2" charset="2"/>
              <a:buChar char="Ø"/>
            </a:pPr>
            <a:r>
              <a:rPr lang="zh-CN" altLang="en-US" sz="2400" dirty="0" smtClean="0">
                <a:solidFill>
                  <a:srgbClr val="000008"/>
                </a:solidFill>
                <a:latin typeface="Tahoma" panose="020B0604030504040204" pitchFamily="34" charset="0"/>
                <a:ea typeface="宋体" panose="02010600030101010101" pitchFamily="2" charset="-122"/>
              </a:rPr>
              <a:t>磁盘空间管理</a:t>
            </a:r>
            <a:endParaRPr lang="en-US" altLang="zh-CN" sz="2400" dirty="0" smtClean="0">
              <a:solidFill>
                <a:srgbClr val="000008"/>
              </a:solidFill>
              <a:latin typeface="Tahoma" panose="020B0604030504040204" pitchFamily="34" charset="0"/>
              <a:ea typeface="宋体" panose="02010600030101010101" pitchFamily="2" charset="-122"/>
            </a:endParaRPr>
          </a:p>
          <a:p>
            <a:pPr lvl="1" eaLnBrk="1" hangingPunct="1">
              <a:lnSpc>
                <a:spcPct val="110000"/>
              </a:lnSpc>
              <a:buFont typeface="Wingdings" panose="05000000000000000000" pitchFamily="2" charset="2"/>
              <a:buChar char="Ø"/>
            </a:pPr>
            <a:r>
              <a:rPr lang="zh-CN" altLang="en-US" sz="2400" dirty="0" smtClean="0">
                <a:solidFill>
                  <a:schemeClr val="bg1">
                    <a:lumMod val="65000"/>
                  </a:schemeClr>
                </a:solidFill>
                <a:latin typeface="Tahoma" panose="020B0604030504040204" pitchFamily="34" charset="0"/>
                <a:ea typeface="宋体" panose="02010600030101010101" pitchFamily="2" charset="-122"/>
              </a:rPr>
              <a:t>文件系统的可靠性</a:t>
            </a:r>
            <a:endParaRPr lang="en-US" altLang="zh-CN" sz="2400" dirty="0" smtClean="0">
              <a:solidFill>
                <a:schemeClr val="bg1">
                  <a:lumMod val="65000"/>
                </a:schemeClr>
              </a:solidFill>
              <a:latin typeface="Tahoma" panose="020B0604030504040204" pitchFamily="34" charset="0"/>
              <a:ea typeface="宋体" panose="02010600030101010101" pitchFamily="2" charset="-122"/>
            </a:endParaRPr>
          </a:p>
          <a:p>
            <a:pPr lvl="1" eaLnBrk="1" hangingPunct="1">
              <a:lnSpc>
                <a:spcPct val="110000"/>
              </a:lnSpc>
              <a:buFont typeface="Wingdings" panose="05000000000000000000" pitchFamily="2" charset="2"/>
              <a:buChar char="Ø"/>
            </a:pPr>
            <a:r>
              <a:rPr lang="zh-CN" altLang="en-US" sz="2400" dirty="0" smtClean="0">
                <a:solidFill>
                  <a:schemeClr val="bg1">
                    <a:lumMod val="65000"/>
                  </a:schemeClr>
                </a:solidFill>
                <a:latin typeface="Tahoma" panose="020B0604030504040204" pitchFamily="34" charset="0"/>
                <a:ea typeface="宋体" panose="02010600030101010101" pitchFamily="2" charset="-122"/>
              </a:rPr>
              <a:t>文件系统的性能</a:t>
            </a:r>
            <a:endParaRPr lang="en-US" altLang="zh-CN" sz="2400" dirty="0" smtClean="0">
              <a:solidFill>
                <a:schemeClr val="bg1">
                  <a:lumMod val="65000"/>
                </a:schemeClr>
              </a:solidFill>
              <a:latin typeface="Tahoma" panose="020B0604030504040204" pitchFamily="34" charset="0"/>
              <a:ea typeface="宋体" panose="02010600030101010101" pitchFamily="2" charset="-122"/>
            </a:endParaRPr>
          </a:p>
          <a:p>
            <a:pPr lvl="1" eaLnBrk="1" hangingPunct="1">
              <a:lnSpc>
                <a:spcPct val="110000"/>
              </a:lnSpc>
              <a:buFont typeface="Wingdings" panose="05000000000000000000" pitchFamily="2" charset="2"/>
              <a:buChar char="Ø"/>
            </a:pPr>
            <a:r>
              <a:rPr lang="zh-CN" altLang="en-US" sz="2400" dirty="0" smtClean="0">
                <a:solidFill>
                  <a:schemeClr val="bg1">
                    <a:lumMod val="65000"/>
                  </a:schemeClr>
                </a:solidFill>
                <a:latin typeface="Tahoma" panose="020B0604030504040204" pitchFamily="34" charset="0"/>
                <a:ea typeface="宋体" panose="02010600030101010101" pitchFamily="2" charset="-122"/>
              </a:rPr>
              <a:t>日志结构的文件系统</a:t>
            </a:r>
            <a:endParaRPr lang="zh-CN" altLang="en-US" sz="2400" dirty="0">
              <a:solidFill>
                <a:schemeClr val="bg1">
                  <a:lumMod val="65000"/>
                </a:schemeClr>
              </a:solidFill>
              <a:latin typeface="Tahoma" panose="020B0604030504040204" pitchFamily="34" charset="0"/>
              <a:ea typeface="宋体" panose="02010600030101010101" pitchFamily="2" charset="-122"/>
            </a:endParaRPr>
          </a:p>
          <a:p>
            <a:pPr lvl="1" eaLnBrk="1" hangingPunct="1">
              <a:lnSpc>
                <a:spcPct val="110000"/>
              </a:lnSpc>
              <a:buFont typeface="Wingdings" panose="05000000000000000000" pitchFamily="2" charset="2"/>
              <a:buChar char="Ø"/>
            </a:pPr>
            <a:endParaRPr lang="en-US" altLang="zh-CN" kern="0" dirty="0" smtClean="0">
              <a:solidFill>
                <a:srgbClr val="000008"/>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96390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5.1.1 </a:t>
            </a:r>
            <a:r>
              <a:rPr lang="zh-CN" altLang="en-US" sz="2800" b="1" dirty="0" smtClean="0">
                <a:latin typeface="Times New Roman" panose="02020603050405020304" pitchFamily="18" charset="0"/>
                <a:cs typeface="Times New Roman" panose="02020603050405020304" pitchFamily="18" charset="0"/>
              </a:rPr>
              <a:t>文件的命名</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503548" y="1088740"/>
            <a:ext cx="7632848"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00100" lvl="1" indent="-342900" algn="just">
              <a:lnSpc>
                <a:spcPct val="150000"/>
              </a:lnSpc>
              <a:spcBef>
                <a:spcPts val="600"/>
              </a:spcBef>
              <a:spcAft>
                <a:spcPts val="0"/>
              </a:spcAft>
              <a:buFont typeface="Wingdings" panose="05000000000000000000" pitchFamily="2" charset="2"/>
              <a:buChar char="n"/>
            </a:pPr>
            <a:r>
              <a:rPr lang="zh-CN" altLang="en-US" sz="2000" b="1" dirty="0" smtClean="0">
                <a:latin typeface="Times New Roman" panose="02020603050405020304" pitchFamily="18" charset="0"/>
                <a:cs typeface="Times New Roman" panose="02020603050405020304" pitchFamily="18" charset="0"/>
              </a:rPr>
              <a:t>许多操作系统支持</a:t>
            </a:r>
            <a:r>
              <a:rPr lang="zh-CN" altLang="en-US" sz="2000" b="1" dirty="0" smtClean="0">
                <a:solidFill>
                  <a:srgbClr val="0000FF"/>
                </a:solidFill>
                <a:latin typeface="Times New Roman" panose="02020603050405020304" pitchFamily="18" charset="0"/>
                <a:cs typeface="Times New Roman" panose="02020603050405020304" pitchFamily="18" charset="0"/>
              </a:rPr>
              <a:t>两部分组成的文件名</a:t>
            </a:r>
            <a:r>
              <a:rPr lang="zh-CN" altLang="en-US" sz="2000" b="1" dirty="0" smtClean="0">
                <a:latin typeface="Times New Roman" panose="02020603050405020304" pitchFamily="18" charset="0"/>
                <a:cs typeface="Times New Roman" panose="02020603050405020304" pitchFamily="18" charset="0"/>
              </a:rPr>
              <a:t>，两部分用句点隔开，句点后面的称为</a:t>
            </a:r>
            <a:r>
              <a:rPr lang="zh-CN" altLang="en-US" sz="2000" b="1" u="sng" dirty="0" smtClean="0">
                <a:solidFill>
                  <a:srgbClr val="FF0000"/>
                </a:solidFill>
                <a:latin typeface="Times New Roman" panose="02020603050405020304" pitchFamily="18" charset="0"/>
                <a:cs typeface="Times New Roman" panose="02020603050405020304" pitchFamily="18" charset="0"/>
              </a:rPr>
              <a:t>文件扩展名</a:t>
            </a:r>
            <a:r>
              <a:rPr lang="zh-CN" altLang="en-US" sz="2000" b="1" dirty="0" smtClean="0">
                <a:solidFill>
                  <a:srgbClr val="FF0000"/>
                </a:solidFill>
                <a:latin typeface="Times New Roman" panose="02020603050405020304" pitchFamily="18" charset="0"/>
                <a:cs typeface="Times New Roman" panose="02020603050405020304" pitchFamily="18" charset="0"/>
              </a:rPr>
              <a:t>（</a:t>
            </a:r>
            <a:r>
              <a:rPr lang="en-US" altLang="zh-CN" sz="2000" b="1" dirty="0" smtClean="0">
                <a:solidFill>
                  <a:srgbClr val="FF0000"/>
                </a:solidFill>
                <a:latin typeface="Times New Roman" panose="02020603050405020304" pitchFamily="18" charset="0"/>
                <a:cs typeface="Times New Roman" panose="02020603050405020304" pitchFamily="18" charset="0"/>
              </a:rPr>
              <a:t>file extension</a:t>
            </a:r>
            <a:r>
              <a:rPr lang="zh-CN" altLang="en-US" sz="2000" b="1" dirty="0" smtClean="0">
                <a:solidFill>
                  <a:srgbClr val="FF0000"/>
                </a:solidFill>
                <a:latin typeface="Times New Roman" panose="02020603050405020304" pitchFamily="18" charset="0"/>
                <a:cs typeface="Times New Roman" panose="02020603050405020304" pitchFamily="18" charset="0"/>
              </a:rPr>
              <a:t>）</a:t>
            </a:r>
            <a:endParaRPr lang="en-US" altLang="zh-CN" sz="2000" b="1" dirty="0" smtClean="0">
              <a:solidFill>
                <a:srgbClr val="FF0000"/>
              </a:solidFill>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Ø"/>
            </a:pPr>
            <a:r>
              <a:rPr lang="zh-CN" altLang="en-US" sz="2000" b="1" dirty="0" smtClean="0">
                <a:latin typeface="Times New Roman" panose="02020603050405020304" pitchFamily="18" charset="0"/>
                <a:cs typeface="Times New Roman" panose="02020603050405020304" pitchFamily="18" charset="0"/>
              </a:rPr>
              <a:t>通常表示文件类型有关的一些信息</a:t>
            </a:r>
            <a:endParaRPr lang="en-US" altLang="zh-CN" sz="2000" b="1" dirty="0" smtClean="0">
              <a:latin typeface="Times New Roman" panose="02020603050405020304" pitchFamily="18" charset="0"/>
              <a:cs typeface="Times New Roman" panose="02020603050405020304" pitchFamily="18" charset="0"/>
            </a:endParaRPr>
          </a:p>
          <a:p>
            <a:pPr marL="1257300" lvl="2" indent="-342900" algn="just">
              <a:lnSpc>
                <a:spcPct val="150000"/>
              </a:lnSpc>
              <a:spcBef>
                <a:spcPts val="600"/>
              </a:spcBef>
              <a:spcAft>
                <a:spcPts val="0"/>
              </a:spcAft>
              <a:buFont typeface="Arial" panose="020B0604020202020204" pitchFamily="34" charset="0"/>
              <a:buChar char="•"/>
            </a:pPr>
            <a:r>
              <a:rPr lang="zh-CN" altLang="en-US" sz="2000" u="sng" dirty="0" smtClean="0">
                <a:latin typeface="Times New Roman" panose="02020603050405020304" pitchFamily="18" charset="0"/>
                <a:cs typeface="Times New Roman" panose="02020603050405020304" pitchFamily="18" charset="0"/>
              </a:rPr>
              <a:t>比如</a:t>
            </a:r>
            <a:r>
              <a:rPr lang="en-US" altLang="zh-CN" sz="2000" u="sng" dirty="0" smtClean="0">
                <a:latin typeface="Times New Roman" panose="02020603050405020304" pitchFamily="18" charset="0"/>
                <a:cs typeface="Times New Roman" panose="02020603050405020304" pitchFamily="18" charset="0"/>
              </a:rPr>
              <a:t>: .c</a:t>
            </a:r>
            <a:r>
              <a:rPr lang="zh-CN" altLang="en-US" sz="2000" u="sng" dirty="0" smtClean="0">
                <a:latin typeface="Times New Roman" panose="02020603050405020304" pitchFamily="18" charset="0"/>
                <a:cs typeface="Times New Roman" panose="02020603050405020304" pitchFamily="18" charset="0"/>
              </a:rPr>
              <a:t>表示</a:t>
            </a:r>
            <a:r>
              <a:rPr lang="en-US" altLang="zh-CN" sz="2000" u="sng" dirty="0" smtClean="0">
                <a:latin typeface="Times New Roman" panose="02020603050405020304" pitchFamily="18" charset="0"/>
                <a:cs typeface="Times New Roman" panose="02020603050405020304" pitchFamily="18" charset="0"/>
              </a:rPr>
              <a:t>c</a:t>
            </a:r>
            <a:r>
              <a:rPr lang="zh-CN" altLang="en-US" sz="2000" u="sng" dirty="0" smtClean="0">
                <a:latin typeface="Times New Roman" panose="02020603050405020304" pitchFamily="18" charset="0"/>
                <a:cs typeface="Times New Roman" panose="02020603050405020304" pitchFamily="18" charset="0"/>
              </a:rPr>
              <a:t>语言源文件</a:t>
            </a:r>
            <a:endParaRPr lang="en-US" altLang="zh-CN" sz="2000" u="sng"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Ø"/>
            </a:pPr>
            <a:r>
              <a:rPr lang="en-US" altLang="zh-CN" sz="2000" b="1" dirty="0" smtClean="0">
                <a:latin typeface="Times New Roman" panose="02020603050405020304" pitchFamily="18" charset="0"/>
                <a:cs typeface="Times New Roman" panose="02020603050405020304" pitchFamily="18" charset="0"/>
              </a:rPr>
              <a:t>MS-DOS,</a:t>
            </a:r>
            <a:r>
              <a:rPr lang="zh-CN" altLang="en-US" sz="2000" b="1" dirty="0" smtClean="0">
                <a:latin typeface="Times New Roman" panose="02020603050405020304" pitchFamily="18" charset="0"/>
                <a:cs typeface="Times New Roman" panose="02020603050405020304" pitchFamily="18" charset="0"/>
              </a:rPr>
              <a:t>文件名由</a:t>
            </a:r>
            <a:r>
              <a:rPr lang="en-US" altLang="zh-CN" sz="2000" b="1" dirty="0" smtClean="0">
                <a:latin typeface="Times New Roman" panose="02020603050405020304" pitchFamily="18" charset="0"/>
                <a:cs typeface="Times New Roman" panose="02020603050405020304" pitchFamily="18" charset="0"/>
              </a:rPr>
              <a:t>1~8</a:t>
            </a:r>
            <a:r>
              <a:rPr lang="zh-CN" altLang="en-US" sz="2000" b="1" dirty="0" smtClean="0">
                <a:latin typeface="Times New Roman" panose="02020603050405020304" pitchFamily="18" charset="0"/>
                <a:cs typeface="Times New Roman" panose="02020603050405020304" pitchFamily="18" charset="0"/>
              </a:rPr>
              <a:t>个字符和</a:t>
            </a:r>
            <a:r>
              <a:rPr lang="en-US" altLang="zh-CN" sz="2000" b="1" dirty="0" smtClean="0">
                <a:latin typeface="Times New Roman" panose="02020603050405020304" pitchFamily="18" charset="0"/>
                <a:cs typeface="Times New Roman" panose="02020603050405020304" pitchFamily="18" charset="0"/>
              </a:rPr>
              <a:t>1~3</a:t>
            </a:r>
            <a:r>
              <a:rPr lang="zh-CN" altLang="en-US" sz="2000" b="1" dirty="0" smtClean="0">
                <a:latin typeface="Times New Roman" panose="02020603050405020304" pitchFamily="18" charset="0"/>
                <a:cs typeface="Times New Roman" panose="02020603050405020304" pitchFamily="18" charset="0"/>
              </a:rPr>
              <a:t>个字符的可选扩展名组成</a:t>
            </a:r>
            <a:endParaRPr lang="en-US" altLang="zh-CN" sz="2000" b="1"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Ø"/>
            </a:pPr>
            <a:r>
              <a:rPr lang="en-US" altLang="zh-CN" sz="2000" b="1" dirty="0" smtClean="0">
                <a:latin typeface="Times New Roman" panose="02020603050405020304" pitchFamily="18" charset="0"/>
                <a:cs typeface="Times New Roman" panose="02020603050405020304" pitchFamily="18" charset="0"/>
              </a:rPr>
              <a:t>UNIX</a:t>
            </a:r>
            <a:r>
              <a:rPr lang="zh-CN" altLang="en-US" sz="2000" b="1" dirty="0" smtClean="0">
                <a:latin typeface="Times New Roman" panose="02020603050405020304" pitchFamily="18" charset="0"/>
                <a:cs typeface="Times New Roman" panose="02020603050405020304" pitchFamily="18" charset="0"/>
              </a:rPr>
              <a:t>，文件扩展名长度由用户决定，甚至包含两个或多个扩展名</a:t>
            </a:r>
            <a:endParaRPr lang="en-US" altLang="zh-CN" sz="2000" b="1" dirty="0" smtClean="0">
              <a:latin typeface="Times New Roman" panose="02020603050405020304" pitchFamily="18" charset="0"/>
              <a:cs typeface="Times New Roman" panose="02020603050405020304" pitchFamily="18" charset="0"/>
            </a:endParaRPr>
          </a:p>
          <a:p>
            <a:pPr marL="1257300" lvl="2" indent="-342900" algn="just">
              <a:lnSpc>
                <a:spcPct val="150000"/>
              </a:lnSpc>
              <a:spcBef>
                <a:spcPts val="600"/>
              </a:spcBef>
              <a:spcAft>
                <a:spcPts val="0"/>
              </a:spcAft>
              <a:buFont typeface="Arial" panose="020B0604020202020204" pitchFamily="34" charset="0"/>
              <a:buChar char="•"/>
            </a:pPr>
            <a:r>
              <a:rPr lang="zh-CN" altLang="en-US" sz="2000" u="sng" dirty="0" smtClean="0">
                <a:latin typeface="Times New Roman" panose="02020603050405020304" pitchFamily="18" charset="0"/>
                <a:cs typeface="Times New Roman" panose="02020603050405020304" pitchFamily="18" charset="0"/>
              </a:rPr>
              <a:t>比如</a:t>
            </a:r>
            <a:r>
              <a:rPr lang="en-US" altLang="zh-CN" sz="2000" u="sng" dirty="0" smtClean="0">
                <a:latin typeface="Times New Roman" panose="02020603050405020304" pitchFamily="18" charset="0"/>
                <a:cs typeface="Times New Roman" panose="02020603050405020304" pitchFamily="18" charset="0"/>
              </a:rPr>
              <a:t>: prog.c.bz2</a:t>
            </a:r>
            <a:r>
              <a:rPr lang="zh-CN" altLang="en-US" sz="2000" u="sng" dirty="0" smtClean="0">
                <a:latin typeface="Times New Roman" panose="02020603050405020304" pitchFamily="18" charset="0"/>
                <a:cs typeface="Times New Roman" panose="02020603050405020304" pitchFamily="18" charset="0"/>
              </a:rPr>
              <a:t>，其中</a:t>
            </a:r>
            <a:r>
              <a:rPr lang="en-US" altLang="zh-CN" sz="2000" u="sng" dirty="0" smtClean="0">
                <a:latin typeface="Times New Roman" panose="02020603050405020304" pitchFamily="18" charset="0"/>
                <a:cs typeface="Times New Roman" panose="02020603050405020304" pitchFamily="18" charset="0"/>
              </a:rPr>
              <a:t>bz2</a:t>
            </a:r>
            <a:r>
              <a:rPr lang="zh-CN" altLang="en-US" sz="2000" u="sng" dirty="0" smtClean="0">
                <a:latin typeface="Times New Roman" panose="02020603050405020304" pitchFamily="18" charset="0"/>
                <a:cs typeface="Times New Roman" panose="02020603050405020304" pitchFamily="18" charset="0"/>
              </a:rPr>
              <a:t>表明文件</a:t>
            </a:r>
            <a:r>
              <a:rPr lang="en-US" altLang="zh-CN" sz="2000" u="sng" dirty="0" smtClean="0">
                <a:latin typeface="Times New Roman" panose="02020603050405020304" pitchFamily="18" charset="0"/>
                <a:cs typeface="Times New Roman" panose="02020603050405020304" pitchFamily="18" charset="0"/>
              </a:rPr>
              <a:t>(</a:t>
            </a:r>
            <a:r>
              <a:rPr lang="en-US" altLang="zh-CN" sz="2000" u="sng" dirty="0" err="1" smtClean="0">
                <a:latin typeface="Times New Roman" panose="02020603050405020304" pitchFamily="18" charset="0"/>
                <a:cs typeface="Times New Roman" panose="02020603050405020304" pitchFamily="18" charset="0"/>
              </a:rPr>
              <a:t>prog.c</a:t>
            </a:r>
            <a:r>
              <a:rPr lang="en-US" altLang="zh-CN" sz="2000" u="sng" dirty="0" smtClean="0">
                <a:latin typeface="Times New Roman" panose="02020603050405020304" pitchFamily="18" charset="0"/>
                <a:cs typeface="Times New Roman" panose="02020603050405020304" pitchFamily="18" charset="0"/>
              </a:rPr>
              <a:t>)</a:t>
            </a:r>
            <a:r>
              <a:rPr lang="zh-CN" altLang="en-US" sz="2000" u="sng" dirty="0" smtClean="0">
                <a:latin typeface="Times New Roman" panose="02020603050405020304" pitchFamily="18" charset="0"/>
                <a:cs typeface="Times New Roman" panose="02020603050405020304" pitchFamily="18" charset="0"/>
              </a:rPr>
              <a:t>已经使用</a:t>
            </a:r>
            <a:r>
              <a:rPr lang="en-US" altLang="zh-CN" sz="2000" u="sng" dirty="0" smtClean="0">
                <a:latin typeface="Times New Roman" panose="02020603050405020304" pitchFamily="18" charset="0"/>
                <a:cs typeface="Times New Roman" panose="02020603050405020304" pitchFamily="18" charset="0"/>
              </a:rPr>
              <a:t>bzip2</a:t>
            </a:r>
            <a:r>
              <a:rPr lang="zh-CN" altLang="en-US" sz="2000" u="sng" dirty="0" smtClean="0">
                <a:latin typeface="Times New Roman" panose="02020603050405020304" pitchFamily="18" charset="0"/>
                <a:cs typeface="Times New Roman" panose="02020603050405020304" pitchFamily="18" charset="0"/>
              </a:rPr>
              <a:t>算法压缩过</a:t>
            </a:r>
            <a:endParaRPr lang="en-US" altLang="zh-C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649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5.1.1 </a:t>
            </a:r>
            <a:r>
              <a:rPr lang="zh-CN" altLang="en-US" sz="2800" b="1" dirty="0" smtClean="0">
                <a:latin typeface="Times New Roman" panose="02020603050405020304" pitchFamily="18" charset="0"/>
                <a:cs typeface="Times New Roman" panose="02020603050405020304" pitchFamily="18" charset="0"/>
              </a:rPr>
              <a:t>文件的命名</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971600" y="1382907"/>
            <a:ext cx="7308812"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ts val="0"/>
              </a:spcBef>
              <a:spcAft>
                <a:spcPts val="0"/>
              </a:spcAft>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Unix</a:t>
            </a:r>
          </a:p>
          <a:p>
            <a:pPr marL="342900" indent="-342900" algn="just">
              <a:lnSpc>
                <a:spcPct val="150000"/>
              </a:lnSpc>
              <a:spcBef>
                <a:spcPts val="0"/>
              </a:spcBef>
              <a:spcAft>
                <a:spcPts val="0"/>
              </a:spcAft>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扩展名是一种</a:t>
            </a:r>
            <a:r>
              <a:rPr lang="zh-CN" altLang="en-US" sz="2400" b="1" dirty="0" smtClean="0">
                <a:solidFill>
                  <a:srgbClr val="0000FF"/>
                </a:solidFill>
                <a:latin typeface="Times New Roman" panose="02020603050405020304" pitchFamily="18" charset="0"/>
                <a:cs typeface="Times New Roman" panose="02020603050405020304" pitchFamily="18" charset="0"/>
              </a:rPr>
              <a:t>惯例</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file.txt</a:t>
            </a:r>
            <a:r>
              <a:rPr lang="zh-CN" altLang="en-US" sz="2400" dirty="0" smtClean="0">
                <a:latin typeface="Times New Roman" panose="02020603050405020304" pitchFamily="18" charset="0"/>
                <a:cs typeface="Times New Roman" panose="02020603050405020304" pitchFamily="18" charset="0"/>
              </a:rPr>
              <a:t>的文件可能是文本文件，这个文件主要用于提醒用户，不是传递特别的信息</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ts val="0"/>
              </a:spcBef>
              <a:spcAft>
                <a:spcPts val="0"/>
              </a:spcAft>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例外的情况，</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编译器要求源文件必须</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结尾，否则拒绝编译</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ts val="0"/>
              </a:spcBef>
              <a:spcAft>
                <a:spcPts val="0"/>
              </a:spcAft>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优势：</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编译器可以编译链接多个文件：</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文件</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foo.c</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、汇编语言文件</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bar.s</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、目标文件</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other.o</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等，此时扩展名十分重要，</a:t>
            </a:r>
            <a:r>
              <a:rPr lang="zh-CN" altLang="en-US" sz="2400" u="sng" dirty="0" smtClean="0">
                <a:latin typeface="Times New Roman" panose="02020603050405020304" pitchFamily="18" charset="0"/>
                <a:cs typeface="Times New Roman" panose="02020603050405020304" pitchFamily="18" charset="0"/>
              </a:rPr>
              <a:t>用于区分哪些是</a:t>
            </a:r>
            <a:r>
              <a:rPr lang="en-US" altLang="zh-CN" sz="2400" u="sng" dirty="0">
                <a:latin typeface="Times New Roman" panose="02020603050405020304" pitchFamily="18" charset="0"/>
                <a:cs typeface="Times New Roman" panose="02020603050405020304" pitchFamily="18" charset="0"/>
              </a:rPr>
              <a:t>C</a:t>
            </a:r>
            <a:r>
              <a:rPr lang="zh-CN" altLang="en-US" sz="2400" u="sng" dirty="0" smtClean="0">
                <a:latin typeface="Times New Roman" panose="02020603050405020304" pitchFamily="18" charset="0"/>
                <a:cs typeface="Times New Roman" panose="02020603050405020304" pitchFamily="18" charset="0"/>
              </a:rPr>
              <a:t>文件、</a:t>
            </a:r>
            <a:r>
              <a:rPr lang="zh-CN" altLang="en-US" sz="2400" u="sng" dirty="0">
                <a:latin typeface="Times New Roman" panose="02020603050405020304" pitchFamily="18" charset="0"/>
                <a:cs typeface="Times New Roman" panose="02020603050405020304" pitchFamily="18" charset="0"/>
              </a:rPr>
              <a:t>汇编语言</a:t>
            </a:r>
            <a:r>
              <a:rPr lang="zh-CN" altLang="en-US" sz="2400" u="sng" dirty="0" smtClean="0">
                <a:latin typeface="Times New Roman" panose="02020603050405020304" pitchFamily="18" charset="0"/>
                <a:cs typeface="Times New Roman" panose="02020603050405020304" pitchFamily="18" charset="0"/>
              </a:rPr>
              <a:t>文件或目标文件</a:t>
            </a:r>
            <a:endParaRPr lang="en-US" altLang="zh-CN" sz="2400" u="sng" dirty="0" smtClean="0">
              <a:latin typeface="Times New Roman" panose="02020603050405020304" pitchFamily="18" charset="0"/>
              <a:cs typeface="Times New Roman" panose="02020603050405020304" pitchFamily="18" charset="0"/>
            </a:endParaRPr>
          </a:p>
          <a:p>
            <a:pPr marL="342900" indent="-342900" algn="just">
              <a:lnSpc>
                <a:spcPct val="150000"/>
              </a:lnSpc>
              <a:spcBef>
                <a:spcPts val="0"/>
              </a:spcBef>
              <a:spcAft>
                <a:spcPts val="0"/>
              </a:spcAft>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p:txBody>
      </p:sp>
      <p:sp>
        <p:nvSpPr>
          <p:cNvPr id="4" name="Text Box 3"/>
          <p:cNvSpPr txBox="1">
            <a:spLocks noChangeArrowheads="1"/>
          </p:cNvSpPr>
          <p:nvPr/>
        </p:nvSpPr>
        <p:spPr bwMode="auto">
          <a:xfrm>
            <a:off x="539552" y="944724"/>
            <a:ext cx="8098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spcBef>
                <a:spcPct val="50000"/>
              </a:spcBef>
              <a:spcAft>
                <a:spcPts val="0"/>
              </a:spcAft>
              <a:buFont typeface="Wingdings" panose="05000000000000000000" pitchFamily="2" charset="2"/>
              <a:buChar char="n"/>
            </a:pPr>
            <a:r>
              <a:rPr lang="en-US" altLang="zh-CN" sz="2400" b="1" dirty="0" smtClean="0">
                <a:solidFill>
                  <a:srgbClr val="FF0000"/>
                </a:solidFill>
                <a:latin typeface="Times New Roman" panose="02020603050405020304" pitchFamily="18" charset="0"/>
                <a:cs typeface="Times New Roman" panose="02020603050405020304" pitchFamily="18" charset="0"/>
              </a:rPr>
              <a:t>Windows</a:t>
            </a:r>
            <a:r>
              <a:rPr lang="zh-CN" altLang="en-US" sz="2400" b="1" dirty="0" smtClean="0">
                <a:solidFill>
                  <a:srgbClr val="FF0000"/>
                </a:solidFill>
                <a:latin typeface="Times New Roman" panose="02020603050405020304" pitchFamily="18" charset="0"/>
                <a:cs typeface="Times New Roman" panose="02020603050405020304" pitchFamily="18" charset="0"/>
              </a:rPr>
              <a:t>和</a:t>
            </a:r>
            <a:r>
              <a:rPr lang="en-US" altLang="zh-CN" sz="2400" b="1" dirty="0">
                <a:solidFill>
                  <a:srgbClr val="FF0000"/>
                </a:solidFill>
                <a:latin typeface="Times New Roman" panose="02020603050405020304" pitchFamily="18" charset="0"/>
                <a:cs typeface="Times New Roman" panose="02020603050405020304" pitchFamily="18" charset="0"/>
              </a:rPr>
              <a:t>U</a:t>
            </a:r>
            <a:r>
              <a:rPr lang="en-US" altLang="zh-CN" sz="2400" b="1" dirty="0" smtClean="0">
                <a:solidFill>
                  <a:srgbClr val="FF0000"/>
                </a:solidFill>
                <a:latin typeface="Times New Roman" panose="02020603050405020304" pitchFamily="18" charset="0"/>
                <a:cs typeface="Times New Roman" panose="02020603050405020304" pitchFamily="18" charset="0"/>
              </a:rPr>
              <a:t>nix</a:t>
            </a:r>
            <a:r>
              <a:rPr lang="zh-CN" altLang="en-US" sz="2400" b="1" dirty="0" smtClean="0">
                <a:solidFill>
                  <a:srgbClr val="FF0000"/>
                </a:solidFill>
                <a:latin typeface="Times New Roman" panose="02020603050405020304" pitchFamily="18" charset="0"/>
                <a:cs typeface="Times New Roman" panose="02020603050405020304" pitchFamily="18" charset="0"/>
              </a:rPr>
              <a:t>差别：</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40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5.1.1 </a:t>
            </a:r>
            <a:r>
              <a:rPr lang="zh-CN" altLang="en-US" sz="2800" b="1" dirty="0" smtClean="0">
                <a:latin typeface="Times New Roman" panose="02020603050405020304" pitchFamily="18" charset="0"/>
                <a:cs typeface="Times New Roman" panose="02020603050405020304" pitchFamily="18" charset="0"/>
              </a:rPr>
              <a:t>文件的命名</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899592" y="1556792"/>
            <a:ext cx="738082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ts val="600"/>
              </a:spcBef>
              <a:spcAft>
                <a:spcPts val="0"/>
              </a:spcAft>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Windows </a:t>
            </a:r>
          </a:p>
          <a:p>
            <a:pPr marL="342900" indent="-342900" algn="just">
              <a:lnSpc>
                <a:spcPct val="150000"/>
              </a:lnSpc>
              <a:spcBef>
                <a:spcPts val="600"/>
              </a:spcBef>
              <a:spcAft>
                <a:spcPts val="0"/>
              </a:spcAft>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十分重视扩展名，并且</a:t>
            </a:r>
            <a:r>
              <a:rPr lang="zh-CN" altLang="en-US" sz="2400" b="1" dirty="0" smtClean="0">
                <a:solidFill>
                  <a:srgbClr val="0000FF"/>
                </a:solidFill>
                <a:latin typeface="Times New Roman" panose="02020603050405020304" pitchFamily="18" charset="0"/>
                <a:cs typeface="Times New Roman" panose="02020603050405020304" pitchFamily="18" charset="0"/>
              </a:rPr>
              <a:t>赋予了含义</a:t>
            </a:r>
            <a:endParaRPr lang="en-US" altLang="zh-CN" sz="2400" b="1" dirty="0" smtClean="0">
              <a:solidFill>
                <a:srgbClr val="0000FF"/>
              </a:solidFill>
              <a:latin typeface="Times New Roman" panose="02020603050405020304" pitchFamily="18" charset="0"/>
              <a:cs typeface="Times New Roman" panose="02020603050405020304" pitchFamily="18" charset="0"/>
            </a:endParaRPr>
          </a:p>
          <a:p>
            <a:pPr marL="342900" indent="-342900" algn="just">
              <a:lnSpc>
                <a:spcPct val="150000"/>
              </a:lnSpc>
              <a:spcBef>
                <a:spcPts val="600"/>
              </a:spcBef>
              <a:spcAft>
                <a:spcPts val="0"/>
              </a:spcAft>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用户</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或进程</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可以向操作系统注册扩展名，并且为每种扩展名</a:t>
            </a:r>
            <a:r>
              <a:rPr lang="zh-CN" altLang="en-US" sz="2400" u="sng" dirty="0" smtClean="0">
                <a:solidFill>
                  <a:srgbClr val="0000FF"/>
                </a:solidFill>
                <a:latin typeface="Times New Roman" panose="02020603050405020304" pitchFamily="18" charset="0"/>
                <a:cs typeface="Times New Roman" panose="02020603050405020304" pitchFamily="18" charset="0"/>
              </a:rPr>
              <a:t>指定相应的应用程序</a:t>
            </a:r>
            <a:endParaRPr lang="en-US" altLang="zh-CN" sz="2400" u="sng" dirty="0" smtClean="0">
              <a:solidFill>
                <a:srgbClr val="0000FF"/>
              </a:solidFill>
              <a:latin typeface="Times New Roman" panose="02020603050405020304" pitchFamily="18" charset="0"/>
              <a:cs typeface="Times New Roman" panose="02020603050405020304" pitchFamily="18" charset="0"/>
            </a:endParaRPr>
          </a:p>
          <a:p>
            <a:pPr marL="342900" indent="-342900" algn="just">
              <a:lnSpc>
                <a:spcPct val="150000"/>
              </a:lnSpc>
              <a:spcBef>
                <a:spcPts val="600"/>
              </a:spcBef>
              <a:spcAft>
                <a:spcPts val="0"/>
              </a:spcAft>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用户可以通过</a:t>
            </a:r>
            <a:r>
              <a:rPr lang="zh-CN" altLang="en-US" sz="2400" b="1" dirty="0" smtClean="0">
                <a:solidFill>
                  <a:srgbClr val="0000FF"/>
                </a:solidFill>
                <a:latin typeface="Times New Roman" panose="02020603050405020304" pitchFamily="18" charset="0"/>
                <a:cs typeface="Times New Roman" panose="02020603050405020304" pitchFamily="18" charset="0"/>
              </a:rPr>
              <a:t>双击文件名</a:t>
            </a:r>
            <a:r>
              <a:rPr lang="zh-CN" altLang="en-US" sz="2400" dirty="0" smtClean="0">
                <a:latin typeface="Times New Roman" panose="02020603050405020304" pitchFamily="18" charset="0"/>
                <a:cs typeface="Times New Roman" panose="02020603050405020304" pitchFamily="18" charset="0"/>
              </a:rPr>
              <a:t>，系统自动的运行相应的程序，并且把文件名作为参数</a:t>
            </a:r>
            <a:endParaRPr lang="en-US" altLang="zh-CN"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600"/>
              </a:spcBef>
              <a:spcAft>
                <a:spcPts val="0"/>
              </a:spcAft>
            </a:pPr>
            <a:endParaRPr lang="en-US" altLang="zh-CN" sz="2000"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539552" y="944724"/>
            <a:ext cx="8098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spcBef>
                <a:spcPct val="50000"/>
              </a:spcBef>
              <a:spcAft>
                <a:spcPts val="0"/>
              </a:spcAft>
              <a:buFont typeface="Wingdings" panose="05000000000000000000" pitchFamily="2" charset="2"/>
              <a:buChar char="n"/>
            </a:pPr>
            <a:r>
              <a:rPr lang="en-US" altLang="zh-CN" sz="2400" b="1" dirty="0" smtClean="0">
                <a:solidFill>
                  <a:srgbClr val="FF0000"/>
                </a:solidFill>
                <a:latin typeface="Times New Roman" panose="02020603050405020304" pitchFamily="18" charset="0"/>
                <a:cs typeface="Times New Roman" panose="02020603050405020304" pitchFamily="18" charset="0"/>
              </a:rPr>
              <a:t>Windows</a:t>
            </a:r>
            <a:r>
              <a:rPr lang="zh-CN" altLang="en-US" sz="2400" b="1" dirty="0" smtClean="0">
                <a:solidFill>
                  <a:srgbClr val="FF0000"/>
                </a:solidFill>
                <a:latin typeface="Times New Roman" panose="02020603050405020304" pitchFamily="18" charset="0"/>
                <a:cs typeface="Times New Roman" panose="02020603050405020304" pitchFamily="18" charset="0"/>
              </a:rPr>
              <a:t>和</a:t>
            </a:r>
            <a:r>
              <a:rPr lang="en-US" altLang="zh-CN" sz="2400" b="1" dirty="0">
                <a:solidFill>
                  <a:srgbClr val="FF0000"/>
                </a:solidFill>
                <a:latin typeface="Times New Roman" panose="02020603050405020304" pitchFamily="18" charset="0"/>
                <a:cs typeface="Times New Roman" panose="02020603050405020304" pitchFamily="18" charset="0"/>
              </a:rPr>
              <a:t>U</a:t>
            </a:r>
            <a:r>
              <a:rPr lang="en-US" altLang="zh-CN" sz="2400" b="1" dirty="0" smtClean="0">
                <a:solidFill>
                  <a:srgbClr val="FF0000"/>
                </a:solidFill>
                <a:latin typeface="Times New Roman" panose="02020603050405020304" pitchFamily="18" charset="0"/>
                <a:cs typeface="Times New Roman" panose="02020603050405020304" pitchFamily="18" charset="0"/>
              </a:rPr>
              <a:t>nix</a:t>
            </a:r>
            <a:r>
              <a:rPr lang="zh-CN" altLang="en-US" sz="2400" b="1" dirty="0" smtClean="0">
                <a:solidFill>
                  <a:srgbClr val="FF0000"/>
                </a:solidFill>
                <a:latin typeface="Times New Roman" panose="02020603050405020304" pitchFamily="18" charset="0"/>
                <a:cs typeface="Times New Roman" panose="02020603050405020304" pitchFamily="18" charset="0"/>
              </a:rPr>
              <a:t>差别：</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162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5.1.1 </a:t>
            </a:r>
            <a:r>
              <a:rPr lang="zh-CN" altLang="en-US" sz="2800" b="1" dirty="0" smtClean="0">
                <a:latin typeface="Times New Roman" panose="02020603050405020304" pitchFamily="18" charset="0"/>
                <a:cs typeface="Times New Roman" panose="02020603050405020304" pitchFamily="18" charset="0"/>
              </a:rPr>
              <a:t>文件的命名</a:t>
            </a:r>
            <a:endParaRPr lang="en-US" altLang="zh-CN" sz="28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44524" y="980728"/>
            <a:ext cx="9144000" cy="461665"/>
          </a:xfrm>
          <a:prstGeom prst="rect">
            <a:avLst/>
          </a:prstGeom>
          <a:noFill/>
        </p:spPr>
        <p:txBody>
          <a:bodyPr wrap="square" rtlCol="0">
            <a:spAutoFit/>
          </a:bodyPr>
          <a:lstStyle/>
          <a:p>
            <a:pPr algn="ctr"/>
            <a:r>
              <a:rPr lang="en-US" altLang="zh-CN" sz="2400" b="1" dirty="0" smtClean="0"/>
              <a:t>《</a:t>
            </a:r>
            <a:r>
              <a:rPr lang="zh-CN" altLang="en-US" sz="2400" b="1" dirty="0" smtClean="0"/>
              <a:t>典型的文件扩展后缀名</a:t>
            </a:r>
            <a:r>
              <a:rPr lang="en-US" altLang="zh-CN" sz="2400" b="1" dirty="0" smtClean="0"/>
              <a:t>》</a:t>
            </a:r>
            <a:endParaRPr lang="zh-CN" altLang="en-US" sz="2400" b="1" dirty="0"/>
          </a:p>
        </p:txBody>
      </p:sp>
      <p:grpSp>
        <p:nvGrpSpPr>
          <p:cNvPr id="5" name="Group 53"/>
          <p:cNvGrpSpPr>
            <a:grpSpLocks/>
          </p:cNvGrpSpPr>
          <p:nvPr/>
        </p:nvGrpSpPr>
        <p:grpSpPr bwMode="auto">
          <a:xfrm>
            <a:off x="1619672" y="1628800"/>
            <a:ext cx="6191250" cy="4505325"/>
            <a:chOff x="882" y="709"/>
            <a:chExt cx="3900" cy="2838"/>
          </a:xfrm>
        </p:grpSpPr>
        <p:sp>
          <p:nvSpPr>
            <p:cNvPr id="6" name="Rectangle 4"/>
            <p:cNvSpPr>
              <a:spLocks noChangeArrowheads="1"/>
            </p:cNvSpPr>
            <p:nvPr/>
          </p:nvSpPr>
          <p:spPr bwMode="auto">
            <a:xfrm>
              <a:off x="1969" y="3358"/>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600">
                  <a:solidFill>
                    <a:srgbClr val="FF0000"/>
                  </a:solidFill>
                  <a:latin typeface="Arial" panose="020B0604020202020204" pitchFamily="34" charset="0"/>
                  <a:cs typeface="Arial" panose="020B0604020202020204" pitchFamily="34" charset="0"/>
                </a:rPr>
                <a:t>压缩文件</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7" name="Rectangle 5"/>
            <p:cNvSpPr>
              <a:spLocks noChangeArrowheads="1"/>
            </p:cNvSpPr>
            <p:nvPr/>
          </p:nvSpPr>
          <p:spPr bwMode="auto">
            <a:xfrm>
              <a:off x="882" y="3358"/>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file.zip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8" name="Rectangle 6"/>
            <p:cNvSpPr>
              <a:spLocks noChangeArrowheads="1"/>
            </p:cNvSpPr>
            <p:nvPr/>
          </p:nvSpPr>
          <p:spPr bwMode="auto">
            <a:xfrm>
              <a:off x="1969" y="3169"/>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600">
                  <a:solidFill>
                    <a:srgbClr val="FF0000"/>
                  </a:solidFill>
                  <a:latin typeface="Arial" panose="020B0604020202020204" pitchFamily="34" charset="0"/>
                  <a:cs typeface="Arial" panose="020B0604020202020204" pitchFamily="34" charset="0"/>
                </a:rPr>
                <a:t>一般文本文件</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9" name="Rectangle 7"/>
            <p:cNvSpPr>
              <a:spLocks noChangeArrowheads="1"/>
            </p:cNvSpPr>
            <p:nvPr/>
          </p:nvSpPr>
          <p:spPr bwMode="auto">
            <a:xfrm>
              <a:off x="882" y="3169"/>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file.txt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10" name="Rectangle 8"/>
            <p:cNvSpPr>
              <a:spLocks noChangeArrowheads="1"/>
            </p:cNvSpPr>
            <p:nvPr/>
          </p:nvSpPr>
          <p:spPr bwMode="auto">
            <a:xfrm>
              <a:off x="1969" y="2979"/>
              <a:ext cx="2813" cy="190"/>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TEX</a:t>
              </a:r>
              <a:r>
                <a:rPr kumimoji="0" lang="zh-CN" altLang="en-US" sz="1600">
                  <a:solidFill>
                    <a:srgbClr val="FF0000"/>
                  </a:solidFill>
                  <a:latin typeface="Arial" panose="020B0604020202020204" pitchFamily="34" charset="0"/>
                  <a:cs typeface="Arial" panose="020B0604020202020204" pitchFamily="34" charset="0"/>
                </a:rPr>
                <a:t>格式程序的输入</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11" name="Rectangle 9"/>
            <p:cNvSpPr>
              <a:spLocks noChangeArrowheads="1"/>
            </p:cNvSpPr>
            <p:nvPr/>
          </p:nvSpPr>
          <p:spPr bwMode="auto">
            <a:xfrm>
              <a:off x="882" y="2979"/>
              <a:ext cx="1087" cy="190"/>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file.tex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12" name="Rectangle 10"/>
            <p:cNvSpPr>
              <a:spLocks noChangeArrowheads="1"/>
            </p:cNvSpPr>
            <p:nvPr/>
          </p:nvSpPr>
          <p:spPr bwMode="auto">
            <a:xfrm>
              <a:off x="1969" y="2790"/>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PostScript</a:t>
              </a:r>
              <a:r>
                <a:rPr kumimoji="0" lang="zh-CN" altLang="en-US" sz="1600">
                  <a:solidFill>
                    <a:srgbClr val="FF0000"/>
                  </a:solidFill>
                  <a:latin typeface="Arial" panose="020B0604020202020204" pitchFamily="34" charset="0"/>
                  <a:cs typeface="Arial" panose="020B0604020202020204" pitchFamily="34" charset="0"/>
                </a:rPr>
                <a:t>文件</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13" name="Rectangle 11"/>
            <p:cNvSpPr>
              <a:spLocks noChangeArrowheads="1"/>
            </p:cNvSpPr>
            <p:nvPr/>
          </p:nvSpPr>
          <p:spPr bwMode="auto">
            <a:xfrm>
              <a:off x="882" y="2790"/>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file.ps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14" name="Rectangle 12"/>
            <p:cNvSpPr>
              <a:spLocks noChangeArrowheads="1"/>
            </p:cNvSpPr>
            <p:nvPr/>
          </p:nvSpPr>
          <p:spPr bwMode="auto">
            <a:xfrm>
              <a:off x="1969" y="2601"/>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600">
                  <a:solidFill>
                    <a:srgbClr val="FF0000"/>
                  </a:solidFill>
                  <a:latin typeface="Arial" panose="020B0604020202020204" pitchFamily="34" charset="0"/>
                  <a:cs typeface="Arial" panose="020B0604020202020204" pitchFamily="34" charset="0"/>
                </a:rPr>
                <a:t>可移植文档格式文件</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15" name="Rectangle 13"/>
            <p:cNvSpPr>
              <a:spLocks noChangeArrowheads="1"/>
            </p:cNvSpPr>
            <p:nvPr/>
          </p:nvSpPr>
          <p:spPr bwMode="auto">
            <a:xfrm>
              <a:off x="882" y="2601"/>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file.pdf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16" name="Rectangle 14"/>
            <p:cNvSpPr>
              <a:spLocks noChangeArrowheads="1"/>
            </p:cNvSpPr>
            <p:nvPr/>
          </p:nvSpPr>
          <p:spPr bwMode="auto">
            <a:xfrm>
              <a:off x="1969" y="2412"/>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600">
                  <a:solidFill>
                    <a:srgbClr val="FF0000"/>
                  </a:solidFill>
                  <a:latin typeface="Arial" panose="020B0604020202020204" pitchFamily="34" charset="0"/>
                  <a:cs typeface="Arial" panose="020B0604020202020204" pitchFamily="34" charset="0"/>
                </a:rPr>
                <a:t>目标文件</a:t>
              </a:r>
              <a:r>
                <a:rPr kumimoji="0" lang="en-US" altLang="zh-CN" sz="1600">
                  <a:solidFill>
                    <a:srgbClr val="FF0000"/>
                  </a:solidFill>
                  <a:latin typeface="Arial" panose="020B0604020202020204" pitchFamily="34" charset="0"/>
                  <a:cs typeface="Arial" panose="020B0604020202020204" pitchFamily="34" charset="0"/>
                </a:rPr>
                <a:t>(</a:t>
              </a:r>
              <a:r>
                <a:rPr kumimoji="0" lang="zh-CN" altLang="en-US" sz="1600">
                  <a:solidFill>
                    <a:srgbClr val="FF0000"/>
                  </a:solidFill>
                  <a:latin typeface="Arial" panose="020B0604020202020204" pitchFamily="34" charset="0"/>
                  <a:cs typeface="Arial" panose="020B0604020202020204" pitchFamily="34" charset="0"/>
                </a:rPr>
                <a:t>编译程序的输出，尚未链接</a:t>
              </a:r>
              <a:r>
                <a:rPr kumimoji="0" lang="en-US" altLang="zh-CN" sz="1600">
                  <a:solidFill>
                    <a:srgbClr val="FF0000"/>
                  </a:solidFill>
                  <a:latin typeface="Arial" panose="020B0604020202020204" pitchFamily="34" charset="0"/>
                  <a:cs typeface="Arial" panose="020B0604020202020204" pitchFamily="34" charset="0"/>
                </a:rPr>
                <a:t>)</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17" name="Rectangle 15"/>
            <p:cNvSpPr>
              <a:spLocks noChangeArrowheads="1"/>
            </p:cNvSpPr>
            <p:nvPr/>
          </p:nvSpPr>
          <p:spPr bwMode="auto">
            <a:xfrm>
              <a:off x="882" y="2412"/>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file.obj</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18" name="Rectangle 16"/>
            <p:cNvSpPr>
              <a:spLocks noChangeArrowheads="1"/>
            </p:cNvSpPr>
            <p:nvPr/>
          </p:nvSpPr>
          <p:spPr bwMode="auto">
            <a:xfrm>
              <a:off x="1969" y="2223"/>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MPEG</a:t>
              </a:r>
              <a:r>
                <a:rPr kumimoji="0" lang="zh-CN" altLang="en-US" sz="1600">
                  <a:solidFill>
                    <a:srgbClr val="FF0000"/>
                  </a:solidFill>
                  <a:latin typeface="Arial" panose="020B0604020202020204" pitchFamily="34" charset="0"/>
                  <a:cs typeface="Arial" panose="020B0604020202020204" pitchFamily="34" charset="0"/>
                </a:rPr>
                <a:t>标准编码的电影</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19" name="Rectangle 17"/>
            <p:cNvSpPr>
              <a:spLocks noChangeArrowheads="1"/>
            </p:cNvSpPr>
            <p:nvPr/>
          </p:nvSpPr>
          <p:spPr bwMode="auto">
            <a:xfrm>
              <a:off x="882" y="2223"/>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file.mpg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20" name="Rectangle 18"/>
            <p:cNvSpPr>
              <a:spLocks noChangeArrowheads="1"/>
            </p:cNvSpPr>
            <p:nvPr/>
          </p:nvSpPr>
          <p:spPr bwMode="auto">
            <a:xfrm>
              <a:off x="1969" y="2033"/>
              <a:ext cx="2813" cy="190"/>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MPEG layer 3</a:t>
              </a:r>
              <a:r>
                <a:rPr kumimoji="0" lang="zh-CN" altLang="en-US" sz="1600">
                  <a:solidFill>
                    <a:srgbClr val="FF0000"/>
                  </a:solidFill>
                  <a:latin typeface="Arial" panose="020B0604020202020204" pitchFamily="34" charset="0"/>
                  <a:cs typeface="Arial" panose="020B0604020202020204" pitchFamily="34" charset="0"/>
                </a:rPr>
                <a:t>编码的音频压缩格式</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21" name="Rectangle 19"/>
            <p:cNvSpPr>
              <a:spLocks noChangeArrowheads="1"/>
            </p:cNvSpPr>
            <p:nvPr/>
          </p:nvSpPr>
          <p:spPr bwMode="auto">
            <a:xfrm>
              <a:off x="882" y="2033"/>
              <a:ext cx="1087" cy="190"/>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file.mp3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22" name="Rectangle 20"/>
            <p:cNvSpPr>
              <a:spLocks noChangeArrowheads="1"/>
            </p:cNvSpPr>
            <p:nvPr/>
          </p:nvSpPr>
          <p:spPr bwMode="auto">
            <a:xfrm>
              <a:off x="1969" y="1844"/>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JPEG</a:t>
              </a:r>
              <a:r>
                <a:rPr kumimoji="0" lang="zh-CN" altLang="en-US" sz="1600">
                  <a:solidFill>
                    <a:srgbClr val="FF0000"/>
                  </a:solidFill>
                  <a:latin typeface="Arial" panose="020B0604020202020204" pitchFamily="34" charset="0"/>
                  <a:cs typeface="Arial" panose="020B0604020202020204" pitchFamily="34" charset="0"/>
                </a:rPr>
                <a:t>标准编码的静态图片</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23" name="Rectangle 21"/>
            <p:cNvSpPr>
              <a:spLocks noChangeArrowheads="1"/>
            </p:cNvSpPr>
            <p:nvPr/>
          </p:nvSpPr>
          <p:spPr bwMode="auto">
            <a:xfrm>
              <a:off x="882" y="1844"/>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file.jpg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24" name="Rectangle 22"/>
            <p:cNvSpPr>
              <a:spLocks noChangeArrowheads="1"/>
            </p:cNvSpPr>
            <p:nvPr/>
          </p:nvSpPr>
          <p:spPr bwMode="auto">
            <a:xfrm>
              <a:off x="1969" y="1655"/>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WWW</a:t>
              </a:r>
              <a:r>
                <a:rPr kumimoji="0" lang="zh-CN" altLang="en-US" sz="1600">
                  <a:solidFill>
                    <a:srgbClr val="FF0000"/>
                  </a:solidFill>
                  <a:latin typeface="Arial" panose="020B0604020202020204" pitchFamily="34" charset="0"/>
                  <a:cs typeface="Arial" panose="020B0604020202020204" pitchFamily="34" charset="0"/>
                </a:rPr>
                <a:t>超文本链接标示语言文档</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25" name="Rectangle 23"/>
            <p:cNvSpPr>
              <a:spLocks noChangeArrowheads="1"/>
            </p:cNvSpPr>
            <p:nvPr/>
          </p:nvSpPr>
          <p:spPr bwMode="auto">
            <a:xfrm>
              <a:off x="882" y="1655"/>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file.html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26" name="Rectangle 24"/>
            <p:cNvSpPr>
              <a:spLocks noChangeArrowheads="1"/>
            </p:cNvSpPr>
            <p:nvPr/>
          </p:nvSpPr>
          <p:spPr bwMode="auto">
            <a:xfrm>
              <a:off x="1969" y="1466"/>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600">
                  <a:solidFill>
                    <a:srgbClr val="FF0000"/>
                  </a:solidFill>
                  <a:latin typeface="Arial" panose="020B0604020202020204" pitchFamily="34" charset="0"/>
                  <a:cs typeface="Arial" panose="020B0604020202020204" pitchFamily="34" charset="0"/>
                </a:rPr>
                <a:t>帮助文件</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27" name="Rectangle 25"/>
            <p:cNvSpPr>
              <a:spLocks noChangeArrowheads="1"/>
            </p:cNvSpPr>
            <p:nvPr/>
          </p:nvSpPr>
          <p:spPr bwMode="auto">
            <a:xfrm>
              <a:off x="882" y="1466"/>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file.hlp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28" name="Rectangle 26"/>
            <p:cNvSpPr>
              <a:spLocks noChangeArrowheads="1"/>
            </p:cNvSpPr>
            <p:nvPr/>
          </p:nvSpPr>
          <p:spPr bwMode="auto">
            <a:xfrm>
              <a:off x="1969" y="1277"/>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600">
                  <a:solidFill>
                    <a:srgbClr val="FF0000"/>
                  </a:solidFill>
                  <a:latin typeface="Arial" panose="020B0604020202020204" pitchFamily="34" charset="0"/>
                  <a:cs typeface="Arial" panose="020B0604020202020204" pitchFamily="34" charset="0"/>
                </a:rPr>
                <a:t>可交换的图像文件格式</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29" name="Rectangle 27"/>
            <p:cNvSpPr>
              <a:spLocks noChangeArrowheads="1"/>
            </p:cNvSpPr>
            <p:nvPr/>
          </p:nvSpPr>
          <p:spPr bwMode="auto">
            <a:xfrm>
              <a:off x="882" y="1277"/>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file.gif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30" name="Rectangle 28"/>
            <p:cNvSpPr>
              <a:spLocks noChangeArrowheads="1"/>
            </p:cNvSpPr>
            <p:nvPr/>
          </p:nvSpPr>
          <p:spPr bwMode="auto">
            <a:xfrm>
              <a:off x="1969" y="1087"/>
              <a:ext cx="2813" cy="190"/>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C</a:t>
              </a:r>
              <a:r>
                <a:rPr kumimoji="0" lang="zh-CN" altLang="en-US" sz="1600">
                  <a:solidFill>
                    <a:srgbClr val="FF0000"/>
                  </a:solidFill>
                  <a:latin typeface="Arial" panose="020B0604020202020204" pitchFamily="34" charset="0"/>
                  <a:cs typeface="Arial" panose="020B0604020202020204" pitchFamily="34" charset="0"/>
                </a:rPr>
                <a:t>语言源程序</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31" name="Rectangle 29"/>
            <p:cNvSpPr>
              <a:spLocks noChangeArrowheads="1"/>
            </p:cNvSpPr>
            <p:nvPr/>
          </p:nvSpPr>
          <p:spPr bwMode="auto">
            <a:xfrm>
              <a:off x="882" y="1087"/>
              <a:ext cx="1087" cy="190"/>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file.c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32" name="Rectangle 30"/>
            <p:cNvSpPr>
              <a:spLocks noChangeArrowheads="1"/>
            </p:cNvSpPr>
            <p:nvPr/>
          </p:nvSpPr>
          <p:spPr bwMode="auto">
            <a:xfrm>
              <a:off x="1969" y="898"/>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600">
                  <a:solidFill>
                    <a:srgbClr val="FF0000"/>
                  </a:solidFill>
                  <a:latin typeface="Arial" panose="020B0604020202020204" pitchFamily="34" charset="0"/>
                  <a:cs typeface="Arial" panose="020B0604020202020204" pitchFamily="34" charset="0"/>
                </a:rPr>
                <a:t>备份文件</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33" name="Rectangle 31"/>
            <p:cNvSpPr>
              <a:spLocks noChangeArrowheads="1"/>
            </p:cNvSpPr>
            <p:nvPr/>
          </p:nvSpPr>
          <p:spPr bwMode="auto">
            <a:xfrm>
              <a:off x="882" y="898"/>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solidFill>
                    <a:srgbClr val="FF0000"/>
                  </a:solidFill>
                  <a:latin typeface="Arial" panose="020B0604020202020204" pitchFamily="34" charset="0"/>
                  <a:cs typeface="Arial" panose="020B0604020202020204" pitchFamily="34" charset="0"/>
                </a:rPr>
                <a:t>file.bak </a:t>
              </a:r>
              <a:endParaRPr kumimoji="0" lang="en-US" altLang="zh-CN" sz="1600">
                <a:solidFill>
                  <a:srgbClr val="FF0000"/>
                </a:solidFill>
                <a:latin typeface="Times New Roman" panose="02020603050405020304" pitchFamily="18" charset="0"/>
                <a:cs typeface="Arial" panose="020B0604020202020204" pitchFamily="34" charset="0"/>
              </a:endParaRPr>
            </a:p>
          </p:txBody>
        </p:sp>
        <p:sp>
          <p:nvSpPr>
            <p:cNvPr id="34" name="Rectangle 32"/>
            <p:cNvSpPr>
              <a:spLocks noChangeArrowheads="1"/>
            </p:cNvSpPr>
            <p:nvPr/>
          </p:nvSpPr>
          <p:spPr bwMode="auto">
            <a:xfrm>
              <a:off x="1969" y="709"/>
              <a:ext cx="2813"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600" b="1">
                  <a:solidFill>
                    <a:srgbClr val="FF0000"/>
                  </a:solidFill>
                  <a:latin typeface="Arial" panose="020B0604020202020204" pitchFamily="34" charset="0"/>
                  <a:cs typeface="Arial" panose="020B0604020202020204" pitchFamily="34" charset="0"/>
                </a:rPr>
                <a:t>含义</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35" name="Rectangle 33"/>
            <p:cNvSpPr>
              <a:spLocks noChangeArrowheads="1"/>
            </p:cNvSpPr>
            <p:nvPr/>
          </p:nvSpPr>
          <p:spPr bwMode="auto">
            <a:xfrm>
              <a:off x="882" y="709"/>
              <a:ext cx="1087" cy="189"/>
            </a:xfrm>
            <a:prstGeom prst="rect">
              <a:avLst/>
            </a:prstGeom>
            <a:noFill/>
            <a:ln w="19050">
              <a:solidFill>
                <a:srgbClr val="996633"/>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600" b="1">
                  <a:solidFill>
                    <a:srgbClr val="FF0000"/>
                  </a:solidFill>
                  <a:latin typeface="Arial" panose="020B0604020202020204" pitchFamily="34" charset="0"/>
                  <a:cs typeface="Arial" panose="020B0604020202020204" pitchFamily="34" charset="0"/>
                </a:rPr>
                <a:t>扩展名</a:t>
              </a:r>
              <a:endParaRPr kumimoji="0" lang="zh-CN" altLang="en-US" sz="1600">
                <a:solidFill>
                  <a:srgbClr val="FF0000"/>
                </a:solidFill>
                <a:latin typeface="Times New Roman" panose="02020603050405020304" pitchFamily="18" charset="0"/>
                <a:cs typeface="Arial" panose="020B0604020202020204" pitchFamily="34" charset="0"/>
              </a:endParaRPr>
            </a:p>
          </p:txBody>
        </p:sp>
        <p:sp>
          <p:nvSpPr>
            <p:cNvPr id="36" name="Line 34"/>
            <p:cNvSpPr>
              <a:spLocks noChangeShapeType="1"/>
            </p:cNvSpPr>
            <p:nvPr/>
          </p:nvSpPr>
          <p:spPr bwMode="auto">
            <a:xfrm>
              <a:off x="882" y="709"/>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5"/>
            <p:cNvSpPr>
              <a:spLocks noChangeShapeType="1"/>
            </p:cNvSpPr>
            <p:nvPr/>
          </p:nvSpPr>
          <p:spPr bwMode="auto">
            <a:xfrm>
              <a:off x="882" y="3547"/>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6"/>
            <p:cNvSpPr>
              <a:spLocks noChangeShapeType="1"/>
            </p:cNvSpPr>
            <p:nvPr/>
          </p:nvSpPr>
          <p:spPr bwMode="auto">
            <a:xfrm>
              <a:off x="882" y="709"/>
              <a:ext cx="0" cy="2838"/>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7"/>
            <p:cNvSpPr>
              <a:spLocks noChangeShapeType="1"/>
            </p:cNvSpPr>
            <p:nvPr/>
          </p:nvSpPr>
          <p:spPr bwMode="auto">
            <a:xfrm>
              <a:off x="4782" y="709"/>
              <a:ext cx="0" cy="2838"/>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8"/>
            <p:cNvSpPr>
              <a:spLocks noChangeShapeType="1"/>
            </p:cNvSpPr>
            <p:nvPr/>
          </p:nvSpPr>
          <p:spPr bwMode="auto">
            <a:xfrm>
              <a:off x="882" y="898"/>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39"/>
            <p:cNvSpPr>
              <a:spLocks noChangeShapeType="1"/>
            </p:cNvSpPr>
            <p:nvPr/>
          </p:nvSpPr>
          <p:spPr bwMode="auto">
            <a:xfrm>
              <a:off x="1969" y="709"/>
              <a:ext cx="0" cy="2838"/>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0"/>
            <p:cNvSpPr>
              <a:spLocks noChangeShapeType="1"/>
            </p:cNvSpPr>
            <p:nvPr/>
          </p:nvSpPr>
          <p:spPr bwMode="auto">
            <a:xfrm>
              <a:off x="882" y="1087"/>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1"/>
            <p:cNvSpPr>
              <a:spLocks noChangeShapeType="1"/>
            </p:cNvSpPr>
            <p:nvPr/>
          </p:nvSpPr>
          <p:spPr bwMode="auto">
            <a:xfrm>
              <a:off x="882" y="1277"/>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2"/>
            <p:cNvSpPr>
              <a:spLocks noChangeShapeType="1"/>
            </p:cNvSpPr>
            <p:nvPr/>
          </p:nvSpPr>
          <p:spPr bwMode="auto">
            <a:xfrm>
              <a:off x="882" y="1466"/>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3"/>
            <p:cNvSpPr>
              <a:spLocks noChangeShapeType="1"/>
            </p:cNvSpPr>
            <p:nvPr/>
          </p:nvSpPr>
          <p:spPr bwMode="auto">
            <a:xfrm>
              <a:off x="882" y="1655"/>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4"/>
            <p:cNvSpPr>
              <a:spLocks noChangeShapeType="1"/>
            </p:cNvSpPr>
            <p:nvPr/>
          </p:nvSpPr>
          <p:spPr bwMode="auto">
            <a:xfrm>
              <a:off x="882" y="1844"/>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5"/>
            <p:cNvSpPr>
              <a:spLocks noChangeShapeType="1"/>
            </p:cNvSpPr>
            <p:nvPr/>
          </p:nvSpPr>
          <p:spPr bwMode="auto">
            <a:xfrm>
              <a:off x="882" y="2033"/>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6"/>
            <p:cNvSpPr>
              <a:spLocks noChangeShapeType="1"/>
            </p:cNvSpPr>
            <p:nvPr/>
          </p:nvSpPr>
          <p:spPr bwMode="auto">
            <a:xfrm>
              <a:off x="882" y="2223"/>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7"/>
            <p:cNvSpPr>
              <a:spLocks noChangeShapeType="1"/>
            </p:cNvSpPr>
            <p:nvPr/>
          </p:nvSpPr>
          <p:spPr bwMode="auto">
            <a:xfrm>
              <a:off x="882" y="2412"/>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48"/>
            <p:cNvSpPr>
              <a:spLocks noChangeShapeType="1"/>
            </p:cNvSpPr>
            <p:nvPr/>
          </p:nvSpPr>
          <p:spPr bwMode="auto">
            <a:xfrm>
              <a:off x="882" y="2601"/>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49"/>
            <p:cNvSpPr>
              <a:spLocks noChangeShapeType="1"/>
            </p:cNvSpPr>
            <p:nvPr/>
          </p:nvSpPr>
          <p:spPr bwMode="auto">
            <a:xfrm>
              <a:off x="882" y="2790"/>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50"/>
            <p:cNvSpPr>
              <a:spLocks noChangeShapeType="1"/>
            </p:cNvSpPr>
            <p:nvPr/>
          </p:nvSpPr>
          <p:spPr bwMode="auto">
            <a:xfrm>
              <a:off x="882" y="2979"/>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51"/>
            <p:cNvSpPr>
              <a:spLocks noChangeShapeType="1"/>
            </p:cNvSpPr>
            <p:nvPr/>
          </p:nvSpPr>
          <p:spPr bwMode="auto">
            <a:xfrm>
              <a:off x="882" y="3169"/>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52"/>
            <p:cNvSpPr>
              <a:spLocks noChangeShapeType="1"/>
            </p:cNvSpPr>
            <p:nvPr/>
          </p:nvSpPr>
          <p:spPr bwMode="auto">
            <a:xfrm>
              <a:off x="882" y="3358"/>
              <a:ext cx="3900" cy="0"/>
            </a:xfrm>
            <a:prstGeom prst="line">
              <a:avLst/>
            </a:prstGeom>
            <a:noFill/>
            <a:ln w="19050" cap="rnd">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06114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08769" y="152636"/>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5.1.2 </a:t>
            </a:r>
            <a:r>
              <a:rPr lang="zh-CN" altLang="en-US" sz="2800" b="1" dirty="0" smtClean="0">
                <a:latin typeface="Times New Roman" panose="02020603050405020304" pitchFamily="18" charset="0"/>
                <a:cs typeface="Times New Roman" panose="02020603050405020304" pitchFamily="18" charset="0"/>
              </a:rPr>
              <a:t>文件的结构</a:t>
            </a:r>
            <a:endParaRPr lang="en-US" altLang="zh-CN" sz="28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683568" y="1124744"/>
            <a:ext cx="77724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150000"/>
              </a:lnSpc>
              <a:spcBef>
                <a:spcPts val="0"/>
              </a:spcBef>
              <a:buFont typeface="Wingdings" panose="05000000000000000000" pitchFamily="2" charset="2"/>
              <a:buChar char="n"/>
            </a:pPr>
            <a:r>
              <a:rPr lang="zh-CN" altLang="en-US" sz="2400" kern="0" dirty="0" smtClean="0">
                <a:latin typeface="+mn-ea"/>
              </a:rPr>
              <a:t>文件结构有多种形式。通常的</a:t>
            </a:r>
            <a:r>
              <a:rPr lang="zh-CN" altLang="en-US" sz="2400" b="1" kern="0" dirty="0" smtClean="0">
                <a:solidFill>
                  <a:srgbClr val="FF0000"/>
                </a:solidFill>
                <a:latin typeface="+mn-ea"/>
              </a:rPr>
              <a:t>三种</a:t>
            </a:r>
            <a:r>
              <a:rPr lang="zh-CN" altLang="en-US" sz="2400" kern="0" dirty="0" smtClean="0">
                <a:latin typeface="+mn-ea"/>
              </a:rPr>
              <a:t>：</a:t>
            </a:r>
            <a:endParaRPr lang="en-US" altLang="zh-CN" sz="2400" kern="0" dirty="0" smtClean="0">
              <a:latin typeface="+mn-ea"/>
            </a:endParaRPr>
          </a:p>
          <a:p>
            <a:pPr lvl="1" algn="just" eaLnBrk="1" hangingPunct="1">
              <a:lnSpc>
                <a:spcPct val="150000"/>
              </a:lnSpc>
              <a:spcBef>
                <a:spcPts val="0"/>
              </a:spcBef>
              <a:buFont typeface="Wingdings" panose="05000000000000000000" pitchFamily="2" charset="2"/>
              <a:buChar char="Ø"/>
            </a:pPr>
            <a:r>
              <a:rPr lang="zh-CN" altLang="en-US" sz="2400" kern="0" dirty="0" smtClean="0">
                <a:latin typeface="+mn-ea"/>
              </a:rPr>
              <a:t>字节序列</a:t>
            </a:r>
            <a:r>
              <a:rPr lang="zh-CN" altLang="en-US" sz="2400" kern="0" dirty="0">
                <a:latin typeface="+mn-ea"/>
              </a:rPr>
              <a:t>（</a:t>
            </a:r>
            <a:r>
              <a:rPr lang="zh-CN" altLang="en-US" sz="2400" dirty="0" smtClean="0">
                <a:latin typeface="+mn-ea"/>
              </a:rPr>
              <a:t>无</a:t>
            </a:r>
            <a:r>
              <a:rPr lang="zh-CN" altLang="en-US" sz="2400" dirty="0">
                <a:latin typeface="+mn-ea"/>
              </a:rPr>
              <a:t>结构字节</a:t>
            </a:r>
            <a:r>
              <a:rPr lang="zh-CN" altLang="en-US" sz="2400" dirty="0" smtClean="0">
                <a:latin typeface="+mn-ea"/>
              </a:rPr>
              <a:t>序列</a:t>
            </a:r>
            <a:r>
              <a:rPr lang="zh-CN" altLang="en-US" sz="2400" kern="0" dirty="0" smtClean="0">
                <a:latin typeface="+mn-ea"/>
              </a:rPr>
              <a:t>）</a:t>
            </a:r>
          </a:p>
          <a:p>
            <a:pPr lvl="1" algn="just" eaLnBrk="1" hangingPunct="1">
              <a:lnSpc>
                <a:spcPct val="150000"/>
              </a:lnSpc>
              <a:spcBef>
                <a:spcPts val="0"/>
              </a:spcBef>
              <a:buFont typeface="Wingdings" panose="05000000000000000000" pitchFamily="2" charset="2"/>
              <a:buChar char="Ø"/>
            </a:pPr>
            <a:r>
              <a:rPr lang="zh-CN" altLang="en-US" sz="2400" kern="0" dirty="0" smtClean="0">
                <a:latin typeface="+mn-ea"/>
              </a:rPr>
              <a:t>记录序列（</a:t>
            </a:r>
            <a:r>
              <a:rPr lang="zh-CN" altLang="en-US" sz="2400" dirty="0">
                <a:latin typeface="+mn-ea"/>
              </a:rPr>
              <a:t>记录序列结构</a:t>
            </a:r>
            <a:r>
              <a:rPr lang="zh-CN" altLang="en-US" sz="2400" kern="0" dirty="0" smtClean="0">
                <a:latin typeface="+mn-ea"/>
              </a:rPr>
              <a:t>）</a:t>
            </a:r>
          </a:p>
          <a:p>
            <a:pPr lvl="1" algn="just" eaLnBrk="1" hangingPunct="1">
              <a:lnSpc>
                <a:spcPct val="150000"/>
              </a:lnSpc>
              <a:spcBef>
                <a:spcPts val="0"/>
              </a:spcBef>
              <a:buFont typeface="Wingdings" panose="05000000000000000000" pitchFamily="2" charset="2"/>
              <a:buChar char="Ø"/>
            </a:pPr>
            <a:r>
              <a:rPr lang="zh-CN" altLang="en-US" sz="2400" kern="0" dirty="0" smtClean="0">
                <a:latin typeface="+mn-ea"/>
              </a:rPr>
              <a:t>树（</a:t>
            </a:r>
            <a:r>
              <a:rPr lang="zh-CN" altLang="en-US" sz="2400" dirty="0">
                <a:latin typeface="+mn-ea"/>
              </a:rPr>
              <a:t>记录树结构</a:t>
            </a:r>
            <a:r>
              <a:rPr lang="zh-CN" altLang="en-US" sz="2400" kern="0" dirty="0" smtClean="0">
                <a:latin typeface="+mn-ea"/>
              </a:rPr>
              <a:t>）</a:t>
            </a:r>
          </a:p>
          <a:p>
            <a:pPr algn="just" eaLnBrk="1" hangingPunct="1">
              <a:lnSpc>
                <a:spcPct val="150000"/>
              </a:lnSpc>
              <a:spcBef>
                <a:spcPts val="0"/>
              </a:spcBef>
              <a:buFont typeface="Wingdings" panose="05000000000000000000" pitchFamily="2" charset="2"/>
              <a:buChar char="n"/>
            </a:pPr>
            <a:r>
              <a:rPr lang="zh-CN" altLang="en-US" sz="2400" kern="0" dirty="0" smtClean="0">
                <a:latin typeface="+mn-ea"/>
              </a:rPr>
              <a:t>对于</a:t>
            </a:r>
            <a:r>
              <a:rPr lang="zh-CN" altLang="en-US" sz="2400" b="1" kern="0" dirty="0" smtClean="0">
                <a:solidFill>
                  <a:srgbClr val="FF0000"/>
                </a:solidFill>
                <a:latin typeface="+mn-ea"/>
              </a:rPr>
              <a:t>无结构的字节序列</a:t>
            </a:r>
            <a:r>
              <a:rPr lang="zh-CN" altLang="en-US" sz="2400" kern="0" dirty="0" smtClean="0">
                <a:latin typeface="+mn-ea"/>
              </a:rPr>
              <a:t>，</a:t>
            </a:r>
            <a:r>
              <a:rPr lang="zh-CN" altLang="en-US" sz="2400" u="sng" kern="0" dirty="0" smtClean="0">
                <a:latin typeface="+mn-ea"/>
              </a:rPr>
              <a:t>操作系统不知道也不关心文件中是什么。它所看到的全部都是字节</a:t>
            </a:r>
            <a:r>
              <a:rPr lang="zh-CN" altLang="en-US" sz="2400" kern="0" dirty="0" smtClean="0">
                <a:latin typeface="+mn-ea"/>
              </a:rPr>
              <a:t>。任何意义都必须由用户级程序指定。</a:t>
            </a:r>
            <a:r>
              <a:rPr lang="en-US" altLang="zh-CN" sz="2400" b="1" kern="0" dirty="0" smtClean="0">
                <a:solidFill>
                  <a:srgbClr val="0000FF"/>
                </a:solidFill>
                <a:latin typeface="+mn-ea"/>
              </a:rPr>
              <a:t>UNIX</a:t>
            </a:r>
            <a:r>
              <a:rPr lang="zh-CN" altLang="en-US" sz="2400" b="1" kern="0" dirty="0" smtClean="0">
                <a:solidFill>
                  <a:srgbClr val="0000FF"/>
                </a:solidFill>
                <a:latin typeface="+mn-ea"/>
              </a:rPr>
              <a:t>和</a:t>
            </a:r>
            <a:r>
              <a:rPr lang="en-US" altLang="zh-CN" sz="2400" b="1" kern="0" dirty="0" smtClean="0">
                <a:solidFill>
                  <a:srgbClr val="0000FF"/>
                </a:solidFill>
                <a:latin typeface="+mn-ea"/>
              </a:rPr>
              <a:t>Windows</a:t>
            </a:r>
            <a:r>
              <a:rPr lang="zh-CN" altLang="en-US" sz="2400" b="1" kern="0" dirty="0" smtClean="0">
                <a:solidFill>
                  <a:srgbClr val="0000FF"/>
                </a:solidFill>
                <a:latin typeface="+mn-ea"/>
              </a:rPr>
              <a:t>都使用该方式。</a:t>
            </a:r>
          </a:p>
          <a:p>
            <a:pPr algn="just" eaLnBrk="1" hangingPunct="1">
              <a:lnSpc>
                <a:spcPct val="150000"/>
              </a:lnSpc>
              <a:spcBef>
                <a:spcPts val="0"/>
              </a:spcBef>
              <a:buFont typeface="Wingdings" panose="05000000000000000000" pitchFamily="2" charset="2"/>
              <a:buChar char="n"/>
            </a:pPr>
            <a:r>
              <a:rPr lang="zh-CN" altLang="en-US" sz="2400" kern="0" dirty="0" smtClean="0">
                <a:latin typeface="+mn-ea"/>
              </a:rPr>
              <a:t>记录序列把文件看作</a:t>
            </a:r>
            <a:r>
              <a:rPr lang="zh-CN" altLang="en-US" sz="2400" b="1" kern="0" dirty="0" smtClean="0">
                <a:solidFill>
                  <a:srgbClr val="FF0000"/>
                </a:solidFill>
                <a:latin typeface="+mn-ea"/>
              </a:rPr>
              <a:t>定长的记录序列</a:t>
            </a:r>
          </a:p>
          <a:p>
            <a:pPr algn="just" eaLnBrk="1" hangingPunct="1">
              <a:lnSpc>
                <a:spcPct val="150000"/>
              </a:lnSpc>
              <a:spcBef>
                <a:spcPts val="0"/>
              </a:spcBef>
              <a:buFont typeface="Wingdings" panose="05000000000000000000" pitchFamily="2" charset="2"/>
              <a:buChar char="n"/>
            </a:pPr>
            <a:r>
              <a:rPr lang="zh-CN" altLang="en-US" sz="2400" kern="0" dirty="0" smtClean="0">
                <a:latin typeface="+mn-ea"/>
              </a:rPr>
              <a:t>树：用于</a:t>
            </a:r>
            <a:r>
              <a:rPr lang="zh-CN" altLang="en-US" sz="2400" b="1" kern="0" dirty="0" smtClean="0">
                <a:solidFill>
                  <a:srgbClr val="FF0000"/>
                </a:solidFill>
                <a:latin typeface="+mn-ea"/>
              </a:rPr>
              <a:t>商业</a:t>
            </a:r>
            <a:r>
              <a:rPr lang="zh-CN" altLang="en-US" sz="2400" kern="0" dirty="0" smtClean="0">
                <a:latin typeface="+mn-ea"/>
              </a:rPr>
              <a:t>数据处理 </a:t>
            </a:r>
          </a:p>
        </p:txBody>
      </p:sp>
    </p:spTree>
    <p:extLst>
      <p:ext uri="{BB962C8B-B14F-4D97-AF65-F5344CB8AC3E}">
        <p14:creationId xmlns:p14="http://schemas.microsoft.com/office/powerpoint/2010/main" val="55657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152636"/>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5.1.2 </a:t>
            </a:r>
            <a:r>
              <a:rPr lang="zh-CN" altLang="en-US" sz="2800" b="1" dirty="0" smtClean="0">
                <a:latin typeface="Times New Roman" panose="02020603050405020304" pitchFamily="18" charset="0"/>
                <a:cs typeface="Times New Roman" panose="02020603050405020304" pitchFamily="18" charset="0"/>
              </a:rPr>
              <a:t>文件的结构</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467544" y="944724"/>
            <a:ext cx="8497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smtClean="0">
                <a:latin typeface="+mn-ea"/>
                <a:ea typeface="+mn-ea"/>
              </a:rPr>
              <a:t>文件可由很多方式构成，常见的有三种：</a:t>
            </a:r>
            <a:endParaRPr lang="zh-CN" altLang="en-US" sz="2400" b="1" dirty="0">
              <a:latin typeface="+mn-ea"/>
              <a:ea typeface="+mn-ea"/>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552255203"/>
              </p:ext>
            </p:extLst>
          </p:nvPr>
        </p:nvGraphicFramePr>
        <p:xfrm>
          <a:off x="755576" y="1556792"/>
          <a:ext cx="7731125" cy="3632200"/>
        </p:xfrm>
        <a:graphic>
          <a:graphicData uri="http://schemas.openxmlformats.org/presentationml/2006/ole">
            <mc:AlternateContent xmlns:mc="http://schemas.openxmlformats.org/markup-compatibility/2006">
              <mc:Choice xmlns:v="urn:schemas-microsoft-com:vml" Requires="v">
                <p:oleObj spid="_x0000_s1206" name="Visio" r:id="rId4" imgW="4133698" imgH="1941576" progId="Visio.Drawing.6">
                  <p:embed/>
                </p:oleObj>
              </mc:Choice>
              <mc:Fallback>
                <p:oleObj name="Visio" r:id="rId4" imgW="4133698" imgH="194157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556792"/>
                        <a:ext cx="7731125"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87524" y="5409220"/>
            <a:ext cx="4572000" cy="1089529"/>
          </a:xfrm>
          <a:prstGeom prst="rect">
            <a:avLst/>
          </a:prstGeom>
        </p:spPr>
        <p:txBody>
          <a:bodyPr>
            <a:spAutoFit/>
          </a:bodyPr>
          <a:lstStyle/>
          <a:p>
            <a:pPr marL="800100" lvl="1" indent="-342900" eaLnBrk="1" hangingPunct="1">
              <a:lnSpc>
                <a:spcPct val="90000"/>
              </a:lnSpc>
              <a:buAutoNum type="alphaLcParenBoth"/>
            </a:pPr>
            <a:r>
              <a:rPr lang="zh-CN" altLang="en-US" sz="2400" b="1" dirty="0" smtClean="0"/>
              <a:t> 字节序列   </a:t>
            </a:r>
            <a:endParaRPr lang="en-US" altLang="zh-CN" sz="2400" b="1" dirty="0" smtClean="0"/>
          </a:p>
          <a:p>
            <a:pPr marL="800100" lvl="1" indent="-342900" eaLnBrk="1" hangingPunct="1">
              <a:lnSpc>
                <a:spcPct val="90000"/>
              </a:lnSpc>
              <a:buAutoNum type="alphaLcParenBoth"/>
            </a:pPr>
            <a:r>
              <a:rPr lang="zh-CN" altLang="en-US" sz="2400" b="1" dirty="0" smtClean="0"/>
              <a:t> 记录序列     </a:t>
            </a:r>
            <a:endParaRPr lang="en-US" altLang="zh-CN" sz="2400" b="1" dirty="0" smtClean="0"/>
          </a:p>
          <a:p>
            <a:pPr marL="800100" lvl="1" indent="-342900" eaLnBrk="1" hangingPunct="1">
              <a:lnSpc>
                <a:spcPct val="90000"/>
              </a:lnSpc>
              <a:buAutoNum type="alphaLcParenBoth"/>
            </a:pPr>
            <a:r>
              <a:rPr lang="en-US" altLang="zh-CN" sz="2400" b="1" dirty="0" smtClean="0"/>
              <a:t>  </a:t>
            </a:r>
            <a:r>
              <a:rPr lang="zh-CN" altLang="en-US" sz="2400" b="1" dirty="0" smtClean="0"/>
              <a:t>树 </a:t>
            </a:r>
            <a:endParaRPr lang="zh-CN" altLang="en-US" sz="2400" b="1" dirty="0"/>
          </a:p>
        </p:txBody>
      </p:sp>
    </p:spTree>
    <p:extLst>
      <p:ext uri="{BB962C8B-B14F-4D97-AF65-F5344CB8AC3E}">
        <p14:creationId xmlns:p14="http://schemas.microsoft.com/office/powerpoint/2010/main" val="404712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152636"/>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5.1.3 </a:t>
            </a:r>
            <a:r>
              <a:rPr lang="zh-CN" altLang="en-US" sz="2800" b="1" dirty="0" smtClean="0">
                <a:latin typeface="Times New Roman" panose="02020603050405020304" pitchFamily="18" charset="0"/>
                <a:cs typeface="Times New Roman" panose="02020603050405020304" pitchFamily="18" charset="0"/>
              </a:rPr>
              <a:t>文件的</a:t>
            </a:r>
            <a:r>
              <a:rPr lang="zh-CN" altLang="en-US" sz="2800" b="1" dirty="0">
                <a:latin typeface="Times New Roman" panose="02020603050405020304" pitchFamily="18" charset="0"/>
                <a:cs typeface="Times New Roman" panose="02020603050405020304" pitchFamily="18" charset="0"/>
              </a:rPr>
              <a:t>类型</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611560" y="1160748"/>
            <a:ext cx="78128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0"/>
              </a:spcBef>
              <a:buFont typeface="Wingdings" panose="05000000000000000000" pitchFamily="2" charset="2"/>
              <a:buChar char="n"/>
            </a:pPr>
            <a:r>
              <a:rPr lang="zh-CN" altLang="en-US" sz="2800" b="1" dirty="0" smtClean="0">
                <a:latin typeface="+mn-ea"/>
                <a:ea typeface="+mn-ea"/>
              </a:rPr>
              <a:t>操作系统支持多种文件类型：</a:t>
            </a:r>
            <a:endParaRPr lang="en-US" altLang="zh-CN" sz="2800" b="1" dirty="0" smtClean="0">
              <a:latin typeface="+mn-ea"/>
              <a:ea typeface="+mn-ea"/>
            </a:endParaRPr>
          </a:p>
          <a:p>
            <a:pPr marL="800100" lvl="1" indent="-342900" algn="just">
              <a:lnSpc>
                <a:spcPct val="150000"/>
              </a:lnSpc>
              <a:spcBef>
                <a:spcPts val="0"/>
              </a:spcBef>
              <a:buFont typeface="Wingdings" panose="05000000000000000000" pitchFamily="2" charset="2"/>
              <a:buChar char="Ø"/>
            </a:pPr>
            <a:r>
              <a:rPr lang="zh-CN" altLang="en-US" sz="2400" dirty="0" smtClean="0">
                <a:latin typeface="+mn-ea"/>
                <a:ea typeface="+mn-ea"/>
              </a:rPr>
              <a:t>常规文件</a:t>
            </a:r>
            <a:r>
              <a:rPr lang="zh-CN" altLang="en-US" sz="2400" dirty="0">
                <a:latin typeface="+mn-ea"/>
                <a:ea typeface="+mn-ea"/>
              </a:rPr>
              <a:t>：包含有用户信息的文件（与用户使用紧密相关的，包含有用户数据）</a:t>
            </a:r>
            <a:endParaRPr lang="en-US" altLang="zh-CN" sz="2400" dirty="0" smtClean="0">
              <a:latin typeface="+mn-ea"/>
              <a:ea typeface="+mn-ea"/>
            </a:endParaRPr>
          </a:p>
          <a:p>
            <a:pPr marL="800100" lvl="1" indent="-342900" algn="just">
              <a:lnSpc>
                <a:spcPct val="150000"/>
              </a:lnSpc>
              <a:spcBef>
                <a:spcPts val="0"/>
              </a:spcBef>
              <a:buFont typeface="Wingdings" panose="05000000000000000000" pitchFamily="2" charset="2"/>
              <a:buChar char="Ø"/>
            </a:pPr>
            <a:r>
              <a:rPr lang="zh-CN" altLang="en-US" sz="2400" dirty="0">
                <a:latin typeface="+mn-ea"/>
                <a:ea typeface="+mn-ea"/>
              </a:rPr>
              <a:t>目录文件</a:t>
            </a:r>
            <a:r>
              <a:rPr lang="zh-CN" altLang="en-US" sz="2400" dirty="0" smtClean="0">
                <a:latin typeface="+mn-ea"/>
                <a:ea typeface="+mn-ea"/>
              </a:rPr>
              <a:t>：用来</a:t>
            </a:r>
            <a:r>
              <a:rPr lang="zh-CN" altLang="en-US" sz="2400" b="1" dirty="0">
                <a:solidFill>
                  <a:srgbClr val="0000FF"/>
                </a:solidFill>
                <a:latin typeface="+mn-ea"/>
                <a:ea typeface="+mn-ea"/>
              </a:rPr>
              <a:t>管理文件系统结构</a:t>
            </a:r>
            <a:r>
              <a:rPr lang="zh-CN" altLang="en-US" sz="2400" dirty="0">
                <a:latin typeface="+mn-ea"/>
                <a:ea typeface="+mn-ea"/>
              </a:rPr>
              <a:t>的文件</a:t>
            </a:r>
            <a:endParaRPr lang="en-US" altLang="zh-CN" sz="2400" dirty="0" smtClean="0">
              <a:latin typeface="+mn-ea"/>
              <a:ea typeface="+mn-ea"/>
            </a:endParaRPr>
          </a:p>
          <a:p>
            <a:pPr marL="800100" lvl="1" indent="-342900" algn="just">
              <a:lnSpc>
                <a:spcPct val="150000"/>
              </a:lnSpc>
              <a:spcBef>
                <a:spcPts val="0"/>
              </a:spcBef>
              <a:buFont typeface="Wingdings" panose="05000000000000000000" pitchFamily="2" charset="2"/>
              <a:buChar char="Ø"/>
            </a:pPr>
            <a:r>
              <a:rPr lang="zh-CN" altLang="en-US" sz="2400" dirty="0" smtClean="0">
                <a:latin typeface="+mn-ea"/>
                <a:ea typeface="+mn-ea"/>
              </a:rPr>
              <a:t>字符设备文件：与输入</a:t>
            </a:r>
            <a:r>
              <a:rPr lang="en-US" altLang="zh-CN" sz="2400" dirty="0" smtClean="0">
                <a:latin typeface="+mn-ea"/>
                <a:ea typeface="+mn-ea"/>
              </a:rPr>
              <a:t>/</a:t>
            </a:r>
            <a:r>
              <a:rPr lang="zh-CN" altLang="en-US" sz="2400" dirty="0" smtClean="0">
                <a:latin typeface="+mn-ea"/>
                <a:ea typeface="+mn-ea"/>
              </a:rPr>
              <a:t>输出有关，用于处理各种串行</a:t>
            </a:r>
            <a:r>
              <a:rPr lang="en-US" altLang="zh-CN" sz="2400" dirty="0" smtClean="0">
                <a:latin typeface="Times New Roman" panose="02020603050405020304" pitchFamily="18" charset="0"/>
                <a:ea typeface="+mn-ea"/>
                <a:cs typeface="Times New Roman" panose="02020603050405020304" pitchFamily="18" charset="0"/>
              </a:rPr>
              <a:t>I/O</a:t>
            </a:r>
            <a:r>
              <a:rPr lang="zh-CN" altLang="en-US" sz="2400" dirty="0" smtClean="0">
                <a:latin typeface="+mn-ea"/>
                <a:ea typeface="+mn-ea"/>
              </a:rPr>
              <a:t>设备（终端、打印机、网络）</a:t>
            </a:r>
            <a:endParaRPr lang="en-US" altLang="zh-CN" sz="2400" dirty="0" smtClean="0">
              <a:latin typeface="+mn-ea"/>
              <a:ea typeface="+mn-ea"/>
            </a:endParaRPr>
          </a:p>
          <a:p>
            <a:pPr marL="800100" lvl="1" indent="-342900" algn="just">
              <a:lnSpc>
                <a:spcPct val="150000"/>
              </a:lnSpc>
              <a:spcBef>
                <a:spcPts val="0"/>
              </a:spcBef>
              <a:buFont typeface="Wingdings" panose="05000000000000000000" pitchFamily="2" charset="2"/>
              <a:buChar char="Ø"/>
            </a:pPr>
            <a:r>
              <a:rPr lang="zh-CN" altLang="en-US" sz="2400" dirty="0" smtClean="0">
                <a:latin typeface="+mn-ea"/>
                <a:ea typeface="+mn-ea"/>
              </a:rPr>
              <a:t>块</a:t>
            </a:r>
            <a:r>
              <a:rPr lang="zh-CN" altLang="en-US" sz="2400" dirty="0" smtClean="0">
                <a:latin typeface="Times New Roman" panose="02020603050405020304" pitchFamily="18" charset="0"/>
                <a:ea typeface="+mn-ea"/>
                <a:cs typeface="Times New Roman" panose="02020603050405020304" pitchFamily="18" charset="0"/>
              </a:rPr>
              <a:t>设备</a:t>
            </a:r>
            <a:r>
              <a:rPr lang="zh-CN" altLang="en-US" sz="2400" dirty="0" smtClean="0">
                <a:latin typeface="+mn-ea"/>
                <a:ea typeface="+mn-ea"/>
              </a:rPr>
              <a:t>文件</a:t>
            </a:r>
            <a:r>
              <a:rPr lang="en-US" altLang="zh-CN" sz="2400" dirty="0" smtClean="0">
                <a:latin typeface="+mn-ea"/>
                <a:ea typeface="+mn-ea"/>
              </a:rPr>
              <a:t>:</a:t>
            </a:r>
            <a:r>
              <a:rPr lang="zh-CN" altLang="en-US" sz="2400" dirty="0" smtClean="0">
                <a:latin typeface="+mn-ea"/>
                <a:ea typeface="+mn-ea"/>
              </a:rPr>
              <a:t>用于</a:t>
            </a:r>
            <a:r>
              <a:rPr lang="zh-CN" altLang="en-US" sz="2400" b="1" dirty="0" smtClean="0">
                <a:solidFill>
                  <a:srgbClr val="0000FF"/>
                </a:solidFill>
                <a:latin typeface="+mn-ea"/>
                <a:ea typeface="+mn-ea"/>
              </a:rPr>
              <a:t>处理磁盘</a:t>
            </a:r>
            <a:endParaRPr lang="en-US" altLang="zh-CN" sz="2400" b="1" dirty="0" smtClean="0">
              <a:solidFill>
                <a:srgbClr val="0000FF"/>
              </a:solidFill>
              <a:latin typeface="+mn-ea"/>
              <a:ea typeface="+mn-ea"/>
            </a:endParaRPr>
          </a:p>
          <a:p>
            <a:pPr algn="just">
              <a:lnSpc>
                <a:spcPct val="150000"/>
              </a:lnSpc>
              <a:spcBef>
                <a:spcPts val="0"/>
              </a:spcBef>
            </a:pPr>
            <a:endParaRPr lang="zh-CN" altLang="en-US" sz="2400" b="1" dirty="0">
              <a:latin typeface="+mn-ea"/>
              <a:ea typeface="+mn-ea"/>
            </a:endParaRPr>
          </a:p>
        </p:txBody>
      </p:sp>
    </p:spTree>
    <p:extLst>
      <p:ext uri="{BB962C8B-B14F-4D97-AF65-F5344CB8AC3E}">
        <p14:creationId xmlns:p14="http://schemas.microsoft.com/office/powerpoint/2010/main" val="3270465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152636"/>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5.1.3 </a:t>
            </a:r>
            <a:r>
              <a:rPr lang="zh-CN" altLang="en-US" sz="2800" b="1" dirty="0" smtClean="0">
                <a:latin typeface="Times New Roman" panose="02020603050405020304" pitchFamily="18" charset="0"/>
                <a:cs typeface="Times New Roman" panose="02020603050405020304" pitchFamily="18" charset="0"/>
              </a:rPr>
              <a:t>文件的</a:t>
            </a:r>
            <a:r>
              <a:rPr lang="zh-CN" altLang="en-US" sz="2800" b="1" dirty="0">
                <a:latin typeface="Times New Roman" panose="02020603050405020304" pitchFamily="18" charset="0"/>
                <a:cs typeface="Times New Roman" panose="02020603050405020304" pitchFamily="18" charset="0"/>
              </a:rPr>
              <a:t>类型</a:t>
            </a:r>
            <a:endParaRPr lang="en-US" altLang="zh-CN" sz="2800" b="1" dirty="0">
              <a:latin typeface="Times New Roman" panose="02020603050405020304" pitchFamily="18" charset="0"/>
              <a:cs typeface="Times New Roman" panose="02020603050405020304" pitchFamily="18" charset="0"/>
            </a:endParaRPr>
          </a:p>
        </p:txBody>
      </p:sp>
      <p:sp>
        <p:nvSpPr>
          <p:cNvPr id="4" name="Text Box 3"/>
          <p:cNvSpPr txBox="1">
            <a:spLocks noChangeArrowheads="1"/>
          </p:cNvSpPr>
          <p:nvPr/>
        </p:nvSpPr>
        <p:spPr bwMode="auto">
          <a:xfrm>
            <a:off x="215516" y="800708"/>
            <a:ext cx="810090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800100" lvl="1" indent="-342900" algn="just">
              <a:lnSpc>
                <a:spcPct val="150000"/>
              </a:lnSpc>
              <a:spcBef>
                <a:spcPct val="50000"/>
              </a:spcBef>
              <a:buFont typeface="Wingdings" panose="05000000000000000000" pitchFamily="2" charset="2"/>
              <a:buChar char="n"/>
            </a:pPr>
            <a:r>
              <a:rPr lang="zh-CN" altLang="en-US" sz="2800" b="1" dirty="0">
                <a:latin typeface="+mn-ea"/>
              </a:rPr>
              <a:t>常规</a:t>
            </a:r>
            <a:r>
              <a:rPr lang="zh-CN" altLang="en-US" sz="2800" b="1" dirty="0" smtClean="0">
                <a:latin typeface="+mn-ea"/>
              </a:rPr>
              <a:t>文件</a:t>
            </a:r>
            <a:r>
              <a:rPr lang="en-US" altLang="zh-CN" sz="2800" b="1" dirty="0" smtClean="0">
                <a:latin typeface="+mn-ea"/>
              </a:rPr>
              <a:t>—</a:t>
            </a:r>
            <a:r>
              <a:rPr lang="en-US" altLang="zh-CN" sz="2800" b="1" dirty="0" smtClean="0">
                <a:solidFill>
                  <a:srgbClr val="0000FF"/>
                </a:solidFill>
                <a:latin typeface="Times New Roman" panose="02020603050405020304" pitchFamily="18" charset="0"/>
                <a:cs typeface="Times New Roman" panose="02020603050405020304" pitchFamily="18" charset="0"/>
              </a:rPr>
              <a:t>ASCII</a:t>
            </a:r>
            <a:r>
              <a:rPr lang="zh-CN" altLang="en-US" sz="2800" b="1" dirty="0" smtClean="0">
                <a:solidFill>
                  <a:srgbClr val="0000FF"/>
                </a:solidFill>
                <a:latin typeface="+mn-ea"/>
              </a:rPr>
              <a:t>文件</a:t>
            </a:r>
            <a:r>
              <a:rPr lang="zh-CN" altLang="en-US" sz="2800" b="1" dirty="0" smtClean="0">
                <a:latin typeface="+mn-ea"/>
              </a:rPr>
              <a:t>和二进制文件：</a:t>
            </a:r>
            <a:endParaRPr lang="en-US" altLang="zh-CN" sz="2800" b="1" dirty="0">
              <a:latin typeface="+mn-ea"/>
            </a:endParaRPr>
          </a:p>
          <a:p>
            <a:pPr marL="800100" lvl="1" indent="-342900" algn="just">
              <a:lnSpc>
                <a:spcPct val="150000"/>
              </a:lnSpc>
              <a:spcBef>
                <a:spcPts val="0"/>
              </a:spcBef>
              <a:buFont typeface="Wingdings" panose="05000000000000000000" pitchFamily="2" charset="2"/>
              <a:buChar char="Ø"/>
            </a:pPr>
            <a:r>
              <a:rPr lang="en-US" altLang="zh-CN" sz="2400" b="1" dirty="0">
                <a:solidFill>
                  <a:srgbClr val="0000FF"/>
                </a:solidFill>
                <a:latin typeface="Times New Roman" panose="02020603050405020304" pitchFamily="18" charset="0"/>
                <a:cs typeface="Times New Roman" panose="02020603050405020304" pitchFamily="18" charset="0"/>
              </a:rPr>
              <a:t>ASCII</a:t>
            </a:r>
            <a:r>
              <a:rPr lang="zh-CN" altLang="en-US" sz="2400" b="1" dirty="0" smtClean="0">
                <a:solidFill>
                  <a:srgbClr val="0000FF"/>
                </a:solidFill>
                <a:latin typeface="+mn-ea"/>
              </a:rPr>
              <a:t>文件</a:t>
            </a:r>
            <a:endParaRPr lang="en-US" altLang="zh-CN" sz="2400" b="1" dirty="0" smtClean="0">
              <a:solidFill>
                <a:srgbClr val="0000FF"/>
              </a:solidFill>
              <a:latin typeface="+mn-ea"/>
            </a:endParaRPr>
          </a:p>
          <a:p>
            <a:pPr marL="1257300" lvl="2" indent="-342900" algn="just">
              <a:lnSpc>
                <a:spcPct val="150000"/>
              </a:lnSpc>
              <a:spcBef>
                <a:spcPts val="0"/>
              </a:spcBef>
              <a:buFont typeface="Arial" panose="020B0604020202020204" pitchFamily="34" charset="0"/>
              <a:buChar char="•"/>
            </a:pPr>
            <a:r>
              <a:rPr lang="zh-CN" altLang="en-US" sz="2400" dirty="0" smtClean="0">
                <a:latin typeface="+mn-ea"/>
              </a:rPr>
              <a:t>由</a:t>
            </a:r>
            <a:r>
              <a:rPr lang="zh-CN" altLang="en-US" sz="2400" dirty="0">
                <a:latin typeface="+mn-ea"/>
              </a:rPr>
              <a:t>一行一行的文本</a:t>
            </a:r>
            <a:r>
              <a:rPr lang="zh-CN" altLang="en-US" sz="2400" dirty="0" smtClean="0">
                <a:latin typeface="+mn-ea"/>
              </a:rPr>
              <a:t>组成。</a:t>
            </a:r>
            <a:endParaRPr lang="en-US" altLang="zh-CN" sz="2400" dirty="0" smtClean="0">
              <a:latin typeface="+mn-ea"/>
            </a:endParaRPr>
          </a:p>
          <a:p>
            <a:pPr marL="1257300" lvl="2" indent="-342900" algn="just">
              <a:lnSpc>
                <a:spcPct val="150000"/>
              </a:lnSpc>
              <a:spcBef>
                <a:spcPts val="0"/>
              </a:spcBef>
              <a:buFont typeface="Arial" panose="020B0604020202020204" pitchFamily="34" charset="0"/>
              <a:buChar char="•"/>
            </a:pPr>
            <a:r>
              <a:rPr lang="zh-CN" altLang="en-US" sz="2400" dirty="0" smtClean="0">
                <a:latin typeface="+mn-ea"/>
              </a:rPr>
              <a:t>换行</a:t>
            </a:r>
            <a:r>
              <a:rPr lang="zh-CN" altLang="en-US" sz="2400" dirty="0">
                <a:latin typeface="+mn-ea"/>
              </a:rPr>
              <a:t>的时候可以用回车符，也可以用换行符，依系统而定，每行长度可不</a:t>
            </a:r>
            <a:r>
              <a:rPr lang="zh-CN" altLang="en-US" sz="2400" dirty="0" smtClean="0">
                <a:latin typeface="+mn-ea"/>
              </a:rPr>
              <a:t>同。</a:t>
            </a:r>
            <a:endParaRPr lang="en-US" altLang="zh-CN" sz="2400" dirty="0">
              <a:latin typeface="+mn-ea"/>
            </a:endParaRPr>
          </a:p>
          <a:p>
            <a:pPr marL="800100" lvl="1" indent="-342900" algn="just">
              <a:lnSpc>
                <a:spcPct val="150000"/>
              </a:lnSpc>
              <a:spcBef>
                <a:spcPts val="0"/>
              </a:spcBef>
              <a:buFont typeface="Wingdings" panose="05000000000000000000" pitchFamily="2" charset="2"/>
              <a:buChar char="Ø"/>
            </a:pPr>
            <a:r>
              <a:rPr lang="zh-CN" altLang="en-US" sz="2400" b="1" dirty="0" smtClean="0">
                <a:solidFill>
                  <a:srgbClr val="0000FF"/>
                </a:solidFill>
                <a:latin typeface="+mn-ea"/>
              </a:rPr>
              <a:t>优点</a:t>
            </a:r>
            <a:endParaRPr lang="en-US" altLang="zh-CN" sz="2400" b="1" dirty="0" smtClean="0">
              <a:solidFill>
                <a:srgbClr val="0000FF"/>
              </a:solidFill>
              <a:latin typeface="+mn-ea"/>
            </a:endParaRPr>
          </a:p>
          <a:p>
            <a:pPr marL="1257300" lvl="2" indent="-342900" algn="just">
              <a:lnSpc>
                <a:spcPct val="150000"/>
              </a:lnSpc>
              <a:spcBef>
                <a:spcPts val="0"/>
              </a:spcBef>
              <a:buFont typeface="Arial" panose="020B0604020202020204" pitchFamily="34" charset="0"/>
              <a:buChar char="•"/>
            </a:pPr>
            <a:r>
              <a:rPr lang="zh-CN" altLang="en-US" sz="2400" dirty="0" smtClean="0">
                <a:latin typeface="+mn-ea"/>
              </a:rPr>
              <a:t>可以原样地显示和打印。</a:t>
            </a:r>
            <a:endParaRPr lang="en-US" altLang="zh-CN" sz="2400" dirty="0">
              <a:latin typeface="+mn-ea"/>
            </a:endParaRPr>
          </a:p>
          <a:p>
            <a:pPr marL="1257300" lvl="2" indent="-342900" algn="just">
              <a:lnSpc>
                <a:spcPct val="150000"/>
              </a:lnSpc>
              <a:spcBef>
                <a:spcPts val="0"/>
              </a:spcBef>
              <a:buFont typeface="Arial" panose="020B0604020202020204" pitchFamily="34" charset="0"/>
              <a:buChar char="•"/>
            </a:pPr>
            <a:r>
              <a:rPr lang="zh-CN" altLang="en-US" sz="2400" dirty="0" smtClean="0">
                <a:latin typeface="+mn-ea"/>
              </a:rPr>
              <a:t>许多</a:t>
            </a:r>
            <a:r>
              <a:rPr lang="zh-CN" altLang="en-US" sz="2400" dirty="0">
                <a:latin typeface="+mn-ea"/>
              </a:rPr>
              <a:t>程序都以</a:t>
            </a:r>
            <a:r>
              <a:rPr lang="en-US" altLang="zh-CN" sz="2400" dirty="0">
                <a:latin typeface="Times New Roman" panose="02020603050405020304" pitchFamily="18" charset="0"/>
                <a:cs typeface="Times New Roman" panose="02020603050405020304" pitchFamily="18" charset="0"/>
              </a:rPr>
              <a:t>ASCII</a:t>
            </a:r>
            <a:r>
              <a:rPr lang="zh-CN" altLang="en-US" sz="2400" dirty="0">
                <a:latin typeface="+mn-ea"/>
              </a:rPr>
              <a:t>文件作为输入和输出，很容易的把一个程序的输出作为另一个程序的输入，如同</a:t>
            </a:r>
            <a:r>
              <a:rPr lang="en-US" altLang="zh-CN" sz="2400" dirty="0">
                <a:latin typeface="+mn-ea"/>
              </a:rPr>
              <a:t>shell</a:t>
            </a:r>
            <a:r>
              <a:rPr lang="zh-CN" altLang="en-US" sz="2400" dirty="0">
                <a:latin typeface="+mn-ea"/>
              </a:rPr>
              <a:t>管道</a:t>
            </a:r>
            <a:r>
              <a:rPr lang="zh-CN" altLang="en-US" sz="2400" dirty="0" smtClean="0">
                <a:latin typeface="+mn-ea"/>
              </a:rPr>
              <a:t>一样。</a:t>
            </a:r>
            <a:endParaRPr lang="en-US" altLang="zh-CN" sz="2400" dirty="0">
              <a:latin typeface="+mn-ea"/>
            </a:endParaRPr>
          </a:p>
        </p:txBody>
      </p:sp>
    </p:spTree>
    <p:extLst>
      <p:ext uri="{BB962C8B-B14F-4D97-AF65-F5344CB8AC3E}">
        <p14:creationId xmlns:p14="http://schemas.microsoft.com/office/powerpoint/2010/main" val="3981079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173583"/>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5.1.3 </a:t>
            </a:r>
            <a:r>
              <a:rPr lang="zh-CN" altLang="en-US" sz="2800" b="1" dirty="0" smtClean="0">
                <a:latin typeface="Times New Roman" panose="02020603050405020304" pitchFamily="18" charset="0"/>
                <a:cs typeface="Times New Roman" panose="02020603050405020304" pitchFamily="18" charset="0"/>
              </a:rPr>
              <a:t>文件的</a:t>
            </a:r>
            <a:r>
              <a:rPr lang="zh-CN" altLang="en-US" sz="2800" b="1" dirty="0">
                <a:latin typeface="Times New Roman" panose="02020603050405020304" pitchFamily="18" charset="0"/>
                <a:cs typeface="Times New Roman" panose="02020603050405020304" pitchFamily="18" charset="0"/>
              </a:rPr>
              <a:t>类型</a:t>
            </a:r>
            <a:endParaRPr lang="en-US" altLang="zh-CN" sz="2800" b="1" dirty="0">
              <a:latin typeface="Times New Roman" panose="02020603050405020304" pitchFamily="18" charset="0"/>
              <a:cs typeface="Times New Roman" panose="02020603050405020304" pitchFamily="18" charset="0"/>
            </a:endParaRPr>
          </a:p>
        </p:txBody>
      </p:sp>
      <p:sp>
        <p:nvSpPr>
          <p:cNvPr id="4" name="Text Box 3"/>
          <p:cNvSpPr txBox="1">
            <a:spLocks noChangeArrowheads="1"/>
          </p:cNvSpPr>
          <p:nvPr/>
        </p:nvSpPr>
        <p:spPr bwMode="auto">
          <a:xfrm>
            <a:off x="-288540" y="962144"/>
            <a:ext cx="81009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800100" lvl="1" indent="-342900" algn="just">
              <a:lnSpc>
                <a:spcPct val="150000"/>
              </a:lnSpc>
              <a:spcBef>
                <a:spcPct val="50000"/>
              </a:spcBef>
              <a:buFont typeface="Wingdings" panose="05000000000000000000" pitchFamily="2" charset="2"/>
              <a:buChar char="n"/>
            </a:pPr>
            <a:r>
              <a:rPr lang="zh-CN" altLang="en-US" sz="2800" b="1" dirty="0">
                <a:latin typeface="+mn-ea"/>
              </a:rPr>
              <a:t>常规</a:t>
            </a:r>
            <a:r>
              <a:rPr lang="zh-CN" altLang="en-US" sz="2800" b="1" dirty="0" smtClean="0">
                <a:latin typeface="+mn-ea"/>
              </a:rPr>
              <a:t>文件</a:t>
            </a:r>
            <a:r>
              <a:rPr lang="en-US" altLang="zh-CN" sz="2800" b="1" dirty="0" smtClean="0">
                <a:latin typeface="+mn-ea"/>
              </a:rPr>
              <a:t>—</a:t>
            </a:r>
            <a:r>
              <a:rPr lang="en-US" altLang="zh-CN" sz="2800" b="1" dirty="0" smtClean="0">
                <a:latin typeface="Times New Roman" panose="02020603050405020304" pitchFamily="18" charset="0"/>
                <a:cs typeface="Times New Roman" panose="02020603050405020304" pitchFamily="18" charset="0"/>
              </a:rPr>
              <a:t>ASCII</a:t>
            </a:r>
            <a:r>
              <a:rPr lang="zh-CN" altLang="en-US" sz="2800" b="1" dirty="0" smtClean="0">
                <a:latin typeface="+mn-ea"/>
              </a:rPr>
              <a:t>文件和</a:t>
            </a:r>
            <a:r>
              <a:rPr lang="zh-CN" altLang="en-US" sz="2800" b="1" dirty="0" smtClean="0">
                <a:solidFill>
                  <a:srgbClr val="0000FF"/>
                </a:solidFill>
                <a:latin typeface="+mn-ea"/>
              </a:rPr>
              <a:t>二进制文件</a:t>
            </a:r>
            <a:r>
              <a:rPr lang="zh-CN" altLang="en-US" sz="2800" b="1" dirty="0" smtClean="0">
                <a:latin typeface="+mn-ea"/>
              </a:rPr>
              <a:t>：</a:t>
            </a:r>
            <a:endParaRPr lang="en-US" altLang="zh-CN" sz="2800" b="1" dirty="0">
              <a:latin typeface="+mn-ea"/>
            </a:endParaRPr>
          </a:p>
        </p:txBody>
      </p:sp>
      <p:sp>
        <p:nvSpPr>
          <p:cNvPr id="5" name="Text Box 3"/>
          <p:cNvSpPr txBox="1">
            <a:spLocks noChangeArrowheads="1"/>
          </p:cNvSpPr>
          <p:nvPr/>
        </p:nvSpPr>
        <p:spPr bwMode="auto">
          <a:xfrm>
            <a:off x="431540" y="1844824"/>
            <a:ext cx="558062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Wingdings" panose="05000000000000000000" pitchFamily="2" charset="2"/>
              <a:buChar char="Ø"/>
            </a:pPr>
            <a:r>
              <a:rPr lang="zh-CN" altLang="en-US" sz="2400" b="1" dirty="0" smtClean="0">
                <a:latin typeface="+mn-ea"/>
                <a:ea typeface="+mn-ea"/>
              </a:rPr>
              <a:t>可执行的二进制文件：</a:t>
            </a:r>
            <a:endParaRPr lang="en-US" altLang="zh-CN" sz="2400" b="1" dirty="0" smtClean="0">
              <a:latin typeface="+mn-ea"/>
              <a:ea typeface="+mn-ea"/>
            </a:endParaRPr>
          </a:p>
          <a:p>
            <a:pPr marL="342900" indent="-342900" algn="just">
              <a:lnSpc>
                <a:spcPct val="150000"/>
              </a:lnSpc>
              <a:spcBef>
                <a:spcPct val="50000"/>
              </a:spcBef>
              <a:buFont typeface="Arial" panose="020B0604020202020204" pitchFamily="34" charset="0"/>
              <a:buChar char="•"/>
            </a:pPr>
            <a:r>
              <a:rPr lang="zh-CN" altLang="en-US" sz="2400" dirty="0" smtClean="0">
                <a:latin typeface="+mn-ea"/>
                <a:ea typeface="+mn-ea"/>
              </a:rPr>
              <a:t>由</a:t>
            </a:r>
            <a:r>
              <a:rPr lang="zh-CN" altLang="en-US" sz="2400" b="1" u="sng" dirty="0">
                <a:latin typeface="+mn-ea"/>
                <a:ea typeface="+mn-ea"/>
              </a:rPr>
              <a:t>五</a:t>
            </a:r>
            <a:r>
              <a:rPr lang="zh-CN" altLang="en-US" sz="2400" b="1" u="sng" dirty="0" smtClean="0">
                <a:latin typeface="+mn-ea"/>
                <a:ea typeface="+mn-ea"/>
              </a:rPr>
              <a:t>部分</a:t>
            </a:r>
            <a:r>
              <a:rPr lang="zh-CN" altLang="en-US" sz="2400" b="1" dirty="0" smtClean="0">
                <a:latin typeface="+mn-ea"/>
                <a:ea typeface="+mn-ea"/>
              </a:rPr>
              <a:t>（文件头、代码、数据、重定位和符号表）</a:t>
            </a:r>
            <a:r>
              <a:rPr lang="zh-CN" altLang="en-US" sz="2400" dirty="0" smtClean="0">
                <a:latin typeface="+mn-ea"/>
                <a:ea typeface="+mn-ea"/>
              </a:rPr>
              <a:t>组成。</a:t>
            </a:r>
            <a:endParaRPr lang="en-US" altLang="zh-CN" sz="2400" dirty="0" smtClean="0">
              <a:latin typeface="+mn-ea"/>
              <a:ea typeface="+mn-ea"/>
            </a:endParaRPr>
          </a:p>
          <a:p>
            <a:pPr marL="342900" indent="-342900" algn="just">
              <a:lnSpc>
                <a:spcPct val="150000"/>
              </a:lnSpc>
              <a:spcBef>
                <a:spcPct val="50000"/>
              </a:spcBef>
              <a:buFont typeface="Arial" panose="020B0604020202020204" pitchFamily="34" charset="0"/>
              <a:buChar char="•"/>
            </a:pPr>
            <a:r>
              <a:rPr lang="zh-CN" altLang="en-US" sz="2400" dirty="0" smtClean="0">
                <a:latin typeface="+mn-ea"/>
                <a:ea typeface="+mn-ea"/>
              </a:rPr>
              <a:t>文件头以</a:t>
            </a:r>
            <a:r>
              <a:rPr lang="zh-CN" altLang="en-US" sz="2400" b="1" u="sng" dirty="0" smtClean="0">
                <a:latin typeface="+mn-ea"/>
                <a:ea typeface="+mn-ea"/>
              </a:rPr>
              <a:t>魔数</a:t>
            </a:r>
            <a:r>
              <a:rPr lang="en-US" altLang="zh-CN" sz="2400" dirty="0" smtClean="0">
                <a:latin typeface="+mn-ea"/>
                <a:ea typeface="+mn-ea"/>
              </a:rPr>
              <a:t>(</a:t>
            </a:r>
            <a:r>
              <a:rPr lang="en-US" altLang="zh-CN" sz="2400" dirty="0" smtClean="0">
                <a:latin typeface="Times New Roman" panose="02020603050405020304" pitchFamily="18" charset="0"/>
                <a:ea typeface="+mn-ea"/>
                <a:cs typeface="Times New Roman" panose="02020603050405020304" pitchFamily="18" charset="0"/>
              </a:rPr>
              <a:t>magic number</a:t>
            </a:r>
            <a:r>
              <a:rPr lang="en-US" altLang="zh-CN" sz="2400" dirty="0" smtClean="0">
                <a:latin typeface="+mn-ea"/>
                <a:ea typeface="+mn-ea"/>
              </a:rPr>
              <a:t>)</a:t>
            </a:r>
            <a:r>
              <a:rPr lang="zh-CN" altLang="en-US" sz="2400" dirty="0" smtClean="0">
                <a:latin typeface="+mn-ea"/>
                <a:ea typeface="+mn-ea"/>
              </a:rPr>
              <a:t>开始，表明该文件是一个可</a:t>
            </a:r>
            <a:r>
              <a:rPr lang="zh-CN" altLang="en-US" sz="2400" dirty="0">
                <a:latin typeface="+mn-ea"/>
                <a:ea typeface="+mn-ea"/>
              </a:rPr>
              <a:t>执行文件，程序装入内存后，根据这五部分的内容进行重定位，来运行程序</a:t>
            </a:r>
            <a:r>
              <a:rPr lang="zh-CN" altLang="en-US" sz="2400" dirty="0" smtClean="0">
                <a:latin typeface="+mn-ea"/>
                <a:ea typeface="+mn-ea"/>
              </a:rPr>
              <a:t>。</a:t>
            </a:r>
            <a:endParaRPr lang="zh-CN" altLang="en-US" sz="2400" dirty="0">
              <a:latin typeface="+mn-ea"/>
              <a:ea typeface="+mn-ea"/>
            </a:endParaRPr>
          </a:p>
        </p:txBody>
      </p:sp>
      <p:pic>
        <p:nvPicPr>
          <p:cNvPr id="6" name="图片 5"/>
          <p:cNvPicPr>
            <a:picLocks noChangeAspect="1"/>
          </p:cNvPicPr>
          <p:nvPr/>
        </p:nvPicPr>
        <p:blipFill>
          <a:blip r:embed="rId3"/>
          <a:stretch>
            <a:fillRect/>
          </a:stretch>
        </p:blipFill>
        <p:spPr>
          <a:xfrm>
            <a:off x="6372200" y="953344"/>
            <a:ext cx="2526675" cy="5904656"/>
          </a:xfrm>
          <a:prstGeom prst="rect">
            <a:avLst/>
          </a:prstGeom>
        </p:spPr>
      </p:pic>
    </p:spTree>
    <p:extLst>
      <p:ext uri="{BB962C8B-B14F-4D97-AF65-F5344CB8AC3E}">
        <p14:creationId xmlns:p14="http://schemas.microsoft.com/office/powerpoint/2010/main" val="2028965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650193" y="1484784"/>
            <a:ext cx="792074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spcBef>
                <a:spcPct val="50000"/>
              </a:spcBef>
              <a:buFont typeface="Wingdings" panose="05000000000000000000" pitchFamily="2" charset="2"/>
              <a:buChar char="n"/>
            </a:pPr>
            <a:r>
              <a:rPr lang="zh-CN" altLang="en-US" sz="2400" b="1" u="sng" dirty="0" smtClean="0">
                <a:latin typeface="Times New Roman" panose="02020603050405020304" pitchFamily="18" charset="0"/>
                <a:cs typeface="Times New Roman" panose="02020603050405020304" pitchFamily="18" charset="0"/>
              </a:rPr>
              <a:t>文件</a:t>
            </a:r>
            <a:r>
              <a:rPr lang="zh-CN" altLang="en-US" sz="2400" dirty="0">
                <a:latin typeface="Times New Roman" panose="02020603050405020304" pitchFamily="18" charset="0"/>
                <a:cs typeface="Times New Roman" panose="02020603050405020304" pitchFamily="18" charset="0"/>
              </a:rPr>
              <a:t>是辅助设备（磁盘驱动器）的基本抽象，用来永久保存数据和</a:t>
            </a:r>
            <a:r>
              <a:rPr lang="zh-CN" altLang="en-US" sz="2400" dirty="0" smtClean="0">
                <a:latin typeface="Times New Roman" panose="02020603050405020304" pitchFamily="18" charset="0"/>
                <a:cs typeface="Times New Roman" panose="02020603050405020304" pitchFamily="18" charset="0"/>
              </a:rPr>
              <a:t>信息</a:t>
            </a:r>
            <a:endParaRPr lang="en-US" altLang="zh-CN" sz="2400" dirty="0" smtClean="0">
              <a:latin typeface="Times New Roman" panose="02020603050405020304" pitchFamily="18" charset="0"/>
              <a:cs typeface="Times New Roman" panose="02020603050405020304" pitchFamily="18" charset="0"/>
            </a:endParaRPr>
          </a:p>
          <a:p>
            <a:pPr marL="342900" indent="-342900" algn="just">
              <a:spcBef>
                <a:spcPct val="50000"/>
              </a:spcBef>
              <a:buFont typeface="Wingdings" panose="05000000000000000000" pitchFamily="2" charset="2"/>
              <a:buChar char="n"/>
            </a:pPr>
            <a:endParaRPr lang="en-US" altLang="zh-CN" sz="2400" dirty="0" smtClean="0">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计算机为什么需要文件</a:t>
            </a:r>
            <a:r>
              <a:rPr lang="en-US" altLang="zh-CN" sz="2400" b="1" dirty="0">
                <a:latin typeface="Times New Roman" panose="02020603050405020304" pitchFamily="18" charset="0"/>
                <a:cs typeface="Times New Roman" panose="02020603050405020304" pitchFamily="18" charset="0"/>
              </a:rPr>
              <a:t>?</a:t>
            </a:r>
          </a:p>
          <a:p>
            <a:pPr marL="800100" lvl="1" indent="-342900" algn="just">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数量原因</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内存无法保存大量信息</a:t>
            </a:r>
          </a:p>
          <a:p>
            <a:pPr marL="800100" lvl="1" indent="-342900" algn="just">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时间原因</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内存无法永久保存信息</a:t>
            </a:r>
          </a:p>
          <a:p>
            <a:pPr marL="800100" lvl="1" indent="-342900" algn="just">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应用原因</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内存无法方便实现共享</a:t>
            </a:r>
            <a:endParaRPr lang="en-US" altLang="zh-CN" sz="2400" dirty="0">
              <a:latin typeface="Times New Roman" panose="02020603050405020304" pitchFamily="18" charset="0"/>
              <a:cs typeface="Times New Roman" panose="02020603050405020304" pitchFamily="18" charset="0"/>
            </a:endParaRPr>
          </a:p>
          <a:p>
            <a:pPr marL="342900" indent="-342900" algn="just">
              <a:spcBef>
                <a:spcPct val="50000"/>
              </a:spcBef>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a:xfrm>
            <a:off x="1007604" y="152636"/>
            <a:ext cx="7793038" cy="57606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3200" b="1" kern="0" dirty="0" smtClean="0"/>
              <a:t>引出文件</a:t>
            </a:r>
          </a:p>
        </p:txBody>
      </p:sp>
    </p:spTree>
    <p:extLst>
      <p:ext uri="{BB962C8B-B14F-4D97-AF65-F5344CB8AC3E}">
        <p14:creationId xmlns:p14="http://schemas.microsoft.com/office/powerpoint/2010/main" val="3331692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173583"/>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5.1.3 </a:t>
            </a:r>
            <a:r>
              <a:rPr lang="zh-CN" altLang="en-US" sz="2800" b="1" dirty="0" smtClean="0">
                <a:latin typeface="Times New Roman" panose="02020603050405020304" pitchFamily="18" charset="0"/>
                <a:cs typeface="Times New Roman" panose="02020603050405020304" pitchFamily="18" charset="0"/>
              </a:rPr>
              <a:t>文件的</a:t>
            </a:r>
            <a:r>
              <a:rPr lang="zh-CN" altLang="en-US" sz="2800" b="1" dirty="0">
                <a:latin typeface="Times New Roman" panose="02020603050405020304" pitchFamily="18" charset="0"/>
                <a:cs typeface="Times New Roman" panose="02020603050405020304" pitchFamily="18" charset="0"/>
              </a:rPr>
              <a:t>类型</a:t>
            </a:r>
            <a:endParaRPr lang="en-US" altLang="zh-CN" sz="2800" b="1" dirty="0">
              <a:latin typeface="Times New Roman" panose="02020603050405020304" pitchFamily="18" charset="0"/>
              <a:cs typeface="Times New Roman" panose="02020603050405020304" pitchFamily="18" charset="0"/>
            </a:endParaRPr>
          </a:p>
        </p:txBody>
      </p:sp>
      <p:sp>
        <p:nvSpPr>
          <p:cNvPr id="4" name="Text Box 3"/>
          <p:cNvSpPr txBox="1">
            <a:spLocks noChangeArrowheads="1"/>
          </p:cNvSpPr>
          <p:nvPr/>
        </p:nvSpPr>
        <p:spPr bwMode="auto">
          <a:xfrm>
            <a:off x="-288540" y="962144"/>
            <a:ext cx="81009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800100" lvl="1" indent="-342900" algn="just">
              <a:lnSpc>
                <a:spcPct val="150000"/>
              </a:lnSpc>
              <a:spcBef>
                <a:spcPct val="50000"/>
              </a:spcBef>
              <a:buFont typeface="Wingdings" panose="05000000000000000000" pitchFamily="2" charset="2"/>
              <a:buChar char="n"/>
            </a:pPr>
            <a:r>
              <a:rPr lang="zh-CN" altLang="en-US" sz="2800" b="1" dirty="0">
                <a:latin typeface="+mn-ea"/>
              </a:rPr>
              <a:t>常规</a:t>
            </a:r>
            <a:r>
              <a:rPr lang="zh-CN" altLang="en-US" sz="2800" b="1" dirty="0" smtClean="0">
                <a:latin typeface="+mn-ea"/>
              </a:rPr>
              <a:t>文件</a:t>
            </a:r>
            <a:r>
              <a:rPr lang="en-US" altLang="zh-CN" sz="2800" b="1" dirty="0" smtClean="0">
                <a:latin typeface="+mn-ea"/>
              </a:rPr>
              <a:t>—</a:t>
            </a:r>
            <a:r>
              <a:rPr lang="en-US" altLang="zh-CN" sz="2800" b="1" dirty="0" smtClean="0">
                <a:latin typeface="Times New Roman" panose="02020603050405020304" pitchFamily="18" charset="0"/>
                <a:cs typeface="Times New Roman" panose="02020603050405020304" pitchFamily="18" charset="0"/>
              </a:rPr>
              <a:t>ASCII</a:t>
            </a:r>
            <a:r>
              <a:rPr lang="zh-CN" altLang="en-US" sz="2800" b="1" dirty="0" smtClean="0">
                <a:latin typeface="+mn-ea"/>
              </a:rPr>
              <a:t>文件和</a:t>
            </a:r>
            <a:r>
              <a:rPr lang="zh-CN" altLang="en-US" sz="2800" b="1" dirty="0" smtClean="0">
                <a:solidFill>
                  <a:srgbClr val="0000FF"/>
                </a:solidFill>
                <a:latin typeface="+mn-ea"/>
              </a:rPr>
              <a:t>二进制文件</a:t>
            </a:r>
            <a:r>
              <a:rPr lang="zh-CN" altLang="en-US" sz="2800" b="1" dirty="0" smtClean="0">
                <a:latin typeface="+mn-ea"/>
              </a:rPr>
              <a:t>：</a:t>
            </a:r>
            <a:endParaRPr lang="en-US" altLang="zh-CN" sz="2800" b="1" dirty="0">
              <a:latin typeface="+mn-ea"/>
            </a:endParaRPr>
          </a:p>
        </p:txBody>
      </p:sp>
      <p:pic>
        <p:nvPicPr>
          <p:cNvPr id="6" name="图片 5"/>
          <p:cNvPicPr>
            <a:picLocks noChangeAspect="1"/>
          </p:cNvPicPr>
          <p:nvPr/>
        </p:nvPicPr>
        <p:blipFill>
          <a:blip r:embed="rId3"/>
          <a:stretch>
            <a:fillRect/>
          </a:stretch>
        </p:blipFill>
        <p:spPr>
          <a:xfrm>
            <a:off x="6372200" y="953344"/>
            <a:ext cx="2526675" cy="5904656"/>
          </a:xfrm>
          <a:prstGeom prst="rect">
            <a:avLst/>
          </a:prstGeom>
        </p:spPr>
      </p:pic>
      <p:sp>
        <p:nvSpPr>
          <p:cNvPr id="7" name="Rectangle 3"/>
          <p:cNvSpPr txBox="1">
            <a:spLocks noChangeArrowheads="1"/>
          </p:cNvSpPr>
          <p:nvPr/>
        </p:nvSpPr>
        <p:spPr bwMode="auto">
          <a:xfrm>
            <a:off x="467544" y="2096852"/>
            <a:ext cx="5472608" cy="4079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150000"/>
              </a:lnSpc>
              <a:spcBef>
                <a:spcPts val="600"/>
              </a:spcBef>
              <a:buFont typeface="Wingdings" panose="05000000000000000000" pitchFamily="2" charset="2"/>
              <a:buChar char="Ø"/>
            </a:pPr>
            <a:r>
              <a:rPr lang="en-US" altLang="zh-CN" sz="2200" kern="0" dirty="0" smtClean="0">
                <a:solidFill>
                  <a:srgbClr val="FF0000"/>
                </a:solidFill>
                <a:latin typeface="+mn-ea"/>
              </a:rPr>
              <a:t>BSS</a:t>
            </a:r>
            <a:r>
              <a:rPr lang="zh-CN" altLang="en-US" sz="2200" kern="0" dirty="0" smtClean="0">
                <a:latin typeface="+mn-ea"/>
              </a:rPr>
              <a:t>：是“</a:t>
            </a:r>
            <a:r>
              <a:rPr lang="en-US" altLang="zh-CN" sz="2200" kern="0" dirty="0" smtClean="0">
                <a:solidFill>
                  <a:srgbClr val="FF0000"/>
                </a:solidFill>
                <a:latin typeface="+mn-ea"/>
              </a:rPr>
              <a:t>Block Started by Symbol</a:t>
            </a:r>
            <a:r>
              <a:rPr lang="en-US" altLang="zh-CN" sz="2200" kern="0" dirty="0" smtClean="0">
                <a:latin typeface="+mn-ea"/>
              </a:rPr>
              <a:t>”</a:t>
            </a:r>
            <a:r>
              <a:rPr lang="zh-CN" altLang="en-US" sz="2200" kern="0" dirty="0" smtClean="0">
                <a:latin typeface="+mn-ea"/>
              </a:rPr>
              <a:t>的缩写，意为“以符号开始的块”。</a:t>
            </a:r>
          </a:p>
          <a:p>
            <a:pPr algn="just" eaLnBrk="1" hangingPunct="1">
              <a:lnSpc>
                <a:spcPct val="150000"/>
              </a:lnSpc>
              <a:spcBef>
                <a:spcPts val="600"/>
              </a:spcBef>
              <a:buFont typeface="Wingdings" panose="05000000000000000000" pitchFamily="2" charset="2"/>
              <a:buChar char="Ø"/>
            </a:pPr>
            <a:r>
              <a:rPr lang="en-US" altLang="zh-CN" sz="2200" kern="0" dirty="0" smtClean="0">
                <a:latin typeface="+mn-ea"/>
              </a:rPr>
              <a:t>BSS</a:t>
            </a:r>
            <a:r>
              <a:rPr lang="zh-CN" altLang="en-US" sz="2200" kern="0" dirty="0" smtClean="0">
                <a:latin typeface="+mn-ea"/>
              </a:rPr>
              <a:t>是</a:t>
            </a:r>
            <a:r>
              <a:rPr lang="en-US" altLang="zh-CN" sz="2200" kern="0" dirty="0" smtClean="0">
                <a:latin typeface="+mn-ea"/>
              </a:rPr>
              <a:t>Unix</a:t>
            </a:r>
            <a:r>
              <a:rPr lang="zh-CN" altLang="en-US" sz="2200" kern="0" dirty="0" smtClean="0">
                <a:latin typeface="+mn-ea"/>
              </a:rPr>
              <a:t>链接器产生的</a:t>
            </a:r>
            <a:r>
              <a:rPr lang="zh-CN" altLang="en-US" sz="2200" b="1" kern="0" dirty="0" smtClean="0">
                <a:solidFill>
                  <a:srgbClr val="FF0000"/>
                </a:solidFill>
                <a:latin typeface="+mn-ea"/>
              </a:rPr>
              <a:t>未初始化数据段</a:t>
            </a:r>
            <a:r>
              <a:rPr lang="zh-CN" altLang="en-US" sz="2200" kern="0" dirty="0" smtClean="0">
                <a:latin typeface="+mn-ea"/>
              </a:rPr>
              <a:t>。</a:t>
            </a:r>
            <a:endParaRPr lang="en-US" altLang="zh-CN" sz="2200" kern="0" dirty="0" smtClean="0">
              <a:latin typeface="+mn-ea"/>
            </a:endParaRPr>
          </a:p>
          <a:p>
            <a:pPr algn="just" eaLnBrk="1" hangingPunct="1">
              <a:lnSpc>
                <a:spcPct val="150000"/>
              </a:lnSpc>
              <a:spcBef>
                <a:spcPts val="600"/>
              </a:spcBef>
              <a:buFont typeface="Wingdings" panose="05000000000000000000" pitchFamily="2" charset="2"/>
              <a:buChar char="Ø"/>
            </a:pPr>
            <a:r>
              <a:rPr lang="zh-CN" altLang="en-US" sz="2200" kern="0" dirty="0" smtClean="0">
                <a:latin typeface="+mn-ea"/>
              </a:rPr>
              <a:t>其他的段分别是</a:t>
            </a:r>
            <a:r>
              <a:rPr lang="zh-CN" altLang="en-US" sz="2200" i="1" u="sng" kern="0" dirty="0" smtClean="0">
                <a:latin typeface="+mn-ea"/>
              </a:rPr>
              <a:t>包含程序代码的“</a:t>
            </a:r>
            <a:r>
              <a:rPr lang="en-US" altLang="zh-CN" sz="2200" i="1" u="sng" kern="0" dirty="0" smtClean="0">
                <a:latin typeface="+mn-ea"/>
              </a:rPr>
              <a:t>text”</a:t>
            </a:r>
            <a:r>
              <a:rPr lang="zh-CN" altLang="en-US" sz="2200" i="1" u="sng" kern="0" dirty="0" smtClean="0">
                <a:latin typeface="+mn-ea"/>
              </a:rPr>
              <a:t>段</a:t>
            </a:r>
            <a:r>
              <a:rPr lang="zh-CN" altLang="en-US" sz="2200" kern="0" dirty="0" smtClean="0">
                <a:latin typeface="+mn-ea"/>
              </a:rPr>
              <a:t>和</a:t>
            </a:r>
            <a:r>
              <a:rPr lang="zh-CN" altLang="en-US" sz="2200" i="1" u="sng" kern="0" dirty="0" smtClean="0">
                <a:latin typeface="+mn-ea"/>
              </a:rPr>
              <a:t>包含已初始化数据的“</a:t>
            </a:r>
            <a:r>
              <a:rPr lang="en-US" altLang="zh-CN" sz="2200" i="1" u="sng" kern="0" dirty="0" smtClean="0">
                <a:latin typeface="+mn-ea"/>
              </a:rPr>
              <a:t>data”</a:t>
            </a:r>
            <a:r>
              <a:rPr lang="zh-CN" altLang="en-US" sz="2200" i="1" u="sng" kern="0" dirty="0" smtClean="0">
                <a:latin typeface="+mn-ea"/>
              </a:rPr>
              <a:t>段。</a:t>
            </a:r>
            <a:endParaRPr lang="en-US" altLang="zh-CN" sz="2200" i="1" u="sng" kern="0" dirty="0" smtClean="0">
              <a:latin typeface="+mn-ea"/>
            </a:endParaRPr>
          </a:p>
          <a:p>
            <a:pPr algn="just" eaLnBrk="1" hangingPunct="1">
              <a:lnSpc>
                <a:spcPct val="150000"/>
              </a:lnSpc>
              <a:spcBef>
                <a:spcPts val="600"/>
              </a:spcBef>
              <a:buFont typeface="Wingdings" panose="05000000000000000000" pitchFamily="2" charset="2"/>
              <a:buChar char="Ø"/>
            </a:pPr>
            <a:r>
              <a:rPr lang="en-US" altLang="zh-CN" sz="2200" kern="0" dirty="0" smtClean="0">
                <a:latin typeface="+mn-ea"/>
              </a:rPr>
              <a:t>BSS</a:t>
            </a:r>
            <a:r>
              <a:rPr lang="zh-CN" altLang="en-US" sz="2200" kern="0" dirty="0" smtClean="0">
                <a:latin typeface="+mn-ea"/>
              </a:rPr>
              <a:t>段的</a:t>
            </a:r>
            <a:r>
              <a:rPr lang="zh-CN" altLang="en-US" sz="2200" b="1" kern="0" dirty="0" smtClean="0">
                <a:solidFill>
                  <a:srgbClr val="FF0000"/>
                </a:solidFill>
                <a:latin typeface="+mn-ea"/>
              </a:rPr>
              <a:t>变量</a:t>
            </a:r>
            <a:r>
              <a:rPr lang="zh-CN" altLang="en-US" sz="2200" kern="0" dirty="0" smtClean="0">
                <a:latin typeface="+mn-ea"/>
              </a:rPr>
              <a:t>只有</a:t>
            </a:r>
            <a:r>
              <a:rPr lang="zh-CN" altLang="en-US" sz="2200" kern="0" dirty="0" smtClean="0">
                <a:solidFill>
                  <a:srgbClr val="FF0000"/>
                </a:solidFill>
                <a:latin typeface="+mn-ea"/>
              </a:rPr>
              <a:t>名称</a:t>
            </a:r>
            <a:r>
              <a:rPr lang="zh-CN" altLang="en-US" sz="2200" kern="0" dirty="0" smtClean="0">
                <a:latin typeface="+mn-ea"/>
              </a:rPr>
              <a:t>和</a:t>
            </a:r>
            <a:r>
              <a:rPr lang="zh-CN" altLang="en-US" sz="2200" kern="0" dirty="0" smtClean="0">
                <a:solidFill>
                  <a:srgbClr val="FF0000"/>
                </a:solidFill>
                <a:latin typeface="+mn-ea"/>
              </a:rPr>
              <a:t>大小</a:t>
            </a:r>
            <a:r>
              <a:rPr lang="zh-CN" altLang="en-US" sz="2200" kern="0" dirty="0" smtClean="0">
                <a:latin typeface="+mn-ea"/>
              </a:rPr>
              <a:t>却</a:t>
            </a:r>
            <a:r>
              <a:rPr lang="zh-CN" altLang="en-US" sz="2200" b="1" kern="0" dirty="0" smtClean="0">
                <a:solidFill>
                  <a:srgbClr val="FF0000"/>
                </a:solidFill>
                <a:latin typeface="+mn-ea"/>
              </a:rPr>
              <a:t>没有值</a:t>
            </a:r>
            <a:r>
              <a:rPr lang="zh-CN" altLang="en-US" sz="2200" kern="0" dirty="0" smtClean="0">
                <a:latin typeface="+mn-ea"/>
              </a:rPr>
              <a:t>。</a:t>
            </a:r>
            <a:endParaRPr lang="en-US" altLang="zh-CN" sz="2200" kern="0" dirty="0" smtClean="0">
              <a:latin typeface="+mn-ea"/>
            </a:endParaRPr>
          </a:p>
        </p:txBody>
      </p:sp>
    </p:spTree>
    <p:extLst>
      <p:ext uri="{BB962C8B-B14F-4D97-AF65-F5344CB8AC3E}">
        <p14:creationId xmlns:p14="http://schemas.microsoft.com/office/powerpoint/2010/main" val="2263413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二进制文件</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359532" y="1016732"/>
            <a:ext cx="410445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0"/>
              </a:spcBef>
              <a:buFont typeface="Wingdings" panose="05000000000000000000" pitchFamily="2" charset="2"/>
              <a:buChar char="n"/>
            </a:pPr>
            <a:r>
              <a:rPr lang="en-US" altLang="zh-CN" sz="2400" b="1" dirty="0" smtClean="0">
                <a:latin typeface="Times New Roman" panose="02020603050405020304" pitchFamily="18" charset="0"/>
                <a:ea typeface="+mn-ea"/>
                <a:cs typeface="Times New Roman" panose="02020603050405020304" pitchFamily="18" charset="0"/>
              </a:rPr>
              <a:t>UNIX</a:t>
            </a:r>
            <a:r>
              <a:rPr lang="zh-CN" altLang="en-US" sz="2400" b="1" dirty="0" smtClean="0">
                <a:latin typeface="+mn-ea"/>
                <a:ea typeface="+mn-ea"/>
              </a:rPr>
              <a:t>存档文件：</a:t>
            </a:r>
            <a:endParaRPr lang="en-US" altLang="zh-CN" sz="2400" b="1" dirty="0" smtClean="0">
              <a:latin typeface="+mn-ea"/>
              <a:ea typeface="+mn-ea"/>
            </a:endParaRPr>
          </a:p>
          <a:p>
            <a:pPr algn="just">
              <a:lnSpc>
                <a:spcPct val="150000"/>
              </a:lnSpc>
              <a:spcBef>
                <a:spcPts val="0"/>
              </a:spcBef>
            </a:pPr>
            <a:r>
              <a:rPr lang="en-US" altLang="zh-CN" sz="2000" dirty="0" smtClean="0">
                <a:latin typeface="+mn-ea"/>
                <a:ea typeface="+mn-ea"/>
              </a:rPr>
              <a:t>    </a:t>
            </a:r>
            <a:r>
              <a:rPr lang="zh-CN" altLang="en-US" sz="2000" dirty="0" smtClean="0">
                <a:latin typeface="+mn-ea"/>
                <a:ea typeface="+mn-ea"/>
              </a:rPr>
              <a:t>由</a:t>
            </a:r>
            <a:r>
              <a:rPr lang="zh-CN" altLang="en-US" sz="2000" dirty="0">
                <a:latin typeface="+mn-ea"/>
                <a:ea typeface="+mn-ea"/>
              </a:rPr>
              <a:t>一组</a:t>
            </a:r>
            <a:r>
              <a:rPr lang="zh-CN" altLang="en-US" sz="2000" b="1" dirty="0" smtClean="0">
                <a:solidFill>
                  <a:srgbClr val="0000FF"/>
                </a:solidFill>
                <a:latin typeface="+mn-ea"/>
                <a:ea typeface="+mn-ea"/>
              </a:rPr>
              <a:t>编译</a:t>
            </a:r>
            <a:r>
              <a:rPr lang="zh-CN" altLang="en-US" sz="2000" b="1" dirty="0">
                <a:solidFill>
                  <a:srgbClr val="0000FF"/>
                </a:solidFill>
                <a:latin typeface="+mn-ea"/>
                <a:ea typeface="+mn-ea"/>
              </a:rPr>
              <a:t>过但未链接</a:t>
            </a:r>
            <a:r>
              <a:rPr lang="zh-CN" altLang="en-US" sz="2000" dirty="0">
                <a:latin typeface="+mn-ea"/>
                <a:ea typeface="+mn-ea"/>
              </a:rPr>
              <a:t>的</a:t>
            </a:r>
            <a:r>
              <a:rPr lang="zh-CN" altLang="en-US" sz="2000" dirty="0" smtClean="0">
                <a:latin typeface="+mn-ea"/>
                <a:ea typeface="+mn-ea"/>
              </a:rPr>
              <a:t>库函数</a:t>
            </a:r>
            <a:r>
              <a:rPr lang="en-US" altLang="zh-CN" sz="2000" dirty="0" smtClean="0">
                <a:latin typeface="+mn-ea"/>
                <a:ea typeface="+mn-ea"/>
              </a:rPr>
              <a:t>(</a:t>
            </a:r>
            <a:r>
              <a:rPr lang="zh-CN" altLang="en-US" sz="2000" dirty="0" smtClean="0">
                <a:latin typeface="+mn-ea"/>
                <a:ea typeface="+mn-ea"/>
              </a:rPr>
              <a:t>模块</a:t>
            </a:r>
            <a:r>
              <a:rPr lang="en-US" altLang="zh-CN" sz="2000" dirty="0" smtClean="0">
                <a:latin typeface="+mn-ea"/>
                <a:ea typeface="+mn-ea"/>
              </a:rPr>
              <a:t>)</a:t>
            </a:r>
            <a:r>
              <a:rPr lang="zh-CN" altLang="en-US" sz="2000" dirty="0" smtClean="0">
                <a:latin typeface="+mn-ea"/>
                <a:ea typeface="+mn-ea"/>
              </a:rPr>
              <a:t>组成</a:t>
            </a:r>
            <a:r>
              <a:rPr lang="zh-CN" altLang="en-US" sz="2000" dirty="0">
                <a:latin typeface="+mn-ea"/>
                <a:ea typeface="+mn-ea"/>
              </a:rPr>
              <a:t>，每个模块以</a:t>
            </a:r>
            <a:r>
              <a:rPr lang="zh-CN" altLang="en-US" sz="2000" b="1" dirty="0">
                <a:solidFill>
                  <a:srgbClr val="FF0000"/>
                </a:solidFill>
                <a:latin typeface="+mn-ea"/>
                <a:ea typeface="+mn-ea"/>
              </a:rPr>
              <a:t>模块头</a:t>
            </a:r>
            <a:r>
              <a:rPr lang="zh-CN" altLang="en-US" sz="2000" dirty="0">
                <a:latin typeface="+mn-ea"/>
                <a:ea typeface="+mn-ea"/>
              </a:rPr>
              <a:t>开始</a:t>
            </a:r>
            <a:r>
              <a:rPr lang="zh-CN" altLang="en-US" sz="2000" dirty="0" smtClean="0">
                <a:latin typeface="+mn-ea"/>
                <a:ea typeface="+mn-ea"/>
              </a:rPr>
              <a:t>，</a:t>
            </a:r>
            <a:r>
              <a:rPr lang="zh-CN" altLang="en-US" sz="2000" dirty="0">
                <a:latin typeface="+mn-ea"/>
                <a:ea typeface="+mn-ea"/>
              </a:rPr>
              <a:t>给出</a:t>
            </a:r>
            <a:r>
              <a:rPr lang="zh-CN" altLang="en-US" sz="2000" dirty="0" smtClean="0">
                <a:latin typeface="+mn-ea"/>
                <a:ea typeface="+mn-ea"/>
              </a:rPr>
              <a:t>模块</a:t>
            </a:r>
            <a:r>
              <a:rPr lang="zh-CN" altLang="en-US" sz="2000" dirty="0">
                <a:latin typeface="+mn-ea"/>
                <a:ea typeface="+mn-ea"/>
              </a:rPr>
              <a:t>名、创建时间、拥有者、保护代码、模块长度等信息</a:t>
            </a:r>
            <a:r>
              <a:rPr lang="zh-CN" altLang="en-US" sz="2000" dirty="0" smtClean="0">
                <a:latin typeface="+mn-ea"/>
                <a:ea typeface="+mn-ea"/>
              </a:rPr>
              <a:t>。</a:t>
            </a:r>
            <a:endParaRPr lang="en-US" altLang="zh-CN" sz="2000" dirty="0" smtClean="0">
              <a:latin typeface="+mn-ea"/>
              <a:ea typeface="+mn-ea"/>
            </a:endParaRPr>
          </a:p>
        </p:txBody>
      </p:sp>
      <p:pic>
        <p:nvPicPr>
          <p:cNvPr id="3" name="图片 2"/>
          <p:cNvPicPr>
            <a:picLocks noChangeAspect="1"/>
          </p:cNvPicPr>
          <p:nvPr/>
        </p:nvPicPr>
        <p:blipFill>
          <a:blip r:embed="rId3"/>
          <a:stretch>
            <a:fillRect/>
          </a:stretch>
        </p:blipFill>
        <p:spPr>
          <a:xfrm>
            <a:off x="4968044" y="872716"/>
            <a:ext cx="3855032" cy="5841268"/>
          </a:xfrm>
          <a:prstGeom prst="rect">
            <a:avLst/>
          </a:prstGeom>
        </p:spPr>
      </p:pic>
    </p:spTree>
    <p:extLst>
      <p:ext uri="{BB962C8B-B14F-4D97-AF65-F5344CB8AC3E}">
        <p14:creationId xmlns:p14="http://schemas.microsoft.com/office/powerpoint/2010/main" val="725779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5.1.3 </a:t>
            </a:r>
            <a:r>
              <a:rPr lang="zh-CN" altLang="en-US" sz="2800" b="1" dirty="0">
                <a:latin typeface="Times New Roman" panose="02020603050405020304" pitchFamily="18" charset="0"/>
                <a:cs typeface="Times New Roman" panose="02020603050405020304" pitchFamily="18" charset="0"/>
              </a:rPr>
              <a:t>文件的类型</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755576" y="1088740"/>
            <a:ext cx="7524836"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1200"/>
              </a:spcBef>
              <a:buFont typeface="Wingdings" panose="05000000000000000000" pitchFamily="2" charset="2"/>
              <a:buChar char="n"/>
            </a:pPr>
            <a:r>
              <a:rPr lang="zh-CN" altLang="en-US" sz="2400" b="1" dirty="0" smtClean="0">
                <a:latin typeface="+mn-ea"/>
                <a:ea typeface="+mn-ea"/>
              </a:rPr>
              <a:t>每个操作系统</a:t>
            </a:r>
            <a:r>
              <a:rPr lang="zh-CN" altLang="en-US" sz="2400" b="1" dirty="0" smtClean="0">
                <a:solidFill>
                  <a:srgbClr val="0000FF"/>
                </a:solidFill>
                <a:latin typeface="+mn-ea"/>
                <a:ea typeface="+mn-ea"/>
              </a:rPr>
              <a:t>至少需要识别一种文件类型</a:t>
            </a:r>
            <a:endParaRPr lang="en-US" altLang="zh-CN" sz="2400" b="1" dirty="0" smtClean="0">
              <a:solidFill>
                <a:srgbClr val="0000FF"/>
              </a:solidFill>
              <a:latin typeface="+mn-ea"/>
              <a:ea typeface="+mn-ea"/>
            </a:endParaRPr>
          </a:p>
          <a:p>
            <a:pPr marL="800100" lvl="1" indent="-342900" algn="just">
              <a:lnSpc>
                <a:spcPct val="150000"/>
              </a:lnSpc>
              <a:spcBef>
                <a:spcPts val="1200"/>
              </a:spcBef>
              <a:buFont typeface="Wingdings" panose="05000000000000000000" pitchFamily="2" charset="2"/>
              <a:buChar char="Ø"/>
            </a:pPr>
            <a:r>
              <a:rPr lang="zh-CN" altLang="en-US" sz="2400" dirty="0" smtClean="0">
                <a:latin typeface="+mn-ea"/>
                <a:ea typeface="+mn-ea"/>
              </a:rPr>
              <a:t>该系统的</a:t>
            </a:r>
            <a:r>
              <a:rPr lang="zh-CN" altLang="en-US" sz="2400" b="1" dirty="0" smtClean="0">
                <a:latin typeface="+mn-ea"/>
                <a:ea typeface="+mn-ea"/>
              </a:rPr>
              <a:t>可执行文件</a:t>
            </a:r>
            <a:endParaRPr lang="en-US" altLang="zh-CN" sz="2400" b="1" dirty="0">
              <a:latin typeface="+mn-ea"/>
              <a:ea typeface="+mn-ea"/>
            </a:endParaRPr>
          </a:p>
          <a:p>
            <a:pPr marL="342900" indent="-342900" algn="just">
              <a:lnSpc>
                <a:spcPct val="150000"/>
              </a:lnSpc>
              <a:spcBef>
                <a:spcPts val="1200"/>
              </a:spcBef>
              <a:buFont typeface="Wingdings" panose="05000000000000000000" pitchFamily="2" charset="2"/>
              <a:buChar char="n"/>
            </a:pPr>
            <a:r>
              <a:rPr lang="zh-CN" altLang="en-US" sz="2400" b="1" dirty="0" smtClean="0">
                <a:latin typeface="+mn-ea"/>
                <a:ea typeface="+mn-ea"/>
              </a:rPr>
              <a:t>许多的操作系统能识别</a:t>
            </a:r>
            <a:r>
              <a:rPr lang="zh-CN" altLang="en-US" sz="2400" b="1" dirty="0" smtClean="0">
                <a:solidFill>
                  <a:srgbClr val="0000FF"/>
                </a:solidFill>
                <a:latin typeface="+mn-ea"/>
                <a:ea typeface="+mn-ea"/>
              </a:rPr>
              <a:t>更多的文件类型</a:t>
            </a:r>
            <a:endParaRPr lang="en-US" altLang="zh-CN" sz="2400" b="1" dirty="0" smtClean="0">
              <a:solidFill>
                <a:srgbClr val="0000FF"/>
              </a:solidFill>
              <a:latin typeface="+mn-ea"/>
              <a:ea typeface="+mn-ea"/>
            </a:endParaRPr>
          </a:p>
          <a:p>
            <a:pPr marL="800100" lvl="1" indent="-342900" algn="just">
              <a:lnSpc>
                <a:spcPct val="150000"/>
              </a:lnSpc>
              <a:spcBef>
                <a:spcPts val="1200"/>
              </a:spcBef>
              <a:buFont typeface="Wingdings" panose="05000000000000000000" pitchFamily="2" charset="2"/>
              <a:buChar char="Ø"/>
            </a:pPr>
            <a:r>
              <a:rPr lang="zh-CN" altLang="en-US" sz="2400" dirty="0" smtClean="0">
                <a:latin typeface="+mn-ea"/>
                <a:ea typeface="+mn-ea"/>
              </a:rPr>
              <a:t>老的</a:t>
            </a:r>
            <a:r>
              <a:rPr lang="en-US" altLang="zh-CN" sz="2400" dirty="0" smtClean="0">
                <a:latin typeface="Times New Roman" panose="02020603050405020304" pitchFamily="18" charset="0"/>
                <a:ea typeface="+mn-ea"/>
                <a:cs typeface="Times New Roman" panose="02020603050405020304" pitchFamily="18" charset="0"/>
              </a:rPr>
              <a:t>TOPS-20</a:t>
            </a:r>
            <a:r>
              <a:rPr lang="zh-CN" altLang="en-US" sz="2400" dirty="0" smtClean="0">
                <a:latin typeface="Times New Roman" panose="02020603050405020304" pitchFamily="18" charset="0"/>
                <a:ea typeface="+mn-ea"/>
                <a:cs typeface="Times New Roman" panose="02020603050405020304" pitchFamily="18" charset="0"/>
              </a:rPr>
              <a:t>系统（用与</a:t>
            </a:r>
            <a:r>
              <a:rPr lang="en-US" altLang="zh-CN" sz="2400" dirty="0" err="1" smtClean="0">
                <a:latin typeface="Times New Roman" panose="02020603050405020304" pitchFamily="18" charset="0"/>
                <a:ea typeface="+mn-ea"/>
                <a:cs typeface="Times New Roman" panose="02020603050405020304" pitchFamily="18" charset="0"/>
              </a:rPr>
              <a:t>DECsystem</a:t>
            </a:r>
            <a:r>
              <a:rPr lang="en-US" altLang="zh-CN" sz="2400" dirty="0" smtClean="0">
                <a:latin typeface="Times New Roman" panose="02020603050405020304" pitchFamily="18" charset="0"/>
                <a:ea typeface="+mn-ea"/>
                <a:cs typeface="Times New Roman" panose="02020603050405020304" pitchFamily="18" charset="0"/>
              </a:rPr>
              <a:t> 20</a:t>
            </a:r>
            <a:r>
              <a:rPr lang="zh-CN" altLang="en-US" sz="2400" dirty="0" smtClean="0">
                <a:latin typeface="Times New Roman" panose="02020603050405020304" pitchFamily="18" charset="0"/>
                <a:ea typeface="+mn-ea"/>
                <a:cs typeface="Times New Roman" panose="02020603050405020304" pitchFamily="18" charset="0"/>
              </a:rPr>
              <a:t>）</a:t>
            </a:r>
            <a:r>
              <a:rPr lang="zh-CN" altLang="en-US" sz="2400" dirty="0">
                <a:latin typeface="Times New Roman" panose="02020603050405020304" pitchFamily="18" charset="0"/>
                <a:ea typeface="+mn-ea"/>
                <a:cs typeface="Times New Roman" panose="02020603050405020304" pitchFamily="18" charset="0"/>
              </a:rPr>
              <a:t>还会</a:t>
            </a:r>
            <a:r>
              <a:rPr lang="zh-CN" altLang="en-US" sz="2400" dirty="0" smtClean="0">
                <a:latin typeface="Times New Roman" panose="02020603050405020304" pitchFamily="18" charset="0"/>
                <a:ea typeface="+mn-ea"/>
                <a:cs typeface="Times New Roman" panose="02020603050405020304" pitchFamily="18" charset="0"/>
              </a:rPr>
              <a:t>检查每个即将执行的文件的创建时间，然后找到相应的源文件，查看源文件是否被修改过。如果修改过，重新编译源文件。</a:t>
            </a:r>
            <a:endParaRPr lang="en-US" altLang="zh-CN" sz="2400" dirty="0" smtClean="0">
              <a:latin typeface="Times New Roman" panose="02020603050405020304" pitchFamily="18" charset="0"/>
              <a:ea typeface="+mn-ea"/>
              <a:cs typeface="Times New Roman" panose="02020603050405020304" pitchFamily="18" charset="0"/>
            </a:endParaRPr>
          </a:p>
          <a:p>
            <a:pPr>
              <a:lnSpc>
                <a:spcPct val="150000"/>
              </a:lnSpc>
              <a:spcBef>
                <a:spcPts val="1200"/>
              </a:spcBef>
            </a:pPr>
            <a:endParaRPr lang="zh-CN" altLang="en-US" sz="2400" dirty="0">
              <a:latin typeface="+mn-ea"/>
              <a:ea typeface="+mn-ea"/>
            </a:endParaRPr>
          </a:p>
        </p:txBody>
      </p:sp>
    </p:spTree>
    <p:extLst>
      <p:ext uri="{BB962C8B-B14F-4D97-AF65-F5344CB8AC3E}">
        <p14:creationId xmlns:p14="http://schemas.microsoft.com/office/powerpoint/2010/main" val="3993926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5.1.3 </a:t>
            </a:r>
            <a:r>
              <a:rPr lang="zh-CN" altLang="en-US" sz="2800" b="1" dirty="0">
                <a:latin typeface="Times New Roman" panose="02020603050405020304" pitchFamily="18" charset="0"/>
                <a:cs typeface="Times New Roman" panose="02020603050405020304" pitchFamily="18" charset="0"/>
              </a:rPr>
              <a:t>文件的类型</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791580" y="1088740"/>
            <a:ext cx="742416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1200"/>
              </a:spcBef>
              <a:buFont typeface="Wingdings" panose="05000000000000000000" pitchFamily="2" charset="2"/>
              <a:buChar char="n"/>
            </a:pPr>
            <a:r>
              <a:rPr lang="zh-CN" altLang="en-US" sz="2400" dirty="0" smtClean="0">
                <a:latin typeface="Times New Roman" panose="02020603050405020304" pitchFamily="18" charset="0"/>
                <a:ea typeface="+mn-ea"/>
                <a:cs typeface="Times New Roman" panose="02020603050405020304" pitchFamily="18" charset="0"/>
              </a:rPr>
              <a:t>在</a:t>
            </a:r>
            <a:r>
              <a:rPr lang="en-US" altLang="zh-CN" sz="2400" dirty="0" smtClean="0">
                <a:latin typeface="Times New Roman" panose="02020603050405020304" pitchFamily="18" charset="0"/>
                <a:ea typeface="+mn-ea"/>
                <a:cs typeface="Times New Roman" panose="02020603050405020304" pitchFamily="18" charset="0"/>
              </a:rPr>
              <a:t>UNIX</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实现类似的功能</a:t>
            </a:r>
            <a:r>
              <a:rPr lang="zh-CN" altLang="en-US" sz="2400" dirty="0" smtClean="0">
                <a:latin typeface="Times New Roman" panose="02020603050405020304" pitchFamily="18" charset="0"/>
                <a:ea typeface="+mn-ea"/>
                <a:cs typeface="Times New Roman" panose="02020603050405020304" pitchFamily="18" charset="0"/>
              </a:rPr>
              <a:t>，通过</a:t>
            </a:r>
            <a:r>
              <a:rPr lang="en-US" altLang="zh-CN" sz="2400" dirty="0" smtClean="0">
                <a:latin typeface="Times New Roman" panose="02020603050405020304" pitchFamily="18" charset="0"/>
                <a:ea typeface="+mn-ea"/>
                <a:cs typeface="Times New Roman" panose="02020603050405020304" pitchFamily="18" charset="0"/>
              </a:rPr>
              <a:t>make</a:t>
            </a:r>
            <a:r>
              <a:rPr lang="zh-CN" altLang="en-US" sz="2400" dirty="0" smtClean="0">
                <a:latin typeface="Times New Roman" panose="02020603050405020304" pitchFamily="18" charset="0"/>
                <a:ea typeface="+mn-ea"/>
                <a:cs typeface="Times New Roman" panose="02020603050405020304" pitchFamily="18" charset="0"/>
              </a:rPr>
              <a:t>程序集成到了</a:t>
            </a:r>
            <a:r>
              <a:rPr lang="en-US" altLang="zh-CN" sz="2400" dirty="0" smtClean="0">
                <a:latin typeface="Times New Roman" panose="02020603050405020304" pitchFamily="18" charset="0"/>
                <a:ea typeface="+mn-ea"/>
                <a:cs typeface="Times New Roman" panose="02020603050405020304" pitchFamily="18" charset="0"/>
              </a:rPr>
              <a:t>shell</a:t>
            </a:r>
            <a:r>
              <a:rPr lang="zh-CN" altLang="en-US" sz="2400" dirty="0" smtClean="0">
                <a:latin typeface="Times New Roman" panose="02020603050405020304" pitchFamily="18" charset="0"/>
                <a:ea typeface="+mn-ea"/>
                <a:cs typeface="Times New Roman" panose="02020603050405020304" pitchFamily="18" charset="0"/>
              </a:rPr>
              <a:t>中。这里文件的</a:t>
            </a: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扩展名</a:t>
            </a:r>
            <a:r>
              <a:rPr lang="zh-CN" altLang="en-US" sz="2400" dirty="0" smtClean="0">
                <a:latin typeface="Times New Roman" panose="02020603050405020304" pitchFamily="18" charset="0"/>
                <a:ea typeface="+mn-ea"/>
                <a:cs typeface="Times New Roman" panose="02020603050405020304" pitchFamily="18" charset="0"/>
              </a:rPr>
              <a:t>是强制规定的，</a:t>
            </a:r>
            <a:r>
              <a:rPr lang="zh-CN" altLang="en-US" sz="2400" u="sng" dirty="0" smtClean="0">
                <a:latin typeface="Times New Roman" panose="02020603050405020304" pitchFamily="18" charset="0"/>
                <a:ea typeface="+mn-ea"/>
                <a:cs typeface="Times New Roman" panose="02020603050405020304" pitchFamily="18" charset="0"/>
              </a:rPr>
              <a:t>这样操作系统才能确定哪一个二进制程序是由哪一个源文件生成的。</a:t>
            </a:r>
            <a:endParaRPr lang="en-US" altLang="zh-CN" sz="2400" u="sng" dirty="0" smtClean="0">
              <a:latin typeface="Times New Roman" panose="02020603050405020304" pitchFamily="18" charset="0"/>
              <a:ea typeface="+mn-ea"/>
              <a:cs typeface="Times New Roman" panose="02020603050405020304" pitchFamily="18" charset="0"/>
            </a:endParaRPr>
          </a:p>
          <a:p>
            <a:pPr marL="342900" indent="-342900" algn="just">
              <a:lnSpc>
                <a:spcPct val="150000"/>
              </a:lnSpc>
              <a:spcBef>
                <a:spcPts val="1200"/>
              </a:spcBef>
              <a:buFont typeface="Wingdings" panose="05000000000000000000" pitchFamily="2" charset="2"/>
              <a:buChar char="n"/>
            </a:pPr>
            <a:r>
              <a:rPr lang="en-US" altLang="zh-CN" sz="2400" dirty="0">
                <a:latin typeface="Times New Roman" panose="02020603050405020304" pitchFamily="18" charset="0"/>
                <a:ea typeface="+mn-ea"/>
                <a:cs typeface="Times New Roman" panose="02020603050405020304" pitchFamily="18" charset="0"/>
              </a:rPr>
              <a:t>WINDOWS</a:t>
            </a:r>
            <a:r>
              <a:rPr lang="zh-CN" altLang="en-US" sz="2400" dirty="0">
                <a:latin typeface="Times New Roman" panose="02020603050405020304" pitchFamily="18" charset="0"/>
                <a:ea typeface="+mn-ea"/>
                <a:cs typeface="Times New Roman" panose="02020603050405020304" pitchFamily="18" charset="0"/>
              </a:rPr>
              <a:t>系统执行时，根据文件的</a:t>
            </a:r>
            <a:r>
              <a:rPr lang="zh-CN" altLang="en-US" sz="2400" b="1" dirty="0">
                <a:solidFill>
                  <a:srgbClr val="FF0000"/>
                </a:solidFill>
                <a:latin typeface="Times New Roman" panose="02020603050405020304" pitchFamily="18" charset="0"/>
                <a:ea typeface="+mn-ea"/>
                <a:cs typeface="Times New Roman" panose="02020603050405020304" pitchFamily="18" charset="0"/>
              </a:rPr>
              <a:t>扩展名</a:t>
            </a:r>
            <a:r>
              <a:rPr lang="zh-CN" altLang="en-US" sz="2400" dirty="0">
                <a:latin typeface="Times New Roman" panose="02020603050405020304" pitchFamily="18" charset="0"/>
                <a:ea typeface="+mn-ea"/>
                <a:cs typeface="Times New Roman" panose="02020603050405020304" pitchFamily="18" charset="0"/>
              </a:rPr>
              <a:t>来判断该启动哪个</a:t>
            </a:r>
            <a:r>
              <a:rPr lang="zh-CN" altLang="en-US" sz="2400" b="1" dirty="0">
                <a:solidFill>
                  <a:srgbClr val="FF0000"/>
                </a:solidFill>
                <a:latin typeface="Times New Roman" panose="02020603050405020304" pitchFamily="18" charset="0"/>
                <a:ea typeface="+mn-ea"/>
                <a:cs typeface="Times New Roman" panose="02020603050405020304" pitchFamily="18" charset="0"/>
              </a:rPr>
              <a:t>应用程序</a:t>
            </a:r>
            <a:r>
              <a:rPr lang="zh-CN" altLang="en-US" sz="2400" dirty="0">
                <a:latin typeface="Times New Roman" panose="02020603050405020304" pitchFamily="18" charset="0"/>
                <a:ea typeface="+mn-ea"/>
                <a:cs typeface="Times New Roman" panose="02020603050405020304" pitchFamily="18" charset="0"/>
              </a:rPr>
              <a:t>，当扩展名不正确时，无法启动那个应用程序，</a:t>
            </a:r>
            <a:r>
              <a:rPr lang="zh-CN" altLang="en-US" sz="2400" u="sng" dirty="0">
                <a:latin typeface="Times New Roman" panose="02020603050405020304" pitchFamily="18" charset="0"/>
                <a:ea typeface="+mn-ea"/>
                <a:cs typeface="Times New Roman" panose="02020603050405020304" pitchFamily="18" charset="0"/>
              </a:rPr>
              <a:t>如果强制转换，那么修改后的文件即使能启动程序，也不能正确的</a:t>
            </a:r>
            <a:r>
              <a:rPr lang="zh-CN" altLang="en-US" sz="2400" u="sng" dirty="0" smtClean="0">
                <a:latin typeface="Times New Roman" panose="02020603050405020304" pitchFamily="18" charset="0"/>
                <a:ea typeface="+mn-ea"/>
                <a:cs typeface="Times New Roman" panose="02020603050405020304" pitchFamily="18" charset="0"/>
              </a:rPr>
              <a:t>读取。</a:t>
            </a:r>
            <a:r>
              <a:rPr lang="en-US" altLang="zh-CN" sz="2400" b="1" u="sng" dirty="0" smtClean="0">
                <a:solidFill>
                  <a:srgbClr val="0000FF"/>
                </a:solidFill>
                <a:latin typeface="Times New Roman" panose="02020603050405020304" pitchFamily="18" charset="0"/>
                <a:ea typeface="+mn-ea"/>
                <a:cs typeface="Times New Roman" panose="02020603050405020304" pitchFamily="18" charset="0"/>
              </a:rPr>
              <a:t>???</a:t>
            </a:r>
          </a:p>
          <a:p>
            <a:pPr>
              <a:lnSpc>
                <a:spcPct val="150000"/>
              </a:lnSpc>
              <a:spcBef>
                <a:spcPts val="1200"/>
              </a:spcBef>
            </a:pPr>
            <a:endParaRPr lang="zh-CN" altLang="en-US" sz="2400" dirty="0">
              <a:latin typeface="+mn-ea"/>
              <a:ea typeface="+mn-ea"/>
            </a:endParaRPr>
          </a:p>
        </p:txBody>
      </p:sp>
    </p:spTree>
    <p:extLst>
      <p:ext uri="{BB962C8B-B14F-4D97-AF65-F5344CB8AC3E}">
        <p14:creationId xmlns:p14="http://schemas.microsoft.com/office/powerpoint/2010/main" val="2301330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5.1.4 </a:t>
            </a:r>
            <a:r>
              <a:rPr lang="zh-CN" altLang="en-US" sz="2800" b="1" dirty="0" smtClean="0">
                <a:latin typeface="Times New Roman" panose="02020603050405020304" pitchFamily="18" charset="0"/>
                <a:cs typeface="Times New Roman" panose="02020603050405020304" pitchFamily="18" charset="0"/>
              </a:rPr>
              <a:t>文件的</a:t>
            </a:r>
            <a:r>
              <a:rPr lang="zh-CN" altLang="en-US" sz="2800" b="1" dirty="0">
                <a:latin typeface="Times New Roman" panose="02020603050405020304" pitchFamily="18" charset="0"/>
                <a:cs typeface="Times New Roman" panose="02020603050405020304" pitchFamily="18" charset="0"/>
              </a:rPr>
              <a:t>访问</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0" y="872716"/>
            <a:ext cx="838842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800100" lvl="1" indent="-342900" algn="just">
              <a:lnSpc>
                <a:spcPct val="150000"/>
              </a:lnSpc>
              <a:spcBef>
                <a:spcPts val="0"/>
              </a:spcBef>
              <a:buFont typeface="Wingdings" panose="05000000000000000000" pitchFamily="2" charset="2"/>
              <a:buChar char="n"/>
            </a:pPr>
            <a:r>
              <a:rPr lang="zh-CN" altLang="en-US" sz="2400" b="1" dirty="0" smtClean="0">
                <a:latin typeface="+mn-ea"/>
                <a:ea typeface="+mn-ea"/>
              </a:rPr>
              <a:t>早期</a:t>
            </a:r>
            <a:r>
              <a:rPr lang="zh-CN" altLang="en-US" sz="2400" b="1" dirty="0">
                <a:latin typeface="+mn-ea"/>
                <a:ea typeface="+mn-ea"/>
              </a:rPr>
              <a:t>：只</a:t>
            </a:r>
            <a:r>
              <a:rPr lang="zh-CN" altLang="en-US" sz="2400" b="1" dirty="0" smtClean="0">
                <a:latin typeface="+mn-ea"/>
                <a:ea typeface="+mn-ea"/>
              </a:rPr>
              <a:t>能够</a:t>
            </a:r>
            <a:r>
              <a:rPr lang="zh-CN" altLang="en-US" sz="2400" b="1" u="sng" dirty="0" smtClean="0">
                <a:solidFill>
                  <a:srgbClr val="FF0000"/>
                </a:solidFill>
                <a:latin typeface="+mn-ea"/>
                <a:ea typeface="+mn-ea"/>
              </a:rPr>
              <a:t>顺序访问文件</a:t>
            </a:r>
            <a:endParaRPr lang="en-US" altLang="zh-CN" sz="2400" b="1" dirty="0">
              <a:latin typeface="+mn-ea"/>
              <a:ea typeface="+mn-ea"/>
            </a:endParaRPr>
          </a:p>
          <a:p>
            <a:pPr marL="1257300" lvl="2" indent="-342900" algn="just">
              <a:lnSpc>
                <a:spcPct val="150000"/>
              </a:lnSpc>
              <a:spcBef>
                <a:spcPts val="0"/>
              </a:spcBef>
              <a:buFont typeface="Wingdings" panose="05000000000000000000" pitchFamily="2" charset="2"/>
              <a:buChar char="Ø"/>
            </a:pPr>
            <a:r>
              <a:rPr lang="zh-CN" altLang="en-US" sz="2400" dirty="0" smtClean="0">
                <a:latin typeface="+mn-ea"/>
                <a:ea typeface="+mn-ea"/>
              </a:rPr>
              <a:t>顺序的读取文件中的所有字节或记录，但是不能够跳过（</a:t>
            </a:r>
            <a:r>
              <a:rPr lang="zh-CN" altLang="en-US" sz="2400" dirty="0">
                <a:latin typeface="+mn-ea"/>
              </a:rPr>
              <a:t>非顺序的读取</a:t>
            </a:r>
            <a:r>
              <a:rPr lang="zh-CN" altLang="en-US" sz="2400" dirty="0" smtClean="0">
                <a:latin typeface="+mn-ea"/>
                <a:ea typeface="+mn-ea"/>
              </a:rPr>
              <a:t>）；</a:t>
            </a:r>
            <a:endParaRPr lang="en-US" altLang="zh-CN" sz="2400" dirty="0" smtClean="0">
              <a:latin typeface="+mn-ea"/>
              <a:ea typeface="+mn-ea"/>
            </a:endParaRPr>
          </a:p>
          <a:p>
            <a:pPr marL="1714500" lvl="3" indent="-342900" algn="just">
              <a:lnSpc>
                <a:spcPct val="150000"/>
              </a:lnSpc>
              <a:spcBef>
                <a:spcPts val="0"/>
              </a:spcBef>
              <a:buFont typeface="Arial" panose="020B0604020202020204" pitchFamily="34" charset="0"/>
              <a:buChar char="•"/>
            </a:pPr>
            <a:r>
              <a:rPr lang="zh-CN" altLang="en-US" sz="2000" dirty="0" smtClean="0">
                <a:latin typeface="+mn-ea"/>
                <a:ea typeface="+mn-ea"/>
              </a:rPr>
              <a:t>从</a:t>
            </a:r>
            <a:r>
              <a:rPr lang="zh-CN" altLang="en-US" sz="2000" dirty="0">
                <a:latin typeface="+mn-ea"/>
                <a:ea typeface="+mn-ea"/>
              </a:rPr>
              <a:t>文件的开始处读取文件中的信息，如果需要的话，就多次读取，这种方式非常适合磁带。</a:t>
            </a:r>
          </a:p>
          <a:p>
            <a:pPr marL="800100" lvl="1" indent="-342900" algn="just">
              <a:lnSpc>
                <a:spcPct val="150000"/>
              </a:lnSpc>
              <a:spcBef>
                <a:spcPts val="0"/>
              </a:spcBef>
              <a:buFont typeface="Wingdings" panose="05000000000000000000" pitchFamily="2" charset="2"/>
              <a:buChar char="n"/>
            </a:pPr>
            <a:r>
              <a:rPr lang="zh-CN" altLang="en-US" sz="2400" b="1" dirty="0" smtClean="0">
                <a:latin typeface="+mn-ea"/>
                <a:ea typeface="+mn-ea"/>
              </a:rPr>
              <a:t>现代：利用</a:t>
            </a:r>
            <a:r>
              <a:rPr lang="zh-CN" altLang="en-US" sz="2400" b="1" dirty="0">
                <a:latin typeface="+mn-ea"/>
                <a:ea typeface="+mn-ea"/>
              </a:rPr>
              <a:t>磁盘来</a:t>
            </a:r>
            <a:r>
              <a:rPr lang="zh-CN" altLang="en-US" sz="2400" b="1" dirty="0" smtClean="0">
                <a:latin typeface="+mn-ea"/>
                <a:ea typeface="+mn-ea"/>
              </a:rPr>
              <a:t>存储可以</a:t>
            </a:r>
            <a:r>
              <a:rPr lang="zh-CN" altLang="en-US" sz="2400" b="1" u="sng" dirty="0" smtClean="0">
                <a:solidFill>
                  <a:srgbClr val="FF0000"/>
                </a:solidFill>
                <a:latin typeface="+mn-ea"/>
                <a:ea typeface="+mn-ea"/>
              </a:rPr>
              <a:t>随机访问文件</a:t>
            </a:r>
            <a:endParaRPr lang="en-US" altLang="zh-CN" sz="2400" b="1" dirty="0">
              <a:latin typeface="+mn-ea"/>
              <a:ea typeface="+mn-ea"/>
            </a:endParaRPr>
          </a:p>
          <a:p>
            <a:pPr marL="1257300" lvl="2" indent="-342900" algn="just">
              <a:lnSpc>
                <a:spcPct val="150000"/>
              </a:lnSpc>
              <a:spcBef>
                <a:spcPts val="0"/>
              </a:spcBef>
              <a:buFont typeface="Wingdings" panose="05000000000000000000" pitchFamily="2" charset="2"/>
              <a:buChar char="Ø"/>
            </a:pPr>
            <a:r>
              <a:rPr lang="zh-CN" altLang="en-US" sz="2400" dirty="0" smtClean="0">
                <a:latin typeface="+mn-ea"/>
                <a:ea typeface="+mn-ea"/>
              </a:rPr>
              <a:t>可以</a:t>
            </a:r>
            <a:r>
              <a:rPr lang="zh-CN" altLang="en-US" sz="2400" dirty="0">
                <a:latin typeface="+mn-ea"/>
                <a:ea typeface="+mn-ea"/>
              </a:rPr>
              <a:t>以任意的顺序来读取</a:t>
            </a:r>
            <a:r>
              <a:rPr lang="zh-CN" altLang="en-US" sz="2400" dirty="0" smtClean="0">
                <a:latin typeface="+mn-ea"/>
                <a:ea typeface="+mn-ea"/>
              </a:rPr>
              <a:t>文件</a:t>
            </a:r>
            <a:endParaRPr lang="en-US" altLang="zh-CN" sz="2400" dirty="0" smtClean="0">
              <a:latin typeface="+mn-ea"/>
              <a:ea typeface="+mn-ea"/>
            </a:endParaRPr>
          </a:p>
          <a:p>
            <a:pPr marL="1714500" lvl="3" indent="-342900" algn="just">
              <a:lnSpc>
                <a:spcPct val="150000"/>
              </a:lnSpc>
              <a:spcBef>
                <a:spcPts val="0"/>
              </a:spcBef>
              <a:buFont typeface="Arial" panose="020B0604020202020204" pitchFamily="34" charset="0"/>
              <a:buChar char="•"/>
            </a:pPr>
            <a:r>
              <a:rPr lang="zh-CN" altLang="en-US" sz="2000" dirty="0" smtClean="0">
                <a:latin typeface="+mn-ea"/>
                <a:ea typeface="+mn-ea"/>
              </a:rPr>
              <a:t>数据库系统</a:t>
            </a:r>
            <a:r>
              <a:rPr lang="zh-CN" altLang="en-US" sz="2000" dirty="0">
                <a:latin typeface="+mn-ea"/>
                <a:ea typeface="+mn-ea"/>
              </a:rPr>
              <a:t>中尤为</a:t>
            </a:r>
            <a:r>
              <a:rPr lang="zh-CN" altLang="en-US" sz="2000" dirty="0" smtClean="0">
                <a:latin typeface="+mn-ea"/>
                <a:ea typeface="+mn-ea"/>
              </a:rPr>
              <a:t>重要</a:t>
            </a:r>
            <a:endParaRPr lang="en-US" altLang="zh-CN" sz="2000" dirty="0" smtClean="0">
              <a:latin typeface="+mn-ea"/>
              <a:ea typeface="+mn-ea"/>
            </a:endParaRPr>
          </a:p>
          <a:p>
            <a:pPr marL="1714500" lvl="3" indent="-342900" algn="just">
              <a:lnSpc>
                <a:spcPct val="150000"/>
              </a:lnSpc>
              <a:spcBef>
                <a:spcPts val="0"/>
              </a:spcBef>
              <a:buFont typeface="Arial" panose="020B0604020202020204" pitchFamily="34" charset="0"/>
              <a:buChar char="•"/>
            </a:pPr>
            <a:r>
              <a:rPr lang="zh-CN" altLang="en-US" sz="2000" dirty="0" smtClean="0">
                <a:latin typeface="+mn-ea"/>
                <a:ea typeface="+mn-ea"/>
              </a:rPr>
              <a:t>比如一个预定某次航班的机票，订票程序必须能直接访问该航班的记录，而不必先读出大量的其他航班的记录</a:t>
            </a:r>
            <a:endParaRPr lang="en-US" altLang="zh-CN" sz="2000" dirty="0" smtClean="0">
              <a:latin typeface="+mn-ea"/>
              <a:ea typeface="+mn-ea"/>
              <a:sym typeface="Wingdings" panose="05000000000000000000" pitchFamily="2" charset="2"/>
            </a:endParaRPr>
          </a:p>
        </p:txBody>
      </p:sp>
    </p:spTree>
    <p:extLst>
      <p:ext uri="{BB962C8B-B14F-4D97-AF65-F5344CB8AC3E}">
        <p14:creationId xmlns:p14="http://schemas.microsoft.com/office/powerpoint/2010/main" val="3819250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5.1.4 </a:t>
            </a:r>
            <a:r>
              <a:rPr lang="zh-CN" altLang="en-US" sz="2800" b="1" dirty="0" smtClean="0">
                <a:latin typeface="Times New Roman" panose="02020603050405020304" pitchFamily="18" charset="0"/>
                <a:cs typeface="Times New Roman" panose="02020603050405020304" pitchFamily="18" charset="0"/>
              </a:rPr>
              <a:t>文件的</a:t>
            </a:r>
            <a:r>
              <a:rPr lang="zh-CN" altLang="en-US" sz="2800" b="1" dirty="0">
                <a:latin typeface="Times New Roman" panose="02020603050405020304" pitchFamily="18" charset="0"/>
                <a:cs typeface="Times New Roman" panose="02020603050405020304" pitchFamily="18" charset="0"/>
              </a:rPr>
              <a:t>访问</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682872" y="908720"/>
            <a:ext cx="7885572" cy="5334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80000" lvl="1" indent="-342900">
              <a:lnSpc>
                <a:spcPct val="150000"/>
              </a:lnSpc>
              <a:spcBef>
                <a:spcPct val="50000"/>
              </a:spcBef>
              <a:buFont typeface="Wingdings" panose="05000000000000000000" pitchFamily="2" charset="2"/>
              <a:buChar char="n"/>
            </a:pPr>
            <a:r>
              <a:rPr lang="zh-CN" altLang="en-US" sz="2400" dirty="0" smtClean="0">
                <a:latin typeface="+mn-ea"/>
                <a:ea typeface="+mn-ea"/>
              </a:rPr>
              <a:t>随机访问文件的两种方式</a:t>
            </a:r>
            <a:r>
              <a:rPr lang="zh-CN" altLang="en-US" sz="2400" dirty="0" smtClean="0">
                <a:latin typeface="+mn-ea"/>
                <a:ea typeface="+mn-ea"/>
                <a:sym typeface="Wingdings" panose="05000000000000000000" pitchFamily="2" charset="2"/>
              </a:rPr>
              <a:t>：</a:t>
            </a:r>
            <a:endParaRPr lang="en-US" altLang="zh-CN" sz="2400" dirty="0" smtClean="0">
              <a:latin typeface="+mn-ea"/>
              <a:ea typeface="+mn-ea"/>
              <a:sym typeface="Wingdings" panose="05000000000000000000" pitchFamily="2" charset="2"/>
            </a:endParaRPr>
          </a:p>
          <a:p>
            <a:pPr marL="720000" lvl="2" indent="-457200">
              <a:lnSpc>
                <a:spcPct val="150000"/>
              </a:lnSpc>
              <a:spcBef>
                <a:spcPts val="500"/>
              </a:spcBef>
              <a:buFont typeface="+mj-ea"/>
              <a:buAutoNum type="circleNumDbPlain"/>
            </a:pPr>
            <a:r>
              <a:rPr lang="zh-CN" altLang="en-US" sz="2400" dirty="0" smtClean="0">
                <a:latin typeface="+mn-ea"/>
                <a:ea typeface="+mn-ea"/>
              </a:rPr>
              <a:t>每次</a:t>
            </a:r>
            <a:r>
              <a:rPr lang="en-US" altLang="zh-CN" sz="2400" dirty="0" smtClean="0">
                <a:latin typeface="+mn-ea"/>
                <a:ea typeface="+mn-ea"/>
              </a:rPr>
              <a:t>read</a:t>
            </a:r>
            <a:r>
              <a:rPr lang="zh-CN" altLang="en-US" sz="2400" dirty="0" smtClean="0">
                <a:latin typeface="+mn-ea"/>
                <a:ea typeface="+mn-ea"/>
              </a:rPr>
              <a:t>操作，都给出此次操作的的起始位置</a:t>
            </a:r>
            <a:endParaRPr lang="en-US" altLang="zh-CN" sz="2400" dirty="0" smtClean="0">
              <a:latin typeface="+mn-ea"/>
              <a:ea typeface="+mn-ea"/>
            </a:endParaRPr>
          </a:p>
          <a:p>
            <a:pPr marL="720000" lvl="2" indent="-457200">
              <a:lnSpc>
                <a:spcPct val="150000"/>
              </a:lnSpc>
              <a:spcBef>
                <a:spcPts val="500"/>
              </a:spcBef>
              <a:buFont typeface="+mj-ea"/>
              <a:buAutoNum type="circleNumDbPlain"/>
            </a:pPr>
            <a:r>
              <a:rPr lang="zh-CN" altLang="en-US" sz="2400" dirty="0">
                <a:latin typeface="+mn-ea"/>
                <a:ea typeface="+mn-ea"/>
              </a:rPr>
              <a:t>提供一个</a:t>
            </a:r>
            <a:r>
              <a:rPr lang="en-US" altLang="zh-CN" sz="2400" b="1" dirty="0">
                <a:solidFill>
                  <a:srgbClr val="0000FF"/>
                </a:solidFill>
                <a:latin typeface="+mn-ea"/>
                <a:ea typeface="+mn-ea"/>
              </a:rPr>
              <a:t>seek</a:t>
            </a:r>
            <a:r>
              <a:rPr lang="zh-CN" altLang="en-US" sz="2400" dirty="0">
                <a:latin typeface="+mn-ea"/>
                <a:ea typeface="+mn-ea"/>
              </a:rPr>
              <a:t>操作来设置当前位置，在执行</a:t>
            </a:r>
            <a:r>
              <a:rPr lang="en-US" altLang="zh-CN" sz="2400" b="1" dirty="0">
                <a:solidFill>
                  <a:srgbClr val="0000FF"/>
                </a:solidFill>
                <a:latin typeface="+mn-ea"/>
                <a:ea typeface="+mn-ea"/>
              </a:rPr>
              <a:t>seek</a:t>
            </a:r>
            <a:r>
              <a:rPr lang="zh-CN" altLang="en-US" sz="2400" dirty="0">
                <a:latin typeface="+mn-ea"/>
                <a:ea typeface="+mn-ea"/>
              </a:rPr>
              <a:t>后文件的读取操作将从这个新的位置开始 </a:t>
            </a:r>
            <a:endParaRPr lang="en-US" altLang="zh-CN" sz="2400" dirty="0" smtClean="0">
              <a:latin typeface="+mn-ea"/>
              <a:ea typeface="+mn-ea"/>
            </a:endParaRPr>
          </a:p>
          <a:p>
            <a:pPr marL="342900" lvl="2" indent="-342900">
              <a:lnSpc>
                <a:spcPct val="150000"/>
              </a:lnSpc>
              <a:spcBef>
                <a:spcPts val="500"/>
              </a:spcBef>
              <a:buFont typeface="Wingdings" panose="05000000000000000000" pitchFamily="2" charset="2"/>
              <a:buChar char="n"/>
            </a:pPr>
            <a:r>
              <a:rPr lang="zh-CN" altLang="en-US" sz="2400" dirty="0">
                <a:latin typeface="+mn-ea"/>
                <a:ea typeface="+mn-ea"/>
              </a:rPr>
              <a:t>在</a:t>
            </a:r>
            <a:r>
              <a:rPr lang="zh-CN" altLang="en-US" sz="2400" dirty="0" smtClean="0">
                <a:latin typeface="+mn-ea"/>
                <a:ea typeface="+mn-ea"/>
              </a:rPr>
              <a:t>一些早期的大型操作系统中，当一个文件被创建时，就要对他分类（分为顺序文件或随机访问文件）对于不通的文件系统采用不通的技术</a:t>
            </a:r>
            <a:endParaRPr lang="en-US" altLang="zh-CN" sz="2400" dirty="0" smtClean="0">
              <a:latin typeface="+mn-ea"/>
              <a:ea typeface="+mn-ea"/>
            </a:endParaRPr>
          </a:p>
          <a:p>
            <a:pPr marL="342900" lvl="2" indent="-342900">
              <a:lnSpc>
                <a:spcPct val="150000"/>
              </a:lnSpc>
              <a:spcBef>
                <a:spcPts val="500"/>
              </a:spcBef>
              <a:buFont typeface="Wingdings" panose="05000000000000000000" pitchFamily="2" charset="2"/>
              <a:buChar char="n"/>
            </a:pPr>
            <a:r>
              <a:rPr lang="zh-CN" altLang="en-US" sz="2400" dirty="0" smtClean="0">
                <a:latin typeface="+mn-ea"/>
                <a:ea typeface="+mn-ea"/>
              </a:rPr>
              <a:t>现代操作系统，通常不需要区分，所有文件都是</a:t>
            </a:r>
            <a:r>
              <a:rPr lang="zh-CN" altLang="en-US" sz="2400" dirty="0">
                <a:latin typeface="+mn-ea"/>
              </a:rPr>
              <a:t>随机访问文件</a:t>
            </a:r>
            <a:endParaRPr lang="en-US" altLang="zh-CN" sz="2400" dirty="0" smtClean="0">
              <a:latin typeface="+mn-ea"/>
              <a:ea typeface="+mn-ea"/>
            </a:endParaRPr>
          </a:p>
        </p:txBody>
      </p:sp>
    </p:spTree>
    <p:extLst>
      <p:ext uri="{BB962C8B-B14F-4D97-AF65-F5344CB8AC3E}">
        <p14:creationId xmlns:p14="http://schemas.microsoft.com/office/powerpoint/2010/main" val="2850186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5.1.5 </a:t>
            </a:r>
            <a:r>
              <a:rPr lang="zh-CN" altLang="en-US" sz="2800" b="1" dirty="0" smtClean="0">
                <a:latin typeface="Times New Roman" panose="02020603050405020304" pitchFamily="18" charset="0"/>
                <a:cs typeface="Times New Roman" panose="02020603050405020304" pitchFamily="18" charset="0"/>
              </a:rPr>
              <a:t>文件的属性</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827584" y="1052736"/>
            <a:ext cx="7488832"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lnSpc>
                <a:spcPct val="150000"/>
              </a:lnSpc>
              <a:spcBef>
                <a:spcPts val="1200"/>
              </a:spcBef>
              <a:spcAft>
                <a:spcPts val="0"/>
              </a:spcAft>
              <a:buFont typeface="Wingdings" panose="05000000000000000000" pitchFamily="2" charset="2"/>
              <a:buChar char="n"/>
            </a:pPr>
            <a:r>
              <a:rPr lang="zh-CN" altLang="en-US" sz="2400" dirty="0" smtClean="0">
                <a:latin typeface="+mn-ea"/>
                <a:ea typeface="+mn-ea"/>
              </a:rPr>
              <a:t>每个文件都有</a:t>
            </a:r>
            <a:r>
              <a:rPr lang="zh-CN" altLang="en-US" sz="2400" b="1" u="sng" dirty="0" smtClean="0">
                <a:solidFill>
                  <a:srgbClr val="0000FF"/>
                </a:solidFill>
                <a:latin typeface="+mn-ea"/>
                <a:ea typeface="+mn-ea"/>
              </a:rPr>
              <a:t>文件名</a:t>
            </a:r>
            <a:r>
              <a:rPr lang="zh-CN" altLang="en-US" sz="2400" dirty="0" smtClean="0">
                <a:latin typeface="+mn-ea"/>
                <a:ea typeface="+mn-ea"/>
              </a:rPr>
              <a:t>和</a:t>
            </a:r>
            <a:r>
              <a:rPr lang="zh-CN" altLang="en-US" sz="2400" b="1" u="sng" dirty="0" smtClean="0">
                <a:solidFill>
                  <a:srgbClr val="0000FF"/>
                </a:solidFill>
                <a:latin typeface="+mn-ea"/>
                <a:ea typeface="+mn-ea"/>
              </a:rPr>
              <a:t>文件数据</a:t>
            </a:r>
            <a:endParaRPr lang="en-US" altLang="zh-CN" sz="2400" b="1" u="sng" dirty="0" smtClean="0">
              <a:solidFill>
                <a:srgbClr val="0000FF"/>
              </a:solidFill>
              <a:latin typeface="+mn-ea"/>
              <a:ea typeface="+mn-ea"/>
            </a:endParaRPr>
          </a:p>
          <a:p>
            <a:pPr marL="342900" indent="-342900" algn="just" eaLnBrk="1" hangingPunct="1">
              <a:lnSpc>
                <a:spcPct val="150000"/>
              </a:lnSpc>
              <a:spcBef>
                <a:spcPts val="1200"/>
              </a:spcBef>
              <a:spcAft>
                <a:spcPts val="0"/>
              </a:spcAft>
              <a:buFont typeface="Wingdings" panose="05000000000000000000" pitchFamily="2" charset="2"/>
              <a:buChar char="n"/>
            </a:pPr>
            <a:r>
              <a:rPr lang="zh-CN" altLang="en-US" sz="2400" b="1" dirty="0" smtClean="0">
                <a:latin typeface="+mn-ea"/>
                <a:ea typeface="+mn-ea"/>
              </a:rPr>
              <a:t>文件的属性</a:t>
            </a:r>
            <a:r>
              <a:rPr lang="en-US" altLang="zh-CN" sz="2400" b="1" dirty="0" smtClean="0">
                <a:latin typeface="+mn-ea"/>
                <a:ea typeface="+mn-ea"/>
              </a:rPr>
              <a:t>(</a:t>
            </a:r>
            <a:r>
              <a:rPr lang="zh-CN" altLang="en-US" sz="2400" b="1" dirty="0" smtClean="0">
                <a:latin typeface="+mn-ea"/>
                <a:ea typeface="+mn-ea"/>
              </a:rPr>
              <a:t>元数据</a:t>
            </a:r>
            <a:r>
              <a:rPr lang="en-US" altLang="zh-CN" sz="2400" b="1" dirty="0" smtClean="0">
                <a:latin typeface="+mn-ea"/>
                <a:ea typeface="+mn-ea"/>
              </a:rPr>
              <a:t>)</a:t>
            </a:r>
            <a:r>
              <a:rPr lang="zh-CN" altLang="en-US" sz="2400" b="1" dirty="0">
                <a:latin typeface="+mn-ea"/>
                <a:ea typeface="+mn-ea"/>
              </a:rPr>
              <a:t>：</a:t>
            </a:r>
            <a:r>
              <a:rPr lang="zh-CN" altLang="en-US" sz="2400" dirty="0">
                <a:latin typeface="+mn-ea"/>
                <a:ea typeface="+mn-ea"/>
              </a:rPr>
              <a:t>文件除了</a:t>
            </a:r>
            <a:r>
              <a:rPr lang="zh-CN" altLang="en-US" sz="2400" u="sng" dirty="0">
                <a:latin typeface="+mn-ea"/>
                <a:ea typeface="+mn-ea"/>
              </a:rPr>
              <a:t>文件名</a:t>
            </a:r>
            <a:r>
              <a:rPr lang="zh-CN" altLang="en-US" sz="2400" dirty="0">
                <a:latin typeface="+mn-ea"/>
                <a:ea typeface="+mn-ea"/>
              </a:rPr>
              <a:t>和</a:t>
            </a:r>
            <a:r>
              <a:rPr lang="zh-CN" altLang="en-US" sz="2400" u="sng" dirty="0">
                <a:latin typeface="+mn-ea"/>
                <a:ea typeface="+mn-ea"/>
              </a:rPr>
              <a:t>数据外</a:t>
            </a:r>
            <a:r>
              <a:rPr lang="zh-CN" altLang="en-US" sz="2400" dirty="0">
                <a:latin typeface="+mn-ea"/>
                <a:ea typeface="+mn-ea"/>
              </a:rPr>
              <a:t>，还有很多操作系统赋予的属性，创建日期、</a:t>
            </a:r>
            <a:r>
              <a:rPr lang="zh-CN" altLang="en-US" sz="2400" u="sng" dirty="0">
                <a:latin typeface="+mn-ea"/>
                <a:ea typeface="+mn-ea"/>
              </a:rPr>
              <a:t>文件长度</a:t>
            </a:r>
            <a:r>
              <a:rPr lang="zh-CN" altLang="en-US" sz="2400" dirty="0">
                <a:latin typeface="+mn-ea"/>
                <a:ea typeface="+mn-ea"/>
              </a:rPr>
              <a:t>等，这些额外的属性称为</a:t>
            </a:r>
            <a:r>
              <a:rPr lang="zh-CN" altLang="en-US" sz="2400" b="1" dirty="0" smtClean="0">
                <a:solidFill>
                  <a:srgbClr val="FF0000"/>
                </a:solidFill>
                <a:latin typeface="+mn-ea"/>
                <a:ea typeface="+mn-ea"/>
              </a:rPr>
              <a:t>文件属性</a:t>
            </a:r>
            <a:r>
              <a:rPr lang="zh-CN" altLang="en-US" sz="2400" dirty="0" smtClean="0">
                <a:latin typeface="+mn-ea"/>
                <a:ea typeface="+mn-ea"/>
              </a:rPr>
              <a:t>。</a:t>
            </a:r>
            <a:endParaRPr lang="en-US" altLang="zh-CN" sz="2400" dirty="0" smtClean="0">
              <a:latin typeface="+mn-ea"/>
              <a:ea typeface="+mn-ea"/>
            </a:endParaRPr>
          </a:p>
          <a:p>
            <a:pPr marL="342900" indent="-342900" algn="just">
              <a:lnSpc>
                <a:spcPct val="150000"/>
              </a:lnSpc>
              <a:spcBef>
                <a:spcPts val="1200"/>
              </a:spcBef>
              <a:spcAft>
                <a:spcPts val="0"/>
              </a:spcAft>
              <a:buFont typeface="Wingdings" panose="05000000000000000000" pitchFamily="2" charset="2"/>
              <a:buChar char="n"/>
            </a:pPr>
            <a:r>
              <a:rPr lang="zh-CN" altLang="en-US" sz="2400" dirty="0" smtClean="0">
                <a:latin typeface="+mn-ea"/>
                <a:ea typeface="+mn-ea"/>
              </a:rPr>
              <a:t>不同的系统，文件的属性差别很大，没有一个系统是包含这些属性，但每一种属性都在每一种系统中使用过。</a:t>
            </a:r>
            <a:endParaRPr lang="en-US" altLang="zh-CN" sz="2400" dirty="0" smtClean="0">
              <a:latin typeface="+mn-ea"/>
              <a:ea typeface="+mn-ea"/>
            </a:endParaRPr>
          </a:p>
          <a:p>
            <a:pPr marL="342900" indent="-342900" algn="just">
              <a:lnSpc>
                <a:spcPct val="150000"/>
              </a:lnSpc>
              <a:spcBef>
                <a:spcPts val="1200"/>
              </a:spcBef>
              <a:spcAft>
                <a:spcPts val="0"/>
              </a:spcAft>
              <a:buFont typeface="Wingdings" panose="05000000000000000000" pitchFamily="2" charset="2"/>
              <a:buChar char="n"/>
            </a:pPr>
            <a:r>
              <a:rPr lang="zh-CN" altLang="en-US" sz="2400" u="sng" dirty="0" smtClean="0">
                <a:latin typeface="+mn-ea"/>
              </a:rPr>
              <a:t>具体的文件</a:t>
            </a:r>
            <a:r>
              <a:rPr lang="zh-CN" altLang="en-US" sz="2400" u="sng" dirty="0">
                <a:latin typeface="+mn-ea"/>
              </a:rPr>
              <a:t>的</a:t>
            </a:r>
            <a:r>
              <a:rPr lang="zh-CN" altLang="en-US" sz="2400" u="sng" dirty="0" smtClean="0">
                <a:latin typeface="+mn-ea"/>
              </a:rPr>
              <a:t>属性如下页所示：</a:t>
            </a:r>
            <a:endParaRPr lang="en-US" altLang="zh-CN" sz="2400" u="sng" dirty="0" smtClean="0">
              <a:latin typeface="+mn-ea"/>
            </a:endParaRPr>
          </a:p>
        </p:txBody>
      </p:sp>
    </p:spTree>
    <p:extLst>
      <p:ext uri="{BB962C8B-B14F-4D97-AF65-F5344CB8AC3E}">
        <p14:creationId xmlns:p14="http://schemas.microsoft.com/office/powerpoint/2010/main" val="2365904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2068" y="1943544"/>
            <a:ext cx="1116198" cy="369332"/>
          </a:xfrm>
          <a:prstGeom prst="rect">
            <a:avLst/>
          </a:prstGeom>
          <a:noFill/>
        </p:spPr>
        <p:txBody>
          <a:bodyPr wrap="square" rtlCol="0">
            <a:spAutoFit/>
          </a:bodyPr>
          <a:lstStyle/>
          <a:p>
            <a:r>
              <a:rPr lang="zh-CN" altLang="en-US" dirty="0" smtClean="0"/>
              <a:t>文件保护</a:t>
            </a:r>
            <a:endParaRPr lang="zh-CN" altLang="en-US" dirty="0"/>
          </a:p>
        </p:txBody>
      </p:sp>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5.1.5 </a:t>
            </a:r>
            <a:r>
              <a:rPr lang="zh-CN" altLang="en-US" sz="2800" b="1" dirty="0" smtClean="0">
                <a:latin typeface="Times New Roman" panose="02020603050405020304" pitchFamily="18" charset="0"/>
                <a:cs typeface="Times New Roman" panose="02020603050405020304" pitchFamily="18" charset="0"/>
              </a:rPr>
              <a:t>文件的属性</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46586" y="831020"/>
            <a:ext cx="9133926"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80000"/>
              </a:lnSpc>
            </a:pPr>
            <a:r>
              <a:rPr lang="zh-CN" altLang="en-US" sz="2400" b="1" dirty="0" smtClean="0">
                <a:latin typeface="+mn-ea"/>
                <a:ea typeface="+mn-ea"/>
              </a:rPr>
              <a:t>一些文件</a:t>
            </a:r>
            <a:r>
              <a:rPr lang="zh-CN" altLang="en-US" sz="2400" b="1" smtClean="0">
                <a:latin typeface="+mn-ea"/>
                <a:ea typeface="+mn-ea"/>
              </a:rPr>
              <a:t>的属性</a:t>
            </a:r>
            <a:endParaRPr lang="en-US" altLang="zh-CN" sz="2400" b="1" dirty="0" smtClean="0">
              <a:latin typeface="+mn-ea"/>
              <a:ea typeface="+mn-ea"/>
            </a:endParaRPr>
          </a:p>
        </p:txBody>
      </p:sp>
      <p:sp>
        <p:nvSpPr>
          <p:cNvPr id="3" name="矩形 2"/>
          <p:cNvSpPr/>
          <p:nvPr/>
        </p:nvSpPr>
        <p:spPr>
          <a:xfrm>
            <a:off x="1943708" y="1160748"/>
            <a:ext cx="7272808" cy="1874680"/>
          </a:xfrm>
          <a:prstGeom prst="rect">
            <a:avLst/>
          </a:prstGeom>
        </p:spPr>
        <p:txBody>
          <a:bodyPr wrap="square">
            <a:spAutoFit/>
          </a:bodyPr>
          <a:lstStyle/>
          <a:p>
            <a:pPr eaLnBrk="1" hangingPunct="1">
              <a:lnSpc>
                <a:spcPct val="150000"/>
              </a:lnSpc>
            </a:pPr>
            <a:r>
              <a:rPr lang="zh-CN" altLang="en-US" sz="2000" dirty="0">
                <a:latin typeface="Tahoma" panose="020B0604030504040204" pitchFamily="34" charset="0"/>
              </a:rPr>
              <a:t>保护：</a:t>
            </a:r>
            <a:r>
              <a:rPr lang="zh-CN" altLang="en-US" sz="2000" dirty="0">
                <a:solidFill>
                  <a:srgbClr val="9C4E00"/>
                </a:solidFill>
                <a:latin typeface="Tahoma" panose="020B0604030504040204" pitchFamily="34" charset="0"/>
              </a:rPr>
              <a:t>谁可以存取文件、以什么方式存取文件</a:t>
            </a:r>
          </a:p>
          <a:p>
            <a:pPr eaLnBrk="1" hangingPunct="1">
              <a:lnSpc>
                <a:spcPct val="150000"/>
              </a:lnSpc>
            </a:pPr>
            <a:r>
              <a:rPr lang="zh-CN" altLang="en-US" sz="2000" dirty="0">
                <a:latin typeface="Tahoma" panose="020B0604030504040204" pitchFamily="34" charset="0"/>
              </a:rPr>
              <a:t>口令：</a:t>
            </a:r>
            <a:r>
              <a:rPr lang="zh-CN" altLang="en-US" sz="2000" dirty="0">
                <a:solidFill>
                  <a:srgbClr val="9C4E00"/>
                </a:solidFill>
                <a:latin typeface="Tahoma" panose="020B0604030504040204" pitchFamily="34" charset="0"/>
              </a:rPr>
              <a:t>存取文件需要的口令</a:t>
            </a:r>
          </a:p>
          <a:p>
            <a:pPr eaLnBrk="1" hangingPunct="1">
              <a:lnSpc>
                <a:spcPct val="150000"/>
              </a:lnSpc>
            </a:pPr>
            <a:r>
              <a:rPr lang="zh-CN" altLang="en-US" sz="2000" dirty="0">
                <a:latin typeface="Tahoma" panose="020B0604030504040204" pitchFamily="34" charset="0"/>
              </a:rPr>
              <a:t>创建者：</a:t>
            </a:r>
            <a:r>
              <a:rPr lang="zh-CN" altLang="en-US" sz="2000" dirty="0">
                <a:solidFill>
                  <a:srgbClr val="9C4E00"/>
                </a:solidFill>
                <a:latin typeface="Tahoma" panose="020B0604030504040204" pitchFamily="34" charset="0"/>
              </a:rPr>
              <a:t>文件的创建者</a:t>
            </a:r>
            <a:r>
              <a:rPr lang="en-US" altLang="zh-CN" sz="2000" dirty="0">
                <a:solidFill>
                  <a:srgbClr val="9C4E00"/>
                </a:solidFill>
                <a:latin typeface="Tahoma" panose="020B0604030504040204" pitchFamily="34" charset="0"/>
              </a:rPr>
              <a:t>ID</a:t>
            </a:r>
          </a:p>
          <a:p>
            <a:pPr eaLnBrk="1" hangingPunct="1">
              <a:lnSpc>
                <a:spcPct val="150000"/>
              </a:lnSpc>
            </a:pPr>
            <a:r>
              <a:rPr lang="zh-CN" altLang="en-US" sz="2000" dirty="0">
                <a:latin typeface="Tahoma" panose="020B0604030504040204" pitchFamily="34" charset="0"/>
              </a:rPr>
              <a:t>所有者：</a:t>
            </a:r>
            <a:r>
              <a:rPr lang="zh-CN" altLang="en-US" sz="2000">
                <a:solidFill>
                  <a:srgbClr val="9C4E00"/>
                </a:solidFill>
                <a:latin typeface="Tahoma" panose="020B0604030504040204" pitchFamily="34" charset="0"/>
              </a:rPr>
              <a:t>当前</a:t>
            </a:r>
            <a:r>
              <a:rPr lang="zh-CN" altLang="en-US" sz="2000" smtClean="0">
                <a:solidFill>
                  <a:srgbClr val="9C4E00"/>
                </a:solidFill>
                <a:latin typeface="Tahoma" panose="020B0604030504040204" pitchFamily="34" charset="0"/>
              </a:rPr>
              <a:t>所有者</a:t>
            </a:r>
            <a:endParaRPr lang="zh-CN" altLang="en-US" sz="2000" dirty="0">
              <a:solidFill>
                <a:srgbClr val="9C4E00"/>
              </a:solidFill>
              <a:latin typeface="Tahoma" panose="020B0604030504040204" pitchFamily="34" charset="0"/>
            </a:endParaRPr>
          </a:p>
        </p:txBody>
      </p:sp>
      <p:sp>
        <p:nvSpPr>
          <p:cNvPr id="11" name="文本框 10"/>
          <p:cNvSpPr txBox="1"/>
          <p:nvPr/>
        </p:nvSpPr>
        <p:spPr>
          <a:xfrm>
            <a:off x="582539" y="4689140"/>
            <a:ext cx="1404738" cy="369332"/>
          </a:xfrm>
          <a:prstGeom prst="rect">
            <a:avLst/>
          </a:prstGeom>
          <a:noFill/>
        </p:spPr>
        <p:txBody>
          <a:bodyPr wrap="square" rtlCol="0">
            <a:spAutoFit/>
          </a:bodyPr>
          <a:lstStyle/>
          <a:p>
            <a:r>
              <a:rPr lang="zh-CN" altLang="en-US" dirty="0" smtClean="0"/>
              <a:t>控制属性</a:t>
            </a:r>
            <a:endParaRPr lang="zh-CN" altLang="en-US" dirty="0"/>
          </a:p>
        </p:txBody>
      </p:sp>
      <p:sp>
        <p:nvSpPr>
          <p:cNvPr id="9" name="左大括号 8"/>
          <p:cNvSpPr/>
          <p:nvPr/>
        </p:nvSpPr>
        <p:spPr>
          <a:xfrm>
            <a:off x="1716594" y="3325932"/>
            <a:ext cx="288286" cy="3271420"/>
          </a:xfrm>
          <a:prstGeom prst="leftBrace">
            <a:avLst>
              <a:gd name="adj1" fmla="val 8333"/>
              <a:gd name="adj2" fmla="val 47088"/>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5" name="直接连接符 14"/>
          <p:cNvCxnSpPr/>
          <p:nvPr/>
        </p:nvCxnSpPr>
        <p:spPr>
          <a:xfrm>
            <a:off x="1744270" y="2128210"/>
            <a:ext cx="0" cy="0"/>
          </a:xfrm>
          <a:prstGeom prst="line">
            <a:avLst/>
          </a:prstGeom>
        </p:spPr>
        <p:style>
          <a:lnRef idx="1">
            <a:schemeClr val="dk1"/>
          </a:lnRef>
          <a:fillRef idx="0">
            <a:schemeClr val="dk1"/>
          </a:fillRef>
          <a:effectRef idx="0">
            <a:schemeClr val="dk1"/>
          </a:effectRef>
          <a:fontRef idx="minor">
            <a:schemeClr val="tx1"/>
          </a:fontRef>
        </p:style>
      </p:cxnSp>
      <p:sp>
        <p:nvSpPr>
          <p:cNvPr id="16" name="矩形 15"/>
          <p:cNvSpPr/>
          <p:nvPr/>
        </p:nvSpPr>
        <p:spPr>
          <a:xfrm>
            <a:off x="1943708" y="3056032"/>
            <a:ext cx="7272808" cy="3721340"/>
          </a:xfrm>
          <a:prstGeom prst="rect">
            <a:avLst/>
          </a:prstGeom>
        </p:spPr>
        <p:txBody>
          <a:bodyPr wrap="square">
            <a:spAutoFit/>
          </a:bodyPr>
          <a:lstStyle/>
          <a:p>
            <a:pPr eaLnBrk="1" hangingPunct="1">
              <a:lnSpc>
                <a:spcPct val="150000"/>
              </a:lnSpc>
            </a:pPr>
            <a:r>
              <a:rPr lang="zh-CN" altLang="en-US" sz="2000" smtClean="0">
                <a:latin typeface="Tahoma" panose="020B0604030504040204" pitchFamily="34" charset="0"/>
              </a:rPr>
              <a:t>只读</a:t>
            </a:r>
            <a:r>
              <a:rPr lang="zh-CN" altLang="en-US" sz="2000" dirty="0">
                <a:latin typeface="Tahoma" panose="020B0604030504040204" pitchFamily="34" charset="0"/>
              </a:rPr>
              <a:t>标志：</a:t>
            </a:r>
            <a:r>
              <a:rPr lang="en-US" altLang="zh-CN" sz="2000" dirty="0">
                <a:solidFill>
                  <a:srgbClr val="9C4E00"/>
                </a:solidFill>
                <a:latin typeface="Tahoma" panose="020B0604030504040204" pitchFamily="34" charset="0"/>
              </a:rPr>
              <a:t>0</a:t>
            </a:r>
            <a:r>
              <a:rPr lang="zh-CN" altLang="en-US" sz="2000" dirty="0">
                <a:solidFill>
                  <a:srgbClr val="9C4E00"/>
                </a:solidFill>
                <a:latin typeface="Tahoma" panose="020B0604030504040204" pitchFamily="34" charset="0"/>
              </a:rPr>
              <a:t>表示读</a:t>
            </a:r>
            <a:r>
              <a:rPr lang="en-US" altLang="zh-CN" sz="2000" dirty="0">
                <a:solidFill>
                  <a:srgbClr val="9C4E00"/>
                </a:solidFill>
                <a:latin typeface="Tahoma" panose="020B0604030504040204" pitchFamily="34" charset="0"/>
              </a:rPr>
              <a:t>/</a:t>
            </a:r>
            <a:r>
              <a:rPr lang="zh-CN" altLang="en-US" sz="2000" dirty="0">
                <a:solidFill>
                  <a:srgbClr val="9C4E00"/>
                </a:solidFill>
                <a:latin typeface="Tahoma" panose="020B0604030504040204" pitchFamily="34" charset="0"/>
              </a:rPr>
              <a:t>写；</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表示只读</a:t>
            </a:r>
          </a:p>
          <a:p>
            <a:pPr eaLnBrk="1" hangingPunct="1">
              <a:lnSpc>
                <a:spcPct val="150000"/>
              </a:lnSpc>
            </a:pPr>
            <a:r>
              <a:rPr lang="zh-CN" altLang="en-US" sz="2000" dirty="0">
                <a:latin typeface="Tahoma" panose="020B0604030504040204" pitchFamily="34" charset="0"/>
              </a:rPr>
              <a:t>隐藏标志：</a:t>
            </a:r>
            <a:r>
              <a:rPr lang="en-US" altLang="zh-CN" sz="2000" dirty="0">
                <a:solidFill>
                  <a:srgbClr val="9C4E00"/>
                </a:solidFill>
                <a:latin typeface="Tahoma" panose="020B0604030504040204" pitchFamily="34" charset="0"/>
              </a:rPr>
              <a:t>0</a:t>
            </a:r>
            <a:r>
              <a:rPr lang="zh-CN" altLang="en-US" sz="2000" dirty="0">
                <a:solidFill>
                  <a:srgbClr val="9C4E00"/>
                </a:solidFill>
                <a:latin typeface="Tahoma" panose="020B0604030504040204" pitchFamily="34" charset="0"/>
              </a:rPr>
              <a:t>表示正常；</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表示不在列表中显示</a:t>
            </a:r>
          </a:p>
          <a:p>
            <a:pPr eaLnBrk="1" hangingPunct="1">
              <a:lnSpc>
                <a:spcPct val="150000"/>
              </a:lnSpc>
            </a:pPr>
            <a:r>
              <a:rPr lang="zh-CN" altLang="en-US" sz="2000" dirty="0">
                <a:latin typeface="Tahoma" panose="020B0604030504040204" pitchFamily="34" charset="0"/>
              </a:rPr>
              <a:t>系统标志：</a:t>
            </a:r>
            <a:r>
              <a:rPr lang="en-US" altLang="zh-CN" sz="2000" dirty="0">
                <a:solidFill>
                  <a:srgbClr val="9C4E00"/>
                </a:solidFill>
                <a:latin typeface="Tahoma" panose="020B0604030504040204" pitchFamily="34" charset="0"/>
              </a:rPr>
              <a:t>0</a:t>
            </a:r>
            <a:r>
              <a:rPr lang="zh-CN" altLang="en-US" sz="2000" dirty="0">
                <a:solidFill>
                  <a:srgbClr val="9C4E00"/>
                </a:solidFill>
                <a:latin typeface="Tahoma" panose="020B0604030504040204" pitchFamily="34" charset="0"/>
              </a:rPr>
              <a:t>表示普通文件；</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表示系统文件</a:t>
            </a:r>
          </a:p>
          <a:p>
            <a:pPr eaLnBrk="1" hangingPunct="1">
              <a:lnSpc>
                <a:spcPct val="150000"/>
              </a:lnSpc>
            </a:pPr>
            <a:r>
              <a:rPr lang="zh-CN" altLang="en-US" sz="2000" dirty="0">
                <a:latin typeface="Tahoma" panose="020B0604030504040204" pitchFamily="34" charset="0"/>
              </a:rPr>
              <a:t>存档标志：</a:t>
            </a:r>
            <a:r>
              <a:rPr lang="en-US" altLang="zh-CN" sz="2000" dirty="0">
                <a:solidFill>
                  <a:srgbClr val="9C4E00"/>
                </a:solidFill>
                <a:latin typeface="Tahoma" panose="020B0604030504040204" pitchFamily="34" charset="0"/>
              </a:rPr>
              <a:t>0</a:t>
            </a:r>
            <a:r>
              <a:rPr lang="zh-CN" altLang="en-US" sz="2000" dirty="0">
                <a:solidFill>
                  <a:srgbClr val="9C4E00"/>
                </a:solidFill>
                <a:latin typeface="Tahoma" panose="020B0604030504040204" pitchFamily="34" charset="0"/>
              </a:rPr>
              <a:t>表示已经备份；</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表示需要备份</a:t>
            </a:r>
          </a:p>
          <a:p>
            <a:pPr eaLnBrk="1" hangingPunct="1">
              <a:lnSpc>
                <a:spcPct val="150000"/>
              </a:lnSpc>
            </a:pPr>
            <a:r>
              <a:rPr lang="en-US" altLang="zh-CN" sz="2000" dirty="0">
                <a:latin typeface="Tahoma" panose="020B0604030504040204" pitchFamily="34" charset="0"/>
              </a:rPr>
              <a:t>ASCII/</a:t>
            </a:r>
            <a:r>
              <a:rPr lang="zh-CN" altLang="en-US" sz="2000" dirty="0">
                <a:latin typeface="Tahoma" panose="020B0604030504040204" pitchFamily="34" charset="0"/>
              </a:rPr>
              <a:t>二进制标志：</a:t>
            </a:r>
            <a:r>
              <a:rPr lang="en-US" altLang="zh-CN" sz="2000" dirty="0">
                <a:solidFill>
                  <a:srgbClr val="9C4E00"/>
                </a:solidFill>
                <a:latin typeface="Tahoma" panose="020B0604030504040204" pitchFamily="34" charset="0"/>
              </a:rPr>
              <a:t>0</a:t>
            </a:r>
            <a:r>
              <a:rPr lang="zh-CN" altLang="en-US" sz="2000" dirty="0">
                <a:solidFill>
                  <a:srgbClr val="9C4E00"/>
                </a:solidFill>
                <a:latin typeface="Tahoma" panose="020B0604030504040204" pitchFamily="34" charset="0"/>
              </a:rPr>
              <a:t>表示</a:t>
            </a:r>
            <a:r>
              <a:rPr lang="en-US" altLang="zh-CN" sz="2000" dirty="0">
                <a:solidFill>
                  <a:srgbClr val="9C4E00"/>
                </a:solidFill>
                <a:latin typeface="Tahoma" panose="020B0604030504040204" pitchFamily="34" charset="0"/>
              </a:rPr>
              <a:t>ASCII</a:t>
            </a:r>
            <a:r>
              <a:rPr lang="zh-CN" altLang="en-US" sz="2000" dirty="0">
                <a:solidFill>
                  <a:srgbClr val="9C4E00"/>
                </a:solidFill>
                <a:latin typeface="Tahoma" panose="020B0604030504040204" pitchFamily="34" charset="0"/>
              </a:rPr>
              <a:t>文件；</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表示二进制文件</a:t>
            </a:r>
          </a:p>
          <a:p>
            <a:pPr eaLnBrk="1" hangingPunct="1">
              <a:lnSpc>
                <a:spcPct val="150000"/>
              </a:lnSpc>
            </a:pPr>
            <a:r>
              <a:rPr lang="zh-CN" altLang="en-US" sz="2000" dirty="0">
                <a:latin typeface="Tahoma" panose="020B0604030504040204" pitchFamily="34" charset="0"/>
              </a:rPr>
              <a:t>随机存取标志：</a:t>
            </a:r>
            <a:r>
              <a:rPr lang="en-US" altLang="zh-CN" sz="2000" dirty="0">
                <a:solidFill>
                  <a:srgbClr val="9C4E00"/>
                </a:solidFill>
                <a:latin typeface="Tahoma" panose="020B0604030504040204" pitchFamily="34" charset="0"/>
              </a:rPr>
              <a:t>0</a:t>
            </a:r>
            <a:r>
              <a:rPr lang="zh-CN" altLang="en-US" sz="2000" dirty="0">
                <a:solidFill>
                  <a:srgbClr val="9C4E00"/>
                </a:solidFill>
                <a:latin typeface="Tahoma" panose="020B0604030504040204" pitchFamily="34" charset="0"/>
              </a:rPr>
              <a:t>表示只允许顺序存取；</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表示随机存取</a:t>
            </a:r>
          </a:p>
          <a:p>
            <a:pPr eaLnBrk="1" hangingPunct="1">
              <a:lnSpc>
                <a:spcPct val="150000"/>
              </a:lnSpc>
            </a:pPr>
            <a:r>
              <a:rPr lang="zh-CN" altLang="en-US" sz="2000" dirty="0">
                <a:latin typeface="Tahoma" panose="020B0604030504040204" pitchFamily="34" charset="0"/>
              </a:rPr>
              <a:t>临时标志：</a:t>
            </a:r>
            <a:r>
              <a:rPr lang="en-US" altLang="zh-CN" sz="2000" dirty="0">
                <a:solidFill>
                  <a:srgbClr val="9C4E00"/>
                </a:solidFill>
                <a:latin typeface="Tahoma" panose="020B0604030504040204" pitchFamily="34" charset="0"/>
              </a:rPr>
              <a:t>0</a:t>
            </a:r>
            <a:r>
              <a:rPr lang="zh-CN" altLang="en-US" sz="2000" dirty="0">
                <a:solidFill>
                  <a:srgbClr val="9C4E00"/>
                </a:solidFill>
                <a:latin typeface="Tahoma" panose="020B0604030504040204" pitchFamily="34" charset="0"/>
              </a:rPr>
              <a:t>表示正常；</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表示进程退出时删除文件</a:t>
            </a:r>
          </a:p>
          <a:p>
            <a:pPr eaLnBrk="1" hangingPunct="1">
              <a:lnSpc>
                <a:spcPct val="150000"/>
              </a:lnSpc>
            </a:pPr>
            <a:r>
              <a:rPr lang="zh-CN" altLang="en-US" sz="2000" dirty="0">
                <a:latin typeface="Tahoma" panose="020B0604030504040204" pitchFamily="34" charset="0"/>
              </a:rPr>
              <a:t>加锁标志：</a:t>
            </a:r>
            <a:r>
              <a:rPr lang="en-US" altLang="zh-CN" sz="2000" dirty="0">
                <a:solidFill>
                  <a:srgbClr val="9C4E00"/>
                </a:solidFill>
                <a:latin typeface="Tahoma" panose="020B0604030504040204" pitchFamily="34" charset="0"/>
              </a:rPr>
              <a:t>0</a:t>
            </a:r>
            <a:r>
              <a:rPr lang="zh-CN" altLang="en-US" sz="2000" dirty="0">
                <a:solidFill>
                  <a:srgbClr val="9C4E00"/>
                </a:solidFill>
                <a:latin typeface="Tahoma" panose="020B0604030504040204" pitchFamily="34" charset="0"/>
              </a:rPr>
              <a:t>表示未加锁；</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表示</a:t>
            </a:r>
            <a:r>
              <a:rPr lang="zh-CN" altLang="en-US" sz="2000">
                <a:solidFill>
                  <a:srgbClr val="9C4E00"/>
                </a:solidFill>
                <a:latin typeface="Tahoma" panose="020B0604030504040204" pitchFamily="34" charset="0"/>
              </a:rPr>
              <a:t>已</a:t>
            </a:r>
            <a:r>
              <a:rPr lang="zh-CN" altLang="en-US" sz="2000" smtClean="0">
                <a:solidFill>
                  <a:srgbClr val="9C4E00"/>
                </a:solidFill>
                <a:latin typeface="Tahoma" panose="020B0604030504040204" pitchFamily="34" charset="0"/>
              </a:rPr>
              <a:t>加锁</a:t>
            </a:r>
            <a:endParaRPr lang="zh-CN" altLang="en-US" sz="2000" dirty="0">
              <a:solidFill>
                <a:srgbClr val="9C4E00"/>
              </a:solidFill>
              <a:latin typeface="Tahoma" panose="020B0604030504040204" pitchFamily="34" charset="0"/>
            </a:endParaRPr>
          </a:p>
        </p:txBody>
      </p:sp>
      <p:sp>
        <p:nvSpPr>
          <p:cNvPr id="17" name="左大括号 16"/>
          <p:cNvSpPr/>
          <p:nvPr/>
        </p:nvSpPr>
        <p:spPr>
          <a:xfrm>
            <a:off x="1707615" y="1397444"/>
            <a:ext cx="288286" cy="1478568"/>
          </a:xfrm>
          <a:prstGeom prst="leftBrace">
            <a:avLst>
              <a:gd name="adj1" fmla="val 8333"/>
              <a:gd name="adj2" fmla="val 47088"/>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3128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5.1.5 </a:t>
            </a:r>
            <a:r>
              <a:rPr lang="zh-CN" altLang="en-US" sz="2800" b="1" dirty="0" smtClean="0">
                <a:latin typeface="Times New Roman" panose="02020603050405020304" pitchFamily="18" charset="0"/>
                <a:cs typeface="Times New Roman" panose="02020603050405020304" pitchFamily="18" charset="0"/>
              </a:rPr>
              <a:t>文件的属性</a:t>
            </a:r>
            <a:endParaRPr lang="en-US" altLang="zh-CN" sz="2800" b="1" dirty="0">
              <a:latin typeface="Times New Roman" panose="02020603050405020304" pitchFamily="18" charset="0"/>
              <a:cs typeface="Times New Roman" panose="02020603050405020304" pitchFamily="18" charset="0"/>
            </a:endParaRPr>
          </a:p>
        </p:txBody>
      </p:sp>
      <p:sp>
        <p:nvSpPr>
          <p:cNvPr id="12" name="Text Box 3"/>
          <p:cNvSpPr txBox="1">
            <a:spLocks noChangeArrowheads="1"/>
          </p:cNvSpPr>
          <p:nvPr/>
        </p:nvSpPr>
        <p:spPr bwMode="auto">
          <a:xfrm>
            <a:off x="46586" y="831020"/>
            <a:ext cx="9133926"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80000"/>
              </a:lnSpc>
            </a:pPr>
            <a:r>
              <a:rPr lang="zh-CN" altLang="en-US" sz="2400" b="1" dirty="0" smtClean="0">
                <a:latin typeface="+mn-ea"/>
                <a:ea typeface="+mn-ea"/>
              </a:rPr>
              <a:t>一些文件</a:t>
            </a:r>
            <a:r>
              <a:rPr lang="zh-CN" altLang="en-US" sz="2400" b="1" smtClean="0">
                <a:latin typeface="+mn-ea"/>
                <a:ea typeface="+mn-ea"/>
              </a:rPr>
              <a:t>的属性</a:t>
            </a:r>
            <a:endParaRPr lang="en-US" altLang="zh-CN" sz="2400" b="1" dirty="0" smtClean="0">
              <a:latin typeface="+mn-ea"/>
              <a:ea typeface="+mn-ea"/>
            </a:endParaRPr>
          </a:p>
        </p:txBody>
      </p:sp>
      <p:sp>
        <p:nvSpPr>
          <p:cNvPr id="13" name="文本框 12"/>
          <p:cNvSpPr txBox="1"/>
          <p:nvPr/>
        </p:nvSpPr>
        <p:spPr>
          <a:xfrm>
            <a:off x="575556" y="2456892"/>
            <a:ext cx="1116198" cy="369332"/>
          </a:xfrm>
          <a:prstGeom prst="rect">
            <a:avLst/>
          </a:prstGeom>
          <a:noFill/>
        </p:spPr>
        <p:txBody>
          <a:bodyPr wrap="square" rtlCol="0">
            <a:spAutoFit/>
          </a:bodyPr>
          <a:lstStyle/>
          <a:p>
            <a:r>
              <a:rPr lang="zh-CN" altLang="en-US" dirty="0" smtClean="0"/>
              <a:t>时间字段</a:t>
            </a:r>
            <a:endParaRPr lang="zh-CN" altLang="en-US" dirty="0"/>
          </a:p>
        </p:txBody>
      </p:sp>
      <p:cxnSp>
        <p:nvCxnSpPr>
          <p:cNvPr id="14" name="直接连接符 13"/>
          <p:cNvCxnSpPr>
            <a:stCxn id="13" idx="3"/>
            <a:endCxn id="13" idx="3"/>
          </p:cNvCxnSpPr>
          <p:nvPr/>
        </p:nvCxnSpPr>
        <p:spPr>
          <a:xfrm>
            <a:off x="1691754" y="2641558"/>
            <a:ext cx="0" cy="0"/>
          </a:xfrm>
          <a:prstGeom prst="line">
            <a:avLst/>
          </a:prstGeom>
        </p:spPr>
        <p:style>
          <a:lnRef idx="1">
            <a:schemeClr val="dk1"/>
          </a:lnRef>
          <a:fillRef idx="0">
            <a:schemeClr val="dk1"/>
          </a:fillRef>
          <a:effectRef idx="0">
            <a:schemeClr val="dk1"/>
          </a:effectRef>
          <a:fontRef idx="minor">
            <a:schemeClr val="tx1"/>
          </a:fontRef>
        </p:style>
      </p:cxnSp>
      <p:sp>
        <p:nvSpPr>
          <p:cNvPr id="16" name="左大括号 15"/>
          <p:cNvSpPr/>
          <p:nvPr/>
        </p:nvSpPr>
        <p:spPr>
          <a:xfrm>
            <a:off x="1707615" y="1520788"/>
            <a:ext cx="288286" cy="2412268"/>
          </a:xfrm>
          <a:prstGeom prst="leftBrace">
            <a:avLst>
              <a:gd name="adj1" fmla="val 8333"/>
              <a:gd name="adj2" fmla="val 47088"/>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7" name="矩形 16"/>
          <p:cNvSpPr/>
          <p:nvPr/>
        </p:nvSpPr>
        <p:spPr>
          <a:xfrm>
            <a:off x="1995901" y="1306081"/>
            <a:ext cx="7272808" cy="3721340"/>
          </a:xfrm>
          <a:prstGeom prst="rect">
            <a:avLst/>
          </a:prstGeom>
        </p:spPr>
        <p:txBody>
          <a:bodyPr wrap="square">
            <a:spAutoFit/>
          </a:bodyPr>
          <a:lstStyle/>
          <a:p>
            <a:pPr eaLnBrk="1" hangingPunct="1">
              <a:lnSpc>
                <a:spcPct val="150000"/>
              </a:lnSpc>
            </a:pPr>
            <a:r>
              <a:rPr lang="zh-CN" altLang="en-US" sz="2000" smtClean="0">
                <a:latin typeface="Tahoma" panose="020B0604030504040204" pitchFamily="34" charset="0"/>
              </a:rPr>
              <a:t>记录长度</a:t>
            </a:r>
            <a:r>
              <a:rPr lang="zh-CN" altLang="en-US" sz="2000" dirty="0">
                <a:latin typeface="Tahoma" panose="020B0604030504040204" pitchFamily="34" charset="0"/>
              </a:rPr>
              <a:t>：</a:t>
            </a:r>
            <a:r>
              <a:rPr lang="en-US" altLang="zh-CN" sz="2000" dirty="0">
                <a:solidFill>
                  <a:srgbClr val="9C4E00"/>
                </a:solidFill>
                <a:latin typeface="Tahoma" panose="020B0604030504040204" pitchFamily="34" charset="0"/>
              </a:rPr>
              <a:t>1</a:t>
            </a:r>
            <a:r>
              <a:rPr lang="zh-CN" altLang="en-US" sz="2000" dirty="0">
                <a:solidFill>
                  <a:srgbClr val="9C4E00"/>
                </a:solidFill>
                <a:latin typeface="Tahoma" panose="020B0604030504040204" pitchFamily="34" charset="0"/>
              </a:rPr>
              <a:t>个记录中的字节数</a:t>
            </a:r>
          </a:p>
          <a:p>
            <a:pPr eaLnBrk="1" hangingPunct="1">
              <a:lnSpc>
                <a:spcPct val="150000"/>
              </a:lnSpc>
            </a:pPr>
            <a:r>
              <a:rPr lang="zh-CN" altLang="en-US" sz="2000" dirty="0">
                <a:latin typeface="Tahoma" panose="020B0604030504040204" pitchFamily="34" charset="0"/>
              </a:rPr>
              <a:t>键的位置：</a:t>
            </a:r>
            <a:r>
              <a:rPr lang="zh-CN" altLang="en-US" sz="2000" dirty="0">
                <a:solidFill>
                  <a:srgbClr val="9C4E00"/>
                </a:solidFill>
                <a:latin typeface="Tahoma" panose="020B0604030504040204" pitchFamily="34" charset="0"/>
              </a:rPr>
              <a:t>每个记录中键的偏移量</a:t>
            </a:r>
          </a:p>
          <a:p>
            <a:pPr eaLnBrk="1" hangingPunct="1">
              <a:lnSpc>
                <a:spcPct val="150000"/>
              </a:lnSpc>
            </a:pPr>
            <a:r>
              <a:rPr lang="zh-CN" altLang="en-US" sz="2000" dirty="0">
                <a:latin typeface="Tahoma" panose="020B0604030504040204" pitchFamily="34" charset="0"/>
              </a:rPr>
              <a:t>键的长度：</a:t>
            </a:r>
            <a:r>
              <a:rPr lang="zh-CN" altLang="en-US" sz="2000" dirty="0">
                <a:solidFill>
                  <a:srgbClr val="9C4E00"/>
                </a:solidFill>
                <a:latin typeface="Tahoma" panose="020B0604030504040204" pitchFamily="34" charset="0"/>
              </a:rPr>
              <a:t>键字段的字节数</a:t>
            </a:r>
          </a:p>
          <a:p>
            <a:pPr eaLnBrk="1" hangingPunct="1">
              <a:lnSpc>
                <a:spcPct val="150000"/>
              </a:lnSpc>
            </a:pPr>
            <a:r>
              <a:rPr lang="zh-CN" altLang="en-US" sz="2000" dirty="0">
                <a:latin typeface="Tahoma" panose="020B0604030504040204" pitchFamily="34" charset="0"/>
              </a:rPr>
              <a:t>创建时间：</a:t>
            </a:r>
            <a:r>
              <a:rPr lang="zh-CN" altLang="en-US" sz="2000" dirty="0">
                <a:solidFill>
                  <a:srgbClr val="9C4E00"/>
                </a:solidFill>
                <a:latin typeface="Tahoma" panose="020B0604030504040204" pitchFamily="34" charset="0"/>
              </a:rPr>
              <a:t>文件创建的日期和时间</a:t>
            </a:r>
          </a:p>
          <a:p>
            <a:pPr eaLnBrk="1" hangingPunct="1">
              <a:lnSpc>
                <a:spcPct val="150000"/>
              </a:lnSpc>
            </a:pPr>
            <a:r>
              <a:rPr lang="zh-CN" altLang="en-US" sz="2000" dirty="0">
                <a:latin typeface="Tahoma" panose="020B0604030504040204" pitchFamily="34" charset="0"/>
              </a:rPr>
              <a:t>最后一次存取时间：</a:t>
            </a:r>
            <a:r>
              <a:rPr lang="zh-CN" altLang="en-US" sz="2000" dirty="0">
                <a:solidFill>
                  <a:srgbClr val="9C4E00"/>
                </a:solidFill>
                <a:latin typeface="Tahoma" panose="020B0604030504040204" pitchFamily="34" charset="0"/>
              </a:rPr>
              <a:t>文件上一次存取的日期和时间</a:t>
            </a:r>
          </a:p>
          <a:p>
            <a:pPr eaLnBrk="1" hangingPunct="1">
              <a:lnSpc>
                <a:spcPct val="150000"/>
              </a:lnSpc>
            </a:pPr>
            <a:r>
              <a:rPr lang="zh-CN" altLang="en-US" sz="2000" dirty="0">
                <a:latin typeface="Tahoma" panose="020B0604030504040204" pitchFamily="34" charset="0"/>
              </a:rPr>
              <a:t>最后一次修改时间：</a:t>
            </a:r>
            <a:r>
              <a:rPr lang="zh-CN" altLang="en-US" sz="2000" dirty="0">
                <a:solidFill>
                  <a:srgbClr val="9C4E00"/>
                </a:solidFill>
                <a:latin typeface="Tahoma" panose="020B0604030504040204" pitchFamily="34" charset="0"/>
              </a:rPr>
              <a:t>文件上一次修改的日期和时间</a:t>
            </a:r>
          </a:p>
          <a:p>
            <a:pPr eaLnBrk="1" hangingPunct="1">
              <a:lnSpc>
                <a:spcPct val="150000"/>
              </a:lnSpc>
            </a:pPr>
            <a:r>
              <a:rPr lang="zh-CN" altLang="en-US" sz="2000" dirty="0">
                <a:latin typeface="Tahoma" panose="020B0604030504040204" pitchFamily="34" charset="0"/>
              </a:rPr>
              <a:t>当前大小：</a:t>
            </a:r>
            <a:r>
              <a:rPr lang="zh-CN" altLang="en-US" sz="2000" dirty="0">
                <a:solidFill>
                  <a:srgbClr val="9C4E00"/>
                </a:solidFill>
                <a:latin typeface="Tahoma" panose="020B0604030504040204" pitchFamily="34" charset="0"/>
              </a:rPr>
              <a:t>文件的字节数</a:t>
            </a:r>
          </a:p>
          <a:p>
            <a:pPr eaLnBrk="1" hangingPunct="1">
              <a:lnSpc>
                <a:spcPct val="150000"/>
              </a:lnSpc>
            </a:pPr>
            <a:r>
              <a:rPr lang="zh-CN" altLang="en-US" sz="2000" dirty="0">
                <a:latin typeface="Tahoma" panose="020B0604030504040204" pitchFamily="34" charset="0"/>
              </a:rPr>
              <a:t>最大长度：</a:t>
            </a:r>
            <a:r>
              <a:rPr lang="zh-CN" altLang="en-US" sz="2000" dirty="0">
                <a:solidFill>
                  <a:srgbClr val="9C4E00"/>
                </a:solidFill>
                <a:latin typeface="Tahoma" panose="020B0604030504040204" pitchFamily="34" charset="0"/>
              </a:rPr>
              <a:t>文件可能增长到的字节数</a:t>
            </a:r>
          </a:p>
        </p:txBody>
      </p:sp>
      <p:sp>
        <p:nvSpPr>
          <p:cNvPr id="9" name="文本框 8"/>
          <p:cNvSpPr txBox="1"/>
          <p:nvPr/>
        </p:nvSpPr>
        <p:spPr>
          <a:xfrm>
            <a:off x="575556" y="4329100"/>
            <a:ext cx="1116198" cy="369332"/>
          </a:xfrm>
          <a:prstGeom prst="rect">
            <a:avLst/>
          </a:prstGeom>
          <a:noFill/>
        </p:spPr>
        <p:txBody>
          <a:bodyPr wrap="square" rtlCol="0">
            <a:spAutoFit/>
          </a:bodyPr>
          <a:lstStyle/>
          <a:p>
            <a:r>
              <a:rPr lang="zh-CN" altLang="en-US" dirty="0" smtClean="0"/>
              <a:t>文件大小</a:t>
            </a:r>
            <a:endParaRPr lang="zh-CN" altLang="en-US" dirty="0"/>
          </a:p>
        </p:txBody>
      </p:sp>
      <p:cxnSp>
        <p:nvCxnSpPr>
          <p:cNvPr id="10" name="直接连接符 9"/>
          <p:cNvCxnSpPr>
            <a:stCxn id="9" idx="3"/>
            <a:endCxn id="9" idx="3"/>
          </p:cNvCxnSpPr>
          <p:nvPr/>
        </p:nvCxnSpPr>
        <p:spPr>
          <a:xfrm>
            <a:off x="1691754" y="4513766"/>
            <a:ext cx="0" cy="0"/>
          </a:xfrm>
          <a:prstGeom prst="line">
            <a:avLst/>
          </a:prstGeom>
        </p:spPr>
        <p:style>
          <a:lnRef idx="1">
            <a:schemeClr val="dk1"/>
          </a:lnRef>
          <a:fillRef idx="0">
            <a:schemeClr val="dk1"/>
          </a:fillRef>
          <a:effectRef idx="0">
            <a:schemeClr val="dk1"/>
          </a:effectRef>
          <a:fontRef idx="minor">
            <a:schemeClr val="tx1"/>
          </a:fontRef>
        </p:style>
      </p:cxnSp>
      <p:sp>
        <p:nvSpPr>
          <p:cNvPr id="11" name="左大括号 10"/>
          <p:cNvSpPr/>
          <p:nvPr/>
        </p:nvSpPr>
        <p:spPr>
          <a:xfrm>
            <a:off x="1727684" y="4221088"/>
            <a:ext cx="288286" cy="684076"/>
          </a:xfrm>
          <a:prstGeom prst="leftBrace">
            <a:avLst>
              <a:gd name="adj1" fmla="val 8333"/>
              <a:gd name="adj2" fmla="val 47088"/>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77233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5.1.6 </a:t>
            </a:r>
            <a:r>
              <a:rPr lang="zh-CN" altLang="en-US" sz="2800" b="1" dirty="0" smtClean="0">
                <a:latin typeface="Times New Roman" panose="02020603050405020304" pitchFamily="18" charset="0"/>
                <a:cs typeface="Times New Roman" panose="02020603050405020304" pitchFamily="18" charset="0"/>
              </a:rPr>
              <a:t>文件的</a:t>
            </a:r>
            <a:r>
              <a:rPr lang="zh-CN" altLang="en-US" sz="2800" b="1" dirty="0">
                <a:latin typeface="Times New Roman" panose="02020603050405020304" pitchFamily="18" charset="0"/>
                <a:cs typeface="Times New Roman" panose="02020603050405020304" pitchFamily="18" charset="0"/>
              </a:rPr>
              <a:t>操作</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143508" y="841335"/>
            <a:ext cx="8497888" cy="94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spcBef>
                <a:spcPts val="0"/>
              </a:spcBef>
              <a:buFont typeface="Wingdings" panose="05000000000000000000" pitchFamily="2" charset="2"/>
              <a:buChar char="n"/>
            </a:pPr>
            <a:r>
              <a:rPr lang="zh-CN" altLang="en-US" sz="2000" b="1" dirty="0" smtClean="0">
                <a:latin typeface="+mn-ea"/>
                <a:ea typeface="+mn-ea"/>
              </a:rPr>
              <a:t>文件操作</a:t>
            </a:r>
            <a:r>
              <a:rPr lang="zh-CN" altLang="en-US" sz="2000" dirty="0" smtClean="0">
                <a:latin typeface="+mn-ea"/>
                <a:ea typeface="+mn-ea"/>
              </a:rPr>
              <a:t>：文件</a:t>
            </a:r>
            <a:r>
              <a:rPr lang="zh-CN" altLang="en-US" sz="2000" dirty="0">
                <a:latin typeface="+mn-ea"/>
                <a:ea typeface="+mn-ea"/>
              </a:rPr>
              <a:t>作为信息的载体，即为了存储也为了检索，系统不同，采用的手段也有</a:t>
            </a:r>
            <a:r>
              <a:rPr lang="zh-CN" altLang="en-US" sz="2000" dirty="0" smtClean="0">
                <a:latin typeface="+mn-ea"/>
                <a:ea typeface="+mn-ea"/>
              </a:rPr>
              <a:t>差异</a:t>
            </a:r>
            <a:r>
              <a:rPr lang="zh-CN" altLang="en-US" sz="2000" dirty="0">
                <a:latin typeface="+mn-ea"/>
                <a:ea typeface="+mn-ea"/>
              </a:rPr>
              <a:t>。</a:t>
            </a:r>
          </a:p>
        </p:txBody>
      </p:sp>
      <p:graphicFrame>
        <p:nvGraphicFramePr>
          <p:cNvPr id="3" name="表格 2"/>
          <p:cNvGraphicFramePr>
            <a:graphicFrameLocks noGrp="1"/>
          </p:cNvGraphicFramePr>
          <p:nvPr>
            <p:extLst>
              <p:ext uri="{D42A27DB-BD31-4B8C-83A1-F6EECF244321}">
                <p14:modId xmlns:p14="http://schemas.microsoft.com/office/powerpoint/2010/main" val="1679260216"/>
              </p:ext>
            </p:extLst>
          </p:nvPr>
        </p:nvGraphicFramePr>
        <p:xfrm>
          <a:off x="143508" y="1736812"/>
          <a:ext cx="8856985" cy="4617720"/>
        </p:xfrm>
        <a:graphic>
          <a:graphicData uri="http://schemas.openxmlformats.org/drawingml/2006/table">
            <a:tbl>
              <a:tblPr firstRow="1" bandRow="1">
                <a:tableStyleId>{5C22544A-7EE6-4342-B048-85BDC9FD1C3A}</a:tableStyleId>
              </a:tblPr>
              <a:tblGrid>
                <a:gridCol w="1439117"/>
                <a:gridCol w="1123213"/>
                <a:gridCol w="6294655"/>
              </a:tblGrid>
              <a:tr h="3132348">
                <a:tc>
                  <a:txBody>
                    <a:bodyPr/>
                    <a:lstStyle/>
                    <a:p>
                      <a:pPr algn="ctr">
                        <a:lnSpc>
                          <a:spcPct val="150000"/>
                        </a:lnSpc>
                      </a:pPr>
                      <a:r>
                        <a:rPr lang="en-US" altLang="zh-CN" sz="1800" b="0" i="0" dirty="0" smtClean="0">
                          <a:solidFill>
                            <a:sysClr val="windowText" lastClr="000000"/>
                          </a:solidFill>
                          <a:latin typeface="Times New Roman" panose="02020603050405020304" pitchFamily="18" charset="0"/>
                          <a:cs typeface="Times New Roman" panose="02020603050405020304" pitchFamily="18" charset="0"/>
                        </a:rPr>
                        <a:t>Create</a:t>
                      </a:r>
                    </a:p>
                    <a:p>
                      <a:pPr algn="ctr">
                        <a:lnSpc>
                          <a:spcPct val="150000"/>
                        </a:lnSpc>
                      </a:pPr>
                      <a:r>
                        <a:rPr lang="en-US" altLang="zh-CN" sz="1800" b="0" i="0" dirty="0" smtClean="0">
                          <a:solidFill>
                            <a:sysClr val="windowText" lastClr="000000"/>
                          </a:solidFill>
                          <a:latin typeface="Times New Roman" panose="02020603050405020304" pitchFamily="18" charset="0"/>
                          <a:cs typeface="Times New Roman" panose="02020603050405020304" pitchFamily="18" charset="0"/>
                        </a:rPr>
                        <a:t>Delete</a:t>
                      </a:r>
                    </a:p>
                    <a:p>
                      <a:pPr algn="ctr">
                        <a:lnSpc>
                          <a:spcPct val="150000"/>
                        </a:lnSpc>
                      </a:pPr>
                      <a:r>
                        <a:rPr lang="en-US" altLang="zh-CN" sz="1800" b="0" i="0" dirty="0" smtClean="0">
                          <a:solidFill>
                            <a:sysClr val="windowText" lastClr="000000"/>
                          </a:solidFill>
                          <a:latin typeface="Times New Roman" panose="02020603050405020304" pitchFamily="18" charset="0"/>
                          <a:cs typeface="Times New Roman" panose="02020603050405020304" pitchFamily="18" charset="0"/>
                        </a:rPr>
                        <a:t>Open</a:t>
                      </a:r>
                    </a:p>
                    <a:p>
                      <a:pPr algn="ctr">
                        <a:lnSpc>
                          <a:spcPct val="150000"/>
                        </a:lnSpc>
                      </a:pPr>
                      <a:r>
                        <a:rPr lang="en-US" altLang="zh-CN" sz="1800" b="0" i="0" dirty="0" smtClean="0">
                          <a:solidFill>
                            <a:sysClr val="windowText" lastClr="000000"/>
                          </a:solidFill>
                          <a:latin typeface="Times New Roman" panose="02020603050405020304" pitchFamily="18" charset="0"/>
                          <a:cs typeface="Times New Roman" panose="02020603050405020304" pitchFamily="18" charset="0"/>
                        </a:rPr>
                        <a:t>Close</a:t>
                      </a:r>
                    </a:p>
                    <a:p>
                      <a:pPr algn="ctr">
                        <a:lnSpc>
                          <a:spcPct val="150000"/>
                        </a:lnSpc>
                      </a:pPr>
                      <a:r>
                        <a:rPr lang="en-US" altLang="zh-CN" sz="1800" b="0" i="0" dirty="0" smtClean="0">
                          <a:solidFill>
                            <a:sysClr val="windowText" lastClr="000000"/>
                          </a:solidFill>
                          <a:latin typeface="Times New Roman" panose="02020603050405020304" pitchFamily="18" charset="0"/>
                          <a:cs typeface="Times New Roman" panose="02020603050405020304" pitchFamily="18" charset="0"/>
                        </a:rPr>
                        <a:t>Read</a:t>
                      </a:r>
                    </a:p>
                    <a:p>
                      <a:pPr algn="ctr">
                        <a:lnSpc>
                          <a:spcPct val="150000"/>
                        </a:lnSpc>
                      </a:pPr>
                      <a:r>
                        <a:rPr lang="en-US" altLang="zh-CN" sz="1800" b="0" i="0" dirty="0" smtClean="0">
                          <a:solidFill>
                            <a:sysClr val="windowText" lastClr="000000"/>
                          </a:solidFill>
                          <a:latin typeface="Times New Roman" panose="02020603050405020304" pitchFamily="18" charset="0"/>
                          <a:cs typeface="Times New Roman" panose="02020603050405020304" pitchFamily="18" charset="0"/>
                        </a:rPr>
                        <a:t>Write</a:t>
                      </a:r>
                    </a:p>
                    <a:p>
                      <a:pPr algn="ctr">
                        <a:lnSpc>
                          <a:spcPct val="150000"/>
                        </a:lnSpc>
                      </a:pPr>
                      <a:r>
                        <a:rPr lang="en-US" altLang="zh-CN" b="0" i="0" dirty="0" smtClean="0">
                          <a:solidFill>
                            <a:sysClr val="windowText" lastClr="000000"/>
                          </a:solidFill>
                          <a:latin typeface="Times New Roman" panose="02020603050405020304" pitchFamily="18" charset="0"/>
                          <a:cs typeface="Times New Roman" panose="02020603050405020304" pitchFamily="18" charset="0"/>
                        </a:rPr>
                        <a:t>Append</a:t>
                      </a:r>
                    </a:p>
                    <a:p>
                      <a:pPr algn="ctr">
                        <a:lnSpc>
                          <a:spcPct val="150000"/>
                        </a:lnSpc>
                      </a:pPr>
                      <a:r>
                        <a:rPr lang="en-US" altLang="zh-CN" b="0" i="0" dirty="0" smtClean="0">
                          <a:solidFill>
                            <a:sysClr val="windowText" lastClr="000000"/>
                          </a:solidFill>
                          <a:latin typeface="Times New Roman" panose="02020603050405020304" pitchFamily="18" charset="0"/>
                          <a:cs typeface="Times New Roman" panose="02020603050405020304" pitchFamily="18" charset="0"/>
                        </a:rPr>
                        <a:t>Seek</a:t>
                      </a:r>
                    </a:p>
                    <a:p>
                      <a:pPr algn="ctr">
                        <a:lnSpc>
                          <a:spcPct val="150000"/>
                        </a:lnSpc>
                      </a:pPr>
                      <a:r>
                        <a:rPr lang="en-US" altLang="zh-CN" b="0" i="0" dirty="0" smtClean="0">
                          <a:solidFill>
                            <a:sysClr val="windowText" lastClr="000000"/>
                          </a:solidFill>
                          <a:latin typeface="Times New Roman" panose="02020603050405020304" pitchFamily="18" charset="0"/>
                          <a:cs typeface="Times New Roman" panose="02020603050405020304" pitchFamily="18" charset="0"/>
                        </a:rPr>
                        <a:t>Get attribute</a:t>
                      </a:r>
                    </a:p>
                    <a:p>
                      <a:pPr algn="ctr">
                        <a:lnSpc>
                          <a:spcPct val="150000"/>
                        </a:lnSpc>
                      </a:pPr>
                      <a:r>
                        <a:rPr lang="en-US" altLang="zh-CN" b="0" i="0" dirty="0" smtClean="0">
                          <a:solidFill>
                            <a:sysClr val="windowText" lastClr="000000"/>
                          </a:solidFill>
                          <a:latin typeface="Times New Roman" panose="02020603050405020304" pitchFamily="18" charset="0"/>
                          <a:cs typeface="Times New Roman" panose="02020603050405020304" pitchFamily="18" charset="0"/>
                        </a:rPr>
                        <a:t>Rename</a:t>
                      </a:r>
                    </a:p>
                    <a:p>
                      <a:pPr algn="ctr">
                        <a:lnSpc>
                          <a:spcPct val="150000"/>
                        </a:lnSpc>
                      </a:pPr>
                      <a:r>
                        <a:rPr lang="en-US" altLang="zh-CN" b="0" i="0" dirty="0" smtClean="0">
                          <a:solidFill>
                            <a:sysClr val="windowText" lastClr="000000"/>
                          </a:solidFill>
                          <a:latin typeface="Times New Roman" panose="02020603050405020304" pitchFamily="18" charset="0"/>
                          <a:cs typeface="Times New Roman" panose="02020603050405020304" pitchFamily="18" charset="0"/>
                        </a:rPr>
                        <a:t>Lock</a:t>
                      </a:r>
                      <a:endParaRPr lang="zh-CN" altLang="en-US" b="0" i="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创建文件</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删除文件</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打开文件</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关闭文件</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读取数据</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写入数据添加数据</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随机访问</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b="0" i="0" dirty="0" smtClean="0">
                          <a:solidFill>
                            <a:sysClr val="windowText" lastClr="000000"/>
                          </a:solidFill>
                          <a:latin typeface="Times New Roman" panose="02020603050405020304" pitchFamily="18" charset="0"/>
                          <a:cs typeface="Times New Roman" panose="02020603050405020304" pitchFamily="18" charset="0"/>
                        </a:rPr>
                        <a:t>设置属性</a:t>
                      </a:r>
                      <a:endParaRPr lang="en-US" altLang="zh-CN"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b="0" i="0" dirty="0" smtClean="0">
                          <a:solidFill>
                            <a:sysClr val="windowText" lastClr="000000"/>
                          </a:solidFill>
                          <a:latin typeface="Times New Roman" panose="02020603050405020304" pitchFamily="18" charset="0"/>
                          <a:cs typeface="Times New Roman" panose="02020603050405020304" pitchFamily="18" charset="0"/>
                        </a:rPr>
                        <a:t>重命名</a:t>
                      </a:r>
                      <a:endParaRPr lang="en-US" altLang="zh-CN" b="0" i="0" dirty="0" smtClean="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zh-CN" altLang="en-US" b="0" i="0" dirty="0" smtClean="0">
                          <a:solidFill>
                            <a:sysClr val="windowText" lastClr="000000"/>
                          </a:solidFill>
                          <a:latin typeface="Times New Roman" panose="02020603050405020304" pitchFamily="18" charset="0"/>
                          <a:cs typeface="Times New Roman" panose="02020603050405020304" pitchFamily="18" charset="0"/>
                        </a:rPr>
                        <a:t>锁定文件</a:t>
                      </a:r>
                      <a:endParaRPr lang="zh-CN" altLang="en-US" b="0" i="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申明文件的存在，设置相关属性</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删除文件以释放存储空间</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将文件的属性和磁盘地址存入内存</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关闭文件释放内部表格空间</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zh-CN" altLang="en-US" sz="1800" b="0" i="0" dirty="0" smtClean="0">
                          <a:solidFill>
                            <a:sysClr val="windowText" lastClr="000000"/>
                          </a:solidFill>
                          <a:latin typeface="Times New Roman" panose="02020603050405020304" pitchFamily="18" charset="0"/>
                          <a:cs typeface="Times New Roman" panose="02020603050405020304" pitchFamily="18" charset="0"/>
                        </a:rPr>
                        <a:t>提供一个缓冲区来存放这些数据</a:t>
                      </a:r>
                      <a:endParaRPr lang="en-US" altLang="zh-CN" sz="1800" b="0" i="0" dirty="0" smtClea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zh-CN" altLang="en-US" b="0" i="0" dirty="0" smtClean="0">
                          <a:solidFill>
                            <a:sysClr val="windowText" lastClr="000000"/>
                          </a:solidFill>
                          <a:latin typeface="Times New Roman" panose="02020603050405020304" pitchFamily="18" charset="0"/>
                          <a:cs typeface="Times New Roman" panose="02020603050405020304" pitchFamily="18" charset="0"/>
                        </a:rPr>
                        <a:t>一般从当前位置开始文件末尾</a:t>
                      </a:r>
                      <a:r>
                        <a:rPr lang="en-US" altLang="zh-CN" b="0" i="0" dirty="0" smtClean="0">
                          <a:solidFill>
                            <a:sysClr val="windowText" lastClr="000000"/>
                          </a:solidFill>
                          <a:latin typeface="Times New Roman" panose="02020603050405020304" pitchFamily="18" charset="0"/>
                          <a:cs typeface="Times New Roman" panose="02020603050405020304" pitchFamily="18" charset="0"/>
                        </a:rPr>
                        <a:t>-</a:t>
                      </a:r>
                      <a:r>
                        <a:rPr lang="zh-CN" altLang="en-US" b="0" i="0" dirty="0" smtClean="0">
                          <a:solidFill>
                            <a:sysClr val="windowText" lastClr="000000"/>
                          </a:solidFill>
                          <a:latin typeface="Times New Roman" panose="02020603050405020304" pitchFamily="18" charset="0"/>
                          <a:cs typeface="Times New Roman" panose="02020603050405020304" pitchFamily="18" charset="0"/>
                        </a:rPr>
                        <a:t>增加长度；文件中间</a:t>
                      </a:r>
                      <a:r>
                        <a:rPr lang="en-US" altLang="zh-CN" b="0" i="0" dirty="0" smtClean="0">
                          <a:solidFill>
                            <a:sysClr val="windowText" lastClr="000000"/>
                          </a:solidFill>
                          <a:latin typeface="Times New Roman" panose="02020603050405020304" pitchFamily="18" charset="0"/>
                          <a:cs typeface="Times New Roman" panose="02020603050405020304" pitchFamily="18" charset="0"/>
                        </a:rPr>
                        <a:t>-</a:t>
                      </a:r>
                      <a:r>
                        <a:rPr lang="zh-CN" altLang="en-US" b="0" i="0" dirty="0" smtClean="0">
                          <a:solidFill>
                            <a:sysClr val="windowText" lastClr="000000"/>
                          </a:solidFill>
                          <a:latin typeface="Times New Roman" panose="02020603050405020304" pitchFamily="18" charset="0"/>
                          <a:cs typeface="Times New Roman" panose="02020603050405020304" pitchFamily="18" charset="0"/>
                        </a:rPr>
                        <a:t>覆盖文件只能从末尾添加</a:t>
                      </a:r>
                      <a:endParaRPr lang="en-US" altLang="zh-CN" b="0" i="0" dirty="0" smtClea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zh-CN" altLang="en-US" b="0" i="0" dirty="0" smtClean="0">
                          <a:solidFill>
                            <a:sysClr val="windowText" lastClr="000000"/>
                          </a:solidFill>
                          <a:latin typeface="Times New Roman" panose="02020603050405020304" pitchFamily="18" charset="0"/>
                          <a:cs typeface="Times New Roman" panose="02020603050405020304" pitchFamily="18" charset="0"/>
                        </a:rPr>
                        <a:t>指定开始读写数据的位置</a:t>
                      </a:r>
                      <a:endParaRPr lang="en-US" altLang="zh-CN" b="0" i="0" dirty="0" smtClea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zh-CN" altLang="en-US" b="0" i="0" dirty="0" smtClean="0">
                          <a:solidFill>
                            <a:sysClr val="windowText" lastClr="000000"/>
                          </a:solidFill>
                          <a:latin typeface="Times New Roman" panose="02020603050405020304" pitchFamily="18" charset="0"/>
                          <a:cs typeface="Times New Roman" panose="02020603050405020304" pitchFamily="18" charset="0"/>
                        </a:rPr>
                        <a:t>文件创建之后，用户可以修改属性</a:t>
                      </a:r>
                      <a:endParaRPr lang="en-US" altLang="zh-CN" b="0" i="0" dirty="0" smtClea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zh-CN" altLang="en-US" b="0" i="0" dirty="0" smtClean="0">
                          <a:solidFill>
                            <a:sysClr val="windowText" lastClr="000000"/>
                          </a:solidFill>
                          <a:latin typeface="Times New Roman" panose="02020603050405020304" pitchFamily="18" charset="0"/>
                          <a:cs typeface="Times New Roman" panose="02020603050405020304" pitchFamily="18" charset="0"/>
                        </a:rPr>
                        <a:t>改变现有文件名，或复制文件到一个带有新文件名的文件</a:t>
                      </a:r>
                      <a:endParaRPr lang="en-US" altLang="zh-CN" b="0" i="0" dirty="0" smtClea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zh-CN" altLang="en-US" b="0" i="0" dirty="0" smtClean="0">
                          <a:solidFill>
                            <a:sysClr val="windowText" lastClr="000000"/>
                          </a:solidFill>
                          <a:latin typeface="Times New Roman" panose="02020603050405020304" pitchFamily="18" charset="0"/>
                          <a:cs typeface="Times New Roman" panose="02020603050405020304" pitchFamily="18" charset="0"/>
                        </a:rPr>
                        <a:t>锁定一个文件或文件的一部分，可以防止多个进程同时访问</a:t>
                      </a:r>
                      <a:endParaRPr lang="zh-CN" altLang="en-US" b="0" i="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02804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43608" y="152636"/>
            <a:ext cx="7793038" cy="83343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3200" b="1" kern="0" dirty="0" smtClean="0"/>
              <a:t>三个抽象概念</a:t>
            </a:r>
          </a:p>
        </p:txBody>
      </p:sp>
      <p:sp>
        <p:nvSpPr>
          <p:cNvPr id="4" name="Rectangle 3"/>
          <p:cNvSpPr txBox="1">
            <a:spLocks noChangeArrowheads="1"/>
          </p:cNvSpPr>
          <p:nvPr/>
        </p:nvSpPr>
        <p:spPr>
          <a:xfrm>
            <a:off x="766763" y="1311275"/>
            <a:ext cx="7772400" cy="48307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anose="05000000000000000000" pitchFamily="2" charset="2"/>
              <a:buChar char="n"/>
              <a:defRPr/>
            </a:pPr>
            <a:r>
              <a:rPr lang="zh-CN" altLang="en-US" sz="2400" b="1" kern="0" dirty="0" smtClean="0"/>
              <a:t>进程</a:t>
            </a:r>
            <a:endParaRPr lang="en-US" altLang="zh-CN" sz="2400" b="1" kern="0" dirty="0" smtClean="0"/>
          </a:p>
          <a:p>
            <a:pPr marL="0" indent="0" eaLnBrk="1" hangingPunct="1">
              <a:lnSpc>
                <a:spcPct val="150000"/>
              </a:lnSpc>
              <a:buFont typeface="Wingdings" panose="05000000000000000000" pitchFamily="2" charset="2"/>
              <a:buNone/>
              <a:defRPr/>
            </a:pPr>
            <a:r>
              <a:rPr lang="zh-CN" altLang="en-US" sz="2400" kern="0" dirty="0" smtClean="0">
                <a:solidFill>
                  <a:srgbClr val="FF0000"/>
                </a:solidFill>
              </a:rPr>
              <a:t>    进程就是一个正在执行的程序</a:t>
            </a:r>
          </a:p>
          <a:p>
            <a:pPr eaLnBrk="1" hangingPunct="1">
              <a:lnSpc>
                <a:spcPct val="150000"/>
              </a:lnSpc>
              <a:buFont typeface="Wingdings" panose="05000000000000000000" pitchFamily="2" charset="2"/>
              <a:buChar char="n"/>
              <a:defRPr/>
            </a:pPr>
            <a:r>
              <a:rPr lang="zh-CN" altLang="en-US" sz="2400" b="1" kern="0" dirty="0" smtClean="0"/>
              <a:t>进程地址空间</a:t>
            </a:r>
            <a:endParaRPr lang="en-US" altLang="zh-CN" sz="2400" b="1" kern="0" dirty="0" smtClean="0"/>
          </a:p>
          <a:p>
            <a:pPr marL="0" indent="0" eaLnBrk="1" hangingPunct="1">
              <a:lnSpc>
                <a:spcPct val="150000"/>
              </a:lnSpc>
              <a:buFont typeface="Wingdings" panose="05000000000000000000" pitchFamily="2" charset="2"/>
              <a:buNone/>
              <a:defRPr/>
            </a:pPr>
            <a:r>
              <a:rPr lang="zh-CN" altLang="en-US" sz="2400" kern="0" dirty="0" smtClean="0">
                <a:solidFill>
                  <a:srgbClr val="FF0000"/>
                </a:solidFill>
              </a:rPr>
              <a:t>    地址空间：一个进程可用于寻址内存的一套地址集合。</a:t>
            </a:r>
          </a:p>
          <a:p>
            <a:pPr eaLnBrk="1" hangingPunct="1">
              <a:lnSpc>
                <a:spcPct val="150000"/>
              </a:lnSpc>
              <a:buFont typeface="Wingdings" panose="05000000000000000000" pitchFamily="2" charset="2"/>
              <a:buChar char="n"/>
              <a:defRPr/>
            </a:pPr>
            <a:r>
              <a:rPr lang="zh-CN" altLang="en-US" sz="2400" b="1" kern="0" dirty="0" smtClean="0"/>
              <a:t>文件</a:t>
            </a:r>
            <a:endParaRPr lang="en-US" altLang="zh-CN" sz="2400" b="1" kern="0" dirty="0" smtClean="0"/>
          </a:p>
          <a:p>
            <a:pPr marL="0" indent="0" eaLnBrk="1" hangingPunct="1">
              <a:lnSpc>
                <a:spcPct val="150000"/>
              </a:lnSpc>
              <a:buFont typeface="Wingdings" panose="05000000000000000000" pitchFamily="2" charset="2"/>
              <a:buNone/>
              <a:defRPr/>
            </a:pPr>
            <a:r>
              <a:rPr lang="zh-CN" altLang="en-US" sz="2400" kern="0" dirty="0" smtClean="0">
                <a:solidFill>
                  <a:srgbClr val="FF0000"/>
                </a:solidFill>
              </a:rPr>
              <a:t>    文件是进程创建的信息逻辑单元。</a:t>
            </a:r>
          </a:p>
          <a:p>
            <a:pPr eaLnBrk="1" hangingPunct="1">
              <a:lnSpc>
                <a:spcPct val="150000"/>
              </a:lnSpc>
              <a:defRPr/>
            </a:pPr>
            <a:endParaRPr lang="zh-CN" altLang="en-US" sz="2400" kern="0" dirty="0" smtClean="0"/>
          </a:p>
        </p:txBody>
      </p:sp>
    </p:spTree>
    <p:extLst>
      <p:ext uri="{BB962C8B-B14F-4D97-AF65-F5344CB8AC3E}">
        <p14:creationId xmlns:p14="http://schemas.microsoft.com/office/powerpoint/2010/main" val="206938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47564" y="800708"/>
            <a:ext cx="7772400" cy="4449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spcBef>
                <a:spcPts val="600"/>
              </a:spcBef>
              <a:buFont typeface="Wingdings" panose="05000000000000000000" pitchFamily="2" charset="2"/>
              <a:buNone/>
            </a:pPr>
            <a:r>
              <a:rPr lang="en-US" altLang="zh-CN" sz="2000" kern="0" dirty="0" smtClean="0">
                <a:solidFill>
                  <a:srgbClr val="FF0000"/>
                </a:solidFill>
              </a:rPr>
              <a:t>/*</a:t>
            </a:r>
            <a:r>
              <a:rPr lang="zh-CN" altLang="en-US" sz="2000" kern="0" dirty="0" smtClean="0">
                <a:solidFill>
                  <a:srgbClr val="FF0000"/>
                </a:solidFill>
              </a:rPr>
              <a:t>文件</a:t>
            </a:r>
            <a:r>
              <a:rPr lang="zh-CN" altLang="en-US" sz="2000" kern="0" dirty="0">
                <a:solidFill>
                  <a:srgbClr val="FF0000"/>
                </a:solidFill>
              </a:rPr>
              <a:t>复制</a:t>
            </a:r>
            <a:r>
              <a:rPr lang="zh-CN" altLang="en-US" sz="2000" kern="0" dirty="0" smtClean="0">
                <a:solidFill>
                  <a:srgbClr val="FF0000"/>
                </a:solidFill>
              </a:rPr>
              <a:t>程序。错误监测和报告已经尽可能地省略了。*</a:t>
            </a:r>
            <a:r>
              <a:rPr lang="en-US" altLang="zh-CN" sz="2000" kern="0" dirty="0" smtClean="0">
                <a:solidFill>
                  <a:srgbClr val="FF0000"/>
                </a:solidFill>
              </a:rPr>
              <a:t>/</a:t>
            </a:r>
          </a:p>
          <a:p>
            <a:pPr eaLnBrk="1" hangingPunct="1">
              <a:spcBef>
                <a:spcPts val="600"/>
              </a:spcBef>
              <a:buFont typeface="Wingdings" panose="05000000000000000000" pitchFamily="2" charset="2"/>
              <a:buNone/>
            </a:pPr>
            <a:r>
              <a:rPr lang="en-US" altLang="zh-CN" sz="2000" kern="0" dirty="0" smtClean="0">
                <a:solidFill>
                  <a:srgbClr val="FF0000"/>
                </a:solidFill>
              </a:rPr>
              <a:t>#include &lt;sys/</a:t>
            </a:r>
            <a:r>
              <a:rPr lang="en-US" altLang="zh-CN" sz="2000" kern="0" dirty="0" err="1" smtClean="0">
                <a:solidFill>
                  <a:srgbClr val="FF0000"/>
                </a:solidFill>
              </a:rPr>
              <a:t>types.h</a:t>
            </a:r>
            <a:r>
              <a:rPr lang="en-US" altLang="zh-CN" sz="2000" kern="0" dirty="0" smtClean="0">
                <a:solidFill>
                  <a:srgbClr val="FF0000"/>
                </a:solidFill>
              </a:rPr>
              <a:t>&gt; 		/*</a:t>
            </a:r>
            <a:r>
              <a:rPr lang="zh-CN" altLang="en-US" sz="2000" kern="0" dirty="0" smtClean="0">
                <a:solidFill>
                  <a:srgbClr val="FF0000"/>
                </a:solidFill>
              </a:rPr>
              <a:t>包含必要的头文件*</a:t>
            </a:r>
            <a:r>
              <a:rPr lang="en-US" altLang="zh-CN" sz="2000" kern="0" dirty="0" smtClean="0">
                <a:solidFill>
                  <a:srgbClr val="FF0000"/>
                </a:solidFill>
              </a:rPr>
              <a:t>/</a:t>
            </a:r>
          </a:p>
          <a:p>
            <a:pPr eaLnBrk="1" hangingPunct="1">
              <a:spcBef>
                <a:spcPts val="600"/>
              </a:spcBef>
              <a:buFont typeface="Wingdings" panose="05000000000000000000" pitchFamily="2" charset="2"/>
              <a:buNone/>
            </a:pPr>
            <a:r>
              <a:rPr lang="en-US" altLang="zh-CN" sz="2000" kern="0" dirty="0" smtClean="0">
                <a:solidFill>
                  <a:srgbClr val="FF0000"/>
                </a:solidFill>
              </a:rPr>
              <a:t>#include &lt;</a:t>
            </a:r>
            <a:r>
              <a:rPr lang="en-US" altLang="zh-CN" sz="2000" kern="0" dirty="0" err="1" smtClean="0">
                <a:solidFill>
                  <a:srgbClr val="FF0000"/>
                </a:solidFill>
              </a:rPr>
              <a:t>fcntl.h</a:t>
            </a:r>
            <a:r>
              <a:rPr lang="en-US" altLang="zh-CN" sz="2000" kern="0" dirty="0" smtClean="0">
                <a:solidFill>
                  <a:srgbClr val="FF0000"/>
                </a:solidFill>
              </a:rPr>
              <a:t>&gt;</a:t>
            </a:r>
          </a:p>
          <a:p>
            <a:pPr eaLnBrk="1" hangingPunct="1">
              <a:spcBef>
                <a:spcPts val="600"/>
              </a:spcBef>
              <a:buFont typeface="Wingdings" panose="05000000000000000000" pitchFamily="2" charset="2"/>
              <a:buNone/>
            </a:pPr>
            <a:r>
              <a:rPr lang="en-US" altLang="zh-CN" sz="2000" kern="0" dirty="0" smtClean="0">
                <a:solidFill>
                  <a:srgbClr val="FF0000"/>
                </a:solidFill>
              </a:rPr>
              <a:t>#include &lt;</a:t>
            </a:r>
            <a:r>
              <a:rPr lang="en-US" altLang="zh-CN" sz="2000" kern="0" dirty="0" err="1" smtClean="0">
                <a:solidFill>
                  <a:srgbClr val="FF0000"/>
                </a:solidFill>
              </a:rPr>
              <a:t>stdlib.h</a:t>
            </a:r>
            <a:r>
              <a:rPr lang="en-US" altLang="zh-CN" sz="2000" kern="0" dirty="0" smtClean="0">
                <a:solidFill>
                  <a:srgbClr val="FF0000"/>
                </a:solidFill>
              </a:rPr>
              <a:t>&gt;</a:t>
            </a:r>
          </a:p>
          <a:p>
            <a:pPr eaLnBrk="1" hangingPunct="1">
              <a:spcBef>
                <a:spcPts val="600"/>
              </a:spcBef>
              <a:buFont typeface="Wingdings" panose="05000000000000000000" pitchFamily="2" charset="2"/>
              <a:buNone/>
            </a:pPr>
            <a:r>
              <a:rPr lang="en-US" altLang="zh-CN" sz="2000" kern="0" dirty="0" smtClean="0">
                <a:solidFill>
                  <a:srgbClr val="FF0000"/>
                </a:solidFill>
              </a:rPr>
              <a:t>#include &lt;</a:t>
            </a:r>
            <a:r>
              <a:rPr lang="en-US" altLang="zh-CN" sz="2000" kern="0" dirty="0" err="1" smtClean="0">
                <a:solidFill>
                  <a:srgbClr val="FF0000"/>
                </a:solidFill>
              </a:rPr>
              <a:t>unistd.h</a:t>
            </a:r>
            <a:r>
              <a:rPr lang="en-US" altLang="zh-CN" sz="2000" kern="0" dirty="0" smtClean="0">
                <a:solidFill>
                  <a:srgbClr val="FF0000"/>
                </a:solidFill>
              </a:rPr>
              <a:t>&gt;</a:t>
            </a:r>
          </a:p>
          <a:p>
            <a:pPr eaLnBrk="1" hangingPunct="1">
              <a:spcBef>
                <a:spcPts val="600"/>
              </a:spcBef>
              <a:buFont typeface="Wingdings" panose="05000000000000000000" pitchFamily="2" charset="2"/>
              <a:buNone/>
            </a:pPr>
            <a:endParaRPr lang="en-US" altLang="zh-CN" sz="2000" kern="0" dirty="0" smtClean="0">
              <a:solidFill>
                <a:srgbClr val="FF0000"/>
              </a:solidFill>
            </a:endParaRPr>
          </a:p>
          <a:p>
            <a:pPr eaLnBrk="1" hangingPunct="1">
              <a:spcBef>
                <a:spcPts val="600"/>
              </a:spcBef>
              <a:buFont typeface="Wingdings" panose="05000000000000000000" pitchFamily="2" charset="2"/>
              <a:buNone/>
            </a:pPr>
            <a:r>
              <a:rPr lang="en-US" altLang="zh-CN" sz="2000" kern="0" dirty="0" err="1" smtClean="0">
                <a:solidFill>
                  <a:srgbClr val="FF0000"/>
                </a:solidFill>
              </a:rPr>
              <a:t>int</a:t>
            </a:r>
            <a:r>
              <a:rPr lang="en-US" altLang="zh-CN" sz="2000" kern="0" dirty="0" smtClean="0">
                <a:solidFill>
                  <a:srgbClr val="FF0000"/>
                </a:solidFill>
              </a:rPr>
              <a:t> main(</a:t>
            </a:r>
            <a:r>
              <a:rPr lang="en-US" altLang="zh-CN" sz="2000" kern="0" dirty="0" err="1" smtClean="0">
                <a:solidFill>
                  <a:srgbClr val="FF0000"/>
                </a:solidFill>
              </a:rPr>
              <a:t>int</a:t>
            </a:r>
            <a:r>
              <a:rPr lang="en-US" altLang="zh-CN" sz="2000" kern="0" dirty="0" smtClean="0">
                <a:solidFill>
                  <a:srgbClr val="FF0000"/>
                </a:solidFill>
              </a:rPr>
              <a:t> </a:t>
            </a:r>
            <a:r>
              <a:rPr lang="en-US" altLang="zh-CN" sz="2000" kern="0" dirty="0" err="1" smtClean="0">
                <a:solidFill>
                  <a:srgbClr val="FF0000"/>
                </a:solidFill>
              </a:rPr>
              <a:t>argc</a:t>
            </a:r>
            <a:r>
              <a:rPr lang="en-US" altLang="zh-CN" sz="2000" kern="0" dirty="0" smtClean="0">
                <a:solidFill>
                  <a:srgbClr val="FF0000"/>
                </a:solidFill>
              </a:rPr>
              <a:t>, char *</a:t>
            </a:r>
            <a:r>
              <a:rPr lang="en-US" altLang="zh-CN" sz="2000" kern="0" dirty="0" err="1" smtClean="0">
                <a:solidFill>
                  <a:srgbClr val="FF0000"/>
                </a:solidFill>
              </a:rPr>
              <a:t>argv</a:t>
            </a:r>
            <a:r>
              <a:rPr lang="en-US" altLang="zh-CN" sz="2000" kern="0" dirty="0" smtClean="0">
                <a:solidFill>
                  <a:srgbClr val="FF0000"/>
                </a:solidFill>
              </a:rPr>
              <a:t>[]); 	/*ANSI </a:t>
            </a:r>
            <a:r>
              <a:rPr lang="zh-CN" altLang="en-US" sz="2000" kern="0" dirty="0" smtClean="0">
                <a:solidFill>
                  <a:srgbClr val="FF0000"/>
                </a:solidFill>
              </a:rPr>
              <a:t>原型*</a:t>
            </a:r>
            <a:r>
              <a:rPr lang="en-US" altLang="zh-CN" sz="2000" kern="0" dirty="0" smtClean="0">
                <a:solidFill>
                  <a:srgbClr val="FF0000"/>
                </a:solidFill>
              </a:rPr>
              <a:t>/</a:t>
            </a:r>
          </a:p>
          <a:p>
            <a:pPr eaLnBrk="1" hangingPunct="1">
              <a:spcBef>
                <a:spcPts val="600"/>
              </a:spcBef>
              <a:buFont typeface="Wingdings" panose="05000000000000000000" pitchFamily="2" charset="2"/>
              <a:buNone/>
            </a:pPr>
            <a:r>
              <a:rPr lang="en-US" altLang="zh-CN" sz="2000" kern="0" dirty="0" smtClean="0">
                <a:solidFill>
                  <a:srgbClr val="FF0000"/>
                </a:solidFill>
              </a:rPr>
              <a:t>#define BUF_SIZE 4096 	/*</a:t>
            </a:r>
            <a:r>
              <a:rPr lang="zh-CN" altLang="en-US" sz="2000" kern="0" dirty="0" smtClean="0">
                <a:solidFill>
                  <a:srgbClr val="FF0000"/>
                </a:solidFill>
              </a:rPr>
              <a:t>使用的缓冲区大小为</a:t>
            </a:r>
            <a:r>
              <a:rPr lang="en-US" altLang="zh-CN" sz="2000" kern="0" dirty="0" smtClean="0">
                <a:solidFill>
                  <a:srgbClr val="FF0000"/>
                </a:solidFill>
              </a:rPr>
              <a:t>4096</a:t>
            </a:r>
            <a:r>
              <a:rPr lang="zh-CN" altLang="en-US" sz="2000" kern="0" dirty="0" smtClean="0">
                <a:solidFill>
                  <a:srgbClr val="FF0000"/>
                </a:solidFill>
              </a:rPr>
              <a:t>字节*</a:t>
            </a:r>
            <a:r>
              <a:rPr lang="en-US" altLang="zh-CN" sz="2000" kern="0" dirty="0" smtClean="0">
                <a:solidFill>
                  <a:srgbClr val="FF0000"/>
                </a:solidFill>
              </a:rPr>
              <a:t>/</a:t>
            </a:r>
          </a:p>
          <a:p>
            <a:pPr eaLnBrk="1" hangingPunct="1">
              <a:spcBef>
                <a:spcPts val="600"/>
              </a:spcBef>
              <a:buFont typeface="Wingdings" panose="05000000000000000000" pitchFamily="2" charset="2"/>
              <a:buNone/>
            </a:pPr>
            <a:r>
              <a:rPr lang="en-US" altLang="zh-CN" sz="2000" kern="0" dirty="0" smtClean="0">
                <a:solidFill>
                  <a:srgbClr val="FF0000"/>
                </a:solidFill>
              </a:rPr>
              <a:t>#define OUTPUT_MODE 0700 	/*</a:t>
            </a:r>
            <a:r>
              <a:rPr lang="zh-CN" altLang="en-US" sz="2000" kern="0" dirty="0" smtClean="0">
                <a:solidFill>
                  <a:srgbClr val="FF0000"/>
                </a:solidFill>
              </a:rPr>
              <a:t>输出文件的保护位*</a:t>
            </a:r>
            <a:r>
              <a:rPr lang="en-US" altLang="zh-CN" sz="2000" kern="0" dirty="0" smtClean="0">
                <a:solidFill>
                  <a:srgbClr val="FF0000"/>
                </a:solidFill>
              </a:rPr>
              <a:t>/</a:t>
            </a:r>
          </a:p>
          <a:p>
            <a:pPr eaLnBrk="1" hangingPunct="1">
              <a:spcBef>
                <a:spcPts val="600"/>
              </a:spcBef>
              <a:buFont typeface="Wingdings" panose="05000000000000000000" pitchFamily="2" charset="2"/>
              <a:buNone/>
            </a:pPr>
            <a:endParaRPr lang="en-US" altLang="zh-CN" sz="2000" kern="0" dirty="0" smtClean="0">
              <a:solidFill>
                <a:srgbClr val="FF0000"/>
              </a:solidFill>
            </a:endParaRPr>
          </a:p>
          <a:p>
            <a:pPr eaLnBrk="1" hangingPunct="1">
              <a:spcBef>
                <a:spcPts val="600"/>
              </a:spcBef>
              <a:buFont typeface="Wingdings" panose="05000000000000000000" pitchFamily="2" charset="2"/>
              <a:buNone/>
            </a:pPr>
            <a:r>
              <a:rPr lang="en-US" altLang="zh-CN" sz="2000" kern="0" dirty="0" err="1" smtClean="0">
                <a:solidFill>
                  <a:srgbClr val="FF0000"/>
                </a:solidFill>
              </a:rPr>
              <a:t>int</a:t>
            </a:r>
            <a:r>
              <a:rPr lang="en-US" altLang="zh-CN" sz="2000" kern="0" dirty="0" smtClean="0">
                <a:solidFill>
                  <a:srgbClr val="FF0000"/>
                </a:solidFill>
              </a:rPr>
              <a:t> main(</a:t>
            </a:r>
            <a:r>
              <a:rPr lang="en-US" altLang="zh-CN" sz="2000" kern="0" dirty="0" err="1" smtClean="0">
                <a:solidFill>
                  <a:srgbClr val="FF0000"/>
                </a:solidFill>
              </a:rPr>
              <a:t>int</a:t>
            </a:r>
            <a:r>
              <a:rPr lang="en-US" altLang="zh-CN" sz="2000" kern="0" dirty="0" smtClean="0">
                <a:solidFill>
                  <a:srgbClr val="FF0000"/>
                </a:solidFill>
              </a:rPr>
              <a:t> </a:t>
            </a:r>
            <a:r>
              <a:rPr lang="en-US" altLang="zh-CN" sz="2000" kern="0" dirty="0" err="1" smtClean="0">
                <a:solidFill>
                  <a:srgbClr val="FF0000"/>
                </a:solidFill>
              </a:rPr>
              <a:t>argc</a:t>
            </a:r>
            <a:r>
              <a:rPr lang="en-US" altLang="zh-CN" sz="2000" kern="0" dirty="0" smtClean="0">
                <a:solidFill>
                  <a:srgbClr val="FF0000"/>
                </a:solidFill>
              </a:rPr>
              <a:t>, char *</a:t>
            </a:r>
            <a:r>
              <a:rPr lang="en-US" altLang="zh-CN" sz="2000" kern="0" dirty="0" err="1" smtClean="0">
                <a:solidFill>
                  <a:srgbClr val="FF0000"/>
                </a:solidFill>
              </a:rPr>
              <a:t>argv</a:t>
            </a:r>
            <a:r>
              <a:rPr lang="en-US" altLang="zh-CN" sz="2000" kern="0" dirty="0" smtClean="0">
                <a:solidFill>
                  <a:srgbClr val="FF0000"/>
                </a:solidFill>
              </a:rPr>
              <a:t>[])</a:t>
            </a:r>
          </a:p>
          <a:p>
            <a:pPr eaLnBrk="1" hangingPunct="1">
              <a:spcBef>
                <a:spcPts val="600"/>
              </a:spcBef>
              <a:buFont typeface="Wingdings" panose="05000000000000000000" pitchFamily="2" charset="2"/>
              <a:buNone/>
            </a:pPr>
            <a:r>
              <a:rPr lang="en-US" altLang="zh-CN" sz="2000" kern="0" dirty="0" smtClean="0">
                <a:solidFill>
                  <a:srgbClr val="FF0000"/>
                </a:solidFill>
              </a:rPr>
              <a:t>{</a:t>
            </a:r>
          </a:p>
          <a:p>
            <a:pPr eaLnBrk="1" hangingPunct="1">
              <a:spcBef>
                <a:spcPts val="600"/>
              </a:spcBef>
              <a:buFont typeface="Wingdings" panose="05000000000000000000" pitchFamily="2" charset="2"/>
              <a:buNone/>
            </a:pPr>
            <a:r>
              <a:rPr lang="en-US" altLang="zh-CN" sz="2000" kern="0" dirty="0" smtClean="0">
                <a:solidFill>
                  <a:srgbClr val="FF0000"/>
                </a:solidFill>
              </a:rPr>
              <a:t>	</a:t>
            </a:r>
            <a:r>
              <a:rPr lang="en-US" altLang="zh-CN" sz="2000" kern="0" dirty="0" err="1" smtClean="0">
                <a:solidFill>
                  <a:srgbClr val="FF0000"/>
                </a:solidFill>
              </a:rPr>
              <a:t>int</a:t>
            </a:r>
            <a:r>
              <a:rPr lang="en-US" altLang="zh-CN" sz="2000" kern="0" dirty="0" smtClean="0">
                <a:solidFill>
                  <a:srgbClr val="FF0000"/>
                </a:solidFill>
              </a:rPr>
              <a:t> </a:t>
            </a:r>
            <a:r>
              <a:rPr lang="en-US" altLang="zh-CN" sz="2000" kern="0" dirty="0" err="1" smtClean="0">
                <a:solidFill>
                  <a:srgbClr val="FF0000"/>
                </a:solidFill>
              </a:rPr>
              <a:t>in_fd</a:t>
            </a:r>
            <a:r>
              <a:rPr lang="en-US" altLang="zh-CN" sz="2000" kern="0" dirty="0" smtClean="0">
                <a:solidFill>
                  <a:srgbClr val="FF0000"/>
                </a:solidFill>
              </a:rPr>
              <a:t>, </a:t>
            </a:r>
            <a:r>
              <a:rPr lang="en-US" altLang="zh-CN" sz="2000" kern="0" dirty="0" err="1" smtClean="0">
                <a:solidFill>
                  <a:srgbClr val="FF0000"/>
                </a:solidFill>
              </a:rPr>
              <a:t>out_fd</a:t>
            </a:r>
            <a:r>
              <a:rPr lang="en-US" altLang="zh-CN" sz="2000" kern="0" dirty="0" smtClean="0">
                <a:solidFill>
                  <a:srgbClr val="FF0000"/>
                </a:solidFill>
              </a:rPr>
              <a:t>, </a:t>
            </a:r>
            <a:r>
              <a:rPr lang="en-US" altLang="zh-CN" sz="2000" kern="0" dirty="0" err="1" smtClean="0">
                <a:solidFill>
                  <a:srgbClr val="FF0000"/>
                </a:solidFill>
              </a:rPr>
              <a:t>rd_count</a:t>
            </a:r>
            <a:r>
              <a:rPr lang="en-US" altLang="zh-CN" sz="2000" kern="0" dirty="0" smtClean="0">
                <a:solidFill>
                  <a:srgbClr val="FF0000"/>
                </a:solidFill>
              </a:rPr>
              <a:t>, </a:t>
            </a:r>
            <a:r>
              <a:rPr lang="en-US" altLang="zh-CN" sz="2000" kern="0" dirty="0" err="1" smtClean="0">
                <a:solidFill>
                  <a:srgbClr val="FF0000"/>
                </a:solidFill>
              </a:rPr>
              <a:t>wt_count</a:t>
            </a:r>
            <a:r>
              <a:rPr lang="en-US" altLang="zh-CN" sz="2000" kern="0" dirty="0" smtClean="0">
                <a:solidFill>
                  <a:srgbClr val="FF0000"/>
                </a:solidFill>
              </a:rPr>
              <a:t>;</a:t>
            </a:r>
          </a:p>
          <a:p>
            <a:pPr eaLnBrk="1" hangingPunct="1">
              <a:spcBef>
                <a:spcPts val="600"/>
              </a:spcBef>
              <a:buFont typeface="Wingdings" panose="05000000000000000000" pitchFamily="2" charset="2"/>
              <a:buNone/>
            </a:pPr>
            <a:r>
              <a:rPr lang="en-US" altLang="zh-CN" sz="2000" kern="0" dirty="0" smtClean="0">
                <a:solidFill>
                  <a:srgbClr val="FF0000"/>
                </a:solidFill>
              </a:rPr>
              <a:t>     char buffer[BUF _SIZE];</a:t>
            </a:r>
          </a:p>
          <a:p>
            <a:pPr eaLnBrk="1" hangingPunct="1">
              <a:spcBef>
                <a:spcPts val="600"/>
              </a:spcBef>
              <a:buFont typeface="Wingdings" panose="05000000000000000000" pitchFamily="2" charset="2"/>
              <a:buNone/>
            </a:pPr>
            <a:r>
              <a:rPr lang="en-US" altLang="zh-CN" sz="2000" kern="0" dirty="0" smtClean="0">
                <a:solidFill>
                  <a:srgbClr val="FF0000"/>
                </a:solidFill>
              </a:rPr>
              <a:t>     if (</a:t>
            </a:r>
            <a:r>
              <a:rPr lang="en-US" altLang="zh-CN" sz="2000" kern="0" dirty="0" err="1" smtClean="0">
                <a:solidFill>
                  <a:srgbClr val="FF0000"/>
                </a:solidFill>
              </a:rPr>
              <a:t>argc</a:t>
            </a:r>
            <a:r>
              <a:rPr lang="en-US" altLang="zh-CN" sz="2000" kern="0" dirty="0" smtClean="0">
                <a:solidFill>
                  <a:srgbClr val="FF0000"/>
                </a:solidFill>
              </a:rPr>
              <a:t> != 3) exit(1); 		/*</a:t>
            </a:r>
            <a:r>
              <a:rPr lang="zh-CN" altLang="en-US" sz="2000" kern="0" dirty="0" smtClean="0">
                <a:solidFill>
                  <a:srgbClr val="FF0000"/>
                </a:solidFill>
              </a:rPr>
              <a:t>如果</a:t>
            </a:r>
            <a:r>
              <a:rPr lang="en-US" altLang="zh-CN" sz="2000" kern="0" dirty="0" err="1" smtClean="0">
                <a:solidFill>
                  <a:srgbClr val="FF0000"/>
                </a:solidFill>
              </a:rPr>
              <a:t>argc</a:t>
            </a:r>
            <a:r>
              <a:rPr lang="zh-CN" altLang="en-US" sz="2000" kern="0" dirty="0" smtClean="0">
                <a:solidFill>
                  <a:srgbClr val="FF0000"/>
                </a:solidFill>
              </a:rPr>
              <a:t>不是</a:t>
            </a:r>
            <a:r>
              <a:rPr lang="en-US" altLang="zh-CN" sz="2000" kern="0" dirty="0" smtClean="0">
                <a:solidFill>
                  <a:srgbClr val="FF0000"/>
                </a:solidFill>
              </a:rPr>
              <a:t>3</a:t>
            </a:r>
            <a:r>
              <a:rPr lang="zh-CN" altLang="en-US" sz="2000" kern="0" dirty="0" smtClean="0">
                <a:solidFill>
                  <a:srgbClr val="FF0000"/>
                </a:solidFill>
              </a:rPr>
              <a:t>，则语法错误*</a:t>
            </a:r>
            <a:r>
              <a:rPr lang="en-US" altLang="zh-CN" sz="2000" kern="0" dirty="0" smtClean="0">
                <a:solidFill>
                  <a:srgbClr val="FF0000"/>
                </a:solidFill>
              </a:rPr>
              <a:t>/ </a:t>
            </a:r>
            <a:endParaRPr lang="zh-CN" altLang="en-US" sz="2000" kern="0" dirty="0" smtClean="0">
              <a:solidFill>
                <a:srgbClr val="FF0000"/>
              </a:solidFill>
            </a:endParaRPr>
          </a:p>
        </p:txBody>
      </p:sp>
      <p:sp>
        <p:nvSpPr>
          <p:cNvPr id="6" name="Rectangle 4"/>
          <p:cNvSpPr>
            <a:spLocks noGrp="1" noChangeArrowheads="1"/>
          </p:cNvSpPr>
          <p:nvPr>
            <p:ph type="title"/>
          </p:nvPr>
        </p:nvSpPr>
        <p:spPr>
          <a:xfrm>
            <a:off x="1079612" y="116632"/>
            <a:ext cx="7793038" cy="506450"/>
          </a:xfrm>
        </p:spPr>
        <p:txBody>
          <a:bodyPr/>
          <a:lstStyle/>
          <a:p>
            <a:pPr algn="l" eaLnBrk="1" hangingPunct="1"/>
            <a:r>
              <a:rPr lang="zh-CN" altLang="en-US" sz="3200" b="1" dirty="0" smtClean="0"/>
              <a:t>使用文件系统调用的示例</a:t>
            </a:r>
          </a:p>
        </p:txBody>
      </p:sp>
    </p:spTree>
    <p:extLst>
      <p:ext uri="{BB962C8B-B14F-4D97-AF65-F5344CB8AC3E}">
        <p14:creationId xmlns:p14="http://schemas.microsoft.com/office/powerpoint/2010/main" val="213651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2" dur="500"/>
                                        <p:tgtEl>
                                          <p:spTgt spid="5">
                                            <p:txEl>
                                              <p:pRg st="6" end="6"/>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5" dur="500"/>
                                        <p:tgtEl>
                                          <p:spTgt spid="5">
                                            <p:txEl>
                                              <p:pRg st="7" end="7"/>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8" dur="500"/>
                                        <p:tgtEl>
                                          <p:spTgt spid="5">
                                            <p:txEl>
                                              <p:pRg st="8" end="8"/>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1" dur="500"/>
                                        <p:tgtEl>
                                          <p:spTgt spid="5">
                                            <p:txEl>
                                              <p:pRg st="10" end="10"/>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4" dur="500"/>
                                        <p:tgtEl>
                                          <p:spTgt spid="5">
                                            <p:txEl>
                                              <p:pRg st="11" end="11"/>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37" dur="500"/>
                                        <p:tgtEl>
                                          <p:spTgt spid="5">
                                            <p:txEl>
                                              <p:pRg st="12" end="12"/>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40" dur="500"/>
                                        <p:tgtEl>
                                          <p:spTgt spid="5">
                                            <p:txEl>
                                              <p:pRg st="13" end="13"/>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animEffect transition="in" filter="randombar(horizontal)">
                                      <p:cBhvr>
                                        <p:cTn id="43"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500" y="0"/>
            <a:ext cx="8964996" cy="944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3"/>
          <p:cNvSpPr txBox="1">
            <a:spLocks noChangeArrowheads="1"/>
          </p:cNvSpPr>
          <p:nvPr/>
        </p:nvSpPr>
        <p:spPr bwMode="auto">
          <a:xfrm>
            <a:off x="539552" y="116632"/>
            <a:ext cx="8172908" cy="6408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spcBef>
                <a:spcPts val="800"/>
              </a:spcBef>
              <a:buFont typeface="Wingdings" panose="05000000000000000000" pitchFamily="2" charset="2"/>
              <a:buNone/>
            </a:pPr>
            <a:r>
              <a:rPr lang="en-US" altLang="zh-CN" sz="1600" kern="0" dirty="0" smtClean="0">
                <a:solidFill>
                  <a:srgbClr val="FF0000"/>
                </a:solidFill>
              </a:rPr>
              <a:t>    /*</a:t>
            </a:r>
            <a:r>
              <a:rPr lang="zh-CN" altLang="en-US" sz="1600" kern="0" dirty="0" smtClean="0">
                <a:solidFill>
                  <a:srgbClr val="FF0000"/>
                </a:solidFill>
              </a:rPr>
              <a:t>打开输入文件，并创建输出文件*</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a:t>
            </a:r>
            <a:r>
              <a:rPr lang="en-US" altLang="zh-CN" sz="1600" kern="0" dirty="0" err="1" smtClean="0">
                <a:solidFill>
                  <a:srgbClr val="FF0000"/>
                </a:solidFill>
              </a:rPr>
              <a:t>in_fd</a:t>
            </a:r>
            <a:r>
              <a:rPr lang="en-US" altLang="zh-CN" sz="1600" kern="0" dirty="0" smtClean="0">
                <a:solidFill>
                  <a:srgbClr val="FF0000"/>
                </a:solidFill>
              </a:rPr>
              <a:t> = open(</a:t>
            </a:r>
            <a:r>
              <a:rPr lang="en-US" altLang="zh-CN" sz="1600" kern="0" dirty="0" err="1" smtClean="0">
                <a:solidFill>
                  <a:srgbClr val="FF0000"/>
                </a:solidFill>
              </a:rPr>
              <a:t>argv</a:t>
            </a:r>
            <a:r>
              <a:rPr lang="en-US" altLang="zh-CN" sz="1600" kern="0" dirty="0" smtClean="0">
                <a:solidFill>
                  <a:srgbClr val="FF0000"/>
                </a:solidFill>
              </a:rPr>
              <a:t>[1], O_RDONLY); 		/*</a:t>
            </a:r>
            <a:r>
              <a:rPr lang="zh-CN" altLang="en-US" sz="1600" kern="0" dirty="0" smtClean="0">
                <a:solidFill>
                  <a:srgbClr val="FF0000"/>
                </a:solidFill>
              </a:rPr>
              <a:t>打开源文件*</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if (</a:t>
            </a:r>
            <a:r>
              <a:rPr lang="en-US" altLang="zh-CN" sz="1600" kern="0" dirty="0" err="1" smtClean="0">
                <a:solidFill>
                  <a:srgbClr val="FF0000"/>
                </a:solidFill>
              </a:rPr>
              <a:t>in_fd</a:t>
            </a:r>
            <a:r>
              <a:rPr lang="en-US" altLang="zh-CN" sz="1600" kern="0" dirty="0" smtClean="0">
                <a:solidFill>
                  <a:srgbClr val="FF0000"/>
                </a:solidFill>
              </a:rPr>
              <a:t> &lt; 0) exit(2); 			/*</a:t>
            </a:r>
            <a:r>
              <a:rPr lang="zh-CN" altLang="en-US" sz="1600" kern="0" dirty="0" smtClean="0">
                <a:solidFill>
                  <a:srgbClr val="FF0000"/>
                </a:solidFill>
              </a:rPr>
              <a:t>如果不能打开，则退出*</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a:t>
            </a:r>
            <a:r>
              <a:rPr lang="en-US" altLang="zh-CN" sz="1600" kern="0" dirty="0" err="1" smtClean="0">
                <a:solidFill>
                  <a:srgbClr val="FF0000"/>
                </a:solidFill>
              </a:rPr>
              <a:t>out_fd</a:t>
            </a:r>
            <a:r>
              <a:rPr lang="en-US" altLang="zh-CN" sz="1600" kern="0" dirty="0" smtClean="0">
                <a:solidFill>
                  <a:srgbClr val="FF0000"/>
                </a:solidFill>
              </a:rPr>
              <a:t> = </a:t>
            </a:r>
            <a:r>
              <a:rPr lang="en-US" altLang="zh-CN" sz="1600" kern="0" dirty="0" err="1" smtClean="0">
                <a:solidFill>
                  <a:srgbClr val="FF0000"/>
                </a:solidFill>
              </a:rPr>
              <a:t>creat</a:t>
            </a:r>
            <a:r>
              <a:rPr lang="en-US" altLang="zh-CN" sz="1600" kern="0" dirty="0" smtClean="0">
                <a:solidFill>
                  <a:srgbClr val="FF0000"/>
                </a:solidFill>
              </a:rPr>
              <a:t>(</a:t>
            </a:r>
            <a:r>
              <a:rPr lang="en-US" altLang="zh-CN" sz="1600" kern="0" dirty="0" err="1" smtClean="0">
                <a:solidFill>
                  <a:srgbClr val="FF0000"/>
                </a:solidFill>
              </a:rPr>
              <a:t>argv</a:t>
            </a:r>
            <a:r>
              <a:rPr lang="en-US" altLang="zh-CN" sz="1600" kern="0" dirty="0" smtClean="0">
                <a:solidFill>
                  <a:srgbClr val="FF0000"/>
                </a:solidFill>
              </a:rPr>
              <a:t>[2], OUTPUT_MODE); 	/*</a:t>
            </a:r>
            <a:r>
              <a:rPr lang="zh-CN" altLang="en-US" sz="1600" kern="0" dirty="0" smtClean="0">
                <a:solidFill>
                  <a:srgbClr val="FF0000"/>
                </a:solidFill>
              </a:rPr>
              <a:t>创建目标文件*</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if (</a:t>
            </a:r>
            <a:r>
              <a:rPr lang="en-US" altLang="zh-CN" sz="1600" kern="0" dirty="0" err="1" smtClean="0">
                <a:solidFill>
                  <a:srgbClr val="FF0000"/>
                </a:solidFill>
              </a:rPr>
              <a:t>out_fd</a:t>
            </a:r>
            <a:r>
              <a:rPr lang="en-US" altLang="zh-CN" sz="1600" kern="0" dirty="0" smtClean="0">
                <a:solidFill>
                  <a:srgbClr val="FF0000"/>
                </a:solidFill>
              </a:rPr>
              <a:t> &lt; 0) exit(3); 			/*</a:t>
            </a:r>
            <a:r>
              <a:rPr lang="zh-CN" altLang="en-US" sz="1600" kern="0" dirty="0" smtClean="0">
                <a:solidFill>
                  <a:srgbClr val="FF0000"/>
                </a:solidFill>
              </a:rPr>
              <a:t>如果不能创建，则退出*</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a:t>
            </a:r>
            <a:r>
              <a:rPr lang="zh-CN" altLang="en-US" sz="1600" kern="0" dirty="0" smtClean="0">
                <a:solidFill>
                  <a:srgbClr val="FF0000"/>
                </a:solidFill>
              </a:rPr>
              <a:t>复制循环*</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while (TRUE) {</a:t>
            </a:r>
          </a:p>
          <a:p>
            <a:pPr eaLnBrk="1" hangingPunct="1">
              <a:spcBef>
                <a:spcPts val="800"/>
              </a:spcBef>
              <a:buFont typeface="Wingdings" panose="05000000000000000000" pitchFamily="2" charset="2"/>
              <a:buNone/>
            </a:pPr>
            <a:r>
              <a:rPr lang="en-US" altLang="zh-CN" sz="1600" kern="0" dirty="0" smtClean="0">
                <a:solidFill>
                  <a:srgbClr val="FF0000"/>
                </a:solidFill>
              </a:rPr>
              <a:t>	  </a:t>
            </a:r>
            <a:r>
              <a:rPr lang="en-US" altLang="zh-CN" sz="1600" kern="0" dirty="0" err="1" smtClean="0">
                <a:solidFill>
                  <a:srgbClr val="FF0000"/>
                </a:solidFill>
              </a:rPr>
              <a:t>rd_count</a:t>
            </a:r>
            <a:r>
              <a:rPr lang="en-US" altLang="zh-CN" sz="1600" kern="0" dirty="0" smtClean="0">
                <a:solidFill>
                  <a:srgbClr val="FF0000"/>
                </a:solidFill>
              </a:rPr>
              <a:t> = read(</a:t>
            </a:r>
            <a:r>
              <a:rPr lang="en-US" altLang="zh-CN" sz="1600" kern="0" dirty="0" err="1" smtClean="0">
                <a:solidFill>
                  <a:srgbClr val="FF0000"/>
                </a:solidFill>
              </a:rPr>
              <a:t>in_fd</a:t>
            </a:r>
            <a:r>
              <a:rPr lang="en-US" altLang="zh-CN" sz="1600" kern="0" dirty="0" smtClean="0">
                <a:solidFill>
                  <a:srgbClr val="FF0000"/>
                </a:solidFill>
              </a:rPr>
              <a:t>, buffer, BUF_SIZE); 	/*</a:t>
            </a:r>
            <a:r>
              <a:rPr lang="zh-CN" altLang="en-US" sz="1600" kern="0" dirty="0" smtClean="0">
                <a:solidFill>
                  <a:srgbClr val="FF0000"/>
                </a:solidFill>
              </a:rPr>
              <a:t>读入一个数据块*</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if (</a:t>
            </a:r>
            <a:r>
              <a:rPr lang="en-US" altLang="zh-CN" sz="1600" kern="0" dirty="0" err="1" smtClean="0">
                <a:solidFill>
                  <a:srgbClr val="FF0000"/>
                </a:solidFill>
              </a:rPr>
              <a:t>rd_count</a:t>
            </a:r>
            <a:r>
              <a:rPr lang="en-US" altLang="zh-CN" sz="1600" kern="0" dirty="0" smtClean="0">
                <a:solidFill>
                  <a:srgbClr val="FF0000"/>
                </a:solidFill>
              </a:rPr>
              <a:t> &lt;= 0) break; 		                /*</a:t>
            </a:r>
            <a:r>
              <a:rPr lang="zh-CN" altLang="en-US" sz="1600" kern="0" dirty="0" smtClean="0">
                <a:solidFill>
                  <a:srgbClr val="FF0000"/>
                </a:solidFill>
              </a:rPr>
              <a:t>如果文件结束或者错误，退出循环*</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a:t>
            </a:r>
            <a:r>
              <a:rPr lang="en-US" altLang="zh-CN" sz="1600" kern="0" dirty="0" err="1" smtClean="0">
                <a:solidFill>
                  <a:srgbClr val="FF0000"/>
                </a:solidFill>
              </a:rPr>
              <a:t>wt_count</a:t>
            </a:r>
            <a:r>
              <a:rPr lang="en-US" altLang="zh-CN" sz="1600" kern="0" dirty="0" smtClean="0">
                <a:solidFill>
                  <a:srgbClr val="FF0000"/>
                </a:solidFill>
              </a:rPr>
              <a:t> = write(out _</a:t>
            </a:r>
            <a:r>
              <a:rPr lang="en-US" altLang="zh-CN" sz="1600" kern="0" dirty="0" err="1" smtClean="0">
                <a:solidFill>
                  <a:srgbClr val="FF0000"/>
                </a:solidFill>
              </a:rPr>
              <a:t>fd</a:t>
            </a:r>
            <a:r>
              <a:rPr lang="en-US" altLang="zh-CN" sz="1600" kern="0" dirty="0" smtClean="0">
                <a:solidFill>
                  <a:srgbClr val="FF0000"/>
                </a:solidFill>
              </a:rPr>
              <a:t>, buffer, </a:t>
            </a:r>
            <a:r>
              <a:rPr lang="en-US" altLang="zh-CN" sz="1600" kern="0" dirty="0" err="1" smtClean="0">
                <a:solidFill>
                  <a:srgbClr val="FF0000"/>
                </a:solidFill>
              </a:rPr>
              <a:t>rd_count</a:t>
            </a:r>
            <a:r>
              <a:rPr lang="en-US" altLang="zh-CN" sz="1600" kern="0" dirty="0" smtClean="0">
                <a:solidFill>
                  <a:srgbClr val="FF0000"/>
                </a:solidFill>
              </a:rPr>
              <a:t>); 	/*</a:t>
            </a:r>
            <a:r>
              <a:rPr lang="zh-CN" altLang="en-US" sz="1600" kern="0" dirty="0" smtClean="0">
                <a:solidFill>
                  <a:srgbClr val="FF0000"/>
                </a:solidFill>
              </a:rPr>
              <a:t>写数据*</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if (</a:t>
            </a:r>
            <a:r>
              <a:rPr lang="en-US" altLang="zh-CN" sz="1600" kern="0" dirty="0" err="1" smtClean="0">
                <a:solidFill>
                  <a:srgbClr val="FF0000"/>
                </a:solidFill>
              </a:rPr>
              <a:t>wt_count</a:t>
            </a:r>
            <a:r>
              <a:rPr lang="en-US" altLang="zh-CN" sz="1600" kern="0" dirty="0" smtClean="0">
                <a:solidFill>
                  <a:srgbClr val="FF0000"/>
                </a:solidFill>
              </a:rPr>
              <a:t> &lt;= 0) exit(4); 		/*</a:t>
            </a:r>
            <a:r>
              <a:rPr lang="en-US" altLang="zh-CN" sz="1600" kern="0" dirty="0" err="1" smtClean="0">
                <a:solidFill>
                  <a:srgbClr val="FF0000"/>
                </a:solidFill>
              </a:rPr>
              <a:t>wt_count</a:t>
            </a:r>
            <a:r>
              <a:rPr lang="en-US" altLang="zh-CN" sz="1600" kern="0" dirty="0" smtClean="0">
                <a:solidFill>
                  <a:srgbClr val="FF0000"/>
                </a:solidFill>
              </a:rPr>
              <a:t> &lt;= 0</a:t>
            </a:r>
            <a:r>
              <a:rPr lang="zh-CN" altLang="en-US" sz="1600" kern="0" dirty="0" smtClean="0">
                <a:solidFill>
                  <a:srgbClr val="FF0000"/>
                </a:solidFill>
              </a:rPr>
              <a:t>为错误*</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a:t>
            </a:r>
          </a:p>
          <a:p>
            <a:pPr eaLnBrk="1" hangingPunct="1">
              <a:spcBef>
                <a:spcPts val="800"/>
              </a:spcBef>
              <a:buFont typeface="Wingdings" panose="05000000000000000000" pitchFamily="2" charset="2"/>
              <a:buNone/>
            </a:pPr>
            <a:r>
              <a:rPr lang="en-US" altLang="zh-CN" sz="1600" kern="0" dirty="0" smtClean="0">
                <a:solidFill>
                  <a:srgbClr val="FF0000"/>
                </a:solidFill>
              </a:rPr>
              <a:t>   /*</a:t>
            </a:r>
            <a:r>
              <a:rPr lang="zh-CN" altLang="en-US" sz="1600" kern="0" dirty="0" smtClean="0">
                <a:solidFill>
                  <a:srgbClr val="FF0000"/>
                </a:solidFill>
              </a:rPr>
              <a:t>关闭文件*</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close(</a:t>
            </a:r>
            <a:r>
              <a:rPr lang="en-US" altLang="zh-CN" sz="1600" kern="0" dirty="0" err="1" smtClean="0">
                <a:solidFill>
                  <a:srgbClr val="FF0000"/>
                </a:solidFill>
              </a:rPr>
              <a:t>in_fd</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close(</a:t>
            </a:r>
            <a:r>
              <a:rPr lang="en-US" altLang="zh-CN" sz="1600" kern="0" dirty="0" err="1" smtClean="0">
                <a:solidFill>
                  <a:srgbClr val="FF0000"/>
                </a:solidFill>
              </a:rPr>
              <a:t>out_fd</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if (</a:t>
            </a:r>
            <a:r>
              <a:rPr lang="en-US" altLang="zh-CN" sz="1600" kern="0" dirty="0" err="1" smtClean="0">
                <a:solidFill>
                  <a:srgbClr val="FF0000"/>
                </a:solidFill>
              </a:rPr>
              <a:t>rd_count</a:t>
            </a:r>
            <a:r>
              <a:rPr lang="en-US" altLang="zh-CN" sz="1600" kern="0" dirty="0" smtClean="0">
                <a:solidFill>
                  <a:srgbClr val="FF0000"/>
                </a:solidFill>
              </a:rPr>
              <a:t> == 0) 		/*</a:t>
            </a:r>
            <a:r>
              <a:rPr lang="zh-CN" altLang="en-US" sz="1600" kern="0" dirty="0" smtClean="0">
                <a:solidFill>
                  <a:srgbClr val="FF0000"/>
                </a:solidFill>
              </a:rPr>
              <a:t>最后的读没有错误*</a:t>
            </a:r>
            <a:r>
              <a:rPr lang="en-US" altLang="zh-CN" sz="1600" kern="0" dirty="0" smtClean="0">
                <a:solidFill>
                  <a:srgbClr val="FF0000"/>
                </a:solidFill>
              </a:rPr>
              <a:t>/</a:t>
            </a:r>
          </a:p>
          <a:p>
            <a:pPr eaLnBrk="1" hangingPunct="1">
              <a:spcBef>
                <a:spcPts val="800"/>
              </a:spcBef>
              <a:buFont typeface="Wingdings" panose="05000000000000000000" pitchFamily="2" charset="2"/>
              <a:buNone/>
            </a:pPr>
            <a:r>
              <a:rPr lang="en-US" altLang="zh-CN" sz="1600" kern="0" dirty="0" smtClean="0">
                <a:solidFill>
                  <a:srgbClr val="FF0000"/>
                </a:solidFill>
              </a:rPr>
              <a:t>	exit(0);</a:t>
            </a:r>
          </a:p>
          <a:p>
            <a:pPr eaLnBrk="1" hangingPunct="1">
              <a:spcBef>
                <a:spcPts val="800"/>
              </a:spcBef>
              <a:buFont typeface="Wingdings" panose="05000000000000000000" pitchFamily="2" charset="2"/>
              <a:buNone/>
            </a:pPr>
            <a:r>
              <a:rPr lang="en-US" altLang="zh-CN" sz="1600" kern="0" dirty="0" smtClean="0">
                <a:solidFill>
                  <a:srgbClr val="FF0000"/>
                </a:solidFill>
              </a:rPr>
              <a:t>   else</a:t>
            </a:r>
          </a:p>
          <a:p>
            <a:pPr eaLnBrk="1" hangingPunct="1">
              <a:spcBef>
                <a:spcPts val="800"/>
              </a:spcBef>
              <a:buFont typeface="Wingdings" panose="05000000000000000000" pitchFamily="2" charset="2"/>
              <a:buNone/>
            </a:pPr>
            <a:r>
              <a:rPr lang="en-US" altLang="zh-CN" sz="1600" kern="0" dirty="0" smtClean="0">
                <a:solidFill>
                  <a:srgbClr val="FF0000"/>
                </a:solidFill>
              </a:rPr>
              <a:t>	exit(5); 		/*</a:t>
            </a:r>
            <a:r>
              <a:rPr lang="zh-CN" altLang="en-US" sz="1600" kern="0" dirty="0" smtClean="0">
                <a:solidFill>
                  <a:srgbClr val="FF0000"/>
                </a:solidFill>
              </a:rPr>
              <a:t>最后的读有错误*</a:t>
            </a:r>
            <a:r>
              <a:rPr lang="en-US" altLang="zh-CN" sz="1600" kern="0" dirty="0" smtClean="0">
                <a:solidFill>
                  <a:srgbClr val="FF0000"/>
                </a:solidFill>
              </a:rPr>
              <a:t>/      } </a:t>
            </a:r>
            <a:endParaRPr lang="zh-CN" altLang="en-US" sz="1600" kern="0" dirty="0" smtClean="0">
              <a:solidFill>
                <a:srgbClr val="FF0000"/>
              </a:solidFill>
            </a:endParaRPr>
          </a:p>
        </p:txBody>
      </p:sp>
    </p:spTree>
    <p:extLst>
      <p:ext uri="{BB962C8B-B14F-4D97-AF65-F5344CB8AC3E}">
        <p14:creationId xmlns:p14="http://schemas.microsoft.com/office/powerpoint/2010/main" val="100214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2" dur="500"/>
                                        <p:tgtEl>
                                          <p:spTgt spid="5">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5" dur="500"/>
                                        <p:tgtEl>
                                          <p:spTgt spid="5">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8" dur="500"/>
                                        <p:tgtEl>
                                          <p:spTgt spid="5">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1" dur="500"/>
                                        <p:tgtEl>
                                          <p:spTgt spid="5">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randombar(horizontal)">
                                      <p:cBhvr>
                                        <p:cTn id="34" dur="500"/>
                                        <p:tgtEl>
                                          <p:spTgt spid="5">
                                            <p:txEl>
                                              <p:pRg st="9" end="9"/>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7" dur="500"/>
                                        <p:tgtEl>
                                          <p:spTgt spid="5">
                                            <p:txEl>
                                              <p:pRg st="10" end="10"/>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40" dur="500"/>
                                        <p:tgtEl>
                                          <p:spTgt spid="5">
                                            <p:txEl>
                                              <p:pRg st="11" end="11"/>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43" dur="500"/>
                                        <p:tgtEl>
                                          <p:spTgt spid="5">
                                            <p:txEl>
                                              <p:pRg st="12" end="12"/>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46" dur="500"/>
                                        <p:tgtEl>
                                          <p:spTgt spid="5">
                                            <p:txEl>
                                              <p:pRg st="13" end="13"/>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Effect transition="in" filter="randombar(horizontal)">
                                      <p:cBhvr>
                                        <p:cTn id="49" dur="500"/>
                                        <p:tgtEl>
                                          <p:spTgt spid="5">
                                            <p:txEl>
                                              <p:pRg st="14" end="14"/>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randombar(horizontal)">
                                      <p:cBhvr>
                                        <p:cTn id="52" dur="500"/>
                                        <p:tgtEl>
                                          <p:spTgt spid="5">
                                            <p:txEl>
                                              <p:pRg st="15" end="15"/>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animEffect transition="in" filter="randombar(horizontal)">
                                      <p:cBhvr>
                                        <p:cTn id="55" dur="500"/>
                                        <p:tgtEl>
                                          <p:spTgt spid="5">
                                            <p:txEl>
                                              <p:pRg st="16" end="16"/>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5">
                                            <p:txEl>
                                              <p:pRg st="17" end="17"/>
                                            </p:txEl>
                                          </p:spTgt>
                                        </p:tgtEl>
                                        <p:attrNameLst>
                                          <p:attrName>style.visibility</p:attrName>
                                        </p:attrNameLst>
                                      </p:cBhvr>
                                      <p:to>
                                        <p:strVal val="visible"/>
                                      </p:to>
                                    </p:set>
                                    <p:animEffect transition="in" filter="randombar(horizontal)">
                                      <p:cBhvr>
                                        <p:cTn id="58" dur="500"/>
                                        <p:tgtEl>
                                          <p:spTgt spid="5">
                                            <p:txEl>
                                              <p:pRg st="17" end="17"/>
                                            </p:tx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animEffect transition="in" filter="randombar(horizontal)">
                                      <p:cBhvr>
                                        <p:cTn id="61"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412776"/>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5.1  </a:t>
            </a:r>
            <a:r>
              <a:rPr lang="zh-CN" altLang="en-US" sz="2800" b="1" kern="0" dirty="0" smtClean="0">
                <a:latin typeface="Times New Roman" panose="02020603050405020304" pitchFamily="18" charset="0"/>
                <a:ea typeface="+mn-ea"/>
                <a:cs typeface="Times New Roman" panose="02020603050405020304" pitchFamily="18" charset="0"/>
              </a:rPr>
              <a:t>文件</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solidFill>
                  <a:srgbClr val="FF0000"/>
                </a:solidFill>
                <a:latin typeface="Times New Roman" panose="02020603050405020304" pitchFamily="18" charset="0"/>
                <a:ea typeface="+mn-ea"/>
                <a:cs typeface="Times New Roman" panose="02020603050405020304" pitchFamily="18" charset="0"/>
              </a:rPr>
              <a:t>5.2  </a:t>
            </a:r>
            <a:r>
              <a:rPr lang="zh-CN" altLang="en-US" sz="2800" b="1" kern="0" dirty="0" smtClean="0">
                <a:solidFill>
                  <a:srgbClr val="FF0000"/>
                </a:solidFill>
                <a:latin typeface="Times New Roman" panose="02020603050405020304" pitchFamily="18" charset="0"/>
                <a:ea typeface="+mn-ea"/>
                <a:cs typeface="Times New Roman" panose="02020603050405020304" pitchFamily="18" charset="0"/>
              </a:rPr>
              <a:t>目录</a:t>
            </a:r>
            <a:endParaRPr lang="en-US" altLang="zh-CN" sz="28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5.3  </a:t>
            </a:r>
            <a:r>
              <a:rPr lang="zh-CN" altLang="en-US" sz="2800" b="1" kern="0" dirty="0" smtClean="0">
                <a:latin typeface="Times New Roman" panose="02020603050405020304" pitchFamily="18" charset="0"/>
                <a:ea typeface="+mn-ea"/>
                <a:cs typeface="Times New Roman" panose="02020603050405020304" pitchFamily="18" charset="0"/>
              </a:rPr>
              <a:t>文件系统的实现</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5.6  MINIX 3</a:t>
            </a:r>
            <a:r>
              <a:rPr lang="zh-CN" altLang="en-US" sz="2800" b="1" kern="0" dirty="0" smtClean="0">
                <a:latin typeface="Times New Roman" panose="02020603050405020304" pitchFamily="18" charset="0"/>
                <a:ea typeface="+mn-ea"/>
                <a:cs typeface="Times New Roman" panose="02020603050405020304" pitchFamily="18" charset="0"/>
              </a:rPr>
              <a:t>文件系统概述</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5.7  MINIX 3</a:t>
            </a:r>
            <a:r>
              <a:rPr lang="zh-CN" altLang="en-US" sz="2800" b="1" kern="0" dirty="0" smtClean="0">
                <a:latin typeface="Times New Roman" panose="02020603050405020304" pitchFamily="18" charset="0"/>
                <a:ea typeface="+mn-ea"/>
                <a:cs typeface="Times New Roman" panose="02020603050405020304" pitchFamily="18" charset="0"/>
              </a:rPr>
              <a:t>文件系统的实现</a:t>
            </a:r>
            <a:endParaRPr lang="en-US" altLang="zh-CN" sz="28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935597" y="80628"/>
            <a:ext cx="3528392" cy="609600"/>
          </a:xfrm>
          <a:prstGeom prst="rect">
            <a:avLst/>
          </a:prstGeom>
        </p:spPr>
        <p:txBody>
          <a:bodyPr/>
          <a:lstStyle/>
          <a:p>
            <a:pPr algn="ctr">
              <a:defRPr/>
            </a:pPr>
            <a:r>
              <a:rPr lang="zh-CN" altLang="en-US" sz="3600" b="1" kern="0" dirty="0" smtClean="0">
                <a:latin typeface="Times New Roman" panose="02020603050405020304" pitchFamily="18" charset="0"/>
                <a:cs typeface="Times New Roman" panose="02020603050405020304" pitchFamily="18" charset="0"/>
              </a:rPr>
              <a:t>第</a:t>
            </a:r>
            <a:r>
              <a:rPr lang="en-US" altLang="zh-CN" sz="3600" b="1" kern="0" dirty="0" smtClean="0">
                <a:latin typeface="Times New Roman" panose="02020603050405020304" pitchFamily="18" charset="0"/>
                <a:cs typeface="Times New Roman" panose="02020603050405020304" pitchFamily="18" charset="0"/>
              </a:rPr>
              <a:t>5</a:t>
            </a:r>
            <a:r>
              <a:rPr lang="zh-CN" altLang="en-US" sz="3600" b="1" kern="0" dirty="0" smtClean="0">
                <a:latin typeface="Times New Roman" panose="02020603050405020304" pitchFamily="18" charset="0"/>
                <a:cs typeface="Times New Roman" panose="02020603050405020304" pitchFamily="18" charset="0"/>
              </a:rPr>
              <a:t>章 文件系统</a:t>
            </a:r>
            <a:endParaRPr lang="zh-CN" altLang="zh-CN" sz="36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79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 </a:t>
            </a:r>
            <a:r>
              <a:rPr lang="zh-CN" altLang="en-US" sz="2800" b="1" dirty="0">
                <a:latin typeface="Times New Roman" panose="02020603050405020304" pitchFamily="18" charset="0"/>
                <a:cs typeface="Times New Roman" panose="02020603050405020304" pitchFamily="18" charset="0"/>
              </a:rPr>
              <a:t>目录</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611560" y="944724"/>
            <a:ext cx="8029836"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1200"/>
              </a:spcBef>
              <a:buFont typeface="Wingdings" panose="05000000000000000000" pitchFamily="2" charset="2"/>
              <a:buChar char="n"/>
            </a:pPr>
            <a:r>
              <a:rPr lang="zh-CN" altLang="en-US" sz="2400" dirty="0">
                <a:latin typeface="+mn-ea"/>
                <a:ea typeface="+mn-ea"/>
              </a:rPr>
              <a:t>在多数系统中，</a:t>
            </a:r>
            <a:r>
              <a:rPr lang="zh-CN" altLang="en-US" sz="2400" b="1" dirty="0">
                <a:latin typeface="+mn-ea"/>
                <a:ea typeface="+mn-ea"/>
              </a:rPr>
              <a:t>目录</a:t>
            </a:r>
            <a:r>
              <a:rPr lang="zh-CN" altLang="en-US" sz="2400" dirty="0">
                <a:latin typeface="+mn-ea"/>
                <a:ea typeface="+mn-ea"/>
              </a:rPr>
              <a:t>也是一种</a:t>
            </a:r>
            <a:r>
              <a:rPr lang="zh-CN" altLang="en-US" sz="2400" dirty="0" smtClean="0">
                <a:latin typeface="+mn-ea"/>
                <a:ea typeface="+mn-ea"/>
              </a:rPr>
              <a:t>文件</a:t>
            </a:r>
            <a:endParaRPr lang="en-US" altLang="zh-CN" sz="2400" dirty="0" smtClean="0">
              <a:latin typeface="+mn-ea"/>
              <a:ea typeface="+mn-ea"/>
            </a:endParaRPr>
          </a:p>
          <a:p>
            <a:pPr marL="342900" indent="-342900" algn="just">
              <a:lnSpc>
                <a:spcPct val="150000"/>
              </a:lnSpc>
              <a:spcBef>
                <a:spcPts val="1200"/>
              </a:spcBef>
              <a:buFont typeface="Wingdings" panose="05000000000000000000" pitchFamily="2" charset="2"/>
              <a:buChar char="n"/>
            </a:pPr>
            <a:r>
              <a:rPr lang="zh-CN" altLang="en-US" sz="2400" dirty="0">
                <a:latin typeface="+mn-ea"/>
                <a:ea typeface="+mn-ea"/>
              </a:rPr>
              <a:t>文件控制块（</a:t>
            </a:r>
            <a:r>
              <a:rPr lang="en-US" altLang="zh-CN" sz="2400" dirty="0">
                <a:latin typeface="+mn-ea"/>
                <a:ea typeface="+mn-ea"/>
              </a:rPr>
              <a:t>FCB</a:t>
            </a:r>
            <a:r>
              <a:rPr lang="zh-CN" altLang="en-US" sz="2400" dirty="0">
                <a:latin typeface="+mn-ea"/>
                <a:ea typeface="+mn-ea"/>
              </a:rPr>
              <a:t>）：文件控制块是</a:t>
            </a:r>
            <a:r>
              <a:rPr lang="zh-CN" altLang="en-US" sz="2400" u="sng" dirty="0">
                <a:solidFill>
                  <a:srgbClr val="FF0000"/>
                </a:solidFill>
                <a:latin typeface="+mn-ea"/>
                <a:ea typeface="+mn-ea"/>
              </a:rPr>
              <a:t>操作系统为管理文件而设置的数据结构，存放了为管理文件所需的所有有关信息</a:t>
            </a:r>
            <a:r>
              <a:rPr lang="zh-CN" altLang="en-US" sz="2400" dirty="0">
                <a:latin typeface="+mn-ea"/>
                <a:ea typeface="+mn-ea"/>
              </a:rPr>
              <a:t>，</a:t>
            </a:r>
            <a:r>
              <a:rPr lang="zh-CN" altLang="en-US" sz="2400" b="1" dirty="0">
                <a:solidFill>
                  <a:srgbClr val="0000FF"/>
                </a:solidFill>
                <a:latin typeface="+mn-ea"/>
                <a:ea typeface="+mn-ea"/>
              </a:rPr>
              <a:t>文件控制块是文件存在的标志</a:t>
            </a:r>
            <a:r>
              <a:rPr lang="zh-CN" altLang="en-US" sz="2400" dirty="0">
                <a:latin typeface="+mn-ea"/>
                <a:ea typeface="+mn-ea"/>
              </a:rPr>
              <a:t>。</a:t>
            </a:r>
          </a:p>
          <a:p>
            <a:pPr marL="342900" indent="-342900" algn="just">
              <a:lnSpc>
                <a:spcPct val="150000"/>
              </a:lnSpc>
              <a:spcBef>
                <a:spcPts val="1200"/>
              </a:spcBef>
              <a:buFont typeface="Wingdings" panose="05000000000000000000" pitchFamily="2" charset="2"/>
              <a:buChar char="n"/>
            </a:pPr>
            <a:r>
              <a:rPr lang="zh-CN" altLang="en-US" sz="2400" dirty="0">
                <a:latin typeface="+mn-ea"/>
                <a:ea typeface="+mn-ea"/>
              </a:rPr>
              <a:t>文件控制块的内容：</a:t>
            </a:r>
          </a:p>
          <a:p>
            <a:pPr marL="800100" lvl="1" indent="-342900" algn="just">
              <a:lnSpc>
                <a:spcPct val="150000"/>
              </a:lnSpc>
              <a:spcBef>
                <a:spcPts val="1200"/>
              </a:spcBef>
              <a:buFont typeface="Wingdings" panose="05000000000000000000" pitchFamily="2" charset="2"/>
              <a:buChar char="Ø"/>
            </a:pPr>
            <a:r>
              <a:rPr lang="zh-CN" altLang="en-US" sz="2400" dirty="0" smtClean="0">
                <a:latin typeface="+mn-ea"/>
                <a:ea typeface="+mn-ea"/>
              </a:rPr>
              <a:t>文件名</a:t>
            </a:r>
            <a:r>
              <a:rPr lang="zh-CN" altLang="en-US" sz="2400" dirty="0">
                <a:latin typeface="+mn-ea"/>
                <a:ea typeface="+mn-ea"/>
              </a:rPr>
              <a:t>，文件号，用户名，文件地址，文件长度，文件类型，文件属性，共享计数，文件的建立日期，保存期限，最后修改日期，最后访问日期，口令，文件逻辑结构，文件物理结构</a:t>
            </a:r>
          </a:p>
          <a:p>
            <a:pPr marL="342900" indent="-342900" algn="just">
              <a:lnSpc>
                <a:spcPct val="150000"/>
              </a:lnSpc>
              <a:spcBef>
                <a:spcPts val="1200"/>
              </a:spcBef>
              <a:buFont typeface="Wingdings" panose="05000000000000000000" pitchFamily="2" charset="2"/>
              <a:buChar char="n"/>
            </a:pPr>
            <a:endParaRPr lang="zh-CN" altLang="en-US" sz="2400" dirty="0">
              <a:latin typeface="+mn-ea"/>
              <a:ea typeface="+mn-ea"/>
            </a:endParaRPr>
          </a:p>
        </p:txBody>
      </p:sp>
    </p:spTree>
    <p:extLst>
      <p:ext uri="{BB962C8B-B14F-4D97-AF65-F5344CB8AC3E}">
        <p14:creationId xmlns:p14="http://schemas.microsoft.com/office/powerpoint/2010/main" val="3908694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5.2.1 </a:t>
            </a:r>
            <a:r>
              <a:rPr lang="zh-CN" altLang="en-US" sz="2800" b="1" dirty="0">
                <a:latin typeface="Times New Roman" panose="02020603050405020304" pitchFamily="18" charset="0"/>
                <a:cs typeface="Times New Roman" panose="02020603050405020304" pitchFamily="18" charset="0"/>
              </a:rPr>
              <a:t>简单的</a:t>
            </a:r>
            <a:r>
              <a:rPr lang="zh-CN" altLang="en-US" sz="2800" b="1" dirty="0" smtClean="0">
                <a:latin typeface="Times New Roman" panose="02020603050405020304" pitchFamily="18" charset="0"/>
                <a:cs typeface="Times New Roman" panose="02020603050405020304" pitchFamily="18" charset="0"/>
              </a:rPr>
              <a:t>目录文件</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915580" y="1071271"/>
            <a:ext cx="72368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anose="05000000000000000000" pitchFamily="2" charset="2"/>
              <a:buChar char="n"/>
            </a:pPr>
            <a:r>
              <a:rPr lang="zh-CN" altLang="en-US" sz="2000" dirty="0">
                <a:latin typeface="+mn-ea"/>
                <a:ea typeface="+mn-ea"/>
              </a:rPr>
              <a:t>为了记录文件信息，文件系统通常有目录</a:t>
            </a:r>
            <a:r>
              <a:rPr lang="en-US" altLang="zh-CN" sz="2000" dirty="0">
                <a:latin typeface="+mn-ea"/>
                <a:ea typeface="+mn-ea"/>
              </a:rPr>
              <a:t>(directories)</a:t>
            </a:r>
            <a:r>
              <a:rPr lang="zh-CN" altLang="en-US" sz="2000" dirty="0">
                <a:latin typeface="+mn-ea"/>
                <a:ea typeface="+mn-ea"/>
              </a:rPr>
              <a:t>或者文件夹</a:t>
            </a:r>
            <a:r>
              <a:rPr lang="en-US" altLang="zh-CN" sz="2000" dirty="0">
                <a:latin typeface="+mn-ea"/>
                <a:ea typeface="+mn-ea"/>
              </a:rPr>
              <a:t>(folders)</a:t>
            </a:r>
            <a:r>
              <a:rPr lang="zh-CN" altLang="en-US" sz="2000" dirty="0">
                <a:latin typeface="+mn-ea"/>
                <a:ea typeface="+mn-ea"/>
              </a:rPr>
              <a:t>。</a:t>
            </a:r>
          </a:p>
          <a:p>
            <a:pPr marL="342900" indent="-342900" algn="just">
              <a:spcBef>
                <a:spcPct val="50000"/>
              </a:spcBef>
              <a:buFont typeface="Wingdings" panose="05000000000000000000" pitchFamily="2" charset="2"/>
              <a:buChar char="n"/>
            </a:pPr>
            <a:r>
              <a:rPr lang="zh-CN" altLang="en-US" sz="2000" dirty="0">
                <a:latin typeface="+mn-ea"/>
                <a:ea typeface="+mn-ea"/>
              </a:rPr>
              <a:t>在许多系统中，目录本身就是文件。</a:t>
            </a:r>
          </a:p>
          <a:p>
            <a:pPr marL="342900" indent="-342900" algn="just">
              <a:spcBef>
                <a:spcPct val="50000"/>
              </a:spcBef>
              <a:buFont typeface="Wingdings" panose="05000000000000000000" pitchFamily="2" charset="2"/>
              <a:buChar char="n"/>
            </a:pPr>
            <a:r>
              <a:rPr lang="zh-CN" altLang="en-US" sz="2000" dirty="0">
                <a:latin typeface="+mn-ea"/>
                <a:ea typeface="+mn-ea"/>
              </a:rPr>
              <a:t>目录包括其组织</a:t>
            </a:r>
            <a:r>
              <a:rPr lang="en-US" altLang="zh-CN" sz="2000" dirty="0">
                <a:latin typeface="+mn-ea"/>
                <a:ea typeface="+mn-ea"/>
              </a:rPr>
              <a:t>(organization)</a:t>
            </a:r>
            <a:r>
              <a:rPr lang="zh-CN" altLang="en-US" sz="2000" dirty="0">
                <a:latin typeface="+mn-ea"/>
                <a:ea typeface="+mn-ea"/>
              </a:rPr>
              <a:t>、属性</a:t>
            </a:r>
            <a:r>
              <a:rPr lang="en-US" altLang="zh-CN" sz="2000" dirty="0">
                <a:latin typeface="+mn-ea"/>
                <a:ea typeface="+mn-ea"/>
              </a:rPr>
              <a:t>(properties)</a:t>
            </a:r>
            <a:r>
              <a:rPr lang="zh-CN" altLang="en-US" sz="2000" dirty="0">
                <a:latin typeface="+mn-ea"/>
                <a:ea typeface="+mn-ea"/>
              </a:rPr>
              <a:t>以及作用于其上的操作</a:t>
            </a:r>
            <a:r>
              <a:rPr lang="en-US" altLang="zh-CN" sz="2000" dirty="0">
                <a:latin typeface="+mn-ea"/>
                <a:ea typeface="+mn-ea"/>
              </a:rPr>
              <a:t>(operations)</a:t>
            </a:r>
            <a:r>
              <a:rPr lang="zh-CN" altLang="en-US" sz="2000" dirty="0">
                <a:latin typeface="+mn-ea"/>
                <a:ea typeface="+mn-ea"/>
              </a:rPr>
              <a:t>。</a:t>
            </a:r>
          </a:p>
        </p:txBody>
      </p:sp>
      <p:sp>
        <p:nvSpPr>
          <p:cNvPr id="4" name="Text Box 3"/>
          <p:cNvSpPr txBox="1">
            <a:spLocks noChangeArrowheads="1"/>
          </p:cNvSpPr>
          <p:nvPr/>
        </p:nvSpPr>
        <p:spPr bwMode="auto">
          <a:xfrm>
            <a:off x="918430" y="5463515"/>
            <a:ext cx="7740352"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just">
              <a:spcBef>
                <a:spcPct val="50000"/>
              </a:spcBef>
            </a:pPr>
            <a:r>
              <a:rPr lang="en-US" altLang="zh-CN" dirty="0" smtClean="0">
                <a:latin typeface="Times New Roman" panose="02020603050405020304" pitchFamily="18" charset="0"/>
                <a:ea typeface="+mn-ea"/>
                <a:cs typeface="Times New Roman" panose="02020603050405020304" pitchFamily="18" charset="0"/>
              </a:rPr>
              <a:t>(a) </a:t>
            </a:r>
            <a:r>
              <a:rPr lang="zh-CN" altLang="en-US" dirty="0" smtClean="0">
                <a:latin typeface="Times New Roman" panose="02020603050405020304" pitchFamily="18" charset="0"/>
                <a:ea typeface="+mn-ea"/>
                <a:cs typeface="Times New Roman" panose="02020603050405020304" pitchFamily="18" charset="0"/>
              </a:rPr>
              <a:t>含有文件名、属性和文件数据在磁盘上的存储地址等信息</a:t>
            </a:r>
            <a:endParaRPr lang="en-US" altLang="zh-CN" dirty="0" smtClean="0">
              <a:latin typeface="Times New Roman" panose="02020603050405020304" pitchFamily="18" charset="0"/>
              <a:ea typeface="+mn-ea"/>
              <a:cs typeface="Times New Roman" panose="02020603050405020304" pitchFamily="18" charset="0"/>
            </a:endParaRPr>
          </a:p>
          <a:p>
            <a:pPr lvl="1" algn="just">
              <a:spcBef>
                <a:spcPct val="50000"/>
              </a:spcBef>
            </a:pPr>
            <a:r>
              <a:rPr lang="en-US" altLang="zh-CN" dirty="0" smtClean="0">
                <a:latin typeface="Times New Roman" panose="02020603050405020304" pitchFamily="18" charset="0"/>
                <a:ea typeface="+mn-ea"/>
                <a:cs typeface="Times New Roman" panose="02020603050405020304" pitchFamily="18" charset="0"/>
              </a:rPr>
              <a:t>(b)</a:t>
            </a:r>
            <a:r>
              <a:rPr lang="zh-CN" altLang="en-US" dirty="0" smtClean="0">
                <a:latin typeface="Times New Roman" panose="02020603050405020304" pitchFamily="18" charset="0"/>
                <a:ea typeface="+mn-ea"/>
                <a:cs typeface="Times New Roman" panose="02020603050405020304" pitchFamily="18" charset="0"/>
              </a:rPr>
              <a:t>含有文件名和指向另一个数据结构的指针，文件的属性和磁盘地址等信息存放于这个数据结构中</a:t>
            </a:r>
            <a:endParaRPr lang="en-US" altLang="zh-CN" dirty="0" smtClean="0">
              <a:latin typeface="Times New Roman" panose="02020603050405020304" pitchFamily="18" charset="0"/>
              <a:ea typeface="+mn-ea"/>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763688" y="3104964"/>
            <a:ext cx="6144078" cy="2360919"/>
          </a:xfrm>
          <a:prstGeom prst="rect">
            <a:avLst/>
          </a:prstGeom>
        </p:spPr>
      </p:pic>
    </p:spTree>
    <p:extLst>
      <p:ext uri="{BB962C8B-B14F-4D97-AF65-F5344CB8AC3E}">
        <p14:creationId xmlns:p14="http://schemas.microsoft.com/office/powerpoint/2010/main" val="10034775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908720"/>
            <a:ext cx="8172908" cy="560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1200"/>
              </a:spcBef>
              <a:spcAft>
                <a:spcPts val="0"/>
              </a:spcAft>
              <a:buFont typeface="Wingdings" panose="05000000000000000000" pitchFamily="2" charset="2"/>
              <a:buChar char="n"/>
            </a:pPr>
            <a:r>
              <a:rPr lang="zh-CN" altLang="en-US" sz="2400" dirty="0">
                <a:latin typeface="+mn-ea"/>
                <a:ea typeface="+mn-ea"/>
              </a:rPr>
              <a:t>目录系统的最简单形式是使用</a:t>
            </a:r>
            <a:r>
              <a:rPr lang="zh-CN" altLang="en-US" sz="2400" b="1" dirty="0">
                <a:solidFill>
                  <a:srgbClr val="0000FF"/>
                </a:solidFill>
                <a:latin typeface="+mn-ea"/>
                <a:ea typeface="+mn-ea"/>
              </a:rPr>
              <a:t>一个目录包含所有的文件</a:t>
            </a:r>
            <a:r>
              <a:rPr lang="zh-CN" altLang="en-US" sz="2400" dirty="0">
                <a:latin typeface="+mn-ea"/>
                <a:ea typeface="+mn-ea"/>
              </a:rPr>
              <a:t>。</a:t>
            </a:r>
          </a:p>
          <a:p>
            <a:pPr marL="342900" indent="-342900" algn="just">
              <a:lnSpc>
                <a:spcPct val="150000"/>
              </a:lnSpc>
              <a:spcBef>
                <a:spcPts val="1200"/>
              </a:spcBef>
              <a:spcAft>
                <a:spcPts val="0"/>
              </a:spcAft>
              <a:buFont typeface="Wingdings" panose="05000000000000000000" pitchFamily="2" charset="2"/>
              <a:buChar char="n"/>
            </a:pPr>
            <a:r>
              <a:rPr lang="zh-CN" altLang="en-US" sz="2400" dirty="0">
                <a:latin typeface="+mn-ea"/>
                <a:ea typeface="+mn-ea"/>
              </a:rPr>
              <a:t>有时候，称之为</a:t>
            </a:r>
            <a:r>
              <a:rPr lang="zh-CN" altLang="en-US" sz="2400" b="1" dirty="0">
                <a:solidFill>
                  <a:srgbClr val="FF0000"/>
                </a:solidFill>
                <a:latin typeface="+mn-ea"/>
                <a:ea typeface="+mn-ea"/>
              </a:rPr>
              <a:t>根目录</a:t>
            </a:r>
            <a:r>
              <a:rPr lang="en-US" altLang="zh-CN" sz="2400" b="1" dirty="0">
                <a:solidFill>
                  <a:srgbClr val="FF0000"/>
                </a:solidFill>
                <a:latin typeface="+mn-ea"/>
                <a:ea typeface="+mn-ea"/>
              </a:rPr>
              <a:t>(root directory)</a:t>
            </a:r>
            <a:r>
              <a:rPr lang="zh-CN" altLang="en-US" sz="2400" dirty="0" smtClean="0">
                <a:latin typeface="+mn-ea"/>
                <a:ea typeface="+mn-ea"/>
              </a:rPr>
              <a:t>，由于</a:t>
            </a:r>
            <a:r>
              <a:rPr lang="zh-CN" altLang="en-US" sz="2400" dirty="0">
                <a:latin typeface="+mn-ea"/>
                <a:ea typeface="+mn-ea"/>
              </a:rPr>
              <a:t>只有一个目录，名字无关紧要。</a:t>
            </a:r>
          </a:p>
          <a:p>
            <a:pPr marL="800100" lvl="1" indent="-342900" algn="just">
              <a:lnSpc>
                <a:spcPct val="150000"/>
              </a:lnSpc>
              <a:spcBef>
                <a:spcPts val="1200"/>
              </a:spcBef>
              <a:spcAft>
                <a:spcPts val="0"/>
              </a:spcAft>
              <a:buFont typeface="Wingdings" panose="05000000000000000000" pitchFamily="2" charset="2"/>
              <a:buChar char="Ø"/>
            </a:pPr>
            <a:r>
              <a:rPr lang="zh-CN" altLang="en-US" sz="2400" dirty="0">
                <a:latin typeface="+mn-ea"/>
                <a:ea typeface="+mn-ea"/>
              </a:rPr>
              <a:t>在早期的个人计算机上，这种系统非常普遍，部分原因是只有一个用户。</a:t>
            </a:r>
          </a:p>
          <a:p>
            <a:pPr marL="800100" lvl="1" indent="-342900" algn="just">
              <a:lnSpc>
                <a:spcPct val="150000"/>
              </a:lnSpc>
              <a:spcBef>
                <a:spcPts val="1200"/>
              </a:spcBef>
              <a:spcAft>
                <a:spcPts val="0"/>
              </a:spcAft>
              <a:buFont typeface="Wingdings" panose="05000000000000000000" pitchFamily="2" charset="2"/>
              <a:buChar char="Ø"/>
            </a:pPr>
            <a:r>
              <a:rPr lang="zh-CN" altLang="en-US" sz="2400" u="sng" dirty="0">
                <a:latin typeface="+mn-ea"/>
                <a:ea typeface="+mn-ea"/>
              </a:rPr>
              <a:t>非常有趣的是，世界上最大的超级计算机</a:t>
            </a:r>
            <a:r>
              <a:rPr lang="en-US" altLang="zh-CN" sz="2400" u="sng" dirty="0">
                <a:latin typeface="+mn-ea"/>
                <a:ea typeface="+mn-ea"/>
              </a:rPr>
              <a:t>CDC 6600</a:t>
            </a:r>
            <a:r>
              <a:rPr lang="zh-CN" altLang="en-US" sz="2400" u="sng" dirty="0">
                <a:latin typeface="+mn-ea"/>
                <a:ea typeface="+mn-ea"/>
              </a:rPr>
              <a:t>，对于所有文件也只有一个目录，尽管它同时有多个用户使用。</a:t>
            </a:r>
          </a:p>
          <a:p>
            <a:pPr marL="800100" lvl="1" indent="-342900" algn="just">
              <a:lnSpc>
                <a:spcPct val="150000"/>
              </a:lnSpc>
              <a:spcBef>
                <a:spcPts val="1200"/>
              </a:spcBef>
              <a:spcAft>
                <a:spcPts val="0"/>
              </a:spcAft>
              <a:buFont typeface="Wingdings" panose="05000000000000000000" pitchFamily="2" charset="2"/>
              <a:buChar char="Ø"/>
            </a:pPr>
            <a:r>
              <a:rPr lang="zh-CN" altLang="en-US" sz="2400" dirty="0">
                <a:latin typeface="+mn-ea"/>
                <a:ea typeface="+mn-ea"/>
              </a:rPr>
              <a:t>这个决断无疑是想保持软件设计的简单。</a:t>
            </a:r>
          </a:p>
        </p:txBody>
      </p:sp>
      <p:sp>
        <p:nvSpPr>
          <p:cNvPr id="4" name="Rectangle 6"/>
          <p:cNvSpPr>
            <a:spLocks noGrp="1" noChangeArrowheads="1"/>
          </p:cNvSpPr>
          <p:nvPr>
            <p:ph type="title"/>
          </p:nvPr>
        </p:nvSpPr>
        <p:spPr>
          <a:xfrm>
            <a:off x="1079612" y="188640"/>
            <a:ext cx="2989523" cy="444501"/>
          </a:xfrm>
        </p:spPr>
        <p:txBody>
          <a:bodyPr/>
          <a:lstStyle/>
          <a:p>
            <a:pPr algn="l" eaLnBrk="1" hangingPunct="1"/>
            <a:r>
              <a:rPr lang="zh-CN" altLang="en-US" sz="2800" b="1" dirty="0" smtClean="0"/>
              <a:t>一级目录系统</a:t>
            </a:r>
          </a:p>
        </p:txBody>
      </p:sp>
    </p:spTree>
    <p:extLst>
      <p:ext uri="{BB962C8B-B14F-4D97-AF65-F5344CB8AC3E}">
        <p14:creationId xmlns:p14="http://schemas.microsoft.com/office/powerpoint/2010/main" val="1439452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957263" y="4473575"/>
            <a:ext cx="7772400" cy="1649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pPr>
            <a:r>
              <a:rPr lang="zh-CN" altLang="en-US" sz="2400" kern="0" dirty="0" smtClean="0"/>
              <a:t>单层目录系统 </a:t>
            </a:r>
          </a:p>
          <a:p>
            <a:pPr lvl="1" eaLnBrk="1" hangingPunct="1">
              <a:buFont typeface="Arial" panose="020B0604020202020204" pitchFamily="34" charset="0"/>
              <a:buChar char="•"/>
            </a:pPr>
            <a:r>
              <a:rPr lang="zh-CN" altLang="en-US" sz="2400" kern="0" dirty="0" smtClean="0"/>
              <a:t>单层目录系统包含的</a:t>
            </a:r>
            <a:r>
              <a:rPr lang="en-US" altLang="zh-CN" sz="2400" kern="0" dirty="0" smtClean="0"/>
              <a:t>4</a:t>
            </a:r>
            <a:r>
              <a:rPr lang="zh-CN" altLang="en-US" sz="2400" kern="0" dirty="0" smtClean="0"/>
              <a:t>个文件，分别属于</a:t>
            </a:r>
            <a:r>
              <a:rPr lang="en-US" altLang="zh-CN" sz="2400" kern="0" dirty="0" smtClean="0"/>
              <a:t>3</a:t>
            </a:r>
            <a:r>
              <a:rPr lang="zh-CN" altLang="en-US" sz="2400" kern="0" dirty="0" smtClean="0"/>
              <a:t>个不同的人</a:t>
            </a:r>
            <a:r>
              <a:rPr lang="en-US" altLang="zh-CN" sz="2400" i="1" kern="0" dirty="0" smtClean="0"/>
              <a:t>A</a:t>
            </a:r>
            <a:r>
              <a:rPr lang="zh-CN" altLang="en-US" sz="2400" kern="0" dirty="0" smtClean="0"/>
              <a:t>、</a:t>
            </a:r>
            <a:r>
              <a:rPr lang="en-US" altLang="zh-CN" sz="2400" i="1" kern="0" dirty="0" smtClean="0"/>
              <a:t>B</a:t>
            </a:r>
            <a:r>
              <a:rPr lang="zh-CN" altLang="en-US" sz="2400" kern="0" dirty="0" smtClean="0"/>
              <a:t>和</a:t>
            </a:r>
            <a:r>
              <a:rPr lang="en-US" altLang="zh-CN" sz="2400" i="1" kern="0" dirty="0" smtClean="0"/>
              <a:t>C</a:t>
            </a:r>
            <a:r>
              <a:rPr lang="zh-CN" altLang="en-US" sz="2400" kern="0" dirty="0" smtClean="0"/>
              <a:t>。 </a:t>
            </a:r>
          </a:p>
        </p:txBody>
      </p:sp>
      <p:graphicFrame>
        <p:nvGraphicFramePr>
          <p:cNvPr id="5" name="Object 4"/>
          <p:cNvGraphicFramePr>
            <a:graphicFrameLocks noChangeAspect="1"/>
          </p:cNvGraphicFramePr>
          <p:nvPr/>
        </p:nvGraphicFramePr>
        <p:xfrm>
          <a:off x="1768475" y="1106488"/>
          <a:ext cx="5629275" cy="2927350"/>
        </p:xfrm>
        <a:graphic>
          <a:graphicData uri="http://schemas.openxmlformats.org/presentationml/2006/ole">
            <mc:AlternateContent xmlns:mc="http://schemas.openxmlformats.org/markup-compatibility/2006">
              <mc:Choice xmlns:v="urn:schemas-microsoft-com:vml" Requires="v">
                <p:oleObj spid="_x0000_s2225" name="Visio" r:id="rId3" imgW="955548" imgH="491033" progId="Visio.Drawing.6">
                  <p:embed/>
                </p:oleObj>
              </mc:Choice>
              <mc:Fallback>
                <p:oleObj name="Visio" r:id="rId3" imgW="955548" imgH="49103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75" y="1106488"/>
                        <a:ext cx="56292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6"/>
          <p:cNvSpPr>
            <a:spLocks noGrp="1" noChangeArrowheads="1"/>
          </p:cNvSpPr>
          <p:nvPr>
            <p:ph type="title"/>
          </p:nvPr>
        </p:nvSpPr>
        <p:spPr>
          <a:xfrm>
            <a:off x="1079612" y="188640"/>
            <a:ext cx="2989523" cy="444501"/>
          </a:xfrm>
        </p:spPr>
        <p:txBody>
          <a:bodyPr/>
          <a:lstStyle/>
          <a:p>
            <a:pPr algn="l" eaLnBrk="1" hangingPunct="1"/>
            <a:r>
              <a:rPr lang="zh-CN" altLang="en-US" sz="2800" b="1" dirty="0" smtClean="0"/>
              <a:t>一级目录系统</a:t>
            </a:r>
          </a:p>
        </p:txBody>
      </p:sp>
    </p:spTree>
    <p:extLst>
      <p:ext uri="{BB962C8B-B14F-4D97-AF65-F5344CB8AC3E}">
        <p14:creationId xmlns:p14="http://schemas.microsoft.com/office/powerpoint/2010/main" val="278204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40134" y="1124744"/>
            <a:ext cx="7848290" cy="5098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spcAft>
                <a:spcPts val="800"/>
              </a:spcAft>
              <a:buFont typeface="Wingdings" panose="05000000000000000000" pitchFamily="2" charset="2"/>
              <a:buChar char="n"/>
            </a:pPr>
            <a:r>
              <a:rPr lang="zh-CN" altLang="en-US" sz="2400" dirty="0" smtClean="0">
                <a:latin typeface="+mn-ea"/>
                <a:ea typeface="+mn-ea"/>
              </a:rPr>
              <a:t>多用户环境下使用这种单一目录系统，会出现</a:t>
            </a:r>
            <a:r>
              <a:rPr lang="zh-CN" altLang="en-US" sz="2400" b="1" u="sng" dirty="0" smtClean="0">
                <a:latin typeface="+mn-ea"/>
                <a:ea typeface="+mn-ea"/>
              </a:rPr>
              <a:t>重名的问题</a:t>
            </a:r>
            <a:r>
              <a:rPr lang="en-US" altLang="zh-CN" sz="2400" dirty="0" smtClean="0">
                <a:latin typeface="+mn-ea"/>
                <a:ea typeface="+mn-ea"/>
              </a:rPr>
              <a:t>-</a:t>
            </a:r>
            <a:r>
              <a:rPr lang="zh-CN" altLang="en-US" sz="2400" dirty="0" smtClean="0">
                <a:latin typeface="+mn-ea"/>
                <a:ea typeface="+mn-ea"/>
              </a:rPr>
              <a:t>即不同的用户给他们的文件起了相同的名字</a:t>
            </a:r>
            <a:endParaRPr lang="en-US" altLang="zh-CN" sz="2400" dirty="0" smtClean="0">
              <a:latin typeface="+mn-ea"/>
              <a:ea typeface="+mn-ea"/>
            </a:endParaRPr>
          </a:p>
          <a:p>
            <a:pPr marL="800100" lvl="1" indent="-342900" algn="just">
              <a:lnSpc>
                <a:spcPct val="150000"/>
              </a:lnSpc>
              <a:spcBef>
                <a:spcPts val="1200"/>
              </a:spcBef>
              <a:spcAft>
                <a:spcPts val="0"/>
              </a:spcAft>
              <a:buFont typeface="Wingdings" panose="05000000000000000000" pitchFamily="2" charset="2"/>
              <a:buChar char="Ø"/>
            </a:pPr>
            <a:r>
              <a:rPr lang="zh-CN" altLang="en-US" sz="2400" dirty="0" smtClean="0">
                <a:latin typeface="+mn-ea"/>
                <a:ea typeface="+mn-ea"/>
              </a:rPr>
              <a:t>例如：</a:t>
            </a:r>
            <a:endParaRPr lang="en-US" altLang="zh-CN" sz="2400" dirty="0" smtClean="0">
              <a:latin typeface="+mn-ea"/>
              <a:ea typeface="+mn-ea"/>
            </a:endParaRPr>
          </a:p>
          <a:p>
            <a:pPr lvl="1" algn="just">
              <a:lnSpc>
                <a:spcPct val="150000"/>
              </a:lnSpc>
              <a:spcBef>
                <a:spcPts val="1200"/>
              </a:spcBef>
              <a:spcAft>
                <a:spcPts val="0"/>
              </a:spcAft>
            </a:pPr>
            <a:r>
              <a:rPr lang="en-US" altLang="zh-CN" sz="2400" dirty="0">
                <a:latin typeface="+mn-ea"/>
                <a:ea typeface="+mn-ea"/>
              </a:rPr>
              <a:t>	</a:t>
            </a:r>
            <a:r>
              <a:rPr lang="en-US" altLang="zh-CN" sz="2400" dirty="0" smtClean="0">
                <a:latin typeface="+mn-ea"/>
                <a:ea typeface="+mn-ea"/>
              </a:rPr>
              <a:t>A</a:t>
            </a:r>
            <a:r>
              <a:rPr lang="zh-CN" altLang="en-US" sz="2400" dirty="0" smtClean="0">
                <a:latin typeface="+mn-ea"/>
                <a:ea typeface="+mn-ea"/>
              </a:rPr>
              <a:t>用户创建了</a:t>
            </a:r>
            <a:r>
              <a:rPr lang="en-US" altLang="zh-CN" sz="2400" dirty="0" smtClean="0">
                <a:latin typeface="+mn-ea"/>
                <a:ea typeface="+mn-ea"/>
              </a:rPr>
              <a:t>mailbox</a:t>
            </a:r>
            <a:r>
              <a:rPr lang="zh-CN" altLang="en-US" sz="2400" dirty="0" smtClean="0">
                <a:latin typeface="+mn-ea"/>
                <a:ea typeface="+mn-ea"/>
              </a:rPr>
              <a:t>的文件，</a:t>
            </a:r>
            <a:r>
              <a:rPr lang="en-US" altLang="zh-CN" sz="2400" dirty="0" smtClean="0">
                <a:latin typeface="+mn-ea"/>
                <a:ea typeface="+mn-ea"/>
              </a:rPr>
              <a:t>B</a:t>
            </a:r>
            <a:r>
              <a:rPr lang="zh-CN" altLang="en-US" sz="2400" dirty="0" smtClean="0">
                <a:latin typeface="+mn-ea"/>
                <a:ea typeface="+mn-ea"/>
              </a:rPr>
              <a:t>用户也创建了一个</a:t>
            </a:r>
            <a:r>
              <a:rPr lang="en-US" altLang="zh-CN" sz="2400" dirty="0" smtClean="0">
                <a:latin typeface="+mn-ea"/>
                <a:ea typeface="+mn-ea"/>
              </a:rPr>
              <a:t>mailbox</a:t>
            </a:r>
            <a:r>
              <a:rPr lang="zh-CN" altLang="en-US" sz="2400" dirty="0" smtClean="0">
                <a:latin typeface="+mn-ea"/>
                <a:ea typeface="+mn-ea"/>
              </a:rPr>
              <a:t>的文件。这样，</a:t>
            </a:r>
            <a:r>
              <a:rPr lang="en-US" altLang="zh-CN" sz="2400" dirty="0" smtClean="0">
                <a:latin typeface="+mn-ea"/>
                <a:ea typeface="+mn-ea"/>
              </a:rPr>
              <a:t>B</a:t>
            </a:r>
            <a:r>
              <a:rPr lang="zh-CN" altLang="en-US" sz="2400" dirty="0" smtClean="0">
                <a:latin typeface="+mn-ea"/>
                <a:ea typeface="+mn-ea"/>
              </a:rPr>
              <a:t>的文件会把</a:t>
            </a:r>
            <a:r>
              <a:rPr lang="en-US" altLang="zh-CN" sz="2400" dirty="0" smtClean="0">
                <a:latin typeface="+mn-ea"/>
                <a:ea typeface="+mn-ea"/>
              </a:rPr>
              <a:t>A</a:t>
            </a:r>
            <a:r>
              <a:rPr lang="zh-CN" altLang="en-US" sz="2400" dirty="0" smtClean="0">
                <a:latin typeface="+mn-ea"/>
                <a:ea typeface="+mn-ea"/>
              </a:rPr>
              <a:t>的文件给覆盖，所以这种方案不能再用于多用户的系统中，但可以用在一些小型的嵌入式系统中，如手持式个人数字助理或手机</a:t>
            </a:r>
            <a:r>
              <a:rPr lang="zh-CN" altLang="en-US" sz="2400" dirty="0">
                <a:latin typeface="+mn-ea"/>
                <a:ea typeface="+mn-ea"/>
              </a:rPr>
              <a:t>等</a:t>
            </a:r>
            <a:endParaRPr lang="zh-CN" altLang="en-US" sz="2400" dirty="0" smtClean="0">
              <a:latin typeface="+mn-ea"/>
              <a:ea typeface="+mn-ea"/>
            </a:endParaRPr>
          </a:p>
        </p:txBody>
      </p:sp>
      <p:sp>
        <p:nvSpPr>
          <p:cNvPr id="6" name="Rectangle 6"/>
          <p:cNvSpPr>
            <a:spLocks noGrp="1" noChangeArrowheads="1"/>
          </p:cNvSpPr>
          <p:nvPr>
            <p:ph type="title"/>
          </p:nvPr>
        </p:nvSpPr>
        <p:spPr>
          <a:xfrm>
            <a:off x="1079612" y="188640"/>
            <a:ext cx="2989523" cy="444501"/>
          </a:xfrm>
        </p:spPr>
        <p:txBody>
          <a:bodyPr/>
          <a:lstStyle/>
          <a:p>
            <a:pPr algn="l" eaLnBrk="1" hangingPunct="1"/>
            <a:r>
              <a:rPr lang="zh-CN" altLang="en-US" sz="2800" b="1" dirty="0" smtClean="0"/>
              <a:t>一级目录系统</a:t>
            </a:r>
          </a:p>
        </p:txBody>
      </p:sp>
    </p:spTree>
    <p:extLst>
      <p:ext uri="{BB962C8B-B14F-4D97-AF65-F5344CB8AC3E}">
        <p14:creationId xmlns:p14="http://schemas.microsoft.com/office/powerpoint/2010/main" val="21913391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title"/>
          </p:nvPr>
        </p:nvSpPr>
        <p:spPr>
          <a:xfrm>
            <a:off x="1079612" y="188640"/>
            <a:ext cx="2989523" cy="444501"/>
          </a:xfrm>
        </p:spPr>
        <p:txBody>
          <a:bodyPr/>
          <a:lstStyle/>
          <a:p>
            <a:pPr algn="l" eaLnBrk="1" hangingPunct="1"/>
            <a:r>
              <a:rPr lang="zh-CN" altLang="en-US" sz="2800" b="1" dirty="0" smtClean="0"/>
              <a:t>二级目录系统</a:t>
            </a:r>
          </a:p>
        </p:txBody>
      </p:sp>
      <p:sp>
        <p:nvSpPr>
          <p:cNvPr id="6" name="Rectangle 3"/>
          <p:cNvSpPr txBox="1">
            <a:spLocks noChangeArrowheads="1"/>
          </p:cNvSpPr>
          <p:nvPr/>
        </p:nvSpPr>
        <p:spPr bwMode="auto">
          <a:xfrm>
            <a:off x="611560" y="1268760"/>
            <a:ext cx="7848872"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150000"/>
              </a:lnSpc>
              <a:spcBef>
                <a:spcPts val="1800"/>
              </a:spcBef>
              <a:buFont typeface="Wingdings" panose="05000000000000000000" pitchFamily="2" charset="2"/>
              <a:buChar char="n"/>
            </a:pPr>
            <a:r>
              <a:rPr lang="zh-CN" altLang="en-US" sz="2400" kern="0" dirty="0" smtClean="0"/>
              <a:t>为了避免不同用户为其自己拥有的文件取相同的文件名所导致的冲突，</a:t>
            </a:r>
            <a:r>
              <a:rPr lang="zh-CN" altLang="en-US" sz="2400" b="1" u="sng" kern="0" dirty="0" smtClean="0">
                <a:solidFill>
                  <a:srgbClr val="FF0000"/>
                </a:solidFill>
              </a:rPr>
              <a:t>下一步就是给每个用户一个私有目录</a:t>
            </a:r>
            <a:r>
              <a:rPr lang="zh-CN" altLang="en-US" sz="2400" kern="0" dirty="0" smtClean="0"/>
              <a:t>。</a:t>
            </a:r>
          </a:p>
          <a:p>
            <a:pPr algn="just" eaLnBrk="1" hangingPunct="1">
              <a:lnSpc>
                <a:spcPct val="150000"/>
              </a:lnSpc>
              <a:spcBef>
                <a:spcPts val="1800"/>
              </a:spcBef>
              <a:buFont typeface="Wingdings" panose="05000000000000000000" pitchFamily="2" charset="2"/>
              <a:buChar char="n"/>
            </a:pPr>
            <a:r>
              <a:rPr lang="zh-CN" altLang="en-US" sz="2400" kern="0" dirty="0" smtClean="0"/>
              <a:t>一个用户选择的名字</a:t>
            </a:r>
            <a:r>
              <a:rPr lang="zh-CN" altLang="en-US" sz="2400" b="1" kern="0" dirty="0" smtClean="0">
                <a:solidFill>
                  <a:srgbClr val="FF0000"/>
                </a:solidFill>
              </a:rPr>
              <a:t>不会干扰</a:t>
            </a:r>
            <a:r>
              <a:rPr lang="zh-CN" altLang="en-US" sz="2400" kern="0" dirty="0" smtClean="0"/>
              <a:t>另一个用户的选择，而且在两个或多个目录中的相同名字不会发生问题。</a:t>
            </a:r>
          </a:p>
          <a:p>
            <a:pPr lvl="1" algn="just" eaLnBrk="1" hangingPunct="1">
              <a:lnSpc>
                <a:spcPct val="150000"/>
              </a:lnSpc>
              <a:spcBef>
                <a:spcPts val="1800"/>
              </a:spcBef>
              <a:buFont typeface="Wingdings" panose="05000000000000000000" pitchFamily="2" charset="2"/>
              <a:buChar char="Ø"/>
            </a:pPr>
            <a:r>
              <a:rPr lang="zh-CN" altLang="en-US" sz="2400" kern="0" dirty="0" smtClean="0"/>
              <a:t>例如，这种设计可以用于多用户计算机或者通过局域网共享公用文件服务器的个人计算机的简单网络上。 </a:t>
            </a:r>
          </a:p>
        </p:txBody>
      </p:sp>
    </p:spTree>
    <p:extLst>
      <p:ext uri="{BB962C8B-B14F-4D97-AF65-F5344CB8AC3E}">
        <p14:creationId xmlns:p14="http://schemas.microsoft.com/office/powerpoint/2010/main" val="27733085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85800" y="5351463"/>
            <a:ext cx="777240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ctr" eaLnBrk="1" hangingPunct="1">
              <a:buFont typeface="Wingdings" panose="05000000000000000000" pitchFamily="2" charset="2"/>
              <a:buChar char="Ø"/>
            </a:pPr>
            <a:r>
              <a:rPr lang="zh-CN" altLang="en-US" sz="2400" kern="0" dirty="0" smtClean="0"/>
              <a:t>图中字母表示目录和文件的所有者 </a:t>
            </a:r>
          </a:p>
        </p:txBody>
      </p:sp>
      <p:graphicFrame>
        <p:nvGraphicFramePr>
          <p:cNvPr id="5" name="Object 4"/>
          <p:cNvGraphicFramePr>
            <a:graphicFrameLocks noChangeAspect="1"/>
          </p:cNvGraphicFramePr>
          <p:nvPr/>
        </p:nvGraphicFramePr>
        <p:xfrm>
          <a:off x="1690688" y="1412875"/>
          <a:ext cx="5735637" cy="3740150"/>
        </p:xfrm>
        <a:graphic>
          <a:graphicData uri="http://schemas.openxmlformats.org/presentationml/2006/ole">
            <mc:AlternateContent xmlns:mc="http://schemas.openxmlformats.org/markup-compatibility/2006">
              <mc:Choice xmlns:v="urn:schemas-microsoft-com:vml" Requires="v">
                <p:oleObj spid="_x0000_s3249" name="Visio" r:id="rId4" imgW="1535887" imgH="1004316" progId="Visio.Drawing.6">
                  <p:embed/>
                </p:oleObj>
              </mc:Choice>
              <mc:Fallback>
                <p:oleObj name="Visio" r:id="rId4" imgW="1535887" imgH="100431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688" y="1412875"/>
                        <a:ext cx="5735637"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p:cNvSpPr>
            <a:spLocks noGrp="1" noChangeArrowheads="1"/>
          </p:cNvSpPr>
          <p:nvPr>
            <p:ph type="title"/>
          </p:nvPr>
        </p:nvSpPr>
        <p:spPr>
          <a:xfrm>
            <a:off x="1079612" y="188640"/>
            <a:ext cx="2989523" cy="444501"/>
          </a:xfrm>
        </p:spPr>
        <p:txBody>
          <a:bodyPr/>
          <a:lstStyle/>
          <a:p>
            <a:pPr algn="l" eaLnBrk="1" hangingPunct="1"/>
            <a:r>
              <a:rPr lang="zh-CN" altLang="en-US" sz="2800" b="1" dirty="0" smtClean="0"/>
              <a:t>二级目录系统</a:t>
            </a:r>
          </a:p>
        </p:txBody>
      </p:sp>
    </p:spTree>
    <p:extLst>
      <p:ext uri="{BB962C8B-B14F-4D97-AF65-F5344CB8AC3E}">
        <p14:creationId xmlns:p14="http://schemas.microsoft.com/office/powerpoint/2010/main" val="4659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文件系统</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575556" y="1160748"/>
            <a:ext cx="792074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文件的管理是由</a:t>
            </a:r>
            <a:r>
              <a:rPr lang="zh-CN" altLang="en-US" sz="2400" b="1" dirty="0">
                <a:solidFill>
                  <a:srgbClr val="FF0000"/>
                </a:solidFill>
                <a:latin typeface="Times New Roman" panose="02020603050405020304" pitchFamily="18" charset="0"/>
                <a:cs typeface="Times New Roman" panose="02020603050405020304" pitchFamily="18" charset="0"/>
              </a:rPr>
              <a:t>操作系统</a:t>
            </a:r>
            <a:r>
              <a:rPr lang="zh-CN" altLang="en-US" sz="2400" dirty="0">
                <a:latin typeface="Times New Roman" panose="02020603050405020304" pitchFamily="18" charset="0"/>
                <a:cs typeface="Times New Roman" panose="02020603050405020304" pitchFamily="18" charset="0"/>
              </a:rPr>
              <a:t>来实现</a:t>
            </a:r>
            <a:r>
              <a:rPr lang="zh-CN" altLang="en-US" sz="2400" dirty="0" smtClean="0">
                <a:latin typeface="Times New Roman" panose="02020603050405020304" pitchFamily="18" charset="0"/>
                <a:cs typeface="Times New Roman" panose="02020603050405020304" pitchFamily="18" charset="0"/>
              </a:rPr>
              <a:t>的。因此</a:t>
            </a:r>
            <a:r>
              <a:rPr lang="zh-CN" altLang="en-US" sz="2400" dirty="0">
                <a:latin typeface="Times New Roman" panose="02020603050405020304" pitchFamily="18" charset="0"/>
                <a:cs typeface="Times New Roman" panose="02020603050405020304" pitchFamily="18" charset="0"/>
              </a:rPr>
              <a:t>，文件的组织结构、命名规则、存取控制、安全保护等等</a:t>
            </a:r>
            <a:r>
              <a:rPr lang="zh-CN" altLang="en-US" sz="2400" b="1" dirty="0">
                <a:solidFill>
                  <a:srgbClr val="0000FF"/>
                </a:solidFill>
                <a:latin typeface="Times New Roman" panose="02020603050405020304" pitchFamily="18" charset="0"/>
                <a:cs typeface="Times New Roman" panose="02020603050405020304" pitchFamily="18" charset="0"/>
              </a:rPr>
              <a:t>都是由操作系统设计时要考虑解决的</a:t>
            </a:r>
            <a:r>
              <a:rPr lang="zh-CN" altLang="en-US" sz="2400" dirty="0">
                <a:latin typeface="Times New Roman" panose="02020603050405020304" pitchFamily="18" charset="0"/>
                <a:cs typeface="Times New Roman" panose="02020603050405020304" pitchFamily="18" charset="0"/>
              </a:rPr>
              <a:t>，整个处理文件的模块称为</a:t>
            </a:r>
            <a:r>
              <a:rPr lang="zh-CN" altLang="en-US" sz="2400" b="1" u="sng" dirty="0">
                <a:solidFill>
                  <a:srgbClr val="FF0000"/>
                </a:solidFill>
                <a:latin typeface="Times New Roman" panose="02020603050405020304" pitchFamily="18" charset="0"/>
                <a:cs typeface="Times New Roman" panose="02020603050405020304" pitchFamily="18" charset="0"/>
              </a:rPr>
              <a:t>文件系统</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file system</a:t>
            </a:r>
            <a:r>
              <a:rPr lang="zh-CN" altLang="en-US" sz="2400" b="1" dirty="0" smtClean="0">
                <a:solidFill>
                  <a:srgbClr val="FF0000"/>
                </a:solidFill>
                <a:latin typeface="Times New Roman" panose="02020603050405020304" pitchFamily="18" charset="0"/>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文件系统</a:t>
            </a:r>
            <a:r>
              <a:rPr lang="zh-CN" altLang="en-US" sz="2400" b="1" dirty="0">
                <a:latin typeface="Times New Roman" panose="02020603050405020304" pitchFamily="18" charset="0"/>
                <a:cs typeface="Times New Roman" panose="02020603050405020304" pitchFamily="18" charset="0"/>
              </a:rPr>
              <a:t>的</a:t>
            </a:r>
            <a:r>
              <a:rPr lang="zh-CN" altLang="en-US" sz="2400" b="1" dirty="0" smtClean="0">
                <a:latin typeface="Times New Roman" panose="02020603050405020304" pitchFamily="18" charset="0"/>
                <a:cs typeface="Times New Roman" panose="02020603050405020304" pitchFamily="18" charset="0"/>
              </a:rPr>
              <a:t>作用</a:t>
            </a:r>
            <a:r>
              <a:rPr lang="en-US" altLang="zh-CN" sz="2400" b="1" dirty="0" smtClean="0">
                <a:latin typeface="Times New Roman" panose="02020603050405020304" pitchFamily="18" charset="0"/>
                <a:cs typeface="Times New Roman" panose="02020603050405020304" pitchFamily="18" charset="0"/>
              </a:rPr>
              <a:t>:</a:t>
            </a:r>
          </a:p>
          <a:p>
            <a:pPr marL="800100" lvl="1" indent="-342900" algn="just">
              <a:lnSpc>
                <a:spcPct val="150000"/>
              </a:lnSpc>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为应用程序提供逻辑抽象（虚拟机）</a:t>
            </a:r>
          </a:p>
          <a:p>
            <a:pPr marL="800100" lvl="1" indent="-342900" algn="just">
              <a:lnSpc>
                <a:spcPct val="150000"/>
              </a:lnSpc>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为磁盘空间提供管理机制（资源管理器</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054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title"/>
          </p:nvPr>
        </p:nvSpPr>
        <p:spPr>
          <a:xfrm>
            <a:off x="1079612" y="188640"/>
            <a:ext cx="2989523" cy="444501"/>
          </a:xfrm>
        </p:spPr>
        <p:txBody>
          <a:bodyPr/>
          <a:lstStyle/>
          <a:p>
            <a:pPr algn="l" eaLnBrk="1" hangingPunct="1"/>
            <a:r>
              <a:rPr lang="zh-CN" altLang="en-US" sz="2800" b="1" dirty="0"/>
              <a:t>层次</a:t>
            </a:r>
            <a:r>
              <a:rPr lang="zh-CN" altLang="en-US" sz="2800" b="1" dirty="0" smtClean="0"/>
              <a:t>目录系统</a:t>
            </a:r>
          </a:p>
        </p:txBody>
      </p:sp>
      <p:sp>
        <p:nvSpPr>
          <p:cNvPr id="6" name="Rectangle 3"/>
          <p:cNvSpPr txBox="1">
            <a:spLocks noChangeArrowheads="1"/>
          </p:cNvSpPr>
          <p:nvPr/>
        </p:nvSpPr>
        <p:spPr bwMode="auto">
          <a:xfrm>
            <a:off x="575556" y="980728"/>
            <a:ext cx="7776864"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150000"/>
              </a:lnSpc>
              <a:spcBef>
                <a:spcPts val="1800"/>
              </a:spcBef>
              <a:buFont typeface="Wingdings" panose="05000000000000000000" pitchFamily="2" charset="2"/>
              <a:buChar char="n"/>
            </a:pPr>
            <a:r>
              <a:rPr lang="zh-CN" altLang="en-US" sz="2800" kern="0" dirty="0" smtClean="0">
                <a:latin typeface="+mn-ea"/>
              </a:rPr>
              <a:t>二级目录系统</a:t>
            </a:r>
            <a:r>
              <a:rPr lang="zh-CN" altLang="en-US" sz="2800" u="sng" kern="0" dirty="0" smtClean="0">
                <a:solidFill>
                  <a:srgbClr val="0000FF"/>
                </a:solidFill>
                <a:latin typeface="+mn-ea"/>
              </a:rPr>
              <a:t>消除了不同用户之间的文件名冲突，但仍然难以使有很多文件的用户感到满意。</a:t>
            </a:r>
          </a:p>
          <a:p>
            <a:pPr algn="just" eaLnBrk="1" hangingPunct="1">
              <a:lnSpc>
                <a:spcPct val="150000"/>
              </a:lnSpc>
              <a:spcBef>
                <a:spcPts val="1800"/>
              </a:spcBef>
              <a:buFont typeface="Wingdings" panose="05000000000000000000" pitchFamily="2" charset="2"/>
              <a:buChar char="n"/>
            </a:pPr>
            <a:r>
              <a:rPr lang="zh-CN" altLang="en-US" sz="2800" kern="0" dirty="0" smtClean="0">
                <a:latin typeface="+mn-ea"/>
              </a:rPr>
              <a:t>用户常常需要把文件按某种逻辑方式组织起来。 </a:t>
            </a:r>
          </a:p>
          <a:p>
            <a:pPr algn="just" eaLnBrk="1" hangingPunct="1">
              <a:lnSpc>
                <a:spcPct val="150000"/>
              </a:lnSpc>
              <a:spcBef>
                <a:spcPts val="1800"/>
              </a:spcBef>
              <a:buFont typeface="Wingdings" panose="05000000000000000000" pitchFamily="2" charset="2"/>
              <a:buChar char="n"/>
            </a:pPr>
            <a:r>
              <a:rPr lang="zh-CN" altLang="en-US" sz="2800" kern="0" dirty="0" smtClean="0">
                <a:latin typeface="+mn-ea"/>
              </a:rPr>
              <a:t>最终我们需要的是一般的层次</a:t>
            </a:r>
            <a:r>
              <a:rPr lang="en-US" altLang="zh-CN" sz="2800" kern="0" dirty="0" smtClean="0">
                <a:latin typeface="+mn-ea"/>
              </a:rPr>
              <a:t>(</a:t>
            </a:r>
            <a:r>
              <a:rPr lang="zh-CN" altLang="en-US" sz="2800" kern="0" dirty="0" smtClean="0">
                <a:latin typeface="+mn-ea"/>
              </a:rPr>
              <a:t>即目录树</a:t>
            </a:r>
            <a:r>
              <a:rPr lang="en-US" altLang="zh-CN" sz="2800" kern="0" dirty="0" smtClean="0">
                <a:latin typeface="+mn-ea"/>
              </a:rPr>
              <a:t>)</a:t>
            </a:r>
            <a:r>
              <a:rPr lang="zh-CN" altLang="en-US" sz="2800" kern="0" dirty="0" smtClean="0">
                <a:latin typeface="+mn-ea"/>
              </a:rPr>
              <a:t>。采用层次结构，每个用户可以拥有多个所需的目录，自然地组织他们的文件。</a:t>
            </a:r>
          </a:p>
        </p:txBody>
      </p:sp>
    </p:spTree>
    <p:extLst>
      <p:ext uri="{BB962C8B-B14F-4D97-AF65-F5344CB8AC3E}">
        <p14:creationId xmlns:p14="http://schemas.microsoft.com/office/powerpoint/2010/main" val="16678492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title"/>
          </p:nvPr>
        </p:nvSpPr>
        <p:spPr>
          <a:xfrm>
            <a:off x="1079612" y="188640"/>
            <a:ext cx="2989523" cy="444501"/>
          </a:xfrm>
        </p:spPr>
        <p:txBody>
          <a:bodyPr/>
          <a:lstStyle/>
          <a:p>
            <a:pPr algn="l" eaLnBrk="1" hangingPunct="1"/>
            <a:r>
              <a:rPr lang="zh-CN" altLang="en-US" sz="2800" b="1" dirty="0"/>
              <a:t>层次</a:t>
            </a:r>
            <a:r>
              <a:rPr lang="zh-CN" altLang="en-US" sz="2800" b="1" dirty="0" smtClean="0"/>
              <a:t>目录系统</a:t>
            </a:r>
          </a:p>
        </p:txBody>
      </p:sp>
      <p:sp>
        <p:nvSpPr>
          <p:cNvPr id="10" name="Rectangle 3"/>
          <p:cNvSpPr txBox="1">
            <a:spLocks noChangeArrowheads="1"/>
          </p:cNvSpPr>
          <p:nvPr/>
        </p:nvSpPr>
        <p:spPr bwMode="auto">
          <a:xfrm>
            <a:off x="957263" y="5408613"/>
            <a:ext cx="7099300" cy="71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ctr" eaLnBrk="1" hangingPunct="1">
              <a:buFont typeface="Wingdings" panose="05000000000000000000" pitchFamily="2" charset="2"/>
              <a:buChar char="Ø"/>
            </a:pPr>
            <a:r>
              <a:rPr lang="zh-CN" altLang="en-US" sz="2400" kern="0" dirty="0" smtClean="0"/>
              <a:t>目录树</a:t>
            </a:r>
          </a:p>
        </p:txBody>
      </p:sp>
      <p:graphicFrame>
        <p:nvGraphicFramePr>
          <p:cNvPr id="11" name="Object 4"/>
          <p:cNvGraphicFramePr>
            <a:graphicFrameLocks noChangeAspect="1"/>
          </p:cNvGraphicFramePr>
          <p:nvPr/>
        </p:nvGraphicFramePr>
        <p:xfrm>
          <a:off x="1069975" y="1501775"/>
          <a:ext cx="6986588" cy="3787775"/>
        </p:xfrm>
        <a:graphic>
          <a:graphicData uri="http://schemas.openxmlformats.org/presentationml/2006/ole">
            <mc:AlternateContent xmlns:mc="http://schemas.openxmlformats.org/markup-compatibility/2006">
              <mc:Choice xmlns:v="urn:schemas-microsoft-com:vml" Requires="v">
                <p:oleObj spid="_x0000_s4273" name="Visio" r:id="rId4" imgW="2597201" imgH="1405433" progId="Visio.Drawing.6">
                  <p:embed/>
                </p:oleObj>
              </mc:Choice>
              <mc:Fallback>
                <p:oleObj name="Visio" r:id="rId4" imgW="2597201" imgH="140543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975" y="1501775"/>
                        <a:ext cx="698658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447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5.2.3 </a:t>
            </a:r>
            <a:r>
              <a:rPr lang="zh-CN" altLang="en-US" sz="2800" b="1" dirty="0" smtClean="0">
                <a:latin typeface="Times New Roman" panose="02020603050405020304" pitchFamily="18" charset="0"/>
                <a:cs typeface="Times New Roman" panose="02020603050405020304" pitchFamily="18" charset="0"/>
              </a:rPr>
              <a:t>路径名</a:t>
            </a:r>
            <a:endParaRPr lang="en-US" altLang="zh-CN" sz="2800" b="1"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575556" y="1196752"/>
            <a:ext cx="77724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150000"/>
              </a:lnSpc>
              <a:spcBef>
                <a:spcPts val="600"/>
              </a:spcBef>
              <a:buFont typeface="Wingdings" panose="05000000000000000000" pitchFamily="2" charset="2"/>
              <a:buChar char="n"/>
            </a:pPr>
            <a:r>
              <a:rPr lang="zh-CN" altLang="en-US" sz="2400" kern="0" dirty="0" smtClean="0"/>
              <a:t>用目录树组织文件系统时，要某种方法指明文件名。常用的方法有两种：</a:t>
            </a:r>
          </a:p>
          <a:p>
            <a:pPr lvl="1" algn="just" eaLnBrk="1" hangingPunct="1">
              <a:lnSpc>
                <a:spcPct val="150000"/>
              </a:lnSpc>
              <a:spcBef>
                <a:spcPts val="600"/>
              </a:spcBef>
              <a:buFont typeface="Wingdings" panose="05000000000000000000" pitchFamily="2" charset="2"/>
              <a:buChar char="Ø"/>
            </a:pPr>
            <a:r>
              <a:rPr lang="zh-CN" altLang="en-US" sz="2400" kern="0" dirty="0" smtClean="0">
                <a:solidFill>
                  <a:srgbClr val="FF0000"/>
                </a:solidFill>
              </a:rPr>
              <a:t>绝对路径名</a:t>
            </a:r>
            <a:r>
              <a:rPr lang="en-US" altLang="zh-CN" sz="2400" kern="0" dirty="0" smtClean="0">
                <a:solidFill>
                  <a:srgbClr val="FF0000"/>
                </a:solidFill>
              </a:rPr>
              <a:t>(absolute path name)</a:t>
            </a:r>
            <a:r>
              <a:rPr lang="zh-CN" altLang="en-US" sz="2400" kern="0" dirty="0" smtClean="0">
                <a:solidFill>
                  <a:srgbClr val="FF0000"/>
                </a:solidFill>
              </a:rPr>
              <a:t>：</a:t>
            </a:r>
            <a:r>
              <a:rPr lang="zh-CN" altLang="en-US" sz="2400" kern="0" dirty="0" smtClean="0"/>
              <a:t>绝对路径名是从根目录开始到文件的路径，且是唯一的。</a:t>
            </a:r>
          </a:p>
          <a:p>
            <a:pPr lvl="1" algn="just" eaLnBrk="1" hangingPunct="1">
              <a:lnSpc>
                <a:spcPct val="150000"/>
              </a:lnSpc>
              <a:spcBef>
                <a:spcPts val="600"/>
              </a:spcBef>
              <a:buFont typeface="Wingdings" panose="05000000000000000000" pitchFamily="2" charset="2"/>
              <a:buChar char="Ø"/>
            </a:pPr>
            <a:r>
              <a:rPr lang="zh-CN" altLang="en-US" sz="2400" kern="0" dirty="0" smtClean="0">
                <a:solidFill>
                  <a:srgbClr val="FF0000"/>
                </a:solidFill>
              </a:rPr>
              <a:t>相对路径名</a:t>
            </a:r>
            <a:r>
              <a:rPr lang="en-US" altLang="zh-CN" sz="2400" kern="0" dirty="0" smtClean="0">
                <a:solidFill>
                  <a:srgbClr val="FF0000"/>
                </a:solidFill>
              </a:rPr>
              <a:t>(relative path name)</a:t>
            </a:r>
            <a:r>
              <a:rPr lang="zh-CN" altLang="en-US" sz="2400" kern="0" dirty="0" smtClean="0">
                <a:solidFill>
                  <a:srgbClr val="FF0000"/>
                </a:solidFill>
              </a:rPr>
              <a:t>：</a:t>
            </a:r>
            <a:r>
              <a:rPr lang="zh-CN" altLang="en-US" sz="2400" kern="0" dirty="0" smtClean="0"/>
              <a:t>它常和</a:t>
            </a:r>
            <a:r>
              <a:rPr lang="zh-CN" altLang="en-US" sz="2400" kern="0" dirty="0" smtClean="0">
                <a:solidFill>
                  <a:srgbClr val="FF0000"/>
                </a:solidFill>
              </a:rPr>
              <a:t>工作目录</a:t>
            </a:r>
            <a:r>
              <a:rPr lang="zh-CN" altLang="en-US" sz="2400" kern="0" dirty="0" smtClean="0"/>
              <a:t>，也称作</a:t>
            </a:r>
            <a:r>
              <a:rPr lang="zh-CN" altLang="en-US" sz="2400" kern="0" dirty="0" smtClean="0">
                <a:solidFill>
                  <a:srgbClr val="FF0000"/>
                </a:solidFill>
              </a:rPr>
              <a:t>当前目录</a:t>
            </a:r>
            <a:r>
              <a:rPr lang="zh-CN" altLang="en-US" sz="2400" kern="0" dirty="0" smtClean="0"/>
              <a:t>一起采用。是从当前目录到文件的路径。 </a:t>
            </a:r>
          </a:p>
        </p:txBody>
      </p:sp>
    </p:spTree>
    <p:extLst>
      <p:ext uri="{BB962C8B-B14F-4D97-AF65-F5344CB8AC3E}">
        <p14:creationId xmlns:p14="http://schemas.microsoft.com/office/powerpoint/2010/main" val="4068633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5.2.3 </a:t>
            </a:r>
            <a:r>
              <a:rPr lang="zh-CN" altLang="en-US" sz="2800" b="1" dirty="0" smtClean="0">
                <a:latin typeface="Times New Roman" panose="02020603050405020304" pitchFamily="18" charset="0"/>
                <a:cs typeface="Times New Roman" panose="02020603050405020304" pitchFamily="18" charset="0"/>
              </a:rPr>
              <a:t>路径名</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539552" y="1088740"/>
            <a:ext cx="792088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1200"/>
              </a:spcBef>
              <a:spcAft>
                <a:spcPts val="0"/>
              </a:spcAft>
              <a:buFont typeface="Wingdings" panose="05000000000000000000" pitchFamily="2" charset="2"/>
              <a:buChar char="n"/>
            </a:pPr>
            <a:r>
              <a:rPr lang="zh-CN" altLang="en-US" sz="2400" b="1" dirty="0" smtClean="0">
                <a:latin typeface="+mn-ea"/>
                <a:ea typeface="+mn-ea"/>
              </a:rPr>
              <a:t>绝对</a:t>
            </a:r>
            <a:r>
              <a:rPr lang="zh-CN" altLang="en-US" sz="2400" b="1" dirty="0">
                <a:latin typeface="+mn-ea"/>
                <a:ea typeface="+mn-ea"/>
              </a:rPr>
              <a:t>路径</a:t>
            </a:r>
            <a:r>
              <a:rPr lang="en-US" altLang="zh-CN" sz="2400" dirty="0">
                <a:latin typeface="+mn-ea"/>
                <a:ea typeface="+mn-ea"/>
              </a:rPr>
              <a:t>: </a:t>
            </a:r>
            <a:r>
              <a:rPr lang="zh-CN" altLang="en-US" sz="2400" dirty="0" smtClean="0">
                <a:latin typeface="+mn-ea"/>
                <a:ea typeface="+mn-ea"/>
              </a:rPr>
              <a:t>从根目录开始一直到改文件的路径组成，最</a:t>
            </a:r>
            <a:r>
              <a:rPr lang="zh-CN" altLang="en-US" sz="2400" dirty="0">
                <a:latin typeface="+mn-ea"/>
                <a:ea typeface="+mn-ea"/>
              </a:rPr>
              <a:t>常见且是最直接的方式，来指明文件的具体位置</a:t>
            </a:r>
            <a:r>
              <a:rPr lang="en-US" altLang="zh-CN" sz="2400" dirty="0" smtClean="0">
                <a:latin typeface="+mn-ea"/>
                <a:ea typeface="+mn-ea"/>
              </a:rPr>
              <a:t>;</a:t>
            </a:r>
          </a:p>
          <a:p>
            <a:pPr marL="800100" lvl="1" indent="-342900" algn="just">
              <a:lnSpc>
                <a:spcPct val="150000"/>
              </a:lnSpc>
              <a:spcBef>
                <a:spcPts val="1200"/>
              </a:spcBef>
              <a:spcAft>
                <a:spcPts val="0"/>
              </a:spcAft>
              <a:buFont typeface="Wingdings" panose="05000000000000000000" pitchFamily="2" charset="2"/>
              <a:buChar char="Ø"/>
            </a:pPr>
            <a:r>
              <a:rPr lang="zh-CN" altLang="en-US" sz="2000" dirty="0" smtClean="0">
                <a:latin typeface="+mn-ea"/>
                <a:ea typeface="+mn-ea"/>
              </a:rPr>
              <a:t>路径：</a:t>
            </a:r>
            <a:r>
              <a:rPr lang="en-US" altLang="zh-CN" sz="2000" dirty="0" smtClean="0">
                <a:latin typeface="Times New Roman" panose="02020603050405020304" pitchFamily="18" charset="0"/>
                <a:ea typeface="+mn-ea"/>
                <a:cs typeface="Times New Roman" panose="02020603050405020304" pitchFamily="18" charset="0"/>
              </a:rPr>
              <a:t>/</a:t>
            </a:r>
            <a:r>
              <a:rPr lang="en-US" altLang="zh-CN" sz="2000" dirty="0" err="1" smtClean="0">
                <a:latin typeface="Times New Roman" panose="02020603050405020304" pitchFamily="18" charset="0"/>
                <a:ea typeface="+mn-ea"/>
                <a:cs typeface="Times New Roman" panose="02020603050405020304" pitchFamily="18" charset="0"/>
              </a:rPr>
              <a:t>usr</a:t>
            </a:r>
            <a:r>
              <a:rPr lang="en-US" altLang="zh-CN" sz="2000" dirty="0" smtClean="0">
                <a:latin typeface="Times New Roman" panose="02020603050405020304" pitchFamily="18" charset="0"/>
                <a:ea typeface="+mn-ea"/>
                <a:cs typeface="Times New Roman" panose="02020603050405020304" pitchFamily="18" charset="0"/>
              </a:rPr>
              <a:t>/</a:t>
            </a:r>
            <a:r>
              <a:rPr lang="en-US" altLang="zh-CN" sz="2000" dirty="0" err="1" smtClean="0">
                <a:latin typeface="Times New Roman" panose="02020603050405020304" pitchFamily="18" charset="0"/>
                <a:ea typeface="+mn-ea"/>
                <a:cs typeface="Times New Roman" panose="02020603050405020304" pitchFamily="18" charset="0"/>
              </a:rPr>
              <a:t>ast</a:t>
            </a:r>
            <a:r>
              <a:rPr lang="en-US" altLang="zh-CN" sz="2000" dirty="0" smtClean="0">
                <a:latin typeface="Times New Roman" panose="02020603050405020304" pitchFamily="18" charset="0"/>
                <a:ea typeface="+mn-ea"/>
                <a:cs typeface="Times New Roman" panose="02020603050405020304" pitchFamily="18" charset="0"/>
              </a:rPr>
              <a:t>/mailbox</a:t>
            </a:r>
            <a:r>
              <a:rPr lang="zh-CN" altLang="en-US" sz="2000" dirty="0" smtClean="0">
                <a:latin typeface="Times New Roman" panose="02020603050405020304" pitchFamily="18" charset="0"/>
                <a:ea typeface="+mn-ea"/>
                <a:cs typeface="Times New Roman" panose="02020603050405020304" pitchFamily="18" charset="0"/>
              </a:rPr>
              <a:t>表示在根目录下有一个子目录</a:t>
            </a:r>
            <a:r>
              <a:rPr lang="en-US" altLang="zh-CN" sz="2000" dirty="0" err="1" smtClean="0">
                <a:latin typeface="Times New Roman" panose="02020603050405020304" pitchFamily="18" charset="0"/>
                <a:ea typeface="+mn-ea"/>
                <a:cs typeface="Times New Roman" panose="02020603050405020304" pitchFamily="18" charset="0"/>
              </a:rPr>
              <a:t>usr</a:t>
            </a:r>
            <a:r>
              <a:rPr lang="en-US" altLang="zh-CN" sz="2000" dirty="0" smtClean="0">
                <a:latin typeface="Times New Roman" panose="02020603050405020304" pitchFamily="18" charset="0"/>
                <a:ea typeface="+mn-ea"/>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rPr>
              <a:t>他又包含子目录</a:t>
            </a:r>
            <a:r>
              <a:rPr lang="en-US" altLang="zh-CN" sz="2000" dirty="0" smtClean="0">
                <a:latin typeface="Times New Roman" panose="02020603050405020304" pitchFamily="18" charset="0"/>
                <a:ea typeface="+mn-ea"/>
                <a:cs typeface="Times New Roman" panose="02020603050405020304" pitchFamily="18" charset="0"/>
              </a:rPr>
              <a:t>/</a:t>
            </a:r>
            <a:r>
              <a:rPr lang="en-US" altLang="zh-CN" sz="2000" dirty="0" err="1" smtClean="0">
                <a:latin typeface="Times New Roman" panose="02020603050405020304" pitchFamily="18" charset="0"/>
                <a:ea typeface="+mn-ea"/>
                <a:cs typeface="Times New Roman" panose="02020603050405020304" pitchFamily="18" charset="0"/>
              </a:rPr>
              <a:t>ast</a:t>
            </a:r>
            <a:r>
              <a:rPr lang="en-US" altLang="zh-CN" sz="2000" dirty="0" smtClean="0">
                <a:latin typeface="Times New Roman" panose="02020603050405020304" pitchFamily="18" charset="0"/>
                <a:ea typeface="+mn-ea"/>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rPr>
              <a:t>而文件</a:t>
            </a:r>
            <a:r>
              <a:rPr lang="en-US" altLang="zh-CN" sz="2000" dirty="0" smtClean="0">
                <a:latin typeface="Times New Roman" panose="02020603050405020304" pitchFamily="18" charset="0"/>
                <a:ea typeface="+mn-ea"/>
                <a:cs typeface="Times New Roman" panose="02020603050405020304" pitchFamily="18" charset="0"/>
              </a:rPr>
              <a:t>mailbox</a:t>
            </a:r>
            <a:r>
              <a:rPr lang="zh-CN" altLang="en-US" sz="2000" dirty="0" smtClean="0">
                <a:latin typeface="Times New Roman" panose="02020603050405020304" pitchFamily="18" charset="0"/>
                <a:ea typeface="+mn-ea"/>
                <a:cs typeface="Times New Roman" panose="02020603050405020304" pitchFamily="18" charset="0"/>
              </a:rPr>
              <a:t>存放在</a:t>
            </a:r>
            <a:r>
              <a:rPr lang="en-US" altLang="zh-CN" sz="2000" dirty="0" err="1" smtClean="0">
                <a:latin typeface="Times New Roman" panose="02020603050405020304" pitchFamily="18" charset="0"/>
                <a:ea typeface="+mn-ea"/>
                <a:cs typeface="Times New Roman" panose="02020603050405020304" pitchFamily="18" charset="0"/>
              </a:rPr>
              <a:t>ast</a:t>
            </a:r>
            <a:r>
              <a:rPr lang="en-US" altLang="zh-CN" sz="2000" dirty="0" smtClean="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下</a:t>
            </a:r>
            <a:endParaRPr lang="en-US" altLang="zh-CN" sz="2000" dirty="0" smtClean="0">
              <a:latin typeface="Times New Roman" panose="02020603050405020304" pitchFamily="18" charset="0"/>
              <a:ea typeface="+mn-ea"/>
              <a:cs typeface="Times New Roman" panose="02020603050405020304" pitchFamily="18" charset="0"/>
            </a:endParaRPr>
          </a:p>
          <a:p>
            <a:pPr marL="800100" lvl="1" indent="-342900" algn="just">
              <a:lnSpc>
                <a:spcPct val="150000"/>
              </a:lnSpc>
              <a:spcBef>
                <a:spcPts val="1200"/>
              </a:spcBef>
              <a:spcAft>
                <a:spcPts val="0"/>
              </a:spcAft>
              <a:buFont typeface="Wingdings" panose="05000000000000000000" pitchFamily="2" charset="2"/>
              <a:buChar char="Ø"/>
            </a:pPr>
            <a:r>
              <a:rPr lang="zh-CN" altLang="en-US" sz="2000" dirty="0" smtClean="0">
                <a:latin typeface="Times New Roman" panose="02020603050405020304" pitchFamily="18" charset="0"/>
                <a:ea typeface="+mn-ea"/>
                <a:cs typeface="Times New Roman" panose="02020603050405020304" pitchFamily="18" charset="0"/>
              </a:rPr>
              <a:t>绝对目录是从根目录开始，并且是唯一</a:t>
            </a:r>
            <a:endParaRPr lang="en-US" altLang="zh-CN" sz="2000" dirty="0" smtClean="0">
              <a:latin typeface="Times New Roman" panose="02020603050405020304" pitchFamily="18" charset="0"/>
              <a:ea typeface="+mn-ea"/>
              <a:cs typeface="Times New Roman" panose="02020603050405020304" pitchFamily="18" charset="0"/>
            </a:endParaRPr>
          </a:p>
          <a:p>
            <a:pPr marL="800100" lvl="1" indent="-342900" algn="just">
              <a:lnSpc>
                <a:spcPct val="150000"/>
              </a:lnSpc>
              <a:spcBef>
                <a:spcPts val="1200"/>
              </a:spcBef>
              <a:spcAft>
                <a:spcPts val="0"/>
              </a:spcAft>
              <a:buFont typeface="Wingdings" panose="05000000000000000000" pitchFamily="2" charset="2"/>
              <a:buChar char="Ø"/>
            </a:pPr>
            <a:r>
              <a:rPr lang="en-US" altLang="zh-CN" sz="2000" dirty="0">
                <a:latin typeface="Times New Roman" panose="02020603050405020304" pitchFamily="18" charset="0"/>
                <a:ea typeface="+mn-ea"/>
                <a:cs typeface="Times New Roman" panose="02020603050405020304" pitchFamily="18" charset="0"/>
              </a:rPr>
              <a:t>\  DOS</a:t>
            </a:r>
            <a:r>
              <a:rPr lang="zh-CN" altLang="en-US" sz="2000" dirty="0">
                <a:latin typeface="Times New Roman" panose="02020603050405020304" pitchFamily="18" charset="0"/>
                <a:ea typeface="+mn-ea"/>
                <a:cs typeface="Times New Roman" panose="02020603050405020304" pitchFamily="18" charset="0"/>
              </a:rPr>
              <a:t>中的</a:t>
            </a:r>
            <a:r>
              <a:rPr lang="zh-CN" altLang="en-US" sz="2000" dirty="0" smtClean="0">
                <a:latin typeface="Times New Roman" panose="02020603050405020304" pitchFamily="18" charset="0"/>
                <a:ea typeface="+mn-ea"/>
                <a:cs typeface="Times New Roman" panose="02020603050405020304" pitchFamily="18" charset="0"/>
              </a:rPr>
              <a:t>分隔符 </a:t>
            </a:r>
            <a:r>
              <a:rPr lang="en-US" altLang="zh-CN" sz="2000" dirty="0" smtClean="0">
                <a:latin typeface="Times New Roman" panose="02020603050405020304" pitchFamily="18" charset="0"/>
                <a:ea typeface="+mn-ea"/>
                <a:cs typeface="Times New Roman" panose="02020603050405020304" pitchFamily="18" charset="0"/>
              </a:rPr>
              <a:t>/  </a:t>
            </a:r>
            <a:r>
              <a:rPr lang="en-US" altLang="zh-CN" sz="2000" dirty="0">
                <a:latin typeface="Times New Roman" panose="02020603050405020304" pitchFamily="18" charset="0"/>
                <a:ea typeface="+mn-ea"/>
                <a:cs typeface="Times New Roman" panose="02020603050405020304" pitchFamily="18" charset="0"/>
              </a:rPr>
              <a:t>UNIX</a:t>
            </a:r>
            <a:r>
              <a:rPr lang="zh-CN" altLang="en-US" sz="2000" dirty="0">
                <a:latin typeface="Times New Roman" panose="02020603050405020304" pitchFamily="18" charset="0"/>
                <a:ea typeface="+mn-ea"/>
                <a:cs typeface="Times New Roman" panose="02020603050405020304" pitchFamily="18" charset="0"/>
              </a:rPr>
              <a:t>中的分隔</a:t>
            </a:r>
          </a:p>
          <a:p>
            <a:pPr marL="800100" lvl="1" indent="-342900" algn="just">
              <a:lnSpc>
                <a:spcPct val="150000"/>
              </a:lnSpc>
              <a:spcBef>
                <a:spcPts val="1200"/>
              </a:spcBef>
              <a:spcAft>
                <a:spcPts val="0"/>
              </a:spcAft>
              <a:buFont typeface="Wingdings" panose="05000000000000000000" pitchFamily="2" charset="2"/>
              <a:buChar char="Ø"/>
            </a:pPr>
            <a:r>
              <a:rPr lang="en-US" altLang="zh-CN" sz="2000" dirty="0">
                <a:latin typeface="Times New Roman" panose="02020603050405020304" pitchFamily="18" charset="0"/>
                <a:ea typeface="+mn-ea"/>
                <a:cs typeface="Times New Roman" panose="02020603050405020304" pitchFamily="18" charset="0"/>
              </a:rPr>
              <a:t>\</a:t>
            </a:r>
            <a:r>
              <a:rPr lang="en-US" altLang="zh-CN" sz="2000" dirty="0" err="1">
                <a:latin typeface="Times New Roman" panose="02020603050405020304" pitchFamily="18" charset="0"/>
                <a:ea typeface="+mn-ea"/>
                <a:cs typeface="Times New Roman" panose="02020603050405020304" pitchFamily="18" charset="0"/>
              </a:rPr>
              <a:t>usr</a:t>
            </a:r>
            <a:r>
              <a:rPr lang="en-US" altLang="zh-CN" sz="2000" dirty="0">
                <a:latin typeface="Times New Roman" panose="02020603050405020304" pitchFamily="18" charset="0"/>
                <a:ea typeface="+mn-ea"/>
                <a:cs typeface="Times New Roman" panose="02020603050405020304" pitchFamily="18" charset="0"/>
              </a:rPr>
              <a:t>\</a:t>
            </a:r>
            <a:r>
              <a:rPr lang="en-US" altLang="zh-CN" sz="2000" dirty="0" err="1">
                <a:latin typeface="Times New Roman" panose="02020603050405020304" pitchFamily="18" charset="0"/>
                <a:ea typeface="+mn-ea"/>
                <a:cs typeface="Times New Roman" panose="02020603050405020304" pitchFamily="18" charset="0"/>
              </a:rPr>
              <a:t>ast</a:t>
            </a:r>
            <a:r>
              <a:rPr lang="en-US" altLang="zh-CN" sz="2000" dirty="0">
                <a:latin typeface="Times New Roman" panose="02020603050405020304" pitchFamily="18" charset="0"/>
                <a:ea typeface="+mn-ea"/>
                <a:cs typeface="Times New Roman" panose="02020603050405020304" pitchFamily="18" charset="0"/>
              </a:rPr>
              <a:t>\mailbox </a:t>
            </a:r>
            <a:r>
              <a:rPr lang="zh-CN" altLang="en-US" sz="2000" dirty="0">
                <a:latin typeface="Times New Roman" panose="02020603050405020304" pitchFamily="18" charset="0"/>
                <a:ea typeface="+mn-ea"/>
                <a:cs typeface="Times New Roman" panose="02020603050405020304" pitchFamily="18" charset="0"/>
              </a:rPr>
              <a:t>等效于 </a:t>
            </a:r>
            <a:r>
              <a:rPr lang="en-US" altLang="zh-CN" sz="2000" dirty="0">
                <a:latin typeface="Times New Roman" panose="02020603050405020304" pitchFamily="18" charset="0"/>
                <a:ea typeface="+mn-ea"/>
                <a:cs typeface="Times New Roman" panose="02020603050405020304" pitchFamily="18" charset="0"/>
              </a:rPr>
              <a:t>/</a:t>
            </a:r>
            <a:r>
              <a:rPr lang="en-US" altLang="zh-CN" sz="2000" dirty="0" err="1" smtClean="0">
                <a:latin typeface="Times New Roman" panose="02020603050405020304" pitchFamily="18" charset="0"/>
                <a:ea typeface="+mn-ea"/>
                <a:cs typeface="Times New Roman" panose="02020603050405020304" pitchFamily="18" charset="0"/>
              </a:rPr>
              <a:t>usr</a:t>
            </a:r>
            <a:r>
              <a:rPr lang="en-US" altLang="zh-CN" sz="2000" dirty="0" smtClean="0">
                <a:latin typeface="Times New Roman" panose="02020603050405020304" pitchFamily="18" charset="0"/>
                <a:ea typeface="+mn-ea"/>
                <a:cs typeface="Times New Roman" panose="02020603050405020304" pitchFamily="18" charset="0"/>
              </a:rPr>
              <a:t>/</a:t>
            </a:r>
            <a:r>
              <a:rPr lang="en-US" altLang="zh-CN" sz="2000" dirty="0" err="1" smtClean="0">
                <a:latin typeface="Times New Roman" panose="02020603050405020304" pitchFamily="18" charset="0"/>
                <a:ea typeface="+mn-ea"/>
                <a:cs typeface="Times New Roman" panose="02020603050405020304" pitchFamily="18" charset="0"/>
              </a:rPr>
              <a:t>ast</a:t>
            </a:r>
            <a:r>
              <a:rPr lang="en-US" altLang="zh-CN" sz="2000" dirty="0" smtClean="0">
                <a:latin typeface="Times New Roman" panose="02020603050405020304" pitchFamily="18" charset="0"/>
                <a:ea typeface="+mn-ea"/>
                <a:cs typeface="Times New Roman" panose="02020603050405020304" pitchFamily="18" charset="0"/>
              </a:rPr>
              <a:t>/mailbox</a:t>
            </a:r>
          </a:p>
          <a:p>
            <a:pPr marL="800100" lvl="1" indent="-342900" algn="just">
              <a:lnSpc>
                <a:spcPct val="150000"/>
              </a:lnSpc>
              <a:spcBef>
                <a:spcPts val="1200"/>
              </a:spcBef>
              <a:spcAft>
                <a:spcPts val="0"/>
              </a:spcAft>
              <a:buFont typeface="Wingdings" panose="05000000000000000000" pitchFamily="2" charset="2"/>
              <a:buChar char="Ø"/>
            </a:pPr>
            <a:r>
              <a:rPr lang="zh-CN" altLang="en-US" sz="2000" dirty="0" smtClean="0">
                <a:latin typeface="Times New Roman" panose="02020603050405020304" pitchFamily="18" charset="0"/>
                <a:ea typeface="+mn-ea"/>
                <a:cs typeface="Times New Roman" panose="02020603050405020304" pitchFamily="18" charset="0"/>
              </a:rPr>
              <a:t>无论那种分割方式，只要路径名的第一个字符是分割符，那么这个路径名就是绝对路径名</a:t>
            </a:r>
            <a:endParaRPr lang="zh-CN" altLang="en-US" sz="2000" dirty="0">
              <a:latin typeface="+mn-ea"/>
              <a:ea typeface="+mn-ea"/>
            </a:endParaRPr>
          </a:p>
        </p:txBody>
      </p:sp>
    </p:spTree>
    <p:extLst>
      <p:ext uri="{BB962C8B-B14F-4D97-AF65-F5344CB8AC3E}">
        <p14:creationId xmlns:p14="http://schemas.microsoft.com/office/powerpoint/2010/main" val="147968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5.2.3 </a:t>
            </a:r>
            <a:r>
              <a:rPr lang="zh-CN" altLang="en-US" sz="2800" b="1" dirty="0" smtClean="0">
                <a:latin typeface="Times New Roman" panose="02020603050405020304" pitchFamily="18" charset="0"/>
                <a:cs typeface="Times New Roman" panose="02020603050405020304" pitchFamily="18" charset="0"/>
              </a:rPr>
              <a:t>路径名</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539552" y="980728"/>
            <a:ext cx="7992888"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600"/>
              </a:spcBef>
              <a:buFont typeface="Wingdings" panose="05000000000000000000" pitchFamily="2" charset="2"/>
              <a:buChar char="n"/>
            </a:pPr>
            <a:r>
              <a:rPr lang="zh-CN" altLang="en-US" sz="2400" b="1" dirty="0" smtClean="0">
                <a:latin typeface="+mn-ea"/>
                <a:ea typeface="+mn-ea"/>
              </a:rPr>
              <a:t>相对路径名</a:t>
            </a:r>
            <a:r>
              <a:rPr lang="zh-CN" altLang="en-US" sz="2400" dirty="0" smtClean="0">
                <a:latin typeface="+mn-ea"/>
                <a:ea typeface="+mn-ea"/>
              </a:rPr>
              <a:t>：</a:t>
            </a:r>
            <a:r>
              <a:rPr lang="zh-CN" altLang="en-US" sz="2400" dirty="0">
                <a:latin typeface="+mn-ea"/>
                <a:ea typeface="+mn-ea"/>
              </a:rPr>
              <a:t>和工作目录一起使用，相对于工作目录的路径</a:t>
            </a:r>
            <a:r>
              <a:rPr lang="zh-CN" altLang="en-US" sz="2400" dirty="0" smtClean="0">
                <a:latin typeface="+mn-ea"/>
                <a:ea typeface="+mn-ea"/>
              </a:rPr>
              <a:t>；用户可以指定一个目录作为工作目录。这时所有的路径不是从根目录开始，而是从这个工作目录开始的</a:t>
            </a:r>
            <a:endParaRPr lang="en-US" altLang="zh-CN" sz="2400" dirty="0" smtClean="0">
              <a:latin typeface="+mn-ea"/>
              <a:ea typeface="+mn-ea"/>
            </a:endParaRPr>
          </a:p>
          <a:p>
            <a:pPr marL="800100" lvl="1" indent="-342900" algn="just">
              <a:lnSpc>
                <a:spcPct val="150000"/>
              </a:lnSpc>
              <a:spcBef>
                <a:spcPts val="600"/>
              </a:spcBef>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使用相对路径更加</a:t>
            </a:r>
            <a:r>
              <a:rPr lang="zh-CN" altLang="en-US" sz="2000" dirty="0" smtClean="0">
                <a:latin typeface="Times New Roman" panose="02020603050405020304" pitchFamily="18" charset="0"/>
                <a:cs typeface="Times New Roman" panose="02020603050405020304" pitchFamily="18" charset="0"/>
              </a:rPr>
              <a:t>简洁</a:t>
            </a:r>
            <a:endParaRPr lang="en-US" altLang="zh-CN" sz="2000"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Wingdings" panose="05000000000000000000" pitchFamily="2" charset="2"/>
              <a:buChar char="Ø"/>
            </a:pPr>
            <a:r>
              <a:rPr lang="zh-CN" altLang="en-US" sz="2000" dirty="0" smtClean="0">
                <a:latin typeface="+mn-ea"/>
              </a:rPr>
              <a:t>如</a:t>
            </a:r>
            <a:r>
              <a:rPr lang="zh-CN" altLang="en-US" sz="2000" dirty="0">
                <a:latin typeface="+mn-ea"/>
              </a:rPr>
              <a:t>工作目录为：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usr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ast</a:t>
            </a:r>
            <a:r>
              <a:rPr lang="en-US" altLang="zh-CN" sz="2000" dirty="0" smtClean="0">
                <a:latin typeface="Times New Roman" panose="02020603050405020304" pitchFamily="18" charset="0"/>
                <a:cs typeface="Times New Roman" panose="02020603050405020304" pitchFamily="18" charset="0"/>
              </a:rPr>
              <a:t>    </a:t>
            </a:r>
          </a:p>
          <a:p>
            <a:pPr marL="800100" lvl="1" indent="-342900" algn="just">
              <a:lnSpc>
                <a:spcPct val="150000"/>
              </a:lnSpc>
              <a:spcBef>
                <a:spcPts val="6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cp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usr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ast</a:t>
            </a:r>
            <a:r>
              <a:rPr lang="en-US" altLang="zh-CN" sz="2000" dirty="0">
                <a:latin typeface="Times New Roman" panose="02020603050405020304" pitchFamily="18" charset="0"/>
                <a:cs typeface="Times New Roman" panose="02020603050405020304" pitchFamily="18" charset="0"/>
              </a:rPr>
              <a:t>/mailbox    /</a:t>
            </a:r>
            <a:r>
              <a:rPr lang="en-US" altLang="zh-CN" sz="2000" dirty="0" err="1">
                <a:latin typeface="Times New Roman" panose="02020603050405020304" pitchFamily="18" charset="0"/>
                <a:cs typeface="Times New Roman" panose="02020603050405020304" pitchFamily="18" charset="0"/>
              </a:rPr>
              <a:t>usr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ast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mailbox.bak</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等效于 </a:t>
            </a:r>
            <a:r>
              <a:rPr lang="en-US" altLang="zh-CN" sz="2000" dirty="0">
                <a:latin typeface="Times New Roman" panose="02020603050405020304" pitchFamily="18" charset="0"/>
                <a:cs typeface="Times New Roman" panose="02020603050405020304" pitchFamily="18" charset="0"/>
              </a:rPr>
              <a:t>cp mailbox   </a:t>
            </a:r>
            <a:r>
              <a:rPr lang="en-US" altLang="zh-CN" sz="2000" dirty="0" err="1" smtClean="0">
                <a:latin typeface="Times New Roman" panose="02020603050405020304" pitchFamily="18" charset="0"/>
                <a:cs typeface="Times New Roman" panose="02020603050405020304" pitchFamily="18" charset="0"/>
              </a:rPr>
              <a:t>mailbox.bak</a:t>
            </a:r>
            <a:endParaRPr lang="en-US" altLang="zh-CN" sz="2000"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Wingdings" panose="05000000000000000000" pitchFamily="2" charset="2"/>
              <a:buChar char="Ø"/>
            </a:pPr>
            <a:r>
              <a:rPr lang="zh-CN" altLang="en-US" sz="2000" dirty="0" smtClean="0">
                <a:latin typeface="+mn-ea"/>
                <a:ea typeface="+mn-ea"/>
              </a:rPr>
              <a:t>有些程序需要访问特定的文件，而不管当前的工作目录，这种情况下应使用绝对路径名</a:t>
            </a:r>
            <a:endParaRPr lang="en-US" altLang="zh-CN" sz="2000" dirty="0" smtClean="0">
              <a:latin typeface="+mn-ea"/>
              <a:ea typeface="+mn-ea"/>
            </a:endParaRPr>
          </a:p>
          <a:p>
            <a:pPr marL="800100" lvl="1" indent="-342900" algn="just">
              <a:lnSpc>
                <a:spcPct val="150000"/>
              </a:lnSpc>
              <a:spcBef>
                <a:spcPts val="600"/>
              </a:spcBef>
              <a:buFont typeface="Wingdings" panose="05000000000000000000" pitchFamily="2" charset="2"/>
              <a:buChar char="Ø"/>
            </a:pPr>
            <a:r>
              <a:rPr lang="zh-CN" altLang="en-US" sz="2000" dirty="0" smtClean="0">
                <a:latin typeface="+mn-ea"/>
                <a:ea typeface="+mn-ea"/>
              </a:rPr>
              <a:t>无论那种情况下都能使用绝对路径</a:t>
            </a:r>
            <a:endParaRPr lang="zh-CN" altLang="en-US" sz="2000" dirty="0">
              <a:latin typeface="+mn-ea"/>
              <a:ea typeface="+mn-ea"/>
            </a:endParaRPr>
          </a:p>
        </p:txBody>
      </p:sp>
    </p:spTree>
    <p:extLst>
      <p:ext uri="{BB962C8B-B14F-4D97-AF65-F5344CB8AC3E}">
        <p14:creationId xmlns:p14="http://schemas.microsoft.com/office/powerpoint/2010/main" val="2253048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5.2.3 </a:t>
            </a:r>
            <a:r>
              <a:rPr lang="zh-CN" altLang="en-US" sz="2800" b="1" dirty="0" smtClean="0">
                <a:latin typeface="Times New Roman" panose="02020603050405020304" pitchFamily="18" charset="0"/>
                <a:cs typeface="Times New Roman" panose="02020603050405020304" pitchFamily="18" charset="0"/>
              </a:rPr>
              <a:t>路径名</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398128" y="944724"/>
            <a:ext cx="81729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lvl="1" indent="-342900" algn="just">
              <a:lnSpc>
                <a:spcPct val="150000"/>
              </a:lnSpc>
              <a:spcBef>
                <a:spcPts val="0"/>
              </a:spcBef>
              <a:buFont typeface="Wingdings" panose="05000000000000000000" pitchFamily="2" charset="2"/>
              <a:buChar char="n"/>
            </a:pPr>
            <a:r>
              <a:rPr lang="zh-CN" altLang="en-US" sz="2400" dirty="0" smtClean="0">
                <a:latin typeface="+mn-ea"/>
                <a:ea typeface="+mn-ea"/>
              </a:rPr>
              <a:t>当绝对路径</a:t>
            </a:r>
            <a:r>
              <a:rPr lang="en-US" altLang="zh-CN" sz="2400" dirty="0" smtClean="0">
                <a:latin typeface="+mn-ea"/>
                <a:ea typeface="+mn-ea"/>
              </a:rPr>
              <a:t>(</a:t>
            </a:r>
            <a:r>
              <a:rPr lang="en-US" altLang="zh-CN" sz="2400" dirty="0" smtClean="0">
                <a:latin typeface="Times New Roman" panose="02020603050405020304" pitchFamily="18" charset="0"/>
                <a:ea typeface="+mn-ea"/>
                <a:cs typeface="Times New Roman" panose="02020603050405020304" pitchFamily="18" charset="0"/>
              </a:rPr>
              <a:t>/</a:t>
            </a:r>
            <a:r>
              <a:rPr lang="en-US" altLang="zh-CN" sz="2400" dirty="0" err="1" smtClean="0">
                <a:latin typeface="Times New Roman" panose="02020603050405020304" pitchFamily="18" charset="0"/>
                <a:ea typeface="+mn-ea"/>
                <a:cs typeface="Times New Roman" panose="02020603050405020304" pitchFamily="18" charset="0"/>
              </a:rPr>
              <a:t>usr</a:t>
            </a:r>
            <a:r>
              <a:rPr lang="en-US" altLang="zh-CN" sz="2400" dirty="0" smtClean="0">
                <a:latin typeface="Times New Roman" panose="02020603050405020304" pitchFamily="18" charset="0"/>
                <a:ea typeface="+mn-ea"/>
                <a:cs typeface="Times New Roman" panose="02020603050405020304" pitchFamily="18" charset="0"/>
              </a:rPr>
              <a:t>/lib)</a:t>
            </a:r>
            <a:r>
              <a:rPr lang="zh-CN" altLang="en-US" sz="2400" dirty="0" smtClean="0">
                <a:latin typeface="+mn-ea"/>
                <a:ea typeface="+mn-ea"/>
              </a:rPr>
              <a:t>有很多文件，可以通过一个系统调用，把当前工作目录切换到</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usr</a:t>
            </a:r>
            <a:r>
              <a:rPr lang="en-US" altLang="zh-CN" sz="2400" dirty="0" smtClean="0">
                <a:latin typeface="Times New Roman" panose="02020603050405020304" pitchFamily="18" charset="0"/>
                <a:cs typeface="Times New Roman" panose="02020603050405020304" pitchFamily="18" charset="0"/>
              </a:rPr>
              <a:t>/lib</a:t>
            </a:r>
            <a:r>
              <a:rPr lang="zh-CN" altLang="en-US" sz="2400" dirty="0" smtClean="0">
                <a:latin typeface="Times New Roman" panose="02020603050405020304" pitchFamily="18" charset="0"/>
                <a:cs typeface="Times New Roman" panose="02020603050405020304" pitchFamily="18" charset="0"/>
              </a:rPr>
              <a:t>，然后直接使用</a:t>
            </a:r>
            <a:r>
              <a:rPr lang="en-US" altLang="zh-CN" sz="2400" dirty="0" smtClean="0">
                <a:latin typeface="Times New Roman" panose="02020603050405020304" pitchFamily="18" charset="0"/>
                <a:cs typeface="Times New Roman" panose="02020603050405020304" pitchFamily="18" charset="0"/>
              </a:rPr>
              <a:t>dictionary</a:t>
            </a:r>
            <a:r>
              <a:rPr lang="zh-CN" altLang="en-US" sz="2400" dirty="0" smtClean="0">
                <a:latin typeface="Times New Roman" panose="02020603050405020304" pitchFamily="18" charset="0"/>
                <a:cs typeface="Times New Roman" panose="02020603050405020304" pitchFamily="18" charset="0"/>
              </a:rPr>
              <a:t>最为</a:t>
            </a:r>
            <a:r>
              <a:rPr lang="en-US" altLang="zh-CN" sz="2400" dirty="0" smtClean="0">
                <a:latin typeface="Times New Roman" panose="02020603050405020304" pitchFamily="18" charset="0"/>
                <a:cs typeface="Times New Roman" panose="02020603050405020304" pitchFamily="18" charset="0"/>
              </a:rPr>
              <a:t>open</a:t>
            </a:r>
            <a:r>
              <a:rPr lang="zh-CN" altLang="en-US" sz="2400" dirty="0" smtClean="0">
                <a:latin typeface="Times New Roman" panose="02020603050405020304" pitchFamily="18" charset="0"/>
                <a:cs typeface="Times New Roman" panose="02020603050405020304" pitchFamily="18" charset="0"/>
              </a:rPr>
              <a:t>的第一个参数，通过这种方式改变工作目录，程序可以知道他在目录树中的具体位置</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ea typeface="+mn-ea"/>
                <a:cs typeface="Times New Roman" panose="02020603050405020304" pitchFamily="18" charset="0"/>
              </a:rPr>
              <a:t>系统中的每个进程都有自己的工作目录，当一个进程改变改变了工作目录后，其他进程不受影响，对于进程来说，工作目录的切换是安全的。</a:t>
            </a:r>
            <a:endParaRPr lang="en-US" altLang="zh-CN" sz="2000" dirty="0" smtClean="0">
              <a:latin typeface="Times New Roman" panose="02020603050405020304" pitchFamily="18" charset="0"/>
              <a:ea typeface="+mn-ea"/>
              <a:cs typeface="Times New Roman" panose="02020603050405020304" pitchFamily="18" charset="0"/>
            </a:endParaRPr>
          </a:p>
          <a:p>
            <a:pPr marL="800100" lvl="1" indent="-342900" algn="just">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ea typeface="+mn-ea"/>
                <a:cs typeface="Times New Roman" panose="02020603050405020304" pitchFamily="18" charset="0"/>
              </a:rPr>
              <a:t>但是库函数中的工作目录改变了，其他函数可能无法运行，因为假定的工作目录已经无效了。</a:t>
            </a:r>
            <a:endParaRPr lang="en-US" altLang="zh-CN" sz="2000" dirty="0" smtClean="0">
              <a:latin typeface="Times New Roman" panose="02020603050405020304" pitchFamily="18" charset="0"/>
              <a:ea typeface="+mn-ea"/>
              <a:cs typeface="Times New Roman" panose="02020603050405020304" pitchFamily="18" charset="0"/>
            </a:endParaRPr>
          </a:p>
          <a:p>
            <a:pPr marL="800100" lvl="1" indent="-342900" algn="just">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ea typeface="+mn-ea"/>
                <a:cs typeface="Times New Roman" panose="02020603050405020304" pitchFamily="18" charset="0"/>
              </a:rPr>
              <a:t>尽量不要修改库函数的工作目录如果非修改不可，则在返回之前改回到原来的工作目录。</a:t>
            </a:r>
            <a:endParaRPr lang="zh-CN" altLang="en-US" sz="2400" dirty="0">
              <a:latin typeface="+mn-ea"/>
              <a:ea typeface="+mn-ea"/>
            </a:endParaRPr>
          </a:p>
        </p:txBody>
      </p:sp>
    </p:spTree>
    <p:extLst>
      <p:ext uri="{BB962C8B-B14F-4D97-AF65-F5344CB8AC3E}">
        <p14:creationId xmlns:p14="http://schemas.microsoft.com/office/powerpoint/2010/main" val="4228801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5.2.3 </a:t>
            </a:r>
            <a:r>
              <a:rPr lang="zh-CN" altLang="en-US" sz="2800" b="1" dirty="0" smtClean="0">
                <a:latin typeface="Times New Roman" panose="02020603050405020304" pitchFamily="18" charset="0"/>
                <a:cs typeface="Times New Roman" panose="02020603050405020304" pitchFamily="18" charset="0"/>
              </a:rPr>
              <a:t>路径名</a:t>
            </a:r>
            <a:endParaRPr lang="en-US" altLang="zh-CN" sz="28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719572" y="3243845"/>
            <a:ext cx="7956884" cy="3467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ts val="1200"/>
              </a:spcBef>
              <a:spcAft>
                <a:spcPts val="1000"/>
              </a:spcAft>
              <a:buFont typeface="Wingdings" panose="05000000000000000000" pitchFamily="2" charset="2"/>
              <a:buChar char="Ø"/>
            </a:pPr>
            <a:r>
              <a:rPr lang="zh-CN" altLang="en-US" sz="2400" dirty="0" smtClean="0">
                <a:latin typeface="+mn-ea"/>
              </a:rPr>
              <a:t>工作</a:t>
            </a:r>
            <a:r>
              <a:rPr lang="zh-CN" altLang="en-US" sz="2400" dirty="0">
                <a:latin typeface="+mn-ea"/>
              </a:rPr>
              <a:t>目录为： </a:t>
            </a:r>
            <a:r>
              <a:rPr lang="en-US" altLang="zh-CN" sz="2400" dirty="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usr</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ast</a:t>
            </a:r>
            <a:endParaRPr lang="en-US" altLang="zh-CN" sz="2400" dirty="0" smtClean="0">
              <a:latin typeface="Times New Roman" panose="02020603050405020304" pitchFamily="18" charset="0"/>
              <a:cs typeface="Times New Roman" panose="02020603050405020304" pitchFamily="18" charset="0"/>
            </a:endParaRPr>
          </a:p>
          <a:p>
            <a:pPr>
              <a:spcBef>
                <a:spcPts val="1200"/>
              </a:spcBef>
              <a:spcAft>
                <a:spcPts val="1000"/>
              </a:spcAft>
            </a:pPr>
            <a:r>
              <a:rPr lang="en-US" altLang="zh-CN" sz="2400" dirty="0" smtClean="0">
                <a:latin typeface="+mn-ea"/>
                <a:ea typeface="+mn-ea"/>
              </a:rPr>
              <a:t>cd ..</a:t>
            </a:r>
            <a:r>
              <a:rPr lang="zh-CN" altLang="en-US" sz="2400" dirty="0" smtClean="0">
                <a:latin typeface="+mn-ea"/>
                <a:ea typeface="+mn-ea"/>
              </a:rPr>
              <a:t>表示</a:t>
            </a:r>
            <a:r>
              <a:rPr lang="zh-CN" altLang="en-US" sz="2400" dirty="0">
                <a:latin typeface="+mn-ea"/>
                <a:ea typeface="+mn-ea"/>
              </a:rPr>
              <a:t>退回到</a:t>
            </a:r>
            <a:r>
              <a:rPr lang="zh-CN" altLang="en-US" sz="2400" dirty="0" smtClean="0">
                <a:latin typeface="+mn-ea"/>
                <a:ea typeface="+mn-ea"/>
              </a:rPr>
              <a:t>父目录</a:t>
            </a:r>
            <a:r>
              <a:rPr lang="en-US" altLang="zh-CN" sz="2400" dirty="0" smtClean="0">
                <a:latin typeface="+mn-ea"/>
                <a:ea typeface="+mn-ea"/>
              </a:rPr>
              <a:t>/</a:t>
            </a:r>
            <a:r>
              <a:rPr lang="en-US" altLang="zh-CN" sz="2400" dirty="0" err="1">
                <a:latin typeface="+mn-ea"/>
                <a:ea typeface="+mn-ea"/>
              </a:rPr>
              <a:t>usr</a:t>
            </a:r>
            <a:endParaRPr lang="en-US" altLang="zh-CN" sz="2400" dirty="0">
              <a:latin typeface="+mn-ea"/>
              <a:ea typeface="+mn-ea"/>
            </a:endParaRPr>
          </a:p>
          <a:p>
            <a:pPr>
              <a:spcBef>
                <a:spcPts val="1200"/>
              </a:spcBef>
              <a:spcAft>
                <a:spcPts val="1000"/>
              </a:spcAft>
            </a:pPr>
            <a:r>
              <a:rPr lang="en-US" altLang="zh-CN" sz="2400" dirty="0" smtClean="0">
                <a:latin typeface="+mn-ea"/>
                <a:ea typeface="+mn-ea"/>
              </a:rPr>
              <a:t>cd ../lib/</a:t>
            </a:r>
            <a:r>
              <a:rPr lang="en-US" altLang="zh-CN" sz="2400" dirty="0" err="1" smtClean="0">
                <a:latin typeface="+mn-ea"/>
                <a:ea typeface="+mn-ea"/>
              </a:rPr>
              <a:t>dict</a:t>
            </a:r>
            <a:r>
              <a:rPr lang="en-US" altLang="zh-CN" sz="2400" dirty="0" smtClean="0">
                <a:latin typeface="+mn-ea"/>
                <a:ea typeface="+mn-ea"/>
              </a:rPr>
              <a:t> </a:t>
            </a:r>
            <a:r>
              <a:rPr lang="zh-CN" altLang="en-US" sz="2400" dirty="0" smtClean="0">
                <a:latin typeface="+mn-ea"/>
                <a:ea typeface="+mn-ea"/>
              </a:rPr>
              <a:t>表示</a:t>
            </a:r>
            <a:r>
              <a:rPr lang="zh-CN" altLang="en-US" sz="2400" dirty="0">
                <a:latin typeface="+mn-ea"/>
                <a:ea typeface="+mn-ea"/>
              </a:rPr>
              <a:t>到了 </a:t>
            </a:r>
            <a:r>
              <a:rPr lang="en-US" altLang="zh-CN" sz="2400" dirty="0" smtClean="0">
                <a:latin typeface="+mn-ea"/>
                <a:ea typeface="+mn-ea"/>
              </a:rPr>
              <a:t>/</a:t>
            </a:r>
            <a:r>
              <a:rPr lang="en-US" altLang="zh-CN" sz="2400" dirty="0" err="1">
                <a:latin typeface="+mn-ea"/>
                <a:ea typeface="+mn-ea"/>
              </a:rPr>
              <a:t>usr</a:t>
            </a:r>
            <a:r>
              <a:rPr lang="en-US" altLang="zh-CN" sz="2400" dirty="0">
                <a:latin typeface="+mn-ea"/>
                <a:ea typeface="+mn-ea"/>
              </a:rPr>
              <a:t>/lib/</a:t>
            </a:r>
            <a:r>
              <a:rPr lang="en-US" altLang="zh-CN" sz="2400" dirty="0" err="1">
                <a:latin typeface="+mn-ea"/>
                <a:ea typeface="+mn-ea"/>
              </a:rPr>
              <a:t>dict</a:t>
            </a:r>
            <a:r>
              <a:rPr lang="en-US" altLang="zh-CN" sz="2400" dirty="0">
                <a:latin typeface="+mn-ea"/>
                <a:ea typeface="+mn-ea"/>
              </a:rPr>
              <a:t>/</a:t>
            </a:r>
          </a:p>
          <a:p>
            <a:pPr>
              <a:spcBef>
                <a:spcPts val="1200"/>
              </a:spcBef>
              <a:spcAft>
                <a:spcPts val="1000"/>
              </a:spcAft>
            </a:pPr>
            <a:r>
              <a:rPr lang="en-US" altLang="zh-CN" sz="2400" dirty="0">
                <a:latin typeface="+mn-ea"/>
                <a:ea typeface="+mn-ea"/>
              </a:rPr>
              <a:t>cp </a:t>
            </a:r>
            <a:r>
              <a:rPr lang="en-US" altLang="zh-CN" sz="2400" dirty="0" smtClean="0">
                <a:latin typeface="+mn-ea"/>
                <a:ea typeface="+mn-ea"/>
              </a:rPr>
              <a:t>/</a:t>
            </a:r>
            <a:r>
              <a:rPr lang="en-US" altLang="zh-CN" sz="2400" dirty="0" err="1">
                <a:latin typeface="+mn-ea"/>
                <a:ea typeface="+mn-ea"/>
              </a:rPr>
              <a:t>usr</a:t>
            </a:r>
            <a:r>
              <a:rPr lang="en-US" altLang="zh-CN" sz="2400" dirty="0">
                <a:latin typeface="+mn-ea"/>
                <a:ea typeface="+mn-ea"/>
              </a:rPr>
              <a:t>/lib/</a:t>
            </a:r>
            <a:r>
              <a:rPr lang="en-US" altLang="zh-CN" sz="2400" dirty="0" err="1">
                <a:latin typeface="+mn-ea"/>
                <a:ea typeface="+mn-ea"/>
              </a:rPr>
              <a:t>dict</a:t>
            </a:r>
            <a:r>
              <a:rPr lang="en-US" altLang="zh-CN" sz="2400" dirty="0">
                <a:latin typeface="+mn-ea"/>
                <a:ea typeface="+mn-ea"/>
              </a:rPr>
              <a:t> </a:t>
            </a:r>
            <a:r>
              <a:rPr lang="en-US" altLang="zh-CN" sz="2400" dirty="0" smtClean="0">
                <a:latin typeface="+mn-ea"/>
                <a:ea typeface="+mn-ea"/>
              </a:rPr>
              <a:t>.  </a:t>
            </a:r>
            <a:r>
              <a:rPr lang="zh-CN" altLang="en-US" sz="2400" dirty="0" smtClean="0">
                <a:latin typeface="+mn-ea"/>
                <a:ea typeface="+mn-ea"/>
              </a:rPr>
              <a:t>将</a:t>
            </a:r>
            <a:r>
              <a:rPr lang="en-US" altLang="zh-CN" sz="2400" dirty="0">
                <a:latin typeface="+mn-ea"/>
                <a:ea typeface="+mn-ea"/>
              </a:rPr>
              <a:t>/</a:t>
            </a:r>
            <a:r>
              <a:rPr lang="en-US" altLang="zh-CN" sz="2400" dirty="0" err="1">
                <a:latin typeface="+mn-ea"/>
                <a:ea typeface="+mn-ea"/>
              </a:rPr>
              <a:t>usr</a:t>
            </a:r>
            <a:r>
              <a:rPr lang="en-US" altLang="zh-CN" sz="2400" dirty="0">
                <a:latin typeface="+mn-ea"/>
                <a:ea typeface="+mn-ea"/>
              </a:rPr>
              <a:t>/lib/</a:t>
            </a:r>
            <a:r>
              <a:rPr lang="en-US" altLang="zh-CN" sz="2400" dirty="0" err="1">
                <a:latin typeface="+mn-ea"/>
                <a:ea typeface="+mn-ea"/>
              </a:rPr>
              <a:t>dict</a:t>
            </a:r>
            <a:r>
              <a:rPr lang="en-US" altLang="zh-CN" sz="2400" dirty="0">
                <a:latin typeface="+mn-ea"/>
                <a:ea typeface="+mn-ea"/>
              </a:rPr>
              <a:t> </a:t>
            </a:r>
            <a:r>
              <a:rPr lang="zh-CN" altLang="en-US" sz="2400" dirty="0">
                <a:latin typeface="+mn-ea"/>
                <a:ea typeface="+mn-ea"/>
              </a:rPr>
              <a:t>下所有文件拷贝到</a:t>
            </a:r>
            <a:r>
              <a:rPr lang="en-US" altLang="zh-CN" sz="2400" dirty="0">
                <a:latin typeface="+mn-ea"/>
                <a:ea typeface="+mn-ea"/>
              </a:rPr>
              <a:t>/</a:t>
            </a:r>
            <a:r>
              <a:rPr lang="en-US" altLang="zh-CN" sz="2400" dirty="0" err="1">
                <a:latin typeface="+mn-ea"/>
                <a:ea typeface="+mn-ea"/>
              </a:rPr>
              <a:t>usr</a:t>
            </a:r>
            <a:r>
              <a:rPr lang="en-US" altLang="zh-CN" sz="2400" dirty="0">
                <a:latin typeface="+mn-ea"/>
                <a:ea typeface="+mn-ea"/>
              </a:rPr>
              <a:t>/</a:t>
            </a:r>
            <a:r>
              <a:rPr lang="en-US" altLang="zh-CN" sz="2400" dirty="0" err="1">
                <a:latin typeface="+mn-ea"/>
                <a:ea typeface="+mn-ea"/>
              </a:rPr>
              <a:t>ast</a:t>
            </a:r>
            <a:r>
              <a:rPr lang="en-US" altLang="zh-CN" sz="2400" dirty="0">
                <a:latin typeface="+mn-ea"/>
                <a:ea typeface="+mn-ea"/>
              </a:rPr>
              <a:t>/</a:t>
            </a:r>
            <a:r>
              <a:rPr lang="zh-CN" altLang="en-US" sz="2400" dirty="0">
                <a:latin typeface="+mn-ea"/>
                <a:ea typeface="+mn-ea"/>
              </a:rPr>
              <a:t>下，文件名不变化</a:t>
            </a:r>
          </a:p>
          <a:p>
            <a:pPr>
              <a:spcBef>
                <a:spcPct val="50000"/>
              </a:spcBef>
            </a:pPr>
            <a:endParaRPr lang="zh-CN" altLang="en-US" sz="2400" dirty="0">
              <a:latin typeface="+mn-ea"/>
              <a:ea typeface="+mn-ea"/>
            </a:endParaRPr>
          </a:p>
        </p:txBody>
      </p:sp>
      <p:sp>
        <p:nvSpPr>
          <p:cNvPr id="3" name="矩形 2"/>
          <p:cNvSpPr/>
          <p:nvPr/>
        </p:nvSpPr>
        <p:spPr>
          <a:xfrm>
            <a:off x="268394" y="1268760"/>
            <a:ext cx="9040423" cy="2854628"/>
          </a:xfrm>
          <a:prstGeom prst="rect">
            <a:avLst/>
          </a:prstGeom>
        </p:spPr>
        <p:txBody>
          <a:bodyPr wrap="square">
            <a:spAutoFit/>
          </a:bodyPr>
          <a:lstStyle/>
          <a:p>
            <a:pPr marL="342900" indent="-342900">
              <a:spcBef>
                <a:spcPts val="1200"/>
              </a:spcBef>
              <a:spcAft>
                <a:spcPts val="1000"/>
              </a:spcAft>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特殊目录：</a:t>
            </a:r>
            <a:r>
              <a:rPr lang="zh-CN" altLang="en-US" sz="2400" dirty="0">
                <a:latin typeface="Times New Roman" panose="02020603050405020304" pitchFamily="18" charset="0"/>
                <a:cs typeface="Times New Roman" panose="02020603050405020304" pitchFamily="18" charset="0"/>
              </a:rPr>
              <a:t>在创建目录的时候，默认会出现的</a:t>
            </a:r>
            <a:r>
              <a:rPr lang="zh-CN" altLang="en-US" sz="2400" dirty="0" smtClean="0">
                <a:latin typeface="Times New Roman" panose="02020603050405020304" pitchFamily="18" charset="0"/>
                <a:cs typeface="Times New Roman" panose="02020603050405020304" pitchFamily="18" charset="0"/>
              </a:rPr>
              <a:t>目录</a:t>
            </a:r>
            <a:endParaRPr lang="en-US" altLang="zh-CN" sz="2400" dirty="0" smtClean="0">
              <a:latin typeface="Times New Roman" panose="02020603050405020304" pitchFamily="18" charset="0"/>
              <a:cs typeface="Times New Roman" panose="02020603050405020304" pitchFamily="18" charset="0"/>
            </a:endParaRPr>
          </a:p>
          <a:p>
            <a:pPr marL="800100" lvl="1" indent="-342900">
              <a:spcBef>
                <a:spcPts val="1200"/>
              </a:spcBef>
              <a:spcAft>
                <a:spcPts val="1000"/>
              </a:spcAft>
              <a:buFont typeface="Wingdings" panose="05000000000000000000" pitchFamily="2" charset="2"/>
              <a:buChar char="Ø"/>
            </a:pPr>
            <a:r>
              <a:rPr lang="en-US" altLang="zh-CN" sz="2400" dirty="0">
                <a:solidFill>
                  <a:srgbClr val="FF0000"/>
                </a:solidFill>
              </a:rPr>
              <a:t>.(</a:t>
            </a:r>
            <a:r>
              <a:rPr lang="zh-CN" altLang="en-US" sz="2400" dirty="0">
                <a:solidFill>
                  <a:srgbClr val="FF0000"/>
                </a:solidFill>
              </a:rPr>
              <a:t>一个点</a:t>
            </a:r>
            <a:r>
              <a:rPr lang="en-US" altLang="zh-CN" sz="2400" dirty="0">
                <a:solidFill>
                  <a:srgbClr val="FF0000"/>
                </a:solidFill>
              </a:rPr>
              <a:t>)</a:t>
            </a:r>
            <a:r>
              <a:rPr lang="zh-CN" altLang="en-US" sz="2400" dirty="0">
                <a:solidFill>
                  <a:srgbClr val="FF0000"/>
                </a:solidFill>
              </a:rPr>
              <a:t>：</a:t>
            </a:r>
            <a:r>
              <a:rPr lang="zh-CN" altLang="en-US" sz="2400" dirty="0" smtClean="0">
                <a:latin typeface="+mn-ea"/>
              </a:rPr>
              <a:t>表示当前的目录 </a:t>
            </a:r>
            <a:endParaRPr lang="en-US" altLang="zh-CN" sz="2400" dirty="0" smtClean="0">
              <a:latin typeface="+mn-ea"/>
            </a:endParaRPr>
          </a:p>
          <a:p>
            <a:pPr marL="800100" lvl="1" indent="-342900">
              <a:spcBef>
                <a:spcPts val="1200"/>
              </a:spcBef>
              <a:spcAft>
                <a:spcPts val="1000"/>
              </a:spcAft>
              <a:buFont typeface="Wingdings" panose="05000000000000000000" pitchFamily="2" charset="2"/>
              <a:buChar char="Ø"/>
            </a:pPr>
            <a:r>
              <a:rPr lang="en-US" altLang="zh-CN" sz="2400" dirty="0">
                <a:solidFill>
                  <a:srgbClr val="FF0000"/>
                </a:solidFill>
              </a:rPr>
              <a:t>..(</a:t>
            </a:r>
            <a:r>
              <a:rPr lang="zh-CN" altLang="en-US" sz="2400" dirty="0">
                <a:solidFill>
                  <a:srgbClr val="FF0000"/>
                </a:solidFill>
              </a:rPr>
              <a:t>两个点</a:t>
            </a:r>
            <a:r>
              <a:rPr lang="en-US" altLang="zh-CN" sz="2400" dirty="0">
                <a:solidFill>
                  <a:srgbClr val="FF0000"/>
                </a:solidFill>
              </a:rPr>
              <a:t>)</a:t>
            </a:r>
            <a:r>
              <a:rPr lang="zh-CN" altLang="en-US" sz="2400" dirty="0">
                <a:solidFill>
                  <a:srgbClr val="FF0000"/>
                </a:solidFill>
              </a:rPr>
              <a:t>：</a:t>
            </a:r>
            <a:r>
              <a:rPr lang="zh-CN" altLang="en-US" sz="2400" dirty="0" smtClean="0">
                <a:latin typeface="+mn-ea"/>
              </a:rPr>
              <a:t>表示</a:t>
            </a:r>
            <a:r>
              <a:rPr lang="zh-CN" altLang="en-US" sz="2400" dirty="0">
                <a:latin typeface="+mn-ea"/>
              </a:rPr>
              <a:t>父目录</a:t>
            </a:r>
          </a:p>
          <a:p>
            <a:pPr>
              <a:spcBef>
                <a:spcPts val="1200"/>
              </a:spcBef>
              <a:spcAft>
                <a:spcPts val="1000"/>
              </a:spcAft>
            </a:pPr>
            <a:r>
              <a:rPr lang="zh-CN" altLang="en-US" sz="2000" dirty="0" smtClean="0">
                <a:latin typeface="+mn-ea"/>
              </a:rPr>
              <a:t>             </a:t>
            </a:r>
            <a:r>
              <a:rPr lang="en-US" altLang="zh-CN" sz="2000" dirty="0" smtClean="0">
                <a:latin typeface="+mn-ea"/>
              </a:rPr>
              <a:t>   </a:t>
            </a:r>
          </a:p>
          <a:p>
            <a:pPr>
              <a:spcBef>
                <a:spcPts val="500"/>
              </a:spcBef>
            </a:pPr>
            <a:r>
              <a:rPr lang="en-US" altLang="zh-CN" sz="2000" dirty="0" smtClean="0">
                <a:latin typeface="+mn-ea"/>
              </a:rPr>
              <a:t>   </a:t>
            </a:r>
            <a:endParaRPr lang="zh-CN" altLang="en-US" sz="2000" dirty="0">
              <a:latin typeface="+mn-ea"/>
            </a:endParaRPr>
          </a:p>
        </p:txBody>
      </p:sp>
    </p:spTree>
    <p:extLst>
      <p:ext uri="{BB962C8B-B14F-4D97-AF65-F5344CB8AC3E}">
        <p14:creationId xmlns:p14="http://schemas.microsoft.com/office/powerpoint/2010/main" val="336417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5.2.3 </a:t>
            </a:r>
            <a:r>
              <a:rPr lang="zh-CN" altLang="en-US" sz="2800" b="1" dirty="0" smtClean="0">
                <a:latin typeface="Times New Roman" panose="02020603050405020304" pitchFamily="18" charset="0"/>
                <a:cs typeface="Times New Roman" panose="02020603050405020304" pitchFamily="18" charset="0"/>
              </a:rPr>
              <a:t>路径名</a:t>
            </a:r>
            <a:endParaRPr lang="en-US" altLang="zh-CN" sz="2800" b="1"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841578" y="976313"/>
            <a:ext cx="7772400" cy="90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pPr>
            <a:r>
              <a:rPr lang="en-US" altLang="zh-CN" sz="2400" b="1" kern="0" dirty="0" smtClean="0"/>
              <a:t>UNIX</a:t>
            </a:r>
            <a:r>
              <a:rPr lang="zh-CN" altLang="en-US" sz="2400" b="1" kern="0" dirty="0" smtClean="0"/>
              <a:t>目录树</a:t>
            </a:r>
          </a:p>
        </p:txBody>
      </p:sp>
      <p:graphicFrame>
        <p:nvGraphicFramePr>
          <p:cNvPr id="5" name="Object 4"/>
          <p:cNvGraphicFramePr>
            <a:graphicFrameLocks noChangeAspect="1"/>
          </p:cNvGraphicFramePr>
          <p:nvPr>
            <p:extLst>
              <p:ext uri="{D42A27DB-BD31-4B8C-83A1-F6EECF244321}">
                <p14:modId xmlns:p14="http://schemas.microsoft.com/office/powerpoint/2010/main" val="2538707678"/>
              </p:ext>
            </p:extLst>
          </p:nvPr>
        </p:nvGraphicFramePr>
        <p:xfrm>
          <a:off x="2019300" y="800708"/>
          <a:ext cx="5810250" cy="5916612"/>
        </p:xfrm>
        <a:graphic>
          <a:graphicData uri="http://schemas.openxmlformats.org/presentationml/2006/ole">
            <mc:AlternateContent xmlns:mc="http://schemas.openxmlformats.org/markup-compatibility/2006">
              <mc:Choice xmlns:v="urn:schemas-microsoft-com:vml" Requires="v">
                <p:oleObj spid="_x0000_s5296" name="Visio" r:id="rId4" imgW="3168701" imgH="3227222" progId="Visio.Drawing.6">
                  <p:embed/>
                </p:oleObj>
              </mc:Choice>
              <mc:Fallback>
                <p:oleObj name="Visio" r:id="rId4" imgW="3168701" imgH="322722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800708"/>
                        <a:ext cx="5810250" cy="591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49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5.2.4 </a:t>
            </a:r>
            <a:r>
              <a:rPr lang="zh-CN" altLang="en-US" sz="2800" b="1" dirty="0" smtClean="0">
                <a:latin typeface="Times New Roman" panose="02020603050405020304" pitchFamily="18" charset="0"/>
                <a:cs typeface="Times New Roman" panose="02020603050405020304" pitchFamily="18" charset="0"/>
              </a:rPr>
              <a:t>目录的操作</a:t>
            </a:r>
            <a:endParaRPr lang="en-US" altLang="zh-CN" sz="2800" b="1"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641989638"/>
              </p:ext>
            </p:extLst>
          </p:nvPr>
        </p:nvGraphicFramePr>
        <p:xfrm>
          <a:off x="287524" y="1016732"/>
          <a:ext cx="8532948" cy="5303520"/>
        </p:xfrm>
        <a:graphic>
          <a:graphicData uri="http://schemas.openxmlformats.org/drawingml/2006/table">
            <a:tbl>
              <a:tblPr firstRow="1" bandRow="1">
                <a:tableStyleId>{5C22544A-7EE6-4342-B048-85BDC9FD1C3A}</a:tableStyleId>
              </a:tblPr>
              <a:tblGrid>
                <a:gridCol w="1386466"/>
                <a:gridCol w="7146482"/>
              </a:tblGrid>
              <a:tr h="5300001">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Create</a:t>
                      </a: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r>
                        <a:rPr lang="en-US" altLang="zh-CN" sz="1800" b="0" dirty="0" smtClean="0">
                          <a:solidFill>
                            <a:schemeClr val="tx1"/>
                          </a:solidFill>
                          <a:latin typeface="Times New Roman" panose="02020603050405020304" pitchFamily="18" charset="0"/>
                          <a:cs typeface="Times New Roman" panose="02020603050405020304" pitchFamily="18" charset="0"/>
                        </a:rPr>
                        <a:t>Delete</a:t>
                      </a: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r>
                        <a:rPr lang="en-US" altLang="zh-CN" sz="1800" b="0" dirty="0" err="1" smtClean="0">
                          <a:solidFill>
                            <a:schemeClr val="tx1"/>
                          </a:solidFill>
                          <a:latin typeface="Times New Roman" panose="02020603050405020304" pitchFamily="18" charset="0"/>
                          <a:cs typeface="Times New Roman" panose="02020603050405020304" pitchFamily="18" charset="0"/>
                        </a:rPr>
                        <a:t>Opendir</a:t>
                      </a: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r>
                        <a:rPr lang="en-US" altLang="zh-CN" sz="1800" b="0" dirty="0" err="1" smtClean="0">
                          <a:solidFill>
                            <a:schemeClr val="tx1"/>
                          </a:solidFill>
                          <a:latin typeface="Times New Roman" panose="02020603050405020304" pitchFamily="18" charset="0"/>
                          <a:cs typeface="Times New Roman" panose="02020603050405020304" pitchFamily="18" charset="0"/>
                        </a:rPr>
                        <a:t>Closedir</a:t>
                      </a: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r>
                        <a:rPr lang="en-US" altLang="zh-CN" sz="1800" b="0" dirty="0" err="1" smtClean="0">
                          <a:solidFill>
                            <a:schemeClr val="tx1"/>
                          </a:solidFill>
                          <a:latin typeface="Times New Roman" panose="02020603050405020304" pitchFamily="18" charset="0"/>
                          <a:cs typeface="Times New Roman" panose="02020603050405020304" pitchFamily="18" charset="0"/>
                        </a:rPr>
                        <a:t>Readdir</a:t>
                      </a: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Rename</a:t>
                      </a: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r>
                        <a:rPr lang="en-US" altLang="zh-CN" sz="1800" b="0" dirty="0" smtClean="0">
                          <a:solidFill>
                            <a:schemeClr val="tx1"/>
                          </a:solidFill>
                          <a:latin typeface="Times New Roman" panose="02020603050405020304" pitchFamily="18" charset="0"/>
                          <a:cs typeface="Times New Roman" panose="02020603050405020304" pitchFamily="18" charset="0"/>
                        </a:rPr>
                        <a:t>Link</a:t>
                      </a: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endParaRPr lang="en-US" altLang="zh-CN" sz="1800" b="0" dirty="0" smtClean="0">
                        <a:solidFill>
                          <a:schemeClr val="tx1"/>
                        </a:solidFill>
                        <a:latin typeface="Times New Roman" panose="02020603050405020304" pitchFamily="18" charset="0"/>
                        <a:cs typeface="Times New Roman" panose="02020603050405020304" pitchFamily="18" charset="0"/>
                      </a:endParaRPr>
                    </a:p>
                    <a:p>
                      <a:pPr algn="ctr"/>
                      <a:r>
                        <a:rPr lang="en-US" altLang="zh-CN" sz="1800" b="0" dirty="0" smtClean="0">
                          <a:solidFill>
                            <a:schemeClr val="tx1"/>
                          </a:solidFill>
                          <a:latin typeface="Times New Roman" panose="02020603050405020304" pitchFamily="18" charset="0"/>
                          <a:cs typeface="Times New Roman" panose="02020603050405020304" pitchFamily="18" charset="0"/>
                        </a:rPr>
                        <a:t>Unlink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b="0" dirty="0" smtClean="0">
                          <a:solidFill>
                            <a:schemeClr val="tx1"/>
                          </a:solidFill>
                          <a:latin typeface="Times New Roman" panose="02020603050405020304" pitchFamily="18" charset="0"/>
                          <a:cs typeface="Times New Roman" panose="02020603050405020304" pitchFamily="18" charset="0"/>
                        </a:rPr>
                        <a:t>创建一个目录，除了</a:t>
                      </a:r>
                      <a:r>
                        <a:rPr lang="en-US" altLang="zh-CN" sz="1800" b="0" dirty="0" smtClean="0">
                          <a:solidFill>
                            <a:schemeClr val="tx1"/>
                          </a:solidFill>
                          <a:latin typeface="Times New Roman" panose="02020603050405020304" pitchFamily="18" charset="0"/>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a:t>
                      </a:r>
                      <a:r>
                        <a:rPr lang="zh-CN" altLang="en-US" sz="1800" b="0" baseline="0" dirty="0" smtClean="0">
                          <a:solidFill>
                            <a:schemeClr val="tx1"/>
                          </a:solidFill>
                          <a:latin typeface="Times New Roman" panose="02020603050405020304" pitchFamily="18" charset="0"/>
                          <a:cs typeface="Times New Roman" panose="02020603050405020304" pitchFamily="18" charset="0"/>
                        </a:rPr>
                        <a:t>和</a:t>
                      </a:r>
                      <a:r>
                        <a:rPr lang="en-US" altLang="zh-CN" sz="1800" b="0" baseline="0" dirty="0" smtClean="0">
                          <a:solidFill>
                            <a:schemeClr val="tx1"/>
                          </a:solidFill>
                          <a:latin typeface="Times New Roman" panose="02020603050405020304" pitchFamily="18" charset="0"/>
                          <a:cs typeface="Times New Roman" panose="02020603050405020304" pitchFamily="18" charset="0"/>
                        </a:rPr>
                        <a:t>..</a:t>
                      </a:r>
                      <a:r>
                        <a:rPr lang="zh-CN" altLang="en-US" sz="1800" b="0" baseline="0" dirty="0" smtClean="0">
                          <a:solidFill>
                            <a:schemeClr val="tx1"/>
                          </a:solidFill>
                          <a:latin typeface="Times New Roman" panose="02020603050405020304" pitchFamily="18" charset="0"/>
                          <a:cs typeface="Times New Roman" panose="02020603050405020304" pitchFamily="18" charset="0"/>
                        </a:rPr>
                        <a:t> 该目录没有包含任何内容</a:t>
                      </a:r>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r>
                        <a:rPr lang="zh-CN" altLang="en-US" sz="1800" b="0" baseline="0" dirty="0" smtClean="0">
                          <a:solidFill>
                            <a:schemeClr val="tx1"/>
                          </a:solidFill>
                          <a:latin typeface="Times New Roman" panose="02020603050405020304" pitchFamily="18" charset="0"/>
                          <a:cs typeface="Times New Roman" panose="02020603050405020304" pitchFamily="18" charset="0"/>
                        </a:rPr>
                        <a:t>删除一个目录，只有空目录可以被删除，一个只含有</a:t>
                      </a:r>
                      <a:r>
                        <a:rPr lang="en-US" altLang="zh-CN" sz="1800" b="0" dirty="0" smtClean="0">
                          <a:solidFill>
                            <a:schemeClr val="tx1"/>
                          </a:solidFill>
                          <a:latin typeface="Times New Roman" panose="02020603050405020304" pitchFamily="18" charset="0"/>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a:t>
                      </a:r>
                      <a:r>
                        <a:rPr lang="zh-CN" altLang="en-US" sz="1800" b="0" baseline="0" dirty="0" smtClean="0">
                          <a:solidFill>
                            <a:schemeClr val="tx1"/>
                          </a:solidFill>
                          <a:latin typeface="Times New Roman" panose="02020603050405020304" pitchFamily="18" charset="0"/>
                          <a:cs typeface="Times New Roman" panose="02020603050405020304" pitchFamily="18" charset="0"/>
                        </a:rPr>
                        <a:t>和</a:t>
                      </a:r>
                      <a:r>
                        <a:rPr lang="en-US" altLang="zh-CN" sz="1800" b="0" baseline="0" dirty="0" smtClean="0">
                          <a:solidFill>
                            <a:schemeClr val="tx1"/>
                          </a:solidFill>
                          <a:latin typeface="Times New Roman" panose="02020603050405020304" pitchFamily="18" charset="0"/>
                          <a:cs typeface="Times New Roman" panose="02020603050405020304" pitchFamily="18" charset="0"/>
                        </a:rPr>
                        <a:t>..</a:t>
                      </a:r>
                      <a:r>
                        <a:rPr lang="zh-CN" altLang="en-US" sz="1800" b="0" baseline="0" dirty="0" smtClean="0">
                          <a:solidFill>
                            <a:schemeClr val="tx1"/>
                          </a:solidFill>
                          <a:latin typeface="Times New Roman" panose="02020603050405020304" pitchFamily="18" charset="0"/>
                          <a:cs typeface="Times New Roman" panose="02020603050405020304" pitchFamily="18" charset="0"/>
                        </a:rPr>
                        <a:t> 的目录被认为是空目录</a:t>
                      </a:r>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r>
                        <a:rPr lang="zh-CN" altLang="en-US" sz="1800" b="0" baseline="0" dirty="0" smtClean="0">
                          <a:solidFill>
                            <a:schemeClr val="tx1"/>
                          </a:solidFill>
                          <a:latin typeface="Times New Roman" panose="02020603050405020304" pitchFamily="18" charset="0"/>
                          <a:cs typeface="Times New Roman" panose="02020603050405020304" pitchFamily="18" charset="0"/>
                        </a:rPr>
                        <a:t>目录的内容可被读取，与文件的打开和读取的操作一样，在读一个目录之前必须打开它</a:t>
                      </a:r>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r>
                        <a:rPr lang="zh-CN" altLang="en-US" sz="1800" b="0" baseline="0" dirty="0" smtClean="0">
                          <a:solidFill>
                            <a:schemeClr val="tx1"/>
                          </a:solidFill>
                          <a:latin typeface="Times New Roman" panose="02020603050405020304" pitchFamily="18" charset="0"/>
                          <a:cs typeface="Times New Roman" panose="02020603050405020304" pitchFamily="18" charset="0"/>
                        </a:rPr>
                        <a:t>当一个目录读完以后，应该关闭，以释放相应的内部表格空间</a:t>
                      </a:r>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r>
                        <a:rPr lang="zh-CN" altLang="en-US" sz="1800" b="0" baseline="0" dirty="0" smtClean="0">
                          <a:solidFill>
                            <a:schemeClr val="tx1"/>
                          </a:solidFill>
                          <a:latin typeface="Times New Roman" panose="02020603050405020304" pitchFamily="18" charset="0"/>
                          <a:cs typeface="Times New Roman" panose="02020603050405020304" pitchFamily="18" charset="0"/>
                        </a:rPr>
                        <a:t>返回一个目录中的下一个目录项</a:t>
                      </a:r>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r>
                        <a:rPr lang="zh-CN" altLang="en-US" sz="1800" b="0" baseline="0" dirty="0" smtClean="0">
                          <a:solidFill>
                            <a:schemeClr val="tx1"/>
                          </a:solidFill>
                          <a:latin typeface="Times New Roman" panose="02020603050405020304" pitchFamily="18" charset="0"/>
                          <a:cs typeface="Times New Roman" panose="02020603050405020304" pitchFamily="18" charset="0"/>
                        </a:rPr>
                        <a:t>重命名目录，和文件类似</a:t>
                      </a:r>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r>
                        <a:rPr lang="zh-CN" altLang="en-US" sz="1800" b="0" baseline="0" dirty="0" smtClean="0">
                          <a:solidFill>
                            <a:schemeClr val="tx1"/>
                          </a:solidFill>
                          <a:latin typeface="Times New Roman" panose="02020603050405020304" pitchFamily="18" charset="0"/>
                          <a:cs typeface="Times New Roman" panose="02020603050405020304" pitchFamily="18" charset="0"/>
                        </a:rPr>
                        <a:t>链接技术允许一个文件同时出现在多个目录中，硬链接：这种类型的链接，是把文件的索引节点中的计数值加</a:t>
                      </a:r>
                      <a:r>
                        <a:rPr lang="en-US" altLang="zh-CN" sz="1800" b="0" baseline="0" dirty="0" smtClean="0">
                          <a:solidFill>
                            <a:schemeClr val="tx1"/>
                          </a:solidFill>
                          <a:latin typeface="Times New Roman" panose="02020603050405020304" pitchFamily="18" charset="0"/>
                          <a:cs typeface="Times New Roman" panose="02020603050405020304" pitchFamily="18" charset="0"/>
                        </a:rPr>
                        <a:t>1</a:t>
                      </a:r>
                    </a:p>
                    <a:p>
                      <a:pPr algn="l"/>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p>
                      <a:pPr algn="l"/>
                      <a:r>
                        <a:rPr lang="zh-CN" altLang="en-US" sz="1800" b="0" baseline="0" dirty="0" smtClean="0">
                          <a:solidFill>
                            <a:schemeClr val="tx1"/>
                          </a:solidFill>
                          <a:latin typeface="Times New Roman" panose="02020603050405020304" pitchFamily="18" charset="0"/>
                          <a:cs typeface="Times New Roman" panose="02020603050405020304" pitchFamily="18" charset="0"/>
                        </a:rPr>
                        <a:t>删除一个目录项，如果被解链的文件只出现在一个目录中，那么该文件会被删除，如果出现在多个目录中，则指删除指定的路径名，</a:t>
                      </a:r>
                      <a:endParaRPr lang="en-US" altLang="zh-CN" sz="1800" b="0" baseline="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787443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5.2.4 </a:t>
            </a:r>
            <a:r>
              <a:rPr lang="zh-CN" altLang="en-US" sz="2800" b="1" dirty="0">
                <a:latin typeface="Times New Roman" panose="02020603050405020304" pitchFamily="18" charset="0"/>
                <a:cs typeface="Times New Roman" panose="02020603050405020304" pitchFamily="18" charset="0"/>
              </a:rPr>
              <a:t>目录的操作</a:t>
            </a:r>
            <a:endParaRPr lang="en-US" altLang="zh-CN" sz="2800" b="1" dirty="0">
              <a:latin typeface="Times New Roman" panose="02020603050405020304" pitchFamily="18" charset="0"/>
              <a:cs typeface="Times New Roman" panose="02020603050405020304" pitchFamily="18" charset="0"/>
            </a:endParaRPr>
          </a:p>
        </p:txBody>
      </p:sp>
      <p:sp>
        <p:nvSpPr>
          <p:cNvPr id="3" name="矩形 2"/>
          <p:cNvSpPr/>
          <p:nvPr/>
        </p:nvSpPr>
        <p:spPr>
          <a:xfrm>
            <a:off x="863589" y="1268760"/>
            <a:ext cx="6948772" cy="2854628"/>
          </a:xfrm>
          <a:prstGeom prst="rect">
            <a:avLst/>
          </a:prstGeom>
        </p:spPr>
        <p:txBody>
          <a:bodyPr wrap="square">
            <a:spAutoFit/>
          </a:bodyPr>
          <a:lstStyle/>
          <a:p>
            <a:pPr marL="342900" indent="-342900">
              <a:spcBef>
                <a:spcPts val="1200"/>
              </a:spcBef>
              <a:spcAft>
                <a:spcPts val="1000"/>
              </a:spcAft>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目录操作</a:t>
            </a:r>
          </a:p>
          <a:p>
            <a:pPr marL="800100" lvl="1" indent="-342900">
              <a:spcBef>
                <a:spcPts val="1200"/>
              </a:spcBef>
              <a:spcAft>
                <a:spcPts val="1000"/>
              </a:spcAft>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与文件非常</a:t>
            </a:r>
            <a:r>
              <a:rPr lang="zh-CN" altLang="en-US" sz="2400" dirty="0" smtClean="0">
                <a:latin typeface="Times New Roman" panose="02020603050405020304" pitchFamily="18" charset="0"/>
                <a:cs typeface="Times New Roman" panose="02020603050405020304" pitchFamily="18" charset="0"/>
              </a:rPr>
              <a:t>类似：</a:t>
            </a:r>
            <a:r>
              <a:rPr lang="en-US" altLang="zh-CN" sz="2400" dirty="0" smtClean="0">
                <a:latin typeface="Times New Roman" panose="02020603050405020304" pitchFamily="18" charset="0"/>
                <a:cs typeface="Times New Roman" panose="02020603050405020304" pitchFamily="18" charset="0"/>
              </a:rPr>
              <a:t>rename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create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delete….</a:t>
            </a:r>
            <a:endParaRPr lang="zh-CN" altLang="en-US" sz="2400" dirty="0">
              <a:latin typeface="Times New Roman" panose="02020603050405020304" pitchFamily="18" charset="0"/>
              <a:cs typeface="Times New Roman" panose="02020603050405020304" pitchFamily="18" charset="0"/>
            </a:endParaRPr>
          </a:p>
          <a:p>
            <a:pPr marL="800100" lvl="1" indent="-342900">
              <a:spcBef>
                <a:spcPts val="1200"/>
              </a:spcBef>
              <a:spcAft>
                <a:spcPts val="1000"/>
              </a:spcAft>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差别：访问操作、管理</a:t>
            </a:r>
            <a:r>
              <a:rPr lang="zh-CN" altLang="en-US" sz="2400" dirty="0" smtClean="0">
                <a:latin typeface="Times New Roman" panose="02020603050405020304" pitchFamily="18" charset="0"/>
                <a:cs typeface="Times New Roman" panose="02020603050405020304" pitchFamily="18" charset="0"/>
              </a:rPr>
              <a:t>操作</a:t>
            </a:r>
            <a:endParaRPr lang="en-US" altLang="zh-CN" sz="2400" dirty="0" smtClean="0">
              <a:latin typeface="Times New Roman" panose="02020603050405020304" pitchFamily="18" charset="0"/>
              <a:cs typeface="Times New Roman" panose="02020603050405020304" pitchFamily="18" charset="0"/>
            </a:endParaRPr>
          </a:p>
          <a:p>
            <a:pPr>
              <a:spcBef>
                <a:spcPts val="1200"/>
              </a:spcBef>
              <a:spcAft>
                <a:spcPts val="1000"/>
              </a:spcAft>
            </a:pPr>
            <a:endParaRPr lang="en-US" altLang="zh-CN" sz="2000" dirty="0" smtClean="0">
              <a:latin typeface="+mn-ea"/>
            </a:endParaRPr>
          </a:p>
          <a:p>
            <a:pPr>
              <a:spcBef>
                <a:spcPts val="500"/>
              </a:spcBef>
            </a:pPr>
            <a:r>
              <a:rPr lang="en-US" altLang="zh-CN" sz="2000" dirty="0" smtClean="0">
                <a:latin typeface="+mn-ea"/>
              </a:rPr>
              <a:t>   </a:t>
            </a:r>
            <a:endParaRPr lang="zh-CN" altLang="en-US" sz="2000" dirty="0">
              <a:latin typeface="+mn-ea"/>
            </a:endParaRPr>
          </a:p>
        </p:txBody>
      </p:sp>
    </p:spTree>
    <p:extLst>
      <p:ext uri="{BB962C8B-B14F-4D97-AF65-F5344CB8AC3E}">
        <p14:creationId xmlns:p14="http://schemas.microsoft.com/office/powerpoint/2010/main" val="3616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文件系统</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647564" y="1088740"/>
            <a:ext cx="7488832" cy="463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两</a:t>
            </a:r>
            <a:r>
              <a:rPr lang="zh-CN" altLang="en-US" sz="2400" b="1" dirty="0" smtClean="0">
                <a:solidFill>
                  <a:srgbClr val="FF0000"/>
                </a:solidFill>
                <a:latin typeface="Times New Roman" panose="02020603050405020304" pitchFamily="18" charset="0"/>
                <a:cs typeface="Times New Roman" panose="02020603050405020304" pitchFamily="18" charset="0"/>
              </a:rPr>
              <a:t>方面看待文件系统</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a:p>
            <a:pPr marL="800100" lvl="1" indent="-342900" algn="just">
              <a:lnSpc>
                <a:spcPct val="150000"/>
              </a:lnSpc>
              <a:spcBef>
                <a:spcPts val="0"/>
              </a:spcBef>
              <a:buFont typeface="Wingdings" panose="05000000000000000000" pitchFamily="2" charset="2"/>
              <a:buChar char="Ø"/>
            </a:pPr>
            <a:r>
              <a:rPr lang="zh-CN" altLang="en-US" sz="2400" b="1" dirty="0" smtClean="0">
                <a:solidFill>
                  <a:srgbClr val="0000FF"/>
                </a:solidFill>
                <a:latin typeface="Times New Roman" panose="02020603050405020304" pitchFamily="18" charset="0"/>
                <a:cs typeface="Times New Roman" panose="02020603050405020304" pitchFamily="18" charset="0"/>
              </a:rPr>
              <a:t>用户的观点</a:t>
            </a:r>
            <a:endParaRPr lang="en-US" altLang="zh-CN" sz="2400" b="1" dirty="0" smtClean="0">
              <a:solidFill>
                <a:srgbClr val="0000FF"/>
              </a:solidFill>
              <a:latin typeface="Times New Roman" panose="02020603050405020304" pitchFamily="18" charset="0"/>
              <a:cs typeface="Times New Roman" panose="02020603050405020304" pitchFamily="18" charset="0"/>
            </a:endParaRPr>
          </a:p>
          <a:p>
            <a:pPr marL="914400" lvl="2" indent="0" algn="just">
              <a:lnSpc>
                <a:spcPct val="150000"/>
              </a:lnSpc>
              <a:spcBef>
                <a:spcPts val="0"/>
              </a:spcBef>
            </a:pPr>
            <a:r>
              <a:rPr lang="zh-CN" altLang="en-US" sz="2400" b="1" dirty="0" smtClean="0">
                <a:latin typeface="Times New Roman" panose="02020603050405020304" pitchFamily="18" charset="0"/>
                <a:cs typeface="Times New Roman" panose="02020603050405020304" pitchFamily="18" charset="0"/>
              </a:rPr>
              <a:t>对于用户来说，关心文件系统所提供的对外接口</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包括文件命名、如何保护、如何访问</a:t>
            </a:r>
            <a:r>
              <a:rPr lang="en-US" altLang="zh-CN" sz="2400" b="1" dirty="0" smtClean="0">
                <a:latin typeface="Times New Roman" panose="02020603050405020304" pitchFamily="18" charset="0"/>
                <a:cs typeface="Times New Roman" panose="02020603050405020304" pitchFamily="18" charset="0"/>
              </a:rPr>
              <a:t>)</a:t>
            </a:r>
          </a:p>
          <a:p>
            <a:pPr marL="800100" lvl="1" indent="-342900" algn="just">
              <a:lnSpc>
                <a:spcPct val="150000"/>
              </a:lnSpc>
              <a:spcBef>
                <a:spcPct val="50000"/>
              </a:spcBef>
              <a:buFont typeface="Wingdings" panose="05000000000000000000" pitchFamily="2" charset="2"/>
              <a:buChar char="Ø"/>
            </a:pPr>
            <a:r>
              <a:rPr lang="zh-CN" altLang="en-US" sz="2400" b="1" dirty="0" smtClean="0">
                <a:solidFill>
                  <a:srgbClr val="0000FF"/>
                </a:solidFill>
                <a:latin typeface="Times New Roman" panose="02020603050405020304" pitchFamily="18" charset="0"/>
                <a:cs typeface="Times New Roman" panose="02020603050405020304" pitchFamily="18" charset="0"/>
              </a:rPr>
              <a:t>操作系统的观点</a:t>
            </a:r>
            <a:endParaRPr lang="en-US" altLang="zh-CN" sz="2400" b="1" dirty="0" smtClean="0">
              <a:solidFill>
                <a:srgbClr val="0000FF"/>
              </a:solidFill>
              <a:latin typeface="Times New Roman" panose="02020603050405020304" pitchFamily="18" charset="0"/>
              <a:cs typeface="Times New Roman" panose="02020603050405020304" pitchFamily="18" charset="0"/>
            </a:endParaRPr>
          </a:p>
          <a:p>
            <a:pPr marL="914400" lvl="2" indent="0" algn="just">
              <a:lnSpc>
                <a:spcPct val="150000"/>
              </a:lnSpc>
              <a:spcBef>
                <a:spcPts val="0"/>
              </a:spcBef>
            </a:pPr>
            <a:r>
              <a:rPr lang="zh-CN" altLang="en-US" sz="2400" b="1" dirty="0" smtClean="0">
                <a:latin typeface="Times New Roman" panose="02020603050405020304" pitchFamily="18" charset="0"/>
                <a:cs typeface="Times New Roman" panose="02020603050405020304" pitchFamily="18" charset="0"/>
              </a:rPr>
              <a:t>对于</a:t>
            </a:r>
            <a:r>
              <a:rPr lang="zh-CN" altLang="en-US" sz="2400" b="1" dirty="0">
                <a:latin typeface="Times New Roman" panose="02020603050405020304" pitchFamily="18" charset="0"/>
                <a:cs typeface="Times New Roman" panose="02020603050405020304" pitchFamily="18" charset="0"/>
              </a:rPr>
              <a:t>操作系统的设计者来说，关心如何实现与文件有关的各个功能的模块</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包括空闲存储空间的管理、文件系统的布局、逻辑块的大小等</a:t>
            </a:r>
            <a:r>
              <a:rPr lang="en-US" altLang="zh-C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54100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本章小结</a:t>
            </a:r>
            <a:endParaRPr lang="en-US" altLang="zh-CN" sz="2800" b="1"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935596" y="1052736"/>
            <a:ext cx="7797552" cy="52205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0000"/>
              </a:lnSpc>
              <a:spcBef>
                <a:spcPts val="0"/>
              </a:spcBef>
              <a:buSzPct val="80000"/>
              <a:buFont typeface="Wingdings" panose="05000000000000000000" pitchFamily="2" charset="2"/>
              <a:buChar char="n"/>
            </a:pPr>
            <a:r>
              <a:rPr lang="zh-CN" altLang="en-US" sz="2400" b="1" dirty="0" smtClean="0">
                <a:latin typeface="Tahoma" panose="020B0604030504040204" pitchFamily="34" charset="0"/>
                <a:ea typeface="宋体" panose="02010600030101010101" pitchFamily="2" charset="-122"/>
              </a:rPr>
              <a:t>文件</a:t>
            </a: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文件的命名</a:t>
            </a: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文件的结构</a:t>
            </a:r>
            <a:endParaRPr lang="en-US" altLang="zh-CN" sz="2000" b="1" dirty="0" smtClean="0">
              <a:solidFill>
                <a:srgbClr val="000008"/>
              </a:solidFill>
              <a:latin typeface="Tahoma" panose="020B0604030504040204" pitchFamily="34" charset="0"/>
              <a:ea typeface="宋体" panose="02010600030101010101" pitchFamily="2" charset="-122"/>
            </a:endParaRP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文件的类型</a:t>
            </a:r>
            <a:endParaRPr lang="en-US" altLang="zh-CN" sz="2000" b="1" dirty="0" smtClean="0">
              <a:solidFill>
                <a:srgbClr val="000008"/>
              </a:solidFill>
              <a:latin typeface="Tahoma" panose="020B0604030504040204" pitchFamily="34" charset="0"/>
              <a:ea typeface="宋体" panose="02010600030101010101" pitchFamily="2" charset="-122"/>
            </a:endParaRP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文件的访问</a:t>
            </a:r>
            <a:endParaRPr lang="en-US" altLang="zh-CN" sz="2000" b="1" dirty="0" smtClean="0">
              <a:solidFill>
                <a:srgbClr val="000008"/>
              </a:solidFill>
              <a:latin typeface="Tahoma" panose="020B0604030504040204" pitchFamily="34" charset="0"/>
              <a:ea typeface="宋体" panose="02010600030101010101" pitchFamily="2" charset="-122"/>
            </a:endParaRP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文件的属性</a:t>
            </a:r>
            <a:endParaRPr lang="en-US" altLang="zh-CN" sz="2000" b="1" dirty="0" smtClean="0">
              <a:solidFill>
                <a:srgbClr val="000008"/>
              </a:solidFill>
              <a:latin typeface="Tahoma" panose="020B0604030504040204" pitchFamily="34" charset="0"/>
              <a:ea typeface="宋体" panose="02010600030101010101" pitchFamily="2" charset="-122"/>
            </a:endParaRP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文件的操作</a:t>
            </a:r>
            <a:endParaRPr lang="en-US" altLang="zh-CN" sz="2000" b="1" dirty="0" smtClean="0">
              <a:solidFill>
                <a:srgbClr val="000008"/>
              </a:solidFill>
              <a:latin typeface="Tahoma" panose="020B0604030504040204" pitchFamily="34" charset="0"/>
              <a:ea typeface="宋体" panose="02010600030101010101" pitchFamily="2" charset="-122"/>
            </a:endParaRPr>
          </a:p>
          <a:p>
            <a:pPr marL="457200" lvl="1" indent="0" eaLnBrk="1" hangingPunct="1">
              <a:lnSpc>
                <a:spcPct val="120000"/>
              </a:lnSpc>
              <a:spcBef>
                <a:spcPts val="0"/>
              </a:spcBef>
              <a:buSzPct val="80000"/>
              <a:buNone/>
            </a:pPr>
            <a:endParaRPr lang="zh-CN" altLang="en-US" sz="2000" b="1" dirty="0" smtClean="0">
              <a:solidFill>
                <a:srgbClr val="000008"/>
              </a:solidFill>
              <a:latin typeface="Tahoma" panose="020B0604030504040204" pitchFamily="34" charset="0"/>
              <a:ea typeface="宋体" panose="02010600030101010101" pitchFamily="2" charset="-122"/>
            </a:endParaRPr>
          </a:p>
          <a:p>
            <a:pPr eaLnBrk="1" hangingPunct="1">
              <a:lnSpc>
                <a:spcPct val="120000"/>
              </a:lnSpc>
              <a:spcBef>
                <a:spcPts val="0"/>
              </a:spcBef>
              <a:buSzPct val="80000"/>
              <a:buFont typeface="Wingdings" panose="05000000000000000000" pitchFamily="2" charset="2"/>
              <a:buChar char="n"/>
            </a:pPr>
            <a:r>
              <a:rPr lang="zh-CN" altLang="en-US" sz="2400" b="1" dirty="0" smtClean="0">
                <a:latin typeface="Tahoma" panose="020B0604030504040204" pitchFamily="34" charset="0"/>
                <a:ea typeface="宋体" panose="02010600030101010101" pitchFamily="2" charset="-122"/>
              </a:rPr>
              <a:t>目录</a:t>
            </a: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简单的目录系统</a:t>
            </a: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层状的目录系统</a:t>
            </a:r>
            <a:endParaRPr lang="en-US" altLang="zh-CN" sz="2000" b="1" dirty="0" smtClean="0">
              <a:solidFill>
                <a:srgbClr val="000008"/>
              </a:solidFill>
              <a:latin typeface="Tahoma" panose="020B0604030504040204" pitchFamily="34" charset="0"/>
              <a:ea typeface="宋体" panose="02010600030101010101" pitchFamily="2" charset="-122"/>
            </a:endParaRP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路径名</a:t>
            </a:r>
            <a:endParaRPr lang="en-US" altLang="zh-CN" sz="2000" b="1" dirty="0" smtClean="0">
              <a:solidFill>
                <a:srgbClr val="000008"/>
              </a:solidFill>
              <a:latin typeface="Tahoma" panose="020B0604030504040204" pitchFamily="34" charset="0"/>
              <a:ea typeface="宋体" panose="02010600030101010101" pitchFamily="2" charset="-122"/>
            </a:endParaRPr>
          </a:p>
          <a:p>
            <a:pPr lvl="1" eaLnBrk="1" hangingPunct="1">
              <a:lnSpc>
                <a:spcPct val="120000"/>
              </a:lnSpc>
              <a:spcBef>
                <a:spcPts val="0"/>
              </a:spcBef>
              <a:buSzPct val="80000"/>
              <a:buFont typeface="Wingdings" panose="05000000000000000000" pitchFamily="2" charset="2"/>
              <a:buChar char="Ø"/>
            </a:pPr>
            <a:r>
              <a:rPr lang="zh-CN" altLang="en-US" sz="2000" b="1" dirty="0" smtClean="0">
                <a:solidFill>
                  <a:srgbClr val="000008"/>
                </a:solidFill>
                <a:latin typeface="Tahoma" panose="020B0604030504040204" pitchFamily="34" charset="0"/>
                <a:ea typeface="宋体" panose="02010600030101010101" pitchFamily="2" charset="-122"/>
              </a:rPr>
              <a:t>目录的操作</a:t>
            </a:r>
          </a:p>
          <a:p>
            <a:pPr lvl="1" eaLnBrk="1" hangingPunct="1">
              <a:lnSpc>
                <a:spcPct val="120000"/>
              </a:lnSpc>
              <a:buSzPct val="80000"/>
            </a:pPr>
            <a:endParaRPr lang="en-US" altLang="zh-CN" sz="2000" b="1" kern="0" dirty="0" smtClean="0">
              <a:solidFill>
                <a:srgbClr val="9C4E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08207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412776"/>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5.1  </a:t>
            </a:r>
            <a:r>
              <a:rPr lang="zh-CN" altLang="en-US" sz="2800" b="1" kern="0" dirty="0" smtClean="0">
                <a:latin typeface="Times New Roman" panose="02020603050405020304" pitchFamily="18" charset="0"/>
                <a:ea typeface="+mn-ea"/>
                <a:cs typeface="Times New Roman" panose="02020603050405020304" pitchFamily="18" charset="0"/>
              </a:rPr>
              <a:t>文件</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5.2  </a:t>
            </a:r>
            <a:r>
              <a:rPr lang="zh-CN" altLang="en-US" sz="2800" b="1" kern="0" dirty="0" smtClean="0">
                <a:latin typeface="Times New Roman" panose="02020603050405020304" pitchFamily="18" charset="0"/>
                <a:ea typeface="+mn-ea"/>
                <a:cs typeface="Times New Roman" panose="02020603050405020304" pitchFamily="18" charset="0"/>
              </a:rPr>
              <a:t>目录</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solidFill>
                  <a:srgbClr val="FF0000"/>
                </a:solidFill>
                <a:latin typeface="Times New Roman" panose="02020603050405020304" pitchFamily="18" charset="0"/>
                <a:ea typeface="+mn-ea"/>
                <a:cs typeface="Times New Roman" panose="02020603050405020304" pitchFamily="18" charset="0"/>
              </a:rPr>
              <a:t>5.3  </a:t>
            </a:r>
            <a:r>
              <a:rPr lang="zh-CN" altLang="en-US" sz="2800" b="1" kern="0" dirty="0" smtClean="0">
                <a:solidFill>
                  <a:srgbClr val="FF0000"/>
                </a:solidFill>
                <a:latin typeface="Times New Roman" panose="02020603050405020304" pitchFamily="18" charset="0"/>
                <a:ea typeface="+mn-ea"/>
                <a:cs typeface="Times New Roman" panose="02020603050405020304" pitchFamily="18" charset="0"/>
              </a:rPr>
              <a:t>文件系统的实现</a:t>
            </a:r>
            <a:endParaRPr lang="en-US" altLang="zh-CN" sz="28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5.6  MINIX 3</a:t>
            </a:r>
            <a:r>
              <a:rPr lang="zh-CN" altLang="en-US" sz="2800" b="1" kern="0" dirty="0" smtClean="0">
                <a:latin typeface="Times New Roman" panose="02020603050405020304" pitchFamily="18" charset="0"/>
                <a:ea typeface="+mn-ea"/>
                <a:cs typeface="Times New Roman" panose="02020603050405020304" pitchFamily="18" charset="0"/>
              </a:rPr>
              <a:t>文件系统概述</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5.7  MINIX 3</a:t>
            </a:r>
            <a:r>
              <a:rPr lang="zh-CN" altLang="en-US" sz="2800" b="1" kern="0" dirty="0" smtClean="0">
                <a:latin typeface="Times New Roman" panose="02020603050405020304" pitchFamily="18" charset="0"/>
                <a:ea typeface="+mn-ea"/>
                <a:cs typeface="Times New Roman" panose="02020603050405020304" pitchFamily="18" charset="0"/>
              </a:rPr>
              <a:t>文件系统的实现</a:t>
            </a:r>
            <a:endParaRPr lang="en-US" altLang="zh-CN" sz="28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971600" y="80628"/>
            <a:ext cx="4680521" cy="609600"/>
          </a:xfrm>
          <a:prstGeom prst="rect">
            <a:avLst/>
          </a:prstGeom>
        </p:spPr>
        <p:txBody>
          <a:bodyPr/>
          <a:lstStyle/>
          <a:p>
            <a:pPr algn="ctr">
              <a:defRPr/>
            </a:pPr>
            <a:r>
              <a:rPr lang="zh-CN" altLang="en-US" sz="3600" b="1" kern="0" dirty="0" smtClean="0">
                <a:latin typeface="Times New Roman" panose="02020603050405020304" pitchFamily="18" charset="0"/>
                <a:cs typeface="Times New Roman" panose="02020603050405020304" pitchFamily="18" charset="0"/>
              </a:rPr>
              <a:t>第</a:t>
            </a:r>
            <a:r>
              <a:rPr lang="en-US" altLang="zh-CN" sz="3600" b="1" kern="0" dirty="0" smtClean="0">
                <a:latin typeface="Times New Roman" panose="02020603050405020304" pitchFamily="18" charset="0"/>
                <a:cs typeface="Times New Roman" panose="02020603050405020304" pitchFamily="18" charset="0"/>
              </a:rPr>
              <a:t>5</a:t>
            </a:r>
            <a:r>
              <a:rPr lang="zh-CN" altLang="en-US" sz="3600" b="1" kern="0" dirty="0" smtClean="0">
                <a:latin typeface="Times New Roman" panose="02020603050405020304" pitchFamily="18" charset="0"/>
                <a:cs typeface="Times New Roman" panose="02020603050405020304" pitchFamily="18" charset="0"/>
              </a:rPr>
              <a:t>章 文件系统</a:t>
            </a:r>
            <a:endParaRPr lang="zh-CN" altLang="zh-CN" sz="36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3485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 </a:t>
            </a:r>
            <a:r>
              <a:rPr lang="zh-CN" altLang="en-US" sz="2800" b="1" dirty="0" smtClean="0">
                <a:latin typeface="Times New Roman" panose="02020603050405020304" pitchFamily="18" charset="0"/>
                <a:cs typeface="Times New Roman" panose="02020603050405020304" pitchFamily="18" charset="0"/>
              </a:rPr>
              <a:t>文件系统的实现</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611560" y="1268760"/>
            <a:ext cx="7920744"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两</a:t>
            </a:r>
            <a:r>
              <a:rPr lang="zh-CN" altLang="en-US" sz="2400" b="1" dirty="0" smtClean="0">
                <a:latin typeface="Times New Roman" panose="02020603050405020304" pitchFamily="18" charset="0"/>
                <a:cs typeface="Times New Roman" panose="02020603050405020304" pitchFamily="18" charset="0"/>
              </a:rPr>
              <a:t>方面看待文件系统：</a:t>
            </a:r>
            <a:endParaRPr lang="en-US" altLang="zh-CN" sz="2400" b="1"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Clr>
                <a:schemeClr val="tx1"/>
              </a:buClr>
              <a:buFont typeface="Wingdings" panose="05000000000000000000" pitchFamily="2" charset="2"/>
              <a:buChar char="Ø"/>
            </a:pPr>
            <a:r>
              <a:rPr lang="zh-CN" altLang="en-US" sz="2400" dirty="0" smtClean="0">
                <a:solidFill>
                  <a:srgbClr val="00B050"/>
                </a:solidFill>
                <a:latin typeface="Times New Roman" panose="02020603050405020304" pitchFamily="18" charset="0"/>
                <a:cs typeface="Times New Roman" panose="02020603050405020304" pitchFamily="18" charset="0"/>
              </a:rPr>
              <a:t>用户的观点：对于用户来说，关心文件系统所提供的对外接口</a:t>
            </a:r>
            <a:r>
              <a:rPr lang="en-US" altLang="zh-CN" sz="2400" dirty="0" smtClean="0">
                <a:solidFill>
                  <a:srgbClr val="00B050"/>
                </a:solidFill>
                <a:latin typeface="Times New Roman" panose="02020603050405020304" pitchFamily="18" charset="0"/>
                <a:cs typeface="Times New Roman" panose="02020603050405020304" pitchFamily="18" charset="0"/>
              </a:rPr>
              <a:t>(</a:t>
            </a:r>
            <a:r>
              <a:rPr lang="zh-CN" altLang="en-US" sz="2400" dirty="0" smtClean="0">
                <a:solidFill>
                  <a:srgbClr val="00B050"/>
                </a:solidFill>
                <a:latin typeface="Times New Roman" panose="02020603050405020304" pitchFamily="18" charset="0"/>
                <a:cs typeface="Times New Roman" panose="02020603050405020304" pitchFamily="18" charset="0"/>
              </a:rPr>
              <a:t>包括文件命名、如何保护、如何访问</a:t>
            </a:r>
            <a:r>
              <a:rPr lang="en-US" altLang="zh-CN" sz="2400" dirty="0" smtClean="0">
                <a:solidFill>
                  <a:srgbClr val="00B050"/>
                </a:solidFill>
                <a:latin typeface="Times New Roman" panose="02020603050405020304" pitchFamily="18" charset="0"/>
                <a:cs typeface="Times New Roman" panose="02020603050405020304" pitchFamily="18" charset="0"/>
              </a:rPr>
              <a:t>)</a:t>
            </a:r>
          </a:p>
          <a:p>
            <a:pPr marL="800100" lvl="1" indent="-342900" algn="just">
              <a:lnSpc>
                <a:spcPct val="150000"/>
              </a:lnSpc>
              <a:spcBef>
                <a:spcPct val="50000"/>
              </a:spcBef>
              <a:buClr>
                <a:schemeClr val="tx1"/>
              </a:buClr>
              <a:buFont typeface="Wingdings" panose="05000000000000000000" pitchFamily="2" charset="2"/>
              <a:buChar char="Ø"/>
            </a:pPr>
            <a:r>
              <a:rPr lang="zh-CN" altLang="en-US" sz="2400" dirty="0" smtClean="0">
                <a:solidFill>
                  <a:srgbClr val="FF0000"/>
                </a:solidFill>
                <a:latin typeface="Times New Roman" panose="02020603050405020304" pitchFamily="18" charset="0"/>
                <a:cs typeface="Times New Roman" panose="02020603050405020304" pitchFamily="18" charset="0"/>
              </a:rPr>
              <a:t>操作系统的观点</a:t>
            </a:r>
            <a:r>
              <a:rPr lang="zh-CN" altLang="en-US" sz="2400" dirty="0" smtClean="0">
                <a:latin typeface="Times New Roman" panose="02020603050405020304" pitchFamily="18" charset="0"/>
                <a:cs typeface="Times New Roman" panose="02020603050405020304" pitchFamily="18" charset="0"/>
              </a:rPr>
              <a:t>：对于操作系统的设计者来说，关心</a:t>
            </a:r>
            <a:r>
              <a:rPr lang="zh-CN" altLang="en-US" sz="2400" b="1" dirty="0" smtClean="0">
                <a:solidFill>
                  <a:srgbClr val="0000FF"/>
                </a:solidFill>
                <a:latin typeface="Times New Roman" panose="02020603050405020304" pitchFamily="18" charset="0"/>
                <a:cs typeface="Times New Roman" panose="02020603050405020304" pitchFamily="18" charset="0"/>
              </a:rPr>
              <a:t>如何实现与文件</a:t>
            </a:r>
            <a:r>
              <a:rPr lang="zh-CN" altLang="en-US" sz="2400" dirty="0" smtClean="0">
                <a:latin typeface="Times New Roman" panose="02020603050405020304" pitchFamily="18" charset="0"/>
                <a:cs typeface="Times New Roman" panose="02020603050405020304" pitchFamily="18" charset="0"/>
              </a:rPr>
              <a:t>有关的各个功能的模块</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包括空闲存储空间的管理、文件系统的布局、逻辑块的大小等</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525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a:xfrm>
            <a:off x="683568" y="1016732"/>
            <a:ext cx="7380820" cy="4525962"/>
          </a:xfrm>
        </p:spPr>
        <p:txBody>
          <a:bodyPr/>
          <a:lstStyle/>
          <a:p>
            <a:pPr algn="just" eaLnBrk="1" hangingPunct="1">
              <a:lnSpc>
                <a:spcPct val="150000"/>
              </a:lnSpc>
              <a:buFont typeface="Wingdings" panose="05000000000000000000" pitchFamily="2" charset="2"/>
              <a:buChar char="n"/>
            </a:pPr>
            <a:r>
              <a:rPr lang="zh-CN" altLang="en-US" sz="2800" b="1" dirty="0" smtClean="0"/>
              <a:t>以上从</a:t>
            </a:r>
            <a:r>
              <a:rPr lang="zh-CN" altLang="en-US" sz="2800" b="1" dirty="0" smtClean="0">
                <a:solidFill>
                  <a:srgbClr val="FF0000"/>
                </a:solidFill>
              </a:rPr>
              <a:t>用户角度</a:t>
            </a:r>
            <a:r>
              <a:rPr lang="zh-CN" altLang="en-US" sz="2800" b="1" dirty="0" smtClean="0"/>
              <a:t>考察文件和目录</a:t>
            </a:r>
            <a:endParaRPr lang="en-US" altLang="zh-CN" sz="2800" b="1" dirty="0" smtClean="0"/>
          </a:p>
          <a:p>
            <a:pPr lvl="1" algn="just" eaLnBrk="1" hangingPunct="1">
              <a:lnSpc>
                <a:spcPct val="150000"/>
              </a:lnSpc>
              <a:buFont typeface="Wingdings" panose="05000000000000000000" pitchFamily="2" charset="2"/>
              <a:buChar char="Ø"/>
            </a:pPr>
            <a:r>
              <a:rPr lang="zh-CN" altLang="en-US" sz="2400" b="1" dirty="0"/>
              <a:t>用户关心的是文件是怎样命名的、可以进行哪些操作、目录树是什么样的以及类似的界面问题</a:t>
            </a:r>
            <a:r>
              <a:rPr lang="zh-CN" altLang="en-US" sz="2400" b="1" dirty="0" smtClean="0"/>
              <a:t>。</a:t>
            </a:r>
          </a:p>
          <a:p>
            <a:pPr algn="just" eaLnBrk="1" hangingPunct="1">
              <a:lnSpc>
                <a:spcPct val="150000"/>
              </a:lnSpc>
              <a:buFont typeface="Wingdings" panose="05000000000000000000" pitchFamily="2" charset="2"/>
              <a:buChar char="n"/>
            </a:pPr>
            <a:r>
              <a:rPr lang="zh-CN" altLang="en-US" sz="2800" b="1" dirty="0" smtClean="0"/>
              <a:t>以下从</a:t>
            </a:r>
            <a:r>
              <a:rPr lang="zh-CN" altLang="en-US" sz="2800" b="1" dirty="0" smtClean="0">
                <a:solidFill>
                  <a:srgbClr val="FF0000"/>
                </a:solidFill>
              </a:rPr>
              <a:t>实现者角</a:t>
            </a:r>
            <a:r>
              <a:rPr lang="zh-CN" altLang="en-US" sz="2800" b="1" dirty="0" smtClean="0"/>
              <a:t>度来考察文件系统。</a:t>
            </a:r>
          </a:p>
          <a:p>
            <a:pPr lvl="1" algn="just" eaLnBrk="1" hangingPunct="1">
              <a:lnSpc>
                <a:spcPct val="150000"/>
              </a:lnSpc>
              <a:buFont typeface="Wingdings" panose="05000000000000000000" pitchFamily="2" charset="2"/>
              <a:buChar char="Ø"/>
            </a:pPr>
            <a:r>
              <a:rPr lang="zh-CN" altLang="en-US" sz="2400" b="1" dirty="0" smtClean="0"/>
              <a:t>实现者感兴趣的是文件和目录是怎样存储的、磁盘空间是怎样管理的以及怎样使系统有效而可靠地工作等等。 </a:t>
            </a:r>
          </a:p>
        </p:txBody>
      </p:sp>
      <p:sp>
        <p:nvSpPr>
          <p:cNvPr id="6" name="Text Box 2"/>
          <p:cNvSpPr txBox="1">
            <a:spLocks noChangeArrowheads="1"/>
          </p:cNvSpPr>
          <p:nvPr/>
        </p:nvSpPr>
        <p:spPr bwMode="auto">
          <a:xfrm>
            <a:off x="1043608" y="116632"/>
            <a:ext cx="7559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smtClean="0">
                <a:latin typeface="Times New Roman" panose="02020603050405020304" pitchFamily="18" charset="0"/>
                <a:cs typeface="Times New Roman" panose="02020603050405020304" pitchFamily="18" charset="0"/>
              </a:rPr>
              <a:t>5.3 </a:t>
            </a:r>
            <a:r>
              <a:rPr lang="zh-CN" altLang="en-US" sz="3200" b="1" dirty="0" smtClean="0">
                <a:latin typeface="Times New Roman" panose="02020603050405020304" pitchFamily="18" charset="0"/>
                <a:cs typeface="Times New Roman" panose="02020603050405020304" pitchFamily="18" charset="0"/>
              </a:rPr>
              <a:t>文件系统的实现</a:t>
            </a:r>
            <a:endParaRPr lang="en-US" altLang="zh-C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9369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a:xfrm>
            <a:off x="1007604" y="1376772"/>
            <a:ext cx="7380820" cy="4525962"/>
          </a:xfrm>
        </p:spPr>
        <p:txBody>
          <a:bodyPr/>
          <a:lstStyle/>
          <a:p>
            <a:pPr eaLnBrk="1" hangingPunct="1">
              <a:buFont typeface="Wingdings" panose="05000000000000000000" pitchFamily="2" charset="2"/>
              <a:buChar char="n"/>
            </a:pPr>
            <a:r>
              <a:rPr lang="zh-CN" altLang="en-US" sz="2800" dirty="0"/>
              <a:t>文件系统布局</a:t>
            </a:r>
          </a:p>
          <a:p>
            <a:pPr eaLnBrk="1" hangingPunct="1">
              <a:buFont typeface="Wingdings" panose="05000000000000000000" pitchFamily="2" charset="2"/>
              <a:buChar char="n"/>
            </a:pPr>
            <a:r>
              <a:rPr lang="zh-CN" altLang="en-US" sz="2800" dirty="0"/>
              <a:t>文件的实现</a:t>
            </a:r>
          </a:p>
          <a:p>
            <a:pPr eaLnBrk="1" hangingPunct="1">
              <a:buFont typeface="Wingdings" panose="05000000000000000000" pitchFamily="2" charset="2"/>
              <a:buChar char="n"/>
            </a:pPr>
            <a:r>
              <a:rPr lang="zh-CN" altLang="en-US" sz="2800" dirty="0"/>
              <a:t>目录的实现</a:t>
            </a:r>
          </a:p>
          <a:p>
            <a:pPr eaLnBrk="1" hangingPunct="1">
              <a:buFont typeface="Wingdings" panose="05000000000000000000" pitchFamily="2" charset="2"/>
              <a:buChar char="n"/>
            </a:pPr>
            <a:r>
              <a:rPr lang="zh-CN" altLang="en-US" sz="2800" dirty="0"/>
              <a:t>共享文件</a:t>
            </a:r>
          </a:p>
          <a:p>
            <a:pPr eaLnBrk="1" hangingPunct="1">
              <a:buFont typeface="Wingdings" panose="05000000000000000000" pitchFamily="2" charset="2"/>
              <a:buChar char="n"/>
            </a:pPr>
            <a:r>
              <a:rPr lang="zh-CN" altLang="en-US" sz="2800" dirty="0"/>
              <a:t>日志结构文件系统</a:t>
            </a:r>
          </a:p>
          <a:p>
            <a:pPr eaLnBrk="1" hangingPunct="1">
              <a:buFont typeface="Wingdings" panose="05000000000000000000" pitchFamily="2" charset="2"/>
              <a:buChar char="n"/>
            </a:pPr>
            <a:r>
              <a:rPr lang="zh-CN" altLang="en-US" sz="2800" dirty="0"/>
              <a:t>日志文件系统</a:t>
            </a:r>
          </a:p>
          <a:p>
            <a:pPr eaLnBrk="1" hangingPunct="1">
              <a:buFont typeface="Wingdings" panose="05000000000000000000" pitchFamily="2" charset="2"/>
              <a:buChar char="n"/>
            </a:pPr>
            <a:r>
              <a:rPr lang="zh-CN" altLang="en-US" sz="2800" dirty="0"/>
              <a:t>虚拟文件系统</a:t>
            </a:r>
          </a:p>
        </p:txBody>
      </p:sp>
      <p:sp>
        <p:nvSpPr>
          <p:cNvPr id="6" name="Text Box 2"/>
          <p:cNvSpPr txBox="1">
            <a:spLocks noChangeArrowheads="1"/>
          </p:cNvSpPr>
          <p:nvPr/>
        </p:nvSpPr>
        <p:spPr bwMode="auto">
          <a:xfrm>
            <a:off x="1043608" y="116632"/>
            <a:ext cx="7559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smtClean="0">
                <a:latin typeface="Times New Roman" panose="02020603050405020304" pitchFamily="18" charset="0"/>
                <a:cs typeface="Times New Roman" panose="02020603050405020304" pitchFamily="18" charset="0"/>
              </a:rPr>
              <a:t>5.3 </a:t>
            </a:r>
            <a:r>
              <a:rPr lang="zh-CN" altLang="en-US" sz="3200" b="1" dirty="0" smtClean="0">
                <a:latin typeface="Times New Roman" panose="02020603050405020304" pitchFamily="18" charset="0"/>
                <a:cs typeface="Times New Roman" panose="02020603050405020304" pitchFamily="18" charset="0"/>
              </a:rPr>
              <a:t>文件系统的实现</a:t>
            </a:r>
            <a:endParaRPr lang="en-US" altLang="zh-C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2585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5.3.1 </a:t>
            </a:r>
            <a:r>
              <a:rPr lang="zh-CN" altLang="en-US" sz="2800" b="1" dirty="0" smtClean="0">
                <a:latin typeface="Times New Roman" panose="02020603050405020304" pitchFamily="18" charset="0"/>
                <a:cs typeface="Times New Roman" panose="02020603050405020304" pitchFamily="18" charset="0"/>
              </a:rPr>
              <a:t>文件系统的布局</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287524" y="1052736"/>
            <a:ext cx="799275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文件系统通常保存在磁盘上</a:t>
            </a:r>
            <a:endParaRPr lang="en-US" altLang="zh-CN" sz="2400" dirty="0" smtClean="0">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磁盘由几个分区构成，每个分区的文件系统的是相互独立的</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磁盘的扇区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称为</a:t>
            </a:r>
            <a:r>
              <a:rPr lang="zh-CN" altLang="en-US" sz="2400" b="1" dirty="0" smtClean="0">
                <a:latin typeface="Times New Roman" panose="02020603050405020304" pitchFamily="18" charset="0"/>
                <a:cs typeface="Times New Roman" panose="02020603050405020304" pitchFamily="18" charset="0"/>
              </a:rPr>
              <a:t>主引导记录</a:t>
            </a:r>
            <a:r>
              <a:rPr lang="en-US" altLang="zh-CN" sz="2400" dirty="0" smtClean="0">
                <a:latin typeface="Times New Roman" panose="02020603050405020304" pitchFamily="18" charset="0"/>
                <a:cs typeface="Times New Roman" panose="02020603050405020304" pitchFamily="18" charset="0"/>
              </a:rPr>
              <a:t>(Master Boot Record, </a:t>
            </a:r>
            <a:r>
              <a:rPr lang="en-US" altLang="zh-CN" sz="2400" b="1" dirty="0" smtClean="0">
                <a:latin typeface="Times New Roman" panose="02020603050405020304" pitchFamily="18" charset="0"/>
                <a:cs typeface="Times New Roman" panose="02020603050405020304" pitchFamily="18" charset="0"/>
              </a:rPr>
              <a:t>MBR</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用来启动计算机</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MBR</a:t>
            </a:r>
            <a:r>
              <a:rPr lang="zh-CN" altLang="en-US" sz="2400" dirty="0" smtClean="0">
                <a:latin typeface="Times New Roman" panose="02020603050405020304" pitchFamily="18" charset="0"/>
                <a:cs typeface="Times New Roman" panose="02020603050405020304" pitchFamily="18" charset="0"/>
              </a:rPr>
              <a:t>末尾的分区表，记录了每个分区的起始地址和结束地址。</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每个分区都是都是以一个引导块开头，即使该分区中并没有包括可引导的操作系统</a:t>
            </a:r>
            <a:endParaRPr lang="en-US" altLang="zh-CN" sz="2400" dirty="0" smtClean="0">
              <a:latin typeface="Times New Roman" panose="02020603050405020304" pitchFamily="18" charset="0"/>
              <a:cs typeface="Times New Roman" panose="02020603050405020304" pitchFamily="18" charset="0"/>
            </a:endParaRPr>
          </a:p>
          <a:p>
            <a:pPr marL="0" indent="0" algn="just">
              <a:spcBef>
                <a:spcPct val="50000"/>
              </a:spcBef>
            </a:pP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47564" y="5229200"/>
            <a:ext cx="8496944" cy="461665"/>
          </a:xfrm>
          <a:prstGeom prst="rect">
            <a:avLst/>
          </a:prstGeom>
          <a:noFill/>
        </p:spPr>
        <p:txBody>
          <a:bodyPr wrap="square" rtlCol="0">
            <a:spAutoFit/>
          </a:bodyPr>
          <a:lstStyle/>
          <a:p>
            <a:r>
              <a:rPr lang="zh-CN" altLang="en-US" sz="2400" dirty="0" smtClean="0">
                <a:latin typeface="+mn-ea"/>
                <a:ea typeface="+mn-ea"/>
              </a:rPr>
              <a:t>启动</a:t>
            </a:r>
            <a:r>
              <a:rPr lang="en-US" altLang="zh-CN" sz="2400" dirty="0" smtClean="0">
                <a:solidFill>
                  <a:srgbClr val="FF0000"/>
                </a:solidFill>
                <a:latin typeface="+mn-ea"/>
                <a:ea typeface="+mn-ea"/>
                <a:sym typeface="Wingdings" panose="05000000000000000000" pitchFamily="2" charset="2"/>
              </a:rPr>
              <a:t></a:t>
            </a:r>
            <a:r>
              <a:rPr lang="en-US" altLang="zh-CN" sz="2400" dirty="0" smtClean="0">
                <a:latin typeface="+mn-ea"/>
                <a:ea typeface="+mn-ea"/>
                <a:sym typeface="Wingdings" panose="05000000000000000000" pitchFamily="2" charset="2"/>
              </a:rPr>
              <a:t>BIOS</a:t>
            </a:r>
            <a:r>
              <a:rPr lang="zh-CN" altLang="en-US" sz="2400" dirty="0" smtClean="0">
                <a:latin typeface="+mn-ea"/>
                <a:ea typeface="+mn-ea"/>
                <a:sym typeface="Wingdings" panose="05000000000000000000" pitchFamily="2" charset="2"/>
              </a:rPr>
              <a:t>读入并执行</a:t>
            </a:r>
            <a:r>
              <a:rPr lang="en-US" altLang="zh-CN" sz="2400" dirty="0" smtClean="0">
                <a:latin typeface="+mn-ea"/>
                <a:ea typeface="+mn-ea"/>
                <a:sym typeface="Wingdings" panose="05000000000000000000" pitchFamily="2" charset="2"/>
              </a:rPr>
              <a:t>MBR</a:t>
            </a:r>
            <a:r>
              <a:rPr lang="zh-CN" altLang="en-US" sz="2400" dirty="0" smtClean="0">
                <a:latin typeface="+mn-ea"/>
                <a:ea typeface="+mn-ea"/>
                <a:sym typeface="Wingdings" panose="05000000000000000000" pitchFamily="2" charset="2"/>
              </a:rPr>
              <a:t>代码</a:t>
            </a:r>
            <a:r>
              <a:rPr lang="en-US" altLang="zh-CN" sz="2400" dirty="0" smtClean="0">
                <a:latin typeface="+mn-ea"/>
                <a:ea typeface="+mn-ea"/>
                <a:sym typeface="Wingdings" panose="05000000000000000000" pitchFamily="2" charset="2"/>
              </a:rPr>
              <a:t></a:t>
            </a:r>
            <a:r>
              <a:rPr lang="zh-CN" altLang="en-US" sz="2400" dirty="0" smtClean="0">
                <a:latin typeface="+mn-ea"/>
                <a:ea typeface="+mn-ea"/>
                <a:sym typeface="Wingdings" panose="05000000000000000000" pitchFamily="2" charset="2"/>
              </a:rPr>
              <a:t>读取操作系统</a:t>
            </a:r>
            <a:endParaRPr lang="zh-CN" altLang="en-US" sz="2400" dirty="0">
              <a:latin typeface="+mn-ea"/>
              <a:ea typeface="+mn-ea"/>
            </a:endParaRPr>
          </a:p>
        </p:txBody>
      </p:sp>
      <p:sp>
        <p:nvSpPr>
          <p:cNvPr id="6" name="矩形 5"/>
          <p:cNvSpPr/>
          <p:nvPr/>
        </p:nvSpPr>
        <p:spPr>
          <a:xfrm>
            <a:off x="1045406" y="6133351"/>
            <a:ext cx="500455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MBR</a:t>
            </a:r>
            <a:r>
              <a:rPr lang="zh-CN" altLang="en-US" dirty="0">
                <a:solidFill>
                  <a:schemeClr val="tx1"/>
                </a:solidFill>
              </a:rPr>
              <a:t>所做的第一件事就是确定</a:t>
            </a:r>
            <a:r>
              <a:rPr lang="zh-CN" altLang="en-US" b="1" dirty="0">
                <a:solidFill>
                  <a:srgbClr val="0000FF"/>
                </a:solidFill>
              </a:rPr>
              <a:t>活动分区</a:t>
            </a:r>
            <a:r>
              <a:rPr lang="zh-CN" altLang="en-US" dirty="0">
                <a:solidFill>
                  <a:schemeClr val="tx1"/>
                </a:solidFill>
              </a:rPr>
              <a:t>，并读入它的第一个磁盘块称为引导块，</a:t>
            </a:r>
          </a:p>
        </p:txBody>
      </p:sp>
      <p:sp>
        <p:nvSpPr>
          <p:cNvPr id="7" name="下箭头 6"/>
          <p:cNvSpPr/>
          <p:nvPr/>
        </p:nvSpPr>
        <p:spPr>
          <a:xfrm>
            <a:off x="3347282" y="5629295"/>
            <a:ext cx="216024" cy="442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77524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5.3.1 </a:t>
            </a:r>
            <a:r>
              <a:rPr lang="zh-CN" altLang="en-US" sz="2800" b="1" dirty="0" smtClean="0">
                <a:latin typeface="Times New Roman" panose="02020603050405020304" pitchFamily="18" charset="0"/>
                <a:cs typeface="Times New Roman" panose="02020603050405020304" pitchFamily="18" charset="0"/>
              </a:rPr>
              <a:t>文件系统的布局</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287524" y="1052736"/>
            <a:ext cx="799275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文件系统通常保存在磁盘上</a:t>
            </a:r>
            <a:endParaRPr lang="en-US" altLang="zh-CN" sz="2400" dirty="0" smtClean="0">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磁盘由几个分区构成，每个分区的文件系统的是相互独立的</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磁盘的扇区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称为</a:t>
            </a:r>
            <a:r>
              <a:rPr lang="zh-CN" altLang="en-US" sz="2400" b="1" dirty="0" smtClean="0">
                <a:solidFill>
                  <a:srgbClr val="0000FF"/>
                </a:solidFill>
                <a:latin typeface="Times New Roman" panose="02020603050405020304" pitchFamily="18" charset="0"/>
                <a:cs typeface="Times New Roman" panose="02020603050405020304" pitchFamily="18" charset="0"/>
              </a:rPr>
              <a:t>主引导记录</a:t>
            </a:r>
            <a:r>
              <a:rPr lang="en-US" altLang="zh-CN" sz="2400" dirty="0" smtClean="0">
                <a:solidFill>
                  <a:srgbClr val="0000FF"/>
                </a:solidFill>
                <a:latin typeface="Times New Roman" panose="02020603050405020304" pitchFamily="18" charset="0"/>
                <a:cs typeface="Times New Roman" panose="02020603050405020304" pitchFamily="18" charset="0"/>
              </a:rPr>
              <a:t>(Master Boot Record, </a:t>
            </a:r>
            <a:r>
              <a:rPr lang="en-US" altLang="zh-CN" sz="2400" b="1" dirty="0" smtClean="0">
                <a:solidFill>
                  <a:srgbClr val="0000FF"/>
                </a:solidFill>
                <a:latin typeface="Times New Roman" panose="02020603050405020304" pitchFamily="18" charset="0"/>
                <a:cs typeface="Times New Roman" panose="02020603050405020304" pitchFamily="18" charset="0"/>
              </a:rPr>
              <a:t>MBR</a:t>
            </a:r>
            <a:r>
              <a:rPr lang="en-US" altLang="zh-CN" sz="2400" dirty="0" smtClean="0">
                <a:solidFill>
                  <a:srgbClr val="0000FF"/>
                </a:solidFill>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用来启动计算机</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MBR</a:t>
            </a:r>
            <a:r>
              <a:rPr lang="zh-CN" altLang="en-US" sz="2400" dirty="0" smtClean="0">
                <a:latin typeface="Times New Roman" panose="02020603050405020304" pitchFamily="18" charset="0"/>
                <a:cs typeface="Times New Roman" panose="02020603050405020304" pitchFamily="18" charset="0"/>
              </a:rPr>
              <a:t>末尾的分区表，记录了每个分区的起始地址和结束地址。</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每个分区都是都是以一个引导块开头，即使该分区中并没有包括可引导的操作系统</a:t>
            </a:r>
            <a:endParaRPr lang="en-US" altLang="zh-CN" sz="2400" dirty="0" smtClean="0">
              <a:latin typeface="Times New Roman" panose="02020603050405020304" pitchFamily="18" charset="0"/>
              <a:cs typeface="Times New Roman" panose="02020603050405020304" pitchFamily="18" charset="0"/>
            </a:endParaRPr>
          </a:p>
          <a:p>
            <a:pPr marL="0" indent="0" algn="just">
              <a:spcBef>
                <a:spcPct val="50000"/>
              </a:spcBef>
            </a:pPr>
            <a:endParaRPr lang="en-US" altLang="zh-CN"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47056" y="5229200"/>
            <a:ext cx="8496944" cy="461665"/>
          </a:xfrm>
          <a:prstGeom prst="rect">
            <a:avLst/>
          </a:prstGeom>
          <a:noFill/>
        </p:spPr>
        <p:txBody>
          <a:bodyPr wrap="square" rtlCol="0">
            <a:spAutoFit/>
          </a:bodyPr>
          <a:lstStyle/>
          <a:p>
            <a:r>
              <a:rPr lang="zh-CN" altLang="en-US" sz="2400" dirty="0" smtClean="0">
                <a:latin typeface="+mn-ea"/>
                <a:ea typeface="+mn-ea"/>
              </a:rPr>
              <a:t>启动</a:t>
            </a:r>
            <a:r>
              <a:rPr lang="en-US" altLang="zh-CN" sz="2400" dirty="0" smtClean="0">
                <a:latin typeface="+mn-ea"/>
                <a:ea typeface="+mn-ea"/>
                <a:sym typeface="Wingdings" panose="05000000000000000000" pitchFamily="2" charset="2"/>
              </a:rPr>
              <a:t>BIOS</a:t>
            </a:r>
            <a:r>
              <a:rPr lang="zh-CN" altLang="en-US" sz="2400" dirty="0" smtClean="0">
                <a:latin typeface="+mn-ea"/>
                <a:ea typeface="+mn-ea"/>
                <a:sym typeface="Wingdings" panose="05000000000000000000" pitchFamily="2" charset="2"/>
              </a:rPr>
              <a:t>读入并执行</a:t>
            </a:r>
            <a:r>
              <a:rPr lang="en-US" altLang="zh-CN" sz="2400" dirty="0" smtClean="0">
                <a:latin typeface="+mn-ea"/>
                <a:ea typeface="+mn-ea"/>
                <a:sym typeface="Wingdings" panose="05000000000000000000" pitchFamily="2" charset="2"/>
              </a:rPr>
              <a:t>MBR</a:t>
            </a:r>
            <a:r>
              <a:rPr lang="zh-CN" altLang="en-US" sz="2400" dirty="0" smtClean="0">
                <a:latin typeface="+mn-ea"/>
                <a:ea typeface="+mn-ea"/>
                <a:sym typeface="Wingdings" panose="05000000000000000000" pitchFamily="2" charset="2"/>
              </a:rPr>
              <a:t>代码</a:t>
            </a:r>
            <a:r>
              <a:rPr lang="en-US" altLang="zh-CN" sz="2400" dirty="0" smtClean="0">
                <a:solidFill>
                  <a:srgbClr val="FF0000"/>
                </a:solidFill>
                <a:latin typeface="+mn-ea"/>
                <a:ea typeface="+mn-ea"/>
                <a:sym typeface="Wingdings" panose="05000000000000000000" pitchFamily="2" charset="2"/>
              </a:rPr>
              <a:t></a:t>
            </a:r>
            <a:r>
              <a:rPr lang="zh-CN" altLang="en-US" sz="2400" dirty="0" smtClean="0">
                <a:latin typeface="+mn-ea"/>
                <a:ea typeface="+mn-ea"/>
                <a:sym typeface="Wingdings" panose="05000000000000000000" pitchFamily="2" charset="2"/>
              </a:rPr>
              <a:t>读取操作系统</a:t>
            </a:r>
            <a:endParaRPr lang="zh-CN" altLang="en-US" sz="2400" dirty="0">
              <a:latin typeface="+mn-ea"/>
              <a:ea typeface="+mn-ea"/>
            </a:endParaRPr>
          </a:p>
        </p:txBody>
      </p:sp>
      <p:sp>
        <p:nvSpPr>
          <p:cNvPr id="9" name="矩形 8"/>
          <p:cNvSpPr/>
          <p:nvPr/>
        </p:nvSpPr>
        <p:spPr>
          <a:xfrm>
            <a:off x="1751451" y="6141070"/>
            <a:ext cx="500455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引导块中的代码会把保存在该分区中的</a:t>
            </a:r>
            <a:r>
              <a:rPr lang="zh-CN" altLang="en-US" b="1" dirty="0" smtClean="0">
                <a:solidFill>
                  <a:srgbClr val="0000FF"/>
                </a:solidFill>
              </a:rPr>
              <a:t>操作系统</a:t>
            </a:r>
            <a:r>
              <a:rPr lang="zh-CN" altLang="en-US" dirty="0" smtClean="0">
                <a:solidFill>
                  <a:schemeClr val="tx1"/>
                </a:solidFill>
              </a:rPr>
              <a:t>读取出来，装入内存运行</a:t>
            </a:r>
            <a:endParaRPr lang="zh-CN" altLang="en-US" dirty="0">
              <a:solidFill>
                <a:schemeClr val="tx1"/>
              </a:solidFill>
            </a:endParaRPr>
          </a:p>
        </p:txBody>
      </p:sp>
      <p:sp>
        <p:nvSpPr>
          <p:cNvPr id="10" name="下箭头 9"/>
          <p:cNvSpPr/>
          <p:nvPr/>
        </p:nvSpPr>
        <p:spPr>
          <a:xfrm>
            <a:off x="5831050" y="5629295"/>
            <a:ext cx="216024" cy="442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27476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5.3.1 </a:t>
            </a:r>
            <a:r>
              <a:rPr lang="zh-CN" altLang="en-US" sz="2800" b="1" dirty="0" smtClean="0">
                <a:latin typeface="Times New Roman" panose="02020603050405020304" pitchFamily="18" charset="0"/>
                <a:cs typeface="Times New Roman" panose="02020603050405020304" pitchFamily="18" charset="0"/>
              </a:rPr>
              <a:t>文件系统的布局</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755068" y="1160748"/>
            <a:ext cx="7813376"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不同的操作系统中，使用的名称不太相同</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Font typeface="Wingdings" panose="05000000000000000000" pitchFamily="2" charset="2"/>
              <a:buChar char="Ø"/>
            </a:pPr>
            <a:r>
              <a:rPr lang="zh-CN" altLang="en-US" sz="2400" b="1" dirty="0" smtClean="0">
                <a:latin typeface="Times New Roman" panose="02020603050405020304" pitchFamily="18" charset="0"/>
                <a:cs typeface="Times New Roman" panose="02020603050405020304" pitchFamily="18" charset="0"/>
              </a:rPr>
              <a:t>主</a:t>
            </a:r>
            <a:r>
              <a:rPr lang="zh-CN" altLang="en-US" sz="2400" b="1" dirty="0">
                <a:latin typeface="Times New Roman" panose="02020603050405020304" pitchFamily="18" charset="0"/>
                <a:cs typeface="Times New Roman" panose="02020603050405020304" pitchFamily="18" charset="0"/>
              </a:rPr>
              <a:t>引导</a:t>
            </a:r>
            <a:r>
              <a:rPr lang="zh-CN" altLang="en-US" sz="2400" b="1" dirty="0" smtClean="0">
                <a:latin typeface="Times New Roman" panose="02020603050405020304" pitchFamily="18" charset="0"/>
                <a:cs typeface="Times New Roman" panose="02020603050405020304" pitchFamily="18" charset="0"/>
              </a:rPr>
              <a:t>记录</a:t>
            </a:r>
            <a:r>
              <a:rPr lang="en-US" altLang="zh-CN" sz="2400"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MBR</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也叫</a:t>
            </a:r>
            <a:r>
              <a:rPr lang="zh-CN" altLang="en-US" sz="2400" b="1" u="sng" dirty="0" smtClean="0">
                <a:latin typeface="Times New Roman" panose="02020603050405020304" pitchFamily="18" charset="0"/>
                <a:cs typeface="Times New Roman" panose="02020603050405020304" pitchFamily="18" charset="0"/>
              </a:rPr>
              <a:t>初始化程序装载器</a:t>
            </a:r>
            <a:r>
              <a:rPr lang="en-US" altLang="zh-CN" sz="2400" dirty="0" smtClean="0">
                <a:latin typeface="Times New Roman" panose="02020603050405020304" pitchFamily="18" charset="0"/>
                <a:cs typeface="Times New Roman" panose="02020603050405020304" pitchFamily="18" charset="0"/>
              </a:rPr>
              <a:t>(Initial program </a:t>
            </a:r>
            <a:r>
              <a:rPr lang="en-US" altLang="zh-CN" sz="2400" dirty="0" err="1" smtClean="0">
                <a:latin typeface="Times New Roman" panose="02020603050405020304" pitchFamily="18" charset="0"/>
                <a:cs typeface="Times New Roman" panose="02020603050405020304" pitchFamily="18" charset="0"/>
              </a:rPr>
              <a:t>Loader,</a:t>
            </a:r>
            <a:r>
              <a:rPr lang="en-US" altLang="zh-CN" sz="2400" b="1" dirty="0" err="1" smtClean="0">
                <a:latin typeface="Times New Roman" panose="02020603050405020304" pitchFamily="18" charset="0"/>
                <a:cs typeface="Times New Roman" panose="02020603050405020304" pitchFamily="18" charset="0"/>
              </a:rPr>
              <a:t>IPL</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zh-CN" altLang="en-US" sz="2400" u="sng" dirty="0" smtClean="0">
                <a:latin typeface="Times New Roman" panose="02020603050405020304" pitchFamily="18" charset="0"/>
                <a:cs typeface="Times New Roman" panose="02020603050405020304" pitchFamily="18" charset="0"/>
              </a:rPr>
              <a:t>卷引入代码</a:t>
            </a:r>
            <a:r>
              <a:rPr lang="en-US" altLang="zh-CN" sz="2400" dirty="0" smtClean="0">
                <a:latin typeface="Times New Roman" panose="02020603050405020304" pitchFamily="18" charset="0"/>
                <a:cs typeface="Times New Roman" panose="02020603050405020304" pitchFamily="18" charset="0"/>
              </a:rPr>
              <a:t>(Volume Boot Code)</a:t>
            </a:r>
            <a:r>
              <a:rPr lang="zh-CN" altLang="en-US" sz="2400" dirty="0" smtClean="0">
                <a:latin typeface="Times New Roman" panose="02020603050405020304" pitchFamily="18" charset="0"/>
                <a:cs typeface="Times New Roman" panose="02020603050405020304" pitchFamily="18" charset="0"/>
              </a:rPr>
              <a:t>或简称为</a:t>
            </a:r>
            <a:r>
              <a:rPr lang="zh-CN" altLang="en-US" sz="2400" b="1" u="sng" dirty="0" smtClean="0">
                <a:latin typeface="Times New Roman" panose="02020603050405020304" pitchFamily="18" charset="0"/>
                <a:cs typeface="Times New Roman" panose="02020603050405020304" pitchFamily="18" charset="0"/>
              </a:rPr>
              <a:t>主引导</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masterboot</a:t>
            </a:r>
            <a:r>
              <a:rPr lang="en-US" altLang="zh-CN" sz="2400" dirty="0" smtClean="0">
                <a:latin typeface="Times New Roman" panose="02020603050405020304" pitchFamily="18" charset="0"/>
                <a:cs typeface="Times New Roman" panose="02020603050405020304" pitchFamily="18" charset="0"/>
              </a:rPr>
              <a:t>)</a:t>
            </a:r>
          </a:p>
          <a:p>
            <a:pPr marL="342900" lvl="1" indent="-342900" algn="just">
              <a:lnSpc>
                <a:spcPct val="150000"/>
              </a:lnSpc>
              <a:spcBef>
                <a:spcPct val="50000"/>
              </a:spcBef>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BIOS</a:t>
            </a:r>
            <a:r>
              <a:rPr lang="zh-CN" altLang="en-US" sz="2400" dirty="0" smtClean="0">
                <a:latin typeface="Times New Roman" panose="02020603050405020304" pitchFamily="18" charset="0"/>
                <a:cs typeface="Times New Roman" panose="02020603050405020304" pitchFamily="18" charset="0"/>
              </a:rPr>
              <a:t>装入</a:t>
            </a:r>
            <a:r>
              <a:rPr lang="en-US" altLang="zh-CN" sz="2400" dirty="0" smtClean="0">
                <a:latin typeface="Times New Roman" panose="02020603050405020304" pitchFamily="18" charset="0"/>
                <a:cs typeface="Times New Roman" panose="02020603050405020304" pitchFamily="18" charset="0"/>
              </a:rPr>
              <a:t>MBR</a:t>
            </a:r>
            <a:r>
              <a:rPr lang="zh-CN" altLang="en-US" sz="2400" dirty="0" smtClean="0">
                <a:latin typeface="Times New Roman" panose="02020603050405020304" pitchFamily="18" charset="0"/>
                <a:cs typeface="Times New Roman" panose="02020603050405020304" pitchFamily="18" charset="0"/>
              </a:rPr>
              <a:t>或引导扇区，随后可能不止使用一个块来存放引导代码。系统的实现者也可以提供一个自定义的</a:t>
            </a:r>
            <a:r>
              <a:rPr lang="en-US" altLang="zh-CN" sz="2400" dirty="0" smtClean="0">
                <a:latin typeface="Times New Roman" panose="02020603050405020304" pitchFamily="18" charset="0"/>
                <a:cs typeface="Times New Roman" panose="02020603050405020304" pitchFamily="18" charset="0"/>
              </a:rPr>
              <a:t>MBR</a:t>
            </a:r>
            <a:r>
              <a:rPr lang="zh-CN" altLang="en-US" sz="2400" dirty="0" smtClean="0">
                <a:latin typeface="Times New Roman" panose="02020603050405020304" pitchFamily="18" charset="0"/>
                <a:cs typeface="Times New Roman" panose="02020603050405020304" pitchFamily="18" charset="0"/>
              </a:rPr>
              <a:t>，必须和标准分区兼容</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9354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5.3.1 </a:t>
            </a:r>
            <a:r>
              <a:rPr lang="zh-CN" altLang="en-US" sz="2800" b="1" dirty="0" smtClean="0">
                <a:latin typeface="Times New Roman" panose="02020603050405020304" pitchFamily="18" charset="0"/>
                <a:cs typeface="Times New Roman" panose="02020603050405020304" pitchFamily="18" charset="0"/>
              </a:rPr>
              <a:t>文件系统的布局</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323528" y="944724"/>
            <a:ext cx="8136904"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主要分区</a:t>
            </a:r>
            <a:r>
              <a:rPr lang="zh-CN" altLang="en-US" sz="2400" dirty="0" smtClean="0">
                <a:latin typeface="Times New Roman" panose="02020603050405020304" pitchFamily="18" charset="0"/>
                <a:cs typeface="Times New Roman" panose="02020603050405020304" pitchFamily="18" charset="0"/>
              </a:rPr>
              <a:t>的个数</a:t>
            </a:r>
            <a:r>
              <a:rPr lang="zh-CN" altLang="en-US" sz="2400" b="1" dirty="0" smtClean="0">
                <a:solidFill>
                  <a:srgbClr val="FF0000"/>
                </a:solidFill>
                <a:latin typeface="Times New Roman" panose="02020603050405020304" pitchFamily="18" charset="0"/>
                <a:cs typeface="Times New Roman" panose="02020603050405020304" pitchFamily="18" charset="0"/>
              </a:rPr>
              <a:t>不能超过</a:t>
            </a:r>
            <a:r>
              <a:rPr lang="en-US" altLang="zh-CN" sz="2400" b="1" dirty="0" smtClean="0">
                <a:solidFill>
                  <a:srgbClr val="FF0000"/>
                </a:solidFill>
                <a:latin typeface="Times New Roman" panose="02020603050405020304" pitchFamily="18" charset="0"/>
                <a:cs typeface="Times New Roman" panose="02020603050405020304" pitchFamily="18" charset="0"/>
              </a:rPr>
              <a:t>4</a:t>
            </a:r>
            <a:r>
              <a:rPr lang="zh-CN" altLang="en-US" sz="2400" b="1" dirty="0" smtClean="0">
                <a:solidFill>
                  <a:srgbClr val="FF0000"/>
                </a:solidFill>
                <a:latin typeface="Times New Roman" panose="02020603050405020304" pitchFamily="18" charset="0"/>
                <a:cs typeface="Times New Roman" panose="02020603050405020304" pitchFamily="18" charset="0"/>
              </a:rPr>
              <a:t>个</a:t>
            </a:r>
            <a:r>
              <a:rPr lang="zh-CN" altLang="en-US" sz="2400" dirty="0" smtClean="0">
                <a:latin typeface="Times New Roman" panose="02020603050405020304" pitchFamily="18" charset="0"/>
                <a:cs typeface="Times New Roman" panose="02020603050405020304" pitchFamily="18" charset="0"/>
              </a:rPr>
              <a:t>，因为在主引导记录和第一个</a:t>
            </a:r>
            <a:r>
              <a:rPr lang="en-US" altLang="zh-CN" sz="2400" dirty="0" smtClean="0">
                <a:latin typeface="Times New Roman" panose="02020603050405020304" pitchFamily="18" charset="0"/>
                <a:cs typeface="Times New Roman" panose="02020603050405020304" pitchFamily="18" charset="0"/>
              </a:rPr>
              <a:t>512</a:t>
            </a:r>
            <a:r>
              <a:rPr lang="zh-CN" altLang="en-US" sz="2400" dirty="0" smtClean="0">
                <a:latin typeface="Times New Roman" panose="02020603050405020304" pitchFamily="18" charset="0"/>
                <a:cs typeface="Times New Roman" panose="02020603050405020304" pitchFamily="18" charset="0"/>
              </a:rPr>
              <a:t>字节的扇尾之间，仅能容纳</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个数组元素，存放分区的描述符。</a:t>
            </a:r>
            <a:endParaRPr lang="en-US" altLang="zh-CN" sz="2400" dirty="0" smtClean="0">
              <a:latin typeface="Times New Roman" panose="02020603050405020304" pitchFamily="18" charset="0"/>
              <a:cs typeface="Times New Roman" panose="02020603050405020304" pitchFamily="18" charset="0"/>
            </a:endParaRPr>
          </a:p>
          <a:p>
            <a:pPr algn="just">
              <a:lnSpc>
                <a:spcPct val="150000"/>
              </a:lnSpc>
              <a:spcBef>
                <a:spcPct val="50000"/>
              </a:spcBef>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解决</a:t>
            </a:r>
            <a:r>
              <a:rPr lang="zh-CN" altLang="en-US" sz="2400" dirty="0" smtClean="0">
                <a:latin typeface="Times New Roman" panose="02020603050405020304" pitchFamily="18" charset="0"/>
                <a:cs typeface="Times New Roman" panose="02020603050405020304" pitchFamily="18" charset="0"/>
              </a:rPr>
              <a:t>方法：分区表分某一项作为</a:t>
            </a:r>
            <a:r>
              <a:rPr lang="zh-CN" altLang="en-US" sz="2400" b="1" u="sng" dirty="0" smtClean="0">
                <a:solidFill>
                  <a:srgbClr val="0000FF"/>
                </a:solidFill>
                <a:latin typeface="Times New Roman" panose="02020603050405020304" pitchFamily="18" charset="0"/>
                <a:cs typeface="Times New Roman" panose="02020603050405020304" pitchFamily="18" charset="0"/>
              </a:rPr>
              <a:t>扩展分区</a:t>
            </a:r>
            <a:r>
              <a:rPr lang="zh-CN" altLang="en-US" sz="2400" dirty="0" smtClean="0">
                <a:latin typeface="Times New Roman" panose="02020603050405020304" pitchFamily="18" charset="0"/>
                <a:cs typeface="Times New Roman" panose="02020603050405020304" pitchFamily="18" charset="0"/>
              </a:rPr>
              <a:t>指向一个</a:t>
            </a:r>
            <a:r>
              <a:rPr lang="zh-CN" altLang="en-US" sz="2400" b="1" u="sng" dirty="0" smtClean="0">
                <a:solidFill>
                  <a:srgbClr val="0000FF"/>
                </a:solidFill>
                <a:latin typeface="Times New Roman" panose="02020603050405020304" pitchFamily="18" charset="0"/>
                <a:cs typeface="Times New Roman" panose="02020603050405020304" pitchFamily="18" charset="0"/>
              </a:rPr>
              <a:t>逻辑分区链表</a:t>
            </a:r>
            <a:r>
              <a:rPr lang="zh-CN" altLang="en-US" sz="2400" b="1"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BIOS</a:t>
            </a:r>
            <a:r>
              <a:rPr lang="zh-CN" altLang="en-US" sz="2400" dirty="0" smtClean="0">
                <a:latin typeface="Times New Roman" panose="02020603050405020304" pitchFamily="18" charset="0"/>
                <a:cs typeface="Times New Roman" panose="02020603050405020304" pitchFamily="18" charset="0"/>
              </a:rPr>
              <a:t>不能从逻辑分区来启动一个操作系统，最初的启动必须是从主分区开始，由它装入代码，管理各个逻辑分区。</a:t>
            </a:r>
            <a:endParaRPr lang="en-US" altLang="zh-CN" sz="2400" dirty="0" smtClean="0">
              <a:latin typeface="Times New Roman" panose="02020603050405020304" pitchFamily="18" charset="0"/>
              <a:cs typeface="Times New Roman" panose="02020603050405020304" pitchFamily="18" charset="0"/>
            </a:endParaRPr>
          </a:p>
          <a:p>
            <a:pPr algn="just">
              <a:lnSpc>
                <a:spcPct val="150000"/>
              </a:lnSpc>
              <a:spcBef>
                <a:spcPct val="50000"/>
              </a:spcBef>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MNIX3</a:t>
            </a:r>
            <a:r>
              <a:rPr lang="zh-CN" altLang="en-US" sz="2400" dirty="0" smtClean="0">
                <a:latin typeface="Times New Roman" panose="02020603050405020304" pitchFamily="18" charset="0"/>
                <a:cs typeface="Times New Roman" panose="02020603050405020304" pitchFamily="18" charset="0"/>
              </a:rPr>
              <a:t>允许在一个分区中包含</a:t>
            </a:r>
            <a:r>
              <a:rPr lang="zh-CN" altLang="en-US" sz="2400" b="1" u="sng" dirty="0" smtClean="0">
                <a:solidFill>
                  <a:srgbClr val="0000FF"/>
                </a:solidFill>
                <a:latin typeface="Times New Roman" panose="02020603050405020304" pitchFamily="18" charset="0"/>
                <a:cs typeface="Times New Roman" panose="02020603050405020304" pitchFamily="18" charset="0"/>
              </a:rPr>
              <a:t>子分区表</a:t>
            </a:r>
            <a:r>
              <a:rPr lang="zh-CN" altLang="en-US" sz="2400" b="1"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可以使得管理子分区表的代码管理子区分表。</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7057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5.3.1 </a:t>
            </a:r>
            <a:r>
              <a:rPr lang="zh-CN" altLang="en-US" sz="2800" b="1" dirty="0" smtClean="0">
                <a:latin typeface="Times New Roman" panose="02020603050405020304" pitchFamily="18" charset="0"/>
                <a:cs typeface="Times New Roman" panose="02020603050405020304" pitchFamily="18" charset="0"/>
              </a:rPr>
              <a:t>文件系统的布局</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503548" y="1016732"/>
            <a:ext cx="7992888" cy="426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不是所有的磁盘需要分区，软盘的引导块通常从第一个扇区开始。</a:t>
            </a:r>
            <a:endParaRPr lang="en-US" altLang="zh-CN" sz="2400" b="1"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BIOS</a:t>
            </a:r>
            <a:r>
              <a:rPr lang="zh-CN" altLang="en-US" sz="2400" dirty="0" smtClean="0">
                <a:latin typeface="Times New Roman" panose="02020603050405020304" pitchFamily="18" charset="0"/>
                <a:cs typeface="Times New Roman" panose="02020603050405020304" pitchFamily="18" charset="0"/>
              </a:rPr>
              <a:t>读入磁盘的第一个扇区然后查找一个</a:t>
            </a:r>
            <a:r>
              <a:rPr lang="zh-CN" altLang="en-US" sz="2400" b="1" dirty="0" smtClean="0">
                <a:solidFill>
                  <a:srgbClr val="FF0000"/>
                </a:solidFill>
                <a:latin typeface="Times New Roman" panose="02020603050405020304" pitchFamily="18" charset="0"/>
                <a:cs typeface="Times New Roman" panose="02020603050405020304" pitchFamily="18" charset="0"/>
              </a:rPr>
              <a:t>魔数</a:t>
            </a:r>
            <a:r>
              <a:rPr lang="en-US" altLang="zh-CN" sz="2400" b="1" dirty="0" smtClean="0">
                <a:latin typeface="Times New Roman" panose="02020603050405020304" pitchFamily="18" charset="0"/>
                <a:cs typeface="Times New Roman" panose="02020603050405020304" pitchFamily="18" charset="0"/>
              </a:rPr>
              <a:t>(</a:t>
            </a:r>
            <a:r>
              <a:rPr lang="zh-CN" altLang="en-US" sz="2400" dirty="0" smtClean="0">
                <a:solidFill>
                  <a:srgbClr val="0000FF"/>
                </a:solidFill>
                <a:latin typeface="Times New Roman" panose="02020603050405020304" pitchFamily="18" charset="0"/>
                <a:cs typeface="Times New Roman" panose="02020603050405020304" pitchFamily="18" charset="0"/>
              </a:rPr>
              <a:t>标明这是有效的可执行代码</a:t>
            </a:r>
            <a:r>
              <a:rPr lang="en-US" altLang="zh-CN" sz="2400" b="1"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，这样可以避免执行一个未格式化或已损坏的磁盘。</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主引导记录和引导块使用的是相同的</a:t>
            </a:r>
            <a:r>
              <a:rPr lang="zh-CN" altLang="en-US" sz="2400" b="1" dirty="0">
                <a:solidFill>
                  <a:srgbClr val="FF0000"/>
                </a:solidFill>
                <a:latin typeface="Times New Roman" panose="02020603050405020304" pitchFamily="18" charset="0"/>
                <a:cs typeface="Times New Roman" panose="02020603050405020304" pitchFamily="18" charset="0"/>
              </a:rPr>
              <a:t>魔数</a:t>
            </a:r>
            <a:r>
              <a:rPr lang="zh-CN" altLang="en-US" sz="2400" b="1"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因而</a:t>
            </a:r>
            <a:r>
              <a:rPr lang="zh-CN" altLang="en-US" sz="2400" dirty="0" smtClean="0">
                <a:latin typeface="Times New Roman" panose="02020603050405020304" pitchFamily="18" charset="0"/>
                <a:cs typeface="Times New Roman" panose="02020603050405020304" pitchFamily="18" charset="0"/>
              </a:rPr>
              <a:t>可执行的代码可能是两者之一。</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542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412776"/>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5.1  </a:t>
            </a:r>
            <a:r>
              <a:rPr lang="zh-CN" altLang="en-US" sz="2800" b="1" kern="0" dirty="0" smtClean="0">
                <a:latin typeface="Times New Roman" panose="02020603050405020304" pitchFamily="18" charset="0"/>
                <a:ea typeface="+mn-ea"/>
                <a:cs typeface="Times New Roman" panose="02020603050405020304" pitchFamily="18" charset="0"/>
              </a:rPr>
              <a:t>文件</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5.2  </a:t>
            </a:r>
            <a:r>
              <a:rPr lang="zh-CN" altLang="en-US" sz="2800" b="1" kern="0" dirty="0" smtClean="0">
                <a:latin typeface="Times New Roman" panose="02020603050405020304" pitchFamily="18" charset="0"/>
                <a:ea typeface="+mn-ea"/>
                <a:cs typeface="Times New Roman" panose="02020603050405020304" pitchFamily="18" charset="0"/>
              </a:rPr>
              <a:t>目录</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5.3  </a:t>
            </a:r>
            <a:r>
              <a:rPr lang="zh-CN" altLang="en-US" sz="2800" b="1" kern="0" dirty="0" smtClean="0">
                <a:latin typeface="Times New Roman" panose="02020603050405020304" pitchFamily="18" charset="0"/>
                <a:ea typeface="+mn-ea"/>
                <a:cs typeface="Times New Roman" panose="02020603050405020304" pitchFamily="18" charset="0"/>
              </a:rPr>
              <a:t>文件系统的实现</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5.6  MINIX 3</a:t>
            </a:r>
            <a:r>
              <a:rPr lang="zh-CN" altLang="en-US" sz="2800" b="1" kern="0" dirty="0" smtClean="0">
                <a:latin typeface="Times New Roman" panose="02020603050405020304" pitchFamily="18" charset="0"/>
                <a:ea typeface="+mn-ea"/>
                <a:cs typeface="Times New Roman" panose="02020603050405020304" pitchFamily="18" charset="0"/>
              </a:rPr>
              <a:t>文件系统概述</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5.7  MINIX 3</a:t>
            </a:r>
            <a:r>
              <a:rPr lang="zh-CN" altLang="en-US" sz="2800" b="1" kern="0" dirty="0" smtClean="0">
                <a:latin typeface="Times New Roman" panose="02020603050405020304" pitchFamily="18" charset="0"/>
                <a:ea typeface="+mn-ea"/>
                <a:cs typeface="Times New Roman" panose="02020603050405020304" pitchFamily="18" charset="0"/>
              </a:rPr>
              <a:t>文件系统的实现</a:t>
            </a:r>
            <a:endParaRPr lang="en-US" altLang="zh-CN" sz="28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935597" y="80628"/>
            <a:ext cx="3528392" cy="609600"/>
          </a:xfrm>
          <a:prstGeom prst="rect">
            <a:avLst/>
          </a:prstGeom>
        </p:spPr>
        <p:txBody>
          <a:bodyPr/>
          <a:lstStyle/>
          <a:p>
            <a:pPr algn="ctr">
              <a:defRPr/>
            </a:pPr>
            <a:r>
              <a:rPr lang="zh-CN" altLang="en-US" sz="3600" b="1" kern="0" dirty="0" smtClean="0">
                <a:latin typeface="Times New Roman" panose="02020603050405020304" pitchFamily="18" charset="0"/>
                <a:cs typeface="Times New Roman" panose="02020603050405020304" pitchFamily="18" charset="0"/>
              </a:rPr>
              <a:t>第</a:t>
            </a:r>
            <a:r>
              <a:rPr lang="en-US" altLang="zh-CN" sz="3600" b="1" kern="0" dirty="0" smtClean="0">
                <a:latin typeface="Times New Roman" panose="02020603050405020304" pitchFamily="18" charset="0"/>
                <a:cs typeface="Times New Roman" panose="02020603050405020304" pitchFamily="18" charset="0"/>
              </a:rPr>
              <a:t>5</a:t>
            </a:r>
            <a:r>
              <a:rPr lang="zh-CN" altLang="en-US" sz="3600" b="1" kern="0" dirty="0" smtClean="0">
                <a:latin typeface="Times New Roman" panose="02020603050405020304" pitchFamily="18" charset="0"/>
                <a:cs typeface="Times New Roman" panose="02020603050405020304" pitchFamily="18" charset="0"/>
              </a:rPr>
              <a:t>章 文件系统</a:t>
            </a:r>
            <a:endParaRPr lang="zh-CN" altLang="zh-CN" sz="36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089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5.3.1 </a:t>
            </a:r>
            <a:r>
              <a:rPr lang="zh-CN" altLang="en-US" sz="2800" b="1" dirty="0" smtClean="0">
                <a:latin typeface="Times New Roman" panose="02020603050405020304" pitchFamily="18" charset="0"/>
                <a:cs typeface="Times New Roman" panose="02020603050405020304" pitchFamily="18" charset="0"/>
              </a:rPr>
              <a:t>文件系统的布局</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431540" y="944724"/>
            <a:ext cx="79928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不同的系统文件磁盘分区的布局差别很大。</a:t>
            </a:r>
            <a:endParaRPr lang="en-US" altLang="zh-CN" sz="2400" b="1" dirty="0">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类</a:t>
            </a:r>
            <a:r>
              <a:rPr lang="en-US" altLang="zh-CN" sz="2400" b="1" dirty="0" smtClean="0">
                <a:latin typeface="Times New Roman" panose="02020603050405020304" pitchFamily="18" charset="0"/>
                <a:cs typeface="Times New Roman" panose="02020603050405020304" pitchFamily="18" charset="0"/>
              </a:rPr>
              <a:t>UNIX</a:t>
            </a:r>
            <a:r>
              <a:rPr lang="zh-CN" altLang="en-US" sz="2400" b="1" dirty="0" smtClean="0">
                <a:latin typeface="Times New Roman" panose="02020603050405020304" pitchFamily="18" charset="0"/>
                <a:cs typeface="Times New Roman" panose="02020603050405020304" pitchFamily="18" charset="0"/>
              </a:rPr>
              <a:t>的文件系统的内容项：</a:t>
            </a:r>
            <a:endParaRPr lang="en-US" altLang="zh-CN" sz="2400" b="1"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第一项</a:t>
            </a:r>
            <a:r>
              <a:rPr lang="zh-CN" altLang="en-US" sz="2400" b="1" dirty="0" smtClean="0">
                <a:latin typeface="Times New Roman" panose="02020603050405020304" pitchFamily="18" charset="0"/>
                <a:cs typeface="Times New Roman" panose="02020603050405020304" pitchFamily="18" charset="0"/>
              </a:rPr>
              <a:t>超级块</a:t>
            </a:r>
            <a:r>
              <a:rPr lang="en-US" altLang="zh-CN" sz="2400" dirty="0" smtClean="0">
                <a:latin typeface="Times New Roman" panose="02020603050405020304" pitchFamily="18" charset="0"/>
                <a:cs typeface="Times New Roman" panose="02020603050405020304" pitchFamily="18" charset="0"/>
              </a:rPr>
              <a:t>(superblock)</a:t>
            </a:r>
            <a:r>
              <a:rPr lang="zh-CN" altLang="en-US" sz="2400" dirty="0" smtClean="0">
                <a:latin typeface="Times New Roman" panose="02020603050405020304" pitchFamily="18" charset="0"/>
                <a:cs typeface="Times New Roman" panose="02020603050405020304" pitchFamily="18" charset="0"/>
              </a:rPr>
              <a:t>：包含了文件系统的所有关键参数</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第二</a:t>
            </a:r>
            <a:r>
              <a:rPr lang="zh-CN" altLang="en-US" sz="2400" dirty="0" smtClean="0">
                <a:latin typeface="Times New Roman" panose="02020603050405020304" pitchFamily="18" charset="0"/>
                <a:cs typeface="Times New Roman" panose="02020603050405020304" pitchFamily="18" charset="0"/>
              </a:rPr>
              <a:t>项空闲空间管理：关于文件系统中的空闲物理块的管理信息</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第三</a:t>
            </a:r>
            <a:r>
              <a:rPr lang="zh-CN" altLang="en-US" sz="2400" dirty="0" smtClean="0">
                <a:latin typeface="Times New Roman" panose="02020603050405020304" pitchFamily="18" charset="0"/>
                <a:cs typeface="Times New Roman" panose="02020603050405020304" pitchFamily="18" charset="0"/>
              </a:rPr>
              <a:t>项索引节点：是一组数据结构，一个文件对应一个，描述了文件的所有属性信息和它在磁盘上的存储位置</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第四项根目录：文件系统的根节点</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最后剩余的磁盘空间存放其他目录和文件</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2966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5.3.1 </a:t>
            </a:r>
            <a:r>
              <a:rPr lang="zh-CN" altLang="en-US" sz="2800" b="1" dirty="0" smtClean="0">
                <a:latin typeface="Times New Roman" panose="02020603050405020304" pitchFamily="18" charset="0"/>
                <a:cs typeface="Times New Roman" panose="02020603050405020304" pitchFamily="18" charset="0"/>
              </a:rPr>
              <a:t>文件系统的布局</a:t>
            </a:r>
            <a:endParaRPr lang="en-US" altLang="zh-CN" sz="28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957263" y="5422900"/>
            <a:ext cx="7772400" cy="700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ctr" eaLnBrk="1" hangingPunct="1">
              <a:buFont typeface="Wingdings" panose="05000000000000000000" pitchFamily="2" charset="2"/>
              <a:buChar char="Ø"/>
            </a:pPr>
            <a:r>
              <a:rPr lang="zh-CN" altLang="en-US" sz="2400" kern="0" dirty="0" smtClean="0"/>
              <a:t>不同的文件系统磁盘布局不相同</a:t>
            </a:r>
          </a:p>
        </p:txBody>
      </p:sp>
      <p:graphicFrame>
        <p:nvGraphicFramePr>
          <p:cNvPr id="6" name="Object 4"/>
          <p:cNvGraphicFramePr>
            <a:graphicFrameLocks noChangeAspect="1"/>
          </p:cNvGraphicFramePr>
          <p:nvPr/>
        </p:nvGraphicFramePr>
        <p:xfrm>
          <a:off x="541338" y="1644650"/>
          <a:ext cx="8231187" cy="3443288"/>
        </p:xfrm>
        <a:graphic>
          <a:graphicData uri="http://schemas.openxmlformats.org/presentationml/2006/ole">
            <mc:AlternateContent xmlns:mc="http://schemas.openxmlformats.org/markup-compatibility/2006">
              <mc:Choice xmlns:v="urn:schemas-microsoft-com:vml" Requires="v">
                <p:oleObj spid="_x0000_s6159" name="Visio" r:id="rId4" imgW="3844138" imgH="1606296" progId="Visio.Drawing.6">
                  <p:embed/>
                </p:oleObj>
              </mc:Choice>
              <mc:Fallback>
                <p:oleObj name="Visio" r:id="rId4" imgW="3844138" imgH="160629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38" y="1644650"/>
                        <a:ext cx="8231187"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31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5.3.2 </a:t>
            </a:r>
            <a:r>
              <a:rPr lang="zh-CN" altLang="en-US" sz="2800" b="1" dirty="0" smtClean="0">
                <a:latin typeface="Times New Roman" panose="02020603050405020304" pitchFamily="18" charset="0"/>
                <a:cs typeface="Times New Roman" panose="02020603050405020304" pitchFamily="18" charset="0"/>
              </a:rPr>
              <a:t>文件的实现</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575556" y="1088740"/>
            <a:ext cx="7992888" cy="507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ts val="0"/>
              </a:spcBef>
              <a:spcAft>
                <a:spcPts val="1200"/>
              </a:spcAft>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实现文件的存储时，关键问题在于记录文件的</a:t>
            </a:r>
            <a:r>
              <a:rPr lang="zh-CN" altLang="en-US" sz="2400" b="1" dirty="0" smtClean="0">
                <a:solidFill>
                  <a:srgbClr val="0000FF"/>
                </a:solidFill>
                <a:latin typeface="Times New Roman" panose="02020603050405020304" pitchFamily="18" charset="0"/>
                <a:cs typeface="Times New Roman" panose="02020603050405020304" pitchFamily="18" charset="0"/>
              </a:rPr>
              <a:t>存储的位置</a:t>
            </a:r>
            <a:r>
              <a:rPr lang="zh-CN" altLang="en-US" sz="2400" b="1" dirty="0" smtClean="0">
                <a:latin typeface="Times New Roman" panose="02020603050405020304" pitchFamily="18" charset="0"/>
                <a:cs typeface="Times New Roman" panose="02020603050405020304" pitchFamily="18" charset="0"/>
              </a:rPr>
              <a:t>和</a:t>
            </a:r>
            <a:r>
              <a:rPr lang="zh-CN" altLang="en-US" sz="2400" b="1" dirty="0" smtClean="0">
                <a:solidFill>
                  <a:srgbClr val="0000FF"/>
                </a:solidFill>
                <a:latin typeface="Times New Roman" panose="02020603050405020304" pitchFamily="18" charset="0"/>
                <a:cs typeface="Times New Roman" panose="02020603050405020304" pitchFamily="18" charset="0"/>
              </a:rPr>
              <a:t>存储的方法</a:t>
            </a:r>
            <a:endParaRPr lang="en-US" altLang="zh-CN" sz="2400" b="1" dirty="0" smtClean="0">
              <a:solidFill>
                <a:srgbClr val="0000FF"/>
              </a:solidFill>
              <a:latin typeface="Times New Roman" panose="02020603050405020304" pitchFamily="18" charset="0"/>
              <a:cs typeface="Times New Roman" panose="02020603050405020304" pitchFamily="18" charset="0"/>
            </a:endParaRPr>
          </a:p>
          <a:p>
            <a:pPr algn="just">
              <a:lnSpc>
                <a:spcPct val="120000"/>
              </a:lnSpc>
              <a:spcBef>
                <a:spcPts val="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常用的方法：</a:t>
            </a:r>
            <a:endParaRPr lang="en-US" altLang="zh-CN" sz="2400" b="1" dirty="0" smtClean="0">
              <a:latin typeface="Times New Roman" panose="02020603050405020304" pitchFamily="18" charset="0"/>
              <a:cs typeface="Times New Roman" panose="02020603050405020304" pitchFamily="18" charset="0"/>
            </a:endParaRPr>
          </a:p>
          <a:p>
            <a:pPr lvl="1">
              <a:lnSpc>
                <a:spcPct val="120000"/>
              </a:lnSpc>
              <a:spcBef>
                <a:spcPts val="0"/>
              </a:spcBef>
              <a:buFont typeface="Wingdings" panose="05000000000000000000" pitchFamily="2" charset="2"/>
              <a:buChar char="Ø"/>
            </a:pPr>
            <a:r>
              <a:rPr lang="zh-CN" altLang="en-US" sz="2400" b="1" u="sng" dirty="0">
                <a:latin typeface="Tahoma" panose="020B0604030504040204" pitchFamily="34" charset="0"/>
              </a:rPr>
              <a:t>连续分配方式</a:t>
            </a:r>
          </a:p>
          <a:p>
            <a:pPr lvl="2">
              <a:lnSpc>
                <a:spcPct val="120000"/>
              </a:lnSpc>
              <a:spcBef>
                <a:spcPts val="0"/>
              </a:spcBef>
            </a:pPr>
            <a:r>
              <a:rPr lang="zh-CN" altLang="en-US" sz="2400" dirty="0">
                <a:latin typeface="Tahoma" panose="020B0604030504040204" pitchFamily="34" charset="0"/>
              </a:rPr>
              <a:t>将文件存储在连续的磁盘块中</a:t>
            </a:r>
          </a:p>
          <a:p>
            <a:pPr lvl="1">
              <a:lnSpc>
                <a:spcPct val="120000"/>
              </a:lnSpc>
              <a:spcBef>
                <a:spcPts val="0"/>
              </a:spcBef>
              <a:buFont typeface="Wingdings" panose="05000000000000000000" pitchFamily="2" charset="2"/>
              <a:buChar char="Ø"/>
            </a:pPr>
            <a:r>
              <a:rPr lang="zh-CN" altLang="en-US" sz="2400" b="1" u="sng" dirty="0" smtClean="0">
                <a:latin typeface="Tahoma" panose="020B0604030504040204" pitchFamily="34" charset="0"/>
              </a:rPr>
              <a:t>链表</a:t>
            </a:r>
            <a:r>
              <a:rPr lang="zh-CN" altLang="en-US" sz="2400" b="1" u="sng" dirty="0">
                <a:latin typeface="Tahoma" panose="020B0604030504040204" pitchFamily="34" charset="0"/>
              </a:rPr>
              <a:t>分配</a:t>
            </a:r>
          </a:p>
          <a:p>
            <a:pPr lvl="2">
              <a:lnSpc>
                <a:spcPct val="120000"/>
              </a:lnSpc>
              <a:spcBef>
                <a:spcPts val="0"/>
              </a:spcBef>
            </a:pPr>
            <a:r>
              <a:rPr lang="zh-CN" altLang="en-US" sz="2400" dirty="0">
                <a:latin typeface="Tahoma" panose="020B0604030504040204" pitchFamily="34" charset="0"/>
              </a:rPr>
              <a:t>为文件建立块链接表</a:t>
            </a:r>
          </a:p>
          <a:p>
            <a:pPr lvl="1">
              <a:lnSpc>
                <a:spcPct val="120000"/>
              </a:lnSpc>
              <a:spcBef>
                <a:spcPts val="0"/>
              </a:spcBef>
              <a:buFont typeface="Wingdings" panose="05000000000000000000" pitchFamily="2" charset="2"/>
              <a:buChar char="Ø"/>
            </a:pPr>
            <a:r>
              <a:rPr lang="zh-CN" altLang="en-US" sz="2400" b="1" u="sng" dirty="0" smtClean="0">
                <a:latin typeface="Tahoma" panose="020B0604030504040204" pitchFamily="34" charset="0"/>
              </a:rPr>
              <a:t>带有文件分配表的链表结构</a:t>
            </a:r>
            <a:endParaRPr lang="zh-CN" altLang="en-US" sz="2400" b="1" u="sng" dirty="0">
              <a:latin typeface="Tahoma" panose="020B0604030504040204" pitchFamily="34" charset="0"/>
            </a:endParaRPr>
          </a:p>
          <a:p>
            <a:pPr lvl="2">
              <a:lnSpc>
                <a:spcPct val="120000"/>
              </a:lnSpc>
              <a:spcBef>
                <a:spcPts val="0"/>
              </a:spcBef>
            </a:pPr>
            <a:r>
              <a:rPr lang="zh-CN" altLang="en-US" sz="2400" dirty="0">
                <a:latin typeface="Tahoma" panose="020B0604030504040204" pitchFamily="34" charset="0"/>
              </a:rPr>
              <a:t>对块链接表建立索引，保存在内存中</a:t>
            </a:r>
          </a:p>
          <a:p>
            <a:pPr lvl="1">
              <a:lnSpc>
                <a:spcPct val="120000"/>
              </a:lnSpc>
              <a:spcBef>
                <a:spcPts val="0"/>
              </a:spcBef>
              <a:buFont typeface="Wingdings" panose="05000000000000000000" pitchFamily="2" charset="2"/>
              <a:buChar char="Ø"/>
            </a:pPr>
            <a:r>
              <a:rPr lang="zh-CN" altLang="en-US" sz="2400" b="1" u="sng" dirty="0" smtClean="0">
                <a:latin typeface="Times New Roman" panose="02020603050405020304" pitchFamily="18" charset="0"/>
                <a:cs typeface="Times New Roman" panose="02020603050405020304" pitchFamily="18" charset="0"/>
              </a:rPr>
              <a:t>索引节点</a:t>
            </a:r>
            <a:r>
              <a:rPr lang="zh-CN" altLang="en-US" sz="2400" b="1" u="sng" dirty="0" smtClean="0">
                <a:latin typeface="Tahoma" panose="020B0604030504040204" pitchFamily="34" charset="0"/>
              </a:rPr>
              <a:t>方式</a:t>
            </a:r>
            <a:endParaRPr lang="zh-CN" altLang="en-US" sz="2400" b="1" u="sng" dirty="0">
              <a:latin typeface="Tahoma" panose="020B0604030504040204" pitchFamily="34" charset="0"/>
            </a:endParaRPr>
          </a:p>
          <a:p>
            <a:pPr lvl="2">
              <a:lnSpc>
                <a:spcPct val="120000"/>
              </a:lnSpc>
              <a:spcBef>
                <a:spcPts val="0"/>
              </a:spcBef>
            </a:pPr>
            <a:r>
              <a:rPr lang="zh-CN" altLang="en-US" sz="2400" dirty="0">
                <a:latin typeface="Tahoma" panose="020B0604030504040204" pitchFamily="34" charset="0"/>
              </a:rPr>
              <a:t>为每个文件建立</a:t>
            </a:r>
            <a:r>
              <a:rPr lang="en-US" altLang="zh-CN" sz="2400" dirty="0">
                <a:latin typeface="Times New Roman" panose="02020603050405020304" pitchFamily="18" charset="0"/>
                <a:cs typeface="Times New Roman" panose="02020603050405020304" pitchFamily="18" charset="0"/>
              </a:rPr>
              <a:t>I-Node</a:t>
            </a:r>
            <a:r>
              <a:rPr lang="zh-CN" altLang="en-US" sz="2400" dirty="0">
                <a:latin typeface="Tahoma" panose="020B0604030504040204" pitchFamily="34" charset="0"/>
              </a:rPr>
              <a:t>表，类似</a:t>
            </a:r>
            <a:r>
              <a:rPr lang="zh-CN" altLang="en-US" sz="2400" dirty="0" smtClean="0">
                <a:latin typeface="Tahoma" panose="020B0604030504040204" pitchFamily="34" charset="0"/>
              </a:rPr>
              <a:t>页表</a:t>
            </a:r>
            <a:endParaRPr lang="zh-CN" altLang="en-US" sz="2400" dirty="0">
              <a:latin typeface="Tahoma" panose="020B0604030504040204" pitchFamily="34" charset="0"/>
            </a:endParaRPr>
          </a:p>
        </p:txBody>
      </p:sp>
    </p:spTree>
    <p:extLst>
      <p:ext uri="{BB962C8B-B14F-4D97-AF65-F5344CB8AC3E}">
        <p14:creationId xmlns:p14="http://schemas.microsoft.com/office/powerpoint/2010/main" val="10001504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7584" y="188640"/>
            <a:ext cx="7559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）连续分配</a:t>
            </a:r>
            <a:endParaRPr lang="en-US" altLang="zh-CN" sz="28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611560" y="1124744"/>
            <a:ext cx="7772400" cy="5292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30000"/>
              </a:lnSpc>
              <a:spcBef>
                <a:spcPts val="600"/>
              </a:spcBef>
              <a:spcAft>
                <a:spcPts val="600"/>
              </a:spcAft>
            </a:pPr>
            <a:r>
              <a:rPr lang="zh-CN" altLang="en-US" sz="2400" kern="0" dirty="0" smtClean="0"/>
              <a:t>最简单的分配方案是</a:t>
            </a:r>
            <a:r>
              <a:rPr lang="zh-CN" altLang="en-US" sz="2400" kern="0" dirty="0" smtClean="0">
                <a:solidFill>
                  <a:srgbClr val="0000FF"/>
                </a:solidFill>
              </a:rPr>
              <a:t>把每个文件作为连续数据块存储在磁盘上</a:t>
            </a:r>
            <a:r>
              <a:rPr lang="zh-CN" altLang="en-US" sz="2400" kern="0" dirty="0" smtClean="0"/>
              <a:t>。所以，在块大小为</a:t>
            </a:r>
            <a:r>
              <a:rPr lang="en-US" altLang="zh-CN" sz="2400" kern="0" dirty="0" smtClean="0"/>
              <a:t>1K</a:t>
            </a:r>
            <a:r>
              <a:rPr lang="zh-CN" altLang="en-US" sz="2400" kern="0" dirty="0" smtClean="0"/>
              <a:t>的磁盘上，</a:t>
            </a:r>
            <a:r>
              <a:rPr lang="en-US" altLang="zh-CN" sz="2400" kern="0" dirty="0" smtClean="0"/>
              <a:t>50K</a:t>
            </a:r>
            <a:r>
              <a:rPr lang="zh-CN" altLang="en-US" sz="2400" kern="0" dirty="0" smtClean="0"/>
              <a:t>的文件要分配</a:t>
            </a:r>
            <a:r>
              <a:rPr lang="en-US" altLang="zh-CN" sz="2400" kern="0" dirty="0" smtClean="0"/>
              <a:t>50</a:t>
            </a:r>
            <a:r>
              <a:rPr lang="zh-CN" altLang="en-US" sz="2400" kern="0" dirty="0" smtClean="0"/>
              <a:t>个连续的块。</a:t>
            </a:r>
          </a:p>
          <a:p>
            <a:pPr eaLnBrk="1" hangingPunct="1">
              <a:lnSpc>
                <a:spcPct val="130000"/>
              </a:lnSpc>
              <a:spcBef>
                <a:spcPts val="600"/>
              </a:spcBef>
              <a:spcAft>
                <a:spcPts val="600"/>
              </a:spcAft>
            </a:pPr>
            <a:r>
              <a:rPr lang="zh-CN" altLang="en-US" sz="2400" kern="0" dirty="0" smtClean="0"/>
              <a:t>该分配方案有两大优势</a:t>
            </a:r>
          </a:p>
          <a:p>
            <a:pPr lvl="1" eaLnBrk="1" hangingPunct="1">
              <a:lnSpc>
                <a:spcPct val="130000"/>
              </a:lnSpc>
              <a:spcBef>
                <a:spcPts val="600"/>
              </a:spcBef>
              <a:spcAft>
                <a:spcPts val="600"/>
              </a:spcAft>
            </a:pPr>
            <a:r>
              <a:rPr lang="zh-CN" altLang="en-US" sz="2000" kern="0" dirty="0" smtClean="0"/>
              <a:t>简单、容易实现，记录每个文件用到的磁盘块简化为只需记住一个数字即可，也就是</a:t>
            </a:r>
            <a:r>
              <a:rPr lang="zh-CN" altLang="en-US" sz="2000" b="1" kern="0" dirty="0" smtClean="0">
                <a:solidFill>
                  <a:srgbClr val="FF0000"/>
                </a:solidFill>
              </a:rPr>
              <a:t>第一块的磁盘地址</a:t>
            </a:r>
            <a:r>
              <a:rPr lang="zh-CN" altLang="en-US" sz="2000" kern="0" dirty="0" smtClean="0"/>
              <a:t>。</a:t>
            </a:r>
          </a:p>
          <a:p>
            <a:pPr lvl="1" eaLnBrk="1" hangingPunct="1">
              <a:lnSpc>
                <a:spcPct val="130000"/>
              </a:lnSpc>
              <a:spcBef>
                <a:spcPts val="600"/>
              </a:spcBef>
              <a:spcAft>
                <a:spcPts val="600"/>
              </a:spcAft>
            </a:pPr>
            <a:r>
              <a:rPr lang="zh-CN" altLang="en-US" sz="2000" kern="0" dirty="0" smtClean="0"/>
              <a:t>性能较好，在一次操作中，就可以从磁盘上读出整个文件。 </a:t>
            </a:r>
          </a:p>
          <a:p>
            <a:pPr eaLnBrk="1" hangingPunct="1">
              <a:lnSpc>
                <a:spcPct val="130000"/>
              </a:lnSpc>
              <a:spcBef>
                <a:spcPts val="600"/>
              </a:spcBef>
              <a:spcAft>
                <a:spcPts val="600"/>
              </a:spcAft>
            </a:pPr>
            <a:r>
              <a:rPr lang="zh-CN" altLang="en-US" sz="2400" kern="0" dirty="0" smtClean="0"/>
              <a:t>缺点：不能预知文件的长度，会造成磁盘碎片。</a:t>
            </a:r>
          </a:p>
          <a:p>
            <a:pPr eaLnBrk="1" hangingPunct="1">
              <a:lnSpc>
                <a:spcPct val="130000"/>
              </a:lnSpc>
              <a:spcBef>
                <a:spcPts val="600"/>
              </a:spcBef>
              <a:spcAft>
                <a:spcPts val="600"/>
              </a:spcAft>
            </a:pPr>
            <a:r>
              <a:rPr lang="zh-CN" altLang="en-US" sz="2400" kern="0" dirty="0" smtClean="0"/>
              <a:t>适用于</a:t>
            </a:r>
            <a:r>
              <a:rPr lang="en-US" altLang="zh-CN" sz="2400" kern="0" dirty="0" smtClean="0"/>
              <a:t>CD-ROM，</a:t>
            </a:r>
            <a:r>
              <a:rPr lang="zh-CN" altLang="en-US" sz="2400" kern="0" dirty="0" smtClean="0"/>
              <a:t>文件长度已知且在使用中不会改变。</a:t>
            </a:r>
          </a:p>
        </p:txBody>
      </p:sp>
    </p:spTree>
    <p:extLst>
      <p:ext uri="{BB962C8B-B14F-4D97-AF65-F5344CB8AC3E}">
        <p14:creationId xmlns:p14="http://schemas.microsoft.com/office/powerpoint/2010/main" val="15725666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003300" y="944724"/>
            <a:ext cx="7772400" cy="1417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buNone/>
            </a:pPr>
            <a:r>
              <a:rPr lang="en-US" altLang="zh-CN" sz="2400" kern="0" dirty="0" smtClean="0">
                <a:latin typeface="Times New Roman" panose="02020603050405020304" pitchFamily="18" charset="0"/>
                <a:cs typeface="Times New Roman" panose="02020603050405020304" pitchFamily="18" charset="0"/>
              </a:rPr>
              <a:t>(a) </a:t>
            </a:r>
            <a:r>
              <a:rPr lang="zh-CN" altLang="en-US" sz="2400" kern="0" dirty="0" smtClean="0">
                <a:latin typeface="Times New Roman" panose="02020603050405020304" pitchFamily="18" charset="0"/>
                <a:cs typeface="Times New Roman" panose="02020603050405020304" pitchFamily="18" charset="0"/>
              </a:rPr>
              <a:t>分配给</a:t>
            </a:r>
            <a:r>
              <a:rPr lang="en-US" altLang="zh-CN" sz="2400" kern="0" dirty="0" smtClean="0">
                <a:latin typeface="Times New Roman" panose="02020603050405020304" pitchFamily="18" charset="0"/>
                <a:cs typeface="Times New Roman" panose="02020603050405020304" pitchFamily="18" charset="0"/>
              </a:rPr>
              <a:t>7</a:t>
            </a:r>
            <a:r>
              <a:rPr lang="zh-CN" altLang="en-US" sz="2400" kern="0" dirty="0" smtClean="0">
                <a:latin typeface="Times New Roman" panose="02020603050405020304" pitchFamily="18" charset="0"/>
                <a:cs typeface="Times New Roman" panose="02020603050405020304" pitchFamily="18" charset="0"/>
              </a:rPr>
              <a:t>个文件的连续磁盘空间</a:t>
            </a:r>
          </a:p>
          <a:p>
            <a:pPr marL="0" indent="0" eaLnBrk="1" hangingPunct="1">
              <a:buNone/>
            </a:pPr>
            <a:r>
              <a:rPr lang="en-US" altLang="zh-CN" sz="2400" kern="0" dirty="0" smtClean="0">
                <a:latin typeface="Times New Roman" panose="02020603050405020304" pitchFamily="18" charset="0"/>
                <a:cs typeface="Times New Roman" panose="02020603050405020304" pitchFamily="18" charset="0"/>
              </a:rPr>
              <a:t>(b) </a:t>
            </a:r>
            <a:r>
              <a:rPr lang="zh-CN" altLang="en-US" sz="2400" kern="0" dirty="0" smtClean="0">
                <a:latin typeface="Times New Roman" panose="02020603050405020304" pitchFamily="18" charset="0"/>
                <a:cs typeface="Times New Roman" panose="02020603050405020304" pitchFamily="18" charset="0"/>
              </a:rPr>
              <a:t>文件</a:t>
            </a:r>
            <a:r>
              <a:rPr lang="en-US" altLang="zh-CN" sz="2400" i="1" kern="0" dirty="0" smtClean="0">
                <a:latin typeface="Times New Roman" panose="02020603050405020304" pitchFamily="18" charset="0"/>
                <a:cs typeface="Times New Roman" panose="02020603050405020304" pitchFamily="18" charset="0"/>
              </a:rPr>
              <a:t>D</a:t>
            </a:r>
            <a:r>
              <a:rPr lang="zh-CN" altLang="en-US" sz="2400" kern="0" dirty="0" smtClean="0">
                <a:latin typeface="Times New Roman" panose="02020603050405020304" pitchFamily="18" charset="0"/>
                <a:cs typeface="Times New Roman" panose="02020603050405020304" pitchFamily="18" charset="0"/>
              </a:rPr>
              <a:t>、</a:t>
            </a:r>
            <a:r>
              <a:rPr lang="en-US" altLang="zh-CN" sz="2400" i="1" kern="0" dirty="0" smtClean="0">
                <a:latin typeface="Times New Roman" panose="02020603050405020304" pitchFamily="18" charset="0"/>
                <a:cs typeface="Times New Roman" panose="02020603050405020304" pitchFamily="18" charset="0"/>
              </a:rPr>
              <a:t>F</a:t>
            </a:r>
            <a:r>
              <a:rPr lang="zh-CN" altLang="en-US" sz="2400" kern="0" dirty="0" smtClean="0">
                <a:latin typeface="Times New Roman" panose="02020603050405020304" pitchFamily="18" charset="0"/>
                <a:cs typeface="Times New Roman" panose="02020603050405020304" pitchFamily="18" charset="0"/>
              </a:rPr>
              <a:t>被删除后的磁盘状态</a:t>
            </a:r>
          </a:p>
        </p:txBody>
      </p:sp>
      <p:graphicFrame>
        <p:nvGraphicFramePr>
          <p:cNvPr id="6" name="Object 4"/>
          <p:cNvGraphicFramePr>
            <a:graphicFrameLocks noChangeAspect="1"/>
          </p:cNvGraphicFramePr>
          <p:nvPr>
            <p:extLst/>
          </p:nvPr>
        </p:nvGraphicFramePr>
        <p:xfrm>
          <a:off x="1043608" y="2168860"/>
          <a:ext cx="7178675" cy="3719513"/>
        </p:xfrm>
        <a:graphic>
          <a:graphicData uri="http://schemas.openxmlformats.org/presentationml/2006/ole">
            <mc:AlternateContent xmlns:mc="http://schemas.openxmlformats.org/markup-compatibility/2006">
              <mc:Choice xmlns:v="urn:schemas-microsoft-com:vml" Requires="v">
                <p:oleObj spid="_x0000_s7183" name="Visio" r:id="rId4" imgW="3937102" imgH="2041246" progId="Visio.Drawing.6">
                  <p:embed/>
                </p:oleObj>
              </mc:Choice>
              <mc:Fallback>
                <p:oleObj name="Visio" r:id="rId4" imgW="3937102" imgH="204124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168860"/>
                        <a:ext cx="7178675"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2"/>
          <p:cNvSpPr txBox="1">
            <a:spLocks noChangeArrowheads="1"/>
          </p:cNvSpPr>
          <p:nvPr/>
        </p:nvSpPr>
        <p:spPr bwMode="auto">
          <a:xfrm>
            <a:off x="827584" y="188640"/>
            <a:ext cx="7559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）连续分配</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50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395536" y="908720"/>
            <a:ext cx="8280920" cy="5580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50000"/>
              </a:spcBef>
              <a:buClr>
                <a:srgbClr val="0000FF"/>
              </a:buClr>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链表分配：为文件构造</a:t>
            </a:r>
            <a:r>
              <a:rPr lang="zh-CN" altLang="en-US" sz="2400" b="1" dirty="0" smtClean="0">
                <a:solidFill>
                  <a:srgbClr val="FF0000"/>
                </a:solidFill>
                <a:latin typeface="Times New Roman" panose="02020603050405020304" pitchFamily="18" charset="0"/>
                <a:cs typeface="Times New Roman" panose="02020603050405020304" pitchFamily="18" charset="0"/>
              </a:rPr>
              <a:t>磁盘块链表</a:t>
            </a:r>
            <a:r>
              <a:rPr lang="zh-CN" altLang="en-US" sz="2400" dirty="0" smtClean="0">
                <a:latin typeface="Times New Roman" panose="02020603050405020304" pitchFamily="18" charset="0"/>
                <a:cs typeface="Times New Roman" panose="02020603050405020304" pitchFamily="18" charset="0"/>
              </a:rPr>
              <a:t>，每个</a:t>
            </a:r>
            <a:r>
              <a:rPr lang="zh-CN" altLang="en-US" sz="2400" dirty="0">
                <a:latin typeface="Times New Roman" panose="02020603050405020304" pitchFamily="18" charset="0"/>
                <a:cs typeface="Times New Roman" panose="02020603050405020304" pitchFamily="18" charset="0"/>
              </a:rPr>
              <a:t>块</a:t>
            </a:r>
            <a:r>
              <a:rPr lang="zh-CN" altLang="en-US" sz="2400" dirty="0" smtClean="0">
                <a:latin typeface="Times New Roman" panose="02020603050405020304" pitchFamily="18" charset="0"/>
                <a:cs typeface="Times New Roman" panose="02020603050405020304" pitchFamily="18" charset="0"/>
              </a:rPr>
              <a:t>的第一个字用做指针，指向下一个块，块的其余部分用来存放数据。</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30000"/>
              </a:lnSpc>
              <a:spcBef>
                <a:spcPct val="50000"/>
              </a:spcBef>
              <a:buClr>
                <a:srgbClr val="FF0000"/>
              </a:buClr>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优点：每一个磁盘都能用上</a:t>
            </a:r>
            <a:r>
              <a:rPr lang="zh-CN" altLang="en-US" sz="2400" b="1" dirty="0" smtClean="0">
                <a:solidFill>
                  <a:srgbClr val="0000FF"/>
                </a:solidFill>
                <a:latin typeface="Times New Roman" panose="02020603050405020304" pitchFamily="18" charset="0"/>
                <a:cs typeface="Times New Roman" panose="02020603050405020304" pitchFamily="18" charset="0"/>
              </a:rPr>
              <a:t>不会出现外碎片的问题</a:t>
            </a:r>
            <a:r>
              <a:rPr lang="zh-CN" altLang="en-US" sz="2400" dirty="0" smtClean="0">
                <a:latin typeface="Times New Roman" panose="02020603050405020304" pitchFamily="18" charset="0"/>
                <a:cs typeface="Times New Roman" panose="02020603050405020304" pitchFamily="18" charset="0"/>
              </a:rPr>
              <a:t>；在目录项中，只要存放第一个块的磁盘地址，其余的可以通过链表来访问。</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30000"/>
              </a:lnSpc>
              <a:spcBef>
                <a:spcPct val="50000"/>
              </a:spcBef>
              <a:buClr>
                <a:srgbClr val="FF0000"/>
              </a:buClr>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缺点：</a:t>
            </a:r>
            <a:endParaRPr lang="en-US" altLang="zh-CN" sz="2400" dirty="0" smtClean="0">
              <a:latin typeface="Times New Roman" panose="02020603050405020304" pitchFamily="18" charset="0"/>
              <a:cs typeface="Times New Roman" panose="02020603050405020304" pitchFamily="18" charset="0"/>
            </a:endParaRPr>
          </a:p>
          <a:p>
            <a:pPr lvl="1" algn="just">
              <a:lnSpc>
                <a:spcPct val="130000"/>
              </a:lnSpc>
              <a:spcBef>
                <a:spcPct val="50000"/>
              </a:spcBef>
              <a:buFont typeface="+mj-ea"/>
              <a:buAutoNum type="circleNumDbPlain"/>
            </a:pPr>
            <a:r>
              <a:rPr lang="zh-CN" altLang="en-US" sz="2400" dirty="0" smtClean="0">
                <a:latin typeface="Times New Roman" panose="02020603050405020304" pitchFamily="18" charset="0"/>
                <a:cs typeface="Times New Roman" panose="02020603050405020304" pitchFamily="18" charset="0"/>
              </a:rPr>
              <a:t>顺序访问方便，</a:t>
            </a:r>
            <a:r>
              <a:rPr lang="zh-CN" altLang="en-US" sz="2400" b="1" dirty="0" smtClean="0">
                <a:solidFill>
                  <a:srgbClr val="0000FF"/>
                </a:solidFill>
                <a:latin typeface="Times New Roman" panose="02020603050405020304" pitchFamily="18" charset="0"/>
                <a:cs typeface="Times New Roman" panose="02020603050405020304" pitchFamily="18" charset="0"/>
              </a:rPr>
              <a:t>随机访问速度慢</a:t>
            </a:r>
            <a:r>
              <a:rPr lang="zh-CN" altLang="en-US" sz="2400" dirty="0" smtClean="0">
                <a:latin typeface="Times New Roman" panose="02020603050405020304" pitchFamily="18" charset="0"/>
                <a:cs typeface="Times New Roman" panose="02020603050405020304" pitchFamily="18" charset="0"/>
              </a:rPr>
              <a:t>；当访问第</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个文件块，需要把前面</a:t>
            </a:r>
            <a:r>
              <a:rPr lang="en-US" altLang="zh-CN" sz="2400" dirty="0" smtClean="0">
                <a:latin typeface="Times New Roman" panose="02020603050405020304" pitchFamily="18" charset="0"/>
                <a:cs typeface="Times New Roman" panose="02020603050405020304" pitchFamily="18" charset="0"/>
              </a:rPr>
              <a:t>n-1</a:t>
            </a:r>
            <a:r>
              <a:rPr lang="zh-CN" altLang="en-US" sz="2400" dirty="0" smtClean="0">
                <a:latin typeface="Times New Roman" panose="02020603050405020304" pitchFamily="18" charset="0"/>
                <a:cs typeface="Times New Roman" panose="02020603050405020304" pitchFamily="18" charset="0"/>
              </a:rPr>
              <a:t>块全部读进来。</a:t>
            </a:r>
            <a:endParaRPr lang="en-US" altLang="zh-CN" sz="2400" dirty="0" smtClean="0">
              <a:latin typeface="Times New Roman" panose="02020603050405020304" pitchFamily="18" charset="0"/>
              <a:cs typeface="Times New Roman" panose="02020603050405020304" pitchFamily="18" charset="0"/>
            </a:endParaRPr>
          </a:p>
          <a:p>
            <a:pPr lvl="1" algn="just">
              <a:lnSpc>
                <a:spcPct val="130000"/>
              </a:lnSpc>
              <a:spcBef>
                <a:spcPct val="50000"/>
              </a:spcBef>
              <a:buFont typeface="+mj-ea"/>
              <a:buAutoNum type="circleNumDbPlain"/>
            </a:pPr>
            <a:r>
              <a:rPr lang="zh-CN" altLang="en-US" sz="2400" dirty="0" smtClean="0">
                <a:latin typeface="Times New Roman" panose="02020603050405020304" pitchFamily="18" charset="0"/>
                <a:cs typeface="Times New Roman" panose="02020603050405020304" pitchFamily="18" charset="0"/>
              </a:rPr>
              <a:t>指针也会占据字节数，使得存储数据的字节数不是</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的整数次幂，</a:t>
            </a:r>
            <a:r>
              <a:rPr lang="zh-CN" altLang="en-US" sz="2400" b="1" dirty="0" smtClean="0">
                <a:solidFill>
                  <a:srgbClr val="0000FF"/>
                </a:solidFill>
                <a:latin typeface="Times New Roman" panose="02020603050405020304" pitchFamily="18" charset="0"/>
                <a:cs typeface="Times New Roman" panose="02020603050405020304" pitchFamily="18" charset="0"/>
              </a:rPr>
              <a:t>降低了系统的运行效率</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Text Box 2"/>
          <p:cNvSpPr txBox="1">
            <a:spLocks noChangeArrowheads="1"/>
          </p:cNvSpPr>
          <p:nvPr/>
        </p:nvSpPr>
        <p:spPr bwMode="auto">
          <a:xfrm>
            <a:off x="899592" y="152636"/>
            <a:ext cx="2879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）链表</a:t>
            </a:r>
            <a:r>
              <a:rPr lang="zh-CN" altLang="en-US" sz="2800" b="1" dirty="0">
                <a:latin typeface="Times New Roman" panose="02020603050405020304" pitchFamily="18" charset="0"/>
                <a:cs typeface="Times New Roman" panose="02020603050405020304" pitchFamily="18" charset="0"/>
              </a:rPr>
              <a:t>分配</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1885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3548" y="980728"/>
            <a:ext cx="8319901" cy="1200329"/>
          </a:xfrm>
          <a:prstGeom prst="rect">
            <a:avLst/>
          </a:prstGeom>
          <a:noFill/>
        </p:spPr>
        <p:txBody>
          <a:bodyPr wrap="square" rtlCol="0">
            <a:spAutoFit/>
          </a:bodyPr>
          <a:lstStyle/>
          <a:p>
            <a:pPr marL="342900" indent="-342900" algn="just">
              <a:buFont typeface="Wingdings" panose="05000000000000000000" pitchFamily="2" charset="2"/>
              <a:buChar char="n"/>
            </a:pPr>
            <a:r>
              <a:rPr lang="zh-CN" altLang="en-US" sz="2400" dirty="0" smtClean="0"/>
              <a:t>文件</a:t>
            </a:r>
            <a:r>
              <a:rPr lang="en-US" altLang="zh-CN" sz="2400" dirty="0" smtClean="0"/>
              <a:t>A</a:t>
            </a:r>
            <a:r>
              <a:rPr lang="zh-CN" altLang="en-US" sz="2400" dirty="0" smtClean="0"/>
              <a:t>访问</a:t>
            </a:r>
            <a:r>
              <a:rPr lang="en-US" altLang="zh-CN" sz="2400" dirty="0" smtClean="0"/>
              <a:t>4,7,2,10,12   </a:t>
            </a:r>
            <a:r>
              <a:rPr lang="zh-CN" altLang="en-US" sz="2400" dirty="0" smtClean="0"/>
              <a:t>文件</a:t>
            </a:r>
            <a:r>
              <a:rPr lang="en-US" altLang="zh-CN" sz="2400" dirty="0" smtClean="0"/>
              <a:t>B</a:t>
            </a:r>
            <a:r>
              <a:rPr lang="zh-CN" altLang="en-US" sz="2400" dirty="0" smtClean="0"/>
              <a:t>访问</a:t>
            </a:r>
            <a:r>
              <a:rPr lang="en-US" altLang="zh-CN" sz="2400" dirty="0" smtClean="0"/>
              <a:t>6,3,11,14</a:t>
            </a:r>
          </a:p>
          <a:p>
            <a:pPr algn="just"/>
            <a:r>
              <a:rPr lang="zh-CN" altLang="en-US" sz="2400" dirty="0"/>
              <a:t>存放不再连续，而是通过链接表来将各个分散的块链接起来，每块的第一个字用来指向下一个指针，其余部分存放数据</a:t>
            </a:r>
          </a:p>
        </p:txBody>
      </p:sp>
      <p:graphicFrame>
        <p:nvGraphicFramePr>
          <p:cNvPr id="5" name="Object 4"/>
          <p:cNvGraphicFramePr>
            <a:graphicFrameLocks noChangeAspect="1"/>
          </p:cNvGraphicFramePr>
          <p:nvPr>
            <p:extLst/>
          </p:nvPr>
        </p:nvGraphicFramePr>
        <p:xfrm>
          <a:off x="1223628" y="2284213"/>
          <a:ext cx="6270625" cy="4348162"/>
        </p:xfrm>
        <a:graphic>
          <a:graphicData uri="http://schemas.openxmlformats.org/presentationml/2006/ole">
            <mc:AlternateContent xmlns:mc="http://schemas.openxmlformats.org/markup-compatibility/2006">
              <mc:Choice xmlns:v="urn:schemas-microsoft-com:vml" Requires="v">
                <p:oleObj spid="_x0000_s8207" name="Visio" r:id="rId4" imgW="2607259" imgH="1804721" progId="Visio.Drawing.6">
                  <p:embed/>
                </p:oleObj>
              </mc:Choice>
              <mc:Fallback>
                <p:oleObj name="Visio" r:id="rId4" imgW="2607259" imgH="1804721"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628" y="2284213"/>
                        <a:ext cx="6270625"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2"/>
          <p:cNvSpPr txBox="1">
            <a:spLocks noChangeArrowheads="1"/>
          </p:cNvSpPr>
          <p:nvPr/>
        </p:nvSpPr>
        <p:spPr bwMode="auto">
          <a:xfrm>
            <a:off x="899592" y="152636"/>
            <a:ext cx="2879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）链表</a:t>
            </a:r>
            <a:r>
              <a:rPr lang="zh-CN" altLang="en-US" sz="2800" b="1" dirty="0">
                <a:latin typeface="Times New Roman" panose="02020603050405020304" pitchFamily="18" charset="0"/>
                <a:cs typeface="Times New Roman" panose="02020603050405020304" pitchFamily="18" charset="0"/>
              </a:rPr>
              <a:t>分配</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48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863588" y="152636"/>
            <a:ext cx="7559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）带有文件分配表的链表结构</a:t>
            </a:r>
            <a:endParaRPr lang="en-US" altLang="zh-CN" sz="28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4319972" y="2240868"/>
            <a:ext cx="4679331" cy="4154984"/>
          </a:xfrm>
          <a:prstGeom prst="rect">
            <a:avLst/>
          </a:prstGeom>
          <a:noFill/>
        </p:spPr>
        <p:txBody>
          <a:bodyPr wrap="square" rtlCol="0">
            <a:spAutoFit/>
          </a:bodyPr>
          <a:lstStyle/>
          <a:p>
            <a:pPr>
              <a:lnSpc>
                <a:spcPct val="120000"/>
              </a:lnSpc>
            </a:pPr>
            <a:r>
              <a:rPr lang="en-US" altLang="zh-CN" sz="2000" dirty="0" smtClean="0"/>
              <a:t>A</a:t>
            </a:r>
            <a:r>
              <a:rPr lang="zh-CN" altLang="en-US" sz="2000" dirty="0"/>
              <a:t>访问</a:t>
            </a:r>
            <a:r>
              <a:rPr lang="en-US" altLang="zh-CN" sz="2000" dirty="0"/>
              <a:t>4,7,2,10,12 </a:t>
            </a:r>
            <a:r>
              <a:rPr lang="en-US" altLang="zh-CN" sz="2000" dirty="0" smtClean="0"/>
              <a:t>B</a:t>
            </a:r>
            <a:r>
              <a:rPr lang="zh-CN" altLang="en-US" sz="2000" dirty="0"/>
              <a:t>访问</a:t>
            </a:r>
            <a:r>
              <a:rPr lang="en-US" altLang="zh-CN" sz="2000" dirty="0" smtClean="0"/>
              <a:t>6,3,11,14</a:t>
            </a:r>
          </a:p>
          <a:p>
            <a:pPr>
              <a:lnSpc>
                <a:spcPct val="120000"/>
              </a:lnSpc>
            </a:pPr>
            <a:endParaRPr lang="en-US" altLang="zh-CN" sz="2000" dirty="0" smtClean="0"/>
          </a:p>
          <a:p>
            <a:pPr>
              <a:lnSpc>
                <a:spcPct val="120000"/>
              </a:lnSpc>
            </a:pPr>
            <a:r>
              <a:rPr lang="zh-CN" altLang="en-US" sz="2000" dirty="0" smtClean="0"/>
              <a:t>从第</a:t>
            </a:r>
            <a:r>
              <a:rPr lang="en-US" altLang="zh-CN" sz="2000" dirty="0" smtClean="0"/>
              <a:t>4</a:t>
            </a:r>
            <a:r>
              <a:rPr lang="zh-CN" altLang="en-US" sz="2000" dirty="0" smtClean="0"/>
              <a:t>个块开始，顺着链表往下走找到</a:t>
            </a:r>
            <a:r>
              <a:rPr lang="en-US" altLang="zh-CN" sz="2000" dirty="0" smtClean="0"/>
              <a:t>A</a:t>
            </a:r>
            <a:r>
              <a:rPr lang="zh-CN" altLang="en-US" sz="2000" dirty="0" smtClean="0"/>
              <a:t>的所有磁盘块</a:t>
            </a:r>
            <a:r>
              <a:rPr lang="en-US" altLang="zh-CN" sz="2000" dirty="0" smtClean="0"/>
              <a:t>--A</a:t>
            </a:r>
          </a:p>
          <a:p>
            <a:pPr>
              <a:lnSpc>
                <a:spcPct val="120000"/>
              </a:lnSpc>
            </a:pPr>
            <a:endParaRPr lang="en-US" altLang="zh-CN" sz="2000" dirty="0" smtClean="0"/>
          </a:p>
          <a:p>
            <a:pPr>
              <a:lnSpc>
                <a:spcPct val="120000"/>
              </a:lnSpc>
            </a:pPr>
            <a:r>
              <a:rPr lang="zh-CN" altLang="en-US" sz="2000" dirty="0" smtClean="0"/>
              <a:t>从第</a:t>
            </a:r>
            <a:r>
              <a:rPr lang="en-US" altLang="zh-CN" sz="2000" dirty="0" smtClean="0"/>
              <a:t>6</a:t>
            </a:r>
            <a:r>
              <a:rPr lang="zh-CN" altLang="en-US" sz="2000" dirty="0" smtClean="0"/>
              <a:t>个块开始，顺着链表往下走</a:t>
            </a:r>
            <a:r>
              <a:rPr lang="zh-CN" altLang="en-US" sz="2000" dirty="0"/>
              <a:t>找到</a:t>
            </a:r>
            <a:r>
              <a:rPr lang="en-US" altLang="zh-CN" sz="2000" dirty="0"/>
              <a:t>A</a:t>
            </a:r>
            <a:r>
              <a:rPr lang="zh-CN" altLang="en-US" sz="2000" dirty="0"/>
              <a:t>的所有磁盘块</a:t>
            </a:r>
            <a:r>
              <a:rPr lang="en-US" altLang="zh-CN" sz="2000" dirty="0" smtClean="0"/>
              <a:t>--B</a:t>
            </a:r>
            <a:endParaRPr lang="en-US" altLang="zh-CN" sz="2000" dirty="0"/>
          </a:p>
          <a:p>
            <a:pPr>
              <a:lnSpc>
                <a:spcPct val="120000"/>
              </a:lnSpc>
            </a:pPr>
            <a:endParaRPr lang="en-US" altLang="zh-CN" sz="2000" dirty="0" smtClean="0"/>
          </a:p>
          <a:p>
            <a:pPr>
              <a:lnSpc>
                <a:spcPct val="120000"/>
              </a:lnSpc>
            </a:pPr>
            <a:r>
              <a:rPr lang="zh-CN" altLang="en-US" sz="2000" dirty="0" smtClean="0"/>
              <a:t>两条链表都以</a:t>
            </a:r>
            <a:r>
              <a:rPr lang="en-US" altLang="zh-CN" sz="2000" dirty="0" smtClean="0"/>
              <a:t>-1</a:t>
            </a:r>
            <a:r>
              <a:rPr lang="zh-CN" altLang="en-US" sz="2000" dirty="0" smtClean="0"/>
              <a:t>来表示结束</a:t>
            </a:r>
            <a:endParaRPr lang="en-US" altLang="zh-CN" sz="2000" dirty="0" smtClean="0"/>
          </a:p>
          <a:p>
            <a:pPr>
              <a:lnSpc>
                <a:spcPct val="120000"/>
              </a:lnSpc>
            </a:pPr>
            <a:r>
              <a:rPr lang="zh-CN" altLang="en-US" sz="2000" b="1" dirty="0" smtClean="0">
                <a:solidFill>
                  <a:srgbClr val="0000FF"/>
                </a:solidFill>
              </a:rPr>
              <a:t>这种表格叫做文件分配表</a:t>
            </a:r>
            <a:endParaRPr lang="en-US" altLang="zh-CN" sz="2000" b="1" dirty="0" smtClean="0">
              <a:solidFill>
                <a:srgbClr val="0000FF"/>
              </a:solidFill>
            </a:endParaRPr>
          </a:p>
          <a:p>
            <a:pPr>
              <a:lnSpc>
                <a:spcPct val="120000"/>
              </a:lnSpc>
            </a:pPr>
            <a:r>
              <a:rPr lang="en-US" altLang="zh-CN" sz="2000" b="1" dirty="0" smtClean="0">
                <a:solidFill>
                  <a:srgbClr val="0000FF"/>
                </a:solidFill>
              </a:rPr>
              <a:t>File Allocation Table, FAT</a:t>
            </a:r>
            <a:endParaRPr lang="zh-CN" altLang="en-US" sz="2000" b="1" dirty="0">
              <a:solidFill>
                <a:srgbClr val="0000FF"/>
              </a:solidFill>
            </a:endParaRPr>
          </a:p>
        </p:txBody>
      </p:sp>
      <p:graphicFrame>
        <p:nvGraphicFramePr>
          <p:cNvPr id="5" name="Object 4"/>
          <p:cNvGraphicFramePr>
            <a:graphicFrameLocks noChangeAspect="1"/>
          </p:cNvGraphicFramePr>
          <p:nvPr>
            <p:extLst/>
          </p:nvPr>
        </p:nvGraphicFramePr>
        <p:xfrm>
          <a:off x="359532" y="1988840"/>
          <a:ext cx="4003675" cy="4721225"/>
        </p:xfrm>
        <a:graphic>
          <a:graphicData uri="http://schemas.openxmlformats.org/presentationml/2006/ole">
            <mc:AlternateContent xmlns:mc="http://schemas.openxmlformats.org/markup-compatibility/2006">
              <mc:Choice xmlns:v="urn:schemas-microsoft-com:vml" Requires="v">
                <p:oleObj spid="_x0000_s9231" name="Visio" r:id="rId4" imgW="2126894" imgH="2506066" progId="Visio.Drawing.6">
                  <p:embed/>
                </p:oleObj>
              </mc:Choice>
              <mc:Fallback>
                <p:oleObj name="Visio" r:id="rId4" imgW="2126894" imgH="250606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32" y="1988840"/>
                        <a:ext cx="40036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611560" y="800708"/>
            <a:ext cx="8058136" cy="1107996"/>
          </a:xfrm>
          <a:prstGeom prst="rect">
            <a:avLst/>
          </a:prstGeom>
        </p:spPr>
        <p:txBody>
          <a:bodyPr wrap="square">
            <a:spAutoFit/>
          </a:bodyPr>
          <a:lstStyle/>
          <a:p>
            <a:pPr algn="just">
              <a:lnSpc>
                <a:spcPct val="150000"/>
              </a:lnSpc>
              <a:spcBef>
                <a:spcPts val="0"/>
              </a:spcBef>
              <a:buFont typeface="Wingdings" panose="05000000000000000000" pitchFamily="2" charset="2"/>
              <a:buChar char="n"/>
            </a:pPr>
            <a:r>
              <a:rPr lang="zh-CN" altLang="en-US" sz="2400" b="1" dirty="0" smtClean="0">
                <a:latin typeface="+mn-ea"/>
                <a:cs typeface="Times New Roman" panose="02020603050405020304" pitchFamily="18" charset="0"/>
              </a:rPr>
              <a:t> 对</a:t>
            </a:r>
            <a:r>
              <a:rPr lang="zh-CN" altLang="en-US" sz="2400" b="1" dirty="0">
                <a:latin typeface="+mn-ea"/>
                <a:cs typeface="Times New Roman" panose="02020603050405020304" pitchFamily="18" charset="0"/>
              </a:rPr>
              <a:t>链表结构的改进，把每一个磁盘块中的链表指针抽取出来，单独组成一个表格，放在内存</a:t>
            </a:r>
            <a:r>
              <a:rPr lang="zh-CN" altLang="en-US" sz="2400" b="1" dirty="0" smtClean="0">
                <a:latin typeface="+mn-ea"/>
                <a:cs typeface="Times New Roman" panose="02020603050405020304" pitchFamily="18" charset="0"/>
              </a:rPr>
              <a:t>中。</a:t>
            </a:r>
            <a:endParaRPr lang="en-US" altLang="zh-CN" sz="2400" b="1" dirty="0">
              <a:latin typeface="+mn-ea"/>
              <a:cs typeface="Times New Roman" panose="02020603050405020304" pitchFamily="18" charset="0"/>
            </a:endParaRPr>
          </a:p>
        </p:txBody>
      </p:sp>
    </p:spTree>
    <p:extLst>
      <p:ext uri="{BB962C8B-B14F-4D97-AF65-F5344CB8AC3E}">
        <p14:creationId xmlns:p14="http://schemas.microsoft.com/office/powerpoint/2010/main" val="146560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431540" y="1052736"/>
            <a:ext cx="802889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gn="just">
              <a:lnSpc>
                <a:spcPct val="150000"/>
              </a:lnSpc>
              <a:spcBef>
                <a:spcPts val="0"/>
              </a:spcBef>
            </a:pPr>
            <a:r>
              <a:rPr lang="zh-CN" altLang="en-US" sz="2400" b="1" dirty="0" smtClean="0">
                <a:solidFill>
                  <a:srgbClr val="FF0000"/>
                </a:solidFill>
                <a:latin typeface="+mn-ea"/>
                <a:ea typeface="+mn-ea"/>
                <a:cs typeface="Times New Roman" panose="02020603050405020304" pitchFamily="18" charset="0"/>
              </a:rPr>
              <a:t>优点：</a:t>
            </a:r>
            <a:endParaRPr lang="en-US" altLang="zh-CN" sz="2400" b="1" dirty="0" smtClean="0">
              <a:solidFill>
                <a:srgbClr val="FF0000"/>
              </a:solidFill>
              <a:latin typeface="+mn-ea"/>
              <a:ea typeface="+mn-ea"/>
              <a:cs typeface="Times New Roman" panose="02020603050405020304" pitchFamily="18" charset="0"/>
            </a:endParaRPr>
          </a:p>
          <a:p>
            <a:pPr lvl="1" algn="just">
              <a:lnSpc>
                <a:spcPct val="150000"/>
              </a:lnSpc>
              <a:spcBef>
                <a:spcPts val="0"/>
              </a:spcBef>
              <a:buClr>
                <a:srgbClr val="FF0000"/>
              </a:buClr>
              <a:buFont typeface="Wingdings" panose="05000000000000000000" pitchFamily="2" charset="2"/>
              <a:buChar char="Ø"/>
            </a:pPr>
            <a:r>
              <a:rPr lang="zh-CN" altLang="en-US" sz="2400" dirty="0" smtClean="0">
                <a:latin typeface="+mn-ea"/>
                <a:ea typeface="+mn-ea"/>
                <a:cs typeface="Times New Roman" panose="02020603050405020304" pitchFamily="18" charset="0"/>
              </a:rPr>
              <a:t>整个块都可以存放数据，也利于文件的</a:t>
            </a:r>
            <a:r>
              <a:rPr lang="zh-CN" altLang="en-US" sz="2400" b="1" dirty="0" smtClean="0">
                <a:solidFill>
                  <a:srgbClr val="0000FF"/>
                </a:solidFill>
                <a:latin typeface="+mn-ea"/>
                <a:ea typeface="+mn-ea"/>
                <a:cs typeface="Times New Roman" panose="02020603050405020304" pitchFamily="18" charset="0"/>
              </a:rPr>
              <a:t>随机访问</a:t>
            </a:r>
            <a:r>
              <a:rPr lang="zh-CN" altLang="en-US" sz="2400" dirty="0" smtClean="0">
                <a:latin typeface="+mn-ea"/>
                <a:ea typeface="+mn-ea"/>
                <a:cs typeface="Times New Roman" panose="02020603050405020304" pitchFamily="18" charset="0"/>
              </a:rPr>
              <a:t>虽然仍要对链表遍历搜索，找到文件块所在的磁盘地址，但是由于整条链表都存放在内存中，因此</a:t>
            </a:r>
            <a:r>
              <a:rPr lang="zh-CN" altLang="en-US" sz="2400" b="1" dirty="0" smtClean="0">
                <a:solidFill>
                  <a:srgbClr val="0000FF"/>
                </a:solidFill>
                <a:latin typeface="+mn-ea"/>
                <a:ea typeface="+mn-ea"/>
                <a:cs typeface="Times New Roman" panose="02020603050405020304" pitchFamily="18" charset="0"/>
              </a:rPr>
              <a:t>速度快。</a:t>
            </a:r>
            <a:endParaRPr lang="en-US" altLang="zh-CN" sz="2400" b="1" dirty="0" smtClean="0">
              <a:solidFill>
                <a:srgbClr val="0000FF"/>
              </a:solidFill>
              <a:latin typeface="+mn-ea"/>
              <a:ea typeface="+mn-ea"/>
              <a:cs typeface="Times New Roman" panose="02020603050405020304" pitchFamily="18" charset="0"/>
            </a:endParaRPr>
          </a:p>
          <a:p>
            <a:pPr lvl="1" algn="just">
              <a:lnSpc>
                <a:spcPct val="150000"/>
              </a:lnSpc>
              <a:spcBef>
                <a:spcPts val="0"/>
              </a:spcBef>
              <a:buClr>
                <a:srgbClr val="FF0000"/>
              </a:buClr>
              <a:buFont typeface="Wingdings" panose="05000000000000000000" pitchFamily="2" charset="2"/>
              <a:buChar char="Ø"/>
            </a:pPr>
            <a:r>
              <a:rPr lang="zh-CN" altLang="en-US" sz="2400" dirty="0" smtClean="0">
                <a:latin typeface="+mn-ea"/>
                <a:ea typeface="+mn-ea"/>
                <a:cs typeface="Times New Roman" panose="02020603050405020304" pitchFamily="18" charset="0"/>
              </a:rPr>
              <a:t>与链表分配方案一样，不管文件多大，系统只要在目录项中存放一个整数</a:t>
            </a:r>
            <a:r>
              <a:rPr lang="en-US" altLang="zh-CN" sz="2400" dirty="0" smtClean="0">
                <a:latin typeface="+mn-ea"/>
                <a:ea typeface="+mn-ea"/>
                <a:cs typeface="Times New Roman" panose="02020603050405020304" pitchFamily="18" charset="0"/>
              </a:rPr>
              <a:t>(</a:t>
            </a:r>
            <a:r>
              <a:rPr lang="zh-CN" altLang="en-US" sz="2400" dirty="0" smtClean="0">
                <a:latin typeface="+mn-ea"/>
                <a:ea typeface="+mn-ea"/>
                <a:cs typeface="Times New Roman" panose="02020603050405020304" pitchFamily="18" charset="0"/>
              </a:rPr>
              <a:t>起始块号</a:t>
            </a:r>
            <a:r>
              <a:rPr lang="en-US" altLang="zh-CN" sz="2400" dirty="0" smtClean="0">
                <a:latin typeface="+mn-ea"/>
                <a:ea typeface="+mn-ea"/>
                <a:cs typeface="Times New Roman" panose="02020603050405020304" pitchFamily="18" charset="0"/>
              </a:rPr>
              <a:t>)</a:t>
            </a:r>
            <a:r>
              <a:rPr lang="zh-CN" altLang="en-US" sz="2400" dirty="0" smtClean="0">
                <a:latin typeface="+mn-ea"/>
                <a:ea typeface="+mn-ea"/>
                <a:cs typeface="Times New Roman" panose="02020603050405020304" pitchFamily="18" charset="0"/>
              </a:rPr>
              <a:t>，就能</a:t>
            </a:r>
            <a:r>
              <a:rPr lang="zh-CN" altLang="en-US" sz="2400" b="1" dirty="0" smtClean="0">
                <a:solidFill>
                  <a:srgbClr val="0000FF"/>
                </a:solidFill>
                <a:latin typeface="+mn-ea"/>
                <a:ea typeface="+mn-ea"/>
                <a:cs typeface="Times New Roman" panose="02020603050405020304" pitchFamily="18" charset="0"/>
              </a:rPr>
              <a:t>找到文件的所有块</a:t>
            </a:r>
            <a:r>
              <a:rPr lang="zh-CN" altLang="en-US" sz="2400" dirty="0" smtClean="0">
                <a:latin typeface="+mn-ea"/>
                <a:ea typeface="+mn-ea"/>
                <a:cs typeface="Times New Roman" panose="02020603050405020304" pitchFamily="18" charset="0"/>
              </a:rPr>
              <a:t>。</a:t>
            </a:r>
            <a:endParaRPr lang="en-US" altLang="zh-CN" sz="2400" dirty="0" smtClean="0">
              <a:latin typeface="+mn-ea"/>
              <a:ea typeface="+mn-ea"/>
              <a:cs typeface="Times New Roman" panose="02020603050405020304" pitchFamily="18" charset="0"/>
            </a:endParaRPr>
          </a:p>
          <a:p>
            <a:pPr marL="457200" lvl="1" indent="0" algn="just">
              <a:lnSpc>
                <a:spcPct val="150000"/>
              </a:lnSpc>
              <a:spcBef>
                <a:spcPts val="0"/>
              </a:spcBef>
            </a:pPr>
            <a:endParaRPr lang="zh-CN" altLang="en-US" sz="2400" dirty="0">
              <a:latin typeface="+mn-ea"/>
              <a:ea typeface="+mn-ea"/>
              <a:cs typeface="Times New Roman" panose="02020603050405020304" pitchFamily="18" charset="0"/>
            </a:endParaRPr>
          </a:p>
        </p:txBody>
      </p:sp>
      <p:sp>
        <p:nvSpPr>
          <p:cNvPr id="5" name="Text Box 2"/>
          <p:cNvSpPr txBox="1">
            <a:spLocks noChangeArrowheads="1"/>
          </p:cNvSpPr>
          <p:nvPr/>
        </p:nvSpPr>
        <p:spPr bwMode="auto">
          <a:xfrm>
            <a:off x="863588" y="152636"/>
            <a:ext cx="7559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）带有文件分配表的链表结构</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5390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359532" y="1016732"/>
            <a:ext cx="802889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gn="just">
              <a:lnSpc>
                <a:spcPct val="150000"/>
              </a:lnSpc>
              <a:spcBef>
                <a:spcPct val="50000"/>
              </a:spcBef>
            </a:pPr>
            <a:r>
              <a:rPr lang="zh-CN" altLang="en-US" sz="2400" b="1" dirty="0" smtClean="0">
                <a:solidFill>
                  <a:srgbClr val="FF0000"/>
                </a:solidFill>
                <a:latin typeface="Times New Roman" panose="02020603050405020304" pitchFamily="18" charset="0"/>
                <a:cs typeface="Times New Roman" panose="02020603050405020304" pitchFamily="18" charset="0"/>
              </a:rPr>
              <a:t>缺点：整个</a:t>
            </a:r>
            <a:r>
              <a:rPr lang="en-US" altLang="zh-CN" sz="2400" b="1" dirty="0" smtClean="0">
                <a:solidFill>
                  <a:srgbClr val="FF0000"/>
                </a:solidFill>
                <a:latin typeface="Times New Roman" panose="02020603050405020304" pitchFamily="18" charset="0"/>
                <a:cs typeface="Times New Roman" panose="02020603050405020304" pitchFamily="18" charset="0"/>
              </a:rPr>
              <a:t>FAT</a:t>
            </a:r>
            <a:r>
              <a:rPr lang="zh-CN" altLang="en-US" sz="2400" b="1" dirty="0" smtClean="0">
                <a:solidFill>
                  <a:srgbClr val="FF0000"/>
                </a:solidFill>
                <a:latin typeface="Times New Roman" panose="02020603050405020304" pitchFamily="18" charset="0"/>
                <a:cs typeface="Times New Roman" panose="02020603050405020304" pitchFamily="18" charset="0"/>
              </a:rPr>
              <a:t>表都必须位于内存之中</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Clr>
                <a:srgbClr val="FF0000"/>
              </a:buCl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20GB</a:t>
            </a:r>
            <a:r>
              <a:rPr lang="zh-CN" altLang="en-US" sz="2400" dirty="0" smtClean="0">
                <a:latin typeface="Times New Roman" panose="02020603050405020304" pitchFamily="18" charset="0"/>
                <a:cs typeface="Times New Roman" panose="02020603050405020304" pitchFamily="18" charset="0"/>
              </a:rPr>
              <a:t>的磁盘，块的大小为</a:t>
            </a:r>
            <a:r>
              <a:rPr lang="en-US" altLang="zh-CN" sz="2400" dirty="0" smtClean="0">
                <a:latin typeface="Times New Roman" panose="02020603050405020304" pitchFamily="18" charset="0"/>
                <a:cs typeface="Times New Roman" panose="02020603050405020304" pitchFamily="18" charset="0"/>
              </a:rPr>
              <a:t>1KB</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FAT</a:t>
            </a:r>
            <a:r>
              <a:rPr lang="zh-CN" altLang="en-US" sz="2400" dirty="0" smtClean="0">
                <a:latin typeface="Times New Roman" panose="02020603050405020304" pitchFamily="18" charset="0"/>
                <a:cs typeface="Times New Roman" panose="02020603050405020304" pitchFamily="18" charset="0"/>
              </a:rPr>
              <a:t>表需要</a:t>
            </a:r>
            <a:r>
              <a:rPr lang="en-US" altLang="zh-CN" sz="2400" dirty="0" smtClean="0">
                <a:latin typeface="Times New Roman" panose="02020603050405020304" pitchFamily="18" charset="0"/>
                <a:cs typeface="Times New Roman" panose="02020603050405020304" pitchFamily="18" charset="0"/>
              </a:rPr>
              <a:t>2000</a:t>
            </a:r>
            <a:r>
              <a:rPr lang="zh-CN" altLang="en-US" sz="2400" dirty="0" smtClean="0">
                <a:latin typeface="Times New Roman" panose="02020603050405020304" pitchFamily="18" charset="0"/>
                <a:cs typeface="Times New Roman" panose="02020603050405020304" pitchFamily="18" charset="0"/>
              </a:rPr>
              <a:t>万个表项来描述相应的</a:t>
            </a:r>
            <a:r>
              <a:rPr lang="en-US" altLang="zh-CN" sz="2400" dirty="0" smtClean="0">
                <a:latin typeface="Times New Roman" panose="02020603050405020304" pitchFamily="18" charset="0"/>
                <a:cs typeface="Times New Roman" panose="02020603050405020304" pitchFamily="18" charset="0"/>
              </a:rPr>
              <a:t>2000</a:t>
            </a:r>
            <a:r>
              <a:rPr lang="zh-CN" altLang="en-US" sz="2400" dirty="0" smtClean="0">
                <a:latin typeface="Times New Roman" panose="02020603050405020304" pitchFamily="18" charset="0"/>
                <a:cs typeface="Times New Roman" panose="02020603050405020304" pitchFamily="18" charset="0"/>
              </a:rPr>
              <a:t>万个磁盘块。每个表项最少需要</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个字节，为了提高查找速度，最好设为</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个字节，这样整个表格就需要占用</a:t>
            </a:r>
            <a:r>
              <a:rPr lang="en-US" altLang="zh-CN" sz="2400" dirty="0" smtClean="0">
                <a:latin typeface="Times New Roman" panose="02020603050405020304" pitchFamily="18" charset="0"/>
                <a:cs typeface="Times New Roman" panose="02020603050405020304" pitchFamily="18" charset="0"/>
              </a:rPr>
              <a:t>60</a:t>
            </a:r>
            <a:r>
              <a:rPr lang="zh-CN" altLang="en-US" sz="2400" dirty="0" smtClean="0">
                <a:latin typeface="Times New Roman" panose="02020603050405020304" pitchFamily="18" charset="0"/>
                <a:cs typeface="Times New Roman" panose="02020603050405020304" pitchFamily="18" charset="0"/>
              </a:rPr>
              <a:t>或</a:t>
            </a:r>
            <a:r>
              <a:rPr lang="en-US" altLang="zh-CN" sz="2400" dirty="0" smtClean="0">
                <a:latin typeface="Times New Roman" panose="02020603050405020304" pitchFamily="18" charset="0"/>
                <a:cs typeface="Times New Roman" panose="02020603050405020304" pitchFamily="18" charset="0"/>
              </a:rPr>
              <a:t>80MB</a:t>
            </a:r>
            <a:r>
              <a:rPr lang="zh-CN" altLang="en-US" sz="2400" dirty="0" smtClean="0">
                <a:latin typeface="Times New Roman" panose="02020603050405020304" pitchFamily="18" charset="0"/>
                <a:cs typeface="Times New Roman" panose="02020603050405020304" pitchFamily="18" charset="0"/>
              </a:rPr>
              <a:t>的内存。</a:t>
            </a:r>
            <a:endParaRPr lang="en-US" altLang="zh-CN" sz="2400" dirty="0">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Clr>
                <a:srgbClr val="FF0000"/>
              </a:buClr>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解决方案：放在虚拟页式存储器，但是仍然要占用大量的虚拟内存和磁盘空间，还会增加页面置换次数。</a:t>
            </a:r>
            <a:endParaRPr lang="en-US" altLang="zh-CN" sz="2400" dirty="0" smtClean="0">
              <a:latin typeface="Times New Roman" panose="02020603050405020304" pitchFamily="18" charset="0"/>
              <a:cs typeface="Times New Roman" panose="02020603050405020304" pitchFamily="18" charset="0"/>
            </a:endParaRPr>
          </a:p>
          <a:p>
            <a:pPr marL="457200" lvl="1" indent="0" algn="just">
              <a:lnSpc>
                <a:spcPct val="150000"/>
              </a:lnSpc>
              <a:spcBef>
                <a:spcPct val="50000"/>
              </a:spcBef>
            </a:pPr>
            <a:endParaRPr lang="zh-CN" altLang="en-US" sz="2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115616" y="5445224"/>
            <a:ext cx="7632848" cy="830997"/>
          </a:xfrm>
          <a:prstGeom prst="rect">
            <a:avLst/>
          </a:prstGeom>
          <a:noFill/>
        </p:spPr>
        <p:txBody>
          <a:bodyPr wrap="square" rtlCol="0">
            <a:spAutoFit/>
          </a:bodyPr>
          <a:lstStyle/>
          <a:p>
            <a:r>
              <a:rPr lang="en-US" altLang="zh-CN" sz="2400" dirty="0" smtClean="0">
                <a:solidFill>
                  <a:srgbClr val="C00000"/>
                </a:solidFill>
              </a:rPr>
              <a:t>MS-DOS </a:t>
            </a:r>
            <a:r>
              <a:rPr lang="zh-CN" altLang="en-US" sz="2400" dirty="0" smtClean="0">
                <a:solidFill>
                  <a:srgbClr val="C00000"/>
                </a:solidFill>
              </a:rPr>
              <a:t>和 </a:t>
            </a:r>
            <a:r>
              <a:rPr lang="en-US" altLang="zh-CN" sz="2400" dirty="0" smtClean="0">
                <a:solidFill>
                  <a:srgbClr val="C00000"/>
                </a:solidFill>
              </a:rPr>
              <a:t>Windows98</a:t>
            </a:r>
            <a:r>
              <a:rPr lang="zh-CN" altLang="en-US" sz="2400" dirty="0" smtClean="0">
                <a:solidFill>
                  <a:srgbClr val="C00000"/>
                </a:solidFill>
              </a:rPr>
              <a:t>都是使用</a:t>
            </a:r>
            <a:r>
              <a:rPr lang="en-US" altLang="zh-CN" sz="2400" dirty="0" smtClean="0">
                <a:solidFill>
                  <a:srgbClr val="C00000"/>
                </a:solidFill>
              </a:rPr>
              <a:t>FAT</a:t>
            </a:r>
            <a:r>
              <a:rPr lang="zh-CN" altLang="en-US" sz="2400" dirty="0" smtClean="0">
                <a:solidFill>
                  <a:srgbClr val="C00000"/>
                </a:solidFill>
              </a:rPr>
              <a:t>文件系统，</a:t>
            </a:r>
            <a:r>
              <a:rPr lang="en-US" altLang="zh-CN" sz="2400" dirty="0">
                <a:solidFill>
                  <a:srgbClr val="C00000"/>
                </a:solidFill>
              </a:rPr>
              <a:t>W</a:t>
            </a:r>
            <a:r>
              <a:rPr lang="en-US" altLang="zh-CN" sz="2400" dirty="0" smtClean="0">
                <a:solidFill>
                  <a:srgbClr val="C00000"/>
                </a:solidFill>
              </a:rPr>
              <a:t>indows</a:t>
            </a:r>
            <a:r>
              <a:rPr lang="zh-CN" altLang="en-US" sz="2400" dirty="0" smtClean="0">
                <a:solidFill>
                  <a:srgbClr val="C00000"/>
                </a:solidFill>
              </a:rPr>
              <a:t>的后续版本也都支持这种文件系统。</a:t>
            </a:r>
            <a:endParaRPr lang="zh-CN" altLang="en-US" sz="2400" dirty="0">
              <a:solidFill>
                <a:srgbClr val="C00000"/>
              </a:solidFill>
            </a:endParaRPr>
          </a:p>
        </p:txBody>
      </p:sp>
      <p:sp>
        <p:nvSpPr>
          <p:cNvPr id="6" name="Text Box 2"/>
          <p:cNvSpPr txBox="1">
            <a:spLocks noChangeArrowheads="1"/>
          </p:cNvSpPr>
          <p:nvPr/>
        </p:nvSpPr>
        <p:spPr bwMode="auto">
          <a:xfrm>
            <a:off x="863588" y="152636"/>
            <a:ext cx="7559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）带有文件分配表的链表结构</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535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412776"/>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2800" b="1" kern="0" dirty="0" smtClean="0">
                <a:solidFill>
                  <a:srgbClr val="FF0000"/>
                </a:solidFill>
                <a:latin typeface="Times New Roman" panose="02020603050405020304" pitchFamily="18" charset="0"/>
                <a:ea typeface="+mn-ea"/>
                <a:cs typeface="Times New Roman" panose="02020603050405020304" pitchFamily="18" charset="0"/>
              </a:rPr>
              <a:t>5.1  </a:t>
            </a:r>
            <a:r>
              <a:rPr lang="zh-CN" altLang="en-US" sz="2800" b="1" kern="0" dirty="0" smtClean="0">
                <a:solidFill>
                  <a:srgbClr val="FF0000"/>
                </a:solidFill>
                <a:latin typeface="Times New Roman" panose="02020603050405020304" pitchFamily="18" charset="0"/>
                <a:ea typeface="+mn-ea"/>
                <a:cs typeface="Times New Roman" panose="02020603050405020304" pitchFamily="18" charset="0"/>
              </a:rPr>
              <a:t>文件</a:t>
            </a:r>
            <a:endParaRPr lang="en-US" altLang="zh-CN" sz="28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5.2  </a:t>
            </a:r>
            <a:r>
              <a:rPr lang="zh-CN" altLang="en-US" sz="2800" b="1" kern="0" dirty="0" smtClean="0">
                <a:latin typeface="Times New Roman" panose="02020603050405020304" pitchFamily="18" charset="0"/>
                <a:ea typeface="+mn-ea"/>
                <a:cs typeface="Times New Roman" panose="02020603050405020304" pitchFamily="18" charset="0"/>
              </a:rPr>
              <a:t>目录</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5.3  </a:t>
            </a:r>
            <a:r>
              <a:rPr lang="zh-CN" altLang="en-US" sz="2800" b="1" kern="0" dirty="0" smtClean="0">
                <a:latin typeface="Times New Roman" panose="02020603050405020304" pitchFamily="18" charset="0"/>
                <a:ea typeface="+mn-ea"/>
                <a:cs typeface="Times New Roman" panose="02020603050405020304" pitchFamily="18" charset="0"/>
              </a:rPr>
              <a:t>文件系统的实现</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5.6  MINIX 3</a:t>
            </a:r>
            <a:r>
              <a:rPr lang="zh-CN" altLang="en-US" sz="2800" b="1" kern="0" dirty="0" smtClean="0">
                <a:latin typeface="Times New Roman" panose="02020603050405020304" pitchFamily="18" charset="0"/>
                <a:ea typeface="+mn-ea"/>
                <a:cs typeface="Times New Roman" panose="02020603050405020304" pitchFamily="18" charset="0"/>
              </a:rPr>
              <a:t>文件系统概述</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5.7  MINIX 3</a:t>
            </a:r>
            <a:r>
              <a:rPr lang="zh-CN" altLang="en-US" sz="2800" b="1" kern="0" dirty="0" smtClean="0">
                <a:latin typeface="Times New Roman" panose="02020603050405020304" pitchFamily="18" charset="0"/>
                <a:ea typeface="+mn-ea"/>
                <a:cs typeface="Times New Roman" panose="02020603050405020304" pitchFamily="18" charset="0"/>
              </a:rPr>
              <a:t>文件系统的实现</a:t>
            </a:r>
            <a:endParaRPr lang="en-US" altLang="zh-CN" sz="2800" b="1" kern="0" dirty="0" smtClean="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black">
          <a:xfrm>
            <a:off x="935597" y="80628"/>
            <a:ext cx="3528392" cy="609600"/>
          </a:xfrm>
          <a:prstGeom prst="rect">
            <a:avLst/>
          </a:prstGeom>
        </p:spPr>
        <p:txBody>
          <a:bodyPr/>
          <a:lstStyle/>
          <a:p>
            <a:pPr algn="ctr">
              <a:defRPr/>
            </a:pPr>
            <a:r>
              <a:rPr lang="zh-CN" altLang="en-US" sz="3600" b="1" kern="0" dirty="0" smtClean="0">
                <a:latin typeface="Times New Roman" panose="02020603050405020304" pitchFamily="18" charset="0"/>
                <a:cs typeface="Times New Roman" panose="02020603050405020304" pitchFamily="18" charset="0"/>
              </a:rPr>
              <a:t>第</a:t>
            </a:r>
            <a:r>
              <a:rPr lang="en-US" altLang="zh-CN" sz="3600" b="1" kern="0" dirty="0" smtClean="0">
                <a:latin typeface="Times New Roman" panose="02020603050405020304" pitchFamily="18" charset="0"/>
                <a:cs typeface="Times New Roman" panose="02020603050405020304" pitchFamily="18" charset="0"/>
              </a:rPr>
              <a:t>5</a:t>
            </a:r>
            <a:r>
              <a:rPr lang="zh-CN" altLang="en-US" sz="3600" b="1" kern="0" dirty="0" smtClean="0">
                <a:latin typeface="Times New Roman" panose="02020603050405020304" pitchFamily="18" charset="0"/>
                <a:cs typeface="Times New Roman" panose="02020603050405020304" pitchFamily="18" charset="0"/>
              </a:rPr>
              <a:t>章 文件系统</a:t>
            </a:r>
            <a:endParaRPr lang="zh-CN" altLang="zh-CN" sz="36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1939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899592" y="152636"/>
            <a:ext cx="741682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4</a:t>
            </a:r>
            <a:r>
              <a:rPr lang="zh-CN" altLang="en-US" sz="2800" b="1" dirty="0" smtClean="0">
                <a:latin typeface="Times New Roman" panose="02020603050405020304" pitchFamily="18" charset="0"/>
                <a:cs typeface="Times New Roman" panose="02020603050405020304" pitchFamily="18" charset="0"/>
              </a:rPr>
              <a:t>）索引节点</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431540" y="944724"/>
            <a:ext cx="7956884"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索引节点</a:t>
            </a:r>
            <a:r>
              <a:rPr lang="en-US" altLang="zh-CN" sz="2400" b="1" dirty="0" smtClean="0">
                <a:latin typeface="Times New Roman" panose="02020603050405020304" pitchFamily="18" charset="0"/>
                <a:cs typeface="Times New Roman" panose="02020603050405020304" pitchFamily="18" charset="0"/>
              </a:rPr>
              <a:t>(index node)/</a:t>
            </a:r>
            <a:r>
              <a:rPr lang="en-US" altLang="zh-CN" sz="2400" b="1" dirty="0" err="1" smtClean="0">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cs typeface="Times New Roman" panose="02020603050405020304" pitchFamily="18" charset="0"/>
              </a:rPr>
              <a:t>节点</a:t>
            </a:r>
            <a:r>
              <a:rPr lang="zh-CN" altLang="en-US" sz="2400" dirty="0" smtClean="0">
                <a:latin typeface="Times New Roman" panose="02020603050405020304" pitchFamily="18" charset="0"/>
                <a:cs typeface="Times New Roman" panose="02020603050405020304" pitchFamily="18" charset="0"/>
              </a:rPr>
              <a:t>：给每个文件赋予一个数据结构</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包含了</a:t>
            </a:r>
            <a:r>
              <a:rPr lang="zh-CN" altLang="en-US" sz="2400" b="1" dirty="0" smtClean="0">
                <a:solidFill>
                  <a:srgbClr val="FF0000"/>
                </a:solidFill>
                <a:latin typeface="Times New Roman" panose="02020603050405020304" pitchFamily="18" charset="0"/>
                <a:cs typeface="Times New Roman" panose="02020603050405020304" pitchFamily="18" charset="0"/>
              </a:rPr>
              <a:t>文件的属性</a:t>
            </a:r>
            <a:r>
              <a:rPr lang="zh-CN" altLang="en-US" sz="2400" dirty="0" smtClean="0">
                <a:latin typeface="Times New Roman" panose="02020603050405020304" pitchFamily="18" charset="0"/>
                <a:cs typeface="Times New Roman" panose="02020603050405020304" pitchFamily="18" charset="0"/>
              </a:rPr>
              <a:t>和</a:t>
            </a:r>
            <a:r>
              <a:rPr lang="zh-CN" altLang="en-US" sz="2400" b="1" dirty="0" smtClean="0">
                <a:solidFill>
                  <a:srgbClr val="FF0000"/>
                </a:solidFill>
                <a:latin typeface="Times New Roman" panose="02020603050405020304" pitchFamily="18" charset="0"/>
                <a:cs typeface="Times New Roman" panose="02020603050405020304" pitchFamily="18" charset="0"/>
              </a:rPr>
              <a:t>各个数据块的磁盘地址。</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4067944" y="2132856"/>
            <a:ext cx="4644516" cy="3024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150000"/>
              </a:lnSpc>
              <a:buFont typeface="Wingdings" panose="05000000000000000000" pitchFamily="2" charset="2"/>
              <a:buChar char="Ø"/>
            </a:pPr>
            <a:r>
              <a:rPr lang="zh-CN" altLang="en-US" sz="2400" kern="0" dirty="0" smtClean="0"/>
              <a:t>记录各个文件分别包含哪些磁盘块的方法是给每个文件赋予一张称为</a:t>
            </a:r>
            <a:r>
              <a:rPr lang="en-US" altLang="zh-CN" sz="2400" kern="0" dirty="0" err="1" smtClean="0"/>
              <a:t>i</a:t>
            </a:r>
            <a:r>
              <a:rPr lang="en-US" altLang="zh-CN" sz="2400" kern="0" dirty="0" smtClean="0"/>
              <a:t>-</a:t>
            </a:r>
            <a:r>
              <a:rPr lang="zh-CN" altLang="en-US" sz="2400" kern="0" dirty="0" smtClean="0"/>
              <a:t>节点的小表，其中列出了文件属性和文件中各块在磁盘上的地址。</a:t>
            </a:r>
          </a:p>
        </p:txBody>
      </p:sp>
      <p:graphicFrame>
        <p:nvGraphicFramePr>
          <p:cNvPr id="5" name="Object 4"/>
          <p:cNvGraphicFramePr>
            <a:graphicFrameLocks noChangeAspect="1"/>
          </p:cNvGraphicFramePr>
          <p:nvPr>
            <p:extLst/>
          </p:nvPr>
        </p:nvGraphicFramePr>
        <p:xfrm>
          <a:off x="-508" y="1913219"/>
          <a:ext cx="5349875" cy="4927600"/>
        </p:xfrm>
        <a:graphic>
          <a:graphicData uri="http://schemas.openxmlformats.org/presentationml/2006/ole">
            <mc:AlternateContent xmlns:mc="http://schemas.openxmlformats.org/markup-compatibility/2006">
              <mc:Choice xmlns:v="urn:schemas-microsoft-com:vml" Requires="v">
                <p:oleObj spid="_x0000_s10255" name="Visio" r:id="rId4" imgW="2776118" imgH="2551176" progId="Visio.Drawing.6">
                  <p:embed/>
                </p:oleObj>
              </mc:Choice>
              <mc:Fallback>
                <p:oleObj name="Visio" r:id="rId4" imgW="2776118" imgH="255117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 y="1913219"/>
                        <a:ext cx="5349875"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418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251520" y="1160748"/>
            <a:ext cx="7956884" cy="445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gn="just">
              <a:lnSpc>
                <a:spcPct val="90000"/>
              </a:lnSpc>
              <a:spcBef>
                <a:spcPts val="1200"/>
              </a:spcBef>
              <a:spcAft>
                <a:spcPts val="1200"/>
              </a:spcAft>
            </a:pPr>
            <a:r>
              <a:rPr lang="zh-CN" altLang="en-US" sz="2400" b="1" dirty="0" smtClean="0">
                <a:latin typeface="Tahoma" panose="020B0604030504040204" pitchFamily="34" charset="0"/>
              </a:rPr>
              <a:t>     优点</a:t>
            </a:r>
            <a:r>
              <a:rPr lang="zh-CN" altLang="en-US" sz="2400" b="1" dirty="0">
                <a:latin typeface="Tahoma" panose="020B0604030504040204" pitchFamily="34" charset="0"/>
              </a:rPr>
              <a:t>：</a:t>
            </a:r>
          </a:p>
          <a:p>
            <a:pPr lvl="2" algn="just">
              <a:lnSpc>
                <a:spcPct val="150000"/>
              </a:lnSpc>
              <a:buFont typeface="+mj-ea"/>
              <a:buAutoNum type="circleNumDbPlain"/>
            </a:pPr>
            <a:r>
              <a:rPr lang="zh-CN" altLang="en-US" sz="2400" dirty="0">
                <a:latin typeface="Tahoma" panose="020B0604030504040204" pitchFamily="34" charset="0"/>
              </a:rPr>
              <a:t>充分吸收了</a:t>
            </a:r>
            <a:r>
              <a:rPr lang="zh-CN" altLang="en-US" sz="2400" b="1" dirty="0">
                <a:solidFill>
                  <a:srgbClr val="0000FF"/>
                </a:solidFill>
                <a:latin typeface="Tahoma" panose="020B0604030504040204" pitchFamily="34" charset="0"/>
              </a:rPr>
              <a:t>连续分配</a:t>
            </a:r>
            <a:r>
              <a:rPr lang="zh-CN" altLang="en-US" sz="2400" dirty="0">
                <a:latin typeface="Tahoma" panose="020B0604030504040204" pitchFamily="34" charset="0"/>
              </a:rPr>
              <a:t>和</a:t>
            </a:r>
            <a:r>
              <a:rPr lang="zh-CN" altLang="en-US" sz="2400" b="1" dirty="0">
                <a:solidFill>
                  <a:srgbClr val="0000FF"/>
                </a:solidFill>
                <a:latin typeface="Tahoma" panose="020B0604030504040204" pitchFamily="34" charset="0"/>
              </a:rPr>
              <a:t>链表分配</a:t>
            </a:r>
            <a:r>
              <a:rPr lang="zh-CN" altLang="en-US" sz="2400" dirty="0">
                <a:latin typeface="Tahoma" panose="020B0604030504040204" pitchFamily="34" charset="0"/>
              </a:rPr>
              <a:t>的优点，支持顺序存取和</a:t>
            </a:r>
            <a:r>
              <a:rPr lang="zh-CN" altLang="en-US" sz="2400" dirty="0" smtClean="0">
                <a:latin typeface="Tahoma" panose="020B0604030504040204" pitchFamily="34" charset="0"/>
              </a:rPr>
              <a:t>随机存取。</a:t>
            </a:r>
            <a:endParaRPr lang="en-US" altLang="zh-CN" sz="2400" dirty="0" smtClean="0">
              <a:latin typeface="Tahoma" panose="020B0604030504040204" pitchFamily="34" charset="0"/>
            </a:endParaRPr>
          </a:p>
          <a:p>
            <a:pPr lvl="2" algn="just">
              <a:lnSpc>
                <a:spcPct val="150000"/>
              </a:lnSpc>
              <a:buFont typeface="+mj-ea"/>
              <a:buAutoNum type="circleNumDbPlain"/>
            </a:pPr>
            <a:r>
              <a:rPr lang="zh-CN" altLang="en-US" sz="2400" dirty="0">
                <a:latin typeface="Tahoma" panose="020B0604030504040204" pitchFamily="34" charset="0"/>
              </a:rPr>
              <a:t>可以方便的实现文件的</a:t>
            </a:r>
            <a:r>
              <a:rPr lang="zh-CN" altLang="en-US" sz="2400" b="1" dirty="0">
                <a:solidFill>
                  <a:srgbClr val="0000FF"/>
                </a:solidFill>
                <a:latin typeface="Tahoma" panose="020B0604030504040204" pitchFamily="34" charset="0"/>
              </a:rPr>
              <a:t>空间动态增长</a:t>
            </a:r>
            <a:r>
              <a:rPr lang="zh-CN" altLang="en-US" sz="2400" dirty="0">
                <a:latin typeface="Tahoma" panose="020B0604030504040204" pitchFamily="34" charset="0"/>
              </a:rPr>
              <a:t>，</a:t>
            </a:r>
            <a:r>
              <a:rPr lang="zh-CN" altLang="en-US" sz="2400" b="1" dirty="0">
                <a:solidFill>
                  <a:srgbClr val="0000FF"/>
                </a:solidFill>
                <a:latin typeface="Tahoma" panose="020B0604030504040204" pitchFamily="34" charset="0"/>
              </a:rPr>
              <a:t>插入删除</a:t>
            </a:r>
            <a:r>
              <a:rPr lang="zh-CN" altLang="en-US" sz="2400" dirty="0">
                <a:latin typeface="Tahoma" panose="020B0604030504040204" pitchFamily="34" charset="0"/>
              </a:rPr>
              <a:t>的</a:t>
            </a:r>
            <a:r>
              <a:rPr lang="zh-CN" altLang="en-US" sz="2400" dirty="0" smtClean="0">
                <a:latin typeface="Tahoma" panose="020B0604030504040204" pitchFamily="34" charset="0"/>
              </a:rPr>
              <a:t>要求。</a:t>
            </a:r>
            <a:endParaRPr lang="zh-CN" altLang="en-US" sz="2400" dirty="0">
              <a:latin typeface="Tahoma" panose="020B0604030504040204" pitchFamily="34" charset="0"/>
            </a:endParaRPr>
          </a:p>
          <a:p>
            <a:pPr lvl="2" algn="just">
              <a:lnSpc>
                <a:spcPct val="150000"/>
              </a:lnSpc>
              <a:buFont typeface="+mj-ea"/>
              <a:buAutoNum type="circleNumDbPlain"/>
            </a:pPr>
            <a:r>
              <a:rPr lang="zh-CN" altLang="en-US" sz="2400" dirty="0">
                <a:latin typeface="Tahoma" panose="020B0604030504040204" pitchFamily="34" charset="0"/>
              </a:rPr>
              <a:t>充分利用了</a:t>
            </a:r>
            <a:r>
              <a:rPr lang="zh-CN" altLang="en-US" sz="2400" b="1" dirty="0">
                <a:solidFill>
                  <a:srgbClr val="0000FF"/>
                </a:solidFill>
                <a:latin typeface="Tahoma" panose="020B0604030504040204" pitchFamily="34" charset="0"/>
              </a:rPr>
              <a:t>外存空间</a:t>
            </a:r>
            <a:r>
              <a:rPr lang="zh-CN" altLang="en-US" sz="2400" dirty="0">
                <a:latin typeface="Tahoma" panose="020B0604030504040204" pitchFamily="34" charset="0"/>
              </a:rPr>
              <a:t>，管理过程有很高的效率，同时，系统中</a:t>
            </a:r>
            <a:r>
              <a:rPr lang="zh-CN" altLang="en-US" sz="2400" dirty="0" smtClean="0">
                <a:latin typeface="Tahoma" panose="020B0604030504040204" pitchFamily="34" charset="0"/>
              </a:rPr>
              <a:t>同时打开</a:t>
            </a:r>
            <a:r>
              <a:rPr lang="zh-CN" altLang="en-US" sz="2400" dirty="0">
                <a:latin typeface="Tahoma" panose="020B0604030504040204" pitchFamily="34" charset="0"/>
              </a:rPr>
              <a:t>的</a:t>
            </a:r>
            <a:r>
              <a:rPr lang="en-US" altLang="zh-CN" sz="2400" dirty="0">
                <a:latin typeface="Tahoma" panose="020B0604030504040204" pitchFamily="34" charset="0"/>
              </a:rPr>
              <a:t>I-Node</a:t>
            </a:r>
            <a:r>
              <a:rPr lang="zh-CN" altLang="en-US" sz="2400" dirty="0">
                <a:latin typeface="Tahoma" panose="020B0604030504040204" pitchFamily="34" charset="0"/>
              </a:rPr>
              <a:t>数目和大小都不会很大，比</a:t>
            </a:r>
            <a:r>
              <a:rPr lang="en-US" altLang="zh-CN" sz="2400" dirty="0">
                <a:latin typeface="Tahoma" panose="020B0604030504040204" pitchFamily="34" charset="0"/>
              </a:rPr>
              <a:t>FAT</a:t>
            </a:r>
            <a:r>
              <a:rPr lang="zh-CN" altLang="en-US" sz="2400" dirty="0">
                <a:latin typeface="Tahoma" panose="020B0604030504040204" pitchFamily="34" charset="0"/>
              </a:rPr>
              <a:t>节省</a:t>
            </a:r>
            <a:r>
              <a:rPr lang="zh-CN" altLang="en-US" sz="2400" dirty="0" smtClean="0">
                <a:latin typeface="Tahoma" panose="020B0604030504040204" pitchFamily="34" charset="0"/>
              </a:rPr>
              <a:t>空间。</a:t>
            </a:r>
            <a:endParaRPr lang="zh-CN" altLang="en-US" sz="2400" dirty="0">
              <a:latin typeface="Times New Roman" panose="02020603050405020304" pitchFamily="18" charset="0"/>
              <a:cs typeface="Times New Roman" panose="02020603050405020304" pitchFamily="18" charset="0"/>
            </a:endParaRPr>
          </a:p>
        </p:txBody>
      </p:sp>
      <p:sp>
        <p:nvSpPr>
          <p:cNvPr id="4" name="Text Box 2"/>
          <p:cNvSpPr txBox="1">
            <a:spLocks noChangeArrowheads="1"/>
          </p:cNvSpPr>
          <p:nvPr/>
        </p:nvSpPr>
        <p:spPr bwMode="auto">
          <a:xfrm>
            <a:off x="899592" y="152636"/>
            <a:ext cx="741682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4</a:t>
            </a:r>
            <a:r>
              <a:rPr lang="zh-CN" altLang="en-US" sz="2800" b="1" dirty="0" smtClean="0">
                <a:latin typeface="Times New Roman" panose="02020603050405020304" pitchFamily="18" charset="0"/>
                <a:cs typeface="Times New Roman" panose="02020603050405020304" pitchFamily="18" charset="0"/>
              </a:rPr>
              <a:t>）索引节点</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3767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431540" y="1196752"/>
            <a:ext cx="7884876" cy="460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gn="just">
              <a:lnSpc>
                <a:spcPct val="90000"/>
              </a:lnSpc>
              <a:spcBef>
                <a:spcPts val="1200"/>
              </a:spcBef>
              <a:spcAft>
                <a:spcPts val="1200"/>
              </a:spcAft>
            </a:pPr>
            <a:r>
              <a:rPr lang="zh-CN" altLang="en-US" sz="2400" b="1" dirty="0" smtClean="0">
                <a:latin typeface="Tahoma" panose="020B0604030504040204" pitchFamily="34" charset="0"/>
              </a:rPr>
              <a:t>缺点：</a:t>
            </a:r>
            <a:endParaRPr lang="en-US" altLang="zh-CN" sz="2400" b="1" dirty="0" smtClean="0">
              <a:latin typeface="Tahoma" panose="020B0604030504040204" pitchFamily="34" charset="0"/>
            </a:endParaRPr>
          </a:p>
          <a:p>
            <a:pPr lvl="1" algn="just">
              <a:lnSpc>
                <a:spcPct val="150000"/>
              </a:lnSpc>
              <a:spcBef>
                <a:spcPts val="1200"/>
              </a:spcBef>
              <a:spcAft>
                <a:spcPts val="1200"/>
              </a:spcAft>
              <a:buFont typeface="+mj-ea"/>
              <a:buAutoNum type="circleNumDbPlain"/>
            </a:pPr>
            <a:r>
              <a:rPr lang="zh-CN" altLang="en-US" sz="2400" dirty="0">
                <a:latin typeface="Times New Roman" panose="02020603050405020304" pitchFamily="18" charset="0"/>
                <a:cs typeface="Times New Roman" panose="02020603050405020304" pitchFamily="18" charset="0"/>
              </a:rPr>
              <a:t>当文件的物理空间分布过于分散时，文件读取消耗较长的</a:t>
            </a:r>
            <a:r>
              <a:rPr lang="zh-CN" altLang="en-US" sz="2400" dirty="0" smtClean="0">
                <a:latin typeface="Times New Roman" panose="02020603050405020304" pitchFamily="18" charset="0"/>
                <a:cs typeface="Times New Roman" panose="02020603050405020304" pitchFamily="18" charset="0"/>
              </a:rPr>
              <a:t>时间。</a:t>
            </a:r>
            <a:endParaRPr lang="zh-CN" altLang="en-US" sz="2400" dirty="0">
              <a:latin typeface="Times New Roman" panose="02020603050405020304" pitchFamily="18" charset="0"/>
              <a:cs typeface="Times New Roman" panose="02020603050405020304" pitchFamily="18" charset="0"/>
            </a:endParaRPr>
          </a:p>
          <a:p>
            <a:pPr lvl="1" algn="just">
              <a:lnSpc>
                <a:spcPct val="150000"/>
              </a:lnSpc>
              <a:spcBef>
                <a:spcPts val="1200"/>
              </a:spcBef>
              <a:spcAft>
                <a:spcPts val="1200"/>
              </a:spcAft>
              <a:buFont typeface="+mj-ea"/>
              <a:buAutoNum type="circleNumDbPlain"/>
            </a:pPr>
            <a:r>
              <a:rPr lang="zh-CN" altLang="en-US" sz="2400" dirty="0">
                <a:latin typeface="Times New Roman" panose="02020603050405020304" pitchFamily="18" charset="0"/>
                <a:cs typeface="Times New Roman" panose="02020603050405020304" pitchFamily="18" charset="0"/>
              </a:rPr>
              <a:t>索引表方式占用了较多的系统资源，包括磁盘和内存，同时对操作系统的设计要求也很</a:t>
            </a:r>
            <a:r>
              <a:rPr lang="zh-CN" altLang="en-US" sz="2400" dirty="0" smtClean="0">
                <a:latin typeface="Times New Roman" panose="02020603050405020304" pitchFamily="18" charset="0"/>
                <a:cs typeface="Times New Roman" panose="02020603050405020304" pitchFamily="18" charset="0"/>
              </a:rPr>
              <a:t>高。</a:t>
            </a:r>
            <a:endParaRPr lang="zh-CN" altLang="en-US" sz="2400" dirty="0">
              <a:latin typeface="Times New Roman" panose="02020603050405020304" pitchFamily="18" charset="0"/>
              <a:cs typeface="Times New Roman" panose="02020603050405020304" pitchFamily="18" charset="0"/>
            </a:endParaRPr>
          </a:p>
          <a:p>
            <a:pPr lvl="1" algn="just">
              <a:lnSpc>
                <a:spcPct val="90000"/>
              </a:lnSpc>
              <a:spcBef>
                <a:spcPts val="1200"/>
              </a:spcBef>
              <a:spcAft>
                <a:spcPts val="1200"/>
              </a:spcAft>
              <a:buFont typeface="+mj-ea"/>
              <a:buAutoNum type="circleNumDbPlain"/>
            </a:pPr>
            <a:endParaRPr lang="en-US" altLang="zh-CN" sz="2400" dirty="0" smtClean="0">
              <a:latin typeface="Times New Roman" panose="02020603050405020304" pitchFamily="18" charset="0"/>
              <a:cs typeface="Times New Roman" panose="02020603050405020304" pitchFamily="18" charset="0"/>
            </a:endParaRPr>
          </a:p>
          <a:p>
            <a:pPr marL="457200" lvl="1" indent="0" algn="just">
              <a:spcBef>
                <a:spcPct val="50000"/>
              </a:spcBef>
            </a:pPr>
            <a:endParaRPr lang="zh-CN" altLang="en-US" sz="2400" dirty="0">
              <a:latin typeface="Times New Roman" panose="02020603050405020304" pitchFamily="18" charset="0"/>
              <a:cs typeface="Times New Roman" panose="02020603050405020304" pitchFamily="18" charset="0"/>
            </a:endParaRPr>
          </a:p>
        </p:txBody>
      </p:sp>
      <p:sp>
        <p:nvSpPr>
          <p:cNvPr id="5" name="Text Box 2"/>
          <p:cNvSpPr txBox="1">
            <a:spLocks noChangeArrowheads="1"/>
          </p:cNvSpPr>
          <p:nvPr/>
        </p:nvSpPr>
        <p:spPr bwMode="auto">
          <a:xfrm>
            <a:off x="899592" y="152636"/>
            <a:ext cx="741682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4</a:t>
            </a:r>
            <a:r>
              <a:rPr lang="zh-CN" altLang="en-US" sz="2800" b="1" dirty="0" smtClean="0">
                <a:latin typeface="Times New Roman" panose="02020603050405020304" pitchFamily="18" charset="0"/>
                <a:cs typeface="Times New Roman" panose="02020603050405020304" pitchFamily="18" charset="0"/>
              </a:rPr>
              <a:t>）索引节点</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4976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719572" y="810287"/>
            <a:ext cx="7596844"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ts val="600"/>
              </a:spcBef>
              <a:buFont typeface="Wingdings" panose="05000000000000000000" pitchFamily="2" charset="2"/>
              <a:buChar char="n"/>
            </a:pPr>
            <a:r>
              <a:rPr lang="zh-CN" altLang="en-US" sz="2000" dirty="0" smtClean="0">
                <a:latin typeface="Times New Roman" panose="02020603050405020304" pitchFamily="18" charset="0"/>
                <a:cs typeface="Times New Roman" panose="02020603050405020304" pitchFamily="18" charset="0"/>
              </a:rPr>
              <a:t>文件太大的解决方案：最后一个磁盘地址不描述一个数据块而是指向一个</a:t>
            </a:r>
            <a:r>
              <a:rPr lang="zh-CN" altLang="en-US" sz="2000" b="1" u="sng" dirty="0" smtClean="0">
                <a:solidFill>
                  <a:srgbClr val="0000FF"/>
                </a:solidFill>
                <a:latin typeface="Times New Roman" panose="02020603050405020304" pitchFamily="18" charset="0"/>
                <a:cs typeface="Times New Roman" panose="02020603050405020304" pitchFamily="18" charset="0"/>
              </a:rPr>
              <a:t>间接块。</a:t>
            </a:r>
            <a:endParaRPr lang="en-US" altLang="zh-CN" sz="2000" b="1" u="sng" dirty="0" smtClean="0">
              <a:solidFill>
                <a:srgbClr val="0000FF"/>
              </a:solidFill>
              <a:latin typeface="Times New Roman" panose="02020603050405020304" pitchFamily="18" charset="0"/>
              <a:cs typeface="Times New Roman" panose="02020603050405020304" pitchFamily="18" charset="0"/>
            </a:endParaRPr>
          </a:p>
          <a:p>
            <a:pPr algn="just">
              <a:lnSpc>
                <a:spcPct val="120000"/>
              </a:lnSpc>
              <a:spcBef>
                <a:spcPts val="600"/>
              </a:spcBef>
              <a:buFont typeface="Wingdings" panose="05000000000000000000" pitchFamily="2" charset="2"/>
              <a:buChar char="n"/>
            </a:pPr>
            <a:r>
              <a:rPr lang="zh-CN" altLang="en-US" sz="2000" dirty="0" smtClean="0">
                <a:latin typeface="Times New Roman" panose="02020603050405020304" pitchFamily="18" charset="0"/>
                <a:cs typeface="Times New Roman" panose="02020603050405020304" pitchFamily="18" charset="0"/>
              </a:rPr>
              <a:t>一级</a:t>
            </a:r>
            <a:r>
              <a:rPr lang="zh-CN" altLang="en-US" sz="2000" dirty="0">
                <a:latin typeface="Times New Roman" panose="02020603050405020304" pitchFamily="18" charset="0"/>
                <a:cs typeface="Times New Roman" panose="02020603050405020304" pitchFamily="18" charset="0"/>
              </a:rPr>
              <a:t>间接块包含着</a:t>
            </a:r>
            <a:r>
              <a:rPr lang="zh-CN" altLang="en-US" sz="2000" b="1" dirty="0">
                <a:solidFill>
                  <a:srgbClr val="0000FF"/>
                </a:solidFill>
                <a:latin typeface="Times New Roman" panose="02020603050405020304" pitchFamily="18" charset="0"/>
                <a:cs typeface="Times New Roman" panose="02020603050405020304" pitchFamily="18" charset="0"/>
              </a:rPr>
              <a:t>附加的磁盘地址</a:t>
            </a:r>
            <a:r>
              <a:rPr lang="zh-CN" altLang="en-US" sz="2000" dirty="0">
                <a:latin typeface="Times New Roman" panose="02020603050405020304" pitchFamily="18" charset="0"/>
                <a:cs typeface="Times New Roman" panose="02020603050405020304" pitchFamily="18" charset="0"/>
              </a:rPr>
              <a:t>，二级间接块包含很多一次间接块的地址，同样，三级间接块包含很多二级间接块的地址</a:t>
            </a:r>
            <a:r>
              <a:rPr lang="zh-CN" altLang="en-US" sz="2000" b="1" dirty="0">
                <a:latin typeface="Times New Roman" panose="02020603050405020304" pitchFamily="18" charset="0"/>
                <a:cs typeface="Times New Roman" panose="02020603050405020304" pitchFamily="18" charset="0"/>
              </a:rPr>
              <a:t>。</a:t>
            </a:r>
          </a:p>
        </p:txBody>
      </p:sp>
      <p:pic>
        <p:nvPicPr>
          <p:cNvPr id="3" name="图片 2"/>
          <p:cNvPicPr>
            <a:picLocks noChangeAspect="1"/>
          </p:cNvPicPr>
          <p:nvPr/>
        </p:nvPicPr>
        <p:blipFill>
          <a:blip r:embed="rId3"/>
          <a:stretch>
            <a:fillRect/>
          </a:stretch>
        </p:blipFill>
        <p:spPr>
          <a:xfrm>
            <a:off x="1151620" y="2384884"/>
            <a:ext cx="6726063" cy="4157193"/>
          </a:xfrm>
          <a:prstGeom prst="rect">
            <a:avLst/>
          </a:prstGeom>
        </p:spPr>
      </p:pic>
      <p:sp>
        <p:nvSpPr>
          <p:cNvPr id="6" name="Text Box 2"/>
          <p:cNvSpPr txBox="1">
            <a:spLocks noChangeArrowheads="1"/>
          </p:cNvSpPr>
          <p:nvPr/>
        </p:nvSpPr>
        <p:spPr bwMode="auto">
          <a:xfrm>
            <a:off x="899592" y="152636"/>
            <a:ext cx="741682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4</a:t>
            </a:r>
            <a:r>
              <a:rPr lang="zh-CN" altLang="en-US" sz="2800" b="1" dirty="0" smtClean="0">
                <a:latin typeface="Times New Roman" panose="02020603050405020304" pitchFamily="18" charset="0"/>
                <a:cs typeface="Times New Roman" panose="02020603050405020304" pitchFamily="18" charset="0"/>
              </a:rPr>
              <a:t>）索引节点</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7088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body" idx="1"/>
          </p:nvPr>
        </p:nvSpPr>
        <p:spPr>
          <a:xfrm>
            <a:off x="739775" y="1016733"/>
            <a:ext cx="7468629" cy="2988332"/>
          </a:xfrm>
        </p:spPr>
        <p:txBody>
          <a:bodyPr/>
          <a:lstStyle/>
          <a:p>
            <a:pPr marL="0" indent="0" algn="just" eaLnBrk="1" hangingPunct="1">
              <a:lnSpc>
                <a:spcPct val="150000"/>
              </a:lnSpc>
              <a:spcBef>
                <a:spcPts val="0"/>
              </a:spcBef>
              <a:buNone/>
            </a:pPr>
            <a:r>
              <a:rPr lang="zh-CN" altLang="en-US" b="1" dirty="0" smtClean="0">
                <a:solidFill>
                  <a:srgbClr val="FF0000"/>
                </a:solidFill>
                <a:latin typeface="Times New Roman" panose="02020603050405020304" pitchFamily="18" charset="0"/>
                <a:cs typeface="Times New Roman" panose="02020603050405020304" pitchFamily="18" charset="0"/>
              </a:rPr>
              <a:t>例题：</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spcBef>
                <a:spcPts val="0"/>
              </a:spcBef>
            </a:pP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solidFill>
                  <a:srgbClr val="0000FF"/>
                </a:solidFill>
                <a:latin typeface="Times New Roman" panose="02020603050405020304" pitchFamily="18" charset="0"/>
                <a:cs typeface="Times New Roman" panose="02020603050405020304" pitchFamily="18" charset="0"/>
              </a:rPr>
              <a:t>UNIX</a:t>
            </a:r>
            <a:r>
              <a:rPr lang="zh-CN" altLang="en-US" sz="2400" b="1" dirty="0" smtClean="0">
                <a:solidFill>
                  <a:srgbClr val="0000FF"/>
                </a:solidFill>
                <a:latin typeface="Times New Roman" panose="02020603050405020304" pitchFamily="18" charset="0"/>
                <a:cs typeface="Times New Roman" panose="02020603050405020304" pitchFamily="18" charset="0"/>
              </a:rPr>
              <a:t>文件系统，采用1</a:t>
            </a:r>
            <a:r>
              <a:rPr lang="en-US" altLang="zh-CN" sz="2400" b="1" dirty="0" smtClean="0">
                <a:solidFill>
                  <a:srgbClr val="0000FF"/>
                </a:solidFill>
                <a:latin typeface="Times New Roman" panose="02020603050405020304" pitchFamily="18" charset="0"/>
                <a:cs typeface="Times New Roman" panose="02020603050405020304" pitchFamily="18" charset="0"/>
              </a:rPr>
              <a:t>KB</a:t>
            </a:r>
            <a:r>
              <a:rPr lang="zh-CN" altLang="en-US" sz="2400" b="1" dirty="0" smtClean="0">
                <a:solidFill>
                  <a:srgbClr val="0000FF"/>
                </a:solidFill>
                <a:latin typeface="Times New Roman" panose="02020603050405020304" pitchFamily="18" charset="0"/>
                <a:cs typeface="Times New Roman" panose="02020603050405020304" pitchFamily="18" charset="0"/>
              </a:rPr>
              <a:t>的磁盘块大小和4</a:t>
            </a:r>
            <a:r>
              <a:rPr lang="en-US" altLang="zh-CN" sz="2400" b="1" dirty="0" smtClean="0">
                <a:solidFill>
                  <a:srgbClr val="0000FF"/>
                </a:solidFill>
                <a:latin typeface="Times New Roman" panose="02020603050405020304" pitchFamily="18" charset="0"/>
                <a:cs typeface="Times New Roman" panose="02020603050405020304" pitchFamily="18" charset="0"/>
              </a:rPr>
              <a:t>B</a:t>
            </a:r>
            <a:r>
              <a:rPr lang="zh-CN" altLang="en-US" sz="2400" b="1" dirty="0" smtClean="0">
                <a:solidFill>
                  <a:srgbClr val="0000FF"/>
                </a:solidFill>
                <a:latin typeface="Times New Roman" panose="02020603050405020304" pitchFamily="18" charset="0"/>
                <a:cs typeface="Times New Roman" panose="02020603050405020304" pitchFamily="18" charset="0"/>
              </a:rPr>
              <a:t>的磁盘地址。若</a:t>
            </a:r>
            <a:r>
              <a:rPr lang="en-US" altLang="zh-CN" sz="2400" b="1" dirty="0" smtClean="0">
                <a:solidFill>
                  <a:srgbClr val="0000FF"/>
                </a:solidFill>
                <a:latin typeface="Times New Roman" panose="02020603050405020304" pitchFamily="18" charset="0"/>
                <a:cs typeface="Times New Roman" panose="02020603050405020304" pitchFamily="18" charset="0"/>
              </a:rPr>
              <a:t>I-</a:t>
            </a:r>
            <a:r>
              <a:rPr lang="zh-CN" altLang="en-US" sz="2400" b="1" dirty="0" smtClean="0">
                <a:solidFill>
                  <a:srgbClr val="0000FF"/>
                </a:solidFill>
                <a:latin typeface="Times New Roman" panose="02020603050405020304" pitchFamily="18" charset="0"/>
                <a:cs typeface="Times New Roman" panose="02020603050405020304" pitchFamily="18" charset="0"/>
              </a:rPr>
              <a:t>节点包括10个直接块，一次、二次、三次间接块各一个，则此文件系统允许文件最大长度是？</a:t>
            </a:r>
            <a:endParaRPr lang="en-US" altLang="zh-CN" sz="2400" dirty="0" smtClean="0">
              <a:latin typeface="Times New Roman" panose="02020603050405020304" pitchFamily="18" charset="0"/>
              <a:cs typeface="Times New Roman" panose="02020603050405020304" pitchFamily="18" charset="0"/>
            </a:endParaRPr>
          </a:p>
        </p:txBody>
      </p:sp>
      <p:sp>
        <p:nvSpPr>
          <p:cNvPr id="46085" name="Rectangle 4"/>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 name="Text Box 2"/>
          <p:cNvSpPr txBox="1">
            <a:spLocks noChangeArrowheads="1"/>
          </p:cNvSpPr>
          <p:nvPr/>
        </p:nvSpPr>
        <p:spPr bwMode="auto">
          <a:xfrm>
            <a:off x="899592" y="152636"/>
            <a:ext cx="741682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4</a:t>
            </a:r>
            <a:r>
              <a:rPr lang="zh-CN" altLang="en-US" sz="2800" b="1" dirty="0" smtClean="0">
                <a:latin typeface="Times New Roman" panose="02020603050405020304" pitchFamily="18" charset="0"/>
                <a:cs typeface="Times New Roman" panose="02020603050405020304" pitchFamily="18" charset="0"/>
              </a:rPr>
              <a:t>）索引节点</a:t>
            </a:r>
            <a:endParaRPr lang="en-US" altLang="zh-CN" sz="2800" b="1" dirty="0">
              <a:latin typeface="Times New Roman" panose="02020603050405020304" pitchFamily="18" charset="0"/>
              <a:cs typeface="Times New Roman" panose="02020603050405020304" pitchFamily="18" charset="0"/>
            </a:endParaRPr>
          </a:p>
        </p:txBody>
      </p:sp>
      <p:sp>
        <p:nvSpPr>
          <p:cNvPr id="2" name="矩形 1"/>
          <p:cNvSpPr/>
          <p:nvPr/>
        </p:nvSpPr>
        <p:spPr>
          <a:xfrm>
            <a:off x="1223628" y="4005064"/>
            <a:ext cx="7128792" cy="2241960"/>
          </a:xfrm>
          <a:prstGeom prst="rect">
            <a:avLst/>
          </a:prstGeom>
        </p:spPr>
        <p:txBody>
          <a:bodyPr wrap="square">
            <a:spAutoFit/>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解：1</a:t>
            </a:r>
            <a:r>
              <a:rPr lang="en-US" altLang="zh-CN" sz="2400" dirty="0">
                <a:latin typeface="Times New Roman" panose="02020603050405020304" pitchFamily="18" charset="0"/>
                <a:cs typeface="Times New Roman" panose="02020603050405020304" pitchFamily="18" charset="0"/>
              </a:rPr>
              <a:t>KB</a:t>
            </a:r>
            <a:r>
              <a:rPr lang="zh-CN" altLang="en-US" sz="2400" dirty="0">
                <a:latin typeface="Times New Roman" panose="02020603050405020304" pitchFamily="18" charset="0"/>
                <a:cs typeface="Times New Roman" panose="02020603050405020304" pitchFamily="18" charset="0"/>
              </a:rPr>
              <a:t>的磁盘块，存放4</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的地址号，每块可放1</a:t>
            </a:r>
            <a:r>
              <a:rPr lang="en-US" altLang="zh-CN" sz="2400" dirty="0">
                <a:latin typeface="Times New Roman" panose="02020603050405020304" pitchFamily="18" charset="0"/>
                <a:cs typeface="Times New Roman" panose="02020603050405020304" pitchFamily="18" charset="0"/>
              </a:rPr>
              <a:t>K/4=256</a:t>
            </a:r>
            <a:r>
              <a:rPr lang="zh-CN" altLang="en-US" sz="2400" dirty="0">
                <a:latin typeface="Times New Roman" panose="02020603050405020304" pitchFamily="18" charset="0"/>
                <a:cs typeface="Times New Roman" panose="02020603050405020304" pitchFamily="18" charset="0"/>
              </a:rPr>
              <a:t>个块号</a:t>
            </a:r>
          </a:p>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       最大文件长度：</a:t>
            </a:r>
          </a:p>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       (10*1</a:t>
            </a:r>
            <a:r>
              <a:rPr lang="en-US" altLang="zh-CN" sz="2400" dirty="0">
                <a:latin typeface="Times New Roman" panose="02020603050405020304" pitchFamily="18" charset="0"/>
                <a:cs typeface="Times New Roman" panose="02020603050405020304" pitchFamily="18" charset="0"/>
              </a:rPr>
              <a:t>K+1*256*1K+1*256</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*1K+1*256</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*1K)B</a:t>
            </a:r>
          </a:p>
        </p:txBody>
      </p:sp>
    </p:spTree>
    <p:extLst>
      <p:ext uri="{BB962C8B-B14F-4D97-AF65-F5344CB8AC3E}">
        <p14:creationId xmlns:p14="http://schemas.microsoft.com/office/powerpoint/2010/main" val="240095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971600" y="188640"/>
            <a:ext cx="5580620" cy="720725"/>
          </a:xfrm>
        </p:spPr>
        <p:txBody>
          <a:bodyPr/>
          <a:lstStyle/>
          <a:p>
            <a:pPr algn="l" eaLnBrk="1" hangingPunct="1"/>
            <a:r>
              <a:rPr lang="zh-CN" altLang="en-US" sz="2800" b="1" dirty="0" smtClean="0">
                <a:latin typeface="Tahoma" panose="020B0604030504040204" pitchFamily="34" charset="0"/>
                <a:ea typeface="宋体" panose="02010600030101010101" pitchFamily="2" charset="-122"/>
              </a:rPr>
              <a:t>文件物理空间分配方式的总结</a:t>
            </a:r>
          </a:p>
        </p:txBody>
      </p:sp>
      <p:graphicFrame>
        <p:nvGraphicFramePr>
          <p:cNvPr id="7" name="表格 6"/>
          <p:cNvGraphicFramePr>
            <a:graphicFrameLocks noGrp="1"/>
          </p:cNvGraphicFramePr>
          <p:nvPr>
            <p:extLst/>
          </p:nvPr>
        </p:nvGraphicFramePr>
        <p:xfrm>
          <a:off x="251520" y="1268760"/>
          <a:ext cx="8642350" cy="4576294"/>
        </p:xfrm>
        <a:graphic>
          <a:graphicData uri="http://schemas.openxmlformats.org/drawingml/2006/table">
            <a:tbl>
              <a:tblPr/>
              <a:tblGrid>
                <a:gridCol w="792163"/>
                <a:gridCol w="1368425"/>
                <a:gridCol w="2162175"/>
                <a:gridCol w="2159000"/>
                <a:gridCol w="2160587"/>
              </a:tblGrid>
              <a:tr h="730734">
                <a:tc gridSpan="2">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连续分配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链表方式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索引方式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rowSpan="2">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2000" b="1" i="0" u="none" strike="noStrike" cap="none" normalizeH="0" baseline="0" dirty="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存储介质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磁带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smtClean="0">
                          <a:ln>
                            <a:noFill/>
                          </a:ln>
                          <a:solidFill>
                            <a:srgbClr val="000008"/>
                          </a:solidFill>
                          <a:effectLst/>
                          <a:latin typeface="Tahoma" panose="020B060403050404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smtClean="0">
                          <a:ln>
                            <a:noFill/>
                          </a:ln>
                          <a:solidFill>
                            <a:srgbClr val="000008"/>
                          </a:solidFill>
                          <a:effectLst/>
                          <a:latin typeface="Tahoma" panose="020B060403050404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vMerge="1">
                  <a:txBody>
                    <a:bodyPr/>
                    <a:lstStyle/>
                    <a:p>
                      <a:endParaRPr lang="zh-CN" altLang="en-US"/>
                    </a:p>
                  </a:txBody>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磁盘</a:t>
                      </a:r>
                      <a:endParaRPr kumimoji="0" lang="zh-CN" altLang="en-US" sz="2000" b="1" i="0" u="none" strike="noStrike" cap="none" normalizeH="0" baseline="0" dirty="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smtClean="0">
                          <a:ln>
                            <a:noFill/>
                          </a:ln>
                          <a:solidFill>
                            <a:srgbClr val="000008"/>
                          </a:solidFill>
                          <a:effectLst/>
                          <a:latin typeface="Tahoma" panose="020B0604030504040204" pitchFamily="34" charset="0"/>
                          <a:ea typeface="宋体" panose="02010600030101010101" pitchFamily="2" charset="-122"/>
                        </a:rPr>
                        <a:t>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gridSpan="2">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存取方式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顺序＋随机存取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顺序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顺序＋随机存取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3113">
                <a:tc gridSpan="2">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空间利用效率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较低，会产生外零头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指针占用磁盘空间引起管理问题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利用磁盘和内存，但效率很高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gridSpan="2">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solidFill>
                              <a:schemeClr val="accent6">
                                <a:lumMod val="40000"/>
                                <a:lumOff val="60000"/>
                              </a:schemeClr>
                            </a:solidFill>
                          </a:ln>
                          <a:solidFill>
                            <a:srgbClr val="000008"/>
                          </a:solidFill>
                          <a:effectLst/>
                          <a:latin typeface="Tahoma" panose="020B0604030504040204" pitchFamily="34" charset="0"/>
                          <a:ea typeface="宋体" panose="02010600030101010101" pitchFamily="2" charset="-122"/>
                        </a:rPr>
                        <a:t>应用环境分析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smtClean="0">
                          <a:ln>
                            <a:noFill/>
                          </a:ln>
                          <a:solidFill>
                            <a:srgbClr val="000008"/>
                          </a:solidFill>
                          <a:effectLst/>
                          <a:latin typeface="Tahoma" panose="020B0604030504040204" pitchFamily="34" charset="0"/>
                          <a:ea typeface="宋体" panose="02010600030101010101" pitchFamily="2" charset="-122"/>
                        </a:rPr>
                        <a:t>最简单、最原始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中间过渡阶段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120000"/>
                        </a:lnSpc>
                        <a:spcBef>
                          <a:spcPct val="20000"/>
                        </a:spcBef>
                        <a:buClr>
                          <a:schemeClr val="bg1"/>
                        </a:buClr>
                        <a:buSzPct val="120000"/>
                        <a:buFont typeface="Wingdings" panose="05000000000000000000" pitchFamily="2" charset="2"/>
                        <a:defRPr sz="2400" b="1" kern="1200">
                          <a:solidFill>
                            <a:schemeClr val="bg1"/>
                          </a:solidFill>
                          <a:latin typeface="Arial" panose="020B0604020202020204" pitchFamily="34" charset="0"/>
                        </a:defRPr>
                      </a:lvl1pPr>
                      <a:lvl2pPr marL="742950" indent="-285750" algn="l" defTabSz="914400" rtl="0" eaLnBrk="0" latinLnBrk="0" hangingPunct="0">
                        <a:lnSpc>
                          <a:spcPct val="120000"/>
                        </a:lnSpc>
                        <a:spcBef>
                          <a:spcPct val="20000"/>
                        </a:spcBef>
                        <a:buClr>
                          <a:schemeClr val="bg1"/>
                        </a:buClr>
                        <a:buFont typeface="Wingdings" panose="05000000000000000000" pitchFamily="2" charset="2"/>
                        <a:defRPr sz="2000" b="1" kern="1200">
                          <a:solidFill>
                            <a:schemeClr val="bg1"/>
                          </a:solidFill>
                          <a:latin typeface="Arial" panose="020B0604020202020204" pitchFamily="34" charset="0"/>
                        </a:defRPr>
                      </a:lvl2pPr>
                      <a:lvl3pPr marL="1143000" indent="-228600" algn="l" defTabSz="914400" rtl="0" eaLnBrk="0" latinLnBrk="0" hangingPunct="0">
                        <a:lnSpc>
                          <a:spcPct val="120000"/>
                        </a:lnSpc>
                        <a:spcBef>
                          <a:spcPct val="20000"/>
                        </a:spcBef>
                        <a:buClr>
                          <a:schemeClr val="bg1"/>
                        </a:buClr>
                        <a:buSzPct val="120000"/>
                        <a:defRPr sz="1800" b="1" kern="1200">
                          <a:solidFill>
                            <a:schemeClr val="bg1"/>
                          </a:solidFill>
                          <a:latin typeface="Arial" panose="020B0604020202020204" pitchFamily="34" charset="0"/>
                        </a:defRPr>
                      </a:lvl3pPr>
                      <a:lvl4pPr marL="1600200" indent="-228600" algn="l" defTabSz="914400" rtl="0" eaLnBrk="0" latinLnBrk="0" hangingPunct="0">
                        <a:lnSpc>
                          <a:spcPct val="120000"/>
                        </a:lnSpc>
                        <a:spcBef>
                          <a:spcPct val="20000"/>
                        </a:spcBef>
                        <a:buClr>
                          <a:schemeClr val="bg1"/>
                        </a:buClr>
                        <a:buFont typeface="Wingdings" panose="05000000000000000000" pitchFamily="2" charset="2"/>
                        <a:defRPr sz="1600" b="1" kern="1200">
                          <a:solidFill>
                            <a:schemeClr val="bg1"/>
                          </a:solidFill>
                          <a:latin typeface="Arial" panose="020B0604020202020204" pitchFamily="34" charset="0"/>
                        </a:defRPr>
                      </a:lvl4pPr>
                      <a:lvl5pPr marL="2057400" indent="-228600" algn="l" defTabSz="914400" rtl="0" eaLnBrk="0" latinLnBrk="0" hangingPunct="0">
                        <a:lnSpc>
                          <a:spcPct val="120000"/>
                        </a:lnSpc>
                        <a:spcBef>
                          <a:spcPct val="20000"/>
                        </a:spcBef>
                        <a:buClr>
                          <a:schemeClr val="bg1"/>
                        </a:buClr>
                        <a:buSzPct val="80000"/>
                        <a:buFont typeface="Wingdings" panose="05000000000000000000" pitchFamily="2" charset="2"/>
                        <a:defRPr sz="1600" b="1" kern="1200">
                          <a:solidFill>
                            <a:schemeClr val="bg1"/>
                          </a:solidFill>
                          <a:latin typeface="Arial" panose="020B0604020202020204" pitchFamily="34" charset="0"/>
                        </a:defRPr>
                      </a:lvl5pPr>
                      <a:lvl6pPr marL="25146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6pPr>
                      <a:lvl7pPr marL="29718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7pPr>
                      <a:lvl8pPr marL="34290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8pPr>
                      <a:lvl9pPr marL="3886200" indent="-228600" algn="l" defTabSz="914400" rtl="0" eaLnBrk="0" fontAlgn="base" latinLnBrk="0" hangingPunct="0">
                        <a:lnSpc>
                          <a:spcPct val="120000"/>
                        </a:lnSpc>
                        <a:spcBef>
                          <a:spcPct val="20000"/>
                        </a:spcBef>
                        <a:spcAft>
                          <a:spcPct val="0"/>
                        </a:spcAft>
                        <a:buClr>
                          <a:schemeClr val="bg1"/>
                        </a:buClr>
                        <a:buSzPct val="80000"/>
                        <a:buFont typeface="Wingdings" panose="05000000000000000000" pitchFamily="2" charset="2"/>
                        <a:defRPr sz="1600" b="1" kern="1200">
                          <a:solidFill>
                            <a:schemeClr val="bg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2000" b="1" i="0" u="none" strike="noStrike" cap="none" normalizeH="0" baseline="0" dirty="0" smtClean="0">
                          <a:ln>
                            <a:noFill/>
                          </a:ln>
                          <a:solidFill>
                            <a:srgbClr val="000008"/>
                          </a:solidFill>
                          <a:effectLst/>
                          <a:latin typeface="Tahoma" panose="020B0604030504040204" pitchFamily="34" charset="0"/>
                          <a:ea typeface="宋体" panose="02010600030101010101" pitchFamily="2" charset="-122"/>
                        </a:rPr>
                        <a:t>广泛应用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80933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5.3.3 </a:t>
            </a:r>
            <a:r>
              <a:rPr lang="zh-CN" altLang="en-US" sz="2800" b="1" dirty="0">
                <a:latin typeface="Times New Roman" panose="02020603050405020304" pitchFamily="18" charset="0"/>
                <a:cs typeface="Times New Roman" panose="02020603050405020304" pitchFamily="18" charset="0"/>
              </a:rPr>
              <a:t>目录</a:t>
            </a:r>
            <a:r>
              <a:rPr lang="zh-CN" altLang="en-US" sz="2800" b="1" dirty="0" smtClean="0">
                <a:latin typeface="Times New Roman" panose="02020603050405020304" pitchFamily="18" charset="0"/>
                <a:cs typeface="Times New Roman" panose="02020603050405020304" pitchFamily="18" charset="0"/>
              </a:rPr>
              <a:t>的实现</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251520" y="1052736"/>
            <a:ext cx="853294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目录文件</a:t>
            </a:r>
            <a:r>
              <a:rPr lang="zh-CN" altLang="en-US" sz="2400" dirty="0">
                <a:latin typeface="Times New Roman" panose="02020603050405020304" pitchFamily="18" charset="0"/>
                <a:cs typeface="Times New Roman" panose="02020603050405020304" pitchFamily="18" charset="0"/>
              </a:rPr>
              <a:t>：为了实现对</a:t>
            </a:r>
            <a:r>
              <a:rPr lang="zh-CN" altLang="en-US" sz="2400" dirty="0">
                <a:solidFill>
                  <a:srgbClr val="FF0000"/>
                </a:solidFill>
                <a:latin typeface="Times New Roman" panose="02020603050405020304" pitchFamily="18" charset="0"/>
                <a:cs typeface="Times New Roman" panose="02020603050405020304" pitchFamily="18" charset="0"/>
              </a:rPr>
              <a:t>文件目录</a:t>
            </a:r>
            <a:r>
              <a:rPr lang="zh-CN" altLang="en-US" sz="2400" dirty="0">
                <a:latin typeface="Times New Roman" panose="02020603050405020304" pitchFamily="18" charset="0"/>
                <a:cs typeface="Times New Roman" panose="02020603050405020304" pitchFamily="18" charset="0"/>
              </a:rPr>
              <a:t>的管理，通常将</a:t>
            </a:r>
            <a:r>
              <a:rPr lang="zh-CN" altLang="en-US" sz="2400" dirty="0">
                <a:solidFill>
                  <a:srgbClr val="FF0000"/>
                </a:solidFill>
                <a:latin typeface="Times New Roman" panose="02020603050405020304" pitchFamily="18" charset="0"/>
                <a:cs typeface="Times New Roman" panose="02020603050405020304" pitchFamily="18" charset="0"/>
              </a:rPr>
              <a:t>文件目录</a:t>
            </a:r>
            <a:r>
              <a:rPr lang="zh-CN" altLang="en-US" sz="2400" dirty="0">
                <a:latin typeface="Times New Roman" panose="02020603050405020304" pitchFamily="18" charset="0"/>
                <a:cs typeface="Times New Roman" panose="02020603050405020304" pitchFamily="18" charset="0"/>
              </a:rPr>
              <a:t>以文件的形式保存在</a:t>
            </a:r>
            <a:r>
              <a:rPr lang="zh-CN" altLang="en-US" sz="2400" b="1" dirty="0">
                <a:solidFill>
                  <a:srgbClr val="0000FF"/>
                </a:solidFill>
                <a:latin typeface="Times New Roman" panose="02020603050405020304" pitchFamily="18" charset="0"/>
                <a:cs typeface="Times New Roman" panose="02020603050405020304" pitchFamily="18" charset="0"/>
              </a:rPr>
              <a:t>外存</a:t>
            </a:r>
            <a:r>
              <a:rPr lang="zh-CN" altLang="en-US" sz="2400" dirty="0">
                <a:latin typeface="Times New Roman" panose="02020603050405020304" pitchFamily="18" charset="0"/>
                <a:cs typeface="Times New Roman" panose="02020603050405020304" pitchFamily="18" charset="0"/>
              </a:rPr>
              <a:t>，这个文件就叫目录</a:t>
            </a:r>
            <a:r>
              <a:rPr lang="zh-CN" altLang="en-US" sz="2400" dirty="0" smtClean="0">
                <a:latin typeface="Times New Roman" panose="02020603050405020304" pitchFamily="18" charset="0"/>
                <a:cs typeface="Times New Roman" panose="02020603050405020304" pitchFamily="18" charset="0"/>
              </a:rPr>
              <a:t>文件。</a:t>
            </a:r>
            <a:endParaRPr lang="en-US" altLang="zh-CN" sz="2400" dirty="0" smtClean="0">
              <a:latin typeface="Times New Roman" panose="02020603050405020304" pitchFamily="18" charset="0"/>
              <a:cs typeface="Times New Roman" panose="02020603050405020304" pitchFamily="18" charset="0"/>
            </a:endParaRPr>
          </a:p>
          <a:p>
            <a:pPr algn="just">
              <a:lnSpc>
                <a:spcPct val="120000"/>
              </a:lnSpc>
              <a:spcBef>
                <a:spcPct val="5000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目录项</a:t>
            </a:r>
            <a:r>
              <a:rPr lang="zh-CN" altLang="en-US" sz="2400" dirty="0">
                <a:latin typeface="Times New Roman" panose="02020603050405020304" pitchFamily="18" charset="0"/>
                <a:cs typeface="Times New Roman" panose="02020603050405020304" pitchFamily="18" charset="0"/>
              </a:rPr>
              <a:t>：构成文件目录的</a:t>
            </a:r>
            <a:r>
              <a:rPr lang="zh-CN" altLang="en-US" sz="2400" dirty="0" smtClean="0">
                <a:latin typeface="Times New Roman" panose="02020603050405020304" pitchFamily="18" charset="0"/>
                <a:cs typeface="Times New Roman" panose="02020603050405020304" pitchFamily="18" charset="0"/>
              </a:rPr>
              <a:t>项目</a:t>
            </a:r>
            <a:endParaRPr lang="en-US" altLang="zh-CN" sz="2400" dirty="0" smtClean="0">
              <a:latin typeface="Times New Roman" panose="02020603050405020304" pitchFamily="18" charset="0"/>
              <a:cs typeface="Times New Roman" panose="02020603050405020304" pitchFamily="18" charset="0"/>
            </a:endParaRPr>
          </a:p>
          <a:p>
            <a:pPr algn="just">
              <a:lnSpc>
                <a:spcPct val="120000"/>
              </a:lnSpc>
              <a:spcBef>
                <a:spcPct val="5000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查找</a:t>
            </a:r>
            <a:r>
              <a:rPr lang="zh-CN" altLang="en-US" sz="2400" dirty="0" smtClean="0">
                <a:solidFill>
                  <a:srgbClr val="FF0000"/>
                </a:solidFill>
                <a:latin typeface="Times New Roman" panose="02020603050405020304" pitchFamily="18" charset="0"/>
                <a:cs typeface="Times New Roman" panose="02020603050405020304" pitchFamily="18" charset="0"/>
              </a:rPr>
              <a:t>目录项</a:t>
            </a:r>
            <a:r>
              <a:rPr lang="zh-CN" altLang="en-US" sz="2400" dirty="0" smtClean="0">
                <a:latin typeface="Times New Roman" panose="02020603050405020304" pitchFamily="18" charset="0"/>
                <a:cs typeface="Times New Roman" panose="02020603050405020304" pitchFamily="18" charset="0"/>
              </a:rPr>
              <a:t>首先定位</a:t>
            </a:r>
            <a:r>
              <a:rPr lang="zh-CN" altLang="en-US" sz="2400" dirty="0" smtClean="0">
                <a:solidFill>
                  <a:srgbClr val="FF0000"/>
                </a:solidFill>
                <a:latin typeface="Times New Roman" panose="02020603050405020304" pitchFamily="18" charset="0"/>
                <a:cs typeface="Times New Roman" panose="02020603050405020304" pitchFamily="18" charset="0"/>
              </a:rPr>
              <a:t>根目录</a:t>
            </a:r>
            <a:r>
              <a:rPr lang="zh-CN" altLang="en-US" sz="2400" dirty="0" smtClean="0">
                <a:latin typeface="Times New Roman" panose="02020603050405020304" pitchFamily="18" charset="0"/>
                <a:cs typeface="Times New Roman" panose="02020603050405020304" pitchFamily="18" charset="0"/>
              </a:rPr>
              <a:t>：可能位于磁盘分区的某个固定位置或者其实信息由其他决定</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20000"/>
              </a:lnSpc>
              <a:spcBef>
                <a:spcPct val="50000"/>
              </a:spcBef>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UNIX</a:t>
            </a:r>
            <a:r>
              <a:rPr lang="zh-CN" altLang="en-US" sz="2400" dirty="0" smtClean="0">
                <a:latin typeface="Times New Roman" panose="02020603050405020304" pitchFamily="18" charset="0"/>
                <a:cs typeface="Times New Roman" panose="02020603050405020304" pitchFamily="18" charset="0"/>
              </a:rPr>
              <a:t>系统中在</a:t>
            </a:r>
            <a:r>
              <a:rPr lang="zh-CN" altLang="en-US" sz="2400" dirty="0" smtClean="0">
                <a:solidFill>
                  <a:srgbClr val="FF0000"/>
                </a:solidFill>
                <a:latin typeface="Times New Roman" panose="02020603050405020304" pitchFamily="18" charset="0"/>
                <a:cs typeface="Times New Roman" panose="02020603050405020304" pitchFamily="18" charset="0"/>
              </a:rPr>
              <a:t>超级块</a:t>
            </a:r>
            <a:r>
              <a:rPr lang="zh-CN" altLang="en-US" sz="2400" dirty="0" smtClean="0">
                <a:latin typeface="Times New Roman" panose="02020603050405020304" pitchFamily="18" charset="0"/>
                <a:cs typeface="Times New Roman" panose="02020603050405020304" pitchFamily="18" charset="0"/>
              </a:rPr>
              <a:t>中包含</a:t>
            </a:r>
            <a:r>
              <a:rPr lang="zh-CN" altLang="en-US" sz="2400" dirty="0" smtClean="0">
                <a:solidFill>
                  <a:srgbClr val="FF0000"/>
                </a:solidFill>
                <a:latin typeface="Times New Roman" panose="02020603050405020304" pitchFamily="18" charset="0"/>
                <a:cs typeface="Times New Roman" panose="02020603050405020304" pitchFamily="18" charset="0"/>
              </a:rPr>
              <a:t>文件系统</a:t>
            </a:r>
            <a:r>
              <a:rPr lang="zh-CN" altLang="en-US" sz="2400" dirty="0" smtClean="0">
                <a:latin typeface="Times New Roman" panose="02020603050405020304" pitchFamily="18" charset="0"/>
                <a:cs typeface="Times New Roman" panose="02020603050405020304" pitchFamily="18" charset="0"/>
              </a:rPr>
              <a:t>各个数据结构的大小，从中找到</a:t>
            </a:r>
            <a:r>
              <a:rPr lang="en-US" altLang="zh-CN" sz="24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节点所在的位置。第一个</a:t>
            </a:r>
            <a:r>
              <a:rPr lang="en-US" altLang="zh-CN" sz="24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节点指向的是根目录。</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20000"/>
              </a:lnSpc>
              <a:spcBef>
                <a:spcPct val="50000"/>
              </a:spcBef>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Windows XP</a:t>
            </a:r>
            <a:r>
              <a:rPr lang="zh-CN" altLang="en-US" sz="2400" dirty="0" smtClean="0">
                <a:latin typeface="Times New Roman" panose="02020603050405020304" pitchFamily="18" charset="0"/>
                <a:cs typeface="Times New Roman" panose="02020603050405020304" pitchFamily="18" charset="0"/>
              </a:rPr>
              <a:t>中根据应到扇区的信息可以找到主文件表</a:t>
            </a:r>
            <a:r>
              <a:rPr lang="en-US" altLang="zh-CN" sz="2400" dirty="0" smtClean="0">
                <a:latin typeface="Times New Roman" panose="02020603050405020304" pitchFamily="18" charset="0"/>
                <a:cs typeface="Times New Roman" panose="02020603050405020304" pitchFamily="18" charset="0"/>
              </a:rPr>
              <a:t>(Master File Table, MFT )</a:t>
            </a:r>
            <a:r>
              <a:rPr lang="zh-CN" altLang="en-US" sz="2400" dirty="0" smtClean="0">
                <a:latin typeface="Times New Roman" panose="02020603050405020304" pitchFamily="18" charset="0"/>
                <a:cs typeface="Times New Roman" panose="02020603050405020304" pitchFamily="18" charset="0"/>
              </a:rPr>
              <a:t>然后定位其他部分。</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0072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5.3.3 </a:t>
            </a:r>
            <a:r>
              <a:rPr lang="zh-CN" altLang="en-US" sz="2800" b="1" dirty="0">
                <a:latin typeface="Times New Roman" panose="02020603050405020304" pitchFamily="18" charset="0"/>
                <a:cs typeface="Times New Roman" panose="02020603050405020304" pitchFamily="18" charset="0"/>
              </a:rPr>
              <a:t>目录</a:t>
            </a:r>
            <a:r>
              <a:rPr lang="zh-CN" altLang="en-US" sz="2800" b="1" dirty="0" smtClean="0">
                <a:latin typeface="Times New Roman" panose="02020603050405020304" pitchFamily="18" charset="0"/>
                <a:cs typeface="Times New Roman" panose="02020603050405020304" pitchFamily="18" charset="0"/>
              </a:rPr>
              <a:t>的实现</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827584" y="1124744"/>
            <a:ext cx="7200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打开文件时，操作系统利用用户给出的路径名找到相应目录项，目录项中提供了查找文件磁盘块所需要的信息</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a:lnSpc>
                <a:spcPct val="150000"/>
              </a:lnSpc>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目录项的功能就是将用户提供</a:t>
            </a:r>
            <a:r>
              <a:rPr lang="en-US" altLang="zh-CN" sz="2400" b="1" dirty="0" smtClean="0">
                <a:latin typeface="Times New Roman" panose="02020603050405020304" pitchFamily="18" charset="0"/>
                <a:cs typeface="Times New Roman" panose="02020603050405020304" pitchFamily="18" charset="0"/>
              </a:rPr>
              <a:t>ASII</a:t>
            </a:r>
            <a:r>
              <a:rPr lang="zh-CN" altLang="en-US" sz="2400" b="1" dirty="0" smtClean="0">
                <a:latin typeface="Times New Roman" panose="02020603050405020304" pitchFamily="18" charset="0"/>
                <a:cs typeface="Times New Roman" panose="02020603050405020304" pitchFamily="18" charset="0"/>
              </a:rPr>
              <a:t>文件名</a:t>
            </a:r>
            <a:r>
              <a:rPr lang="zh-CN" altLang="en-US" sz="2400" b="1" dirty="0" smtClean="0">
                <a:solidFill>
                  <a:srgbClr val="C00000"/>
                </a:solidFill>
                <a:latin typeface="Times New Roman" panose="02020603050405020304" pitchFamily="18" charset="0"/>
                <a:cs typeface="Times New Roman" panose="02020603050405020304" pitchFamily="18" charset="0"/>
              </a:rPr>
              <a:t>映射成为查找文件数据所需要的信息。</a:t>
            </a:r>
            <a:endParaRPr lang="en-US" altLang="zh-CN" sz="2400" b="1" dirty="0" smtClean="0">
              <a:solidFill>
                <a:srgbClr val="C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n"/>
            </a:pPr>
            <a:r>
              <a:rPr lang="zh-CN" altLang="en-US" sz="2400" dirty="0" smtClean="0"/>
              <a:t>目录</a:t>
            </a:r>
            <a:r>
              <a:rPr lang="zh-CN" altLang="en-US" sz="2400" dirty="0"/>
              <a:t>项的设计</a:t>
            </a:r>
          </a:p>
          <a:p>
            <a:pPr lvl="1" eaLnBrk="1" hangingPunct="1">
              <a:lnSpc>
                <a:spcPct val="150000"/>
              </a:lnSpc>
              <a:buFont typeface="Wingdings" panose="05000000000000000000" pitchFamily="2" charset="2"/>
              <a:buChar char="Ø"/>
            </a:pPr>
            <a:r>
              <a:rPr lang="zh-CN" altLang="en-US" sz="2400" dirty="0"/>
              <a:t>文件名</a:t>
            </a:r>
          </a:p>
          <a:p>
            <a:pPr lvl="1" eaLnBrk="1" hangingPunct="1">
              <a:lnSpc>
                <a:spcPct val="150000"/>
              </a:lnSpc>
              <a:buFont typeface="Wingdings" panose="05000000000000000000" pitchFamily="2" charset="2"/>
              <a:buChar char="Ø"/>
            </a:pPr>
            <a:r>
              <a:rPr lang="zh-CN" altLang="en-US" sz="2400" dirty="0"/>
              <a:t>磁盘地址</a:t>
            </a:r>
          </a:p>
          <a:p>
            <a:pPr lvl="1" eaLnBrk="1" hangingPunct="1">
              <a:lnSpc>
                <a:spcPct val="150000"/>
              </a:lnSpc>
              <a:buFont typeface="Wingdings" panose="05000000000000000000" pitchFamily="2" charset="2"/>
              <a:buChar char="Ø"/>
            </a:pPr>
            <a:r>
              <a:rPr lang="zh-CN" altLang="en-US" sz="2400" dirty="0" smtClean="0"/>
              <a:t>文件属性</a:t>
            </a:r>
            <a:endParaRPr lang="zh-CN" altLang="en-US" sz="2400" dirty="0"/>
          </a:p>
        </p:txBody>
      </p:sp>
    </p:spTree>
    <p:extLst>
      <p:ext uri="{BB962C8B-B14F-4D97-AF65-F5344CB8AC3E}">
        <p14:creationId xmlns:p14="http://schemas.microsoft.com/office/powerpoint/2010/main" val="29417678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固定长度的目录项</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522132" y="1124744"/>
            <a:ext cx="853294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00100" lvl="1" indent="-342900" algn="just">
              <a:spcBef>
                <a:spcPct val="500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文件</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固定长度的目录项</a:t>
            </a:r>
            <a:endParaRPr lang="en-US" altLang="zh-CN" sz="2000" dirty="0" smtClean="0">
              <a:latin typeface="Times New Roman" panose="02020603050405020304" pitchFamily="18" charset="0"/>
              <a:cs typeface="Times New Roman" panose="02020603050405020304" pitchFamily="18" charset="0"/>
            </a:endParaRPr>
          </a:p>
          <a:p>
            <a:pPr marL="800100" lvl="1" indent="-342900" algn="just">
              <a:spcBef>
                <a:spcPct val="500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文件属性放在节点中</a:t>
            </a:r>
            <a:endParaRPr lang="en-US" altLang="zh-CN" sz="2000" dirty="0" smtClean="0">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Char char="n"/>
            </a:pP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Object 4"/>
          <p:cNvGraphicFramePr>
            <a:graphicFrameLocks noChangeAspect="1"/>
          </p:cNvGraphicFramePr>
          <p:nvPr>
            <p:extLst/>
          </p:nvPr>
        </p:nvGraphicFramePr>
        <p:xfrm>
          <a:off x="742068" y="2240868"/>
          <a:ext cx="8093075" cy="3032125"/>
        </p:xfrm>
        <a:graphic>
          <a:graphicData uri="http://schemas.openxmlformats.org/presentationml/2006/ole">
            <mc:AlternateContent xmlns:mc="http://schemas.openxmlformats.org/markup-compatibility/2006">
              <mc:Choice xmlns:v="urn:schemas-microsoft-com:vml" Requires="v">
                <p:oleObj spid="_x0000_s11279" name="Visio" r:id="rId4" imgW="3689909" imgH="1376172" progId="Visio.Drawing.6">
                  <p:embed/>
                </p:oleObj>
              </mc:Choice>
              <mc:Fallback>
                <p:oleObj name="Visio" r:id="rId4" imgW="3689909" imgH="137617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068" y="2240868"/>
                        <a:ext cx="8093075"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2846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长度不固定的目录项</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1024793" y="901592"/>
            <a:ext cx="8046311" cy="114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Char char="n"/>
            </a:pPr>
            <a:r>
              <a:rPr lang="zh-CN" altLang="en-US" sz="2800" dirty="0"/>
              <a:t>在目录中处理长文件名的两种方法</a:t>
            </a:r>
          </a:p>
          <a:p>
            <a:pPr lvl="1" eaLnBrk="1" hangingPunct="1">
              <a:lnSpc>
                <a:spcPct val="90000"/>
              </a:lnSpc>
              <a:buFont typeface="Wingdings" panose="05000000000000000000" pitchFamily="2" charset="2"/>
              <a:buChar char="Ø"/>
            </a:pPr>
            <a:r>
              <a:rPr lang="en-US" altLang="zh-CN" sz="2400" dirty="0"/>
              <a:t>(a) </a:t>
            </a:r>
            <a:r>
              <a:rPr lang="zh-CN" altLang="en-US" sz="2400" dirty="0"/>
              <a:t>行方式 </a:t>
            </a:r>
          </a:p>
          <a:p>
            <a:pPr lvl="1" eaLnBrk="1" hangingPunct="1">
              <a:lnSpc>
                <a:spcPct val="90000"/>
              </a:lnSpc>
              <a:buFont typeface="Wingdings" panose="05000000000000000000" pitchFamily="2" charset="2"/>
              <a:buChar char="Ø"/>
            </a:pPr>
            <a:r>
              <a:rPr lang="en-US" altLang="zh-CN" sz="2400" dirty="0"/>
              <a:t>(b) </a:t>
            </a:r>
            <a:r>
              <a:rPr lang="zh-CN" altLang="en-US" sz="2400" dirty="0"/>
              <a:t>堆方式 </a:t>
            </a:r>
          </a:p>
        </p:txBody>
      </p:sp>
      <p:graphicFrame>
        <p:nvGraphicFramePr>
          <p:cNvPr id="5" name="Object 4"/>
          <p:cNvGraphicFramePr>
            <a:graphicFrameLocks noChangeAspect="1"/>
          </p:cNvGraphicFramePr>
          <p:nvPr>
            <p:extLst/>
          </p:nvPr>
        </p:nvGraphicFramePr>
        <p:xfrm>
          <a:off x="1151620" y="2046521"/>
          <a:ext cx="6372708" cy="4602125"/>
        </p:xfrm>
        <a:graphic>
          <a:graphicData uri="http://schemas.openxmlformats.org/presentationml/2006/ole">
            <mc:AlternateContent xmlns:mc="http://schemas.openxmlformats.org/markup-compatibility/2006">
              <mc:Choice xmlns:v="urn:schemas-microsoft-com:vml" Requires="v">
                <p:oleObj spid="_x0000_s12303" name="Visio" r:id="rId4" imgW="3767023" imgH="2722778" progId="Visio.Drawing.6">
                  <p:embed/>
                </p:oleObj>
              </mc:Choice>
              <mc:Fallback>
                <p:oleObj name="Visio" r:id="rId4" imgW="3767023" imgH="272277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620" y="2046521"/>
                        <a:ext cx="6372708" cy="46021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9472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59632" y="1916832"/>
            <a:ext cx="7520372" cy="406214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anose="05000000000000000000" pitchFamily="2" charset="2"/>
              <a:buChar char="Ø"/>
            </a:pPr>
            <a:r>
              <a:rPr lang="zh-CN" altLang="en-US" sz="2400" kern="0" dirty="0" smtClean="0"/>
              <a:t>  文件命名</a:t>
            </a:r>
          </a:p>
          <a:p>
            <a:pPr eaLnBrk="1" hangingPunct="1">
              <a:lnSpc>
                <a:spcPct val="150000"/>
              </a:lnSpc>
              <a:buFont typeface="Wingdings" panose="05000000000000000000" pitchFamily="2" charset="2"/>
              <a:buChar char="Ø"/>
            </a:pPr>
            <a:r>
              <a:rPr lang="zh-CN" altLang="en-US" sz="2400" kern="0" dirty="0" smtClean="0"/>
              <a:t>  文件结构</a:t>
            </a:r>
          </a:p>
          <a:p>
            <a:pPr eaLnBrk="1" hangingPunct="1">
              <a:lnSpc>
                <a:spcPct val="150000"/>
              </a:lnSpc>
              <a:buFont typeface="Wingdings" panose="05000000000000000000" pitchFamily="2" charset="2"/>
              <a:buChar char="Ø"/>
            </a:pPr>
            <a:r>
              <a:rPr lang="zh-CN" altLang="en-US" sz="2400" kern="0" dirty="0" smtClean="0"/>
              <a:t>  文件类型</a:t>
            </a:r>
          </a:p>
          <a:p>
            <a:pPr eaLnBrk="1" hangingPunct="1">
              <a:lnSpc>
                <a:spcPct val="150000"/>
              </a:lnSpc>
              <a:buFont typeface="Wingdings" panose="05000000000000000000" pitchFamily="2" charset="2"/>
              <a:buChar char="Ø"/>
            </a:pPr>
            <a:r>
              <a:rPr lang="zh-CN" altLang="en-US" sz="2400" kern="0" dirty="0" smtClean="0"/>
              <a:t>  文件存取</a:t>
            </a:r>
          </a:p>
          <a:p>
            <a:pPr eaLnBrk="1" hangingPunct="1">
              <a:lnSpc>
                <a:spcPct val="150000"/>
              </a:lnSpc>
              <a:buFont typeface="Wingdings" panose="05000000000000000000" pitchFamily="2" charset="2"/>
              <a:buChar char="Ø"/>
            </a:pPr>
            <a:r>
              <a:rPr lang="zh-CN" altLang="en-US" sz="2400" kern="0" dirty="0" smtClean="0"/>
              <a:t>  文件属性</a:t>
            </a:r>
          </a:p>
          <a:p>
            <a:pPr eaLnBrk="1" hangingPunct="1">
              <a:lnSpc>
                <a:spcPct val="150000"/>
              </a:lnSpc>
              <a:buFont typeface="Wingdings" panose="05000000000000000000" pitchFamily="2" charset="2"/>
              <a:buChar char="Ø"/>
            </a:pPr>
            <a:r>
              <a:rPr lang="zh-CN" altLang="en-US" sz="2400" kern="0" dirty="0" smtClean="0"/>
              <a:t>  文件操作</a:t>
            </a:r>
          </a:p>
        </p:txBody>
      </p:sp>
      <p:sp>
        <p:nvSpPr>
          <p:cNvPr id="3" name="Text Box 2"/>
          <p:cNvSpPr txBox="1">
            <a:spLocks noChangeArrowheads="1"/>
          </p:cNvSpPr>
          <p:nvPr/>
        </p:nvSpPr>
        <p:spPr bwMode="auto">
          <a:xfrm>
            <a:off x="1043608" y="116632"/>
            <a:ext cx="75236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smtClean="0">
                <a:latin typeface="Times New Roman" panose="02020603050405020304" pitchFamily="18" charset="0"/>
                <a:cs typeface="Times New Roman" panose="02020603050405020304" pitchFamily="18" charset="0"/>
              </a:rPr>
              <a:t>5.1 </a:t>
            </a:r>
            <a:r>
              <a:rPr lang="zh-CN" altLang="en-US" sz="3200" b="1" dirty="0" smtClean="0">
                <a:latin typeface="Times New Roman" panose="02020603050405020304" pitchFamily="18" charset="0"/>
                <a:cs typeface="Times New Roman" panose="02020603050405020304" pitchFamily="18" charset="0"/>
              </a:rPr>
              <a:t>文件</a:t>
            </a:r>
            <a:endParaRPr lang="en-US" altLang="zh-CN" sz="3200" b="1" dirty="0">
              <a:latin typeface="Times New Roman" panose="02020603050405020304" pitchFamily="18" charset="0"/>
              <a:cs typeface="Times New Roman" panose="02020603050405020304" pitchFamily="18" charset="0"/>
            </a:endParaRPr>
          </a:p>
        </p:txBody>
      </p:sp>
      <p:sp>
        <p:nvSpPr>
          <p:cNvPr id="4" name="矩形 3"/>
          <p:cNvSpPr/>
          <p:nvPr/>
        </p:nvSpPr>
        <p:spPr>
          <a:xfrm>
            <a:off x="827584" y="1268760"/>
            <a:ext cx="7200800"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t>首先从用户的角度出发，介绍文件系统对外接口。</a:t>
            </a:r>
          </a:p>
        </p:txBody>
      </p:sp>
    </p:spTree>
    <p:extLst>
      <p:ext uri="{BB962C8B-B14F-4D97-AF65-F5344CB8AC3E}">
        <p14:creationId xmlns:p14="http://schemas.microsoft.com/office/powerpoint/2010/main" val="10579953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共享文件</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467544" y="908720"/>
            <a:ext cx="835292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链接</a:t>
            </a:r>
            <a:r>
              <a:rPr lang="zh-CN" altLang="en-US" sz="2400" dirty="0" smtClean="0">
                <a:latin typeface="Times New Roman" panose="02020603050405020304" pitchFamily="18" charset="0"/>
                <a:cs typeface="Times New Roman" panose="02020603050405020304" pitchFamily="18" charset="0"/>
              </a:rPr>
              <a:t>：使得同一个项目组的各个成员能够共享文件</a:t>
            </a:r>
            <a:endParaRPr lang="en-US" altLang="zh-CN" sz="2400" dirty="0" smtClean="0">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硬链接：</a:t>
            </a:r>
            <a:r>
              <a:rPr lang="en-US" altLang="zh-CN" sz="2400" dirty="0" smtClean="0">
                <a:latin typeface="Times New Roman" panose="02020603050405020304" pitchFamily="18" charset="0"/>
                <a:ea typeface="+mn-ea"/>
                <a:cs typeface="Times New Roman" panose="02020603050405020304" pitchFamily="18" charset="0"/>
              </a:rPr>
              <a:t>UNIX</a:t>
            </a:r>
            <a:r>
              <a:rPr lang="zh-CN" altLang="en-US" sz="2400" dirty="0" smtClean="0">
                <a:latin typeface="+mn-ea"/>
                <a:ea typeface="+mn-ea"/>
                <a:cs typeface="Times New Roman" panose="02020603050405020304" pitchFamily="18" charset="0"/>
              </a:rPr>
              <a:t>中，</a:t>
            </a:r>
            <a:r>
              <a:rPr lang="en-US" altLang="zh-CN" sz="2400" dirty="0" err="1" smtClean="0">
                <a:latin typeface="Times New Roman" panose="02020603050405020304" pitchFamily="18" charset="0"/>
                <a:ea typeface="+mn-ea"/>
                <a:cs typeface="Times New Roman" panose="02020603050405020304" pitchFamily="18" charset="0"/>
              </a:rPr>
              <a:t>i</a:t>
            </a:r>
            <a:r>
              <a:rPr lang="zh-CN" altLang="en-US" sz="2400" dirty="0" smtClean="0">
                <a:latin typeface="+mn-ea"/>
                <a:ea typeface="+mn-ea"/>
                <a:cs typeface="Times New Roman" panose="02020603050405020304" pitchFamily="18" charset="0"/>
              </a:rPr>
              <a:t>节点存放</a:t>
            </a:r>
            <a:r>
              <a:rPr lang="zh-CN" altLang="en-US" sz="2400" b="1" dirty="0" smtClean="0">
                <a:solidFill>
                  <a:srgbClr val="0000FF"/>
                </a:solidFill>
                <a:latin typeface="+mn-ea"/>
                <a:ea typeface="+mn-ea"/>
                <a:cs typeface="Times New Roman" panose="02020603050405020304" pitchFamily="18" charset="0"/>
              </a:rPr>
              <a:t>文件属性</a:t>
            </a:r>
            <a:r>
              <a:rPr lang="zh-CN" altLang="en-US" sz="2400" dirty="0" smtClean="0">
                <a:latin typeface="+mn-ea"/>
                <a:ea typeface="+mn-ea"/>
                <a:cs typeface="Times New Roman" panose="02020603050405020304" pitchFamily="18" charset="0"/>
              </a:rPr>
              <a:t>，</a:t>
            </a:r>
            <a:r>
              <a:rPr lang="en-US" altLang="zh-CN" sz="2400" dirty="0" err="1" smtClean="0">
                <a:latin typeface="+mn-ea"/>
                <a:ea typeface="+mn-ea"/>
                <a:cs typeface="Times New Roman" panose="02020603050405020304" pitchFamily="18" charset="0"/>
              </a:rPr>
              <a:t>i</a:t>
            </a:r>
            <a:r>
              <a:rPr lang="zh-CN" altLang="en-US" sz="2400" dirty="0" smtClean="0">
                <a:latin typeface="+mn-ea"/>
                <a:ea typeface="+mn-ea"/>
                <a:cs typeface="Times New Roman" panose="02020603050405020304" pitchFamily="18" charset="0"/>
              </a:rPr>
              <a:t>节点中有一个字段，每当有一个新的链接加进来，其值加</a:t>
            </a:r>
            <a:r>
              <a:rPr lang="en-US" altLang="zh-CN" sz="2400" dirty="0" smtClean="0">
                <a:latin typeface="+mn-ea"/>
                <a:ea typeface="+mn-ea"/>
                <a:cs typeface="Times New Roman" panose="02020603050405020304" pitchFamily="18" charset="0"/>
              </a:rPr>
              <a:t>1</a:t>
            </a:r>
            <a:r>
              <a:rPr lang="zh-CN" altLang="en-US" sz="2400" dirty="0" smtClean="0">
                <a:latin typeface="+mn-ea"/>
                <a:ea typeface="+mn-ea"/>
                <a:cs typeface="Times New Roman" panose="02020603050405020304" pitchFamily="18" charset="0"/>
              </a:rPr>
              <a:t>；删除一个链接，其值减</a:t>
            </a:r>
            <a:r>
              <a:rPr lang="en-US" altLang="zh-CN" sz="2400" dirty="0" smtClean="0">
                <a:latin typeface="+mn-ea"/>
                <a:ea typeface="+mn-ea"/>
                <a:cs typeface="Times New Roman" panose="02020603050405020304" pitchFamily="18" charset="0"/>
              </a:rPr>
              <a:t>1</a:t>
            </a:r>
            <a:r>
              <a:rPr lang="zh-CN" altLang="en-US" sz="2400" dirty="0" smtClean="0">
                <a:latin typeface="+mn-ea"/>
                <a:ea typeface="+mn-ea"/>
                <a:cs typeface="Times New Roman" panose="02020603050405020304" pitchFamily="18" charset="0"/>
              </a:rPr>
              <a:t>。当计数为</a:t>
            </a:r>
            <a:r>
              <a:rPr lang="en-US" altLang="zh-CN" sz="2400" dirty="0" smtClean="0">
                <a:latin typeface="+mn-ea"/>
                <a:ea typeface="+mn-ea"/>
                <a:cs typeface="Times New Roman" panose="02020603050405020304" pitchFamily="18" charset="0"/>
              </a:rPr>
              <a:t>0</a:t>
            </a:r>
            <a:r>
              <a:rPr lang="zh-CN" altLang="en-US" sz="2400" dirty="0" smtClean="0">
                <a:latin typeface="+mn-ea"/>
                <a:ea typeface="+mn-ea"/>
                <a:cs typeface="Times New Roman" panose="02020603050405020304" pitchFamily="18" charset="0"/>
              </a:rPr>
              <a:t>，文件的数据和节点才会被删除。</a:t>
            </a:r>
            <a:endParaRPr lang="en-US" altLang="zh-CN" sz="2400" dirty="0" smtClean="0">
              <a:latin typeface="+mn-ea"/>
              <a:ea typeface="+mn-ea"/>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400" dirty="0" smtClean="0">
                <a:latin typeface="+mn-ea"/>
                <a:ea typeface="+mn-ea"/>
                <a:cs typeface="Times New Roman" panose="02020603050405020304" pitchFamily="18" charset="0"/>
              </a:rPr>
              <a:t>局限：</a:t>
            </a:r>
            <a:endParaRPr lang="en-US" altLang="zh-CN" sz="2400" dirty="0" smtClean="0">
              <a:latin typeface="+mn-ea"/>
              <a:ea typeface="+mn-ea"/>
              <a:cs typeface="Times New Roman" panose="02020603050405020304" pitchFamily="18" charset="0"/>
            </a:endParaRPr>
          </a:p>
          <a:p>
            <a:pPr marL="457200" lvl="1" indent="0">
              <a:spcBef>
                <a:spcPct val="50000"/>
              </a:spcBef>
            </a:pPr>
            <a:endParaRPr lang="en-US" altLang="zh-CN" sz="2400" dirty="0" smtClean="0">
              <a:latin typeface="+mn-ea"/>
              <a:ea typeface="+mn-ea"/>
              <a:cs typeface="Times New Roman" panose="02020603050405020304" pitchFamily="18" charset="0"/>
            </a:endParaRPr>
          </a:p>
        </p:txBody>
      </p:sp>
      <p:sp>
        <p:nvSpPr>
          <p:cNvPr id="4" name="文本框 3"/>
          <p:cNvSpPr txBox="1"/>
          <p:nvPr/>
        </p:nvSpPr>
        <p:spPr>
          <a:xfrm>
            <a:off x="935596" y="3509134"/>
            <a:ext cx="3924436" cy="3016210"/>
          </a:xfrm>
          <a:prstGeom prst="rect">
            <a:avLst/>
          </a:prstGeom>
          <a:noFill/>
        </p:spPr>
        <p:txBody>
          <a:bodyPr wrap="square" rtlCol="0">
            <a:spAutoFit/>
          </a:bodyPr>
          <a:lstStyle/>
          <a:p>
            <a:pPr lvl="1" indent="-457200" algn="just">
              <a:spcBef>
                <a:spcPct val="50000"/>
              </a:spcBef>
              <a:buFont typeface="+mj-ea"/>
              <a:buAutoNum type="circleNumDbPlain"/>
            </a:pPr>
            <a:r>
              <a:rPr lang="zh-CN" altLang="en-US" sz="2000" dirty="0" smtClean="0">
                <a:latin typeface="+mn-ea"/>
                <a:cs typeface="Times New Roman" panose="02020603050405020304" pitchFamily="18" charset="0"/>
              </a:rPr>
              <a:t>目录</a:t>
            </a:r>
            <a:r>
              <a:rPr lang="zh-CN" altLang="en-US" sz="2000" dirty="0">
                <a:latin typeface="+mn-ea"/>
                <a:cs typeface="Times New Roman" panose="02020603050405020304" pitchFamily="18" charset="0"/>
              </a:rPr>
              <a:t>和</a:t>
            </a:r>
            <a:r>
              <a:rPr lang="en-US" altLang="zh-CN" sz="2000" dirty="0" err="1">
                <a:latin typeface="+mn-ea"/>
                <a:cs typeface="Times New Roman" panose="02020603050405020304" pitchFamily="18" charset="0"/>
              </a:rPr>
              <a:t>i</a:t>
            </a:r>
            <a:r>
              <a:rPr lang="zh-CN" altLang="en-US" sz="2000" dirty="0">
                <a:latin typeface="+mn-ea"/>
                <a:cs typeface="Times New Roman" panose="02020603050405020304" pitchFamily="18" charset="0"/>
              </a:rPr>
              <a:t>节点是一个文件分区的数据结构，在一个文件系统中的目录不能指向另一个文件系统中的</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mn-ea"/>
                <a:cs typeface="Times New Roman" panose="02020603050405020304" pitchFamily="18" charset="0"/>
              </a:rPr>
              <a:t>节点</a:t>
            </a:r>
            <a:endParaRPr lang="en-US" altLang="zh-CN" sz="2000" dirty="0" smtClean="0">
              <a:latin typeface="+mn-ea"/>
              <a:ea typeface="+mn-ea"/>
              <a:cs typeface="Times New Roman" panose="02020603050405020304" pitchFamily="18" charset="0"/>
            </a:endParaRPr>
          </a:p>
          <a:p>
            <a:pPr lvl="1" indent="-457200" algn="just">
              <a:spcBef>
                <a:spcPct val="50000"/>
              </a:spcBef>
              <a:buFont typeface="+mj-ea"/>
              <a:buAutoNum type="circleNumDbPlain"/>
            </a:pPr>
            <a:r>
              <a:rPr lang="zh-CN" altLang="en-US" sz="2000" dirty="0" smtClean="0">
                <a:latin typeface="+mn-ea"/>
                <a:ea typeface="+mn-ea"/>
                <a:cs typeface="Times New Roman" panose="02020603050405020304" pitchFamily="18" charset="0"/>
              </a:rPr>
              <a:t>一</a:t>
            </a:r>
            <a:r>
              <a:rPr lang="zh-CN" altLang="en-US" sz="2000" dirty="0">
                <a:latin typeface="+mn-ea"/>
                <a:ea typeface="+mn-ea"/>
                <a:cs typeface="Times New Roman" panose="02020603050405020304" pitchFamily="18" charset="0"/>
              </a:rPr>
              <a:t>个文件只能有一个</a:t>
            </a:r>
            <a:r>
              <a:rPr lang="zh-CN" altLang="en-US" sz="2000" dirty="0" smtClean="0">
                <a:latin typeface="+mn-ea"/>
                <a:ea typeface="+mn-ea"/>
                <a:cs typeface="Times New Roman" panose="02020603050405020304" pitchFamily="18" charset="0"/>
              </a:rPr>
              <a:t>权限</a:t>
            </a:r>
            <a:r>
              <a:rPr lang="en-US" altLang="zh-CN" sz="2000" dirty="0" smtClean="0">
                <a:latin typeface="+mn-ea"/>
                <a:ea typeface="+mn-ea"/>
                <a:cs typeface="Times New Roman" panose="02020603050405020304" pitchFamily="18" charset="0"/>
              </a:rPr>
              <a:t>,</a:t>
            </a:r>
            <a:r>
              <a:rPr lang="zh-CN" altLang="en-US" sz="2000" dirty="0" smtClean="0">
                <a:latin typeface="+mn-ea"/>
                <a:ea typeface="+mn-ea"/>
                <a:cs typeface="Times New Roman" panose="02020603050405020304" pitchFamily="18" charset="0"/>
              </a:rPr>
              <a:t>当</a:t>
            </a:r>
            <a:r>
              <a:rPr lang="zh-CN" altLang="en-US" sz="2000" dirty="0">
                <a:latin typeface="+mn-ea"/>
                <a:ea typeface="+mn-ea"/>
                <a:cs typeface="Times New Roman" panose="02020603050405020304" pitchFamily="18" charset="0"/>
              </a:rPr>
              <a:t>一个用户删除了共享用户目录项，对于其他用户他的目录下由于权限不够无法删除这个共享文件  </a:t>
            </a:r>
            <a:endParaRPr lang="en-US" altLang="zh-CN" sz="2000" dirty="0">
              <a:latin typeface="+mn-ea"/>
              <a:ea typeface="+mn-ea"/>
              <a:cs typeface="Times New Roman" panose="02020603050405020304" pitchFamily="18" charset="0"/>
            </a:endParaRPr>
          </a:p>
        </p:txBody>
      </p:sp>
      <p:graphicFrame>
        <p:nvGraphicFramePr>
          <p:cNvPr id="6" name="Object 4"/>
          <p:cNvGraphicFramePr>
            <a:graphicFrameLocks noChangeAspect="1"/>
          </p:cNvGraphicFramePr>
          <p:nvPr>
            <p:extLst/>
          </p:nvPr>
        </p:nvGraphicFramePr>
        <p:xfrm>
          <a:off x="5328084" y="2996952"/>
          <a:ext cx="3600400" cy="3464338"/>
        </p:xfrm>
        <a:graphic>
          <a:graphicData uri="http://schemas.openxmlformats.org/presentationml/2006/ole">
            <mc:AlternateContent xmlns:mc="http://schemas.openxmlformats.org/markup-compatibility/2006">
              <mc:Choice xmlns:v="urn:schemas-microsoft-com:vml" Requires="v">
                <p:oleObj spid="_x0000_s13327" name="Visio" r:id="rId4" imgW="2019910" imgH="1940966" progId="Visio.Drawing.6">
                  <p:embed/>
                </p:oleObj>
              </mc:Choice>
              <mc:Fallback>
                <p:oleObj name="Visio" r:id="rId4" imgW="2019910" imgH="194096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8084" y="2996952"/>
                        <a:ext cx="3600400" cy="34643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5145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共享文件</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647564" y="836712"/>
            <a:ext cx="7776864" cy="500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符号链接</a:t>
            </a:r>
            <a:r>
              <a:rPr lang="zh-CN" altLang="en-US" sz="2400" dirty="0" smtClean="0">
                <a:latin typeface="Times New Roman" panose="02020603050405020304" pitchFamily="18" charset="0"/>
                <a:cs typeface="Times New Roman" panose="02020603050405020304" pitchFamily="18" charset="0"/>
              </a:rPr>
              <a:t>：路径名包含在网络地址中，这种链接能访问</a:t>
            </a:r>
            <a:r>
              <a:rPr lang="zh-CN" altLang="en-US" sz="2400" b="1" dirty="0" smtClean="0">
                <a:solidFill>
                  <a:srgbClr val="0000FF"/>
                </a:solidFill>
                <a:latin typeface="Times New Roman" panose="02020603050405020304" pitchFamily="18" charset="0"/>
                <a:cs typeface="Times New Roman" panose="02020603050405020304" pitchFamily="18" charset="0"/>
              </a:rPr>
              <a:t>不同计算机上的文件</a:t>
            </a:r>
            <a:r>
              <a:rPr lang="zh-CN" altLang="en-US" sz="2400" dirty="0" smtClean="0">
                <a:latin typeface="Times New Roman" panose="02020603050405020304" pitchFamily="18" charset="0"/>
                <a:cs typeface="Times New Roman" panose="02020603050405020304" pitchFamily="18" charset="0"/>
              </a:rPr>
              <a:t>，可以把属性存放在目录项中的系统。</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20000"/>
              </a:lnSpc>
              <a:spcBef>
                <a:spcPct val="50000"/>
              </a:spcBef>
              <a:buFont typeface="Wingdings" panose="05000000000000000000" pitchFamily="2" charset="2"/>
              <a:buChar char="Ø"/>
            </a:pPr>
            <a:r>
              <a:rPr lang="zh-CN" altLang="en-US" sz="2400" dirty="0" smtClean="0">
                <a:latin typeface="Times New Roman" panose="02020603050405020304" pitchFamily="18" charset="0"/>
                <a:ea typeface="+mn-ea"/>
                <a:cs typeface="Times New Roman" panose="02020603050405020304" pitchFamily="18" charset="0"/>
              </a:rPr>
              <a:t>缺点：如果在多个目录项都存在文件属性信息，那么将会难以同步因为任何修改都会影响目录项。</a:t>
            </a:r>
            <a:r>
              <a:rPr lang="zh-CN" altLang="en-US" sz="2400" dirty="0" smtClean="0">
                <a:latin typeface="+mn-ea"/>
                <a:ea typeface="+mn-ea"/>
                <a:cs typeface="Times New Roman" panose="02020603050405020304" pitchFamily="18" charset="0"/>
              </a:rPr>
              <a:t>    </a:t>
            </a:r>
            <a:endParaRPr lang="en-US" altLang="zh-CN" sz="2400" dirty="0" smtClean="0">
              <a:latin typeface="+mn-ea"/>
              <a:ea typeface="+mn-ea"/>
              <a:cs typeface="Times New Roman" panose="02020603050405020304" pitchFamily="18" charset="0"/>
            </a:endParaRPr>
          </a:p>
          <a:p>
            <a:pPr marL="0" lvl="1" indent="-342900" algn="just">
              <a:lnSpc>
                <a:spcPct val="120000"/>
              </a:lnSpc>
              <a:spcBef>
                <a:spcPct val="50000"/>
              </a:spcBef>
              <a:buFont typeface="Wingdings" panose="05000000000000000000" pitchFamily="2" charset="2"/>
              <a:buChar char="n"/>
            </a:pPr>
            <a:r>
              <a:rPr lang="zh-CN" altLang="en-US" sz="2400" b="1" dirty="0" smtClean="0">
                <a:latin typeface="Times New Roman" panose="02020603050405020304" pitchFamily="18" charset="0"/>
                <a:ea typeface="+mn-ea"/>
                <a:cs typeface="Times New Roman" panose="02020603050405020304" pitchFamily="18" charset="0"/>
              </a:rPr>
              <a:t>不同系统说法不同</a:t>
            </a:r>
            <a:endParaRPr lang="en-US" altLang="zh-CN" sz="2400" b="1" dirty="0" smtClean="0">
              <a:latin typeface="Times New Roman" panose="02020603050405020304" pitchFamily="18" charset="0"/>
              <a:ea typeface="+mn-ea"/>
              <a:cs typeface="Times New Roman" panose="02020603050405020304" pitchFamily="18" charset="0"/>
            </a:endParaRPr>
          </a:p>
          <a:p>
            <a:pPr marL="800100" lvl="2" indent="-342900" algn="just">
              <a:lnSpc>
                <a:spcPct val="120000"/>
              </a:lnSpc>
              <a:spcBef>
                <a:spcPct val="50000"/>
              </a:spcBef>
              <a:buFont typeface="Wingdings" panose="05000000000000000000" pitchFamily="2" charset="2"/>
              <a:buChar char="Ø"/>
            </a:pPr>
            <a:r>
              <a:rPr lang="zh-CN" altLang="en-US" sz="2400" dirty="0" smtClean="0">
                <a:latin typeface="Times New Roman" panose="02020603050405020304" pitchFamily="18" charset="0"/>
                <a:ea typeface="+mn-ea"/>
                <a:cs typeface="Times New Roman" panose="02020603050405020304" pitchFamily="18" charset="0"/>
              </a:rPr>
              <a:t>类</a:t>
            </a:r>
            <a:r>
              <a:rPr lang="en-US" altLang="zh-CN" sz="2400" dirty="0" smtClean="0">
                <a:latin typeface="Times New Roman" panose="02020603050405020304" pitchFamily="18" charset="0"/>
                <a:ea typeface="+mn-ea"/>
                <a:cs typeface="Times New Roman" panose="02020603050405020304" pitchFamily="18" charset="0"/>
              </a:rPr>
              <a:t>UNIX</a:t>
            </a:r>
            <a:r>
              <a:rPr lang="zh-CN" altLang="en-US" sz="2400" dirty="0" smtClean="0">
                <a:latin typeface="Times New Roman" panose="02020603050405020304" pitchFamily="18" charset="0"/>
                <a:ea typeface="+mn-ea"/>
                <a:cs typeface="Times New Roman" panose="02020603050405020304" pitchFamily="18" charset="0"/>
              </a:rPr>
              <a:t>系统</a:t>
            </a:r>
            <a:r>
              <a:rPr lang="en-US" altLang="zh-CN"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a:t>
            </a:r>
            <a:r>
              <a:rPr lang="zh-CN" altLang="en-US" sz="2400" b="1" dirty="0" smtClean="0">
                <a:latin typeface="Times New Roman" panose="02020603050405020304" pitchFamily="18" charset="0"/>
                <a:ea typeface="+mn-ea"/>
                <a:cs typeface="Times New Roman" panose="02020603050405020304" pitchFamily="18" charset="0"/>
                <a:sym typeface="Wingdings" panose="05000000000000000000" pitchFamily="2" charset="2"/>
              </a:rPr>
              <a:t>符号链接</a:t>
            </a:r>
            <a:r>
              <a:rPr lang="en-US" altLang="zh-CN"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(symbolic link)</a:t>
            </a:r>
          </a:p>
          <a:p>
            <a:pPr marL="800100" lvl="2" indent="-342900" algn="just">
              <a:lnSpc>
                <a:spcPct val="120000"/>
              </a:lnSpc>
              <a:spcBef>
                <a:spcPct val="50000"/>
              </a:spcBef>
              <a:buFont typeface="Wingdings" panose="05000000000000000000" pitchFamily="2" charset="2"/>
              <a:buChar char="Ø"/>
            </a:pPr>
            <a:r>
              <a:rPr lang="en-US" altLang="zh-CN"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Windows</a:t>
            </a:r>
            <a:r>
              <a:rPr lang="zh-CN" altLang="en-US"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系统</a:t>
            </a:r>
            <a:r>
              <a:rPr lang="en-US" altLang="zh-CN"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a:t>
            </a:r>
            <a:r>
              <a:rPr lang="zh-CN" altLang="en-US" sz="2400" b="1" dirty="0" smtClean="0">
                <a:latin typeface="Times New Roman" panose="02020603050405020304" pitchFamily="18" charset="0"/>
                <a:ea typeface="+mn-ea"/>
                <a:cs typeface="Times New Roman" panose="02020603050405020304" pitchFamily="18" charset="0"/>
                <a:sym typeface="Wingdings" panose="05000000000000000000" pitchFamily="2" charset="2"/>
              </a:rPr>
              <a:t>快捷方式</a:t>
            </a:r>
            <a:r>
              <a:rPr lang="en-US" altLang="zh-CN"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(shortcut)</a:t>
            </a:r>
          </a:p>
          <a:p>
            <a:pPr marL="800100" lvl="2" indent="-342900" algn="just">
              <a:lnSpc>
                <a:spcPct val="120000"/>
              </a:lnSpc>
              <a:spcBef>
                <a:spcPct val="50000"/>
              </a:spcBef>
              <a:buFont typeface="Wingdings" panose="05000000000000000000" pitchFamily="2" charset="2"/>
              <a:buChar char="Ø"/>
            </a:pPr>
            <a:r>
              <a:rPr lang="en-US" altLang="zh-CN" sz="2400" dirty="0" err="1" smtClean="0">
                <a:latin typeface="Times New Roman" panose="02020603050405020304" pitchFamily="18" charset="0"/>
                <a:ea typeface="+mn-ea"/>
                <a:cs typeface="Times New Roman" panose="02020603050405020304" pitchFamily="18" charset="0"/>
                <a:sym typeface="Wingdings" panose="05000000000000000000" pitchFamily="2" charset="2"/>
              </a:rPr>
              <a:t>Macos</a:t>
            </a:r>
            <a:r>
              <a:rPr lang="zh-CN" altLang="en-US"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系统</a:t>
            </a:r>
            <a:r>
              <a:rPr lang="en-US" altLang="zh-CN"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a:t>
            </a:r>
            <a:r>
              <a:rPr lang="zh-CN" altLang="en-US"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别名</a:t>
            </a:r>
            <a:r>
              <a:rPr lang="en-US" altLang="zh-CN" sz="2400" dirty="0" smtClean="0">
                <a:latin typeface="Times New Roman" panose="02020603050405020304" pitchFamily="18" charset="0"/>
                <a:ea typeface="+mn-ea"/>
                <a:cs typeface="Times New Roman" panose="02020603050405020304" pitchFamily="18" charset="0"/>
                <a:sym typeface="Wingdings" panose="05000000000000000000" pitchFamily="2" charset="2"/>
              </a:rPr>
              <a:t>(alias)</a:t>
            </a:r>
            <a:endParaRPr lang="en-US" altLang="zh-CN" sz="2400"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555355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Windows 98</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503548" y="908720"/>
            <a:ext cx="8136904" cy="312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 typeface="Wingdings" panose="05000000000000000000" pitchFamily="2" charset="2"/>
              <a:buChar char="n"/>
            </a:pPr>
            <a:r>
              <a:rPr lang="en-US" altLang="zh-CN" sz="2400" b="1" dirty="0" smtClean="0">
                <a:latin typeface="Times New Roman" panose="02020603050405020304" pitchFamily="18" charset="0"/>
                <a:cs typeface="Times New Roman" panose="02020603050405020304" pitchFamily="18" charset="0"/>
              </a:rPr>
              <a:t>CP/M</a:t>
            </a:r>
            <a:r>
              <a:rPr lang="zh-CN" altLang="en-US" sz="2400" b="1" dirty="0" smtClean="0">
                <a:latin typeface="Times New Roman" panose="02020603050405020304" pitchFamily="18" charset="0"/>
                <a:cs typeface="Times New Roman" panose="02020603050405020304" pitchFamily="18" charset="0"/>
              </a:rPr>
              <a:t>中的目录</a:t>
            </a:r>
            <a:r>
              <a:rPr lang="en-US" altLang="zh-CN" sz="2400" b="1"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该系统的目录结构最为简单，系统中只有一个目录，文件系统只需查找这个唯一的目录，当找到对应的</a:t>
            </a:r>
            <a:r>
              <a:rPr lang="zh-CN" altLang="en-US" sz="2400" dirty="0">
                <a:solidFill>
                  <a:srgbClr val="FF0000"/>
                </a:solidFill>
                <a:latin typeface="Times New Roman" panose="02020603050405020304" pitchFamily="18" charset="0"/>
                <a:cs typeface="Times New Roman" panose="02020603050405020304" pitchFamily="18" charset="0"/>
              </a:rPr>
              <a:t>目录项</a:t>
            </a:r>
            <a:r>
              <a:rPr lang="zh-CN" altLang="en-US" sz="2400" dirty="0">
                <a:latin typeface="Times New Roman" panose="02020603050405020304" pitchFamily="18" charset="0"/>
                <a:cs typeface="Times New Roman" panose="02020603050405020304" pitchFamily="18" charset="0"/>
              </a:rPr>
              <a:t>的时候，也就知道了文件的</a:t>
            </a:r>
            <a:r>
              <a:rPr lang="zh-CN" altLang="en-US" sz="2400" dirty="0">
                <a:solidFill>
                  <a:srgbClr val="FF0000"/>
                </a:solidFill>
                <a:latin typeface="Times New Roman" panose="02020603050405020304" pitchFamily="18" charset="0"/>
                <a:cs typeface="Times New Roman" panose="02020603050405020304" pitchFamily="18" charset="0"/>
              </a:rPr>
              <a:t>磁盘号</a:t>
            </a:r>
            <a:r>
              <a:rPr lang="zh-CN" altLang="en-US" sz="2400" dirty="0">
                <a:latin typeface="Times New Roman" panose="02020603050405020304" pitchFamily="18" charset="0"/>
                <a:cs typeface="Times New Roman" panose="02020603050405020304" pitchFamily="18" charset="0"/>
              </a:rPr>
              <a:t>。</a:t>
            </a:r>
          </a:p>
          <a:p>
            <a:pPr algn="just">
              <a:lnSpc>
                <a:spcPct val="120000"/>
              </a:lnSpc>
              <a:spcBef>
                <a:spcPct val="50000"/>
              </a:spcBef>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当文件过大，目录项中容不下过多的</a:t>
            </a:r>
            <a:r>
              <a:rPr lang="zh-CN" altLang="en-US" sz="2400" dirty="0">
                <a:solidFill>
                  <a:srgbClr val="FF0000"/>
                </a:solidFill>
                <a:latin typeface="Times New Roman" panose="02020603050405020304" pitchFamily="18" charset="0"/>
                <a:cs typeface="Times New Roman" panose="02020603050405020304" pitchFamily="18" charset="0"/>
              </a:rPr>
              <a:t>磁盘号</a:t>
            </a:r>
            <a:r>
              <a:rPr lang="zh-CN" altLang="en-US" sz="2400" dirty="0">
                <a:latin typeface="Times New Roman" panose="02020603050405020304" pitchFamily="18" charset="0"/>
                <a:cs typeface="Times New Roman" panose="02020603050405020304" pitchFamily="18" charset="0"/>
              </a:rPr>
              <a:t>的时候，就为这个文件分配额外的目录项。</a:t>
            </a:r>
          </a:p>
          <a:p>
            <a:pPr marL="0" indent="0" algn="just">
              <a:lnSpc>
                <a:spcPct val="120000"/>
              </a:lnSpc>
              <a:spcBef>
                <a:spcPct val="50000"/>
              </a:spcBef>
            </a:pP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grpSp>
        <p:nvGrpSpPr>
          <p:cNvPr id="4" name="组合 3"/>
          <p:cNvGrpSpPr/>
          <p:nvPr/>
        </p:nvGrpSpPr>
        <p:grpSpPr>
          <a:xfrm>
            <a:off x="582439" y="3681028"/>
            <a:ext cx="7993012" cy="2123913"/>
            <a:chOff x="179388" y="3789363"/>
            <a:chExt cx="8713787" cy="2571750"/>
          </a:xfrm>
        </p:grpSpPr>
        <p:grpSp>
          <p:nvGrpSpPr>
            <p:cNvPr id="5" name="Group 3"/>
            <p:cNvGrpSpPr>
              <a:grpSpLocks/>
            </p:cNvGrpSpPr>
            <p:nvPr/>
          </p:nvGrpSpPr>
          <p:grpSpPr bwMode="auto">
            <a:xfrm>
              <a:off x="179388" y="4149725"/>
              <a:ext cx="8713787" cy="1008063"/>
              <a:chOff x="158" y="981"/>
              <a:chExt cx="5489" cy="635"/>
            </a:xfrm>
          </p:grpSpPr>
          <p:sp>
            <p:nvSpPr>
              <p:cNvPr id="22" name="Rectangle 4"/>
              <p:cNvSpPr>
                <a:spLocks noChangeArrowheads="1"/>
              </p:cNvSpPr>
              <p:nvPr/>
            </p:nvSpPr>
            <p:spPr bwMode="auto">
              <a:xfrm>
                <a:off x="158" y="981"/>
                <a:ext cx="5489" cy="63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5"/>
              <p:cNvSpPr>
                <a:spLocks noChangeShapeType="1"/>
              </p:cNvSpPr>
              <p:nvPr/>
            </p:nvSpPr>
            <p:spPr bwMode="auto">
              <a:xfrm>
                <a:off x="385"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6"/>
              <p:cNvSpPr>
                <a:spLocks noChangeShapeType="1"/>
              </p:cNvSpPr>
              <p:nvPr/>
            </p:nvSpPr>
            <p:spPr bwMode="auto">
              <a:xfrm>
                <a:off x="1519"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7"/>
              <p:cNvSpPr>
                <a:spLocks noChangeShapeType="1"/>
              </p:cNvSpPr>
              <p:nvPr/>
            </p:nvSpPr>
            <p:spPr bwMode="auto">
              <a:xfrm>
                <a:off x="1972"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8"/>
              <p:cNvSpPr>
                <a:spLocks noChangeShapeType="1"/>
              </p:cNvSpPr>
              <p:nvPr/>
            </p:nvSpPr>
            <p:spPr bwMode="auto">
              <a:xfrm>
                <a:off x="2199"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9"/>
              <p:cNvSpPr>
                <a:spLocks noChangeShapeType="1"/>
              </p:cNvSpPr>
              <p:nvPr/>
            </p:nvSpPr>
            <p:spPr bwMode="auto">
              <a:xfrm>
                <a:off x="2517"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0"/>
              <p:cNvSpPr>
                <a:spLocks noChangeShapeType="1"/>
              </p:cNvSpPr>
              <p:nvPr/>
            </p:nvSpPr>
            <p:spPr bwMode="auto">
              <a:xfrm>
                <a:off x="2743"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11"/>
              <p:cNvSpPr>
                <a:spLocks noChangeShapeType="1"/>
              </p:cNvSpPr>
              <p:nvPr/>
            </p:nvSpPr>
            <p:spPr bwMode="auto">
              <a:xfrm>
                <a:off x="2925"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2"/>
              <p:cNvSpPr>
                <a:spLocks noChangeShapeType="1"/>
              </p:cNvSpPr>
              <p:nvPr/>
            </p:nvSpPr>
            <p:spPr bwMode="auto">
              <a:xfrm>
                <a:off x="3106"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3"/>
              <p:cNvSpPr>
                <a:spLocks noChangeShapeType="1"/>
              </p:cNvSpPr>
              <p:nvPr/>
            </p:nvSpPr>
            <p:spPr bwMode="auto">
              <a:xfrm>
                <a:off x="3288"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4"/>
              <p:cNvSpPr>
                <a:spLocks noChangeShapeType="1"/>
              </p:cNvSpPr>
              <p:nvPr/>
            </p:nvSpPr>
            <p:spPr bwMode="auto">
              <a:xfrm>
                <a:off x="3469"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5"/>
              <p:cNvSpPr>
                <a:spLocks noChangeShapeType="1"/>
              </p:cNvSpPr>
              <p:nvPr/>
            </p:nvSpPr>
            <p:spPr bwMode="auto">
              <a:xfrm>
                <a:off x="3651"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6"/>
              <p:cNvSpPr>
                <a:spLocks noChangeShapeType="1"/>
              </p:cNvSpPr>
              <p:nvPr/>
            </p:nvSpPr>
            <p:spPr bwMode="auto">
              <a:xfrm>
                <a:off x="3832"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7"/>
              <p:cNvSpPr>
                <a:spLocks noChangeShapeType="1"/>
              </p:cNvSpPr>
              <p:nvPr/>
            </p:nvSpPr>
            <p:spPr bwMode="auto">
              <a:xfrm>
                <a:off x="4013"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8"/>
              <p:cNvSpPr>
                <a:spLocks noChangeShapeType="1"/>
              </p:cNvSpPr>
              <p:nvPr/>
            </p:nvSpPr>
            <p:spPr bwMode="auto">
              <a:xfrm>
                <a:off x="4195"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9"/>
              <p:cNvSpPr>
                <a:spLocks noChangeShapeType="1"/>
              </p:cNvSpPr>
              <p:nvPr/>
            </p:nvSpPr>
            <p:spPr bwMode="auto">
              <a:xfrm>
                <a:off x="4376"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20"/>
              <p:cNvSpPr>
                <a:spLocks noChangeShapeType="1"/>
              </p:cNvSpPr>
              <p:nvPr/>
            </p:nvSpPr>
            <p:spPr bwMode="auto">
              <a:xfrm>
                <a:off x="4558"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21"/>
              <p:cNvSpPr>
                <a:spLocks noChangeShapeType="1"/>
              </p:cNvSpPr>
              <p:nvPr/>
            </p:nvSpPr>
            <p:spPr bwMode="auto">
              <a:xfrm>
                <a:off x="4739"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22"/>
              <p:cNvSpPr>
                <a:spLocks noChangeShapeType="1"/>
              </p:cNvSpPr>
              <p:nvPr/>
            </p:nvSpPr>
            <p:spPr bwMode="auto">
              <a:xfrm>
                <a:off x="4921"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23"/>
              <p:cNvSpPr>
                <a:spLocks noChangeShapeType="1"/>
              </p:cNvSpPr>
              <p:nvPr/>
            </p:nvSpPr>
            <p:spPr bwMode="auto">
              <a:xfrm>
                <a:off x="5102"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4"/>
              <p:cNvSpPr>
                <a:spLocks noChangeShapeType="1"/>
              </p:cNvSpPr>
              <p:nvPr/>
            </p:nvSpPr>
            <p:spPr bwMode="auto">
              <a:xfrm>
                <a:off x="5283"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5"/>
              <p:cNvSpPr>
                <a:spLocks noChangeShapeType="1"/>
              </p:cNvSpPr>
              <p:nvPr/>
            </p:nvSpPr>
            <p:spPr bwMode="auto">
              <a:xfrm>
                <a:off x="5465" y="981"/>
                <a:ext cx="0" cy="6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Rectangle 26" descr="宽上对角线"/>
              <p:cNvSpPr>
                <a:spLocks noChangeArrowheads="1"/>
              </p:cNvSpPr>
              <p:nvPr/>
            </p:nvSpPr>
            <p:spPr bwMode="auto">
              <a:xfrm>
                <a:off x="2200" y="981"/>
                <a:ext cx="317" cy="635"/>
              </a:xfrm>
              <a:prstGeom prst="rect">
                <a:avLst/>
              </a:prstGeom>
              <a:pattFill prst="wdUpDiag">
                <a:fgClr>
                  <a:schemeClr val="tx2"/>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Line 27"/>
            <p:cNvSpPr>
              <a:spLocks noChangeShapeType="1"/>
            </p:cNvSpPr>
            <p:nvPr/>
          </p:nvSpPr>
          <p:spPr bwMode="auto">
            <a:xfrm flipV="1">
              <a:off x="396875" y="5157788"/>
              <a:ext cx="0"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28"/>
            <p:cNvSpPr txBox="1">
              <a:spLocks noChangeArrowheads="1"/>
            </p:cNvSpPr>
            <p:nvPr/>
          </p:nvSpPr>
          <p:spPr bwMode="auto">
            <a:xfrm>
              <a:off x="179388" y="5445125"/>
              <a:ext cx="3952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C0C0C0"/>
                    </a:outerShdw>
                  </a:effectLst>
                </a:rPr>
                <a:t>用户码</a:t>
              </a:r>
            </a:p>
          </p:txBody>
        </p:sp>
        <p:sp>
          <p:nvSpPr>
            <p:cNvPr id="8" name="Text Box 29"/>
            <p:cNvSpPr txBox="1">
              <a:spLocks noChangeArrowheads="1"/>
            </p:cNvSpPr>
            <p:nvPr/>
          </p:nvSpPr>
          <p:spPr bwMode="auto">
            <a:xfrm>
              <a:off x="179388" y="3789363"/>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effectLst>
                    <a:outerShdw blurRad="38100" dist="38100" dir="2700000" algn="tl">
                      <a:srgbClr val="C0C0C0"/>
                    </a:outerShdw>
                  </a:effectLst>
                </a:rPr>
                <a:t>1</a:t>
              </a:r>
            </a:p>
          </p:txBody>
        </p:sp>
        <p:sp>
          <p:nvSpPr>
            <p:cNvPr id="9" name="Text Box 30"/>
            <p:cNvSpPr txBox="1">
              <a:spLocks noChangeArrowheads="1"/>
            </p:cNvSpPr>
            <p:nvPr/>
          </p:nvSpPr>
          <p:spPr bwMode="auto">
            <a:xfrm>
              <a:off x="1258888" y="3789363"/>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C0C0C0"/>
                    </a:outerShdw>
                  </a:effectLst>
                </a:rPr>
                <a:t>8</a:t>
              </a:r>
            </a:p>
          </p:txBody>
        </p:sp>
        <p:sp>
          <p:nvSpPr>
            <p:cNvPr id="10" name="Text Box 31"/>
            <p:cNvSpPr txBox="1">
              <a:spLocks noChangeArrowheads="1"/>
            </p:cNvSpPr>
            <p:nvPr/>
          </p:nvSpPr>
          <p:spPr bwMode="auto">
            <a:xfrm>
              <a:off x="2555875" y="3789363"/>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C0C0C0"/>
                    </a:outerShdw>
                  </a:effectLst>
                </a:rPr>
                <a:t>3</a:t>
              </a:r>
            </a:p>
          </p:txBody>
        </p:sp>
        <p:sp>
          <p:nvSpPr>
            <p:cNvPr id="11" name="Text Box 32"/>
            <p:cNvSpPr txBox="1">
              <a:spLocks noChangeArrowheads="1"/>
            </p:cNvSpPr>
            <p:nvPr/>
          </p:nvSpPr>
          <p:spPr bwMode="auto">
            <a:xfrm>
              <a:off x="3059113" y="3789363"/>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C0C0C0"/>
                    </a:outerShdw>
                  </a:effectLst>
                </a:rPr>
                <a:t>1</a:t>
              </a:r>
            </a:p>
          </p:txBody>
        </p:sp>
        <p:sp>
          <p:nvSpPr>
            <p:cNvPr id="12" name="Text Box 33"/>
            <p:cNvSpPr txBox="1">
              <a:spLocks noChangeArrowheads="1"/>
            </p:cNvSpPr>
            <p:nvPr/>
          </p:nvSpPr>
          <p:spPr bwMode="auto">
            <a:xfrm>
              <a:off x="3492500" y="3789363"/>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C0C0C0"/>
                    </a:outerShdw>
                  </a:effectLst>
                </a:rPr>
                <a:t>2</a:t>
              </a:r>
            </a:p>
          </p:txBody>
        </p:sp>
        <p:sp>
          <p:nvSpPr>
            <p:cNvPr id="13" name="Line 34"/>
            <p:cNvSpPr>
              <a:spLocks noChangeShapeType="1"/>
            </p:cNvSpPr>
            <p:nvPr/>
          </p:nvSpPr>
          <p:spPr bwMode="auto">
            <a:xfrm flipV="1">
              <a:off x="4070350" y="5157788"/>
              <a:ext cx="0"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35"/>
            <p:cNvSpPr txBox="1">
              <a:spLocks noChangeArrowheads="1"/>
            </p:cNvSpPr>
            <p:nvPr/>
          </p:nvSpPr>
          <p:spPr bwMode="auto">
            <a:xfrm>
              <a:off x="3852863" y="5445125"/>
              <a:ext cx="395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C0C0C0"/>
                    </a:outerShdw>
                  </a:effectLst>
                </a:rPr>
                <a:t>块数</a:t>
              </a:r>
            </a:p>
          </p:txBody>
        </p:sp>
        <p:sp>
          <p:nvSpPr>
            <p:cNvPr id="15" name="Line 36"/>
            <p:cNvSpPr>
              <a:spLocks noChangeShapeType="1"/>
            </p:cNvSpPr>
            <p:nvPr/>
          </p:nvSpPr>
          <p:spPr bwMode="auto">
            <a:xfrm flipV="1">
              <a:off x="2484438" y="5157788"/>
              <a:ext cx="0"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37"/>
            <p:cNvSpPr txBox="1">
              <a:spLocks noChangeArrowheads="1"/>
            </p:cNvSpPr>
            <p:nvPr/>
          </p:nvSpPr>
          <p:spPr bwMode="auto">
            <a:xfrm>
              <a:off x="1763713" y="5380038"/>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C0C0C0"/>
                    </a:outerShdw>
                  </a:effectLst>
                </a:rPr>
                <a:t>文件类型（扩展名）</a:t>
              </a:r>
            </a:p>
          </p:txBody>
        </p:sp>
        <p:sp>
          <p:nvSpPr>
            <p:cNvPr id="17" name="Text Box 39"/>
            <p:cNvSpPr txBox="1">
              <a:spLocks noChangeArrowheads="1"/>
            </p:cNvSpPr>
            <p:nvPr/>
          </p:nvSpPr>
          <p:spPr bwMode="auto">
            <a:xfrm>
              <a:off x="3060700" y="5451475"/>
              <a:ext cx="3952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C0C0C0"/>
                    </a:outerShdw>
                  </a:effectLst>
                </a:rPr>
                <a:t>范围</a:t>
              </a:r>
            </a:p>
          </p:txBody>
        </p:sp>
        <p:sp>
          <p:nvSpPr>
            <p:cNvPr id="18" name="Line 40"/>
            <p:cNvSpPr>
              <a:spLocks noChangeShapeType="1"/>
            </p:cNvSpPr>
            <p:nvPr/>
          </p:nvSpPr>
          <p:spPr bwMode="auto">
            <a:xfrm>
              <a:off x="4284663" y="5157788"/>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41"/>
            <p:cNvSpPr>
              <a:spLocks noChangeShapeType="1"/>
            </p:cNvSpPr>
            <p:nvPr/>
          </p:nvSpPr>
          <p:spPr bwMode="auto">
            <a:xfrm>
              <a:off x="4284663" y="5300663"/>
              <a:ext cx="4608512" cy="1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42"/>
            <p:cNvSpPr>
              <a:spLocks noChangeShapeType="1"/>
            </p:cNvSpPr>
            <p:nvPr/>
          </p:nvSpPr>
          <p:spPr bwMode="auto">
            <a:xfrm flipV="1">
              <a:off x="8893175" y="5157788"/>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43"/>
            <p:cNvSpPr txBox="1">
              <a:spLocks noChangeArrowheads="1"/>
            </p:cNvSpPr>
            <p:nvPr/>
          </p:nvSpPr>
          <p:spPr bwMode="auto">
            <a:xfrm>
              <a:off x="5724525" y="5373688"/>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C0C0C0"/>
                    </a:outerShdw>
                  </a:effectLst>
                </a:rPr>
                <a:t>磁盘块号（</a:t>
              </a:r>
              <a:r>
                <a:rPr lang="en-US" altLang="zh-CN" b="1">
                  <a:effectLst>
                    <a:outerShdw blurRad="38100" dist="38100" dir="2700000" algn="tl">
                      <a:srgbClr val="C0C0C0"/>
                    </a:outerShdw>
                  </a:effectLst>
                </a:rPr>
                <a:t>16</a:t>
              </a:r>
              <a:r>
                <a:rPr lang="zh-CN" altLang="en-US" b="1">
                  <a:effectLst>
                    <a:outerShdw blurRad="38100" dist="38100" dir="2700000" algn="tl">
                      <a:srgbClr val="C0C0C0"/>
                    </a:outerShdw>
                  </a:effectLst>
                </a:rPr>
                <a:t>）</a:t>
              </a:r>
            </a:p>
          </p:txBody>
        </p:sp>
      </p:grpSp>
    </p:spTree>
    <p:extLst>
      <p:ext uri="{BB962C8B-B14F-4D97-AF65-F5344CB8AC3E}">
        <p14:creationId xmlns:p14="http://schemas.microsoft.com/office/powerpoint/2010/main" val="16205978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Windows 98</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503548" y="872716"/>
            <a:ext cx="8136904" cy="39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Windows95</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MS-DOS</a:t>
            </a:r>
            <a:r>
              <a:rPr lang="zh-CN" altLang="en-US" sz="2400" dirty="0" smtClean="0">
                <a:latin typeface="Times New Roman" panose="02020603050405020304" pitchFamily="18" charset="0"/>
                <a:cs typeface="Times New Roman" panose="02020603050405020304" pitchFamily="18" charset="0"/>
              </a:rPr>
              <a:t>文件系统相同。</a:t>
            </a:r>
            <a:r>
              <a:rPr lang="en-US" altLang="zh-CN" sz="2400" b="1" dirty="0" smtClean="0">
                <a:latin typeface="Times New Roman" panose="02020603050405020304" pitchFamily="18" charset="0"/>
                <a:cs typeface="Times New Roman" panose="02020603050405020304" pitchFamily="18" charset="0"/>
              </a:rPr>
              <a:t>Windows98</a:t>
            </a:r>
            <a:r>
              <a:rPr lang="zh-CN" altLang="en-US" sz="2400" dirty="0" smtClean="0">
                <a:latin typeface="Times New Roman" panose="02020603050405020304" pitchFamily="18" charset="0"/>
                <a:cs typeface="Times New Roman" panose="02020603050405020304" pitchFamily="18" charset="0"/>
              </a:rPr>
              <a:t>开始增加了对</a:t>
            </a:r>
            <a:r>
              <a:rPr lang="zh-CN" altLang="en-US" sz="2400" dirty="0" smtClean="0">
                <a:solidFill>
                  <a:srgbClr val="FF0000"/>
                </a:solidFill>
                <a:latin typeface="Times New Roman" panose="02020603050405020304" pitchFamily="18" charset="0"/>
                <a:cs typeface="Times New Roman" panose="02020603050405020304" pitchFamily="18" charset="0"/>
              </a:rPr>
              <a:t>长文件名</a:t>
            </a:r>
            <a:r>
              <a:rPr lang="zh-CN" altLang="en-US" sz="2400" dirty="0" smtClean="0">
                <a:latin typeface="Times New Roman" panose="02020603050405020304" pitchFamily="18" charset="0"/>
                <a:cs typeface="Times New Roman" panose="02020603050405020304" pitchFamily="18" charset="0"/>
              </a:rPr>
              <a:t>和</a:t>
            </a:r>
            <a:r>
              <a:rPr lang="zh-CN" altLang="en-US" sz="2400" dirty="0" smtClean="0">
                <a:solidFill>
                  <a:srgbClr val="FF0000"/>
                </a:solidFill>
                <a:latin typeface="Times New Roman" panose="02020603050405020304" pitchFamily="18" charset="0"/>
                <a:cs typeface="Times New Roman" panose="02020603050405020304" pitchFamily="18" charset="0"/>
              </a:rPr>
              <a:t>大文件</a:t>
            </a:r>
            <a:r>
              <a:rPr lang="zh-CN" altLang="en-US" sz="2400" dirty="0" smtClean="0">
                <a:latin typeface="Times New Roman" panose="02020603050405020304" pitchFamily="18" charset="0"/>
                <a:cs typeface="Times New Roman" panose="02020603050405020304" pitchFamily="18" charset="0"/>
              </a:rPr>
              <a:t>的支持，</a:t>
            </a:r>
            <a:r>
              <a:rPr lang="en-US" altLang="zh-CN" sz="2400" dirty="0" smtClean="0">
                <a:latin typeface="Times New Roman" panose="02020603050405020304" pitchFamily="18" charset="0"/>
                <a:cs typeface="Times New Roman" panose="02020603050405020304" pitchFamily="18" charset="0"/>
              </a:rPr>
              <a:t>Windows98</a:t>
            </a:r>
            <a:r>
              <a:rPr lang="zh-CN" altLang="en-US" sz="2400" dirty="0" smtClean="0">
                <a:latin typeface="Times New Roman" panose="02020603050405020304" pitchFamily="18" charset="0"/>
                <a:cs typeface="Times New Roman" panose="02020603050405020304" pitchFamily="18" charset="0"/>
              </a:rPr>
              <a:t>包含两种目录项：</a:t>
            </a:r>
            <a:r>
              <a:rPr lang="zh-CN" altLang="en-US" sz="2400" u="sng" dirty="0" smtClean="0">
                <a:latin typeface="Times New Roman" panose="02020603050405020304" pitchFamily="18" charset="0"/>
                <a:cs typeface="Times New Roman" panose="02020603050405020304" pitchFamily="18" charset="0"/>
              </a:rPr>
              <a:t>基本目录项</a:t>
            </a:r>
            <a:r>
              <a:rPr lang="zh-CN" altLang="en-US" sz="2400" b="1" dirty="0" smtClean="0">
                <a:latin typeface="Times New Roman" panose="02020603050405020304" pitchFamily="18" charset="0"/>
                <a:cs typeface="Times New Roman" panose="02020603050405020304" pitchFamily="18" charset="0"/>
              </a:rPr>
              <a:t>和</a:t>
            </a:r>
            <a:r>
              <a:rPr lang="zh-CN" altLang="en-US" sz="2400" u="sng" dirty="0" smtClean="0">
                <a:latin typeface="Times New Roman" panose="02020603050405020304" pitchFamily="18" charset="0"/>
                <a:cs typeface="Times New Roman" panose="02020603050405020304" pitchFamily="18" charset="0"/>
              </a:rPr>
              <a:t>长文件目录项</a:t>
            </a:r>
            <a:endParaRPr lang="en-US" altLang="zh-CN" sz="2400" u="sng" dirty="0" smtClean="0">
              <a:latin typeface="Times New Roman" panose="02020603050405020304" pitchFamily="18" charset="0"/>
              <a:cs typeface="Times New Roman" panose="02020603050405020304" pitchFamily="18" charset="0"/>
            </a:endParaRPr>
          </a:p>
          <a:p>
            <a:pPr marL="800100" lvl="1" indent="-342900" algn="just">
              <a:lnSpc>
                <a:spcPct val="120000"/>
              </a:lnSpc>
              <a:spcBef>
                <a:spcPct val="50000"/>
              </a:spcBef>
              <a:buFont typeface="Wingdings" panose="05000000000000000000" pitchFamily="2" charset="2"/>
              <a:buChar char="Ø"/>
            </a:pPr>
            <a:r>
              <a:rPr lang="zh-CN" altLang="en-US" sz="2400" b="1" dirty="0" smtClean="0">
                <a:latin typeface="Times New Roman" panose="02020603050405020304" pitchFamily="18" charset="0"/>
                <a:cs typeface="Times New Roman" panose="02020603050405020304" pitchFamily="18" charset="0"/>
              </a:rPr>
              <a:t>基本目录项</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Windows</a:t>
            </a:r>
            <a:r>
              <a:rPr lang="zh-CN" altLang="en-US" sz="2400" dirty="0" smtClean="0">
                <a:latin typeface="Times New Roman" panose="02020603050405020304" pitchFamily="18" charset="0"/>
                <a:cs typeface="Times New Roman" panose="02020603050405020304" pitchFamily="18" charset="0"/>
              </a:rPr>
              <a:t>早期版本信息的基础上升级，</a:t>
            </a:r>
            <a:r>
              <a:rPr lang="zh-CN" altLang="en-US" sz="2400" dirty="0">
                <a:latin typeface="Times New Roman" panose="02020603050405020304" pitchFamily="18" charset="0"/>
                <a:cs typeface="Times New Roman" panose="02020603050405020304" pitchFamily="18" charset="0"/>
              </a:rPr>
              <a:t>从</a:t>
            </a:r>
            <a:r>
              <a:rPr lang="en-US" altLang="zh-CN" sz="2400" dirty="0">
                <a:latin typeface="Times New Roman" panose="02020603050405020304" pitchFamily="18" charset="0"/>
                <a:cs typeface="Times New Roman" panose="02020603050405020304" pitchFamily="18" charset="0"/>
              </a:rPr>
              <a:t>NT</a:t>
            </a:r>
            <a:r>
              <a:rPr lang="zh-CN" altLang="en-US" sz="2400" dirty="0">
                <a:latin typeface="Times New Roman" panose="02020603050405020304" pitchFamily="18" charset="0"/>
                <a:cs typeface="Times New Roman" panose="02020603050405020304" pitchFamily="18" charset="0"/>
              </a:rPr>
              <a:t>字段</a:t>
            </a:r>
            <a:r>
              <a:rPr lang="zh-CN" altLang="en-US" sz="2400" dirty="0" smtClean="0">
                <a:latin typeface="Times New Roman" panose="02020603050405020304" pitchFamily="18" charset="0"/>
                <a:cs typeface="Times New Roman" panose="02020603050405020304" pitchFamily="18" charset="0"/>
              </a:rPr>
              <a:t>开始的</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个字节是新加的内容，并且把起始数据的地址从</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位增加到</a:t>
            </a:r>
            <a:r>
              <a:rPr lang="en-US" altLang="zh-CN" sz="2400" dirty="0" smtClean="0">
                <a:latin typeface="Times New Roman" panose="02020603050405020304" pitchFamily="18" charset="0"/>
                <a:cs typeface="Times New Roman" panose="02020603050405020304" pitchFamily="18" charset="0"/>
              </a:rPr>
              <a:t>32</a:t>
            </a:r>
            <a:r>
              <a:rPr lang="zh-CN" altLang="en-US" sz="2400" dirty="0" smtClean="0">
                <a:latin typeface="Times New Roman" panose="02020603050405020304" pitchFamily="18" charset="0"/>
                <a:cs typeface="Times New Roman" panose="02020603050405020304" pitchFamily="18" charset="0"/>
              </a:rPr>
              <a:t>位，系统访问的数据块从</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增加到了</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32</a:t>
            </a:r>
          </a:p>
          <a:p>
            <a:pPr marL="0" indent="0" algn="just">
              <a:lnSpc>
                <a:spcPct val="120000"/>
              </a:lnSpc>
              <a:spcBef>
                <a:spcPct val="50000"/>
              </a:spcBef>
            </a:pP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6" name="Object 4"/>
          <p:cNvGraphicFramePr>
            <a:graphicFrameLocks noChangeAspect="1"/>
          </p:cNvGraphicFramePr>
          <p:nvPr>
            <p:extLst/>
          </p:nvPr>
        </p:nvGraphicFramePr>
        <p:xfrm>
          <a:off x="461168" y="4420009"/>
          <a:ext cx="8221663" cy="1565275"/>
        </p:xfrm>
        <a:graphic>
          <a:graphicData uri="http://schemas.openxmlformats.org/presentationml/2006/ole">
            <mc:AlternateContent xmlns:mc="http://schemas.openxmlformats.org/markup-compatibility/2006">
              <mc:Choice xmlns:v="urn:schemas-microsoft-com:vml" Requires="v">
                <p:oleObj spid="_x0000_s14351" name="Visio" r:id="rId4" imgW="4920149" imgH="935120" progId="Visio.Drawing.6">
                  <p:embed/>
                </p:oleObj>
              </mc:Choice>
              <mc:Fallback>
                <p:oleObj name="Visio" r:id="rId4" imgW="4920149" imgH="935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8" y="4420009"/>
                        <a:ext cx="82216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268326" y="5949280"/>
            <a:ext cx="5040560" cy="341632"/>
          </a:xfrm>
          <a:prstGeom prst="rect">
            <a:avLst/>
          </a:prstGeom>
        </p:spPr>
        <p:txBody>
          <a:bodyPr wrap="square">
            <a:spAutoFit/>
          </a:bodyPr>
          <a:lstStyle/>
          <a:p>
            <a:pPr eaLnBrk="1" hangingPunct="1">
              <a:lnSpc>
                <a:spcPct val="90000"/>
              </a:lnSpc>
            </a:pPr>
            <a:r>
              <a:rPr lang="en-US" altLang="zh-CN" dirty="0"/>
              <a:t>Windows 98</a:t>
            </a:r>
            <a:r>
              <a:rPr lang="zh-CN" altLang="en-US" dirty="0"/>
              <a:t>中使用的扩展的</a:t>
            </a:r>
            <a:r>
              <a:rPr lang="en-US" altLang="zh-CN" dirty="0"/>
              <a:t>MS-DOS</a:t>
            </a:r>
            <a:r>
              <a:rPr lang="zh-CN" altLang="en-US" dirty="0"/>
              <a:t>目录项</a:t>
            </a:r>
          </a:p>
        </p:txBody>
      </p:sp>
    </p:spTree>
    <p:extLst>
      <p:ext uri="{BB962C8B-B14F-4D97-AF65-F5344CB8AC3E}">
        <p14:creationId xmlns:p14="http://schemas.microsoft.com/office/powerpoint/2010/main" val="427866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Windows 98</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287524" y="1016732"/>
            <a:ext cx="8280920" cy="364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00100" lvl="2" indent="-342900" algn="just">
              <a:lnSpc>
                <a:spcPct val="110000"/>
              </a:lnSpc>
              <a:spcBef>
                <a:spcPts val="600"/>
              </a:spcBef>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保持</a:t>
            </a:r>
            <a:r>
              <a:rPr lang="zh-CN" altLang="en-US" sz="2400" dirty="0" smtClean="0">
                <a:latin typeface="Times New Roman" panose="02020603050405020304" pitchFamily="18" charset="0"/>
                <a:cs typeface="Times New Roman" panose="02020603050405020304" pitchFamily="18" charset="0"/>
              </a:rPr>
              <a:t>老系统兼容</a:t>
            </a:r>
            <a:r>
              <a:rPr lang="zh-CN" altLang="en-US" sz="2400" dirty="0">
                <a:latin typeface="Times New Roman" panose="02020603050405020304" pitchFamily="18" charset="0"/>
                <a:cs typeface="Times New Roman" panose="02020603050405020304" pitchFamily="18" charset="0"/>
              </a:rPr>
              <a:t>的情况下支持</a:t>
            </a:r>
            <a:r>
              <a:rPr lang="zh-CN" altLang="en-US" sz="2400" b="1" dirty="0">
                <a:solidFill>
                  <a:srgbClr val="FF0000"/>
                </a:solidFill>
                <a:latin typeface="Times New Roman" panose="02020603050405020304" pitchFamily="18" charset="0"/>
                <a:cs typeface="Times New Roman" panose="02020603050405020304" pitchFamily="18" charset="0"/>
              </a:rPr>
              <a:t>长文件名</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a:p>
            <a:pPr marL="800100" lvl="1" indent="-342900" algn="just">
              <a:lnSpc>
                <a:spcPct val="110000"/>
              </a:lnSpc>
              <a:spcBef>
                <a:spcPts val="600"/>
              </a:spcBef>
              <a:buFont typeface="Wingdings" panose="05000000000000000000" pitchFamily="2" charset="2"/>
              <a:buChar char="Ø"/>
            </a:pPr>
            <a:r>
              <a:rPr lang="zh-CN" altLang="en-US" sz="2000" b="1" dirty="0" smtClean="0">
                <a:latin typeface="Times New Roman" panose="02020603050405020304" pitchFamily="18" charset="0"/>
                <a:cs typeface="Times New Roman" panose="02020603050405020304" pitchFamily="18" charset="0"/>
              </a:rPr>
              <a:t>长文件目录项</a:t>
            </a:r>
            <a:r>
              <a:rPr lang="zh-CN" altLang="en-US" sz="2000" dirty="0" smtClean="0">
                <a:latin typeface="Times New Roman" panose="02020603050405020304" pitchFamily="18" charset="0"/>
                <a:cs typeface="Times New Roman" panose="02020603050405020304" pitchFamily="18" charset="0"/>
              </a:rPr>
              <a:t>：能达到</a:t>
            </a:r>
            <a:r>
              <a:rPr lang="en-US" altLang="zh-CN" sz="2000" dirty="0" smtClean="0">
                <a:latin typeface="Times New Roman" panose="02020603050405020304" pitchFamily="18" charset="0"/>
                <a:cs typeface="Times New Roman" panose="02020603050405020304" pitchFamily="18" charset="0"/>
              </a:rPr>
              <a:t>13</a:t>
            </a:r>
            <a:r>
              <a:rPr lang="zh-CN" altLang="en-US" sz="2000" dirty="0" smtClean="0">
                <a:latin typeface="Times New Roman" panose="02020603050405020304" pitchFamily="18" charset="0"/>
                <a:cs typeface="Times New Roman" panose="02020603050405020304" pitchFamily="18" charset="0"/>
              </a:rPr>
              <a:t>个字符的长文件名，对于使用长文件名的文件来说系统会自动生成一个缩短的文件名</a:t>
            </a:r>
            <a:r>
              <a:rPr lang="zh-CN" altLang="en-US" sz="2000" dirty="0">
                <a:latin typeface="Times New Roman" panose="02020603050405020304" pitchFamily="18" charset="0"/>
                <a:cs typeface="Times New Roman" panose="02020603050405020304" pitchFamily="18" charset="0"/>
              </a:rPr>
              <a:t>放</a:t>
            </a:r>
            <a:r>
              <a:rPr lang="zh-CN" altLang="en-US" sz="2000" dirty="0" smtClean="0">
                <a:latin typeface="Times New Roman" panose="02020603050405020304" pitchFamily="18" charset="0"/>
                <a:cs typeface="Times New Roman" panose="02020603050405020304" pitchFamily="18" charset="0"/>
              </a:rPr>
              <a:t>在</a:t>
            </a:r>
            <a:r>
              <a:rPr lang="zh-CN" altLang="en-US" sz="2000" b="1" dirty="0" smtClean="0">
                <a:latin typeface="Times New Roman" panose="02020603050405020304" pitchFamily="18" charset="0"/>
                <a:cs typeface="Times New Roman" panose="02020603050405020304" pitchFamily="18" charset="0"/>
              </a:rPr>
              <a:t>基本目录项</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上图</a:t>
            </a:r>
            <a:r>
              <a:rPr lang="en-US" altLang="zh-CN" sz="2000" b="1"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的文件名和扩展名字段中。</a:t>
            </a:r>
            <a:endParaRPr lang="en-US" altLang="zh-CN" sz="2000" dirty="0" smtClean="0">
              <a:latin typeface="Times New Roman" panose="02020603050405020304" pitchFamily="18" charset="0"/>
              <a:cs typeface="Times New Roman" panose="02020603050405020304" pitchFamily="18" charset="0"/>
            </a:endParaRPr>
          </a:p>
          <a:p>
            <a:pPr marL="800100" lvl="1" indent="-342900" algn="just">
              <a:lnSpc>
                <a:spcPct val="130000"/>
              </a:lnSpc>
              <a:spcBef>
                <a:spcPts val="60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文件名的长度超过</a:t>
            </a:r>
            <a:r>
              <a:rPr lang="en-US" altLang="zh-CN" sz="2000" dirty="0" smtClean="0">
                <a:latin typeface="Times New Roman" panose="02020603050405020304" pitchFamily="18" charset="0"/>
                <a:cs typeface="Times New Roman" panose="02020603050405020304" pitchFamily="18" charset="0"/>
              </a:rPr>
              <a:t>13</a:t>
            </a:r>
            <a:r>
              <a:rPr lang="zh-CN" altLang="en-US" sz="2000" dirty="0" smtClean="0">
                <a:latin typeface="Times New Roman" panose="02020603050405020304" pitchFamily="18" charset="0"/>
                <a:cs typeface="Times New Roman" panose="02020603050405020304" pitchFamily="18" charset="0"/>
              </a:rPr>
              <a:t>个字符可以增加</a:t>
            </a:r>
            <a:r>
              <a:rPr lang="zh-CN" altLang="en-US" sz="2000" b="1" dirty="0" smtClean="0">
                <a:solidFill>
                  <a:srgbClr val="FF0000"/>
                </a:solidFill>
                <a:latin typeface="Times New Roman" panose="02020603050405020304" pitchFamily="18" charset="0"/>
                <a:cs typeface="Times New Roman" panose="02020603050405020304" pitchFamily="18" charset="0"/>
              </a:rPr>
              <a:t>更多目录项</a:t>
            </a:r>
            <a:r>
              <a:rPr lang="zh-CN" altLang="en-US" sz="2000" b="1" dirty="0" smtClean="0">
                <a:latin typeface="Times New Roman" panose="02020603050405020304" pitchFamily="18" charset="0"/>
                <a:cs typeface="Times New Roman" panose="02020603050405020304" pitchFamily="18" charset="0"/>
              </a:rPr>
              <a:t>（下图）</a:t>
            </a:r>
            <a:endParaRPr lang="en-US" altLang="zh-CN" sz="2000" b="1" dirty="0" smtClean="0">
              <a:latin typeface="Times New Roman" panose="02020603050405020304" pitchFamily="18" charset="0"/>
              <a:cs typeface="Times New Roman" panose="02020603050405020304" pitchFamily="18" charset="0"/>
            </a:endParaRPr>
          </a:p>
          <a:p>
            <a:pPr marL="800100" lvl="1" indent="-342900" algn="just">
              <a:lnSpc>
                <a:spcPct val="110000"/>
              </a:lnSpc>
              <a:spcBef>
                <a:spcPts val="60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这些目录项放在</a:t>
            </a:r>
            <a:r>
              <a:rPr lang="zh-CN" altLang="en-US" sz="2000" b="1" dirty="0" smtClean="0">
                <a:solidFill>
                  <a:srgbClr val="0000FF"/>
                </a:solidFill>
                <a:latin typeface="Times New Roman" panose="02020603050405020304" pitchFamily="18" charset="0"/>
                <a:cs typeface="Times New Roman" panose="02020603050405020304" pitchFamily="18" charset="0"/>
              </a:rPr>
              <a:t>基本目录项的前面</a:t>
            </a:r>
            <a:r>
              <a:rPr lang="zh-CN" altLang="en-US" sz="2000" dirty="0" smtClean="0">
                <a:latin typeface="Times New Roman" panose="02020603050405020304" pitchFamily="18" charset="0"/>
                <a:cs typeface="Times New Roman" panose="02020603050405020304" pitchFamily="18" charset="0"/>
              </a:rPr>
              <a:t>，按反向序列排序。在每个文件名目录项的属性字段包含特殊值</a:t>
            </a:r>
            <a:r>
              <a:rPr lang="en-US" altLang="zh-CN" sz="2000" dirty="0" smtClean="0">
                <a:latin typeface="Times New Roman" panose="02020603050405020304" pitchFamily="18" charset="0"/>
                <a:cs typeface="Times New Roman" panose="02020603050405020304" pitchFamily="18" charset="0"/>
              </a:rPr>
              <a:t>0x0F</a:t>
            </a:r>
            <a:r>
              <a:rPr lang="zh-CN" altLang="en-US"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老</a:t>
            </a:r>
            <a:r>
              <a:rPr lang="zh-CN" altLang="en-US" sz="2000" dirty="0" smtClean="0">
                <a:latin typeface="Times New Roman" panose="02020603050405020304" pitchFamily="18" charset="0"/>
                <a:cs typeface="Times New Roman" panose="02020603050405020304" pitchFamily="18" charset="0"/>
              </a:rPr>
              <a:t>的系统访问忽略这些目录项。</a:t>
            </a:r>
            <a:endParaRPr lang="zh-CN" altLang="en-US" sz="2000" dirty="0">
              <a:latin typeface="Times New Roman" panose="02020603050405020304" pitchFamily="18" charset="0"/>
              <a:cs typeface="Times New Roman" panose="02020603050405020304" pitchFamily="18" charset="0"/>
            </a:endParaRPr>
          </a:p>
          <a:p>
            <a:pPr marL="0" indent="0" algn="just">
              <a:lnSpc>
                <a:spcPct val="110000"/>
              </a:lnSpc>
              <a:spcBef>
                <a:spcPts val="600"/>
              </a:spcBef>
            </a:pP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647564" y="6165304"/>
            <a:ext cx="7772400" cy="389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gn="ctr" eaLnBrk="1" hangingPunct="1">
              <a:buNone/>
            </a:pPr>
            <a:r>
              <a:rPr lang="en-US" altLang="zh-CN" sz="2000" kern="0" dirty="0" smtClean="0"/>
              <a:t>Windows 98</a:t>
            </a:r>
            <a:r>
              <a:rPr lang="zh-CN" altLang="en-US" sz="2000" kern="0" dirty="0" smtClean="0"/>
              <a:t>中长文件名</a:t>
            </a:r>
            <a:r>
              <a:rPr lang="en-US" altLang="zh-CN" sz="2000" kern="0" dirty="0" smtClean="0"/>
              <a:t>(</a:t>
            </a:r>
            <a:r>
              <a:rPr lang="zh-CN" altLang="en-US" sz="2000" kern="0" dirty="0" smtClean="0"/>
              <a:t>的一部分</a:t>
            </a:r>
            <a:r>
              <a:rPr lang="en-US" altLang="zh-CN" sz="2000" kern="0" dirty="0" smtClean="0"/>
              <a:t>)</a:t>
            </a:r>
            <a:r>
              <a:rPr lang="zh-CN" altLang="en-US" sz="2000" kern="0" dirty="0" smtClean="0"/>
              <a:t>的项 </a:t>
            </a:r>
          </a:p>
        </p:txBody>
      </p:sp>
      <p:graphicFrame>
        <p:nvGraphicFramePr>
          <p:cNvPr id="8" name="Object 5"/>
          <p:cNvGraphicFramePr>
            <a:graphicFrameLocks noChangeAspect="1"/>
          </p:cNvGraphicFramePr>
          <p:nvPr>
            <p:extLst/>
          </p:nvPr>
        </p:nvGraphicFramePr>
        <p:xfrm>
          <a:off x="215850" y="4406040"/>
          <a:ext cx="8466138" cy="1844675"/>
        </p:xfrm>
        <a:graphic>
          <a:graphicData uri="http://schemas.openxmlformats.org/presentationml/2006/ole">
            <mc:AlternateContent xmlns:mc="http://schemas.openxmlformats.org/markup-compatibility/2006">
              <mc:Choice xmlns:v="urn:schemas-microsoft-com:vml" Requires="v">
                <p:oleObj spid="_x0000_s15375" name="Visio" r:id="rId4" imgW="4920149" imgH="1073857" progId="Visio.Drawing.6">
                  <p:embed/>
                </p:oleObj>
              </mc:Choice>
              <mc:Fallback>
                <p:oleObj name="Visio" r:id="rId4" imgW="4920149" imgH="1073857"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850" y="4406040"/>
                        <a:ext cx="846613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3839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UNIX</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467544" y="1142742"/>
            <a:ext cx="8136904" cy="330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UNIX</a:t>
            </a:r>
            <a:r>
              <a:rPr lang="zh-CN" altLang="en-US" sz="2400" dirty="0" smtClean="0">
                <a:latin typeface="Times New Roman" panose="02020603050405020304" pitchFamily="18" charset="0"/>
                <a:cs typeface="Times New Roman" panose="02020603050405020304" pitchFamily="18" charset="0"/>
              </a:rPr>
              <a:t>目录结构十分见简单，每个目录项只包含</a:t>
            </a:r>
            <a:r>
              <a:rPr lang="zh-CN" altLang="en-US" sz="2400" b="1" dirty="0" smtClean="0">
                <a:solidFill>
                  <a:srgbClr val="FF0000"/>
                </a:solidFill>
                <a:latin typeface="Times New Roman" panose="02020603050405020304" pitchFamily="18" charset="0"/>
                <a:cs typeface="Times New Roman" panose="02020603050405020304" pitchFamily="18" charset="0"/>
              </a:rPr>
              <a:t>一个文件名</a:t>
            </a:r>
            <a:r>
              <a:rPr lang="zh-CN" altLang="en-US" sz="2400" dirty="0" smtClean="0">
                <a:latin typeface="Times New Roman" panose="02020603050405020304" pitchFamily="18" charset="0"/>
                <a:cs typeface="Times New Roman" panose="02020603050405020304" pitchFamily="18" charset="0"/>
              </a:rPr>
              <a:t>及</a:t>
            </a:r>
            <a:r>
              <a:rPr lang="zh-CN" altLang="en-US" sz="2400" b="1" dirty="0" smtClean="0">
                <a:solidFill>
                  <a:srgbClr val="FF0000"/>
                </a:solidFill>
                <a:latin typeface="Times New Roman" panose="02020603050405020304" pitchFamily="18" charset="0"/>
                <a:cs typeface="Times New Roman" panose="02020603050405020304" pitchFamily="18" charset="0"/>
              </a:rPr>
              <a:t>相应的</a:t>
            </a:r>
            <a:r>
              <a:rPr lang="en-US" altLang="zh-CN" sz="2400" b="1" dirty="0" err="1" smtClean="0">
                <a:solidFill>
                  <a:srgbClr val="FF0000"/>
                </a:solidFill>
                <a:latin typeface="Times New Roman" panose="02020603050405020304" pitchFamily="18" charset="0"/>
                <a:cs typeface="Times New Roman" panose="02020603050405020304" pitchFamily="18" charset="0"/>
              </a:rPr>
              <a:t>i</a:t>
            </a:r>
            <a:r>
              <a:rPr lang="zh-CN" altLang="en-US" sz="2400" b="1" dirty="0" smtClean="0">
                <a:solidFill>
                  <a:srgbClr val="FF0000"/>
                </a:solidFill>
                <a:latin typeface="Times New Roman" panose="02020603050405020304" pitchFamily="18" charset="0"/>
                <a:cs typeface="Times New Roman" panose="02020603050405020304" pitchFamily="18" charset="0"/>
              </a:rPr>
              <a:t>节点号</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20000"/>
              </a:lnSpc>
              <a:spcBef>
                <a:spcPct val="50000"/>
              </a:spcBef>
              <a:buFont typeface="Wingdings" panose="05000000000000000000" pitchFamily="2" charset="2"/>
              <a:buChar char="Ø"/>
            </a:pPr>
            <a:r>
              <a:rPr lang="en-US" altLang="zh-CN" sz="24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节点号</a:t>
            </a:r>
            <a:r>
              <a:rPr lang="zh-CN" altLang="en-US" sz="2400" u="sng" dirty="0" smtClean="0">
                <a:latin typeface="Times New Roman" panose="02020603050405020304" pitchFamily="18" charset="0"/>
                <a:cs typeface="Times New Roman" panose="02020603050405020304" pitchFamily="18" charset="0"/>
              </a:rPr>
              <a:t>存放有关文件的类型、长度、时间所有者和磁盘块等信息</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2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总的结构：</a:t>
            </a:r>
            <a:r>
              <a:rPr lang="en-US" altLang="zh-CN" sz="2400" dirty="0" smtClean="0">
                <a:latin typeface="Times New Roman" panose="02020603050405020304" pitchFamily="18" charset="0"/>
                <a:cs typeface="Times New Roman" panose="02020603050405020304" pitchFamily="18" charset="0"/>
              </a:rPr>
              <a:t>ASCII</a:t>
            </a:r>
            <a:r>
              <a:rPr lang="zh-CN" altLang="en-US" sz="2400" dirty="0" smtClean="0">
                <a:latin typeface="Times New Roman" panose="02020603050405020304" pitchFamily="18" charset="0"/>
                <a:cs typeface="Times New Roman" panose="02020603050405020304" pitchFamily="18" charset="0"/>
              </a:rPr>
              <a:t>字符串和</a:t>
            </a:r>
            <a:r>
              <a:rPr lang="en-US" altLang="zh-CN" sz="24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节点号</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20000"/>
              </a:lnSpc>
              <a:spcBef>
                <a:spcPct val="50000"/>
              </a:spcBef>
              <a:buFont typeface="Wingdings" panose="05000000000000000000" pitchFamily="2" charset="2"/>
              <a:buChar char="Ø"/>
            </a:pPr>
            <a:endParaRPr lang="zh-CN" altLang="en-US" sz="2400" dirty="0">
              <a:latin typeface="Times New Roman" panose="02020603050405020304" pitchFamily="18" charset="0"/>
              <a:cs typeface="Times New Roman" panose="02020603050405020304" pitchFamily="18" charset="0"/>
            </a:endParaRPr>
          </a:p>
        </p:txBody>
      </p:sp>
      <p:graphicFrame>
        <p:nvGraphicFramePr>
          <p:cNvPr id="13" name="Object 4"/>
          <p:cNvGraphicFramePr>
            <a:graphicFrameLocks noChangeAspect="1"/>
          </p:cNvGraphicFramePr>
          <p:nvPr>
            <p:extLst/>
          </p:nvPr>
        </p:nvGraphicFramePr>
        <p:xfrm>
          <a:off x="1907704" y="3861048"/>
          <a:ext cx="4848213" cy="2051256"/>
        </p:xfrm>
        <a:graphic>
          <a:graphicData uri="http://schemas.openxmlformats.org/presentationml/2006/ole">
            <mc:AlternateContent xmlns:mc="http://schemas.openxmlformats.org/markup-compatibility/2006">
              <mc:Choice xmlns:v="urn:schemas-microsoft-com:vml" Requires="v">
                <p:oleObj spid="_x0000_s16399" name="Visio" r:id="rId4" imgW="2051146" imgH="862689" progId="Visio.Drawing.6">
                  <p:embed/>
                </p:oleObj>
              </mc:Choice>
              <mc:Fallback>
                <p:oleObj name="Visio" r:id="rId4" imgW="2051146" imgH="862689"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3861048"/>
                        <a:ext cx="4848213" cy="2051256"/>
                      </a:xfrm>
                      <a:prstGeom prst="rect">
                        <a:avLst/>
                      </a:prstGeom>
                      <a:noFill/>
                      <a:ln>
                        <a:noFill/>
                      </a:ln>
                    </p:spPr>
                  </p:pic>
                </p:oleObj>
              </mc:Fallback>
            </mc:AlternateContent>
          </a:graphicData>
        </a:graphic>
      </p:graphicFrame>
      <p:sp>
        <p:nvSpPr>
          <p:cNvPr id="14" name="Rectangle 3"/>
          <p:cNvSpPr txBox="1">
            <a:spLocks noChangeArrowheads="1"/>
          </p:cNvSpPr>
          <p:nvPr/>
        </p:nvSpPr>
        <p:spPr bwMode="auto">
          <a:xfrm>
            <a:off x="643644" y="6021288"/>
            <a:ext cx="7924800" cy="3828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gn="ctr" eaLnBrk="1" hangingPunct="1">
              <a:buNone/>
            </a:pPr>
            <a:r>
              <a:rPr lang="en-US" altLang="zh-CN" sz="2000" kern="0" dirty="0" smtClean="0"/>
              <a:t>UNIX </a:t>
            </a:r>
            <a:r>
              <a:rPr lang="en-US" altLang="zh-CN" sz="2000" kern="0" dirty="0" err="1" smtClean="0"/>
              <a:t>V7</a:t>
            </a:r>
            <a:r>
              <a:rPr lang="zh-CN" altLang="en-US" sz="2000" kern="0" dirty="0" smtClean="0"/>
              <a:t>的目录项 </a:t>
            </a:r>
          </a:p>
        </p:txBody>
      </p:sp>
    </p:spTree>
    <p:extLst>
      <p:ext uri="{BB962C8B-B14F-4D97-AF65-F5344CB8AC3E}">
        <p14:creationId xmlns:p14="http://schemas.microsoft.com/office/powerpoint/2010/main" val="9067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UNIX</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2" name="矩形 1"/>
          <p:cNvSpPr/>
          <p:nvPr/>
        </p:nvSpPr>
        <p:spPr>
          <a:xfrm>
            <a:off x="42875" y="944724"/>
            <a:ext cx="8381553" cy="461665"/>
          </a:xfrm>
          <a:prstGeom prst="rect">
            <a:avLst/>
          </a:prstGeom>
        </p:spPr>
        <p:txBody>
          <a:bodyPr wrap="square">
            <a:spAutoFit/>
          </a:bodyPr>
          <a:lstStyle/>
          <a:p>
            <a:pPr marL="800100" lvl="1" indent="-342900" algn="just">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文件系统根据用户给定的文件名，找到对应的磁盘块</a:t>
            </a:r>
            <a:endParaRPr lang="en-US" altLang="zh-CN" sz="2400" dirty="0">
              <a:latin typeface="Times New Roman" panose="02020603050405020304" pitchFamily="18" charset="0"/>
              <a:cs typeface="Times New Roman" panose="02020603050405020304" pitchFamily="18" charset="0"/>
            </a:endParaRPr>
          </a:p>
        </p:txBody>
      </p:sp>
      <p:graphicFrame>
        <p:nvGraphicFramePr>
          <p:cNvPr id="6" name="Object 4"/>
          <p:cNvGraphicFramePr>
            <a:graphicFrameLocks noChangeAspect="1"/>
          </p:cNvGraphicFramePr>
          <p:nvPr>
            <p:extLst/>
          </p:nvPr>
        </p:nvGraphicFramePr>
        <p:xfrm>
          <a:off x="539552" y="1700808"/>
          <a:ext cx="8145462" cy="4051300"/>
        </p:xfrm>
        <a:graphic>
          <a:graphicData uri="http://schemas.openxmlformats.org/presentationml/2006/ole">
            <mc:AlternateContent xmlns:mc="http://schemas.openxmlformats.org/markup-compatibility/2006">
              <mc:Choice xmlns:v="urn:schemas-microsoft-com:vml" Requires="v">
                <p:oleObj spid="_x0000_s17423" name="Visio" r:id="rId4" imgW="3603346" imgH="1786433" progId="Visio.Drawing.6">
                  <p:embed/>
                </p:oleObj>
              </mc:Choice>
              <mc:Fallback>
                <p:oleObj name="Visio" r:id="rId4" imgW="3603346" imgH="178643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700808"/>
                        <a:ext cx="8145462"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995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UNIX</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467544" y="1196752"/>
            <a:ext cx="8136904" cy="419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50000"/>
              </a:spcBef>
              <a:spcAft>
                <a:spcPts val="500"/>
              </a:spcAft>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相对路径名和绝对路径处理方式相似。</a:t>
            </a:r>
            <a:endParaRPr lang="en-US" altLang="zh-CN" sz="2400" dirty="0" smtClean="0">
              <a:latin typeface="Times New Roman" panose="02020603050405020304" pitchFamily="18" charset="0"/>
              <a:cs typeface="Times New Roman" panose="02020603050405020304" pitchFamily="18" charset="0"/>
            </a:endParaRPr>
          </a:p>
          <a:p>
            <a:pPr algn="just">
              <a:lnSpc>
                <a:spcPct val="130000"/>
              </a:lnSpc>
              <a:spcBef>
                <a:spcPct val="50000"/>
              </a:spcBef>
              <a:spcAft>
                <a:spcPts val="500"/>
              </a:spcAft>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起始位置不同：相对路径名是</a:t>
            </a:r>
            <a:r>
              <a:rPr lang="zh-CN" altLang="en-US" sz="2400" b="1" dirty="0" smtClean="0">
                <a:solidFill>
                  <a:srgbClr val="0000FF"/>
                </a:solidFill>
                <a:latin typeface="Times New Roman" panose="02020603050405020304" pitchFamily="18" charset="0"/>
                <a:cs typeface="Times New Roman" panose="02020603050405020304" pitchFamily="18" charset="0"/>
              </a:rPr>
              <a:t>当前工作目录</a:t>
            </a:r>
            <a:r>
              <a:rPr lang="zh-CN" altLang="en-US" sz="2400" dirty="0" smtClean="0">
                <a:latin typeface="Times New Roman" panose="02020603050405020304" pitchFamily="18" charset="0"/>
                <a:cs typeface="Times New Roman" panose="02020603050405020304" pitchFamily="18" charset="0"/>
              </a:rPr>
              <a:t>；绝对路径是</a:t>
            </a:r>
            <a:r>
              <a:rPr lang="zh-CN" altLang="en-US" sz="2400" b="1" dirty="0" smtClean="0">
                <a:solidFill>
                  <a:srgbClr val="0000FF"/>
                </a:solidFill>
                <a:latin typeface="Times New Roman" panose="02020603050405020304" pitchFamily="18" charset="0"/>
                <a:cs typeface="Times New Roman" panose="02020603050405020304" pitchFamily="18" charset="0"/>
              </a:rPr>
              <a:t>根目录</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a:lnSpc>
                <a:spcPct val="130000"/>
              </a:lnSpc>
              <a:spcBef>
                <a:spcPct val="50000"/>
              </a:spcBef>
              <a:spcAft>
                <a:spcPts val="500"/>
              </a:spcAft>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和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分别表示当前工作</a:t>
            </a:r>
            <a:r>
              <a:rPr lang="en-US" altLang="zh-CN" sz="24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节点和父目录的</a:t>
            </a:r>
            <a:r>
              <a:rPr lang="en-US" altLang="zh-CN" sz="24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节点，是由系统创建。</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30000"/>
              </a:lnSpc>
              <a:spcBef>
                <a:spcPct val="50000"/>
              </a:spcBef>
              <a:spcAft>
                <a:spcPts val="500"/>
              </a:spcAft>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../dick/</a:t>
            </a:r>
            <a:r>
              <a:rPr lang="en-US" altLang="zh-CN" sz="2400" dirty="0" err="1" smtClean="0">
                <a:latin typeface="Times New Roman" panose="02020603050405020304" pitchFamily="18" charset="0"/>
                <a:cs typeface="Times New Roman" panose="02020603050405020304" pitchFamily="18" charset="0"/>
              </a:rPr>
              <a:t>prog.c</a:t>
            </a:r>
            <a:r>
              <a:rPr lang="en-US" altLang="zh-CN"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首先当前工作目录下查找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找到父目录的</a:t>
            </a:r>
            <a:r>
              <a:rPr lang="en-US" altLang="zh-CN" sz="24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节点，然后在该目录下搜索</a:t>
            </a:r>
            <a:r>
              <a:rPr lang="en-US" altLang="zh-CN" sz="2400" dirty="0" smtClean="0">
                <a:latin typeface="Times New Roman" panose="02020603050405020304" pitchFamily="18" charset="0"/>
                <a:cs typeface="Times New Roman" panose="02020603050405020304" pitchFamily="18" charset="0"/>
              </a:rPr>
              <a:t>dick</a:t>
            </a:r>
            <a:r>
              <a:rPr lang="zh-CN" altLang="en-US" sz="2400" dirty="0" smtClean="0">
                <a:latin typeface="Times New Roman" panose="02020603050405020304" pitchFamily="18" charset="0"/>
                <a:cs typeface="Times New Roman" panose="02020603050405020304" pitchFamily="18" charset="0"/>
              </a:rPr>
              <a:t>文件</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6656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NTFS</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425091" y="1447559"/>
            <a:ext cx="8136904" cy="388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spcAft>
                <a:spcPts val="500"/>
              </a:spcAft>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NTFS: New Technology File System</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Microsoft</a:t>
            </a:r>
            <a:r>
              <a:rPr lang="zh-CN" altLang="en-US" sz="2400" dirty="0">
                <a:latin typeface="Times New Roman" panose="02020603050405020304" pitchFamily="18" charset="0"/>
                <a:cs typeface="Times New Roman" panose="02020603050405020304" pitchFamily="18" charset="0"/>
              </a:rPr>
              <a:t>公司开发的专用文件系统，从</a:t>
            </a:r>
            <a:r>
              <a:rPr lang="en-US" altLang="zh-CN" sz="2400" dirty="0">
                <a:latin typeface="Times New Roman" panose="02020603050405020304" pitchFamily="18" charset="0"/>
                <a:cs typeface="Times New Roman" panose="02020603050405020304" pitchFamily="18" charset="0"/>
              </a:rPr>
              <a:t>Windows NT 3.1</a:t>
            </a:r>
            <a:r>
              <a:rPr lang="zh-CN" altLang="en-US" sz="2400" dirty="0">
                <a:latin typeface="Times New Roman" panose="02020603050405020304" pitchFamily="18" charset="0"/>
                <a:cs typeface="Times New Roman" panose="02020603050405020304" pitchFamily="18" charset="0"/>
              </a:rPr>
              <a:t>开始成为</a:t>
            </a:r>
            <a:r>
              <a:rPr lang="en-US" altLang="zh-CN" sz="2400" dirty="0">
                <a:latin typeface="Times New Roman" panose="02020603050405020304" pitchFamily="18" charset="0"/>
                <a:cs typeface="Times New Roman" panose="02020603050405020304" pitchFamily="18" charset="0"/>
              </a:rPr>
              <a:t>Windows NT</a:t>
            </a:r>
            <a:r>
              <a:rPr lang="zh-CN" altLang="en-US" sz="2400" dirty="0">
                <a:latin typeface="Times New Roman" panose="02020603050405020304" pitchFamily="18" charset="0"/>
                <a:cs typeface="Times New Roman" panose="02020603050405020304" pitchFamily="18" charset="0"/>
              </a:rPr>
              <a:t>家族的标准</a:t>
            </a:r>
            <a:r>
              <a:rPr lang="zh-CN" altLang="en-US" sz="2400" dirty="0" smtClean="0">
                <a:latin typeface="Times New Roman" panose="02020603050405020304" pitchFamily="18" charset="0"/>
                <a:cs typeface="Times New Roman" panose="02020603050405020304" pitchFamily="18" charset="0"/>
              </a:rPr>
              <a:t>文件系统。</a:t>
            </a:r>
            <a:endParaRPr lang="en-US" altLang="zh-CN" sz="2400" dirty="0" smtClean="0">
              <a:latin typeface="Times New Roman" panose="02020603050405020304" pitchFamily="18" charset="0"/>
              <a:cs typeface="Times New Roman" panose="02020603050405020304" pitchFamily="18" charset="0"/>
            </a:endParaRPr>
          </a:p>
          <a:p>
            <a:pPr algn="just">
              <a:lnSpc>
                <a:spcPct val="120000"/>
              </a:lnSpc>
              <a:spcBef>
                <a:spcPct val="50000"/>
              </a:spcBef>
              <a:spcAft>
                <a:spcPts val="500"/>
              </a:spcAft>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NTFS</a:t>
            </a:r>
            <a:r>
              <a:rPr lang="zh-CN" altLang="en-US" sz="2400" dirty="0">
                <a:latin typeface="Times New Roman" panose="02020603050405020304" pitchFamily="18" charset="0"/>
                <a:cs typeface="Times New Roman" panose="02020603050405020304" pitchFamily="18" charset="0"/>
              </a:rPr>
              <a:t>取代</a:t>
            </a:r>
            <a:r>
              <a:rPr lang="en-US" altLang="zh-CN" sz="2400" dirty="0">
                <a:latin typeface="Times New Roman" panose="02020603050405020304" pitchFamily="18" charset="0"/>
                <a:cs typeface="Times New Roman" panose="02020603050405020304" pitchFamily="18" charset="0"/>
              </a:rPr>
              <a:t>FAT</a:t>
            </a:r>
            <a:r>
              <a:rPr lang="zh-CN" altLang="en-US" sz="2400" dirty="0">
                <a:latin typeface="Times New Roman" panose="02020603050405020304" pitchFamily="18" charset="0"/>
                <a:cs typeface="Times New Roman" panose="02020603050405020304" pitchFamily="18" charset="0"/>
              </a:rPr>
              <a:t>（文件分配表）和</a:t>
            </a:r>
            <a:r>
              <a:rPr lang="en-US" altLang="zh-CN" sz="2400" dirty="0">
                <a:latin typeface="Times New Roman" panose="02020603050405020304" pitchFamily="18" charset="0"/>
                <a:cs typeface="Times New Roman" panose="02020603050405020304" pitchFamily="18" charset="0"/>
              </a:rPr>
              <a:t>HPFS</a:t>
            </a:r>
            <a:r>
              <a:rPr lang="zh-CN" altLang="en-US" sz="2400" dirty="0">
                <a:latin typeface="Times New Roman" panose="02020603050405020304" pitchFamily="18" charset="0"/>
                <a:cs typeface="Times New Roman" panose="02020603050405020304" pitchFamily="18" charset="0"/>
              </a:rPr>
              <a:t>（高性能文件系统）并进行一系列改进，例如</a:t>
            </a:r>
            <a:r>
              <a:rPr lang="zh-CN" altLang="en-US" sz="2400" b="1" dirty="0">
                <a:solidFill>
                  <a:srgbClr val="FF0000"/>
                </a:solidFill>
                <a:latin typeface="Times New Roman" panose="02020603050405020304" pitchFamily="18" charset="0"/>
                <a:cs typeface="Times New Roman" panose="02020603050405020304" pitchFamily="18" charset="0"/>
              </a:rPr>
              <a:t>增强对元数据</a:t>
            </a:r>
            <a:r>
              <a:rPr lang="zh-CN" altLang="en-US" sz="2400" dirty="0">
                <a:latin typeface="Times New Roman" panose="02020603050405020304" pitchFamily="18" charset="0"/>
                <a:cs typeface="Times New Roman" panose="02020603050405020304" pitchFamily="18" charset="0"/>
              </a:rPr>
              <a:t>的支持，使用更高级的数据结构以提升性能、可靠性和磁盘空间利用率，并附带一系列增强功能，如</a:t>
            </a:r>
            <a:r>
              <a:rPr lang="zh-CN" altLang="en-US" sz="2400" b="1" dirty="0">
                <a:solidFill>
                  <a:srgbClr val="FF0000"/>
                </a:solidFill>
                <a:latin typeface="Times New Roman" panose="02020603050405020304" pitchFamily="18" charset="0"/>
                <a:cs typeface="Times New Roman" panose="02020603050405020304" pitchFamily="18" charset="0"/>
              </a:rPr>
              <a:t>访问控制列表（</a:t>
            </a:r>
            <a:r>
              <a:rPr lang="en-US" altLang="zh-CN" sz="2400" b="1" dirty="0">
                <a:solidFill>
                  <a:srgbClr val="FF0000"/>
                </a:solidFill>
                <a:latin typeface="Times New Roman" panose="02020603050405020304" pitchFamily="18" charset="0"/>
                <a:cs typeface="Times New Roman" panose="02020603050405020304" pitchFamily="18" charset="0"/>
              </a:rPr>
              <a:t>ACL</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和</a:t>
            </a:r>
            <a:r>
              <a:rPr lang="zh-CN" altLang="en-US" sz="2400" b="1" dirty="0">
                <a:solidFill>
                  <a:srgbClr val="FF0000"/>
                </a:solidFill>
                <a:latin typeface="Times New Roman" panose="02020603050405020304" pitchFamily="18" charset="0"/>
                <a:cs typeface="Times New Roman" panose="02020603050405020304" pitchFamily="18" charset="0"/>
              </a:rPr>
              <a:t>文件系统日志</a:t>
            </a:r>
            <a:r>
              <a:rPr lang="zh-CN"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0991596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NTFS</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395536" y="1052736"/>
            <a:ext cx="813690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spcBef>
                <a:spcPts val="600"/>
              </a:spcBef>
              <a:spcAft>
                <a:spcPts val="0"/>
              </a:spcAft>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NTFS</a:t>
            </a:r>
            <a:r>
              <a:rPr lang="zh-CN" altLang="en-US" sz="2400" dirty="0" smtClean="0">
                <a:latin typeface="Times New Roman" panose="02020603050405020304" pitchFamily="18" charset="0"/>
                <a:cs typeface="Times New Roman" panose="02020603050405020304" pitchFamily="18" charset="0"/>
              </a:rPr>
              <a:t>对长文件的命名</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30000"/>
              </a:lnSpc>
              <a:spcBef>
                <a:spcPts val="600"/>
              </a:spcBef>
              <a:spcAft>
                <a:spcPts val="0"/>
              </a:spcAft>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NTFS</a:t>
            </a:r>
            <a:r>
              <a:rPr lang="zh-CN" altLang="en-US" sz="2400" dirty="0" smtClean="0">
                <a:latin typeface="Times New Roman" panose="02020603050405020304" pitchFamily="18" charset="0"/>
                <a:cs typeface="Times New Roman" panose="02020603050405020304" pitchFamily="18" charset="0"/>
              </a:rPr>
              <a:t>支持长文件名</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最多</a:t>
            </a:r>
            <a:r>
              <a:rPr lang="en-US" altLang="zh-CN" sz="2400" dirty="0" smtClean="0">
                <a:latin typeface="Times New Roman" panose="02020603050405020304" pitchFamily="18" charset="0"/>
                <a:cs typeface="Times New Roman" panose="02020603050405020304" pitchFamily="18" charset="0"/>
              </a:rPr>
              <a:t>255)</a:t>
            </a:r>
            <a:r>
              <a:rPr lang="zh-CN" altLang="en-US" sz="2400" dirty="0" smtClean="0">
                <a:latin typeface="Times New Roman" panose="02020603050405020304" pitchFamily="18" charset="0"/>
                <a:cs typeface="Times New Roman" panose="02020603050405020304" pitchFamily="18" charset="0"/>
              </a:rPr>
              <a:t>和路径名</a:t>
            </a:r>
            <a:r>
              <a:rPr lang="en-US" altLang="zh-CN" sz="2400" dirty="0" smtClean="0">
                <a:latin typeface="Times New Roman" panose="02020603050405020304" pitchFamily="18" charset="0"/>
                <a:cs typeface="Times New Roman" panose="02020603050405020304" pitchFamily="18" charset="0"/>
              </a:rPr>
              <a:t>(32767)</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30000"/>
              </a:lnSpc>
              <a:spcBef>
                <a:spcPts val="600"/>
              </a:spcBef>
              <a:spcAft>
                <a:spcPts val="0"/>
              </a:spcAft>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Windows</a:t>
            </a:r>
            <a:r>
              <a:rPr lang="zh-CN" altLang="en-US" sz="2400" dirty="0" smtClean="0">
                <a:latin typeface="Times New Roman" panose="02020603050405020304" pitchFamily="18" charset="0"/>
                <a:cs typeface="Times New Roman" panose="02020603050405020304" pitchFamily="18" charset="0"/>
              </a:rPr>
              <a:t>老版本不能访问</a:t>
            </a:r>
            <a:r>
              <a:rPr lang="en-US" altLang="zh-CN" sz="2400" dirty="0" smtClean="0">
                <a:latin typeface="Times New Roman" panose="02020603050405020304" pitchFamily="18" charset="0"/>
                <a:cs typeface="Times New Roman" panose="02020603050405020304" pitchFamily="18" charset="0"/>
              </a:rPr>
              <a:t>NTFS</a:t>
            </a:r>
            <a:r>
              <a:rPr lang="zh-CN" altLang="en-US" sz="2400" dirty="0" smtClean="0">
                <a:latin typeface="Times New Roman" panose="02020603050405020304" pitchFamily="18" charset="0"/>
                <a:cs typeface="Times New Roman" panose="02020603050405020304" pitchFamily="18" charset="0"/>
              </a:rPr>
              <a:t>系统。</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30000"/>
              </a:lnSpc>
              <a:spcBef>
                <a:spcPts val="600"/>
              </a:spcBef>
              <a:spcAft>
                <a:spcPts val="0"/>
              </a:spcAft>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NTFS</a:t>
            </a:r>
            <a:r>
              <a:rPr lang="zh-CN" altLang="en-US" sz="2400" dirty="0" smtClean="0">
                <a:latin typeface="Times New Roman" panose="02020603050405020304" pitchFamily="18" charset="0"/>
                <a:cs typeface="Times New Roman" panose="02020603050405020304" pitchFamily="18" charset="0"/>
              </a:rPr>
              <a:t>为文件提供了</a:t>
            </a:r>
            <a:r>
              <a:rPr lang="en-US" altLang="zh-CN" sz="2400" dirty="0" smtClean="0">
                <a:latin typeface="Times New Roman" panose="02020603050405020304" pitchFamily="18" charset="0"/>
                <a:cs typeface="Times New Roman" panose="02020603050405020304" pitchFamily="18" charset="0"/>
              </a:rPr>
              <a:t>8+3</a:t>
            </a:r>
            <a:r>
              <a:rPr lang="zh-CN" altLang="en-US" sz="2400" dirty="0" smtClean="0">
                <a:latin typeface="Times New Roman" panose="02020603050405020304" pitchFamily="18" charset="0"/>
                <a:cs typeface="Times New Roman" panose="02020603050405020304" pitchFamily="18" charset="0"/>
              </a:rPr>
              <a:t>类型的名字，老的系统可以通过网络访问</a:t>
            </a:r>
            <a:r>
              <a:rPr lang="en-US" altLang="zh-CN" sz="2400" dirty="0" smtClean="0">
                <a:latin typeface="Times New Roman" panose="02020603050405020304" pitchFamily="18" charset="0"/>
                <a:cs typeface="Times New Roman" panose="02020603050405020304" pitchFamily="18" charset="0"/>
              </a:rPr>
              <a:t>NTFS</a:t>
            </a:r>
            <a:r>
              <a:rPr lang="zh-CN" altLang="en-US" sz="2400" dirty="0" smtClean="0">
                <a:latin typeface="Times New Roman" panose="02020603050405020304" pitchFamily="18" charset="0"/>
                <a:cs typeface="Times New Roman" panose="02020603050405020304" pitchFamily="18" charset="0"/>
              </a:rPr>
              <a:t>文件。</a:t>
            </a:r>
            <a:endParaRPr lang="en-US" altLang="zh-CN" sz="2400" dirty="0" smtClean="0">
              <a:latin typeface="Times New Roman" panose="02020603050405020304" pitchFamily="18" charset="0"/>
              <a:cs typeface="Times New Roman" panose="02020603050405020304" pitchFamily="18" charset="0"/>
            </a:endParaRPr>
          </a:p>
          <a:p>
            <a:pPr marL="342900" lvl="1" indent="-342900" algn="just">
              <a:lnSpc>
                <a:spcPct val="130000"/>
              </a:lnSpc>
              <a:spcBef>
                <a:spcPts val="600"/>
              </a:spcBef>
              <a:spcAft>
                <a:spcPts val="0"/>
              </a:spcAft>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 NTFS</a:t>
            </a:r>
            <a:r>
              <a:rPr lang="zh-CN" altLang="en-US" sz="2400" dirty="0" smtClean="0">
                <a:latin typeface="Times New Roman" panose="02020603050405020304" pitchFamily="18" charset="0"/>
                <a:cs typeface="Times New Roman" panose="02020603050405020304" pitchFamily="18" charset="0"/>
              </a:rPr>
              <a:t>使用</a:t>
            </a:r>
            <a:r>
              <a:rPr lang="en-US" altLang="zh-CN" sz="2400" dirty="0" smtClean="0">
                <a:latin typeface="Times New Roman" panose="02020603050405020304" pitchFamily="18" charset="0"/>
                <a:cs typeface="Times New Roman" panose="02020603050405020304" pitchFamily="18" charset="0"/>
              </a:rPr>
              <a:t>Unicode</a:t>
            </a:r>
            <a:r>
              <a:rPr lang="zh-CN" altLang="en-US" sz="2400" dirty="0" smtClean="0">
                <a:latin typeface="Times New Roman" panose="02020603050405020304" pitchFamily="18" charset="0"/>
                <a:cs typeface="Times New Roman" panose="02020603050405020304" pitchFamily="18" charset="0"/>
              </a:rPr>
              <a:t>编码：</a:t>
            </a:r>
            <a:r>
              <a:rPr lang="en-US" altLang="zh-CN" sz="2400" dirty="0" smtClean="0">
                <a:latin typeface="Times New Roman" panose="02020603050405020304" pitchFamily="18" charset="0"/>
                <a:cs typeface="Times New Roman" panose="02020603050405020304" pitchFamily="18" charset="0"/>
              </a:rPr>
              <a:t>NTFS</a:t>
            </a:r>
            <a:r>
              <a:rPr lang="zh-CN" altLang="en-US" sz="2400" dirty="0">
                <a:latin typeface="Times New Roman" panose="02020603050405020304" pitchFamily="18" charset="0"/>
                <a:cs typeface="Times New Roman" panose="02020603050405020304" pitchFamily="18" charset="0"/>
              </a:rPr>
              <a:t>支持不同的数据</a:t>
            </a:r>
            <a:r>
              <a:rPr lang="zh-CN" altLang="en-US" sz="2400" dirty="0" smtClean="0">
                <a:latin typeface="Times New Roman" panose="02020603050405020304" pitchFamily="18" charset="0"/>
                <a:cs typeface="Times New Roman" panose="02020603050405020304" pitchFamily="18" charset="0"/>
              </a:rPr>
              <a:t>集</a:t>
            </a:r>
          </a:p>
          <a:p>
            <a:pPr marL="800100" lvl="2" indent="-342900" algn="just">
              <a:lnSpc>
                <a:spcPct val="130000"/>
              </a:lnSpc>
              <a:spcBef>
                <a:spcPts val="600"/>
              </a:spcBef>
              <a:spcAft>
                <a:spcPts val="0"/>
              </a:spcAft>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Unicode</a:t>
            </a:r>
            <a:r>
              <a:rPr lang="zh-CN" altLang="en-US" sz="2400" dirty="0" smtClean="0">
                <a:latin typeface="Times New Roman" panose="02020603050405020304" pitchFamily="18" charset="0"/>
                <a:cs typeface="Times New Roman" panose="02020603050405020304" pitchFamily="18" charset="0"/>
              </a:rPr>
              <a:t>用</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位表示一个字符并且支持多种语言的混合</a:t>
            </a:r>
            <a:endParaRPr lang="en-US" altLang="zh-CN" sz="2400" dirty="0" smtClean="0">
              <a:latin typeface="Times New Roman" panose="02020603050405020304" pitchFamily="18" charset="0"/>
              <a:cs typeface="Times New Roman" panose="02020603050405020304" pitchFamily="18" charset="0"/>
            </a:endParaRPr>
          </a:p>
          <a:p>
            <a:pPr marL="800100" lvl="2" indent="-342900" algn="just">
              <a:lnSpc>
                <a:spcPct val="130000"/>
              </a:lnSpc>
              <a:spcBef>
                <a:spcPts val="600"/>
              </a:spcBef>
              <a:spcAft>
                <a:spcPts val="0"/>
              </a:spcAft>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NTFS</a:t>
            </a:r>
            <a:r>
              <a:rPr lang="zh-CN" altLang="en-US" sz="2400" dirty="0" smtClean="0">
                <a:latin typeface="Times New Roman" panose="02020603050405020304" pitchFamily="18" charset="0"/>
                <a:cs typeface="Times New Roman" panose="02020603050405020304" pitchFamily="18" charset="0"/>
              </a:rPr>
              <a:t>解决不同语言出现在同一个目录下大小写的问题的方法</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b="1" u="sng" dirty="0" smtClean="0">
                <a:latin typeface="Times New Roman" panose="02020603050405020304" pitchFamily="18" charset="0"/>
                <a:cs typeface="Times New Roman" panose="02020603050405020304" pitchFamily="18" charset="0"/>
                <a:sym typeface="Wingdings" panose="05000000000000000000" pitchFamily="2" charset="2"/>
              </a:rPr>
              <a:t>为每个文件设定属性，以便定义在该语言中文件名的大小写规范</a:t>
            </a:r>
            <a:r>
              <a:rPr lang="zh-CN" altLang="en-US" sz="2400" b="1" u="sng"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b="1" u="sng" dirty="0" smtClean="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031003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5.1.1 </a:t>
            </a:r>
            <a:r>
              <a:rPr lang="zh-CN" altLang="en-US" sz="2800" b="1" dirty="0" smtClean="0">
                <a:latin typeface="Times New Roman" panose="02020603050405020304" pitchFamily="18" charset="0"/>
                <a:cs typeface="Times New Roman" panose="02020603050405020304" pitchFamily="18" charset="0"/>
              </a:rPr>
              <a:t>文件的命名</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575556" y="913358"/>
            <a:ext cx="8081002"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ts val="600"/>
              </a:spcBef>
              <a:spcAft>
                <a:spcPts val="0"/>
              </a:spcAft>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文件是一种</a:t>
            </a:r>
            <a:r>
              <a:rPr lang="zh-CN" altLang="en-US" sz="2400" b="1" dirty="0" smtClean="0">
                <a:solidFill>
                  <a:srgbClr val="FF0000"/>
                </a:solidFill>
                <a:latin typeface="Times New Roman" panose="02020603050405020304" pitchFamily="18" charset="0"/>
                <a:cs typeface="Times New Roman" panose="02020603050405020304" pitchFamily="18" charset="0"/>
              </a:rPr>
              <a:t>抽象机制</a:t>
            </a:r>
            <a:r>
              <a:rPr lang="zh-CN" altLang="en-US" sz="2400" dirty="0" smtClean="0">
                <a:latin typeface="Times New Roman" panose="02020603050405020304" pitchFamily="18" charset="0"/>
                <a:cs typeface="Times New Roman" panose="02020603050405020304" pitchFamily="18" charset="0"/>
              </a:rPr>
              <a:t>，把信息保存在磁盘等外部储存设备上，并且便于以后访问的方法</a:t>
            </a:r>
            <a:r>
              <a:rPr lang="zh-CN" altLang="en-US"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ts val="600"/>
              </a:spcBef>
              <a:spcAft>
                <a:spcPts val="0"/>
              </a:spcAft>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抽象机制体现：</a:t>
            </a:r>
            <a:r>
              <a:rPr lang="zh-CN" altLang="en-US" sz="2400" u="sng" dirty="0" smtClean="0">
                <a:latin typeface="Times New Roman" panose="02020603050405020304" pitchFamily="18" charset="0"/>
                <a:cs typeface="Times New Roman" panose="02020603050405020304" pitchFamily="18" charset="0"/>
              </a:rPr>
              <a:t>用户不必去关心具体的实现细节。</a:t>
            </a:r>
            <a:endParaRPr lang="en-US" altLang="zh-CN" sz="2400" u="sng"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如：信息被存放的位置</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如</a:t>
            </a:r>
            <a:r>
              <a:rPr lang="zh-CN" altLang="en-US" sz="2400" dirty="0">
                <a:latin typeface="Times New Roman" panose="02020603050405020304" pitchFamily="18" charset="0"/>
                <a:cs typeface="Times New Roman" panose="02020603050405020304" pitchFamily="18" charset="0"/>
              </a:rPr>
              <a:t>：如何</a:t>
            </a:r>
            <a:r>
              <a:rPr lang="zh-CN" altLang="en-US" sz="2400" dirty="0" smtClean="0">
                <a:latin typeface="Times New Roman" panose="02020603050405020304" pitchFamily="18" charset="0"/>
                <a:cs typeface="Times New Roman" panose="02020603050405020304" pitchFamily="18" charset="0"/>
              </a:rPr>
              <a:t>存放以及磁盘的工作原理</a:t>
            </a:r>
            <a:endParaRPr lang="en-US" altLang="zh-CN" sz="24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spcAft>
                <a:spcPts val="0"/>
              </a:spcAft>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抽象机制最重要的特性 </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管理对象的命名</a:t>
            </a:r>
            <a:endParaRPr lang="en-US" altLang="zh-CN" sz="2400" b="1"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创建</a:t>
            </a:r>
            <a:r>
              <a:rPr lang="zh-CN" altLang="en-US" sz="2400" b="1" dirty="0" smtClean="0">
                <a:solidFill>
                  <a:srgbClr val="0000FF"/>
                </a:solidFill>
                <a:latin typeface="Times New Roman" panose="02020603050405020304" pitchFamily="18" charset="0"/>
                <a:cs typeface="Times New Roman" panose="02020603050405020304" pitchFamily="18" charset="0"/>
              </a:rPr>
              <a:t>文件</a:t>
            </a:r>
            <a:r>
              <a:rPr lang="zh-CN" altLang="en-US" sz="2400" dirty="0" smtClean="0">
                <a:latin typeface="Times New Roman" panose="02020603050405020304" pitchFamily="18" charset="0"/>
                <a:cs typeface="Times New Roman" panose="02020603050405020304" pitchFamily="18" charset="0"/>
              </a:rPr>
              <a:t>时，必须指定一个名字</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当进程终止时，这个</a:t>
            </a:r>
            <a:r>
              <a:rPr lang="zh-CN" altLang="en-US" sz="2400" b="1" dirty="0" smtClean="0">
                <a:solidFill>
                  <a:srgbClr val="0000FF"/>
                </a:solidFill>
                <a:latin typeface="Times New Roman" panose="02020603050405020304" pitchFamily="18" charset="0"/>
                <a:cs typeface="Times New Roman" panose="02020603050405020304" pitchFamily="18" charset="0"/>
              </a:rPr>
              <a:t>文件</a:t>
            </a:r>
            <a:r>
              <a:rPr lang="zh-CN" altLang="en-US" sz="2400" dirty="0" smtClean="0">
                <a:latin typeface="Times New Roman" panose="02020603050405020304" pitchFamily="18" charset="0"/>
                <a:cs typeface="Times New Roman" panose="02020603050405020304" pitchFamily="18" charset="0"/>
              </a:rPr>
              <a:t>继续存在，别的进程可以通过他的名字访问它</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3724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NTFS</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467544" y="908720"/>
            <a:ext cx="8136904" cy="530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spcBef>
                <a:spcPts val="1200"/>
              </a:spcBef>
              <a:spcAft>
                <a:spcPts val="0"/>
              </a:spcAft>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NTFS</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文件是一组</a:t>
            </a:r>
            <a:r>
              <a:rPr lang="zh-CN" alt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属性集合</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，不同于</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UNIX</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的</a:t>
            </a:r>
            <a:r>
              <a:rPr lang="zh-CN" alt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字节序列</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：所以</a:t>
            </a:r>
            <a:r>
              <a:rPr lang="zh-CN" altLang="en-US" sz="2400" u="sng" dirty="0" smtClean="0">
                <a:latin typeface="Times New Roman" panose="02020603050405020304" pitchFamily="18" charset="0"/>
                <a:cs typeface="Times New Roman" panose="02020603050405020304" pitchFamily="18" charset="0"/>
                <a:sym typeface="Wingdings" panose="05000000000000000000" pitchFamily="2" charset="2"/>
              </a:rPr>
              <a:t>增加属性是</a:t>
            </a:r>
            <a:r>
              <a:rPr lang="en-US" altLang="zh-CN" sz="2400" u="sng" dirty="0" smtClean="0">
                <a:latin typeface="Times New Roman" panose="02020603050405020304" pitchFamily="18" charset="0"/>
                <a:cs typeface="Times New Roman" panose="02020603050405020304" pitchFamily="18" charset="0"/>
                <a:sym typeface="Wingdings" panose="05000000000000000000" pitchFamily="2" charset="2"/>
              </a:rPr>
              <a:t>NTFS</a:t>
            </a:r>
            <a:r>
              <a:rPr lang="zh-CN" altLang="en-US" sz="2400" u="sng" dirty="0" smtClean="0">
                <a:latin typeface="Times New Roman" panose="02020603050405020304" pitchFamily="18" charset="0"/>
                <a:cs typeface="Times New Roman" panose="02020603050405020304" pitchFamily="18" charset="0"/>
                <a:sym typeface="Wingdings" panose="05000000000000000000" pitchFamily="2" charset="2"/>
              </a:rPr>
              <a:t>解决问题的方法</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每个属性是一个字节</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流</a:t>
            </a:r>
            <a:endPar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endParaRPr>
          </a:p>
          <a:p>
            <a:pPr marL="800100" lvl="1" indent="-342900" algn="just">
              <a:lnSpc>
                <a:spcPct val="130000"/>
              </a:lnSpc>
              <a:spcBef>
                <a:spcPts val="1200"/>
              </a:spcBef>
              <a:spcAft>
                <a:spcPts val="0"/>
              </a:spcAft>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基本的</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NTFS</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数据结构为</a:t>
            </a:r>
            <a:r>
              <a:rPr lang="zh-CN" altLang="en-US" sz="2400" b="1" u="sng"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主文件表</a:t>
            </a:r>
            <a:r>
              <a:rPr lang="en-US" altLang="zh-CN" sz="2400" b="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(MFT)</a:t>
            </a:r>
            <a:r>
              <a:rPr lang="en-US" altLang="zh-CN" sz="24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提供了</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16</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个属性，每种属相可达</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1KB</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endParaRPr>
          </a:p>
          <a:p>
            <a:pPr marL="800100" lvl="1" indent="-342900" algn="just">
              <a:lnSpc>
                <a:spcPct val="130000"/>
              </a:lnSpc>
              <a:spcBef>
                <a:spcPts val="1200"/>
              </a:spcBef>
              <a:spcAft>
                <a:spcPts val="0"/>
              </a:spcAft>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当不足时，可以让属性指向另一个文件来存放额外的属性值。称这种属性为</a:t>
            </a:r>
            <a:r>
              <a:rPr lang="zh-CN" altLang="en-US" sz="2400" b="1" u="sng"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非常驻属性。</a:t>
            </a:r>
            <a:endParaRPr lang="en-US" altLang="zh-CN" sz="2400" b="1" u="sng"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800100" lvl="1" indent="-342900" algn="just">
              <a:lnSpc>
                <a:spcPct val="130000"/>
              </a:lnSpc>
              <a:spcBef>
                <a:spcPts val="1200"/>
              </a:spcBef>
              <a:spcAft>
                <a:spcPts val="0"/>
              </a:spcAft>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MFT</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也是一个文件，由于为每个文件和目录设置了一个目录项，这样它可能会增长得非常大。</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NTFS</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会在磁盘分区预留</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12.5%</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的存储空间，留给</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MFT</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40854038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NTFS</a:t>
            </a:r>
            <a:r>
              <a:rPr lang="zh-CN" altLang="en-US" sz="2800" b="1" dirty="0" smtClean="0">
                <a:latin typeface="Times New Roman" panose="02020603050405020304" pitchFamily="18" charset="0"/>
                <a:cs typeface="Times New Roman" panose="02020603050405020304" pitchFamily="18" charset="0"/>
              </a:rPr>
              <a:t>中的目录</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431540" y="1088740"/>
            <a:ext cx="8136904" cy="53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spcBef>
                <a:spcPts val="1200"/>
              </a:spcBef>
              <a:spcAft>
                <a:spcPts val="0"/>
              </a:spcAft>
              <a:buFont typeface="Wingdings" panose="05000000000000000000" pitchFamily="2" charset="2"/>
              <a:buChar char="n"/>
            </a:pP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NTFS</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中的数据处理</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u="sng" dirty="0" smtClean="0">
                <a:latin typeface="Times New Roman" panose="02020603050405020304" pitchFamily="18" charset="0"/>
                <a:cs typeface="Times New Roman" panose="02020603050405020304" pitchFamily="18" charset="0"/>
                <a:sym typeface="Wingdings" panose="05000000000000000000" pitchFamily="2" charset="2"/>
              </a:rPr>
              <a:t>NTFS</a:t>
            </a:r>
            <a:r>
              <a:rPr lang="zh-CN" altLang="en-US" sz="2400" u="sng" dirty="0" smtClean="0">
                <a:latin typeface="Times New Roman" panose="02020603050405020304" pitchFamily="18" charset="0"/>
                <a:cs typeface="Times New Roman" panose="02020603050405020304" pitchFamily="18" charset="0"/>
                <a:sym typeface="Wingdings" panose="05000000000000000000" pitchFamily="2" charset="2"/>
              </a:rPr>
              <a:t>文件有多个数据流</a:t>
            </a:r>
            <a:endParaRPr lang="en-US" altLang="zh-CN" sz="2400" u="sng"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lnSpc>
                <a:spcPct val="130000"/>
              </a:lnSpc>
              <a:spcBef>
                <a:spcPts val="1200"/>
              </a:spcBef>
              <a:spcAft>
                <a:spcPts val="0"/>
              </a:spcAft>
            </a:pP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好处：</a:t>
            </a:r>
            <a:endPar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endParaRPr>
          </a:p>
          <a:p>
            <a:pPr lvl="1" algn="just">
              <a:lnSpc>
                <a:spcPct val="130000"/>
              </a:lnSpc>
              <a:spcBef>
                <a:spcPts val="1200"/>
              </a:spcBef>
              <a:spcAft>
                <a:spcPts val="0"/>
              </a:spcAft>
              <a:buFont typeface="+mj-ea"/>
              <a:buAutoNum type="circleNumDbPlain"/>
            </a:pP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最初是为了使</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Windows</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服务器能够服务于苹果的</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Macintosh</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客户。在最初的</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Macintosh(Mac OS 9), </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所有的文件都有两个数据流</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b="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资源流</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和</a:t>
            </a:r>
            <a:r>
              <a:rPr lang="zh-CN" altLang="en-US" sz="2400" b="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数据流</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b="1" u="sng" dirty="0" smtClean="0">
              <a:latin typeface="Times New Roman" panose="02020603050405020304" pitchFamily="18" charset="0"/>
              <a:cs typeface="Times New Roman" panose="02020603050405020304" pitchFamily="18" charset="0"/>
              <a:sym typeface="Wingdings" panose="05000000000000000000" pitchFamily="2" charset="2"/>
            </a:endParaRPr>
          </a:p>
          <a:p>
            <a:pPr lvl="1" algn="just">
              <a:lnSpc>
                <a:spcPct val="130000"/>
              </a:lnSpc>
              <a:spcBef>
                <a:spcPts val="1200"/>
              </a:spcBef>
              <a:spcAft>
                <a:spcPts val="0"/>
              </a:spcAft>
              <a:buFont typeface="+mj-ea"/>
              <a:buAutoNum type="circleNumDbPlain"/>
            </a:pP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高效的处理大</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小数据：</a:t>
            </a:r>
            <a:endPar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endParaRPr>
          </a:p>
          <a:p>
            <a:pPr lvl="2" algn="just">
              <a:lnSpc>
                <a:spcPct val="130000"/>
              </a:lnSpc>
              <a:spcBef>
                <a:spcPts val="1200"/>
              </a:spcBef>
              <a:spcAft>
                <a:spcPts val="0"/>
              </a:spcAft>
              <a:buFont typeface="Arial" panose="020B0604020202020204" pitchFamily="34" charset="0"/>
              <a:buChar char="•"/>
            </a:pPr>
            <a:r>
              <a:rPr lang="zh-CN" altLang="en-US" sz="2000" dirty="0" smtClean="0">
                <a:latin typeface="Times New Roman" panose="02020603050405020304" pitchFamily="18" charset="0"/>
                <a:cs typeface="Times New Roman" panose="02020603050405020304" pitchFamily="18" charset="0"/>
                <a:sym typeface="Wingdings" panose="05000000000000000000" pitchFamily="2" charset="2"/>
              </a:rPr>
              <a:t>在一个很大的数据文件中。可以用一个数据流来存放一幅比较小的缩略图</a:t>
            </a:r>
            <a:endParaRPr lang="en-US" altLang="zh-CN" sz="2000" dirty="0" smtClean="0">
              <a:latin typeface="Times New Roman" panose="02020603050405020304" pitchFamily="18" charset="0"/>
              <a:cs typeface="Times New Roman" panose="02020603050405020304" pitchFamily="18" charset="0"/>
              <a:sym typeface="Wingdings" panose="05000000000000000000" pitchFamily="2" charset="2"/>
            </a:endParaRPr>
          </a:p>
          <a:p>
            <a:pPr lvl="2" algn="just">
              <a:lnSpc>
                <a:spcPct val="130000"/>
              </a:lnSpc>
              <a:spcBef>
                <a:spcPts val="1200"/>
              </a:spcBef>
              <a:spcAft>
                <a:spcPts val="0"/>
              </a:spcAft>
              <a:buFont typeface="Arial" panose="020B0604020202020204" pitchFamily="34" charset="0"/>
              <a:buChar char="•"/>
            </a:pPr>
            <a:r>
              <a:rPr lang="zh-CN" altLang="en-US" sz="2000" dirty="0" smtClean="0">
                <a:latin typeface="Times New Roman" panose="02020603050405020304" pitchFamily="18" charset="0"/>
                <a:cs typeface="Times New Roman" panose="02020603050405020304" pitchFamily="18" charset="0"/>
                <a:sym typeface="Wingdings" panose="05000000000000000000" pitchFamily="2" charset="2"/>
              </a:rPr>
              <a:t>如果文件非常小只有几百个字节，</a:t>
            </a:r>
            <a:r>
              <a:rPr lang="en-US" altLang="zh-CN" sz="2000" dirty="0" smtClean="0">
                <a:latin typeface="Times New Roman" panose="02020603050405020304" pitchFamily="18" charset="0"/>
                <a:cs typeface="Times New Roman" panose="02020603050405020304" pitchFamily="18" charset="0"/>
                <a:sym typeface="Wingdings" panose="05000000000000000000" pitchFamily="2" charset="2"/>
              </a:rPr>
              <a:t>NTFS</a:t>
            </a:r>
            <a:r>
              <a:rPr lang="zh-CN" altLang="en-US" sz="2000" dirty="0" smtClean="0">
                <a:latin typeface="Times New Roman" panose="02020603050405020304" pitchFamily="18" charset="0"/>
                <a:cs typeface="Times New Roman" panose="02020603050405020304" pitchFamily="18" charset="0"/>
                <a:sym typeface="Wingdings" panose="05000000000000000000" pitchFamily="2" charset="2"/>
              </a:rPr>
              <a:t>可以直接存放在属性中，称为</a:t>
            </a:r>
            <a:r>
              <a:rPr lang="zh-CN" altLang="en-US" sz="2000" b="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立即文件</a:t>
            </a:r>
            <a:r>
              <a:rPr lang="en-US" altLang="zh-CN" sz="2000" b="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p>
        </p:txBody>
      </p:sp>
    </p:spTree>
    <p:extLst>
      <p:ext uri="{BB962C8B-B14F-4D97-AF65-F5344CB8AC3E}">
        <p14:creationId xmlns:p14="http://schemas.microsoft.com/office/powerpoint/2010/main" val="9961600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611560" y="1124744"/>
            <a:ext cx="784887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zh-CN" altLang="en-US" sz="2400" b="1" dirty="0">
                <a:latin typeface="Tahoma" panose="020B0604030504040204" pitchFamily="34" charset="0"/>
              </a:rPr>
              <a:t>管理内容</a:t>
            </a:r>
          </a:p>
          <a:p>
            <a:pPr lvl="1" eaLnBrk="1" hangingPunct="1">
              <a:lnSpc>
                <a:spcPct val="150000"/>
              </a:lnSpc>
            </a:pPr>
            <a:r>
              <a:rPr lang="zh-CN" altLang="en-US" sz="2000" dirty="0">
                <a:latin typeface="Tahoma" panose="020B0604030504040204" pitchFamily="34" charset="0"/>
              </a:rPr>
              <a:t>为文件提供</a:t>
            </a:r>
            <a:r>
              <a:rPr lang="zh-CN" altLang="en-US" sz="2000" dirty="0">
                <a:solidFill>
                  <a:srgbClr val="FF0000"/>
                </a:solidFill>
                <a:latin typeface="Tahoma" panose="020B0604030504040204" pitchFamily="34" charset="0"/>
              </a:rPr>
              <a:t>磁盘空间资源</a:t>
            </a:r>
            <a:r>
              <a:rPr lang="zh-CN" altLang="en-US" sz="2000" dirty="0">
                <a:latin typeface="Tahoma" panose="020B0604030504040204" pitchFamily="34" charset="0"/>
              </a:rPr>
              <a:t>，实现</a:t>
            </a:r>
            <a:r>
              <a:rPr lang="zh-CN" altLang="en-US" sz="2000" dirty="0">
                <a:solidFill>
                  <a:srgbClr val="FF0000"/>
                </a:solidFill>
                <a:latin typeface="Tahoma" panose="020B0604030504040204" pitchFamily="34" charset="0"/>
              </a:rPr>
              <a:t>文件逻辑结构</a:t>
            </a:r>
            <a:r>
              <a:rPr lang="zh-CN" altLang="en-US" sz="2000" dirty="0">
                <a:latin typeface="Tahoma" panose="020B0604030504040204" pitchFamily="34" charset="0"/>
              </a:rPr>
              <a:t>与</a:t>
            </a:r>
            <a:r>
              <a:rPr lang="zh-CN" altLang="en-US" sz="2000" dirty="0">
                <a:solidFill>
                  <a:srgbClr val="FF0000"/>
                </a:solidFill>
                <a:latin typeface="Tahoma" panose="020B0604030504040204" pitchFamily="34" charset="0"/>
              </a:rPr>
              <a:t>物理结构</a:t>
            </a:r>
            <a:r>
              <a:rPr lang="zh-CN" altLang="en-US" sz="2000" dirty="0">
                <a:latin typeface="Tahoma" panose="020B0604030504040204" pitchFamily="34" charset="0"/>
              </a:rPr>
              <a:t>的对应</a:t>
            </a:r>
          </a:p>
          <a:p>
            <a:pPr lvl="1" eaLnBrk="1" hangingPunct="1">
              <a:lnSpc>
                <a:spcPct val="150000"/>
              </a:lnSpc>
            </a:pPr>
            <a:r>
              <a:rPr lang="zh-CN" altLang="en-US" sz="2000" dirty="0">
                <a:latin typeface="Tahoma" panose="020B0604030504040204" pitchFamily="34" charset="0"/>
              </a:rPr>
              <a:t>为目录建立磁盘空间结构，实现层次化目录(目录块）</a:t>
            </a:r>
          </a:p>
          <a:p>
            <a:pPr lvl="1" eaLnBrk="1" hangingPunct="1">
              <a:lnSpc>
                <a:spcPct val="150000"/>
              </a:lnSpc>
            </a:pPr>
            <a:r>
              <a:rPr lang="zh-CN" altLang="en-US" sz="2000" dirty="0">
                <a:latin typeface="Tahoma" panose="020B0604030504040204" pitchFamily="34" charset="0"/>
              </a:rPr>
              <a:t>对磁盘空间进行有效的分配、释放和维护</a:t>
            </a:r>
          </a:p>
          <a:p>
            <a:pPr eaLnBrk="1" hangingPunct="1">
              <a:lnSpc>
                <a:spcPct val="150000"/>
              </a:lnSpc>
              <a:buFont typeface="Wingdings" panose="05000000000000000000" pitchFamily="2" charset="2"/>
              <a:buChar char="n"/>
            </a:pPr>
            <a:r>
              <a:rPr lang="zh-CN" altLang="en-US" sz="2400" b="1" dirty="0">
                <a:latin typeface="Tahoma" panose="020B0604030504040204" pitchFamily="34" charset="0"/>
              </a:rPr>
              <a:t>关键设计问题</a:t>
            </a:r>
          </a:p>
          <a:p>
            <a:pPr lvl="1" eaLnBrk="1" hangingPunct="1">
              <a:lnSpc>
                <a:spcPct val="150000"/>
              </a:lnSpc>
            </a:pPr>
            <a:r>
              <a:rPr lang="zh-CN" altLang="en-US" sz="2000" dirty="0">
                <a:latin typeface="Tahoma" panose="020B0604030504040204" pitchFamily="34" charset="0"/>
              </a:rPr>
              <a:t>磁盘空间的管理策略：如何分配磁盘？如何维护磁盘？</a:t>
            </a:r>
          </a:p>
          <a:p>
            <a:pPr lvl="1" eaLnBrk="1" hangingPunct="1">
              <a:lnSpc>
                <a:spcPct val="150000"/>
              </a:lnSpc>
            </a:pPr>
            <a:r>
              <a:rPr lang="zh-CN" altLang="en-US" sz="2000" dirty="0">
                <a:latin typeface="Tahoma" panose="020B0604030504040204" pitchFamily="34" charset="0"/>
              </a:rPr>
              <a:t>文件与目录的实现机制：如何更好的支持上层应用？</a:t>
            </a:r>
          </a:p>
          <a:p>
            <a:pPr lvl="1" eaLnBrk="1" hangingPunct="1">
              <a:lnSpc>
                <a:spcPct val="150000"/>
              </a:lnSpc>
            </a:pPr>
            <a:r>
              <a:rPr lang="zh-CN" altLang="en-US" sz="2000" dirty="0">
                <a:latin typeface="Tahoma" panose="020B0604030504040204" pitchFamily="34" charset="0"/>
              </a:rPr>
              <a:t>文件系统的可靠性和安全性：如何防止访问错误和数据丢失</a:t>
            </a:r>
            <a:r>
              <a:rPr lang="zh-CN" altLang="en-US" sz="2000" dirty="0" smtClean="0">
                <a:latin typeface="Tahoma" panose="020B0604030504040204" pitchFamily="34" charset="0"/>
              </a:rPr>
              <a:t>？</a:t>
            </a:r>
            <a:endParaRPr lang="zh-CN" altLang="en-US" sz="2000" dirty="0">
              <a:latin typeface="Tahoma" panose="020B0604030504040204" pitchFamily="34" charset="0"/>
            </a:endParaRPr>
          </a:p>
        </p:txBody>
      </p:sp>
      <p:sp>
        <p:nvSpPr>
          <p:cNvPr id="4"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5.3.4 </a:t>
            </a:r>
            <a:r>
              <a:rPr lang="zh-CN" altLang="en-US" sz="2800" b="1" dirty="0" smtClean="0">
                <a:latin typeface="Times New Roman" panose="02020603050405020304" pitchFamily="18" charset="0"/>
                <a:cs typeface="Times New Roman" panose="02020603050405020304" pitchFamily="18" charset="0"/>
              </a:rPr>
              <a:t>磁盘空间管理</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5857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431540" y="944724"/>
            <a:ext cx="8136904"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zh-CN" altLang="en-US" sz="2400" dirty="0">
                <a:latin typeface="Tahoma" panose="020B0604030504040204" pitchFamily="34" charset="0"/>
              </a:rPr>
              <a:t>空间单位划分</a:t>
            </a:r>
          </a:p>
          <a:p>
            <a:pPr lvl="1" eaLnBrk="1" hangingPunct="1">
              <a:lnSpc>
                <a:spcPct val="150000"/>
              </a:lnSpc>
              <a:buFont typeface="Wingdings" panose="05000000000000000000" pitchFamily="2" charset="2"/>
              <a:buChar char="Ø"/>
            </a:pPr>
            <a:r>
              <a:rPr lang="zh-CN" altLang="en-US" sz="2000" dirty="0">
                <a:latin typeface="Tahoma" panose="020B0604030504040204" pitchFamily="34" charset="0"/>
              </a:rPr>
              <a:t>字节序列：对磁盘空间不进行划分，管理效率低下</a:t>
            </a:r>
          </a:p>
          <a:p>
            <a:pPr lvl="1" eaLnBrk="1" hangingPunct="1">
              <a:lnSpc>
                <a:spcPct val="150000"/>
              </a:lnSpc>
              <a:buFont typeface="Wingdings" panose="05000000000000000000" pitchFamily="2" charset="2"/>
              <a:buChar char="Ø"/>
            </a:pPr>
            <a:r>
              <a:rPr lang="zh-CN" altLang="en-US" sz="2000" dirty="0">
                <a:latin typeface="Tahoma" panose="020B0604030504040204" pitchFamily="34" charset="0"/>
              </a:rPr>
              <a:t>块定义：类似于内存管理中的</a:t>
            </a:r>
            <a:r>
              <a:rPr lang="zh-CN" altLang="en-US" sz="2000" dirty="0">
                <a:solidFill>
                  <a:srgbClr val="FF0000"/>
                </a:solidFill>
                <a:latin typeface="Tahoma" panose="020B0604030504040204" pitchFamily="34" charset="0"/>
              </a:rPr>
              <a:t>分</a:t>
            </a:r>
            <a:r>
              <a:rPr lang="zh-CN" altLang="en-US" sz="2000" dirty="0" smtClean="0">
                <a:solidFill>
                  <a:srgbClr val="FF0000"/>
                </a:solidFill>
                <a:latin typeface="Tahoma" panose="020B0604030504040204" pitchFamily="34" charset="0"/>
              </a:rPr>
              <a:t>页模式</a:t>
            </a:r>
            <a:endParaRPr lang="en-US" altLang="zh-CN" sz="2000" dirty="0" smtClean="0">
              <a:solidFill>
                <a:srgbClr val="FF0000"/>
              </a:solidFill>
              <a:latin typeface="Tahoma" panose="020B0604030504040204" pitchFamily="34" charset="0"/>
            </a:endParaRPr>
          </a:p>
          <a:p>
            <a:pPr marL="914400" lvl="3">
              <a:lnSpc>
                <a:spcPct val="150000"/>
              </a:lnSpc>
              <a:buFont typeface="Wingdings" panose="05000000000000000000" pitchFamily="2" charset="2"/>
              <a:buChar char="Ø"/>
            </a:pPr>
            <a:r>
              <a:rPr lang="zh-CN" altLang="en-US" sz="2000" dirty="0" smtClean="0">
                <a:latin typeface="Tahoma" panose="020B0604030504040204" pitchFamily="34" charset="0"/>
              </a:rPr>
              <a:t>由于连续字节存储时文件扩大空闲不够时，需要移动到另一个位置，基于这个原因大多数选着</a:t>
            </a:r>
            <a:r>
              <a:rPr lang="zh-CN" altLang="en-US" sz="2000" dirty="0" smtClean="0">
                <a:solidFill>
                  <a:srgbClr val="FF0000"/>
                </a:solidFill>
                <a:latin typeface="Tahoma" panose="020B0604030504040204" pitchFamily="34" charset="0"/>
              </a:rPr>
              <a:t>块存储</a:t>
            </a:r>
            <a:endParaRPr lang="zh-CN" altLang="en-US" sz="2000" dirty="0">
              <a:solidFill>
                <a:srgbClr val="FF0000"/>
              </a:solidFill>
              <a:latin typeface="Tahoma" panose="020B0604030504040204" pitchFamily="34" charset="0"/>
            </a:endParaRPr>
          </a:p>
          <a:p>
            <a:pPr eaLnBrk="1" hangingPunct="1">
              <a:lnSpc>
                <a:spcPct val="150000"/>
              </a:lnSpc>
              <a:buFont typeface="Wingdings" panose="05000000000000000000" pitchFamily="2" charset="2"/>
              <a:buChar char="n"/>
            </a:pPr>
            <a:r>
              <a:rPr lang="zh-CN" altLang="en-US" sz="2400" dirty="0">
                <a:latin typeface="Tahoma" panose="020B0604030504040204" pitchFamily="34" charset="0"/>
              </a:rPr>
              <a:t>关键设计问题</a:t>
            </a:r>
          </a:p>
          <a:p>
            <a:pPr lvl="1" eaLnBrk="1" hangingPunct="1">
              <a:lnSpc>
                <a:spcPct val="150000"/>
              </a:lnSpc>
              <a:buFont typeface="Wingdings" panose="05000000000000000000" pitchFamily="2" charset="2"/>
              <a:buChar char="Ø"/>
            </a:pPr>
            <a:r>
              <a:rPr lang="zh-CN" altLang="en-US" sz="2000" dirty="0">
                <a:latin typeface="Tahoma" panose="020B0604030504040204" pitchFamily="34" charset="0"/>
              </a:rPr>
              <a:t>块大小的设计：空间利用效率与访问速度的权衡</a:t>
            </a:r>
          </a:p>
          <a:p>
            <a:pPr lvl="1" eaLnBrk="1" hangingPunct="1">
              <a:lnSpc>
                <a:spcPct val="150000"/>
              </a:lnSpc>
              <a:buFont typeface="Wingdings" panose="05000000000000000000" pitchFamily="2" charset="2"/>
              <a:buChar char="Ø"/>
            </a:pPr>
            <a:r>
              <a:rPr lang="zh-CN" altLang="en-US" sz="2000" dirty="0">
                <a:latin typeface="Tahoma" panose="020B0604030504040204" pitchFamily="34" charset="0"/>
              </a:rPr>
              <a:t>重点</a:t>
            </a:r>
            <a:r>
              <a:rPr lang="en-US" altLang="zh-CN" sz="2000" dirty="0"/>
              <a:t>——</a:t>
            </a:r>
            <a:r>
              <a:rPr lang="zh-CN" altLang="en-US" sz="2000" dirty="0">
                <a:latin typeface="Tahoma" panose="020B0604030504040204" pitchFamily="34" charset="0"/>
              </a:rPr>
              <a:t>影响磁盘访问速度的</a:t>
            </a:r>
            <a:r>
              <a:rPr lang="zh-CN" altLang="en-US" sz="2000" dirty="0" smtClean="0">
                <a:latin typeface="Tahoma" panose="020B0604030504040204" pitchFamily="34" charset="0"/>
              </a:rPr>
              <a:t>因素</a:t>
            </a:r>
          </a:p>
          <a:p>
            <a:pPr lvl="2" eaLnBrk="1" hangingPunct="1">
              <a:lnSpc>
                <a:spcPct val="150000"/>
              </a:lnSpc>
            </a:pPr>
            <a:r>
              <a:rPr lang="zh-CN" altLang="en-US" sz="2000" dirty="0" smtClean="0">
                <a:latin typeface="Tahoma" panose="020B0604030504040204" pitchFamily="34" charset="0"/>
              </a:rPr>
              <a:t>磁道容量、旋转时间、平均寻道时间</a:t>
            </a:r>
          </a:p>
          <a:p>
            <a:pPr lvl="1" eaLnBrk="1" hangingPunct="1">
              <a:lnSpc>
                <a:spcPct val="150000"/>
              </a:lnSpc>
              <a:buFont typeface="Wingdings" panose="05000000000000000000" pitchFamily="2" charset="2"/>
              <a:buChar char="Ø"/>
            </a:pPr>
            <a:r>
              <a:rPr lang="zh-CN" altLang="en-US" sz="2000" dirty="0" smtClean="0">
                <a:latin typeface="Tahoma" panose="020B0604030504040204" pitchFamily="34" charset="0"/>
              </a:rPr>
              <a:t>空间</a:t>
            </a:r>
            <a:r>
              <a:rPr lang="zh-CN" altLang="en-US" sz="2000" dirty="0">
                <a:latin typeface="Tahoma" panose="020B0604030504040204" pitchFamily="34" charset="0"/>
              </a:rPr>
              <a:t>利用效率与访问速度的</a:t>
            </a:r>
            <a:r>
              <a:rPr lang="zh-CN" altLang="en-US" sz="2000" dirty="0" smtClean="0">
                <a:latin typeface="Tahoma" panose="020B0604030504040204" pitchFamily="34" charset="0"/>
              </a:rPr>
              <a:t>关系</a:t>
            </a:r>
            <a:endParaRPr lang="zh-CN" altLang="en-US" sz="2000" dirty="0">
              <a:latin typeface="Tahoma" panose="020B0604030504040204" pitchFamily="34" charset="0"/>
            </a:endParaRPr>
          </a:p>
        </p:txBody>
      </p:sp>
      <p:sp>
        <p:nvSpPr>
          <p:cNvPr id="4"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块尺寸</a:t>
            </a:r>
            <a:r>
              <a:rPr lang="en-US" altLang="zh-CN" sz="2800" b="1" dirty="0">
                <a:latin typeface="Times New Roman" panose="02020603050405020304" pitchFamily="18" charset="0"/>
                <a:cs typeface="Times New Roman" panose="02020603050405020304" pitchFamily="18" charset="0"/>
              </a:rPr>
              <a:t>(Block Size)</a:t>
            </a:r>
          </a:p>
        </p:txBody>
      </p:sp>
    </p:spTree>
    <p:extLst>
      <p:ext uri="{BB962C8B-B14F-4D97-AF65-F5344CB8AC3E}">
        <p14:creationId xmlns:p14="http://schemas.microsoft.com/office/powerpoint/2010/main" val="25846123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755576" y="4725144"/>
            <a:ext cx="81369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pPr>
            <a:r>
              <a:rPr lang="zh-CN" altLang="en-US" sz="2000" dirty="0" smtClean="0">
                <a:latin typeface="Tahoma" panose="020B0604030504040204" pitchFamily="34" charset="0"/>
              </a:rPr>
              <a:t>在一个磁盘上，每条磁通道有</a:t>
            </a:r>
            <a:r>
              <a:rPr lang="en-US" altLang="zh-CN" sz="2000" dirty="0" smtClean="0">
                <a:latin typeface="Tahoma" panose="020B0604030504040204" pitchFamily="34" charset="0"/>
              </a:rPr>
              <a:t>131072</a:t>
            </a:r>
            <a:r>
              <a:rPr lang="zh-CN" altLang="en-US" sz="2000" dirty="0" smtClean="0">
                <a:latin typeface="Tahoma" panose="020B0604030504040204" pitchFamily="34" charset="0"/>
              </a:rPr>
              <a:t>个字节，旋转时间为</a:t>
            </a:r>
            <a:r>
              <a:rPr lang="en-US" altLang="zh-CN" sz="2000" dirty="0" smtClean="0">
                <a:latin typeface="Tahoma" panose="020B0604030504040204" pitchFamily="34" charset="0"/>
              </a:rPr>
              <a:t>8.33ms</a:t>
            </a:r>
            <a:r>
              <a:rPr lang="zh-CN" altLang="en-US" sz="2000" dirty="0" smtClean="0">
                <a:latin typeface="Tahoma" panose="020B0604030504040204" pitchFamily="34" charset="0"/>
              </a:rPr>
              <a:t>，平均磁头定位时间为</a:t>
            </a:r>
            <a:r>
              <a:rPr lang="en-US" altLang="zh-CN" sz="2000" dirty="0" smtClean="0">
                <a:latin typeface="Tahoma" panose="020B0604030504040204" pitchFamily="34" charset="0"/>
              </a:rPr>
              <a:t>10ms</a:t>
            </a:r>
            <a:r>
              <a:rPr lang="zh-CN" altLang="en-US" sz="2000" dirty="0" smtClean="0">
                <a:latin typeface="Tahoma" panose="020B0604030504040204" pitchFamily="34" charset="0"/>
              </a:rPr>
              <a:t>。那么访问一个长度为</a:t>
            </a:r>
            <a:r>
              <a:rPr lang="en-US" altLang="zh-CN" sz="2000" dirty="0" smtClean="0">
                <a:latin typeface="Tahoma" panose="020B0604030504040204" pitchFamily="34" charset="0"/>
              </a:rPr>
              <a:t>k</a:t>
            </a:r>
            <a:r>
              <a:rPr lang="zh-CN" altLang="en-US" sz="2000" dirty="0" smtClean="0">
                <a:latin typeface="Tahoma" panose="020B0604030504040204" pitchFamily="34" charset="0"/>
              </a:rPr>
              <a:t>个字节的数据块所需要的时间</a:t>
            </a:r>
            <a:r>
              <a:rPr lang="en-US" altLang="zh-CN" sz="2000" dirty="0" smtClean="0">
                <a:latin typeface="Tahoma" panose="020B0604030504040204" pitchFamily="34" charset="0"/>
              </a:rPr>
              <a:t>=</a:t>
            </a:r>
            <a:r>
              <a:rPr lang="zh-CN" altLang="en-US" sz="2000" dirty="0" smtClean="0">
                <a:latin typeface="Tahoma" panose="020B0604030504040204" pitchFamily="34" charset="0"/>
              </a:rPr>
              <a:t>磁头定位时间</a:t>
            </a:r>
            <a:r>
              <a:rPr lang="en-US" altLang="zh-CN" sz="2000" dirty="0" smtClean="0">
                <a:latin typeface="Tahoma" panose="020B0604030504040204" pitchFamily="34" charset="0"/>
              </a:rPr>
              <a:t>+</a:t>
            </a:r>
            <a:r>
              <a:rPr lang="zh-CN" altLang="en-US" sz="2000" dirty="0" smtClean="0">
                <a:latin typeface="Tahoma" panose="020B0604030504040204" pitchFamily="34" charset="0"/>
              </a:rPr>
              <a:t>旋转延迟时间</a:t>
            </a:r>
            <a:endParaRPr lang="en-US" altLang="zh-CN" sz="2000" dirty="0" smtClean="0">
              <a:latin typeface="Tahoma" panose="020B0604030504040204" pitchFamily="34" charset="0"/>
            </a:endParaRPr>
          </a:p>
          <a:p>
            <a:pPr marL="0" indent="0" eaLnBrk="1" hangingPunct="1">
              <a:lnSpc>
                <a:spcPct val="150000"/>
              </a:lnSpc>
            </a:pPr>
            <a:r>
              <a:rPr lang="en-US" altLang="zh-CN" sz="2000" dirty="0" smtClean="0">
                <a:latin typeface="Tahoma" panose="020B0604030504040204" pitchFamily="34" charset="0"/>
              </a:rPr>
              <a:t>10 + 4.165 + (k/131072) x 8.33</a:t>
            </a:r>
            <a:endParaRPr lang="zh-CN" altLang="en-US" sz="2000" dirty="0">
              <a:latin typeface="Tahoma" panose="020B0604030504040204" pitchFamily="34" charset="0"/>
            </a:endParaRPr>
          </a:p>
        </p:txBody>
      </p:sp>
      <p:sp>
        <p:nvSpPr>
          <p:cNvPr id="5" name="文本框 4"/>
          <p:cNvSpPr txBox="1"/>
          <p:nvPr/>
        </p:nvSpPr>
        <p:spPr>
          <a:xfrm>
            <a:off x="1223628" y="4293096"/>
            <a:ext cx="6768752" cy="369332"/>
          </a:xfrm>
          <a:prstGeom prst="rect">
            <a:avLst/>
          </a:prstGeom>
          <a:noFill/>
        </p:spPr>
        <p:txBody>
          <a:bodyPr wrap="square" rtlCol="0">
            <a:spAutoFit/>
          </a:bodyPr>
          <a:lstStyle/>
          <a:p>
            <a:r>
              <a:rPr lang="zh-CN" altLang="en-US" dirty="0" smtClean="0"/>
              <a:t>实线：磁盘数据库</a:t>
            </a:r>
            <a:r>
              <a:rPr lang="en-US" altLang="zh-CN" dirty="0"/>
              <a:t> </a:t>
            </a:r>
            <a:r>
              <a:rPr lang="en-US" altLang="zh-CN" dirty="0" smtClean="0"/>
              <a:t>      </a:t>
            </a:r>
            <a:r>
              <a:rPr lang="zh-CN" altLang="en-US" dirty="0" smtClean="0"/>
              <a:t>虚线：磁盘空间效率     所有文件均为</a:t>
            </a:r>
            <a:r>
              <a:rPr lang="en-US" altLang="zh-CN" dirty="0" smtClean="0"/>
              <a:t>2KB</a:t>
            </a:r>
            <a:endParaRPr lang="zh-CN" altLang="en-US" dirty="0"/>
          </a:p>
        </p:txBody>
      </p:sp>
      <p:graphicFrame>
        <p:nvGraphicFramePr>
          <p:cNvPr id="6" name="Object 4"/>
          <p:cNvGraphicFramePr>
            <a:graphicFrameLocks noChangeAspect="1"/>
          </p:cNvGraphicFramePr>
          <p:nvPr>
            <p:extLst/>
          </p:nvPr>
        </p:nvGraphicFramePr>
        <p:xfrm>
          <a:off x="539552" y="911275"/>
          <a:ext cx="8115300" cy="3525837"/>
        </p:xfrm>
        <a:graphic>
          <a:graphicData uri="http://schemas.openxmlformats.org/presentationml/2006/ole">
            <mc:AlternateContent xmlns:mc="http://schemas.openxmlformats.org/markup-compatibility/2006">
              <mc:Choice xmlns:v="urn:schemas-microsoft-com:vml" Requires="v">
                <p:oleObj spid="_x0000_s18447" name="Visio" r:id="rId4" imgW="3926129" imgH="1701089" progId="Visio.Drawing.11">
                  <p:embed/>
                </p:oleObj>
              </mc:Choice>
              <mc:Fallback>
                <p:oleObj name="Visio" r:id="rId4" imgW="3926129" imgH="170108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911275"/>
                        <a:ext cx="8115300"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块尺寸</a:t>
            </a:r>
            <a:r>
              <a:rPr lang="en-US" altLang="zh-CN" sz="2800" b="1" dirty="0">
                <a:latin typeface="Times New Roman" panose="02020603050405020304" pitchFamily="18" charset="0"/>
                <a:cs typeface="Times New Roman" panose="02020603050405020304" pitchFamily="18" charset="0"/>
              </a:rPr>
              <a:t>(Block Size)</a:t>
            </a:r>
          </a:p>
        </p:txBody>
      </p:sp>
    </p:spTree>
    <p:extLst>
      <p:ext uri="{BB962C8B-B14F-4D97-AF65-F5344CB8AC3E}">
        <p14:creationId xmlns:p14="http://schemas.microsoft.com/office/powerpoint/2010/main" val="228279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683568" y="1052736"/>
            <a:ext cx="7668852" cy="5742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ts val="1200"/>
              </a:spcBef>
              <a:spcAft>
                <a:spcPts val="500"/>
              </a:spcAft>
              <a:buFont typeface="Wingdings" panose="05000000000000000000" pitchFamily="2" charset="2"/>
              <a:buChar char="n"/>
            </a:pPr>
            <a:r>
              <a:rPr lang="zh-CN" altLang="en-US" sz="2400" dirty="0" smtClean="0">
                <a:latin typeface="Tahoma" panose="020B0604030504040204" pitchFamily="34" charset="0"/>
              </a:rPr>
              <a:t>对曲线的理解</a:t>
            </a:r>
            <a:endParaRPr lang="en-US" altLang="zh-CN" sz="2400" dirty="0" smtClean="0">
              <a:latin typeface="Tahoma" panose="020B0604030504040204" pitchFamily="34" charset="0"/>
            </a:endParaRPr>
          </a:p>
          <a:p>
            <a:pPr marL="0" lvl="1" indent="-342900" algn="just">
              <a:lnSpc>
                <a:spcPct val="120000"/>
              </a:lnSpc>
              <a:spcBef>
                <a:spcPts val="600"/>
              </a:spcBef>
              <a:spcAft>
                <a:spcPts val="0"/>
              </a:spcAft>
              <a:buFont typeface="Wingdings" panose="05000000000000000000" pitchFamily="2" charset="2"/>
              <a:buChar char="Ø"/>
            </a:pPr>
            <a:r>
              <a:rPr lang="zh-CN" altLang="en-US" sz="2400" dirty="0">
                <a:latin typeface="+mn-ea"/>
                <a:ea typeface="+mn-ea"/>
              </a:rPr>
              <a:t>数据</a:t>
            </a:r>
            <a:r>
              <a:rPr lang="zh-CN" altLang="en-US" sz="2400" dirty="0" smtClean="0">
                <a:latin typeface="+mn-ea"/>
                <a:ea typeface="+mn-ea"/>
              </a:rPr>
              <a:t>块的访问时间由</a:t>
            </a:r>
            <a:r>
              <a:rPr lang="zh-CN" altLang="en-US" sz="2400" dirty="0" smtClean="0">
                <a:solidFill>
                  <a:srgbClr val="0000FF"/>
                </a:solidFill>
                <a:latin typeface="+mn-ea"/>
                <a:ea typeface="+mn-ea"/>
              </a:rPr>
              <a:t>磁头定位时间</a:t>
            </a:r>
            <a:r>
              <a:rPr lang="zh-CN" altLang="en-US" sz="2400" dirty="0" smtClean="0">
                <a:latin typeface="+mn-ea"/>
                <a:ea typeface="+mn-ea"/>
              </a:rPr>
              <a:t>和</a:t>
            </a:r>
            <a:r>
              <a:rPr lang="zh-CN" altLang="en-US" sz="2400" dirty="0" smtClean="0">
                <a:solidFill>
                  <a:srgbClr val="0000FF"/>
                </a:solidFill>
                <a:latin typeface="+mn-ea"/>
                <a:ea typeface="+mn-ea"/>
              </a:rPr>
              <a:t>旋转延迟时间</a:t>
            </a:r>
            <a:r>
              <a:rPr lang="zh-CN" altLang="en-US" sz="2400" dirty="0" smtClean="0">
                <a:latin typeface="+mn-ea"/>
                <a:ea typeface="+mn-ea"/>
              </a:rPr>
              <a:t>来决定。数据块包含的数据越多，性能越好</a:t>
            </a:r>
            <a:r>
              <a:rPr lang="en-US" altLang="zh-CN" sz="2400" dirty="0" smtClean="0">
                <a:latin typeface="+mn-ea"/>
                <a:ea typeface="+mn-ea"/>
                <a:sym typeface="Wingdings" panose="05000000000000000000" pitchFamily="2" charset="2"/>
              </a:rPr>
              <a:t></a:t>
            </a:r>
            <a:r>
              <a:rPr lang="zh-CN" altLang="en-US" sz="2400" b="1" dirty="0" smtClean="0">
                <a:solidFill>
                  <a:srgbClr val="FF0000"/>
                </a:solidFill>
                <a:latin typeface="+mn-ea"/>
                <a:ea typeface="+mn-ea"/>
                <a:sym typeface="Wingdings" panose="05000000000000000000" pitchFamily="2" charset="2"/>
              </a:rPr>
              <a:t>数据率随着块的大小的增加而增大</a:t>
            </a:r>
            <a:endParaRPr lang="en-US" altLang="zh-CN" sz="2400" b="1" dirty="0" smtClean="0">
              <a:solidFill>
                <a:srgbClr val="FF0000"/>
              </a:solidFill>
              <a:latin typeface="+mn-ea"/>
              <a:ea typeface="+mn-ea"/>
              <a:sym typeface="Wingdings" panose="05000000000000000000" pitchFamily="2" charset="2"/>
            </a:endParaRPr>
          </a:p>
          <a:p>
            <a:pPr marL="0" lvl="1" indent="-342900" algn="just">
              <a:lnSpc>
                <a:spcPct val="120000"/>
              </a:lnSpc>
              <a:spcBef>
                <a:spcPts val="600"/>
              </a:spcBef>
              <a:spcAft>
                <a:spcPts val="0"/>
              </a:spcAft>
              <a:buFont typeface="Wingdings" panose="05000000000000000000" pitchFamily="2" charset="2"/>
              <a:buChar char="Ø"/>
            </a:pPr>
            <a:r>
              <a:rPr lang="zh-CN" altLang="en-US" sz="2400" dirty="0" smtClean="0">
                <a:latin typeface="+mn-ea"/>
                <a:ea typeface="+mn-ea"/>
              </a:rPr>
              <a:t>数据块小，性能差，磁盘空间利用率高；数据块大，性能好，磁盘空间利用率低</a:t>
            </a:r>
            <a:r>
              <a:rPr lang="en-US" altLang="zh-CN" sz="2400" dirty="0" smtClean="0">
                <a:latin typeface="+mn-ea"/>
                <a:ea typeface="+mn-ea"/>
                <a:sym typeface="Wingdings" panose="05000000000000000000" pitchFamily="2" charset="2"/>
              </a:rPr>
              <a:t></a:t>
            </a:r>
            <a:r>
              <a:rPr lang="zh-CN" altLang="en-US" sz="2400" b="1" dirty="0" smtClean="0">
                <a:solidFill>
                  <a:srgbClr val="FF0000"/>
                </a:solidFill>
                <a:latin typeface="+mn-ea"/>
                <a:ea typeface="+mn-ea"/>
              </a:rPr>
              <a:t>性能和空间利用效率</a:t>
            </a:r>
            <a:r>
              <a:rPr lang="zh-CN" altLang="en-US" sz="2400" b="1" dirty="0">
                <a:solidFill>
                  <a:srgbClr val="FF0000"/>
                </a:solidFill>
                <a:latin typeface="+mn-ea"/>
                <a:ea typeface="+mn-ea"/>
              </a:rPr>
              <a:t>本质上是相背</a:t>
            </a:r>
            <a:r>
              <a:rPr lang="zh-CN" altLang="en-US" sz="2400" b="1" dirty="0" smtClean="0">
                <a:solidFill>
                  <a:srgbClr val="FF0000"/>
                </a:solidFill>
                <a:latin typeface="+mn-ea"/>
                <a:ea typeface="+mn-ea"/>
              </a:rPr>
              <a:t>的</a:t>
            </a:r>
            <a:endParaRPr lang="en-US" altLang="zh-CN" sz="2400" b="1" dirty="0" smtClean="0">
              <a:solidFill>
                <a:srgbClr val="FF0000"/>
              </a:solidFill>
              <a:latin typeface="+mn-ea"/>
              <a:ea typeface="+mn-ea"/>
            </a:endParaRPr>
          </a:p>
          <a:p>
            <a:pPr marL="0" lvl="1" indent="-342900" algn="just">
              <a:lnSpc>
                <a:spcPct val="120000"/>
              </a:lnSpc>
              <a:spcBef>
                <a:spcPts val="600"/>
              </a:spcBef>
              <a:spcAft>
                <a:spcPts val="0"/>
              </a:spcAft>
              <a:buFont typeface="Wingdings" panose="05000000000000000000" pitchFamily="2" charset="2"/>
              <a:buChar char="Ø"/>
            </a:pPr>
            <a:r>
              <a:rPr lang="zh-CN" altLang="en-US" sz="2400" dirty="0">
                <a:latin typeface="+mn-ea"/>
                <a:ea typeface="+mn-ea"/>
              </a:rPr>
              <a:t>故需要些折中的办法，把块分为</a:t>
            </a:r>
            <a:r>
              <a:rPr lang="en-US" altLang="zh-CN" sz="2400" dirty="0">
                <a:latin typeface="+mn-ea"/>
                <a:ea typeface="+mn-ea"/>
              </a:rPr>
              <a:t>512</a:t>
            </a:r>
            <a:r>
              <a:rPr lang="zh-CN" altLang="en-US" sz="2400" dirty="0">
                <a:latin typeface="+mn-ea"/>
                <a:ea typeface="+mn-ea"/>
              </a:rPr>
              <a:t>、</a:t>
            </a:r>
            <a:r>
              <a:rPr lang="en-US" altLang="zh-CN" sz="2400" dirty="0">
                <a:latin typeface="+mn-ea"/>
                <a:ea typeface="+mn-ea"/>
              </a:rPr>
              <a:t>1K</a:t>
            </a:r>
            <a:r>
              <a:rPr lang="zh-CN" altLang="en-US" sz="2400" dirty="0">
                <a:latin typeface="+mn-ea"/>
                <a:ea typeface="+mn-ea"/>
              </a:rPr>
              <a:t>或</a:t>
            </a:r>
            <a:r>
              <a:rPr lang="en-US" altLang="zh-CN" sz="2400" dirty="0">
                <a:latin typeface="+mn-ea"/>
                <a:ea typeface="+mn-ea"/>
              </a:rPr>
              <a:t>2K</a:t>
            </a:r>
            <a:r>
              <a:rPr lang="zh-CN" altLang="en-US" sz="2400" dirty="0">
                <a:latin typeface="+mn-ea"/>
                <a:ea typeface="+mn-ea"/>
              </a:rPr>
              <a:t>字节，如果在扇区大小为</a:t>
            </a:r>
            <a:r>
              <a:rPr lang="en-US" altLang="zh-CN" sz="2400" dirty="0">
                <a:latin typeface="+mn-ea"/>
                <a:ea typeface="+mn-ea"/>
              </a:rPr>
              <a:t>512</a:t>
            </a:r>
            <a:r>
              <a:rPr lang="zh-CN" altLang="en-US" sz="2400" dirty="0">
                <a:latin typeface="+mn-ea"/>
                <a:ea typeface="+mn-ea"/>
              </a:rPr>
              <a:t>自己的磁盘选择</a:t>
            </a:r>
            <a:r>
              <a:rPr lang="en-US" altLang="zh-CN" sz="2400" dirty="0">
                <a:latin typeface="+mn-ea"/>
                <a:ea typeface="+mn-ea"/>
              </a:rPr>
              <a:t>1K</a:t>
            </a:r>
            <a:r>
              <a:rPr lang="zh-CN" altLang="en-US" sz="2400" dirty="0">
                <a:latin typeface="+mn-ea"/>
                <a:ea typeface="+mn-ea"/>
              </a:rPr>
              <a:t>大小的磁盘块时，系统常连续需要连续读取两个扇区，并把他们认为是一个单元。</a:t>
            </a:r>
          </a:p>
          <a:p>
            <a:pPr marL="800100" lvl="1" indent="-342900" algn="just">
              <a:lnSpc>
                <a:spcPct val="150000"/>
              </a:lnSpc>
              <a:buFont typeface="Wingdings" panose="05000000000000000000" pitchFamily="2" charset="2"/>
              <a:buChar char="Ø"/>
            </a:pPr>
            <a:endParaRPr lang="en-US" altLang="zh-CN" sz="2400" b="1" dirty="0" smtClean="0">
              <a:solidFill>
                <a:srgbClr val="FF0000"/>
              </a:solidFill>
              <a:latin typeface="Tahoma" panose="020B0604030504040204" pitchFamily="34" charset="0"/>
            </a:endParaRPr>
          </a:p>
        </p:txBody>
      </p:sp>
      <p:sp>
        <p:nvSpPr>
          <p:cNvPr id="5"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块尺寸</a:t>
            </a:r>
            <a:r>
              <a:rPr lang="en-US" altLang="zh-CN" sz="2800" b="1" dirty="0">
                <a:latin typeface="Times New Roman" panose="02020603050405020304" pitchFamily="18" charset="0"/>
                <a:cs typeface="Times New Roman" panose="02020603050405020304" pitchFamily="18" charset="0"/>
              </a:rPr>
              <a:t>(Block Size)</a:t>
            </a:r>
          </a:p>
        </p:txBody>
      </p:sp>
    </p:spTree>
    <p:extLst>
      <p:ext uri="{BB962C8B-B14F-4D97-AF65-F5344CB8AC3E}">
        <p14:creationId xmlns:p14="http://schemas.microsoft.com/office/powerpoint/2010/main" val="1638076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块大小与磁盘数据率关系</a:t>
            </a:r>
            <a:endParaRPr lang="en-US" altLang="zh-CN" sz="28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812936" y="944724"/>
            <a:ext cx="77724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150000"/>
              </a:lnSpc>
              <a:spcBef>
                <a:spcPts val="0"/>
              </a:spcBef>
              <a:buFont typeface="Wingdings" panose="05000000000000000000" pitchFamily="2" charset="2"/>
              <a:buChar char="n"/>
            </a:pPr>
            <a:r>
              <a:rPr lang="zh-CN" altLang="en-US" sz="2000" kern="0" dirty="0" smtClean="0">
                <a:solidFill>
                  <a:srgbClr val="FF0000"/>
                </a:solidFill>
              </a:rPr>
              <a:t>设磁盘每道有128</a:t>
            </a:r>
            <a:r>
              <a:rPr lang="en-US" altLang="zh-CN" sz="2000" kern="0" dirty="0" smtClean="0">
                <a:solidFill>
                  <a:srgbClr val="FF0000"/>
                </a:solidFill>
              </a:rPr>
              <a:t>KB，</a:t>
            </a:r>
            <a:r>
              <a:rPr lang="zh-CN" altLang="en-US" sz="2000" kern="0" dirty="0" smtClean="0">
                <a:solidFill>
                  <a:srgbClr val="FF0000"/>
                </a:solidFill>
              </a:rPr>
              <a:t>旋转时间是8.33毫秒，平均寻道时间是10毫秒，若块大小是</a:t>
            </a:r>
            <a:r>
              <a:rPr lang="en-US" altLang="zh-CN" sz="2000" kern="0" dirty="0" smtClean="0">
                <a:solidFill>
                  <a:srgbClr val="FF0000"/>
                </a:solidFill>
              </a:rPr>
              <a:t>K</a:t>
            </a:r>
            <a:r>
              <a:rPr lang="zh-CN" altLang="en-US" sz="2000" kern="0" dirty="0" smtClean="0">
                <a:solidFill>
                  <a:srgbClr val="FF0000"/>
                </a:solidFill>
              </a:rPr>
              <a:t>字节，则数据传输率是多少?</a:t>
            </a:r>
          </a:p>
          <a:p>
            <a:pPr lvl="1" algn="just" eaLnBrk="1" hangingPunct="1">
              <a:lnSpc>
                <a:spcPct val="150000"/>
              </a:lnSpc>
              <a:spcBef>
                <a:spcPts val="0"/>
              </a:spcBef>
              <a:buFont typeface="Wingdings" panose="05000000000000000000" pitchFamily="2" charset="2"/>
              <a:buNone/>
            </a:pPr>
            <a:r>
              <a:rPr lang="zh-CN" altLang="en-US" sz="2000" kern="0" dirty="0" smtClean="0"/>
              <a:t>解：读取一块所需时间为：</a:t>
            </a:r>
          </a:p>
          <a:p>
            <a:pPr lvl="1" algn="just" eaLnBrk="1" hangingPunct="1">
              <a:lnSpc>
                <a:spcPct val="150000"/>
              </a:lnSpc>
              <a:spcBef>
                <a:spcPts val="0"/>
              </a:spcBef>
              <a:buFont typeface="Wingdings" panose="05000000000000000000" pitchFamily="2" charset="2"/>
              <a:buNone/>
            </a:pPr>
            <a:r>
              <a:rPr lang="en-US" altLang="zh-CN" sz="2000" kern="0" dirty="0" smtClean="0"/>
              <a:t>T=10+8.33/</a:t>
            </a:r>
            <a:r>
              <a:rPr lang="en-US" altLang="zh-CN" sz="2000" kern="0" dirty="0" err="1" smtClean="0"/>
              <a:t>2+K</a:t>
            </a:r>
            <a:r>
              <a:rPr lang="en-US" altLang="zh-CN" sz="2000" kern="0" dirty="0" smtClean="0"/>
              <a:t>/2</a:t>
            </a:r>
            <a:r>
              <a:rPr lang="en-US" altLang="zh-CN" sz="2000" kern="0" baseline="30000" dirty="0" smtClean="0"/>
              <a:t>17</a:t>
            </a:r>
            <a:r>
              <a:rPr lang="en-US" altLang="zh-CN" sz="2000" kern="0" dirty="0" smtClean="0"/>
              <a:t>*8.33(</a:t>
            </a:r>
            <a:r>
              <a:rPr lang="en-US" altLang="zh-CN" sz="2000" kern="0" dirty="0" err="1" smtClean="0"/>
              <a:t>ms</a:t>
            </a:r>
            <a:r>
              <a:rPr lang="en-US" altLang="zh-CN" sz="2000" kern="0" dirty="0" smtClean="0"/>
              <a:t>)</a:t>
            </a:r>
          </a:p>
          <a:p>
            <a:pPr lvl="1" algn="just" eaLnBrk="1" hangingPunct="1">
              <a:lnSpc>
                <a:spcPct val="150000"/>
              </a:lnSpc>
              <a:spcBef>
                <a:spcPts val="0"/>
              </a:spcBef>
              <a:buFont typeface="Wingdings" panose="05000000000000000000" pitchFamily="2" charset="2"/>
              <a:buNone/>
            </a:pPr>
            <a:r>
              <a:rPr lang="zh-CN" altLang="en-US" sz="2000" kern="0" dirty="0" smtClean="0"/>
              <a:t>数据率为：</a:t>
            </a:r>
            <a:r>
              <a:rPr lang="en-US" altLang="zh-CN" sz="2000" kern="0" dirty="0" smtClean="0"/>
              <a:t>K/T (B/</a:t>
            </a:r>
            <a:r>
              <a:rPr lang="en-US" altLang="zh-CN" sz="2000" kern="0" dirty="0" err="1" smtClean="0"/>
              <a:t>ms</a:t>
            </a:r>
            <a:r>
              <a:rPr lang="en-US" altLang="zh-CN" sz="2000" kern="0" dirty="0" smtClean="0"/>
              <a:t>)</a:t>
            </a:r>
          </a:p>
          <a:p>
            <a:pPr lvl="1" algn="just" eaLnBrk="1" hangingPunct="1">
              <a:lnSpc>
                <a:spcPct val="150000"/>
              </a:lnSpc>
              <a:spcBef>
                <a:spcPts val="0"/>
              </a:spcBef>
            </a:pPr>
            <a:r>
              <a:rPr lang="en-US" altLang="zh-CN" sz="2000" kern="0" dirty="0" smtClean="0"/>
              <a:t>K=512，</a:t>
            </a:r>
            <a:r>
              <a:rPr lang="zh-CN" altLang="en-US" sz="2000" kern="0" dirty="0" smtClean="0"/>
              <a:t>数据率是：</a:t>
            </a:r>
            <a:endParaRPr lang="en-US" altLang="zh-CN" sz="2000" kern="0" dirty="0" smtClean="0"/>
          </a:p>
          <a:p>
            <a:pPr marL="400050" lvl="1" indent="0" algn="just" eaLnBrk="1" hangingPunct="1">
              <a:lnSpc>
                <a:spcPct val="150000"/>
              </a:lnSpc>
              <a:spcBef>
                <a:spcPts val="0"/>
              </a:spcBef>
              <a:buNone/>
            </a:pPr>
            <a:r>
              <a:rPr lang="en-US" altLang="zh-CN" sz="2000" kern="0" dirty="0"/>
              <a:t> </a:t>
            </a:r>
            <a:r>
              <a:rPr lang="en-US" altLang="zh-CN" sz="2000" kern="0" dirty="0" smtClean="0"/>
              <a:t>    </a:t>
            </a:r>
            <a:r>
              <a:rPr lang="zh-CN" altLang="en-US" sz="2000" kern="0" dirty="0" smtClean="0"/>
              <a:t>512*8/(10+4.165+512/2</a:t>
            </a:r>
            <a:r>
              <a:rPr lang="zh-CN" altLang="en-US" sz="2000" kern="0" baseline="30000" dirty="0" smtClean="0"/>
              <a:t>17</a:t>
            </a:r>
            <a:r>
              <a:rPr lang="zh-CN" altLang="en-US" sz="2000" kern="0" dirty="0" smtClean="0"/>
              <a:t>*8.33)=2.89*10</a:t>
            </a:r>
            <a:r>
              <a:rPr lang="zh-CN" altLang="en-US" sz="2000" kern="0" baseline="30000" dirty="0" smtClean="0"/>
              <a:t>5</a:t>
            </a:r>
            <a:r>
              <a:rPr lang="en-US" altLang="zh-CN" sz="2000" kern="0" dirty="0" smtClean="0"/>
              <a:t>bit/s</a:t>
            </a:r>
          </a:p>
          <a:p>
            <a:pPr lvl="1" algn="just" eaLnBrk="1" hangingPunct="1">
              <a:lnSpc>
                <a:spcPct val="150000"/>
              </a:lnSpc>
              <a:spcBef>
                <a:spcPts val="0"/>
              </a:spcBef>
            </a:pPr>
            <a:r>
              <a:rPr lang="en-US" altLang="zh-CN" sz="2000" kern="0" dirty="0" smtClean="0"/>
              <a:t>K=</a:t>
            </a:r>
            <a:r>
              <a:rPr lang="en-US" altLang="zh-CN" sz="2000" kern="0" dirty="0" err="1" smtClean="0"/>
              <a:t>1K</a:t>
            </a:r>
            <a:r>
              <a:rPr lang="en-US" altLang="zh-CN" sz="2000" kern="0" dirty="0" smtClean="0"/>
              <a:t>，</a:t>
            </a:r>
            <a:r>
              <a:rPr lang="zh-CN" altLang="en-US" sz="2000" kern="0" dirty="0" smtClean="0"/>
              <a:t>数据率是：</a:t>
            </a:r>
          </a:p>
          <a:p>
            <a:pPr lvl="1" algn="just" eaLnBrk="1" hangingPunct="1">
              <a:lnSpc>
                <a:spcPct val="150000"/>
              </a:lnSpc>
              <a:spcBef>
                <a:spcPts val="0"/>
              </a:spcBef>
              <a:buFont typeface="Wingdings" panose="05000000000000000000" pitchFamily="2" charset="2"/>
              <a:buNone/>
            </a:pPr>
            <a:r>
              <a:rPr lang="zh-CN" altLang="en-US" sz="2000" kern="0" dirty="0" smtClean="0"/>
              <a:t>	1024*8/(10+4.165+1024/2</a:t>
            </a:r>
            <a:r>
              <a:rPr lang="zh-CN" altLang="en-US" sz="2000" kern="0" baseline="30000" dirty="0" smtClean="0"/>
              <a:t>17</a:t>
            </a:r>
            <a:r>
              <a:rPr lang="zh-CN" altLang="en-US" sz="2000" kern="0" dirty="0" smtClean="0"/>
              <a:t>*8.33)=5.76*10</a:t>
            </a:r>
            <a:r>
              <a:rPr lang="zh-CN" altLang="en-US" sz="2000" kern="0" baseline="30000" dirty="0" smtClean="0"/>
              <a:t>5</a:t>
            </a:r>
            <a:r>
              <a:rPr lang="en-US" altLang="zh-CN" sz="2000" kern="0" dirty="0" smtClean="0"/>
              <a:t>bit/s</a:t>
            </a:r>
            <a:endParaRPr lang="zh-CN" altLang="en-US" sz="2000" kern="0" dirty="0" smtClean="0"/>
          </a:p>
          <a:p>
            <a:pPr lvl="1" algn="just" eaLnBrk="1" hangingPunct="1">
              <a:lnSpc>
                <a:spcPct val="150000"/>
              </a:lnSpc>
              <a:spcBef>
                <a:spcPts val="0"/>
              </a:spcBef>
            </a:pPr>
            <a:r>
              <a:rPr lang="en-US" altLang="zh-CN" sz="2000" kern="0" dirty="0" smtClean="0"/>
              <a:t>K=</a:t>
            </a:r>
            <a:r>
              <a:rPr lang="en-US" altLang="zh-CN" sz="2000" kern="0" dirty="0" err="1" smtClean="0"/>
              <a:t>2K</a:t>
            </a:r>
            <a:r>
              <a:rPr lang="en-US" altLang="zh-CN" sz="2000" kern="0" dirty="0" smtClean="0"/>
              <a:t>，</a:t>
            </a:r>
            <a:r>
              <a:rPr lang="zh-CN" altLang="en-US" sz="2000" kern="0" dirty="0" smtClean="0"/>
              <a:t>数据率是：</a:t>
            </a:r>
          </a:p>
          <a:p>
            <a:pPr lvl="1" algn="just" eaLnBrk="1" hangingPunct="1">
              <a:lnSpc>
                <a:spcPct val="150000"/>
              </a:lnSpc>
              <a:spcBef>
                <a:spcPts val="0"/>
              </a:spcBef>
              <a:buFont typeface="Wingdings" panose="05000000000000000000" pitchFamily="2" charset="2"/>
              <a:buNone/>
            </a:pPr>
            <a:r>
              <a:rPr lang="zh-CN" altLang="en-US" sz="2000" kern="0" dirty="0" smtClean="0"/>
              <a:t>	2046*8/(10+4.165+2046/2</a:t>
            </a:r>
            <a:r>
              <a:rPr lang="zh-CN" altLang="en-US" sz="2000" kern="0" baseline="30000" dirty="0" smtClean="0"/>
              <a:t>17</a:t>
            </a:r>
            <a:r>
              <a:rPr lang="zh-CN" altLang="en-US" sz="2000" kern="0" dirty="0" smtClean="0"/>
              <a:t>*8.33)=1.145*10</a:t>
            </a:r>
            <a:r>
              <a:rPr lang="zh-CN" altLang="en-US" sz="2000" kern="0" baseline="30000" dirty="0" smtClean="0"/>
              <a:t>6</a:t>
            </a:r>
            <a:r>
              <a:rPr lang="en-US" altLang="zh-CN" sz="2000" kern="0" dirty="0" smtClean="0"/>
              <a:t>bit/s</a:t>
            </a:r>
            <a:endParaRPr lang="zh-CN" altLang="en-US" sz="2000" kern="0" dirty="0" smtClean="0"/>
          </a:p>
        </p:txBody>
      </p:sp>
    </p:spTree>
    <p:extLst>
      <p:ext uri="{BB962C8B-B14F-4D97-AF65-F5344CB8AC3E}">
        <p14:creationId xmlns:p14="http://schemas.microsoft.com/office/powerpoint/2010/main" val="771117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空闲块的管理</a:t>
            </a:r>
            <a:endParaRPr lang="en-US" altLang="zh-CN" sz="2800" b="1"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827584" y="1088740"/>
            <a:ext cx="7556376"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150000"/>
              </a:lnSpc>
              <a:buFont typeface="Wingdings" panose="05000000000000000000" pitchFamily="2" charset="2"/>
              <a:buChar char="n"/>
            </a:pPr>
            <a:r>
              <a:rPr lang="zh-CN" altLang="en-US" sz="2400" kern="0" dirty="0" smtClean="0"/>
              <a:t>一旦选定了块大小，下一个问题就是</a:t>
            </a:r>
            <a:r>
              <a:rPr lang="zh-CN" altLang="en-US" sz="2400" b="1" kern="0" dirty="0" smtClean="0">
                <a:solidFill>
                  <a:srgbClr val="FF0000"/>
                </a:solidFill>
              </a:rPr>
              <a:t>如何记录空闲块</a:t>
            </a:r>
            <a:r>
              <a:rPr lang="zh-CN" altLang="en-US" sz="2400" kern="0" dirty="0" smtClean="0">
                <a:solidFill>
                  <a:srgbClr val="FF0000"/>
                </a:solidFill>
              </a:rPr>
              <a:t>。</a:t>
            </a:r>
          </a:p>
          <a:p>
            <a:pPr algn="just" eaLnBrk="1" hangingPunct="1">
              <a:lnSpc>
                <a:spcPct val="150000"/>
              </a:lnSpc>
              <a:buFont typeface="Wingdings" panose="05000000000000000000" pitchFamily="2" charset="2"/>
              <a:buChar char="n"/>
            </a:pPr>
            <a:r>
              <a:rPr lang="zh-CN" altLang="en-US" sz="2400" kern="0" dirty="0" smtClean="0"/>
              <a:t>广泛采用的是两种方法：</a:t>
            </a:r>
            <a:endParaRPr lang="en-US" altLang="zh-CN" sz="2400" kern="0" dirty="0" smtClean="0"/>
          </a:p>
          <a:p>
            <a:pPr lvl="1" algn="just" eaLnBrk="1" hangingPunct="1">
              <a:lnSpc>
                <a:spcPct val="150000"/>
              </a:lnSpc>
              <a:buFont typeface="Wingdings" panose="05000000000000000000" pitchFamily="2" charset="2"/>
              <a:buChar char="Ø"/>
            </a:pPr>
            <a:r>
              <a:rPr lang="zh-CN" altLang="en-US" sz="2400" kern="0" dirty="0" smtClean="0"/>
              <a:t>第一种方法使用一个条</a:t>
            </a:r>
            <a:r>
              <a:rPr lang="zh-CN" altLang="en-US" sz="2400" b="1" kern="0" dirty="0" smtClean="0">
                <a:solidFill>
                  <a:srgbClr val="FF0000"/>
                </a:solidFill>
              </a:rPr>
              <a:t>链表</a:t>
            </a:r>
            <a:r>
              <a:rPr lang="zh-CN" altLang="en-US" sz="2400" kern="0" dirty="0" smtClean="0"/>
              <a:t>，每个链表节点是一个磁盘块，里面存放了尽可能多的空闲磁盘块号。</a:t>
            </a:r>
          </a:p>
          <a:p>
            <a:pPr lvl="1" algn="just" eaLnBrk="1" hangingPunct="1">
              <a:lnSpc>
                <a:spcPct val="150000"/>
              </a:lnSpc>
              <a:buFont typeface="Wingdings" panose="05000000000000000000" pitchFamily="2" charset="2"/>
              <a:buChar char="Ø"/>
            </a:pPr>
            <a:r>
              <a:rPr lang="zh-CN" altLang="en-US" sz="2400" kern="0" dirty="0" smtClean="0"/>
              <a:t>另一种空闲磁盘空间管理的方法是采用</a:t>
            </a:r>
            <a:r>
              <a:rPr lang="zh-CN" altLang="en-US" sz="2400" b="1" kern="0" dirty="0" smtClean="0">
                <a:solidFill>
                  <a:srgbClr val="FF0000"/>
                </a:solidFill>
              </a:rPr>
              <a:t>位</a:t>
            </a:r>
            <a:r>
              <a:rPr lang="zh-CN" altLang="en-US" sz="2400" b="1" kern="0" dirty="0">
                <a:solidFill>
                  <a:srgbClr val="FF0000"/>
                </a:solidFill>
              </a:rPr>
              <a:t>图</a:t>
            </a:r>
            <a:r>
              <a:rPr lang="zh-CN" altLang="en-US" sz="2400" kern="0" dirty="0" smtClean="0"/>
              <a:t>。</a:t>
            </a:r>
            <a:r>
              <a:rPr lang="en-US" altLang="zh-CN" sz="2400" i="1" kern="0" dirty="0" smtClean="0"/>
              <a:t>n</a:t>
            </a:r>
            <a:r>
              <a:rPr lang="zh-CN" altLang="en-US" sz="2400" kern="0" dirty="0" smtClean="0"/>
              <a:t>个块的磁盘需要</a:t>
            </a:r>
            <a:r>
              <a:rPr lang="en-US" altLang="zh-CN" sz="2400" i="1" kern="0" dirty="0" smtClean="0"/>
              <a:t>n</a:t>
            </a:r>
            <a:r>
              <a:rPr lang="zh-CN" altLang="en-US" sz="2400" kern="0" dirty="0" smtClean="0"/>
              <a:t>位位映像。在位映像中，空闲块用</a:t>
            </a:r>
            <a:r>
              <a:rPr lang="en-US" altLang="zh-CN" sz="2400" kern="0" dirty="0" smtClean="0"/>
              <a:t>0</a:t>
            </a:r>
            <a:r>
              <a:rPr lang="zh-CN" altLang="en-US" sz="2400" kern="0" dirty="0" smtClean="0"/>
              <a:t>表示，分配块用</a:t>
            </a:r>
            <a:r>
              <a:rPr lang="en-US" altLang="zh-CN" sz="2400" kern="0" dirty="0" smtClean="0"/>
              <a:t>1</a:t>
            </a:r>
            <a:r>
              <a:rPr lang="zh-CN" altLang="en-US" sz="2400" kern="0" dirty="0" smtClean="0"/>
              <a:t>表示</a:t>
            </a:r>
            <a:r>
              <a:rPr lang="en-US" altLang="zh-CN" sz="2400" kern="0" dirty="0" smtClean="0"/>
              <a:t>(</a:t>
            </a:r>
            <a:r>
              <a:rPr lang="zh-CN" altLang="en-US" sz="2400" kern="0" dirty="0" smtClean="0"/>
              <a:t>或者反之</a:t>
            </a:r>
            <a:r>
              <a:rPr lang="en-US" altLang="zh-CN" sz="2400" kern="0" dirty="0" smtClean="0"/>
              <a:t>)</a:t>
            </a:r>
            <a:r>
              <a:rPr lang="zh-CN" altLang="en-US" sz="2400" kern="0" dirty="0" smtClean="0"/>
              <a:t>。 </a:t>
            </a:r>
          </a:p>
        </p:txBody>
      </p:sp>
    </p:spTree>
    <p:extLst>
      <p:ext uri="{BB962C8B-B14F-4D97-AF65-F5344CB8AC3E}">
        <p14:creationId xmlns:p14="http://schemas.microsoft.com/office/powerpoint/2010/main" val="304389559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340456" y="1556792"/>
            <a:ext cx="406349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50000"/>
              </a:lnSpc>
              <a:spcBef>
                <a:spcPts val="0"/>
              </a:spcBef>
              <a:spcAft>
                <a:spcPts val="0"/>
              </a:spcAft>
              <a:buFont typeface="Wingdings" panose="05000000000000000000" pitchFamily="2" charset="2"/>
              <a:buChar char="n"/>
            </a:pPr>
            <a:r>
              <a:rPr lang="zh-CN" altLang="en-US" sz="2000" dirty="0" smtClean="0">
                <a:latin typeface="Tahoma" panose="020B0604030504040204" pitchFamily="34" charset="0"/>
              </a:rPr>
              <a:t>链表法</a:t>
            </a:r>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使用链表，每个链表节点是一个磁盘</a:t>
            </a:r>
            <a:r>
              <a:rPr lang="zh-CN" altLang="en-US" sz="2000" dirty="0" smtClean="0">
                <a:latin typeface="Times New Roman" panose="02020603050405020304" pitchFamily="18" charset="0"/>
                <a:cs typeface="Times New Roman" panose="02020603050405020304" pitchFamily="18" charset="0"/>
              </a:rPr>
              <a:t>块</a:t>
            </a:r>
            <a:endParaRPr lang="en-US" altLang="zh-CN" sz="2000" dirty="0" smtClean="0">
              <a:latin typeface="Times New Roman" panose="02020603050405020304" pitchFamily="18" charset="0"/>
              <a:cs typeface="Times New Roman" panose="02020603050405020304" pitchFamily="18" charset="0"/>
            </a:endParaRPr>
          </a:p>
          <a:p>
            <a:pPr marL="0" indent="-342900" algn="just">
              <a:lnSpc>
                <a:spcPct val="150000"/>
              </a:lnSpc>
              <a:spcBef>
                <a:spcPts val="0"/>
              </a:spcBef>
              <a:spcAft>
                <a:spcPts val="0"/>
              </a:spcAft>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假设块的大小是</a:t>
            </a:r>
            <a:r>
              <a:rPr lang="en-US" altLang="zh-CN" sz="2000" dirty="0" smtClean="0">
                <a:latin typeface="Times New Roman" panose="02020603050405020304" pitchFamily="18" charset="0"/>
                <a:cs typeface="Times New Roman" panose="02020603050405020304" pitchFamily="18" charset="0"/>
              </a:rPr>
              <a:t>1KB</a:t>
            </a:r>
            <a:r>
              <a:rPr lang="zh-CN" altLang="en-US" sz="2000" dirty="0" smtClean="0">
                <a:latin typeface="Times New Roman" panose="02020603050405020304" pitchFamily="18" charset="0"/>
                <a:cs typeface="Times New Roman" panose="02020603050405020304" pitchFamily="18" charset="0"/>
              </a:rPr>
              <a:t>，磁盘块号用</a:t>
            </a:r>
            <a:r>
              <a:rPr lang="en-US" altLang="zh-CN" sz="2000" dirty="0" smtClean="0">
                <a:latin typeface="Times New Roman" panose="02020603050405020304" pitchFamily="18" charset="0"/>
                <a:cs typeface="Times New Roman" panose="02020603050405020304" pitchFamily="18" charset="0"/>
              </a:rPr>
              <a:t>32</a:t>
            </a:r>
            <a:r>
              <a:rPr lang="zh-CN" altLang="en-US" sz="2000" dirty="0" smtClean="0">
                <a:latin typeface="Times New Roman" panose="02020603050405020304" pitchFamily="18" charset="0"/>
                <a:cs typeface="Times New Roman" panose="02020603050405020304" pitchFamily="18" charset="0"/>
              </a:rPr>
              <a:t>位来表示，每个链表最多能存放</a:t>
            </a:r>
            <a:r>
              <a:rPr lang="en-US" altLang="zh-CN" sz="2000" dirty="0" smtClean="0">
                <a:latin typeface="Times New Roman" panose="02020603050405020304" pitchFamily="18" charset="0"/>
                <a:cs typeface="Times New Roman" panose="02020603050405020304" pitchFamily="18" charset="0"/>
              </a:rPr>
              <a:t>255</a:t>
            </a:r>
            <a:r>
              <a:rPr lang="zh-CN" altLang="en-US" sz="2000" dirty="0" smtClean="0">
                <a:latin typeface="Times New Roman" panose="02020603050405020304" pitchFamily="18" charset="0"/>
                <a:cs typeface="Times New Roman" panose="02020603050405020304" pitchFamily="18" charset="0"/>
              </a:rPr>
              <a:t>个空闲块号。这种方式下一个</a:t>
            </a:r>
            <a:r>
              <a:rPr lang="en-US" altLang="zh-CN" sz="2000" dirty="0" smtClean="0">
                <a:latin typeface="Times New Roman" panose="02020603050405020304" pitchFamily="18" charset="0"/>
                <a:cs typeface="Times New Roman" panose="02020603050405020304" pitchFamily="18" charset="0"/>
              </a:rPr>
              <a:t>256GB</a:t>
            </a:r>
            <a:r>
              <a:rPr lang="zh-CN" altLang="en-US" sz="2000" dirty="0" smtClean="0">
                <a:latin typeface="Times New Roman" panose="02020603050405020304" pitchFamily="18" charset="0"/>
                <a:cs typeface="Times New Roman" panose="02020603050405020304" pitchFamily="18" charset="0"/>
              </a:rPr>
              <a:t>的磁盘最多需要</a:t>
            </a:r>
            <a:r>
              <a:rPr lang="en-US" altLang="zh-CN" sz="2000" dirty="0" smtClean="0">
                <a:latin typeface="Times New Roman" panose="02020603050405020304" pitchFamily="18" charset="0"/>
                <a:cs typeface="Times New Roman" panose="02020603050405020304" pitchFamily="18" charset="0"/>
              </a:rPr>
              <a:t>1052689</a:t>
            </a:r>
            <a:r>
              <a:rPr lang="zh-CN" altLang="en-US" sz="2000" dirty="0" smtClean="0">
                <a:latin typeface="Times New Roman" panose="02020603050405020304" pitchFamily="18" charset="0"/>
                <a:cs typeface="Times New Roman" panose="02020603050405020304" pitchFamily="18" charset="0"/>
              </a:rPr>
              <a:t>个块的空闲链表来存放所有的</a:t>
            </a:r>
            <a:r>
              <a:rPr lang="en-US" altLang="zh-CN" sz="2000" dirty="0" smtClean="0">
                <a:latin typeface="Times New Roman" panose="02020603050405020304" pitchFamily="18" charset="0"/>
                <a:cs typeface="Times New Roman" panose="02020603050405020304" pitchFamily="18" charset="0"/>
              </a:rPr>
              <a:t>2</a:t>
            </a:r>
            <a:r>
              <a:rPr lang="en-US" altLang="zh-CN" sz="2000" baseline="30000" dirty="0" smtClean="0">
                <a:latin typeface="Times New Roman" panose="02020603050405020304" pitchFamily="18" charset="0"/>
                <a:cs typeface="Times New Roman" panose="02020603050405020304" pitchFamily="18" charset="0"/>
              </a:rPr>
              <a:t>28</a:t>
            </a:r>
            <a:r>
              <a:rPr lang="zh-CN" altLang="en-US" sz="2000" dirty="0" smtClean="0">
                <a:latin typeface="Times New Roman" panose="02020603050405020304" pitchFamily="18" charset="0"/>
                <a:cs typeface="Times New Roman" panose="02020603050405020304" pitchFamily="18" charset="0"/>
              </a:rPr>
              <a:t>个磁盘块的块号</a:t>
            </a:r>
            <a:endParaRPr lang="en-US" altLang="zh-CN" sz="2000" b="1" dirty="0" smtClean="0">
              <a:solidFill>
                <a:srgbClr val="FF0000"/>
              </a:solidFill>
              <a:latin typeface="Tahoma" panose="020B0604030504040204" pitchFamily="34" charset="0"/>
            </a:endParaRPr>
          </a:p>
        </p:txBody>
      </p:sp>
      <p:sp>
        <p:nvSpPr>
          <p:cNvPr id="4"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空闲块的管理</a:t>
            </a:r>
            <a:endParaRPr lang="en-US" altLang="zh-CN" sz="28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4386572" y="1412776"/>
            <a:ext cx="4572601" cy="4485642"/>
          </a:xfrm>
          <a:prstGeom prst="rect">
            <a:avLst/>
          </a:prstGeom>
        </p:spPr>
      </p:pic>
    </p:spTree>
    <p:extLst>
      <p:ext uri="{BB962C8B-B14F-4D97-AF65-F5344CB8AC3E}">
        <p14:creationId xmlns:p14="http://schemas.microsoft.com/office/powerpoint/2010/main" val="13179983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287524" y="1304764"/>
            <a:ext cx="5616624" cy="4183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ts val="0"/>
              </a:spcBef>
              <a:spcAft>
                <a:spcPts val="0"/>
              </a:spcAft>
              <a:buFont typeface="Wingdings" panose="05000000000000000000" pitchFamily="2" charset="2"/>
              <a:buChar char="n"/>
            </a:pPr>
            <a:r>
              <a:rPr lang="zh-CN" altLang="en-US" sz="2000" dirty="0" smtClean="0">
                <a:latin typeface="Tahoma" panose="020B0604030504040204" pitchFamily="34" charset="0"/>
              </a:rPr>
              <a:t>位图</a:t>
            </a:r>
            <a:r>
              <a:rPr lang="zh-CN" altLang="en-US" sz="2000" dirty="0">
                <a:latin typeface="Tahoma" panose="020B0604030504040204" pitchFamily="34" charset="0"/>
              </a:rPr>
              <a:t>法：用一串二进制位反映磁盘空间中分配使用情况</a:t>
            </a:r>
            <a:r>
              <a:rPr lang="en-US" altLang="zh-CN" sz="2000" dirty="0">
                <a:latin typeface="Tahoma" panose="020B0604030504040204" pitchFamily="34" charset="0"/>
              </a:rPr>
              <a:t>, </a:t>
            </a:r>
            <a:r>
              <a:rPr lang="zh-CN" altLang="en-US" sz="2000" dirty="0">
                <a:latin typeface="Tahoma" panose="020B0604030504040204" pitchFamily="34" charset="0"/>
              </a:rPr>
              <a:t>每个物理块对应一位</a:t>
            </a:r>
            <a:r>
              <a:rPr lang="en-US" altLang="zh-CN" sz="2000" dirty="0">
                <a:latin typeface="Tahoma" panose="020B0604030504040204" pitchFamily="34" charset="0"/>
              </a:rPr>
              <a:t>, </a:t>
            </a:r>
            <a:r>
              <a:rPr lang="zh-CN" altLang="en-US" sz="2000" dirty="0">
                <a:latin typeface="Tahoma" panose="020B0604030504040204" pitchFamily="34" charset="0"/>
              </a:rPr>
              <a:t>分配物理块为</a:t>
            </a:r>
            <a:r>
              <a:rPr lang="en-US" altLang="zh-CN" sz="2000" dirty="0">
                <a:latin typeface="Tahoma" panose="020B0604030504040204" pitchFamily="34" charset="0"/>
              </a:rPr>
              <a:t>1</a:t>
            </a:r>
            <a:r>
              <a:rPr lang="zh-CN" altLang="en-US" sz="2000" dirty="0">
                <a:latin typeface="Tahoma" panose="020B0604030504040204" pitchFamily="34" charset="0"/>
              </a:rPr>
              <a:t>，否则为</a:t>
            </a:r>
            <a:r>
              <a:rPr lang="en-US" altLang="zh-CN" sz="2000" dirty="0" smtClean="0">
                <a:latin typeface="Tahoma" panose="020B0604030504040204" pitchFamily="34" charset="0"/>
              </a:rPr>
              <a:t>0</a:t>
            </a:r>
            <a:r>
              <a:rPr lang="zh-CN" altLang="en-US" sz="2000" dirty="0" smtClean="0">
                <a:latin typeface="Tahoma" panose="020B0604030504040204" pitchFamily="34" charset="0"/>
              </a:rPr>
              <a:t>。申请</a:t>
            </a:r>
            <a:r>
              <a:rPr lang="zh-CN" altLang="en-US" sz="2000" dirty="0">
                <a:latin typeface="Tahoma" panose="020B0604030504040204" pitchFamily="34" charset="0"/>
              </a:rPr>
              <a:t>物理块时，可以在位示图中查找为</a:t>
            </a:r>
            <a:r>
              <a:rPr lang="en-US" altLang="zh-CN" sz="2000" dirty="0">
                <a:latin typeface="Tahoma" panose="020B0604030504040204" pitchFamily="34" charset="0"/>
              </a:rPr>
              <a:t>0</a:t>
            </a:r>
            <a:r>
              <a:rPr lang="zh-CN" altLang="en-US" sz="2000" dirty="0">
                <a:latin typeface="Tahoma" panose="020B0604030504040204" pitchFamily="34" charset="0"/>
              </a:rPr>
              <a:t>的位，返回对应物理块号</a:t>
            </a:r>
            <a:r>
              <a:rPr lang="zh-CN" altLang="en-US" sz="2000" dirty="0" smtClean="0">
                <a:latin typeface="Tahoma" panose="020B0604030504040204" pitchFamily="34" charset="0"/>
              </a:rPr>
              <a:t>；归还</a:t>
            </a:r>
            <a:r>
              <a:rPr lang="zh-CN" altLang="en-US" sz="2000" dirty="0">
                <a:latin typeface="Tahoma" panose="020B0604030504040204" pitchFamily="34" charset="0"/>
              </a:rPr>
              <a:t>时；将对应位转置</a:t>
            </a:r>
            <a:r>
              <a:rPr lang="en-US" altLang="zh-CN" sz="2000" dirty="0">
                <a:latin typeface="Tahoma" panose="020B0604030504040204" pitchFamily="34" charset="0"/>
              </a:rPr>
              <a:t>0</a:t>
            </a:r>
          </a:p>
          <a:p>
            <a:pPr marL="342900" indent="-342900" algn="just">
              <a:lnSpc>
                <a:spcPct val="150000"/>
              </a:lnSpc>
              <a:spcBef>
                <a:spcPts val="0"/>
              </a:spcBef>
              <a:spcAft>
                <a:spcPts val="0"/>
              </a:spcAft>
              <a:buFont typeface="Wingdings" panose="05000000000000000000" pitchFamily="2" charset="2"/>
              <a:buChar char="Ø"/>
            </a:pPr>
            <a:r>
              <a:rPr lang="en-US" altLang="zh-CN" sz="2000" dirty="0">
                <a:latin typeface="Tahoma" panose="020B0604030504040204" pitchFamily="34" charset="0"/>
              </a:rPr>
              <a:t> </a:t>
            </a:r>
            <a:r>
              <a:rPr lang="zh-CN" altLang="en-US" sz="2000" dirty="0">
                <a:latin typeface="Tahoma" panose="020B0604030504040204" pitchFamily="34" charset="0"/>
              </a:rPr>
              <a:t>描述能力强，适合各种物理</a:t>
            </a:r>
            <a:r>
              <a:rPr lang="zh-CN" altLang="en-US" sz="2000" dirty="0" smtClean="0">
                <a:latin typeface="Tahoma" panose="020B0604030504040204" pitchFamily="34" charset="0"/>
              </a:rPr>
              <a:t>结构</a:t>
            </a:r>
            <a:endParaRPr lang="en-US" altLang="zh-CN" sz="2000" dirty="0" smtClean="0">
              <a:latin typeface="Tahoma" panose="020B0604030504040204" pitchFamily="34" charset="0"/>
            </a:endParaRPr>
          </a:p>
          <a:p>
            <a:pPr marL="342900" indent="-342900" algn="just">
              <a:lnSpc>
                <a:spcPct val="150000"/>
              </a:lnSpc>
              <a:spcBef>
                <a:spcPts val="0"/>
              </a:spcBef>
              <a:spcAft>
                <a:spcPts val="0"/>
              </a:spcAft>
              <a:buFont typeface="Wingdings" panose="05000000000000000000" pitchFamily="2" charset="2"/>
              <a:buChar char="Ø"/>
            </a:pPr>
            <a:r>
              <a:rPr lang="zh-CN" altLang="en-US" sz="2000" dirty="0">
                <a:latin typeface="Tahoma" panose="020B0604030504040204" pitchFamily="34" charset="0"/>
              </a:rPr>
              <a:t>一</a:t>
            </a:r>
            <a:r>
              <a:rPr lang="zh-CN" altLang="en-US" sz="2000" dirty="0" smtClean="0">
                <a:latin typeface="Tahoma" panose="020B0604030504040204" pitchFamily="34" charset="0"/>
              </a:rPr>
              <a:t>个</a:t>
            </a:r>
            <a:r>
              <a:rPr lang="en-US" altLang="zh-CN" sz="2000" dirty="0" smtClean="0">
                <a:latin typeface="Tahoma" panose="020B0604030504040204" pitchFamily="34" charset="0"/>
              </a:rPr>
              <a:t>256GB</a:t>
            </a:r>
            <a:r>
              <a:rPr lang="zh-CN" altLang="en-US" sz="2000" dirty="0" smtClean="0">
                <a:latin typeface="Tahoma" panose="020B0604030504040204" pitchFamily="34" charset="0"/>
              </a:rPr>
              <a:t>的磁盘有</a:t>
            </a:r>
            <a:r>
              <a:rPr lang="en-US" altLang="zh-CN" sz="2000" dirty="0" smtClean="0">
                <a:latin typeface="Tahoma" panose="020B0604030504040204" pitchFamily="34" charset="0"/>
              </a:rPr>
              <a:t>2</a:t>
            </a:r>
            <a:r>
              <a:rPr lang="en-US" altLang="zh-CN" sz="2000" baseline="30000" dirty="0" smtClean="0">
                <a:latin typeface="Tahoma" panose="020B0604030504040204" pitchFamily="34" charset="0"/>
              </a:rPr>
              <a:t>28</a:t>
            </a:r>
            <a:r>
              <a:rPr lang="zh-CN" altLang="en-US" sz="2000" dirty="0" smtClean="0">
                <a:latin typeface="Tahoma" panose="020B0604030504040204" pitchFamily="34" charset="0"/>
              </a:rPr>
              <a:t>个</a:t>
            </a:r>
            <a:r>
              <a:rPr lang="en-US" altLang="zh-CN" sz="2000" dirty="0" smtClean="0">
                <a:latin typeface="Tahoma" panose="020B0604030504040204" pitchFamily="34" charset="0"/>
              </a:rPr>
              <a:t>1KB</a:t>
            </a:r>
            <a:r>
              <a:rPr lang="zh-CN" altLang="en-US" sz="2000" dirty="0" smtClean="0">
                <a:latin typeface="Tahoma" panose="020B0604030504040204" pitchFamily="34" charset="0"/>
              </a:rPr>
              <a:t>的块，需要一张</a:t>
            </a:r>
            <a:r>
              <a:rPr lang="en-US" altLang="zh-CN" sz="2000" dirty="0" smtClean="0">
                <a:latin typeface="Tahoma" panose="020B0604030504040204" pitchFamily="34" charset="0"/>
              </a:rPr>
              <a:t>2</a:t>
            </a:r>
            <a:r>
              <a:rPr lang="en-US" altLang="zh-CN" sz="2000" baseline="30000" dirty="0" smtClean="0">
                <a:latin typeface="Tahoma" panose="020B0604030504040204" pitchFamily="34" charset="0"/>
              </a:rPr>
              <a:t>28</a:t>
            </a:r>
            <a:r>
              <a:rPr lang="zh-CN" altLang="en-US" sz="2000" dirty="0" smtClean="0">
                <a:latin typeface="Tahoma" panose="020B0604030504040204" pitchFamily="34" charset="0"/>
              </a:rPr>
              <a:t>个数据位的位图，该位图需要占用</a:t>
            </a:r>
            <a:r>
              <a:rPr lang="en-US" altLang="zh-CN" sz="2000" dirty="0" smtClean="0">
                <a:latin typeface="Tahoma" panose="020B0604030504040204" pitchFamily="34" charset="0"/>
              </a:rPr>
              <a:t>32768</a:t>
            </a:r>
            <a:r>
              <a:rPr lang="zh-CN" altLang="en-US" sz="2000" dirty="0" smtClean="0">
                <a:latin typeface="Tahoma" panose="020B0604030504040204" pitchFamily="34" charset="0"/>
              </a:rPr>
              <a:t>个磁盘块。占用的磁盘空间少于链表法</a:t>
            </a:r>
            <a:endParaRPr lang="en-US" altLang="zh-CN" sz="2000" b="1" dirty="0" smtClean="0">
              <a:solidFill>
                <a:srgbClr val="FF0000"/>
              </a:solidFill>
              <a:latin typeface="Tahoma" panose="020B0604030504040204" pitchFamily="34" charset="0"/>
            </a:endParaRPr>
          </a:p>
        </p:txBody>
      </p:sp>
      <p:sp>
        <p:nvSpPr>
          <p:cNvPr id="4"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空闲块的管理</a:t>
            </a:r>
            <a:endParaRPr lang="en-US" altLang="zh-CN" sz="2800"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192180" y="980728"/>
            <a:ext cx="2228571" cy="5352381"/>
          </a:xfrm>
          <a:prstGeom prst="rect">
            <a:avLst/>
          </a:prstGeom>
        </p:spPr>
      </p:pic>
    </p:spTree>
    <p:extLst>
      <p:ext uri="{BB962C8B-B14F-4D97-AF65-F5344CB8AC3E}">
        <p14:creationId xmlns:p14="http://schemas.microsoft.com/office/powerpoint/2010/main" val="3001228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ASIPP">
  <a:themeElements>
    <a:clrScheme name="ASI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IPP">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I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SIP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SIP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SIP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SIP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SIP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SIP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SIP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SIP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SIP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SIP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SIP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ASIPP</Template>
  <TotalTime>0</TotalTime>
  <Pages>0</Pages>
  <Words>7930</Words>
  <Characters>0</Characters>
  <Application>Microsoft Office PowerPoint</Application>
  <DocSecurity>0</DocSecurity>
  <PresentationFormat>全屏显示(4:3)</PresentationFormat>
  <Lines>0</Lines>
  <Paragraphs>827</Paragraphs>
  <Slides>103</Slides>
  <Notes>91</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13" baseType="lpstr">
      <vt:lpstr>宋体</vt:lpstr>
      <vt:lpstr>文鼎中特广告体</vt:lpstr>
      <vt:lpstr>Arial</vt:lpstr>
      <vt:lpstr>Calibri</vt:lpstr>
      <vt:lpstr>Tahoma</vt:lpstr>
      <vt:lpstr>Times</vt:lpstr>
      <vt:lpstr>Times New Roman</vt:lpstr>
      <vt:lpstr>Wingdings</vt:lpstr>
      <vt:lpstr>ASIPP</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使用文件系统调用的示例</vt:lpstr>
      <vt:lpstr>PowerPoint 演示文稿</vt:lpstr>
      <vt:lpstr>PowerPoint 演示文稿</vt:lpstr>
      <vt:lpstr>PowerPoint 演示文稿</vt:lpstr>
      <vt:lpstr>PowerPoint 演示文稿</vt:lpstr>
      <vt:lpstr>一级目录系统</vt:lpstr>
      <vt:lpstr>一级目录系统</vt:lpstr>
      <vt:lpstr>一级目录系统</vt:lpstr>
      <vt:lpstr>二级目录系统</vt:lpstr>
      <vt:lpstr>二级目录系统</vt:lpstr>
      <vt:lpstr>层次目录系统</vt:lpstr>
      <vt:lpstr>层次目录系统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文件物理空间分配方式的总结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2018-12-27T10:52:09Z</dcterms:created>
  <dcterms:modified xsi:type="dcterms:W3CDTF">2019-06-21T09:01:57Z</dcterms:modified>
</cp:coreProperties>
</file>