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ec82f06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ec82f06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ec82f064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ec82f064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Can be reshaped as our needs and larger capacity memories can be formed by combining two or more Block RAMs together.</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ec82f064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ec82f064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ec82f064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ec82f064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When used in logic mode, it can perform logical functions instead of arithmetic, and supports all of the fundamental boolean operations: bitwise NOT, AND, OR, NAND, NOR, XOR, and XNOR.</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Complex arithmetic can be undertaken, again by combining DSP48E1s, and the word lengths are also suitable for implementing floating point arithmetic.</a:t>
            </a:r>
            <a:endParaRPr sz="1200">
              <a:solidFill>
                <a:srgbClr val="595959"/>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ec82f064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ec82f064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support is provided via a Wizard tool which automatically creates a core for the desired interface.</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ec82f064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ec82f064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 Control of the XADC is achieved using the PS-XADC interface block located within the PS, and the PS-XADC control block can itself be programmed from software executing on the APU.</a:t>
            </a:r>
            <a:endParaRPr sz="1200">
              <a:solidFill>
                <a:srgbClr val="595959"/>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ec82f064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ec82f064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ec82f064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ec82f064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ec82f064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ec82f064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ec82f06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ec82f06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Peripherals are functional components that are residing away from the processor.</a:t>
            </a:r>
            <a:endParaRPr/>
          </a:p>
          <a:p>
            <a:pPr indent="-298450" lvl="0" marL="457200" rtl="0" algn="l">
              <a:spcBef>
                <a:spcPts val="0"/>
              </a:spcBef>
              <a:spcAft>
                <a:spcPts val="0"/>
              </a:spcAft>
              <a:buSzPts val="1100"/>
              <a:buChar char="-"/>
            </a:pPr>
            <a:r>
              <a:rPr lang="en"/>
              <a:t>Need to be Connected if you want to use.</a:t>
            </a:r>
            <a:endParaRPr/>
          </a:p>
          <a:p>
            <a:pPr indent="-298450" lvl="0" marL="457200" rtl="0" algn="l">
              <a:spcBef>
                <a:spcPts val="0"/>
              </a:spcBef>
              <a:spcAft>
                <a:spcPts val="0"/>
              </a:spcAft>
              <a:buSzPts val="1100"/>
              <a:buChar char="-"/>
            </a:pPr>
            <a:r>
              <a:rPr lang="en"/>
              <a:t>3 main functions:</a:t>
            </a:r>
            <a:endParaRPr/>
          </a:p>
          <a:p>
            <a:pPr indent="-298450" lvl="1" marL="914400" rtl="0" algn="l">
              <a:spcBef>
                <a:spcPts val="0"/>
              </a:spcBef>
              <a:spcAft>
                <a:spcPts val="0"/>
              </a:spcAft>
              <a:buSzPts val="1100"/>
              <a:buChar char="-"/>
            </a:pPr>
            <a:r>
              <a:rPr lang="en"/>
              <a:t>Co processors (dma).</a:t>
            </a:r>
            <a:endParaRPr/>
          </a:p>
          <a:p>
            <a:pPr indent="-298450" lvl="1" marL="914400" rtl="0" algn="l">
              <a:spcBef>
                <a:spcPts val="0"/>
              </a:spcBef>
              <a:spcAft>
                <a:spcPts val="0"/>
              </a:spcAft>
              <a:buSzPts val="1100"/>
              <a:buChar char="-"/>
            </a:pPr>
            <a:r>
              <a:rPr lang="en"/>
              <a:t>Interacting with external Interfaces (led,sw,pb,codec etc).</a:t>
            </a:r>
            <a:endParaRPr/>
          </a:p>
          <a:p>
            <a:pPr indent="-298450" lvl="1" marL="914400" rtl="0" algn="l">
              <a:spcBef>
                <a:spcPts val="0"/>
              </a:spcBef>
              <a:spcAft>
                <a:spcPts val="0"/>
              </a:spcAft>
              <a:buSzPts val="1100"/>
              <a:buChar char="-"/>
            </a:pPr>
            <a:r>
              <a:rPr lang="en"/>
              <a:t>Additional Memory Elements.</a:t>
            </a:r>
            <a:endParaRPr/>
          </a:p>
          <a:p>
            <a:pPr indent="-298450" lvl="0" marL="457200" rtl="0" algn="l">
              <a:spcBef>
                <a:spcPts val="0"/>
              </a:spcBef>
              <a:spcAft>
                <a:spcPts val="0"/>
              </a:spcAft>
              <a:buSzPts val="1100"/>
              <a:buChar char="-"/>
            </a:pPr>
            <a:r>
              <a:rPr lang="en"/>
              <a:t>IPs corresponds to Peripheral Components.</a:t>
            </a:r>
            <a:endParaRPr/>
          </a:p>
          <a:p>
            <a:pPr indent="-298450" lvl="0" marL="457200" rtl="0" algn="l">
              <a:spcBef>
                <a:spcPts val="0"/>
              </a:spcBef>
              <a:spcAft>
                <a:spcPts val="0"/>
              </a:spcAft>
              <a:buSzPts val="1100"/>
              <a:buChar char="-"/>
            </a:pPr>
            <a:r>
              <a:rPr lang="en"/>
              <a:t>PS is completely flexible, we can create custom peripherals or use standard ones.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ec82f06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ec82f06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8ec82f064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8ec82f064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Processor Core can operate up to 1GHz based on zynq device.</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L1 Cache - permits local storage of frequently required data and instructions for fast access times and optimal processor performance.</a:t>
            </a:r>
            <a:endParaRPr sz="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ec82f064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ec82f064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As the SIMD term suggests, the NEON engine can accept multiple sets of input vectors, upon which the same operation is performed simultaneously to provide a corresponding set of output vectors. This style of computation caters well to applications like image and video processing, which operate on a large number of data samples (pixels) simultaneously, and inherently parallel, generic signal processing functions such as Finite Impulse Response (FIR) filters and Fast Fourier Transforms (FFTs).</a:t>
            </a:r>
            <a:endParaRPr sz="1200">
              <a:solidFill>
                <a:srgbClr val="595959"/>
              </a:solidFill>
            </a:endParaRPr>
          </a:p>
          <a:p>
            <a:pPr indent="0" lvl="0" marL="0" rtl="0" algn="l">
              <a:spcBef>
                <a:spcPts val="1200"/>
              </a:spcBef>
              <a:spcAft>
                <a:spcPts val="0"/>
              </a:spcAft>
              <a:buNone/>
            </a:pPr>
            <a:r>
              <a:t/>
            </a:r>
            <a:endParaRPr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ec82f064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ec82f06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ec82f06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ec82f06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ec82f064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ec82f064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ec82f064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ec82f064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From a programming perspective, support for ARM instructions is provided via the Software (Written in C) which includes all necessary components to develop software for deployment on the ARM processor.</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b="1" lang="en" sz="1200">
                <a:solidFill>
                  <a:srgbClr val="595959"/>
                </a:solidFill>
              </a:rPr>
              <a:t>Virtual address spaces are independent for each process and so are offered a level of protection through separation, preventing code or data from undesired overwrites.</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0e963e0c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0e963e0c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rgbClr val="595959"/>
                </a:solidFill>
              </a:rPr>
              <a:t>This unit also has some responsibility for interfacing with the PL (</a:t>
            </a:r>
            <a:r>
              <a:rPr b="1" lang="en" sz="1200">
                <a:solidFill>
                  <a:srgbClr val="595959"/>
                </a:solidFill>
              </a:rPr>
              <a:t>ACP interface, which is connected directly to the Snoop Control Unit inside the APU.</a:t>
            </a:r>
            <a:r>
              <a:rPr lang="en" sz="1200">
                <a:solidFill>
                  <a:srgbClr val="595959"/>
                </a:solidFill>
              </a:rPr>
              <a:t>)</a:t>
            </a:r>
            <a:endParaRPr sz="1200">
              <a:solidFill>
                <a:srgbClr val="595959"/>
              </a:solidFill>
            </a:endParaRPr>
          </a:p>
          <a:p>
            <a:pPr indent="-304800" lvl="0" marL="457200" rtl="0" algn="l">
              <a:spcBef>
                <a:spcPts val="0"/>
              </a:spcBef>
              <a:spcAft>
                <a:spcPts val="0"/>
              </a:spcAft>
              <a:buClr>
                <a:srgbClr val="595959"/>
              </a:buClr>
              <a:buSzPts val="1200"/>
              <a:buChar char="➢"/>
            </a:pPr>
            <a:r>
              <a:rPr lang="en" sz="1200">
                <a:solidFill>
                  <a:srgbClr val="595959"/>
                </a:solidFill>
              </a:rPr>
              <a:t>The Snoop Control Unit undertakes several tasks relating to interfacing between the processors and Level 1 and 2 cache memories.</a:t>
            </a:r>
            <a:endParaRPr sz="1200">
              <a:solidFill>
                <a:srgbClr val="595959"/>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ec82f064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ec82f064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ec82f06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ec82f06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One or more soft processors can be used within the PL portion to operate in conjunction with the processor.</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ec82f064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ec82f064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Many devices and IP blocks produced by third party manufacturers and developers are based on this standard.</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ec82f06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ec82f06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PS and PL can be used independently or together.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ec82f064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8ec82f064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ec82f064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ec82f064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ec82f064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ec82f064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ec82f064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8ec82f064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ec82f064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ec82f064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ec82f0643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8ec82f0643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ec82f064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ec82f064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8ec82f06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8ec82f06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IOBs are resources that provide interfacing between the PL logic resources.</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Organised into banks of 50 IOBs each. </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Each IOB contains one pad, which provides the physical connection to the outside world for a single input or output signal.</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IOBs are usually located around the perimeter of the device.</a:t>
            </a:r>
            <a:endParaRPr sz="12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ec82f064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ec82f064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ec82f064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ec82f064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ec82f064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ec82f064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ec82f06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ec82f06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Char char="➢"/>
            </a:pPr>
            <a:r>
              <a:rPr lang="en" sz="1200">
                <a:solidFill>
                  <a:srgbClr val="595959"/>
                </a:solidFill>
              </a:rPr>
              <a:t>LUTs can be combined together to form larger logic functions, memories, or shift registers, as required.</a:t>
            </a:r>
            <a:endParaRPr sz="1200">
              <a:solidFill>
                <a:srgbClr val="595959"/>
              </a:solidFill>
            </a:endParaRPr>
          </a:p>
          <a:p>
            <a:pPr indent="-304800" lvl="0" marL="457200" rtl="0" algn="l">
              <a:lnSpc>
                <a:spcPct val="115000"/>
              </a:lnSpc>
              <a:spcBef>
                <a:spcPts val="0"/>
              </a:spcBef>
              <a:spcAft>
                <a:spcPts val="0"/>
              </a:spcAft>
              <a:buClr>
                <a:srgbClr val="595959"/>
              </a:buClr>
              <a:buSzPts val="1200"/>
              <a:buChar char="➢"/>
            </a:pPr>
            <a:r>
              <a:rPr lang="en" sz="1200">
                <a:solidFill>
                  <a:srgbClr val="595959"/>
                </a:solidFill>
              </a:rPr>
              <a:t>FF is a sequential circuit element implementing a 1-bit register, with reset functionality. One of the FFs can optionally be used to implement a latch.</a:t>
            </a:r>
            <a:endParaRPr sz="1200">
              <a:solidFill>
                <a:srgbClr val="595959"/>
              </a:solidFill>
            </a:endParaRPr>
          </a:p>
          <a:p>
            <a:pPr indent="0" lvl="0" marL="0" rtl="0" algn="l">
              <a:spcBef>
                <a:spcPts val="120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FPGA Architecture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406400" lvl="0" marL="457200" rtl="0" algn="r">
              <a:spcBef>
                <a:spcPts val="0"/>
              </a:spcBef>
              <a:spcAft>
                <a:spcPts val="0"/>
              </a:spcAft>
              <a:buSzPts val="2800"/>
              <a:buChar char="-"/>
            </a:pPr>
            <a:r>
              <a:rPr lang="en"/>
              <a:t>Sampath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DSP48E1 and BRAM </a:t>
            </a:r>
            <a:endParaRPr/>
          </a:p>
        </p:txBody>
      </p:sp>
      <p:sp>
        <p:nvSpPr>
          <p:cNvPr id="110" name="Google Shape;110;p22"/>
          <p:cNvSpPr txBox="1"/>
          <p:nvPr>
            <p:ph idx="1" type="body"/>
          </p:nvPr>
        </p:nvSpPr>
        <p:spPr>
          <a:xfrm>
            <a:off x="311700" y="1259550"/>
            <a:ext cx="6627000" cy="33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Both of these resources are integrated into the logic array in a column arrangement, embedded into the fabric logic and normally in proximity to each other (the reason being that intensive computation and storage of data in memory are often closely associated operations).</a:t>
            </a:r>
            <a:endParaRPr/>
          </a:p>
          <a:p>
            <a:pPr indent="-342900" lvl="0" marL="457200" rtl="0" algn="l">
              <a:spcBef>
                <a:spcPts val="0"/>
              </a:spcBef>
              <a:spcAft>
                <a:spcPts val="0"/>
              </a:spcAft>
              <a:buSzPts val="1800"/>
              <a:buChar char="➢"/>
            </a:pPr>
            <a:r>
              <a:rPr lang="en"/>
              <a:t>DSP48E1s and BRAMs are normally clocked at the </a:t>
            </a:r>
            <a:r>
              <a:rPr b="1" lang="en"/>
              <a:t>maximum clock frequency of the device.</a:t>
            </a:r>
            <a:endParaRPr b="1"/>
          </a:p>
          <a:p>
            <a:pPr indent="0" lvl="0" marL="0" rtl="0" algn="l">
              <a:spcBef>
                <a:spcPts val="1200"/>
              </a:spcBef>
              <a:spcAft>
                <a:spcPts val="1200"/>
              </a:spcAft>
              <a:buNone/>
            </a:pPr>
            <a:r>
              <a:t/>
            </a:r>
            <a:endParaRPr/>
          </a:p>
        </p:txBody>
      </p:sp>
      <p:pic>
        <p:nvPicPr>
          <p:cNvPr id="111" name="Google Shape;111;p22"/>
          <p:cNvPicPr preferRelativeResize="0"/>
          <p:nvPr/>
        </p:nvPicPr>
        <p:blipFill rotWithShape="1">
          <a:blip r:embed="rId3">
            <a:alphaModFix/>
          </a:blip>
          <a:srcRect b="0" l="3250" r="0" t="3484"/>
          <a:stretch/>
        </p:blipFill>
        <p:spPr>
          <a:xfrm>
            <a:off x="7005925" y="159125"/>
            <a:ext cx="1998550" cy="474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BRAM</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a:t>
            </a:r>
            <a:r>
              <a:rPr lang="en"/>
              <a:t>for dense memory requirements.</a:t>
            </a:r>
            <a:endParaRPr/>
          </a:p>
          <a:p>
            <a:pPr indent="-342900" lvl="0" marL="457200" rtl="0" algn="l">
              <a:spcBef>
                <a:spcPts val="0"/>
              </a:spcBef>
              <a:spcAft>
                <a:spcPts val="0"/>
              </a:spcAft>
              <a:buSzPts val="1800"/>
              <a:buChar char="➢"/>
            </a:pPr>
            <a:r>
              <a:rPr lang="en"/>
              <a:t>Can be used as RAM,ROM, FIFO etc.</a:t>
            </a:r>
            <a:endParaRPr/>
          </a:p>
          <a:p>
            <a:pPr indent="-342900" lvl="0" marL="457200" rtl="0" algn="l">
              <a:spcBef>
                <a:spcPts val="0"/>
              </a:spcBef>
              <a:spcAft>
                <a:spcPts val="0"/>
              </a:spcAft>
              <a:buSzPts val="1800"/>
              <a:buChar char="➢"/>
            </a:pPr>
            <a:r>
              <a:rPr lang="en"/>
              <a:t>Each Block RAM can store up to </a:t>
            </a:r>
            <a:r>
              <a:rPr b="1" lang="en"/>
              <a:t>36 Kb</a:t>
            </a:r>
            <a:r>
              <a:rPr lang="en"/>
              <a:t> of information and The </a:t>
            </a:r>
            <a:r>
              <a:rPr b="1" lang="en"/>
              <a:t>default word size is 18 bits</a:t>
            </a:r>
            <a:r>
              <a:rPr lang="en"/>
              <a:t>, and in this configuration each RAM comprises</a:t>
            </a:r>
            <a:r>
              <a:rPr b="1" lang="en"/>
              <a:t> 2048 memory elements</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DRAM vs BRAM</a:t>
            </a:r>
            <a:endParaRPr/>
          </a:p>
        </p:txBody>
      </p:sp>
      <p:sp>
        <p:nvSpPr>
          <p:cNvPr id="123" name="Google Shape;123;p24"/>
          <p:cNvSpPr txBox="1"/>
          <p:nvPr>
            <p:ph idx="1" type="body"/>
          </p:nvPr>
        </p:nvSpPr>
        <p:spPr>
          <a:xfrm>
            <a:off x="311700" y="1360400"/>
            <a:ext cx="8128500" cy="3208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BRAM </a:t>
            </a:r>
            <a:r>
              <a:rPr lang="en"/>
              <a:t>- Using a Block RAM means that a large amount of data can be stored in a small physical space on the device, within a dedicated and optimised memory element</a:t>
            </a:r>
            <a:endParaRPr/>
          </a:p>
          <a:p>
            <a:pPr indent="-342900" lvl="0" marL="457200" rtl="0" algn="l">
              <a:spcBef>
                <a:spcPts val="0"/>
              </a:spcBef>
              <a:spcAft>
                <a:spcPts val="0"/>
              </a:spcAft>
              <a:buSzPts val="1800"/>
              <a:buChar char="➢"/>
            </a:pPr>
            <a:r>
              <a:rPr b="1" lang="en"/>
              <a:t>DRAM</a:t>
            </a:r>
            <a:r>
              <a:rPr lang="en"/>
              <a:t> - Distributed RAM, which is constructed from the LUTs within the logic fabric. A significant number of LUTs (spanned over a larger area) are required to form a memory of comparable size to a Block RAM, and the resulting implementation suffers from restricted timing performance due to the increased logic and routing delays.</a:t>
            </a:r>
            <a:endParaRPr/>
          </a:p>
          <a:p>
            <a:pPr indent="-317500" lvl="1" marL="914400" rtl="0" algn="l">
              <a:spcBef>
                <a:spcPts val="0"/>
              </a:spcBef>
              <a:spcAft>
                <a:spcPts val="0"/>
              </a:spcAft>
              <a:buSzPts val="1400"/>
              <a:buChar char="○"/>
            </a:pPr>
            <a:r>
              <a:rPr lang="en"/>
              <a:t>Advantage of Dram is distributed memories can be located close to the components that interact with them, which can result in fast </a:t>
            </a:r>
            <a:r>
              <a:rPr lang="en"/>
              <a:t>timing</a:t>
            </a:r>
            <a:r>
              <a:rPr lang="en"/>
              <a:t> performance i.e (small memories using distributed RAM, both for resource efficiency, and because their placement is more flexible)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DSP48E1</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LUTs in the logic fabric can be used to implement arithmetic operators of any arbitrary length, but are most suitable for arithmetic operators with </a:t>
            </a:r>
            <a:r>
              <a:rPr b="1" lang="en"/>
              <a:t>short wordlengths</a:t>
            </a:r>
            <a:r>
              <a:rPr lang="en"/>
              <a:t> (arithmetic circuits for long word lengths can have a large footprint in slice logic, with placement and routing factors resulting in sub-optimal clock frequencies).</a:t>
            </a:r>
            <a:endParaRPr/>
          </a:p>
          <a:p>
            <a:pPr indent="-342900" lvl="0" marL="457200" rtl="0" algn="l">
              <a:spcBef>
                <a:spcPts val="0"/>
              </a:spcBef>
              <a:spcAft>
                <a:spcPts val="0"/>
              </a:spcAft>
              <a:buSzPts val="1800"/>
              <a:buChar char="➢"/>
            </a:pPr>
            <a:r>
              <a:rPr lang="en"/>
              <a:t>DSPs are for </a:t>
            </a:r>
            <a:r>
              <a:rPr b="1" lang="en"/>
              <a:t>medium and long word lengths</a:t>
            </a:r>
            <a:r>
              <a:rPr lang="en"/>
              <a:t> and are used for high-speed arithmetic.</a:t>
            </a:r>
            <a:endParaRPr/>
          </a:p>
          <a:p>
            <a:pPr indent="-342900" lvl="0" marL="457200" rtl="0" algn="l">
              <a:spcBef>
                <a:spcPts val="0"/>
              </a:spcBef>
              <a:spcAft>
                <a:spcPts val="0"/>
              </a:spcAft>
              <a:buSzPts val="1800"/>
              <a:buChar char="➢"/>
            </a:pPr>
            <a:r>
              <a:rPr lang="en"/>
              <a:t>Comprise a pre-adder/subtractor, multiplier, and post-adder/subtractor with logic unit.</a:t>
            </a:r>
            <a:endParaRPr/>
          </a:p>
          <a:p>
            <a:pPr indent="-342900" lvl="0" marL="457200" rtl="0" algn="l">
              <a:spcBef>
                <a:spcPts val="0"/>
              </a:spcBef>
              <a:spcAft>
                <a:spcPts val="0"/>
              </a:spcAft>
              <a:buSzPts val="1800"/>
              <a:buChar char="➢"/>
            </a:pPr>
            <a:r>
              <a:rPr lang="en"/>
              <a:t>DSP48E1s are suited to a variety of applications in signal processing, Image Processing.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body"/>
          </p:nvPr>
        </p:nvSpPr>
        <p:spPr>
          <a:xfrm>
            <a:off x="311700" y="1416425"/>
            <a:ext cx="3870300" cy="3152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b="1" lang="en"/>
              <a:t>GTX transceivers</a:t>
            </a:r>
            <a:r>
              <a:rPr lang="en"/>
              <a:t> are high-speed communications interface blocks which are embedded into the logic fabric.</a:t>
            </a:r>
            <a:endParaRPr/>
          </a:p>
          <a:p>
            <a:pPr indent="-325755" lvl="0" marL="457200" rtl="0" algn="l">
              <a:spcBef>
                <a:spcPts val="0"/>
              </a:spcBef>
              <a:spcAft>
                <a:spcPts val="0"/>
              </a:spcAft>
              <a:buSzPct val="100000"/>
              <a:buChar char="➢"/>
            </a:pPr>
            <a:r>
              <a:rPr lang="en"/>
              <a:t>GTX Transceivers are implemented as ‘quads’, i.e. groups of 4 individual channels, each of which comprises a dedicated Phase Locked Loop (PLL) for that channel, a transmitter, and a receiver.</a:t>
            </a:r>
            <a:endParaRPr/>
          </a:p>
          <a:p>
            <a:pPr indent="-325755" lvl="0" marL="457200" rtl="0" algn="l">
              <a:spcBef>
                <a:spcPts val="0"/>
              </a:spcBef>
              <a:spcAft>
                <a:spcPts val="0"/>
              </a:spcAft>
              <a:buSzPct val="100000"/>
              <a:buChar char="➢"/>
            </a:pPr>
            <a:r>
              <a:rPr lang="en"/>
              <a:t>rates of up to 12.5Gbps based on zynq device.</a:t>
            </a:r>
            <a:endParaRPr/>
          </a:p>
        </p:txBody>
      </p:sp>
      <p:pic>
        <p:nvPicPr>
          <p:cNvPr id="135" name="Google Shape;135;p26"/>
          <p:cNvPicPr preferRelativeResize="0"/>
          <p:nvPr/>
        </p:nvPicPr>
        <p:blipFill>
          <a:blip r:embed="rId3">
            <a:alphaModFix/>
          </a:blip>
          <a:stretch>
            <a:fillRect/>
          </a:stretch>
        </p:blipFill>
        <p:spPr>
          <a:xfrm>
            <a:off x="3964150" y="0"/>
            <a:ext cx="5179851" cy="514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Analogue to Digital Converter (ADC)</a:t>
            </a:r>
            <a:r>
              <a:rPr lang="en"/>
              <a:t>- Features two separate 12-bit ADCs both capable of sampling external analogue input signals at 1Msps.</a:t>
            </a:r>
            <a:endParaRPr/>
          </a:p>
          <a:p>
            <a:pPr indent="-342900" lvl="0" marL="457200" rtl="0" algn="l">
              <a:spcBef>
                <a:spcPts val="0"/>
              </a:spcBef>
              <a:spcAft>
                <a:spcPts val="0"/>
              </a:spcAft>
              <a:buSzPts val="1800"/>
              <a:buChar char="➢"/>
            </a:pPr>
            <a:r>
              <a:rPr b="1" lang="en"/>
              <a:t>Clock</a:t>
            </a:r>
            <a:r>
              <a:rPr lang="en"/>
              <a:t>-The PL receives </a:t>
            </a:r>
            <a:r>
              <a:rPr b="1" lang="en"/>
              <a:t>four</a:t>
            </a:r>
            <a:r>
              <a:rPr lang="en"/>
              <a:t> separate clock inputs from the PS, and additionally has the facilities to generate and distribute its own clock signals independently of the PS.</a:t>
            </a:r>
            <a:endParaRPr/>
          </a:p>
          <a:p>
            <a:pPr indent="-342900" lvl="0" marL="457200" rtl="0" algn="l">
              <a:spcBef>
                <a:spcPts val="0"/>
              </a:spcBef>
              <a:spcAft>
                <a:spcPts val="0"/>
              </a:spcAft>
              <a:buSzPts val="1800"/>
              <a:buChar char="➢"/>
            </a:pPr>
            <a:r>
              <a:rPr b="1" lang="en"/>
              <a:t>Programming and Debug</a:t>
            </a:r>
            <a:r>
              <a:rPr lang="en"/>
              <a:t> — A set of JTAG ports are provided in the PL section to </a:t>
            </a:r>
            <a:r>
              <a:rPr lang="en"/>
              <a:t>facilitate</a:t>
            </a:r>
            <a:r>
              <a:rPr lang="en"/>
              <a:t> configuration and debugging of the PL.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Example1</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48" name="Google Shape;148;p28"/>
          <p:cNvPicPr preferRelativeResize="0"/>
          <p:nvPr/>
        </p:nvPicPr>
        <p:blipFill>
          <a:blip r:embed="rId3">
            <a:alphaModFix/>
          </a:blip>
          <a:stretch>
            <a:fillRect/>
          </a:stretch>
        </p:blipFill>
        <p:spPr>
          <a:xfrm>
            <a:off x="311700" y="1234900"/>
            <a:ext cx="3905250" cy="3009900"/>
          </a:xfrm>
          <a:prstGeom prst="rect">
            <a:avLst/>
          </a:prstGeom>
          <a:noFill/>
          <a:ln>
            <a:noFill/>
          </a:ln>
        </p:spPr>
      </p:pic>
      <p:pic>
        <p:nvPicPr>
          <p:cNvPr id="149" name="Google Shape;149;p28"/>
          <p:cNvPicPr preferRelativeResize="0"/>
          <p:nvPr/>
        </p:nvPicPr>
        <p:blipFill>
          <a:blip r:embed="rId4">
            <a:alphaModFix/>
          </a:blip>
          <a:stretch>
            <a:fillRect/>
          </a:stretch>
        </p:blipFill>
        <p:spPr>
          <a:xfrm>
            <a:off x="4018425" y="1152475"/>
            <a:ext cx="4952006" cy="1419275"/>
          </a:xfrm>
          <a:prstGeom prst="rect">
            <a:avLst/>
          </a:prstGeom>
          <a:noFill/>
          <a:ln>
            <a:noFill/>
          </a:ln>
        </p:spPr>
      </p:pic>
      <p:pic>
        <p:nvPicPr>
          <p:cNvPr id="150" name="Google Shape;150;p28"/>
          <p:cNvPicPr preferRelativeResize="0"/>
          <p:nvPr/>
        </p:nvPicPr>
        <p:blipFill>
          <a:blip r:embed="rId5">
            <a:alphaModFix/>
          </a:blip>
          <a:stretch>
            <a:fillRect/>
          </a:stretch>
        </p:blipFill>
        <p:spPr>
          <a:xfrm>
            <a:off x="4282250" y="1234900"/>
            <a:ext cx="1843800" cy="317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9"/>
          <p:cNvPicPr preferRelativeResize="0"/>
          <p:nvPr/>
        </p:nvPicPr>
        <p:blipFill>
          <a:blip r:embed="rId3">
            <a:alphaModFix/>
          </a:blip>
          <a:stretch>
            <a:fillRect/>
          </a:stretch>
        </p:blipFill>
        <p:spPr>
          <a:xfrm>
            <a:off x="383252" y="1017725"/>
            <a:ext cx="2688550" cy="4053525"/>
          </a:xfrm>
          <a:prstGeom prst="rect">
            <a:avLst/>
          </a:prstGeom>
          <a:noFill/>
          <a:ln>
            <a:noFill/>
          </a:ln>
        </p:spPr>
      </p:pic>
      <p:pic>
        <p:nvPicPr>
          <p:cNvPr id="158" name="Google Shape;158;p29"/>
          <p:cNvPicPr preferRelativeResize="0"/>
          <p:nvPr/>
        </p:nvPicPr>
        <p:blipFill>
          <a:blip r:embed="rId4">
            <a:alphaModFix/>
          </a:blip>
          <a:stretch>
            <a:fillRect/>
          </a:stretch>
        </p:blipFill>
        <p:spPr>
          <a:xfrm>
            <a:off x="2375275" y="1672415"/>
            <a:ext cx="6304799" cy="1659425"/>
          </a:xfrm>
          <a:prstGeom prst="rect">
            <a:avLst/>
          </a:prstGeom>
          <a:noFill/>
          <a:ln>
            <a:noFill/>
          </a:ln>
        </p:spPr>
      </p:pic>
      <p:pic>
        <p:nvPicPr>
          <p:cNvPr id="159" name="Google Shape;159;p29"/>
          <p:cNvPicPr preferRelativeResize="0"/>
          <p:nvPr/>
        </p:nvPicPr>
        <p:blipFill>
          <a:blip r:embed="rId5">
            <a:alphaModFix/>
          </a:blip>
          <a:stretch>
            <a:fillRect/>
          </a:stretch>
        </p:blipFill>
        <p:spPr>
          <a:xfrm>
            <a:off x="5060325" y="3241250"/>
            <a:ext cx="3935324" cy="125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b="1"/>
          </a:p>
        </p:txBody>
      </p:sp>
      <p:pic>
        <p:nvPicPr>
          <p:cNvPr id="166" name="Google Shape;166;p30"/>
          <p:cNvPicPr preferRelativeResize="0"/>
          <p:nvPr/>
        </p:nvPicPr>
        <p:blipFill>
          <a:blip r:embed="rId3">
            <a:alphaModFix/>
          </a:blip>
          <a:stretch>
            <a:fillRect/>
          </a:stretch>
        </p:blipFill>
        <p:spPr>
          <a:xfrm>
            <a:off x="311700" y="976900"/>
            <a:ext cx="5842625" cy="4110549"/>
          </a:xfrm>
          <a:prstGeom prst="rect">
            <a:avLst/>
          </a:prstGeom>
          <a:noFill/>
          <a:ln>
            <a:noFill/>
          </a:ln>
        </p:spPr>
      </p:pic>
      <p:pic>
        <p:nvPicPr>
          <p:cNvPr id="167" name="Google Shape;167;p30"/>
          <p:cNvPicPr preferRelativeResize="0"/>
          <p:nvPr/>
        </p:nvPicPr>
        <p:blipFill>
          <a:blip r:embed="rId4">
            <a:alphaModFix/>
          </a:blip>
          <a:stretch>
            <a:fillRect/>
          </a:stretch>
        </p:blipFill>
        <p:spPr>
          <a:xfrm>
            <a:off x="2265825" y="2105139"/>
            <a:ext cx="6481476" cy="1511075"/>
          </a:xfrm>
          <a:prstGeom prst="rect">
            <a:avLst/>
          </a:prstGeom>
          <a:noFill/>
          <a:ln>
            <a:noFill/>
          </a:ln>
        </p:spPr>
      </p:pic>
      <p:pic>
        <p:nvPicPr>
          <p:cNvPr id="168" name="Google Shape;168;p30"/>
          <p:cNvPicPr preferRelativeResize="0"/>
          <p:nvPr/>
        </p:nvPicPr>
        <p:blipFill>
          <a:blip r:embed="rId5">
            <a:alphaModFix/>
          </a:blip>
          <a:stretch>
            <a:fillRect/>
          </a:stretch>
        </p:blipFill>
        <p:spPr>
          <a:xfrm>
            <a:off x="5078525" y="3330050"/>
            <a:ext cx="3563120" cy="113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Processor System (PS)</a:t>
            </a:r>
            <a:endParaRPr/>
          </a:p>
        </p:txBody>
      </p:sp>
      <p:sp>
        <p:nvSpPr>
          <p:cNvPr id="174" name="Google Shape;174;p31"/>
          <p:cNvSpPr txBox="1"/>
          <p:nvPr>
            <p:ph idx="1" type="body"/>
          </p:nvPr>
        </p:nvSpPr>
        <p:spPr>
          <a:xfrm>
            <a:off x="311700" y="1158700"/>
            <a:ext cx="3287700" cy="341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PS has:</a:t>
            </a:r>
            <a:endParaRPr/>
          </a:p>
          <a:p>
            <a:pPr indent="-342900" lvl="0" marL="457200" rtl="0" algn="l">
              <a:spcBef>
                <a:spcPts val="1200"/>
              </a:spcBef>
              <a:spcAft>
                <a:spcPts val="0"/>
              </a:spcAft>
              <a:buSzPts val="1800"/>
              <a:buChar char="➢"/>
            </a:pPr>
            <a:r>
              <a:rPr lang="en"/>
              <a:t>2 Core arm cortex A9 processor</a:t>
            </a:r>
            <a:endParaRPr/>
          </a:p>
          <a:p>
            <a:pPr indent="-342900" lvl="0" marL="457200" rtl="0" algn="l">
              <a:spcBef>
                <a:spcPts val="0"/>
              </a:spcBef>
              <a:spcAft>
                <a:spcPts val="0"/>
              </a:spcAft>
              <a:buSzPts val="1800"/>
              <a:buChar char="➢"/>
            </a:pPr>
            <a:r>
              <a:rPr lang="en"/>
              <a:t>Application Processing Unit (APU)</a:t>
            </a:r>
            <a:endParaRPr/>
          </a:p>
          <a:p>
            <a:pPr indent="-342900" lvl="0" marL="457200" rtl="0" algn="l">
              <a:spcBef>
                <a:spcPts val="0"/>
              </a:spcBef>
              <a:spcAft>
                <a:spcPts val="0"/>
              </a:spcAft>
              <a:buSzPts val="1800"/>
              <a:buChar char="➢"/>
            </a:pPr>
            <a:r>
              <a:rPr lang="en"/>
              <a:t>Peripheral interfaces</a:t>
            </a:r>
            <a:endParaRPr/>
          </a:p>
          <a:p>
            <a:pPr indent="-342900" lvl="0" marL="457200" rtl="0" algn="l">
              <a:spcBef>
                <a:spcPts val="0"/>
              </a:spcBef>
              <a:spcAft>
                <a:spcPts val="0"/>
              </a:spcAft>
              <a:buSzPts val="1800"/>
              <a:buChar char="➢"/>
            </a:pPr>
            <a:r>
              <a:rPr lang="en"/>
              <a:t>Cache memory</a:t>
            </a:r>
            <a:endParaRPr/>
          </a:p>
          <a:p>
            <a:pPr indent="-342900" lvl="0" marL="457200" rtl="0" algn="l">
              <a:spcBef>
                <a:spcPts val="0"/>
              </a:spcBef>
              <a:spcAft>
                <a:spcPts val="0"/>
              </a:spcAft>
              <a:buSzPts val="1800"/>
              <a:buChar char="➢"/>
            </a:pPr>
            <a:r>
              <a:rPr lang="en"/>
              <a:t>Memory interfaces</a:t>
            </a:r>
            <a:endParaRPr/>
          </a:p>
          <a:p>
            <a:pPr indent="-342900" lvl="0" marL="457200" rtl="0" algn="l">
              <a:spcBef>
                <a:spcPts val="0"/>
              </a:spcBef>
              <a:spcAft>
                <a:spcPts val="0"/>
              </a:spcAft>
              <a:buSzPts val="1800"/>
              <a:buChar char="➢"/>
            </a:pPr>
            <a:r>
              <a:rPr lang="en"/>
              <a:t>Interconnect</a:t>
            </a:r>
            <a:endParaRPr/>
          </a:p>
          <a:p>
            <a:pPr indent="-342900" lvl="0" marL="457200" rtl="0" algn="l">
              <a:spcBef>
                <a:spcPts val="0"/>
              </a:spcBef>
              <a:spcAft>
                <a:spcPts val="0"/>
              </a:spcAft>
              <a:buSzPts val="1800"/>
              <a:buChar char="➢"/>
            </a:pPr>
            <a:r>
              <a:rPr lang="en"/>
              <a:t>Clock generation circuitry</a:t>
            </a:r>
            <a:endParaRPr/>
          </a:p>
          <a:p>
            <a:pPr indent="0" lvl="0" marL="0" rtl="0" algn="l">
              <a:spcBef>
                <a:spcPts val="120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3599326" y="1075738"/>
            <a:ext cx="5122001" cy="3569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Soc FPGA</a:t>
            </a:r>
            <a:endParaRPr/>
          </a:p>
          <a:p>
            <a:pPr indent="-342900" lvl="0" marL="457200" rtl="0" algn="l">
              <a:spcBef>
                <a:spcPts val="0"/>
              </a:spcBef>
              <a:spcAft>
                <a:spcPts val="0"/>
              </a:spcAft>
              <a:buSzPts val="1800"/>
              <a:buChar char="❏"/>
            </a:pPr>
            <a:r>
              <a:rPr lang="en"/>
              <a:t>PL</a:t>
            </a:r>
            <a:endParaRPr/>
          </a:p>
          <a:p>
            <a:pPr indent="-317500" lvl="1" marL="914400" rtl="0" algn="l">
              <a:spcBef>
                <a:spcPts val="0"/>
              </a:spcBef>
              <a:spcAft>
                <a:spcPts val="0"/>
              </a:spcAft>
              <a:buSzPts val="1400"/>
              <a:buChar char="❏"/>
            </a:pPr>
            <a:r>
              <a:rPr lang="en"/>
              <a:t>Example</a:t>
            </a:r>
            <a:endParaRPr/>
          </a:p>
          <a:p>
            <a:pPr indent="-342900" lvl="0" marL="457200" rtl="0" algn="l">
              <a:spcBef>
                <a:spcPts val="0"/>
              </a:spcBef>
              <a:spcAft>
                <a:spcPts val="0"/>
              </a:spcAft>
              <a:buSzPts val="1800"/>
              <a:buChar char="❏"/>
            </a:pPr>
            <a:r>
              <a:rPr lang="en"/>
              <a:t>PS</a:t>
            </a:r>
            <a:endParaRPr/>
          </a:p>
          <a:p>
            <a:pPr indent="-317500" lvl="1" marL="914400" rtl="0" algn="l">
              <a:spcBef>
                <a:spcPts val="0"/>
              </a:spcBef>
              <a:spcAft>
                <a:spcPts val="0"/>
              </a:spcAft>
              <a:buSzPts val="1400"/>
              <a:buChar char="❏"/>
            </a:pPr>
            <a:r>
              <a:rPr lang="en"/>
              <a:t>Virtual and Physical Memory</a:t>
            </a:r>
            <a:endParaRPr/>
          </a:p>
          <a:p>
            <a:pPr indent="-317500" lvl="1" marL="914400" rtl="0" algn="l">
              <a:spcBef>
                <a:spcPts val="0"/>
              </a:spcBef>
              <a:spcAft>
                <a:spcPts val="0"/>
              </a:spcAft>
              <a:buSzPts val="1400"/>
              <a:buChar char="❏"/>
            </a:pPr>
            <a:r>
              <a:rPr lang="en"/>
              <a:t>Soft and Hard Processor</a:t>
            </a:r>
            <a:endParaRPr/>
          </a:p>
          <a:p>
            <a:pPr indent="-342900" lvl="0" marL="457200" rtl="0" algn="l">
              <a:spcBef>
                <a:spcPts val="0"/>
              </a:spcBef>
              <a:spcAft>
                <a:spcPts val="0"/>
              </a:spcAft>
              <a:buSzPts val="1800"/>
              <a:buChar char="❏"/>
            </a:pPr>
            <a:r>
              <a:rPr lang="en"/>
              <a:t>Communication between PS and PL</a:t>
            </a:r>
            <a:endParaRPr/>
          </a:p>
          <a:p>
            <a:pPr indent="-317500" lvl="1" marL="914400" rtl="0" algn="l">
              <a:spcBef>
                <a:spcPts val="0"/>
              </a:spcBef>
              <a:spcAft>
                <a:spcPts val="0"/>
              </a:spcAft>
              <a:buSzPts val="1400"/>
              <a:buChar char="❏"/>
            </a:pPr>
            <a:r>
              <a:rPr lang="en"/>
              <a:t>Example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APU</a:t>
            </a:r>
            <a:endParaRPr/>
          </a:p>
        </p:txBody>
      </p:sp>
      <p:sp>
        <p:nvSpPr>
          <p:cNvPr id="181" name="Google Shape;181;p32"/>
          <p:cNvSpPr txBox="1"/>
          <p:nvPr>
            <p:ph idx="1" type="body"/>
          </p:nvPr>
        </p:nvSpPr>
        <p:spPr>
          <a:xfrm>
            <a:off x="311700" y="1147475"/>
            <a:ext cx="4260300" cy="3675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Each </a:t>
            </a:r>
            <a:r>
              <a:rPr lang="en"/>
              <a:t>Processor Cores includes separate :</a:t>
            </a:r>
            <a:endParaRPr/>
          </a:p>
          <a:p>
            <a:pPr indent="-310832" lvl="1" marL="914400" rtl="0" algn="l">
              <a:spcBef>
                <a:spcPts val="0"/>
              </a:spcBef>
              <a:spcAft>
                <a:spcPts val="0"/>
              </a:spcAft>
              <a:buSzPct val="77777"/>
              <a:buChar char="○"/>
            </a:pPr>
            <a:r>
              <a:rPr lang="en" sz="1800"/>
              <a:t>NEON™ Media Processing Engine (MPE) and Floating Point Unit (FPU).</a:t>
            </a:r>
            <a:endParaRPr sz="1800"/>
          </a:p>
          <a:p>
            <a:pPr indent="-310832" lvl="1" marL="914400" rtl="0" algn="l">
              <a:spcBef>
                <a:spcPts val="0"/>
              </a:spcBef>
              <a:spcAft>
                <a:spcPts val="0"/>
              </a:spcAft>
              <a:buSzPct val="77777"/>
              <a:buChar char="○"/>
            </a:pPr>
            <a:r>
              <a:rPr lang="en" sz="1800"/>
              <a:t>Memory Management Unit (MMU).</a:t>
            </a:r>
            <a:endParaRPr sz="1800"/>
          </a:p>
          <a:p>
            <a:pPr indent="-310832" lvl="1" marL="914400" rtl="0" algn="l">
              <a:spcBef>
                <a:spcPts val="0"/>
              </a:spcBef>
              <a:spcAft>
                <a:spcPts val="0"/>
              </a:spcAft>
              <a:buSzPct val="77777"/>
              <a:buChar char="○"/>
            </a:pPr>
            <a:r>
              <a:rPr lang="en" sz="1800"/>
              <a:t>Level 1 cache memory (two sections for instruction and data).</a:t>
            </a:r>
            <a:endParaRPr sz="1800"/>
          </a:p>
          <a:p>
            <a:pPr indent="-334327" lvl="0" marL="457200" rtl="0" algn="l">
              <a:spcBef>
                <a:spcPts val="0"/>
              </a:spcBef>
              <a:spcAft>
                <a:spcPts val="0"/>
              </a:spcAft>
              <a:buSzPct val="100000"/>
              <a:buChar char="➢"/>
            </a:pPr>
            <a:r>
              <a:rPr lang="en"/>
              <a:t> </a:t>
            </a:r>
            <a:r>
              <a:rPr lang="en"/>
              <a:t>Snoop Control Unit (SCU) </a:t>
            </a:r>
            <a:endParaRPr/>
          </a:p>
          <a:p>
            <a:pPr indent="-334327" lvl="0" marL="457200" rtl="0" algn="l">
              <a:spcBef>
                <a:spcPts val="0"/>
              </a:spcBef>
              <a:spcAft>
                <a:spcPts val="0"/>
              </a:spcAft>
              <a:buSzPct val="100000"/>
              <a:buChar char="➢"/>
            </a:pPr>
            <a:r>
              <a:rPr lang="en"/>
              <a:t> Level 2 cache memory</a:t>
            </a:r>
            <a:endParaRPr/>
          </a:p>
          <a:p>
            <a:pPr indent="-334327" lvl="0" marL="457200" rtl="0" algn="l">
              <a:spcBef>
                <a:spcPts val="0"/>
              </a:spcBef>
              <a:spcAft>
                <a:spcPts val="0"/>
              </a:spcAft>
              <a:buSzPct val="100000"/>
              <a:buChar char="➢"/>
            </a:pPr>
            <a:r>
              <a:rPr lang="en"/>
              <a:t> On Chip Memory</a:t>
            </a:r>
            <a:endParaRPr/>
          </a:p>
          <a:p>
            <a:pPr indent="-310832" lvl="0" marL="457200" rtl="0" algn="l">
              <a:lnSpc>
                <a:spcPct val="100000"/>
              </a:lnSpc>
              <a:spcBef>
                <a:spcPts val="0"/>
              </a:spcBef>
              <a:spcAft>
                <a:spcPts val="0"/>
              </a:spcAft>
              <a:buClr>
                <a:schemeClr val="dk1"/>
              </a:buClr>
              <a:buSzPct val="77777"/>
              <a:buChar char="➢"/>
            </a:pPr>
            <a:r>
              <a:rPr lang="en"/>
              <a:t>Timers and an interrupt controller </a:t>
            </a:r>
            <a:endParaRPr/>
          </a:p>
        </p:txBody>
      </p:sp>
      <p:pic>
        <p:nvPicPr>
          <p:cNvPr id="182" name="Google Shape;182;p32"/>
          <p:cNvPicPr preferRelativeResize="0"/>
          <p:nvPr/>
        </p:nvPicPr>
        <p:blipFill>
          <a:blip r:embed="rId3">
            <a:alphaModFix/>
          </a:blip>
          <a:stretch>
            <a:fillRect/>
          </a:stretch>
        </p:blipFill>
        <p:spPr>
          <a:xfrm>
            <a:off x="4299146" y="1360425"/>
            <a:ext cx="4844850" cy="3145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NEON Engine</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NEON engine provides Single Instruction Multiple Data (SIMD) facilities to enable strategic acceleration of media  and DSP type algorithms.</a:t>
            </a:r>
            <a:endParaRPr/>
          </a:p>
          <a:p>
            <a:pPr indent="-342900" lvl="0" marL="457200" rtl="0" algn="l">
              <a:spcBef>
                <a:spcPts val="0"/>
              </a:spcBef>
              <a:spcAft>
                <a:spcPts val="0"/>
              </a:spcAft>
              <a:buSzPts val="1800"/>
              <a:buChar char="➢"/>
            </a:pPr>
            <a:r>
              <a:rPr lang="en"/>
              <a:t> NEON instructions are an extension to the standard ARM instruction set, and can either be used explicitly, or by ensuring that the C code follows an expected form and thus allows NEON operations to be inferred by the compiler.</a:t>
            </a:r>
            <a:endParaRPr/>
          </a:p>
          <a:p>
            <a:pPr indent="-342900" lvl="0" marL="457200" rtl="0" algn="l">
              <a:spcBef>
                <a:spcPts val="0"/>
              </a:spcBef>
              <a:spcAft>
                <a:spcPts val="0"/>
              </a:spcAft>
              <a:buSzPts val="1800"/>
              <a:buChar char="➢"/>
            </a:pPr>
            <a:r>
              <a:rPr lang="en"/>
              <a:t>NEON supports a variety of data types including signed and unsigned integers, single precision floating point, and half-precision floating point; however, </a:t>
            </a:r>
            <a:r>
              <a:rPr b="1" lang="en"/>
              <a:t>double precision is not supported.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There are two input registers, A and B, each of which contain a set of N individual input vectors. A single defined operation is performed between the N sets of input vectors to produce a corresponding set of output vectors which are written to the output register. The size of the vectors can vary, as can the number of vectors comprising each register; the important feature is that each ‘lane’ produces results arising from the same operation, which is performed on several different sets of inputs at the same time; hence the term single instruction multiple data. </a:t>
            </a:r>
            <a:endParaRPr/>
          </a:p>
        </p:txBody>
      </p:sp>
      <p:pic>
        <p:nvPicPr>
          <p:cNvPr id="194" name="Google Shape;194;p34"/>
          <p:cNvPicPr preferRelativeResize="0"/>
          <p:nvPr/>
        </p:nvPicPr>
        <p:blipFill>
          <a:blip r:embed="rId3">
            <a:alphaModFix/>
          </a:blip>
          <a:stretch>
            <a:fillRect/>
          </a:stretch>
        </p:blipFill>
        <p:spPr>
          <a:xfrm>
            <a:off x="248775" y="102337"/>
            <a:ext cx="8520600" cy="48703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FPU</a:t>
            </a:r>
            <a:endParaRPr/>
          </a:p>
        </p:txBody>
      </p:sp>
      <p:sp>
        <p:nvSpPr>
          <p:cNvPr id="200" name="Google Shape;20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Floating Point Unit (FPU) (which does not possess SIMD capabilities) is </a:t>
            </a:r>
            <a:r>
              <a:rPr b="1" lang="en"/>
              <a:t>required if double precision computation is needed.</a:t>
            </a:r>
            <a:endParaRPr b="1"/>
          </a:p>
          <a:p>
            <a:pPr indent="-342900" lvl="0" marL="457200" rtl="0" algn="l">
              <a:spcBef>
                <a:spcPts val="0"/>
              </a:spcBef>
              <a:spcAft>
                <a:spcPts val="0"/>
              </a:spcAft>
              <a:buSzPts val="1800"/>
              <a:buChar char="➢"/>
            </a:pPr>
            <a:r>
              <a:rPr lang="en"/>
              <a:t>FPU</a:t>
            </a:r>
            <a:r>
              <a:rPr lang="en"/>
              <a:t> are referred to as ‘Floating Point Extensions’, or ‘VFP Extensions’ (Vector Floating Point). The unit provides hardware acceleration of floating point operations in compliance with the IEEE 754 standard, and supports single and double precision formats, with some additional support for half-precision and integer conversion.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MMU</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primary role of the Memory Management Unit (MMU) is to translate between virtual and physical addresses.</a:t>
            </a:r>
            <a:endParaRPr/>
          </a:p>
          <a:p>
            <a:pPr indent="-342900" lvl="0" marL="457200" rtl="0" algn="l">
              <a:spcBef>
                <a:spcPts val="0"/>
              </a:spcBef>
              <a:spcAft>
                <a:spcPts val="0"/>
              </a:spcAft>
              <a:buSzPts val="1800"/>
              <a:buChar char="➢"/>
            </a:pPr>
            <a:r>
              <a:rPr lang="en"/>
              <a:t>Virtual and Physical Memory:</a:t>
            </a:r>
            <a:endParaRPr/>
          </a:p>
          <a:p>
            <a:pPr indent="-317500" lvl="1" marL="914400" rtl="0" algn="l">
              <a:spcBef>
                <a:spcPts val="0"/>
              </a:spcBef>
              <a:spcAft>
                <a:spcPts val="0"/>
              </a:spcAft>
              <a:buSzPts val="1400"/>
              <a:buChar char="○"/>
            </a:pPr>
            <a:r>
              <a:rPr b="1" lang="en" sz="1800"/>
              <a:t>PAGE table</a:t>
            </a:r>
            <a:r>
              <a:rPr lang="en" sz="1800"/>
              <a:t> - contains mapping information allows processor to resolve virtual memory addresses to physical ones.</a:t>
            </a:r>
            <a:endParaRPr sz="1800"/>
          </a:p>
          <a:p>
            <a:pPr indent="-317500" lvl="1" marL="914400" rtl="0" algn="l">
              <a:spcBef>
                <a:spcPts val="0"/>
              </a:spcBef>
              <a:spcAft>
                <a:spcPts val="0"/>
              </a:spcAft>
              <a:buSzPts val="1400"/>
              <a:buChar char="○"/>
            </a:pPr>
            <a:r>
              <a:rPr b="1" lang="en" sz="1800"/>
              <a:t>Page</a:t>
            </a:r>
            <a:r>
              <a:rPr lang="en" sz="1800"/>
              <a:t> - is a segment of memory has unique </a:t>
            </a:r>
            <a:r>
              <a:rPr b="1" lang="en" sz="1800"/>
              <a:t>PFN</a:t>
            </a:r>
            <a:r>
              <a:rPr lang="en" sz="1800"/>
              <a:t> (Page Frame Number)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1571075" y="1629350"/>
            <a:ext cx="5883000" cy="1591200"/>
          </a:xfrm>
          <a:prstGeom prst="rect">
            <a:avLst/>
          </a:prstGeom>
        </p:spPr>
        <p:txBody>
          <a:bodyPr anchorCtr="0" anchor="t" bIns="91425" lIns="91425" spcFirstLastPara="1" rIns="91425" wrap="square" tIns="91425">
            <a:normAutofit fontScale="47500" lnSpcReduction="10000"/>
          </a:bodyPr>
          <a:lstStyle/>
          <a:p>
            <a:pPr indent="-282892" lvl="0" marL="457200" rtl="0" algn="l">
              <a:spcBef>
                <a:spcPts val="0"/>
              </a:spcBef>
              <a:spcAft>
                <a:spcPts val="0"/>
              </a:spcAft>
              <a:buSzPct val="100000"/>
              <a:buChar char="➢"/>
            </a:pPr>
            <a:r>
              <a:rPr lang="en"/>
              <a:t>Process A has virtual PFN1 mapped to physical PFN3. In order to translate this virtual PFN1 into physical PFN3 the processor will use an offset within the virtual page as an index to the page table.</a:t>
            </a:r>
            <a:endParaRPr/>
          </a:p>
          <a:p>
            <a:pPr indent="-282892" lvl="0" marL="457200" rtl="0" algn="l">
              <a:spcBef>
                <a:spcPts val="0"/>
              </a:spcBef>
              <a:spcAft>
                <a:spcPts val="0"/>
              </a:spcAft>
              <a:buSzPct val="100000"/>
              <a:buChar char="➢"/>
            </a:pPr>
            <a:r>
              <a:rPr lang="en"/>
              <a:t>If the entry at that offset is valid, a physical PFN is retrieved. If not and the process is trying to access non-existent regions of memory then the address cannot be resolved and the operating system is notified of a page fault to be dealt with.</a:t>
            </a:r>
            <a:endParaRPr/>
          </a:p>
          <a:p>
            <a:pPr indent="-282892" lvl="0" marL="457200" rtl="0" algn="l">
              <a:spcBef>
                <a:spcPts val="0"/>
              </a:spcBef>
              <a:spcAft>
                <a:spcPts val="0"/>
              </a:spcAft>
              <a:buSzPct val="100000"/>
              <a:buChar char="➢"/>
            </a:pPr>
            <a:r>
              <a:rPr lang="en"/>
              <a:t>Several virtual PFNs from different processes can be mapped to the same physical PFN, as is observed with entries from both Process A and B mapped to PFN3 in physical memory. This allows the system to operate with a large address space, where the system appears to have more memory than is physically present. </a:t>
            </a:r>
            <a:r>
              <a:rPr b="1" lang="en"/>
              <a:t>Virtual address spaces are independent for each process and so are offered a level of protection through separation, preventing code or data from undesired overwrites.</a:t>
            </a:r>
            <a:endParaRPr/>
          </a:p>
        </p:txBody>
      </p:sp>
      <p:pic>
        <p:nvPicPr>
          <p:cNvPr id="212" name="Google Shape;212;p37"/>
          <p:cNvPicPr preferRelativeResize="0"/>
          <p:nvPr/>
        </p:nvPicPr>
        <p:blipFill rotWithShape="1">
          <a:blip r:embed="rId3">
            <a:alphaModFix/>
          </a:blip>
          <a:srcRect b="38909" l="2610" r="11226" t="13593"/>
          <a:stretch/>
        </p:blipFill>
        <p:spPr>
          <a:xfrm>
            <a:off x="1571075" y="181925"/>
            <a:ext cx="5883000" cy="46467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SCU</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b="1" lang="en"/>
              <a:t>Snoop Control Unit (SCU)</a:t>
            </a:r>
            <a:r>
              <a:rPr lang="en"/>
              <a:t> forms a bridge between the ARM cores and the Level 2 cache and OCM memories.</a:t>
            </a:r>
            <a:endParaRPr/>
          </a:p>
          <a:p>
            <a:pPr indent="-317500" lvl="0" marL="457200" rtl="0" algn="l">
              <a:lnSpc>
                <a:spcPct val="100000"/>
              </a:lnSpc>
              <a:spcBef>
                <a:spcPts val="0"/>
              </a:spcBef>
              <a:spcAft>
                <a:spcPts val="0"/>
              </a:spcAft>
              <a:buClr>
                <a:srgbClr val="000000"/>
              </a:buClr>
              <a:buSzPts val="1400"/>
              <a:buChar char="➢"/>
            </a:pPr>
            <a:r>
              <a:rPr lang="en"/>
              <a:t> ‘Snooping’ is one of several mechanisms for ensuring cache coherency, i.e. managing the consistency of data across shared cache resources. </a:t>
            </a:r>
            <a:endParaRPr/>
          </a:p>
          <a:p>
            <a:pPr indent="-317500" lvl="0" marL="457200" rtl="0" algn="l">
              <a:lnSpc>
                <a:spcPct val="100000"/>
              </a:lnSpc>
              <a:spcBef>
                <a:spcPts val="0"/>
              </a:spcBef>
              <a:spcAft>
                <a:spcPts val="0"/>
              </a:spcAft>
              <a:buClr>
                <a:srgbClr val="000000"/>
              </a:buClr>
              <a:buSzPts val="1400"/>
              <a:buChar char="➢"/>
            </a:pPr>
            <a:r>
              <a:rPr lang="en"/>
              <a:t>The SCU is responsible for maintaining memory coherency between the processor data cache memories L1(D) and the shared Level 2 cache memory. It also initiates and controls access to the Level 2 cache, arbitrating between requests from the two cores where necessary.</a:t>
            </a:r>
            <a:endParaRPr/>
          </a:p>
          <a:p>
            <a:pPr indent="-317500" lvl="0" marL="457200" rtl="0" algn="l">
              <a:lnSpc>
                <a:spcPct val="100000"/>
              </a:lnSpc>
              <a:spcBef>
                <a:spcPts val="0"/>
              </a:spcBef>
              <a:spcAft>
                <a:spcPts val="0"/>
              </a:spcAft>
              <a:buClr>
                <a:srgbClr val="000000"/>
              </a:buClr>
              <a:buSzPts val="1400"/>
              <a:buChar char="➢"/>
            </a:pPr>
            <a:r>
              <a:rPr lang="en"/>
              <a:t>The SCU additionally manages transactions that take place between the PS and PL via the </a:t>
            </a:r>
            <a:r>
              <a:rPr b="1" lang="en"/>
              <a:t>Accelerator Coherency Port (ACP)</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1562"/>
              <a:buFont typeface="Arial"/>
              <a:buNone/>
            </a:pPr>
            <a:r>
              <a:rPr b="1" lang="en" sz="2133">
                <a:solidFill>
                  <a:schemeClr val="dk2"/>
                </a:solidFill>
              </a:rPr>
              <a:t>PS I/O Interfaces:</a:t>
            </a:r>
            <a:endParaRPr b="1" sz="3133"/>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SPI</a:t>
            </a:r>
            <a:endParaRPr/>
          </a:p>
          <a:p>
            <a:pPr indent="-342900" lvl="0" marL="457200" rtl="0" algn="l">
              <a:spcBef>
                <a:spcPts val="0"/>
              </a:spcBef>
              <a:spcAft>
                <a:spcPts val="0"/>
              </a:spcAft>
              <a:buSzPts val="1800"/>
              <a:buChar char="-"/>
            </a:pPr>
            <a:r>
              <a:rPr lang="en"/>
              <a:t>I2C</a:t>
            </a:r>
            <a:endParaRPr/>
          </a:p>
          <a:p>
            <a:pPr indent="-342900" lvl="0" marL="457200" rtl="0" algn="l">
              <a:spcBef>
                <a:spcPts val="0"/>
              </a:spcBef>
              <a:spcAft>
                <a:spcPts val="0"/>
              </a:spcAft>
              <a:buSzPts val="1800"/>
              <a:buChar char="-"/>
            </a:pPr>
            <a:r>
              <a:rPr lang="en"/>
              <a:t>CAN</a:t>
            </a:r>
            <a:endParaRPr/>
          </a:p>
          <a:p>
            <a:pPr indent="-342900" lvl="0" marL="457200" rtl="0" algn="l">
              <a:spcBef>
                <a:spcPts val="0"/>
              </a:spcBef>
              <a:spcAft>
                <a:spcPts val="0"/>
              </a:spcAft>
              <a:buSzPts val="1800"/>
              <a:buChar char="-"/>
            </a:pPr>
            <a:r>
              <a:rPr lang="en"/>
              <a:t>UART</a:t>
            </a:r>
            <a:endParaRPr/>
          </a:p>
          <a:p>
            <a:pPr indent="-342900" lvl="0" marL="457200" rtl="0" algn="l">
              <a:spcBef>
                <a:spcPts val="0"/>
              </a:spcBef>
              <a:spcAft>
                <a:spcPts val="0"/>
              </a:spcAft>
              <a:buSzPts val="1800"/>
              <a:buChar char="-"/>
            </a:pPr>
            <a:r>
              <a:rPr lang="en"/>
              <a:t>GPIO</a:t>
            </a:r>
            <a:endParaRPr/>
          </a:p>
          <a:p>
            <a:pPr indent="-342900" lvl="0" marL="457200" rtl="0" algn="l">
              <a:spcBef>
                <a:spcPts val="0"/>
              </a:spcBef>
              <a:spcAft>
                <a:spcPts val="0"/>
              </a:spcAft>
              <a:buSzPts val="1800"/>
              <a:buChar char="-"/>
            </a:pPr>
            <a:r>
              <a:rPr lang="en"/>
              <a:t>SDCARD</a:t>
            </a:r>
            <a:endParaRPr/>
          </a:p>
          <a:p>
            <a:pPr indent="-342900" lvl="0" marL="457200" rtl="0" algn="l">
              <a:spcBef>
                <a:spcPts val="0"/>
              </a:spcBef>
              <a:spcAft>
                <a:spcPts val="0"/>
              </a:spcAft>
              <a:buSzPts val="1800"/>
              <a:buChar char="-"/>
            </a:pPr>
            <a:r>
              <a:rPr lang="en"/>
              <a:t>USB</a:t>
            </a:r>
            <a:endParaRPr/>
          </a:p>
          <a:p>
            <a:pPr indent="-342900" lvl="0" marL="457200" rtl="0" algn="l">
              <a:spcBef>
                <a:spcPts val="0"/>
              </a:spcBef>
              <a:spcAft>
                <a:spcPts val="0"/>
              </a:spcAft>
              <a:buSzPts val="1800"/>
              <a:buChar char="-"/>
            </a:pPr>
            <a:r>
              <a:rPr lang="en"/>
              <a:t>EMAC(gig-e) (10,100 Mbps,1Gbps)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 processor vs Hard Processor</a:t>
            </a:r>
            <a:endParaRPr/>
          </a:p>
        </p:txBody>
      </p:sp>
      <p:sp>
        <p:nvSpPr>
          <p:cNvPr id="230" name="Google Shape;230;p40"/>
          <p:cNvSpPr txBox="1"/>
          <p:nvPr>
            <p:ph idx="1" type="body"/>
          </p:nvPr>
        </p:nvSpPr>
        <p:spPr>
          <a:xfrm>
            <a:off x="311700" y="1152475"/>
            <a:ext cx="2355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Microblaze, nios.</a:t>
            </a:r>
            <a:endParaRPr/>
          </a:p>
          <a:p>
            <a:pPr indent="-325755" lvl="0" marL="457200" rtl="0" algn="l">
              <a:spcBef>
                <a:spcPts val="0"/>
              </a:spcBef>
              <a:spcAft>
                <a:spcPts val="0"/>
              </a:spcAft>
              <a:buSzPct val="100000"/>
              <a:buChar char="➢"/>
            </a:pPr>
            <a:r>
              <a:rPr lang="en"/>
              <a:t>IP block deployed in the logic fabric of an FPGA</a:t>
            </a:r>
            <a:endParaRPr/>
          </a:p>
          <a:p>
            <a:pPr indent="-325755" lvl="0" marL="457200" rtl="0" algn="l">
              <a:spcBef>
                <a:spcPts val="0"/>
              </a:spcBef>
              <a:spcAft>
                <a:spcPts val="0"/>
              </a:spcAft>
              <a:buSzPct val="100000"/>
              <a:buChar char="➢"/>
            </a:pPr>
            <a:r>
              <a:rPr lang="en"/>
              <a:t>With </a:t>
            </a:r>
            <a:r>
              <a:rPr b="1" lang="en"/>
              <a:t>Soft Processor</a:t>
            </a:r>
            <a:r>
              <a:rPr lang="en"/>
              <a:t> number and precise implementation of processor instances is flexible </a:t>
            </a:r>
            <a:endParaRPr/>
          </a:p>
          <a:p>
            <a:pPr indent="-325755" lvl="0" marL="457200" rtl="0" algn="l">
              <a:spcBef>
                <a:spcPts val="0"/>
              </a:spcBef>
              <a:spcAft>
                <a:spcPts val="0"/>
              </a:spcAft>
              <a:buSzPct val="100000"/>
              <a:buChar char="➢"/>
            </a:pPr>
            <a:r>
              <a:rPr b="1" lang="en"/>
              <a:t>Hard Processor</a:t>
            </a:r>
            <a:r>
              <a:rPr lang="en"/>
              <a:t> can achieve considerably higher performance</a:t>
            </a:r>
            <a:endParaRPr/>
          </a:p>
        </p:txBody>
      </p:sp>
      <p:pic>
        <p:nvPicPr>
          <p:cNvPr id="231" name="Google Shape;231;p40"/>
          <p:cNvPicPr preferRelativeResize="0"/>
          <p:nvPr/>
        </p:nvPicPr>
        <p:blipFill>
          <a:blip r:embed="rId3">
            <a:alphaModFix/>
          </a:blip>
          <a:stretch>
            <a:fillRect/>
          </a:stretch>
        </p:blipFill>
        <p:spPr>
          <a:xfrm>
            <a:off x="2667137" y="1152474"/>
            <a:ext cx="6165162" cy="3024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Communication between PS and PL</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AXI (Advanced eXtensible Interface) Interfaces of AMBA Standard </a:t>
            </a:r>
            <a:r>
              <a:rPr lang="en"/>
              <a:t>by ARM.</a:t>
            </a:r>
            <a:endParaRPr/>
          </a:p>
          <a:p>
            <a:pPr indent="-342900" lvl="0" marL="457200" rtl="0" algn="l">
              <a:spcBef>
                <a:spcPts val="0"/>
              </a:spcBef>
              <a:spcAft>
                <a:spcPts val="0"/>
              </a:spcAft>
              <a:buSzPts val="1800"/>
              <a:buChar char="➢"/>
            </a:pPr>
            <a:r>
              <a:rPr lang="en"/>
              <a:t>Three types of AXI : AXI, AXI-LITE, AXIS</a:t>
            </a:r>
            <a:endParaRPr/>
          </a:p>
          <a:p>
            <a:pPr indent="-342900" lvl="0" marL="457200" rtl="0" algn="l">
              <a:spcBef>
                <a:spcPts val="0"/>
              </a:spcBef>
              <a:spcAft>
                <a:spcPts val="0"/>
              </a:spcAft>
              <a:buSzPts val="1800"/>
              <a:buChar char="➢"/>
            </a:pPr>
            <a:r>
              <a:rPr lang="en"/>
              <a:t>The primary interface between the PS and PL is via a </a:t>
            </a:r>
            <a:r>
              <a:rPr b="1" lang="en"/>
              <a:t>set of nine AXI interfaces</a:t>
            </a:r>
            <a:r>
              <a:rPr lang="en"/>
              <a:t>, each of which is composed of multiple channels. These make dedicated connections between the PL, and interconnects within the 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 FPGA</a:t>
            </a:r>
            <a:endParaRPr/>
          </a:p>
        </p:txBody>
      </p:sp>
      <p:sp>
        <p:nvSpPr>
          <p:cNvPr id="67" name="Google Shape;67;p15"/>
          <p:cNvSpPr txBox="1"/>
          <p:nvPr>
            <p:ph idx="1" type="body"/>
          </p:nvPr>
        </p:nvSpPr>
        <p:spPr>
          <a:xfrm>
            <a:off x="311700" y="1152475"/>
            <a:ext cx="458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 - Processor System</a:t>
            </a:r>
            <a:endParaRPr/>
          </a:p>
          <a:p>
            <a:pPr indent="-342900" lvl="0" marL="457200" rtl="0" algn="l">
              <a:spcBef>
                <a:spcPts val="0"/>
              </a:spcBef>
              <a:spcAft>
                <a:spcPts val="0"/>
              </a:spcAft>
              <a:buSzPts val="1800"/>
              <a:buChar char="➢"/>
            </a:pPr>
            <a:r>
              <a:rPr lang="en"/>
              <a:t>PL - Programmable logic ( FPGA )</a:t>
            </a:r>
            <a:endParaRPr/>
          </a:p>
          <a:p>
            <a:pPr indent="0" lvl="0" marL="45720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228388" y="1308100"/>
            <a:ext cx="3438525" cy="3105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2"/>
          <p:cNvPicPr preferRelativeResize="0"/>
          <p:nvPr/>
        </p:nvPicPr>
        <p:blipFill>
          <a:blip r:embed="rId3">
            <a:alphaModFix/>
          </a:blip>
          <a:stretch>
            <a:fillRect/>
          </a:stretch>
        </p:blipFill>
        <p:spPr>
          <a:xfrm>
            <a:off x="1559379" y="0"/>
            <a:ext cx="6025244"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signals crossing the PS-PL boundary include watchdog timers, reset signals, interrupts, and DMA interfacing signals.</a:t>
            </a:r>
            <a:endParaRPr/>
          </a:p>
          <a:p>
            <a:pPr indent="-342900" lvl="0" marL="457200" rtl="0" algn="l">
              <a:spcBef>
                <a:spcPts val="0"/>
              </a:spcBef>
              <a:spcAft>
                <a:spcPts val="0"/>
              </a:spcAft>
              <a:buSzPts val="1800"/>
              <a:buChar char="➢"/>
            </a:pPr>
            <a:r>
              <a:rPr lang="en"/>
              <a:t>EMIO- several connections from the PS can be routed through the PL to external interfaces, and this is referred to as Extended MIO, or EMIO.</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48" name="Google Shape;248;p43"/>
          <p:cNvPicPr preferRelativeResize="0"/>
          <p:nvPr/>
        </p:nvPicPr>
        <p:blipFill rotWithShape="1">
          <a:blip r:embed="rId3">
            <a:alphaModFix/>
          </a:blip>
          <a:srcRect b="0" l="8725" r="0" t="25205"/>
          <a:stretch/>
        </p:blipFill>
        <p:spPr>
          <a:xfrm>
            <a:off x="4327700" y="2571750"/>
            <a:ext cx="4219099" cy="2255975"/>
          </a:xfrm>
          <a:prstGeom prst="rect">
            <a:avLst/>
          </a:prstGeom>
          <a:noFill/>
          <a:ln>
            <a:noFill/>
          </a:ln>
        </p:spPr>
      </p:pic>
      <p:sp>
        <p:nvSpPr>
          <p:cNvPr id="249" name="Google Shape;249;p43"/>
          <p:cNvSpPr txBox="1"/>
          <p:nvPr/>
        </p:nvSpPr>
        <p:spPr>
          <a:xfrm>
            <a:off x="562525" y="396700"/>
            <a:ext cx="60399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Other topics: </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Interconnect vs Interface</a:t>
            </a:r>
            <a:endParaRPr/>
          </a:p>
        </p:txBody>
      </p:sp>
      <p:sp>
        <p:nvSpPr>
          <p:cNvPr id="255" name="Google Shape;25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Interconnect</a:t>
            </a:r>
            <a:r>
              <a:rPr lang="en"/>
              <a:t> — An interconnect is effectively a switch which manages and directs traffic between attached AXI interfaces. There are several interconnects within the PS, some which are directly interfaced to the PL and others which are for internal use only. The connections between these interconnects are also formed using AXI interfaces.</a:t>
            </a:r>
            <a:endParaRPr/>
          </a:p>
          <a:p>
            <a:pPr indent="0" lvl="0" marL="0" rtl="0" algn="l">
              <a:spcBef>
                <a:spcPts val="1200"/>
              </a:spcBef>
              <a:spcAft>
                <a:spcPts val="0"/>
              </a:spcAft>
              <a:buClr>
                <a:schemeClr val="dk1"/>
              </a:buClr>
              <a:buSzPts val="1100"/>
              <a:buFont typeface="Arial"/>
              <a:buNone/>
            </a:pPr>
            <a:r>
              <a:rPr b="1" lang="en"/>
              <a:t>Interface</a:t>
            </a:r>
            <a:r>
              <a:rPr lang="en"/>
              <a:t> — A point-to-point connection for passing data, addresses, and hand- shaking signals between master and slave clients within the system.</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 and PL led blinking with C Software.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267" name="Google Shape;267;p46"/>
          <p:cNvPicPr preferRelativeResize="0"/>
          <p:nvPr/>
        </p:nvPicPr>
        <p:blipFill>
          <a:blip r:embed="rId3">
            <a:alphaModFix/>
          </a:blip>
          <a:stretch>
            <a:fillRect/>
          </a:stretch>
        </p:blipFill>
        <p:spPr>
          <a:xfrm>
            <a:off x="3322402" y="698500"/>
            <a:ext cx="3715274" cy="383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Xilinx Zynq book.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t>
            </a:r>
            <a:endParaRPr/>
          </a:p>
        </p:txBody>
      </p:sp>
      <p:sp>
        <p:nvSpPr>
          <p:cNvPr id="74" name="Google Shape;74;p16"/>
          <p:cNvSpPr txBox="1"/>
          <p:nvPr>
            <p:ph idx="1" type="body"/>
          </p:nvPr>
        </p:nvSpPr>
        <p:spPr>
          <a:xfrm>
            <a:off x="311700" y="1152475"/>
            <a:ext cx="8520600" cy="336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IOBs</a:t>
            </a:r>
            <a:endParaRPr/>
          </a:p>
          <a:p>
            <a:pPr indent="-342900" lvl="0" marL="457200" rtl="0" algn="l">
              <a:spcBef>
                <a:spcPts val="0"/>
              </a:spcBef>
              <a:spcAft>
                <a:spcPts val="0"/>
              </a:spcAft>
              <a:buSzPts val="1800"/>
              <a:buChar char="➢"/>
            </a:pPr>
            <a:r>
              <a:rPr lang="en"/>
              <a:t>Logic Fabric</a:t>
            </a:r>
            <a:endParaRPr/>
          </a:p>
          <a:p>
            <a:pPr indent="-342900" lvl="0" marL="457200" rtl="0" algn="l">
              <a:spcBef>
                <a:spcPts val="0"/>
              </a:spcBef>
              <a:spcAft>
                <a:spcPts val="0"/>
              </a:spcAft>
              <a:buSzPts val="1800"/>
              <a:buChar char="➢"/>
            </a:pPr>
            <a:r>
              <a:rPr lang="en"/>
              <a:t>Special Resources</a:t>
            </a:r>
            <a:endParaRPr/>
          </a:p>
          <a:p>
            <a:pPr indent="-317500" lvl="1" marL="914400" rtl="0" algn="l">
              <a:spcBef>
                <a:spcPts val="0"/>
              </a:spcBef>
              <a:spcAft>
                <a:spcPts val="0"/>
              </a:spcAft>
              <a:buSzPts val="1400"/>
              <a:buChar char="○"/>
            </a:pPr>
            <a:r>
              <a:rPr lang="en"/>
              <a:t>DSP48E1</a:t>
            </a:r>
            <a:endParaRPr/>
          </a:p>
          <a:p>
            <a:pPr indent="-317500" lvl="1" marL="914400" rtl="0" algn="l">
              <a:spcBef>
                <a:spcPts val="0"/>
              </a:spcBef>
              <a:spcAft>
                <a:spcPts val="0"/>
              </a:spcAft>
              <a:buSzPts val="1400"/>
              <a:buChar char="○"/>
            </a:pPr>
            <a:r>
              <a:rPr lang="en"/>
              <a:t>BRAM</a:t>
            </a:r>
            <a:endParaRPr/>
          </a:p>
          <a:p>
            <a:pPr indent="-342900" lvl="0" marL="457200" rtl="0" algn="l">
              <a:spcBef>
                <a:spcPts val="0"/>
              </a:spcBef>
              <a:spcAft>
                <a:spcPts val="0"/>
              </a:spcAft>
              <a:buSzPts val="1800"/>
              <a:buChar char="➢"/>
            </a:pPr>
            <a:r>
              <a:rPr lang="en" sz="1800"/>
              <a:t>Communication Interfaces</a:t>
            </a:r>
            <a:endParaRPr/>
          </a:p>
          <a:p>
            <a:pPr indent="-317500" lvl="1" marL="914400" rtl="0" algn="l">
              <a:spcBef>
                <a:spcPts val="0"/>
              </a:spcBef>
              <a:spcAft>
                <a:spcPts val="0"/>
              </a:spcAft>
              <a:buSzPts val="1400"/>
              <a:buChar char="○"/>
            </a:pPr>
            <a:r>
              <a:rPr lang="en"/>
              <a:t>GTX Transceivers</a:t>
            </a:r>
            <a:endParaRPr/>
          </a:p>
          <a:p>
            <a:pPr indent="-342900" lvl="0" marL="457200" rtl="0" algn="l">
              <a:spcBef>
                <a:spcPts val="0"/>
              </a:spcBef>
              <a:spcAft>
                <a:spcPts val="0"/>
              </a:spcAft>
              <a:buSzPts val="1800"/>
              <a:buChar char="➢"/>
            </a:pPr>
            <a:r>
              <a:rPr lang="en"/>
              <a:t>Other External Interfaces</a:t>
            </a:r>
            <a:endParaRPr/>
          </a:p>
          <a:p>
            <a:pPr indent="-317500" lvl="1" marL="914400" rtl="0" algn="l">
              <a:spcBef>
                <a:spcPts val="0"/>
              </a:spcBef>
              <a:spcAft>
                <a:spcPts val="0"/>
              </a:spcAft>
              <a:buSzPts val="1400"/>
              <a:buChar char="○"/>
            </a:pPr>
            <a:r>
              <a:rPr lang="en"/>
              <a:t>XADC Blocks</a:t>
            </a:r>
            <a:endParaRPr/>
          </a:p>
          <a:p>
            <a:pPr indent="-317500" lvl="1" marL="914400" rtl="0" algn="l">
              <a:spcBef>
                <a:spcPts val="0"/>
              </a:spcBef>
              <a:spcAft>
                <a:spcPts val="0"/>
              </a:spcAft>
              <a:buSzPts val="1400"/>
              <a:buChar char="○"/>
            </a:pPr>
            <a:r>
              <a:rPr lang="en"/>
              <a:t>Clock</a:t>
            </a:r>
            <a:endParaRPr/>
          </a:p>
          <a:p>
            <a:pPr indent="-317500" lvl="1" marL="914400" rtl="0" algn="l">
              <a:spcBef>
                <a:spcPts val="0"/>
              </a:spcBef>
              <a:spcAft>
                <a:spcPts val="0"/>
              </a:spcAft>
              <a:buSzPts val="1400"/>
              <a:buChar char="○"/>
            </a:pPr>
            <a:r>
              <a:rPr lang="en"/>
              <a:t>Programming and Debugging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IOBs - Input/Output Blocks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IOB can handle a 1-bit input or output signal. </a:t>
            </a:r>
            <a:endParaRPr/>
          </a:p>
          <a:p>
            <a:pPr indent="-342900" lvl="0" marL="457200" rtl="0" algn="l">
              <a:spcBef>
                <a:spcPts val="0"/>
              </a:spcBef>
              <a:spcAft>
                <a:spcPts val="0"/>
              </a:spcAft>
              <a:buSzPts val="1800"/>
              <a:buChar char="➢"/>
            </a:pPr>
            <a:r>
              <a:rPr lang="en"/>
              <a:t>Two Categories:</a:t>
            </a:r>
            <a:endParaRPr/>
          </a:p>
          <a:p>
            <a:pPr indent="-317500" lvl="1" marL="914400" rtl="0" algn="l">
              <a:spcBef>
                <a:spcPts val="0"/>
              </a:spcBef>
              <a:spcAft>
                <a:spcPts val="0"/>
              </a:spcAft>
              <a:buSzPts val="1400"/>
              <a:buChar char="○"/>
            </a:pPr>
            <a:r>
              <a:rPr lang="en"/>
              <a:t>High Performance (HP) - limited to 1.8V and are typically used for high-speed interfaces to memory and other blocks.</a:t>
            </a:r>
            <a:endParaRPr/>
          </a:p>
          <a:p>
            <a:pPr indent="-317500" lvl="1" marL="914400" rtl="0" algn="l">
              <a:spcBef>
                <a:spcPts val="0"/>
              </a:spcBef>
              <a:spcAft>
                <a:spcPts val="0"/>
              </a:spcAft>
              <a:buSzPts val="1400"/>
              <a:buChar char="○"/>
            </a:pPr>
            <a:r>
              <a:rPr lang="en"/>
              <a:t>High Range (HR) - permit voltages of up to 3.3V and cater for a wider variety of IO standards.</a:t>
            </a:r>
            <a:endParaRPr/>
          </a:p>
          <a:p>
            <a:pPr indent="-342900" lvl="0" marL="457200" rtl="0" algn="l">
              <a:spcBef>
                <a:spcPts val="0"/>
              </a:spcBef>
              <a:spcAft>
                <a:spcPts val="0"/>
              </a:spcAft>
              <a:buSzPts val="1800"/>
              <a:buChar char="➢"/>
            </a:pPr>
            <a:r>
              <a:rPr lang="en"/>
              <a:t>IOSERDES - resource for programmable conversion between parallel and serial data formats (2-8 bits).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Logic Fabric</a:t>
            </a:r>
            <a:endParaRPr/>
          </a:p>
        </p:txBody>
      </p:sp>
      <p:sp>
        <p:nvSpPr>
          <p:cNvPr id="86" name="Google Shape;86;p18"/>
          <p:cNvSpPr txBox="1"/>
          <p:nvPr>
            <p:ph idx="1" type="body"/>
          </p:nvPr>
        </p:nvSpPr>
        <p:spPr>
          <a:xfrm>
            <a:off x="311700" y="1152475"/>
            <a:ext cx="3937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Control Logic Block (CLB)</a:t>
            </a:r>
            <a:endParaRPr/>
          </a:p>
          <a:p>
            <a:pPr indent="-317500" lvl="1" marL="914400" rtl="0" algn="l">
              <a:spcBef>
                <a:spcPts val="0"/>
              </a:spcBef>
              <a:spcAft>
                <a:spcPts val="0"/>
              </a:spcAft>
              <a:buSzPts val="1400"/>
              <a:buChar char="○"/>
            </a:pPr>
            <a:r>
              <a:rPr lang="en"/>
              <a:t>Slice</a:t>
            </a:r>
            <a:endParaRPr/>
          </a:p>
          <a:p>
            <a:pPr indent="-317500" lvl="2" marL="1371600" rtl="0" algn="l">
              <a:spcBef>
                <a:spcPts val="0"/>
              </a:spcBef>
              <a:spcAft>
                <a:spcPts val="0"/>
              </a:spcAft>
              <a:buSzPts val="1400"/>
              <a:buChar char="■"/>
            </a:pPr>
            <a:r>
              <a:rPr lang="en"/>
              <a:t>LUT</a:t>
            </a:r>
            <a:endParaRPr/>
          </a:p>
          <a:p>
            <a:pPr indent="-317500" lvl="2" marL="1371600" rtl="0" algn="l">
              <a:spcBef>
                <a:spcPts val="0"/>
              </a:spcBef>
              <a:spcAft>
                <a:spcPts val="0"/>
              </a:spcAft>
              <a:buSzPts val="1400"/>
              <a:buChar char="■"/>
            </a:pPr>
            <a:r>
              <a:rPr lang="en"/>
              <a:t>FF</a:t>
            </a:r>
            <a:endParaRPr/>
          </a:p>
          <a:p>
            <a:pPr indent="-317500" lvl="1" marL="914400" rtl="0" algn="l">
              <a:spcBef>
                <a:spcPts val="0"/>
              </a:spcBef>
              <a:spcAft>
                <a:spcPts val="0"/>
              </a:spcAft>
              <a:buSzPts val="1400"/>
              <a:buChar char="○"/>
            </a:pPr>
            <a:r>
              <a:rPr lang="en"/>
              <a:t>Switch Matrix</a:t>
            </a:r>
            <a:endParaRPr/>
          </a:p>
          <a:p>
            <a:pPr indent="-317500" lvl="1" marL="914400" rtl="0" algn="l">
              <a:spcBef>
                <a:spcPts val="0"/>
              </a:spcBef>
              <a:spcAft>
                <a:spcPts val="0"/>
              </a:spcAft>
              <a:buSzPts val="1400"/>
              <a:buChar char="○"/>
            </a:pPr>
            <a:r>
              <a:rPr lang="en"/>
              <a:t>Carry Logic</a:t>
            </a:r>
            <a:endParaRPr/>
          </a:p>
          <a:p>
            <a:pPr indent="-317500" lvl="1" marL="914400" rtl="0" algn="l">
              <a:spcBef>
                <a:spcPts val="0"/>
              </a:spcBef>
              <a:spcAft>
                <a:spcPts val="0"/>
              </a:spcAft>
              <a:buSzPts val="1400"/>
              <a:buChar char="○"/>
            </a:pPr>
            <a:r>
              <a:rPr lang="en"/>
              <a:t>Programmable Interconnects</a:t>
            </a:r>
            <a:endParaRPr/>
          </a:p>
        </p:txBody>
      </p:sp>
      <p:pic>
        <p:nvPicPr>
          <p:cNvPr id="87" name="Google Shape;87;p18"/>
          <p:cNvPicPr preferRelativeResize="0"/>
          <p:nvPr/>
        </p:nvPicPr>
        <p:blipFill>
          <a:blip r:embed="rId3">
            <a:alphaModFix/>
          </a:blip>
          <a:stretch>
            <a:fillRect/>
          </a:stretch>
        </p:blipFill>
        <p:spPr>
          <a:xfrm>
            <a:off x="3894292" y="576237"/>
            <a:ext cx="5094909"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CLB has 2 Slices and positioned next to a switch matrix. </a:t>
            </a:r>
            <a:endParaRPr/>
          </a:p>
          <a:p>
            <a:pPr indent="-342900" lvl="0" marL="457200" rtl="0" algn="l">
              <a:spcBef>
                <a:spcPts val="0"/>
              </a:spcBef>
              <a:spcAft>
                <a:spcPts val="0"/>
              </a:spcAft>
              <a:buSzPts val="1800"/>
              <a:buChar char="➢"/>
            </a:pPr>
            <a:r>
              <a:rPr lang="en"/>
              <a:t>CLBs are small, regular groupings of logic elements that are laid out in a two-dimensional array on the PL, and connected to other similar resources via programmable interconnects.</a:t>
            </a:r>
            <a:endParaRPr/>
          </a:p>
        </p:txBody>
      </p:sp>
      <p:pic>
        <p:nvPicPr>
          <p:cNvPr id="93" name="Google Shape;93;p19"/>
          <p:cNvPicPr preferRelativeResize="0"/>
          <p:nvPr/>
        </p:nvPicPr>
        <p:blipFill>
          <a:blip r:embed="rId3">
            <a:alphaModFix/>
          </a:blip>
          <a:stretch>
            <a:fillRect/>
          </a:stretch>
        </p:blipFill>
        <p:spPr>
          <a:xfrm>
            <a:off x="4473399" y="1152475"/>
            <a:ext cx="4535900" cy="294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Switch Matrix</a:t>
            </a:r>
            <a:r>
              <a:rPr lang="en"/>
              <a:t> — A switch matrix sits next to each CLB, and provides a flexible routing facility for making connections </a:t>
            </a:r>
            <a:endParaRPr/>
          </a:p>
          <a:p>
            <a:pPr indent="-317500" lvl="1" marL="914400" rtl="0" algn="l">
              <a:spcBef>
                <a:spcPts val="0"/>
              </a:spcBef>
              <a:spcAft>
                <a:spcPts val="0"/>
              </a:spcAft>
              <a:buSzPts val="1400"/>
              <a:buChar char="○"/>
            </a:pPr>
            <a:r>
              <a:rPr lang="en"/>
              <a:t>(i) between elements within a CLB; and </a:t>
            </a:r>
            <a:endParaRPr/>
          </a:p>
          <a:p>
            <a:pPr indent="-317500" lvl="1" marL="914400" rtl="0" algn="l">
              <a:spcBef>
                <a:spcPts val="0"/>
              </a:spcBef>
              <a:spcAft>
                <a:spcPts val="0"/>
              </a:spcAft>
              <a:buSzPts val="1400"/>
              <a:buChar char="○"/>
            </a:pPr>
            <a:r>
              <a:rPr lang="en"/>
              <a:t>(ii) from one CLB to other resources on the PL.</a:t>
            </a:r>
            <a:endParaRPr/>
          </a:p>
          <a:p>
            <a:pPr indent="-342900" lvl="0" marL="457200" rtl="0" algn="l">
              <a:spcBef>
                <a:spcPts val="0"/>
              </a:spcBef>
              <a:spcAft>
                <a:spcPts val="0"/>
              </a:spcAft>
              <a:buSzPts val="1800"/>
              <a:buChar char="➢"/>
            </a:pPr>
            <a:r>
              <a:rPr b="1" lang="en"/>
              <a:t>Carry logic</a:t>
            </a:r>
            <a:r>
              <a:rPr lang="en"/>
              <a:t> — Arithmetic circuits require intermediate signals to be propagated between adjacent slices, and this is achieved via carry logic. The carry logic comprises a chain of routes and multiplexers to link slices in a vertical column.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Slice </a:t>
            </a:r>
            <a:r>
              <a:rPr lang="en"/>
              <a:t>— A sub-unit within the CLB, which contains resources for implementing combinational and sequential logic circuits. Each slice is composed of </a:t>
            </a:r>
            <a:r>
              <a:rPr b="1" lang="en"/>
              <a:t>4 Lookup Tables, 8 Flip-Flops, and other logic</a:t>
            </a:r>
            <a:r>
              <a:rPr lang="en"/>
              <a:t>.</a:t>
            </a:r>
            <a:endParaRPr/>
          </a:p>
          <a:p>
            <a:pPr indent="-342900" lvl="0" marL="457200" rtl="0" algn="l">
              <a:spcBef>
                <a:spcPts val="0"/>
              </a:spcBef>
              <a:spcAft>
                <a:spcPts val="0"/>
              </a:spcAft>
              <a:buSzPts val="1800"/>
              <a:buChar char="➢"/>
            </a:pPr>
            <a:r>
              <a:rPr lang="en"/>
              <a:t>Lookup Table (LUT) — A flexible resource capable of implementing:</a:t>
            </a:r>
            <a:endParaRPr/>
          </a:p>
          <a:p>
            <a:pPr indent="-317500" lvl="1" marL="914400" rtl="0" algn="l">
              <a:spcBef>
                <a:spcPts val="0"/>
              </a:spcBef>
              <a:spcAft>
                <a:spcPts val="0"/>
              </a:spcAft>
              <a:buSzPts val="1400"/>
              <a:buChar char="○"/>
            </a:pPr>
            <a:r>
              <a:rPr lang="en"/>
              <a:t>(i) a logic function of up to six inputs; </a:t>
            </a:r>
            <a:endParaRPr/>
          </a:p>
          <a:p>
            <a:pPr indent="-317500" lvl="1" marL="914400" rtl="0" algn="l">
              <a:spcBef>
                <a:spcPts val="0"/>
              </a:spcBef>
              <a:spcAft>
                <a:spcPts val="0"/>
              </a:spcAft>
              <a:buSzPts val="1400"/>
              <a:buChar char="○"/>
            </a:pPr>
            <a:r>
              <a:rPr lang="en"/>
              <a:t>(ii) a small Read Only Memory (ROM); </a:t>
            </a:r>
            <a:endParaRPr/>
          </a:p>
          <a:p>
            <a:pPr indent="-317500" lvl="1" marL="914400" rtl="0" algn="l">
              <a:spcBef>
                <a:spcPts val="0"/>
              </a:spcBef>
              <a:spcAft>
                <a:spcPts val="0"/>
              </a:spcAft>
              <a:buSzPts val="1400"/>
              <a:buChar char="○"/>
            </a:pPr>
            <a:r>
              <a:rPr lang="en"/>
              <a:t>(iii) a small Random Access Memory (RAM);  </a:t>
            </a:r>
            <a:endParaRPr/>
          </a:p>
          <a:p>
            <a:pPr indent="-317500" lvl="1" marL="914400" rtl="0" algn="l">
              <a:spcBef>
                <a:spcPts val="0"/>
              </a:spcBef>
              <a:spcAft>
                <a:spcPts val="0"/>
              </a:spcAft>
              <a:buSzPts val="1400"/>
              <a:buChar char="○"/>
            </a:pPr>
            <a:r>
              <a:rPr lang="en"/>
              <a:t>(iv) a shift register.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