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256" r:id="rId2"/>
    <p:sldId id="310" r:id="rId3"/>
    <p:sldId id="316" r:id="rId4"/>
    <p:sldId id="341" r:id="rId5"/>
    <p:sldId id="318" r:id="rId6"/>
    <p:sldId id="323" r:id="rId7"/>
    <p:sldId id="324" r:id="rId8"/>
    <p:sldId id="343" r:id="rId9"/>
    <p:sldId id="319" r:id="rId10"/>
    <p:sldId id="325" r:id="rId11"/>
    <p:sldId id="327" r:id="rId12"/>
    <p:sldId id="326" r:id="rId13"/>
    <p:sldId id="320" r:id="rId14"/>
    <p:sldId id="328" r:id="rId15"/>
    <p:sldId id="329" r:id="rId16"/>
    <p:sldId id="330" r:id="rId17"/>
    <p:sldId id="331" r:id="rId18"/>
    <p:sldId id="332" r:id="rId19"/>
    <p:sldId id="338" r:id="rId20"/>
    <p:sldId id="321" r:id="rId21"/>
    <p:sldId id="333" r:id="rId22"/>
    <p:sldId id="339" r:id="rId23"/>
    <p:sldId id="340" r:id="rId24"/>
    <p:sldId id="322" r:id="rId25"/>
    <p:sldId id="337" r:id="rId26"/>
    <p:sldId id="344" r:id="rId27"/>
  </p:sldIdLst>
  <p:sldSz cx="9144000" cy="5143500" type="screen16x9"/>
  <p:notesSz cx="6858000" cy="9144000"/>
  <p:embeddedFontLst>
    <p:embeddedFont>
      <p:font typeface="BM JUA OTF" panose="02020603020101020101" pitchFamily="18" charset="-127"/>
      <p:regular r:id="rId29"/>
    </p:embeddedFont>
    <p:embeddedFont>
      <p:font typeface="Roboto Slab" pitchFamily="2" charset="0"/>
      <p:regular r:id="rId30"/>
      <p:bold r:id="rId31"/>
    </p:embeddedFont>
    <p:embeddedFont>
      <p:font typeface="Source Sans Pro" panose="020B0503030403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B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9"/>
    <p:restoredTop sz="94527"/>
  </p:normalViewPr>
  <p:slideViewPr>
    <p:cSldViewPr snapToGrid="0">
      <p:cViewPr varScale="1">
        <p:scale>
          <a:sx n="122" d="100"/>
          <a:sy n="122" d="100"/>
        </p:scale>
        <p:origin x="208" y="600"/>
      </p:cViewPr>
      <p:guideLst/>
    </p:cSldViewPr>
  </p:slideViewPr>
  <p:outlineViewPr>
    <p:cViewPr>
      <p:scale>
        <a:sx n="33" d="100"/>
        <a:sy n="33" d="100"/>
      </p:scale>
      <p:origin x="0" y="-18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07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747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957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262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015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7664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911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6065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138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6612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5057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2731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1077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6456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9456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29395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9939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248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092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498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273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614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714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813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714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668300" y="1411949"/>
            <a:ext cx="5807400" cy="18624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혈액점도계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개발</a:t>
            </a:r>
            <a:b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ko-KR" altLang="en-US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최종 보고서</a:t>
            </a:r>
            <a:endParaRPr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" name="Google Shape;70;p12">
            <a:extLst>
              <a:ext uri="{FF2B5EF4-FFF2-40B4-BE49-F238E27FC236}">
                <a16:creationId xmlns:a16="http://schemas.microsoft.com/office/drawing/2014/main" id="{4D6DD9D0-A7C7-4AA0-2206-19D043C8A3DA}"/>
              </a:ext>
            </a:extLst>
          </p:cNvPr>
          <p:cNvSpPr txBox="1">
            <a:spLocks/>
          </p:cNvSpPr>
          <p:nvPr/>
        </p:nvSpPr>
        <p:spPr>
          <a:xfrm>
            <a:off x="6400800" y="2760618"/>
            <a:ext cx="2743200" cy="238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ko-KR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단국대학교 기계학습연구실</a:t>
            </a:r>
            <a:endParaRPr lang="en-US" altLang="ko-KR" sz="1600" dirty="0">
              <a:solidFill>
                <a:schemeClr val="accent1">
                  <a:lumMod val="40000"/>
                  <a:lumOff val="60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지도교수 </a:t>
            </a:r>
            <a:r>
              <a:rPr lang="ko-KR" alt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황창하</a:t>
            </a:r>
            <a:endParaRPr lang="en-US" altLang="ko-KR" sz="1600" dirty="0">
              <a:solidFill>
                <a:schemeClr val="accent1">
                  <a:lumMod val="40000"/>
                  <a:lumOff val="60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석사과정 </a:t>
            </a:r>
            <a:r>
              <a:rPr lang="ko-KR" alt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문동규</a:t>
            </a:r>
            <a:endParaRPr lang="en-US" altLang="ko-KR" sz="1600" dirty="0">
              <a:solidFill>
                <a:schemeClr val="accent1">
                  <a:lumMod val="40000"/>
                  <a:lumOff val="60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석사과정 한재현</a:t>
            </a:r>
            <a:endParaRPr lang="en-US" altLang="ko-KR" sz="1600" dirty="0">
              <a:solidFill>
                <a:schemeClr val="accent1">
                  <a:lumMod val="40000"/>
                  <a:lumOff val="60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학사과정 유태영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63636" y="26176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Data</a:t>
            </a:r>
            <a:endParaRPr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263636" y="964369"/>
            <a:ext cx="8616728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ct val="100000"/>
              <a:buChar char="◎"/>
            </a:pPr>
            <a:r>
              <a:rPr lang="ko-KR" altLang="en-US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실제 혈액의 성질과 같은 특수 물질을 사용하여 기존 </a:t>
            </a:r>
            <a:r>
              <a:rPr lang="ko-KR" altLang="en-US" sz="18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혈액점도계로</a:t>
            </a:r>
            <a:r>
              <a:rPr lang="ko-KR" altLang="en-US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 데이터 추출</a:t>
            </a:r>
            <a:endParaRPr lang="en-US" altLang="ko-KR" sz="1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lvl="1">
              <a:spcBef>
                <a:spcPts val="600"/>
              </a:spcBef>
              <a:buSzPct val="100000"/>
              <a:buChar char="◎"/>
            </a:pPr>
            <a:r>
              <a:rPr lang="ko-KR" alt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혈액점도 측정 검사</a:t>
            </a:r>
            <a: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lang="ko-KR" alt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데이터 수집</a:t>
            </a:r>
            <a: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r>
              <a:rPr lang="ko-KR" alt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 방법 </a:t>
            </a:r>
            <a: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14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스캐닝모세관법</a:t>
            </a:r>
            <a:endParaRPr lang="en-US" altLang="ko-KR" sz="1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lvl="2">
              <a:spcBef>
                <a:spcPts val="600"/>
              </a:spcBef>
              <a:buSzPct val="100000"/>
              <a:buChar char="◎"/>
            </a:pPr>
            <a:r>
              <a:rPr lang="ko-KR" alt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혈액을 중력으로 모세관에 </a:t>
            </a:r>
            <a:r>
              <a:rPr lang="ko-KR" altLang="en-US" sz="14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유동시켜</a:t>
            </a:r>
            <a:r>
              <a:rPr lang="ko-KR" alt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 체내의 혈류에 따른 높은 전단율부터 낮은 전단율까지 혈액점도 변화를 체외에서 구현한 검사방법</a:t>
            </a:r>
            <a:endParaRPr lang="en-US" altLang="ko-KR" sz="1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lvl="2">
              <a:spcBef>
                <a:spcPts val="600"/>
              </a:spcBef>
              <a:buSzPct val="100000"/>
              <a:buChar char="◎"/>
            </a:pPr>
            <a:r>
              <a:rPr 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LED</a:t>
            </a:r>
            <a:r>
              <a:rPr lang="ko-KR" alt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 광센서를 이용해 </a:t>
            </a:r>
            <a: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U</a:t>
            </a:r>
            <a:r>
              <a:rPr lang="ko-KR" alt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자 모양의 두 수직관 사이의 혈액 높이 변화를 측정한 후 전단율에 따른 </a:t>
            </a:r>
            <a:r>
              <a:rPr lang="ko-KR" altLang="en-US" sz="14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혈액점도의</a:t>
            </a:r>
            <a:r>
              <a:rPr lang="ko-KR" alt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 변화량 측정</a:t>
            </a:r>
            <a:endParaRPr sz="1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M JUA OTF" panose="02020603020101020101" pitchFamily="18" charset="-127"/>
                <a:ea typeface="BM JUA OTF" panose="02020603020101020101" pitchFamily="18" charset="-127"/>
              </a:rPr>
              <a:t>10</a:t>
            </a:fld>
            <a:endParaRPr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4A5A3F3-8878-8DA6-05D7-198FF0A5468D}"/>
              </a:ext>
            </a:extLst>
          </p:cNvPr>
          <p:cNvGrpSpPr/>
          <p:nvPr/>
        </p:nvGrpSpPr>
        <p:grpSpPr>
          <a:xfrm>
            <a:off x="2794548" y="2641188"/>
            <a:ext cx="5133300" cy="2305463"/>
            <a:chOff x="679268" y="1500774"/>
            <a:chExt cx="7577070" cy="3445877"/>
          </a:xfrm>
        </p:grpSpPr>
        <p:pic>
          <p:nvPicPr>
            <p:cNvPr id="4" name="그림 3" descr="노트북, 전자 기기, 멀티미디어, 출력 장치이(가) 표시된 사진&#10;&#10;자동 생성된 설명">
              <a:extLst>
                <a:ext uri="{FF2B5EF4-FFF2-40B4-BE49-F238E27FC236}">
                  <a16:creationId xmlns:a16="http://schemas.microsoft.com/office/drawing/2014/main" id="{3C7C38D5-707C-C926-B904-EAB57CC06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268" y="1500774"/>
              <a:ext cx="7577070" cy="3445877"/>
            </a:xfrm>
            <a:prstGeom prst="rect">
              <a:avLst/>
            </a:prstGeom>
          </p:spPr>
        </p:pic>
        <p:pic>
          <p:nvPicPr>
            <p:cNvPr id="6" name="그림 5" descr="평행, 라인, 디자인, 손수레이(가) 표시된 사진&#10;&#10;자동 생성된 설명">
              <a:extLst>
                <a:ext uri="{FF2B5EF4-FFF2-40B4-BE49-F238E27FC236}">
                  <a16:creationId xmlns:a16="http://schemas.microsoft.com/office/drawing/2014/main" id="{3B1A496A-D249-8FA9-D498-BB9CB4C0C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79993" y="2537367"/>
              <a:ext cx="1961813" cy="13726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595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63636" y="26176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Data</a:t>
            </a:r>
            <a:endParaRPr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263636" y="964369"/>
            <a:ext cx="8616728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ct val="100000"/>
              <a:buChar char="◎"/>
            </a:pPr>
            <a:r>
              <a:rPr lang="ko-KR" altLang="en-US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데이터 현황</a:t>
            </a:r>
            <a:endParaRPr lang="en-US" altLang="ko-KR" sz="1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lvl="1">
              <a:spcBef>
                <a:spcPts val="600"/>
              </a:spcBef>
              <a:buSzPct val="100000"/>
              <a:buFont typeface="Source Sans Pro"/>
              <a:buChar char="◎"/>
            </a:pPr>
            <a:r>
              <a:rPr lang="ko-KR" alt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전체 수집 데이터 </a:t>
            </a:r>
            <a: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80,170</a:t>
            </a:r>
            <a:r>
              <a:rPr lang="ko-KR" alt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건</a:t>
            </a:r>
            <a:endParaRPr lang="en-US" altLang="ko-KR" sz="1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lvl="1">
              <a:spcBef>
                <a:spcPts val="600"/>
              </a:spcBef>
              <a:buSzPct val="100000"/>
              <a:buFont typeface="Source Sans Pro"/>
              <a:buChar char="◎"/>
            </a:pPr>
            <a:r>
              <a:rPr lang="ko-KR" alt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정상 데이터 </a:t>
            </a:r>
            <a: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79,336</a:t>
            </a:r>
            <a:r>
              <a:rPr lang="ko-KR" alt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건</a:t>
            </a:r>
            <a:endParaRPr lang="en-US" altLang="ko-KR" sz="1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lvl="1">
              <a:spcBef>
                <a:spcPts val="600"/>
              </a:spcBef>
              <a:buSzPct val="100000"/>
              <a:buFont typeface="Source Sans Pro"/>
              <a:buChar char="◎"/>
            </a:pPr>
            <a:r>
              <a:rPr lang="ko-KR" alt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모델 학습 </a:t>
            </a:r>
            <a: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 고점도</a:t>
            </a:r>
            <a: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lang="ko-KR" alt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 저점도 </a:t>
            </a:r>
            <a: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alt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 모델 검증 </a:t>
            </a:r>
            <a: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 고점도</a:t>
            </a:r>
            <a: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lang="ko-KR" alt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 저점도 및 </a:t>
            </a:r>
            <a:r>
              <a:rPr lang="ko-KR" altLang="en-US" sz="14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초저점도</a:t>
            </a:r>
            <a:endParaRPr lang="en-US" altLang="ko-KR" sz="1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>
              <a:buSzPct val="100000"/>
            </a:pPr>
            <a:r>
              <a:rPr lang="ko-KR" altLang="en-US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데이터 구성 및 추출</a:t>
            </a:r>
            <a:endParaRPr lang="en-US" altLang="ko-KR" sz="1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ct val="100000"/>
              <a:buChar char="◎"/>
            </a:pPr>
            <a:endParaRPr lang="en-US" altLang="ko-KR" sz="1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M JUA OTF" panose="02020603020101020101" pitchFamily="18" charset="-127"/>
                <a:ea typeface="BM JUA OTF" panose="02020603020101020101" pitchFamily="18" charset="-127"/>
              </a:rPr>
              <a:t>11</a:t>
            </a:fld>
            <a:endParaRPr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09ECCA1-4E7A-C14B-B3A6-BB2AA9B9AE0F}"/>
              </a:ext>
            </a:extLst>
          </p:cNvPr>
          <p:cNvGrpSpPr/>
          <p:nvPr/>
        </p:nvGrpSpPr>
        <p:grpSpPr>
          <a:xfrm>
            <a:off x="148091" y="3016544"/>
            <a:ext cx="4197767" cy="1830873"/>
            <a:chOff x="148091" y="2598530"/>
            <a:chExt cx="4197767" cy="183087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8F89F0F-8DDC-AED3-59FC-E95811D8CD25}"/>
                </a:ext>
              </a:extLst>
            </p:cNvPr>
            <p:cNvGrpSpPr/>
            <p:nvPr/>
          </p:nvGrpSpPr>
          <p:grpSpPr>
            <a:xfrm>
              <a:off x="148091" y="2598541"/>
              <a:ext cx="4197767" cy="1830862"/>
              <a:chOff x="621568" y="1610429"/>
              <a:chExt cx="4880140" cy="1830862"/>
            </a:xfrm>
          </p:grpSpPr>
          <p:sp>
            <p:nvSpPr>
              <p:cNvPr id="6" name="모서리가 둥근 직사각형 5">
                <a:extLst>
                  <a:ext uri="{FF2B5EF4-FFF2-40B4-BE49-F238E27FC236}">
                    <a16:creationId xmlns:a16="http://schemas.microsoft.com/office/drawing/2014/main" id="{9CFA0E05-C92F-D623-A2D6-5A1FB9838271}"/>
                  </a:ext>
                </a:extLst>
              </p:cNvPr>
              <p:cNvSpPr/>
              <p:nvPr/>
            </p:nvSpPr>
            <p:spPr>
              <a:xfrm>
                <a:off x="621568" y="2074607"/>
                <a:ext cx="2440070" cy="136668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>
                  <a:buClr>
                    <a:schemeClr val="bg1"/>
                  </a:buClr>
                  <a:buFontTx/>
                  <a:buChar char="-"/>
                </a:pPr>
                <a:r>
                  <a:rPr lang="ko-KR" altLang="en-US" sz="14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대상자 개인 정보</a:t>
                </a:r>
              </a:p>
              <a:p>
                <a:pPr marL="342900" indent="-342900">
                  <a:buClr>
                    <a:schemeClr val="bg1"/>
                  </a:buClr>
                  <a:buFontTx/>
                  <a:buChar char="-"/>
                </a:pPr>
                <a:r>
                  <a:rPr lang="ko-KR" altLang="en-US" sz="1400" dirty="0" err="1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혈액점도계</a:t>
                </a:r>
                <a:r>
                  <a:rPr lang="ko-KR" altLang="en-US" sz="14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 설정 정보</a:t>
                </a:r>
              </a:p>
              <a:p>
                <a:pPr marL="342900" indent="-342900">
                  <a:buClr>
                    <a:schemeClr val="bg1"/>
                  </a:buClr>
                  <a:buFontTx/>
                  <a:buChar char="-"/>
                </a:pPr>
                <a:r>
                  <a:rPr lang="en-US" altLang="ko-KR" sz="14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U</a:t>
                </a:r>
                <a:r>
                  <a:rPr lang="ko-KR" altLang="en-US" sz="14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자 튜브 내경 및 외경 정보</a:t>
                </a:r>
              </a:p>
              <a:p>
                <a:pPr marL="342900" indent="-342900">
                  <a:buClr>
                    <a:schemeClr val="bg1"/>
                  </a:buClr>
                  <a:buFontTx/>
                  <a:buChar char="-"/>
                </a:pPr>
                <a:r>
                  <a:rPr lang="en-US" altLang="ko-Kore-KR" sz="14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CIS</a:t>
                </a:r>
                <a:r>
                  <a:rPr lang="en-US" altLang="ko-KR" sz="14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 </a:t>
                </a:r>
                <a:r>
                  <a:rPr lang="ko-KR" altLang="en-US" sz="14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시계열 관측 정보</a:t>
                </a: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2424C2E-26A3-EBC2-1771-7D071CE4D75B}"/>
                  </a:ext>
                </a:extLst>
              </p:cNvPr>
              <p:cNvSpPr/>
              <p:nvPr/>
            </p:nvSpPr>
            <p:spPr>
              <a:xfrm>
                <a:off x="3061638" y="1610429"/>
                <a:ext cx="2440070" cy="46337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Font typeface="Source Sans Pro"/>
                  <a:buNone/>
                </a:pPr>
                <a:r>
                  <a:rPr lang="en-US" altLang="ko-KR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Data Extract</a:t>
                </a:r>
                <a:endParaRPr lang="ko-KR" altLang="en-US" sz="140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3902FC7-0F51-78A0-C902-4C45A1CDE739}"/>
                  </a:ext>
                </a:extLst>
              </p:cNvPr>
              <p:cNvSpPr/>
              <p:nvPr/>
            </p:nvSpPr>
            <p:spPr>
              <a:xfrm>
                <a:off x="621569" y="1611227"/>
                <a:ext cx="2440070" cy="46337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Font typeface="Source Sans Pro"/>
                  <a:buNone/>
                </a:pPr>
                <a:r>
                  <a:rPr lang="en-US" altLang="ko-KR" sz="14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DAT </a:t>
                </a:r>
                <a:r>
                  <a:rPr lang="ko-KR" altLang="en-US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파일</a:t>
                </a:r>
                <a:endParaRPr lang="ko-KR" altLang="en-US" sz="140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</p:txBody>
          </p:sp>
          <p:sp>
            <p:nvSpPr>
              <p:cNvPr id="10" name="모서리가 둥근 직사각형 9">
                <a:extLst>
                  <a:ext uri="{FF2B5EF4-FFF2-40B4-BE49-F238E27FC236}">
                    <a16:creationId xmlns:a16="http://schemas.microsoft.com/office/drawing/2014/main" id="{D9B092EC-7869-3CE1-5AB3-C8F332294427}"/>
                  </a:ext>
                </a:extLst>
              </p:cNvPr>
              <p:cNvSpPr/>
              <p:nvPr/>
            </p:nvSpPr>
            <p:spPr>
              <a:xfrm>
                <a:off x="3061638" y="2073809"/>
                <a:ext cx="2440070" cy="136668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>
                  <a:buClr>
                    <a:schemeClr val="bg1"/>
                  </a:buClr>
                  <a:buFontTx/>
                  <a:buChar char="-"/>
                </a:pPr>
                <a:r>
                  <a:rPr lang="en-US" altLang="ko-KR" sz="14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CIS </a:t>
                </a:r>
                <a:r>
                  <a:rPr lang="ko-KR" altLang="en-US" sz="14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시계열</a:t>
                </a:r>
                <a:r>
                  <a:rPr lang="en-US" altLang="ko-KR" sz="14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 </a:t>
                </a:r>
                <a:r>
                  <a:rPr lang="ko-KR" altLang="en-US" sz="14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관측 정보</a:t>
                </a:r>
                <a:br>
                  <a:rPr lang="en-US" altLang="ko-KR" sz="14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</a:br>
                <a:r>
                  <a:rPr lang="en-US" altLang="ko-KR" sz="14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(CIS 1 &amp; CIS 2)</a:t>
                </a:r>
              </a:p>
              <a:p>
                <a:pPr marL="342900" indent="-342900">
                  <a:buClr>
                    <a:schemeClr val="bg1"/>
                  </a:buClr>
                  <a:buFontTx/>
                  <a:buChar char="-"/>
                </a:pPr>
                <a:r>
                  <a:rPr lang="en-US" altLang="ko-KR" sz="14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U</a:t>
                </a:r>
                <a:r>
                  <a:rPr lang="ko-KR" altLang="en-US" sz="14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자 튜브의 내경 정보</a:t>
                </a:r>
                <a:br>
                  <a:rPr lang="en-US" altLang="ko-KR" sz="14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</a:br>
                <a:r>
                  <a:rPr lang="en-US" altLang="ko-KR" sz="14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(Radius)</a:t>
                </a:r>
              </a:p>
            </p:txBody>
          </p:sp>
        </p:grpSp>
        <p:sp>
          <p:nvSpPr>
            <p:cNvPr id="2" name="오른쪽 화살표[R] 1">
              <a:extLst>
                <a:ext uri="{FF2B5EF4-FFF2-40B4-BE49-F238E27FC236}">
                  <a16:creationId xmlns:a16="http://schemas.microsoft.com/office/drawing/2014/main" id="{F84C8CB7-8243-7DAB-7DB0-2495A317089B}"/>
                </a:ext>
              </a:extLst>
            </p:cNvPr>
            <p:cNvSpPr/>
            <p:nvPr/>
          </p:nvSpPr>
          <p:spPr>
            <a:xfrm>
              <a:off x="2043952" y="2598530"/>
              <a:ext cx="406044" cy="463180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 algn="l">
                <a:buFontTx/>
                <a:buChar char="-"/>
              </a:pPr>
              <a:endParaRPr kumimoji="1" lang="ko-Kore-KR" altLang="en-US" sz="14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C044911-C644-D2E8-5B30-1C4C150AF23D}"/>
              </a:ext>
            </a:extLst>
          </p:cNvPr>
          <p:cNvGrpSpPr/>
          <p:nvPr/>
        </p:nvGrpSpPr>
        <p:grpSpPr>
          <a:xfrm>
            <a:off x="4925960" y="3015746"/>
            <a:ext cx="4027123" cy="1830874"/>
            <a:chOff x="4925960" y="2597732"/>
            <a:chExt cx="4027123" cy="183087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54A72BF-C35B-0EA6-2FBE-8E6F6281798B}"/>
                </a:ext>
              </a:extLst>
            </p:cNvPr>
            <p:cNvGrpSpPr/>
            <p:nvPr/>
          </p:nvGrpSpPr>
          <p:grpSpPr>
            <a:xfrm>
              <a:off x="4925960" y="2598530"/>
              <a:ext cx="4027123" cy="1830076"/>
              <a:chOff x="621568" y="1610429"/>
              <a:chExt cx="4880140" cy="1830862"/>
            </a:xfrm>
          </p:grpSpPr>
          <p:sp>
            <p:nvSpPr>
              <p:cNvPr id="14" name="모서리가 둥근 직사각형 13">
                <a:extLst>
                  <a:ext uri="{FF2B5EF4-FFF2-40B4-BE49-F238E27FC236}">
                    <a16:creationId xmlns:a16="http://schemas.microsoft.com/office/drawing/2014/main" id="{2EC732F6-0CA4-FE3A-41FF-06E263853C06}"/>
                  </a:ext>
                </a:extLst>
              </p:cNvPr>
              <p:cNvSpPr/>
              <p:nvPr/>
            </p:nvSpPr>
            <p:spPr>
              <a:xfrm>
                <a:off x="621568" y="2074607"/>
                <a:ext cx="2440070" cy="136668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>
                  <a:buClr>
                    <a:schemeClr val="bg1"/>
                  </a:buClr>
                  <a:buFontTx/>
                  <a:buChar char="-"/>
                </a:pPr>
                <a:r>
                  <a:rPr lang="ko-KR" altLang="en-US" sz="14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혈액 점도 스캔 결과 그래프</a:t>
                </a:r>
                <a:endParaRPr lang="en-US" altLang="ko-KR" sz="140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  <a:p>
                <a:pPr marL="342900" indent="-342900">
                  <a:buClr>
                    <a:schemeClr val="bg1"/>
                  </a:buClr>
                  <a:buFontTx/>
                  <a:buChar char="-"/>
                </a:pPr>
                <a:r>
                  <a:rPr lang="en-US" altLang="ko-KR" sz="14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Shear Rate Table</a:t>
                </a:r>
                <a:endParaRPr lang="ko-KR" altLang="en-US" sz="140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014DF44-199E-AA15-45D3-5919FA399F04}"/>
                  </a:ext>
                </a:extLst>
              </p:cNvPr>
              <p:cNvSpPr/>
              <p:nvPr/>
            </p:nvSpPr>
            <p:spPr>
              <a:xfrm>
                <a:off x="3061638" y="1610429"/>
                <a:ext cx="2440070" cy="46337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Font typeface="Source Sans Pro"/>
                  <a:buNone/>
                </a:pPr>
                <a:r>
                  <a:rPr lang="en-US" altLang="ko-KR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Data Extract</a:t>
                </a:r>
                <a:endParaRPr lang="ko-KR" altLang="en-US" sz="140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980775C-25C2-0EB1-357A-5010DE4646FF}"/>
                  </a:ext>
                </a:extLst>
              </p:cNvPr>
              <p:cNvSpPr/>
              <p:nvPr/>
            </p:nvSpPr>
            <p:spPr>
              <a:xfrm>
                <a:off x="621569" y="1611227"/>
                <a:ext cx="2440069" cy="46337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Font typeface="Source Sans Pro"/>
                  <a:buNone/>
                </a:pPr>
                <a:r>
                  <a:rPr lang="en-US" altLang="ko-KR" sz="14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BMP </a:t>
                </a:r>
                <a:r>
                  <a:rPr lang="ko-KR" altLang="en-US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파일</a:t>
                </a:r>
                <a:endParaRPr lang="ko-KR" altLang="en-US" sz="140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</p:txBody>
          </p:sp>
          <p:sp>
            <p:nvSpPr>
              <p:cNvPr id="17" name="모서리가 둥근 직사각형 16">
                <a:extLst>
                  <a:ext uri="{FF2B5EF4-FFF2-40B4-BE49-F238E27FC236}">
                    <a16:creationId xmlns:a16="http://schemas.microsoft.com/office/drawing/2014/main" id="{ACCC53E8-85F0-845E-F44C-2CED1FB03856}"/>
                  </a:ext>
                </a:extLst>
              </p:cNvPr>
              <p:cNvSpPr/>
              <p:nvPr/>
            </p:nvSpPr>
            <p:spPr>
              <a:xfrm>
                <a:off x="3061638" y="2073809"/>
                <a:ext cx="2440070" cy="136668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>
                  <a:buClr>
                    <a:schemeClr val="bg1"/>
                  </a:buClr>
                  <a:buFontTx/>
                  <a:buChar char="-"/>
                </a:pPr>
                <a:r>
                  <a:rPr lang="en-US" altLang="ko-KR" sz="14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OCR</a:t>
                </a:r>
                <a:r>
                  <a:rPr lang="ko-KR" altLang="en-US" sz="14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을 이용하여 </a:t>
                </a:r>
                <a:r>
                  <a:rPr lang="en-US" altLang="ko-KR" sz="14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Shear Rate Table</a:t>
                </a:r>
                <a:r>
                  <a:rPr lang="ko-KR" altLang="en-US" sz="14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 값 추출</a:t>
                </a:r>
                <a:endParaRPr lang="en-US" altLang="ko-KR" sz="140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</p:txBody>
          </p:sp>
        </p:grpSp>
        <p:sp>
          <p:nvSpPr>
            <p:cNvPr id="3" name="오른쪽 화살표[R] 2">
              <a:extLst>
                <a:ext uri="{FF2B5EF4-FFF2-40B4-BE49-F238E27FC236}">
                  <a16:creationId xmlns:a16="http://schemas.microsoft.com/office/drawing/2014/main" id="{0C11E8DF-8135-CCDA-E90E-FC6591C40102}"/>
                </a:ext>
              </a:extLst>
            </p:cNvPr>
            <p:cNvSpPr/>
            <p:nvPr/>
          </p:nvSpPr>
          <p:spPr>
            <a:xfrm>
              <a:off x="6736500" y="2597732"/>
              <a:ext cx="406044" cy="463180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 algn="l">
                <a:buFontTx/>
                <a:buChar char="-"/>
              </a:pPr>
              <a:endParaRPr kumimoji="1" lang="ko-Kore-KR" altLang="en-US" sz="14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7583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63636" y="26176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Data</a:t>
            </a:r>
            <a:endParaRPr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263636" y="964369"/>
            <a:ext cx="8616728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ct val="100000"/>
              <a:buChar char="◎"/>
            </a:pPr>
            <a:r>
              <a:rPr lang="ko-KR" altLang="en-US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데이터 구성</a:t>
            </a:r>
            <a:endParaRPr lang="en-US" altLang="ko-KR" sz="1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ct val="100000"/>
              <a:buChar char="◎"/>
            </a:pPr>
            <a:endParaRPr lang="en-US" altLang="ko-KR" sz="1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M JUA OTF" panose="02020603020101020101" pitchFamily="18" charset="-127"/>
                <a:ea typeface="BM JUA OTF" panose="02020603020101020101" pitchFamily="18" charset="-127"/>
              </a:rPr>
              <a:t>12</a:t>
            </a:fld>
            <a:endParaRPr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950062-9A89-ED81-C4E4-318E26E74A9B}"/>
              </a:ext>
            </a:extLst>
          </p:cNvPr>
          <p:cNvSpPr/>
          <p:nvPr/>
        </p:nvSpPr>
        <p:spPr>
          <a:xfrm>
            <a:off x="6951830" y="2002095"/>
            <a:ext cx="883506" cy="251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8" name="그림 2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B23A7EF0-8170-DCB8-F5E1-B20DC2F04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955" y="3512281"/>
            <a:ext cx="2118621" cy="13337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4CF8CB8-A1E6-4142-04CB-D7B2BD36F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514" y="1469412"/>
            <a:ext cx="1416146" cy="188045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2A585AA-C91A-0CE3-2A39-96BC0F7B0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9250" y="1937456"/>
            <a:ext cx="4005134" cy="94436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51799AA-516A-770E-5C5C-24F51A3326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9770" y="3372311"/>
            <a:ext cx="1981200" cy="9652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0D9E2F6-2C66-EE3A-31EB-EBE11DEC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7406" y="3542073"/>
            <a:ext cx="1955800" cy="635000"/>
          </a:xfrm>
          <a:prstGeom prst="rect">
            <a:avLst/>
          </a:prstGeom>
        </p:spPr>
      </p:pic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1D781861-15A3-B66A-D939-465BD92FE495}"/>
              </a:ext>
            </a:extLst>
          </p:cNvPr>
          <p:cNvSpPr/>
          <p:nvPr/>
        </p:nvSpPr>
        <p:spPr>
          <a:xfrm>
            <a:off x="6232250" y="3885123"/>
            <a:ext cx="640604" cy="20427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l">
              <a:buFontTx/>
              <a:buChar char="-"/>
            </a:pPr>
            <a:endParaRPr kumimoji="1" lang="ko-Kore-KR" altLang="en-US" sz="1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AA0F86-3FAB-DBAD-0B5A-C6E94C50B0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3886" y="3599530"/>
            <a:ext cx="640604" cy="297092"/>
          </a:xfrm>
          <a:prstGeom prst="rect">
            <a:avLst/>
          </a:prstGeom>
        </p:spPr>
      </p:pic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12C1A906-4ABC-8E57-5D04-623378FEB29C}"/>
              </a:ext>
            </a:extLst>
          </p:cNvPr>
          <p:cNvSpPr/>
          <p:nvPr/>
        </p:nvSpPr>
        <p:spPr>
          <a:xfrm>
            <a:off x="3464614" y="3885123"/>
            <a:ext cx="640604" cy="20427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l">
              <a:buFontTx/>
              <a:buChar char="-"/>
            </a:pPr>
            <a:endParaRPr kumimoji="1" lang="ko-Kore-KR" altLang="en-US" sz="1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5CF34EFC-2995-ED95-9242-B2AB2368497A}"/>
              </a:ext>
            </a:extLst>
          </p:cNvPr>
          <p:cNvSpPr/>
          <p:nvPr/>
        </p:nvSpPr>
        <p:spPr>
          <a:xfrm>
            <a:off x="3464614" y="2307501"/>
            <a:ext cx="640604" cy="20427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l">
              <a:buFontTx/>
              <a:buChar char="-"/>
            </a:pPr>
            <a:endParaRPr kumimoji="1" lang="ko-Kore-KR" altLang="en-US" sz="1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9916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0" dirty="0">
                <a:solidFill>
                  <a:schemeClr val="accent4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4</a:t>
            </a:r>
            <a:r>
              <a:rPr lang="en" sz="6000" dirty="0">
                <a:solidFill>
                  <a:schemeClr val="accent4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r>
              <a:rPr lang="ko-KR" altLang="en-US" sz="6000" dirty="0">
                <a:solidFill>
                  <a:schemeClr val="accent4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6000" dirty="0">
                <a:latin typeface="BM JUA OTF" panose="02020603020101020101" pitchFamily="18" charset="-127"/>
                <a:ea typeface="BM JUA OTF" panose="02020603020101020101" pitchFamily="18" charset="-127"/>
              </a:rPr>
              <a:t>Model</a:t>
            </a:r>
            <a:endParaRPr sz="6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개발 모형 설명</a:t>
            </a:r>
            <a:endParaRPr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M JUA OTF" panose="02020603020101020101" pitchFamily="18" charset="-127"/>
                <a:ea typeface="BM JUA OTF" panose="02020603020101020101" pitchFamily="18" charset="-127"/>
              </a:rPr>
              <a:t>13</a:t>
            </a:fld>
            <a:endParaRPr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6085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63636" y="26176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Model</a:t>
            </a:r>
            <a:endParaRPr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263636" y="964369"/>
            <a:ext cx="8616728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ct val="100000"/>
              <a:buChar char="◎"/>
            </a:pPr>
            <a: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Method 1 : Deep Neural Network</a:t>
            </a:r>
            <a:b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(Baseline Model)</a:t>
            </a:r>
            <a:b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endParaRPr lang="en-US" altLang="ko-KR" sz="1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ct val="100000"/>
              <a:buChar char="◎"/>
            </a:pPr>
            <a: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Method 2 : Multi Deep Neural Network</a:t>
            </a:r>
            <a:b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(Baseline Model Tunning)</a:t>
            </a:r>
            <a:b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endParaRPr lang="en-US" altLang="ko-KR" sz="1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ct val="100000"/>
              <a:buChar char="◎"/>
            </a:pPr>
            <a:r>
              <a:rPr lang="en-US" altLang="ko-KR" sz="18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Method 3</a:t>
            </a:r>
            <a: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 : Multi Convolution Neural Network</a:t>
            </a:r>
            <a:b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lang="ko-KR" alt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최종 모델</a:t>
            </a:r>
            <a: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b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endParaRPr lang="en-US" altLang="ko-KR" sz="1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ct val="100000"/>
              <a:buChar char="◎"/>
            </a:pPr>
            <a:r>
              <a:rPr lang="en-US" altLang="ko-KR" sz="18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Method 4</a:t>
            </a:r>
            <a: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 : </a:t>
            </a:r>
            <a:r>
              <a:rPr lang="en-US" altLang="ko-KR" sz="18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TabNet</a:t>
            </a:r>
            <a: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 Regression</a:t>
            </a:r>
            <a:b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lang="ko-KR" alt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최종 모델</a:t>
            </a:r>
            <a: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endParaRPr lang="en-US" altLang="ko-KR" sz="1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ct val="100000"/>
              <a:buChar char="◎"/>
            </a:pPr>
            <a:endParaRPr lang="en-US" altLang="ko-KR" sz="1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M JUA OTF" panose="02020603020101020101" pitchFamily="18" charset="-127"/>
                <a:ea typeface="BM JUA OTF" panose="02020603020101020101" pitchFamily="18" charset="-127"/>
              </a:rPr>
              <a:t>14</a:t>
            </a:fld>
            <a:endParaRPr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1959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63636" y="26176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Method 1</a:t>
            </a:r>
            <a:endParaRPr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263636" y="964369"/>
            <a:ext cx="8616728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ct val="100000"/>
              <a:buChar char="◎"/>
            </a:pPr>
            <a: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Deep </a:t>
            </a:r>
            <a:r>
              <a:rPr lang="en-US" altLang="ko-KR" sz="18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Nueral</a:t>
            </a:r>
            <a: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 Network</a:t>
            </a:r>
          </a:p>
          <a:p>
            <a:pPr lvl="1">
              <a:spcBef>
                <a:spcPts val="600"/>
              </a:spcBef>
              <a:buSzPct val="100000"/>
              <a:buChar char="◎"/>
            </a:pPr>
            <a:r>
              <a:rPr lang="en-US" altLang="ko-Kore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X : [Radius] + [CIS 1] + [CIS 2]</a:t>
            </a:r>
          </a:p>
          <a:p>
            <a:pPr lvl="2">
              <a:spcBef>
                <a:spcPts val="600"/>
              </a:spcBef>
              <a:buSzPct val="100000"/>
              <a:buChar char="◎"/>
            </a:pPr>
            <a:r>
              <a:rPr lang="en-US" altLang="ko-Kore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Case 1. Original Value</a:t>
            </a:r>
          </a:p>
          <a:p>
            <a:pPr lvl="2">
              <a:spcBef>
                <a:spcPts val="600"/>
              </a:spcBef>
              <a:buSzPct val="100000"/>
              <a:buChar char="◎"/>
            </a:pPr>
            <a:r>
              <a:rPr lang="en-US" altLang="ko-Kore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Case 2. One-Hot Encoding</a:t>
            </a:r>
          </a:p>
          <a:p>
            <a:pPr lvl="2">
              <a:spcBef>
                <a:spcPts val="600"/>
              </a:spcBef>
              <a:buSzPct val="100000"/>
              <a:buChar char="◎"/>
            </a:pPr>
            <a:r>
              <a:rPr lang="en-US" altLang="ko-Kore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Case 3. Embedding</a:t>
            </a:r>
          </a:p>
          <a:p>
            <a:pPr lvl="1">
              <a:spcBef>
                <a:spcPts val="600"/>
              </a:spcBef>
              <a:buSzPct val="100000"/>
              <a:buChar char="◎"/>
            </a:pPr>
            <a:r>
              <a:rPr lang="en-US" altLang="ko-Kore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Y : [Shear Rate]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M JUA OTF" panose="02020603020101020101" pitchFamily="18" charset="-127"/>
                <a:ea typeface="BM JUA OTF" panose="02020603020101020101" pitchFamily="18" charset="-127"/>
              </a:rPr>
              <a:t>15</a:t>
            </a:fld>
            <a:endParaRPr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F20CA2E4-6D27-D1A9-317D-64B52E86F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688" y="4339720"/>
            <a:ext cx="3438016" cy="500732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2E5BB9F5-31A3-5D02-F909-3F4362142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88" y="2932691"/>
            <a:ext cx="3959998" cy="1000312"/>
          </a:xfrm>
          <a:prstGeom prst="rect">
            <a:avLst/>
          </a:prstGeom>
        </p:spPr>
      </p:pic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86673C63-9476-5DAF-A04C-7B6D01853DBB}"/>
              </a:ext>
            </a:extLst>
          </p:cNvPr>
          <p:cNvCxnSpPr/>
          <p:nvPr/>
        </p:nvCxnSpPr>
        <p:spPr>
          <a:xfrm flipV="1">
            <a:off x="3166688" y="3933003"/>
            <a:ext cx="992936" cy="406717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551BDD9F-36E0-9B1A-0DF0-7A80B49144E5}"/>
              </a:ext>
            </a:extLst>
          </p:cNvPr>
          <p:cNvCxnSpPr>
            <a:cxnSpLocks/>
          </p:cNvCxnSpPr>
          <p:nvPr/>
        </p:nvCxnSpPr>
        <p:spPr>
          <a:xfrm flipH="1" flipV="1">
            <a:off x="5656729" y="3933003"/>
            <a:ext cx="947975" cy="406717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021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63636" y="26176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Method 2</a:t>
            </a:r>
            <a:endParaRPr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263636" y="964369"/>
            <a:ext cx="8616728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ct val="100000"/>
              <a:buChar char="◎"/>
            </a:pPr>
            <a: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Multi Deep </a:t>
            </a:r>
            <a:r>
              <a:rPr lang="en-US" altLang="ko-KR" sz="18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Nueral</a:t>
            </a:r>
            <a: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 Network</a:t>
            </a:r>
          </a:p>
          <a:p>
            <a:pPr lvl="1">
              <a:spcBef>
                <a:spcPts val="600"/>
              </a:spcBef>
              <a:buSzPct val="100000"/>
              <a:buChar char="◎"/>
            </a:pPr>
            <a:r>
              <a:rPr lang="en-US" altLang="ko-Kore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X1 : [Radius]</a:t>
            </a:r>
          </a:p>
          <a:p>
            <a:pPr lvl="2">
              <a:spcBef>
                <a:spcPts val="600"/>
              </a:spcBef>
              <a:buSzPct val="100000"/>
              <a:buChar char="◎"/>
            </a:pPr>
            <a:r>
              <a:rPr lang="en-US" altLang="ko-Kore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Case 1. Original Value</a:t>
            </a:r>
          </a:p>
          <a:p>
            <a:pPr lvl="2">
              <a:spcBef>
                <a:spcPts val="600"/>
              </a:spcBef>
              <a:buSzPct val="100000"/>
              <a:buChar char="◎"/>
            </a:pPr>
            <a:r>
              <a:rPr lang="en-US" altLang="ko-Kore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Case 2. One-Hot Encoding</a:t>
            </a:r>
          </a:p>
          <a:p>
            <a:pPr lvl="2">
              <a:spcBef>
                <a:spcPts val="600"/>
              </a:spcBef>
              <a:buSzPct val="100000"/>
              <a:buChar char="◎"/>
            </a:pPr>
            <a:r>
              <a:rPr lang="en-US" altLang="ko-Kore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Case 3. Embedding</a:t>
            </a:r>
          </a:p>
          <a:p>
            <a:pPr lvl="1">
              <a:spcBef>
                <a:spcPts val="600"/>
              </a:spcBef>
              <a:buSzPct val="100000"/>
              <a:buChar char="◎"/>
            </a:pPr>
            <a:r>
              <a:rPr lang="en-US" altLang="ko-Kore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X2 : [CIS 1]</a:t>
            </a:r>
          </a:p>
          <a:p>
            <a:pPr lvl="1">
              <a:spcBef>
                <a:spcPts val="600"/>
              </a:spcBef>
              <a:buSzPct val="100000"/>
              <a:buChar char="◎"/>
            </a:pPr>
            <a:r>
              <a:rPr lang="en-US" altLang="ko-Kore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X1 : [CIS 2]</a:t>
            </a:r>
          </a:p>
          <a:p>
            <a:pPr lvl="1">
              <a:spcBef>
                <a:spcPts val="600"/>
              </a:spcBef>
              <a:buSzPct val="100000"/>
              <a:buChar char="◎"/>
            </a:pPr>
            <a:r>
              <a:rPr lang="en-US" altLang="ko-Kore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Y : [Shear Rate]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M JUA OTF" panose="02020603020101020101" pitchFamily="18" charset="-127"/>
                <a:ea typeface="BM JUA OTF" panose="02020603020101020101" pitchFamily="18" charset="-127"/>
              </a:rPr>
              <a:t>16</a:t>
            </a:fld>
            <a:endParaRPr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7886CE82-98DD-EB8A-D46E-07FA0DA78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724" y="323104"/>
            <a:ext cx="2791095" cy="462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49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263636" y="964369"/>
            <a:ext cx="8616728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ct val="100000"/>
              <a:buChar char="◎"/>
            </a:pPr>
            <a: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Multi Convolution Neural Network</a:t>
            </a:r>
          </a:p>
          <a:p>
            <a:pPr lvl="1">
              <a:spcBef>
                <a:spcPts val="600"/>
              </a:spcBef>
              <a:buSzPct val="100000"/>
              <a:buChar char="◎"/>
            </a:pPr>
            <a:r>
              <a:rPr lang="en-US" altLang="ko-Kore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X1 : [Radius] + [CIS 1]</a:t>
            </a:r>
          </a:p>
          <a:p>
            <a:pPr lvl="1">
              <a:spcBef>
                <a:spcPts val="600"/>
              </a:spcBef>
              <a:buSzPct val="100000"/>
              <a:buChar char="◎"/>
            </a:pPr>
            <a:r>
              <a:rPr lang="en-US" altLang="ko-Kore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X2 : [Radius] + [CIS 1]</a:t>
            </a:r>
          </a:p>
          <a:p>
            <a:pPr lvl="2">
              <a:spcBef>
                <a:spcPts val="600"/>
              </a:spcBef>
              <a:buSzPct val="100000"/>
              <a:buChar char="◎"/>
            </a:pPr>
            <a:r>
              <a:rPr lang="en-US" altLang="ko-Kore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Case 1. Original Value</a:t>
            </a:r>
          </a:p>
          <a:p>
            <a:pPr lvl="2">
              <a:spcBef>
                <a:spcPts val="600"/>
              </a:spcBef>
              <a:buSzPct val="100000"/>
              <a:buChar char="◎"/>
            </a:pPr>
            <a:r>
              <a:rPr lang="en-US" altLang="ko-Kore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Case 2. One-Hot Encoding</a:t>
            </a:r>
          </a:p>
          <a:p>
            <a:pPr lvl="2">
              <a:spcBef>
                <a:spcPts val="600"/>
              </a:spcBef>
              <a:buSzPct val="100000"/>
              <a:buChar char="◎"/>
            </a:pPr>
            <a:r>
              <a:rPr lang="en-US" altLang="ko-Kore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Case 3. Embedding</a:t>
            </a:r>
          </a:p>
          <a:p>
            <a:pPr lvl="1">
              <a:spcBef>
                <a:spcPts val="600"/>
              </a:spcBef>
              <a:buSzPct val="100000"/>
              <a:buChar char="◎"/>
            </a:pPr>
            <a:r>
              <a:rPr lang="en-US" altLang="ko-Kore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Y : [Shear Rate]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63636" y="26176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Method 3</a:t>
            </a:r>
            <a:endParaRPr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M JUA OTF" panose="02020603020101020101" pitchFamily="18" charset="-127"/>
                <a:ea typeface="BM JUA OTF" panose="02020603020101020101" pitchFamily="18" charset="-127"/>
              </a:rPr>
              <a:t>17</a:t>
            </a:fld>
            <a:endParaRPr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F6256C0E-965E-F0B5-5CAA-0B85EFA36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283" y="1072681"/>
            <a:ext cx="2622101" cy="1538193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725CBEBD-F637-39E8-099D-51B66831D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345" y="3289058"/>
            <a:ext cx="6129991" cy="989442"/>
          </a:xfrm>
          <a:prstGeom prst="rect">
            <a:avLst/>
          </a:prstGeom>
        </p:spPr>
      </p:pic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8B7F2F9F-2E70-F102-9E64-03FAC90A92A5}"/>
              </a:ext>
            </a:extLst>
          </p:cNvPr>
          <p:cNvCxnSpPr>
            <a:cxnSpLocks/>
            <a:stCxn id="78" idx="1"/>
          </p:cNvCxnSpPr>
          <p:nvPr/>
        </p:nvCxnSpPr>
        <p:spPr>
          <a:xfrm rot="10800000" flipV="1">
            <a:off x="5084467" y="1841778"/>
            <a:ext cx="697817" cy="1447280"/>
          </a:xfrm>
          <a:prstGeom prst="bentConnector2">
            <a:avLst/>
          </a:prstGeom>
          <a:ln w="2540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562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263636" y="964369"/>
            <a:ext cx="8616728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ct val="100000"/>
              <a:buChar char="◎"/>
            </a:pPr>
            <a:r>
              <a:rPr lang="en-US" altLang="ko-KR" sz="18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TabNet</a:t>
            </a:r>
            <a: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 Regression</a:t>
            </a:r>
          </a:p>
          <a:p>
            <a:pPr lvl="1">
              <a:spcBef>
                <a:spcPts val="600"/>
              </a:spcBef>
              <a:buSzPct val="100000"/>
              <a:buChar char="◎"/>
            </a:pPr>
            <a:r>
              <a:rPr lang="en-US" altLang="ko-Kore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X : [Radius] + [CIS 1] + [CIS 2]</a:t>
            </a:r>
          </a:p>
          <a:p>
            <a:pPr lvl="2">
              <a:spcBef>
                <a:spcPts val="600"/>
              </a:spcBef>
              <a:buSzPct val="100000"/>
              <a:buChar char="◎"/>
            </a:pPr>
            <a:r>
              <a:rPr lang="en-US" altLang="ko-Kore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Radius(3.1, 3.11, … , 3.28) </a:t>
            </a:r>
            <a:r>
              <a:rPr lang="en-US" altLang="ko-Kore-KR" sz="14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 Label Encoding(0,1, … , 18)</a:t>
            </a:r>
            <a:endParaRPr lang="en-US" altLang="ko-Kore-KR" sz="1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lvl="1">
              <a:spcBef>
                <a:spcPts val="600"/>
              </a:spcBef>
              <a:buSzPct val="100000"/>
              <a:buChar char="◎"/>
            </a:pPr>
            <a:r>
              <a:rPr lang="en-US" altLang="ko-Kore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Y : [Shear Rate]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63636" y="26176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Method 4</a:t>
            </a:r>
            <a:endParaRPr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M JUA OTF" panose="02020603020101020101" pitchFamily="18" charset="-127"/>
                <a:ea typeface="BM JUA OTF" panose="02020603020101020101" pitchFamily="18" charset="-127"/>
              </a:rPr>
              <a:t>18</a:t>
            </a:fld>
            <a:endParaRPr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579CA2F-CCBC-F369-FADF-FFE46999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768" y="2681760"/>
            <a:ext cx="51435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68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263636" y="964369"/>
            <a:ext cx="8616728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ct val="100000"/>
              <a:buChar char="◎"/>
            </a:pPr>
            <a:r>
              <a:rPr lang="en-US" altLang="ko-KR" sz="18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ConvLSTM</a:t>
            </a:r>
            <a:endParaRPr lang="en-US" altLang="ko-KR" sz="1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lvl="1">
              <a:spcBef>
                <a:spcPts val="600"/>
              </a:spcBef>
              <a:buSzPct val="100000"/>
              <a:buChar char="◎"/>
            </a:pPr>
            <a:r>
              <a:rPr lang="en-US" altLang="ko-Kore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X : [CIS 2] -&gt; [</a:t>
            </a:r>
            <a:r>
              <a:rPr lang="en-US" altLang="ko-Kore-KR" sz="14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data_length</a:t>
            </a:r>
            <a:r>
              <a:rPr lang="en-US" altLang="ko-Kore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, 10, 1, 600, 1]</a:t>
            </a:r>
          </a:p>
          <a:p>
            <a:pPr lvl="2">
              <a:spcBef>
                <a:spcPts val="600"/>
              </a:spcBef>
              <a:buSzPct val="100000"/>
              <a:buChar char="◎"/>
            </a:pPr>
            <a:r>
              <a:rPr lang="en-US" altLang="ko-Kore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Sub Sequence : [ </a:t>
            </a:r>
            <a:r>
              <a:rPr lang="en-US" altLang="ko-Kore-KR" sz="14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data_length</a:t>
            </a:r>
            <a:r>
              <a:rPr lang="en-US" altLang="ko-Kore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lang="en-US" altLang="ko-Kore-KR" sz="14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n_seq</a:t>
            </a:r>
            <a:r>
              <a:rPr lang="en-US" altLang="ko-Kore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, 1, </a:t>
            </a:r>
            <a:r>
              <a:rPr lang="en-US" altLang="ko-Kore-KR" sz="14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n_steps</a:t>
            </a:r>
            <a:r>
              <a:rPr lang="en-US" altLang="ko-Kore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lang="en-US" altLang="ko-Kore-KR" sz="14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n_features</a:t>
            </a:r>
            <a:r>
              <a:rPr lang="en-US" altLang="ko-Kore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 ]</a:t>
            </a:r>
            <a:br>
              <a:rPr lang="en-US" altLang="ko-Kore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en-US" altLang="ko-Kore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lang="en-US" altLang="ko-Kore-KR" sz="14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n_seq</a:t>
            </a:r>
            <a:r>
              <a:rPr lang="en-US" altLang="ko-Kore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 = 10, </a:t>
            </a:r>
            <a:r>
              <a:rPr lang="en-US" altLang="ko-Kore-KR" sz="14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n_steps</a:t>
            </a:r>
            <a:r>
              <a:rPr lang="en-US" altLang="ko-Kore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 = 600)</a:t>
            </a:r>
          </a:p>
          <a:p>
            <a:pPr lvl="1">
              <a:spcBef>
                <a:spcPts val="600"/>
              </a:spcBef>
              <a:buSzPct val="100000"/>
              <a:buChar char="◎"/>
            </a:pPr>
            <a:r>
              <a:rPr lang="en-US" altLang="ko-Kore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Y : [Shear Rate]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63636" y="26176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Method 5</a:t>
            </a:r>
            <a:endParaRPr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M JUA OTF" panose="02020603020101020101" pitchFamily="18" charset="-127"/>
                <a:ea typeface="BM JUA OTF" panose="02020603020101020101" pitchFamily="18" charset="-127"/>
              </a:rPr>
              <a:t>19</a:t>
            </a:fld>
            <a:endParaRPr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2A41203-FC31-03CA-5A32-6E75BF1C7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298" y="2751169"/>
            <a:ext cx="4229100" cy="7112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02ADA76C-5670-9838-C2CD-70BB32E61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878" y="4255847"/>
            <a:ext cx="3201520" cy="388063"/>
          </a:xfrm>
          <a:prstGeom prst="rect">
            <a:avLst/>
          </a:prstGeom>
        </p:spPr>
      </p:pic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E3340CAC-5F38-0D47-F317-0D84E1BB3C72}"/>
              </a:ext>
            </a:extLst>
          </p:cNvPr>
          <p:cNvCxnSpPr>
            <a:stCxn id="28" idx="2"/>
          </p:cNvCxnSpPr>
          <p:nvPr/>
        </p:nvCxnSpPr>
        <p:spPr>
          <a:xfrm flipH="1">
            <a:off x="3069771" y="3462369"/>
            <a:ext cx="1093077" cy="804831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1CF1FB4C-77D0-E26B-21E4-D0FFB61B37E5}"/>
              </a:ext>
            </a:extLst>
          </p:cNvPr>
          <p:cNvCxnSpPr>
            <a:cxnSpLocks/>
          </p:cNvCxnSpPr>
          <p:nvPr/>
        </p:nvCxnSpPr>
        <p:spPr>
          <a:xfrm>
            <a:off x="5323114" y="3456693"/>
            <a:ext cx="954284" cy="799154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9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1215213" y="1051621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i="0" dirty="0">
                <a:solidFill>
                  <a:schemeClr val="accent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목차</a:t>
            </a:r>
            <a:endParaRPr i="0" dirty="0">
              <a:solidFill>
                <a:schemeClr val="accent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M JUA OTF" panose="02020603020101020101" pitchFamily="18" charset="-127"/>
                <a:ea typeface="BM JUA OTF" panose="02020603020101020101" pitchFamily="18" charset="-127"/>
              </a:rPr>
              <a:t>2</a:t>
            </a:fld>
            <a:endParaRPr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" name="Google Shape;111;p17">
            <a:extLst>
              <a:ext uri="{FF2B5EF4-FFF2-40B4-BE49-F238E27FC236}">
                <a16:creationId xmlns:a16="http://schemas.microsoft.com/office/drawing/2014/main" id="{9F76D88C-682F-7F56-9F0F-2F30476A83FE}"/>
              </a:ext>
            </a:extLst>
          </p:cNvPr>
          <p:cNvSpPr txBox="1">
            <a:spLocks/>
          </p:cNvSpPr>
          <p:nvPr/>
        </p:nvSpPr>
        <p:spPr>
          <a:xfrm>
            <a:off x="837282" y="1871520"/>
            <a:ext cx="7520568" cy="2963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572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◎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○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◉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●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○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■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●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○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■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AutoNum type="arabicPeriod"/>
            </a:pPr>
            <a:r>
              <a:rPr lang="en-US" altLang="ko-KR" sz="1800" b="1" i="0" dirty="0">
                <a:solidFill>
                  <a:srgbClr val="0091E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/>
                <a:sym typeface="Source Sans Pro"/>
              </a:rPr>
              <a:t>Abstract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AutoNum type="arabicPeriod"/>
            </a:pPr>
            <a:r>
              <a:rPr lang="en-US" altLang="ko-KR" sz="1800" b="1" i="0" dirty="0">
                <a:solidFill>
                  <a:srgbClr val="0091E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/>
                <a:sym typeface="Source Sans Pro"/>
              </a:rPr>
              <a:t>Introduce</a:t>
            </a:r>
            <a:endParaRPr lang="ko-KR" altLang="en-US" sz="1800" b="1" i="0" dirty="0">
              <a:solidFill>
                <a:srgbClr val="0091EA"/>
              </a:solidFill>
              <a:latin typeface="BM JUA OTF" panose="02020603020101020101" pitchFamily="18" charset="-127"/>
              <a:ea typeface="BM JUA OTF" panose="02020603020101020101" pitchFamily="18" charset="-127"/>
              <a:cs typeface="Source Sans Pro"/>
              <a:sym typeface="Source Sans Pr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AutoNum type="arabicPeriod"/>
            </a:pPr>
            <a:r>
              <a:rPr lang="en-US" altLang="ko-KR" sz="1800" b="1" i="0" dirty="0">
                <a:solidFill>
                  <a:srgbClr val="0091E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/>
                <a:sym typeface="Source Sans Pro"/>
              </a:rPr>
              <a:t>Data</a:t>
            </a:r>
            <a:endParaRPr lang="ko-KR" altLang="en-US" sz="1800" b="1" i="0" dirty="0">
              <a:solidFill>
                <a:srgbClr val="0091EA"/>
              </a:solidFill>
              <a:latin typeface="BM JUA OTF" panose="02020603020101020101" pitchFamily="18" charset="-127"/>
              <a:ea typeface="BM JUA OTF" panose="02020603020101020101" pitchFamily="18" charset="-127"/>
              <a:cs typeface="Source Sans Pro"/>
              <a:sym typeface="Source Sans Pr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AutoNum type="arabicPeriod"/>
            </a:pPr>
            <a:r>
              <a:rPr lang="en-US" altLang="ko-KR" sz="1800" i="0" dirty="0">
                <a:solidFill>
                  <a:srgbClr val="0091E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/>
                <a:sym typeface="Source Sans Pro"/>
              </a:rPr>
              <a:t>Model</a:t>
            </a:r>
            <a:endParaRPr lang="ko-KR" altLang="en-US" sz="1800" i="0" dirty="0">
              <a:solidFill>
                <a:srgbClr val="0091EA"/>
              </a:solidFill>
              <a:latin typeface="BM JUA OTF" panose="02020603020101020101" pitchFamily="18" charset="-127"/>
              <a:ea typeface="BM JUA OTF" panose="02020603020101020101" pitchFamily="18" charset="-127"/>
              <a:cs typeface="Source Sans Pro"/>
              <a:sym typeface="Source Sans Pr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AutoNum type="arabicPeriod"/>
            </a:pPr>
            <a:r>
              <a:rPr lang="en-US" altLang="ko-KR" sz="1800" i="0" dirty="0">
                <a:solidFill>
                  <a:srgbClr val="0091E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/>
                <a:sym typeface="Source Sans Pro"/>
              </a:rPr>
              <a:t>Result</a:t>
            </a:r>
            <a:endParaRPr lang="ko-KR" altLang="en-US" sz="1800" i="0" dirty="0">
              <a:solidFill>
                <a:srgbClr val="0091EA"/>
              </a:solidFill>
              <a:latin typeface="BM JUA OTF" panose="02020603020101020101" pitchFamily="18" charset="-127"/>
              <a:ea typeface="BM JUA OTF" panose="02020603020101020101" pitchFamily="18" charset="-127"/>
              <a:cs typeface="Source Sans Pro"/>
              <a:sym typeface="Source Sans Pr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AutoNum type="arabicPeriod"/>
            </a:pPr>
            <a:r>
              <a:rPr lang="en-US" altLang="ko-KR" sz="1800" i="0" dirty="0">
                <a:solidFill>
                  <a:srgbClr val="0091E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/>
                <a:sym typeface="Source Sans Pro"/>
              </a:rPr>
              <a:t>Conclusion</a:t>
            </a:r>
            <a:endParaRPr lang="ko-KR" altLang="en-US" sz="1800" i="0" dirty="0">
              <a:solidFill>
                <a:srgbClr val="0091EA"/>
              </a:solidFill>
              <a:latin typeface="BM JUA OTF" panose="02020603020101020101" pitchFamily="18" charset="-127"/>
              <a:ea typeface="BM JUA OTF" panose="02020603020101020101" pitchFamily="18" charset="-127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597300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0" dirty="0">
                <a:solidFill>
                  <a:schemeClr val="accent4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5</a:t>
            </a:r>
            <a:r>
              <a:rPr lang="en" sz="6000" dirty="0">
                <a:solidFill>
                  <a:schemeClr val="accent4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r>
              <a:rPr lang="ko-KR" altLang="en-US" sz="6000" dirty="0">
                <a:solidFill>
                  <a:schemeClr val="accent4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6000" dirty="0">
                <a:latin typeface="BM JUA OTF" panose="02020603020101020101" pitchFamily="18" charset="-127"/>
                <a:ea typeface="BM JUA OTF" panose="02020603020101020101" pitchFamily="18" charset="-127"/>
              </a:rPr>
              <a:t>Result</a:t>
            </a:r>
            <a:endParaRPr sz="6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모형 추론 결과</a:t>
            </a:r>
            <a:endParaRPr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M JUA OTF" panose="02020603020101020101" pitchFamily="18" charset="-127"/>
                <a:ea typeface="BM JUA OTF" panose="02020603020101020101" pitchFamily="18" charset="-127"/>
              </a:rPr>
              <a:t>20</a:t>
            </a:fld>
            <a:endParaRPr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3714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263636" y="964369"/>
            <a:ext cx="4068878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ct val="100000"/>
              <a:buChar char="◎"/>
            </a:pPr>
            <a: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Method 1</a:t>
            </a:r>
            <a:b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(Radius : </a:t>
            </a:r>
            <a:r>
              <a:rPr lang="en-US" altLang="ko-KR" sz="14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Orignal</a:t>
            </a:r>
            <a: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 / CIS 1 &amp; 2)</a:t>
            </a:r>
            <a:b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b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b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endParaRPr lang="en-US" altLang="ko-KR" sz="1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ct val="100000"/>
              <a:buChar char="◎"/>
            </a:pPr>
            <a:endParaRPr lang="en-US" altLang="ko-Kore-KR" sz="1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ct val="100000"/>
              <a:buChar char="◎"/>
            </a:pPr>
            <a:endParaRPr lang="en-US" altLang="ko-Kore-KR" sz="1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63636" y="26176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Model Result</a:t>
            </a:r>
            <a:endParaRPr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M JUA OTF" panose="02020603020101020101" pitchFamily="18" charset="-127"/>
                <a:ea typeface="BM JUA OTF" panose="02020603020101020101" pitchFamily="18" charset="-127"/>
              </a:rPr>
              <a:t>21</a:t>
            </a:fld>
            <a:endParaRPr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15C7C98-B7B8-78F5-ABCB-3526D4289C77}"/>
              </a:ext>
            </a:extLst>
          </p:cNvPr>
          <p:cNvGrpSpPr/>
          <p:nvPr/>
        </p:nvGrpSpPr>
        <p:grpSpPr>
          <a:xfrm>
            <a:off x="263636" y="1698238"/>
            <a:ext cx="3240000" cy="2160000"/>
            <a:chOff x="6068071" y="3669851"/>
            <a:chExt cx="2203544" cy="108603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02E824C-5E3D-F482-428E-817A6E080F08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1615" y="3669851"/>
              <a:ext cx="2160000" cy="1080000"/>
            </a:xfrm>
            <a:prstGeom prst="rect">
              <a:avLst/>
            </a:prstGeom>
          </p:spPr>
        </p:pic>
        <p:pic>
          <p:nvPicPr>
            <p:cNvPr id="5" name="그림 4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99D10F30-EF02-4148-DC3D-5935FCED46D4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/>
            <a:srcRect r="88587"/>
            <a:stretch/>
          </p:blipFill>
          <p:spPr>
            <a:xfrm>
              <a:off x="6068071" y="3675888"/>
              <a:ext cx="246529" cy="1080000"/>
            </a:xfrm>
            <a:prstGeom prst="rect">
              <a:avLst/>
            </a:prstGeom>
          </p:spPr>
        </p:pic>
      </p:grpSp>
      <p:sp>
        <p:nvSpPr>
          <p:cNvPr id="7" name="Google Shape;111;p17">
            <a:extLst>
              <a:ext uri="{FF2B5EF4-FFF2-40B4-BE49-F238E27FC236}">
                <a16:creationId xmlns:a16="http://schemas.microsoft.com/office/drawing/2014/main" id="{85A2CE3D-823B-AF59-62CE-AF2329F1881A}"/>
              </a:ext>
            </a:extLst>
          </p:cNvPr>
          <p:cNvSpPr txBox="1">
            <a:spLocks/>
          </p:cNvSpPr>
          <p:nvPr/>
        </p:nvSpPr>
        <p:spPr>
          <a:xfrm>
            <a:off x="4572000" y="964369"/>
            <a:ext cx="4068878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SzPct val="100000"/>
            </a:pPr>
            <a: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Method 2</a:t>
            </a:r>
            <a:b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(Radius : Embedding / CIS 1 &amp; 2)</a:t>
            </a:r>
            <a:b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b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b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endParaRPr lang="en-US" altLang="ko-KR" sz="1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>
              <a:buSzPct val="100000"/>
            </a:pPr>
            <a:endParaRPr lang="en-US" altLang="ko-Kore-KR" sz="1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>
              <a:buSzPct val="100000"/>
            </a:pPr>
            <a:endParaRPr lang="en-US" altLang="ko-Kore-KR" sz="1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BDC2B95-8F6F-B629-04C4-0030707A312B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698238"/>
            <a:ext cx="324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78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263636" y="964369"/>
            <a:ext cx="4068878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ct val="100000"/>
              <a:buChar char="◎"/>
            </a:pPr>
            <a: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Method 3</a:t>
            </a:r>
            <a:b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(Radius : </a:t>
            </a:r>
            <a:r>
              <a:rPr lang="en-US" altLang="ko-KR" sz="14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Orignal</a:t>
            </a:r>
            <a: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 / CIS 1 &amp; 2)</a:t>
            </a:r>
            <a:b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b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b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endParaRPr lang="en-US" altLang="ko-KR" sz="1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ct val="100000"/>
              <a:buChar char="◎"/>
            </a:pPr>
            <a:endParaRPr lang="en-US" altLang="ko-Kore-KR" sz="1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ct val="100000"/>
              <a:buChar char="◎"/>
            </a:pPr>
            <a:endParaRPr lang="en-US" altLang="ko-Kore-KR" sz="1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63636" y="26176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Model Result</a:t>
            </a:r>
            <a:endParaRPr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M JUA OTF" panose="02020603020101020101" pitchFamily="18" charset="-127"/>
                <a:ea typeface="BM JUA OTF" panose="02020603020101020101" pitchFamily="18" charset="-127"/>
              </a:rPr>
              <a:t>22</a:t>
            </a:fld>
            <a:endParaRPr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7" name="Google Shape;111;p17">
            <a:extLst>
              <a:ext uri="{FF2B5EF4-FFF2-40B4-BE49-F238E27FC236}">
                <a16:creationId xmlns:a16="http://schemas.microsoft.com/office/drawing/2014/main" id="{85A2CE3D-823B-AF59-62CE-AF2329F1881A}"/>
              </a:ext>
            </a:extLst>
          </p:cNvPr>
          <p:cNvSpPr txBox="1">
            <a:spLocks/>
          </p:cNvSpPr>
          <p:nvPr/>
        </p:nvSpPr>
        <p:spPr>
          <a:xfrm>
            <a:off x="4572000" y="964369"/>
            <a:ext cx="4068878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SzPct val="100000"/>
            </a:pPr>
            <a: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Method 4</a:t>
            </a:r>
            <a:b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(Radius : Label Encoding / CIS 1 &amp; 2)</a:t>
            </a:r>
            <a:b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b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b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endParaRPr lang="en-US" altLang="ko-KR" sz="1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>
              <a:buSzPct val="100000"/>
            </a:pPr>
            <a:endParaRPr lang="en-US" altLang="ko-Kore-KR" sz="1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>
              <a:buSzPct val="100000"/>
            </a:pPr>
            <a:endParaRPr lang="en-US" altLang="ko-Kore-KR" sz="1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F707651-2D21-D5C9-EE24-933799D0E39C}"/>
              </a:ext>
            </a:extLst>
          </p:cNvPr>
          <p:cNvGrpSpPr/>
          <p:nvPr/>
        </p:nvGrpSpPr>
        <p:grpSpPr>
          <a:xfrm>
            <a:off x="263636" y="1706364"/>
            <a:ext cx="3240000" cy="2160000"/>
            <a:chOff x="3691639" y="1125583"/>
            <a:chExt cx="2166548" cy="1091172"/>
          </a:xfrm>
        </p:grpSpPr>
        <p:pic>
          <p:nvPicPr>
            <p:cNvPr id="3" name="그림 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C7C7F54-1EC5-FAC5-D60D-72082EBB60A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98187" y="1125583"/>
              <a:ext cx="2160000" cy="1080000"/>
            </a:xfrm>
            <a:prstGeom prst="rect">
              <a:avLst/>
            </a:prstGeom>
          </p:spPr>
        </p:pic>
        <p:pic>
          <p:nvPicPr>
            <p:cNvPr id="9" name="그림 8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AAEB9FAC-DBE5-203C-F1B5-D9B3254C9D0C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/>
            <a:srcRect r="88587"/>
            <a:stretch/>
          </p:blipFill>
          <p:spPr>
            <a:xfrm>
              <a:off x="3691639" y="1136755"/>
              <a:ext cx="246529" cy="1080000"/>
            </a:xfrm>
            <a:prstGeom prst="rect">
              <a:avLst/>
            </a:prstGeom>
          </p:spPr>
        </p:pic>
      </p:grpSp>
      <p:pic>
        <p:nvPicPr>
          <p:cNvPr id="10" name="그림 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C6573AE-F887-A9E1-5B01-1E904613AAAD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666969"/>
            <a:ext cx="324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55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263636" y="964369"/>
            <a:ext cx="8616728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ct val="100000"/>
              <a:buChar char="◎"/>
            </a:pPr>
            <a: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Method 3 &amp; 4 Combine</a:t>
            </a:r>
          </a:p>
          <a:p>
            <a:pPr lvl="1">
              <a:spcBef>
                <a:spcPts val="600"/>
              </a:spcBef>
              <a:buSzPct val="100000"/>
              <a:buChar char="◎"/>
            </a:pPr>
            <a:r>
              <a:rPr lang="ko-KR" alt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최종 보고 당시 </a:t>
            </a:r>
            <a: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Method 3 </a:t>
            </a:r>
            <a:r>
              <a:rPr lang="ko-KR" alt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및 </a:t>
            </a:r>
            <a: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4</a:t>
            </a:r>
            <a:r>
              <a:rPr lang="ko-KR" alt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는 고점도와 </a:t>
            </a:r>
            <a:r>
              <a:rPr lang="ko-KR" altLang="en-US" sz="14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저점도의</a:t>
            </a:r>
            <a:r>
              <a:rPr lang="ko-KR" alt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Test Data</a:t>
            </a:r>
            <a:r>
              <a:rPr lang="ko-KR" alt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에서 유의미한 성능 도달</a:t>
            </a:r>
            <a:endParaRPr lang="en-US" altLang="ko-KR" sz="1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lvl="1">
              <a:spcBef>
                <a:spcPts val="600"/>
              </a:spcBef>
              <a:buSzPct val="100000"/>
              <a:buChar char="◎"/>
            </a:pPr>
            <a: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But, </a:t>
            </a:r>
            <a:r>
              <a:rPr lang="ko-KR" altLang="en-US" sz="14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초저점도의</a:t>
            </a:r>
            <a:r>
              <a:rPr lang="ko-KR" alt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Test Data</a:t>
            </a:r>
            <a:r>
              <a:rPr lang="ko-KR" alt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의 경우 학습에 사용하지 않았지만</a:t>
            </a:r>
            <a: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b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Method 3</a:t>
            </a:r>
            <a:r>
              <a:rPr lang="ko-KR" alt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에서는 </a:t>
            </a:r>
            <a: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Shear Rate 1000 ~ 150</a:t>
            </a:r>
            <a:r>
              <a:rPr lang="ko-KR" alt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 까지 값은 정확하고 이후의 값은 높은 편을 가졌으며</a:t>
            </a:r>
            <a:b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Method 4</a:t>
            </a:r>
            <a:r>
              <a:rPr lang="ko-KR" alt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에서는 </a:t>
            </a:r>
            <a: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Shear Rate 1000 ~ 10 </a:t>
            </a:r>
            <a:r>
              <a:rPr lang="ko-KR" alt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까지의 값은 낮은 편을 가졌지만 </a:t>
            </a:r>
            <a: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5</a:t>
            </a:r>
            <a:r>
              <a:rPr lang="ko-KR" alt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~</a:t>
            </a:r>
            <a:r>
              <a:rPr lang="ko-KR" alt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1</a:t>
            </a:r>
            <a:r>
              <a:rPr lang="ko-KR" alt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까지는 정확한 값을 가짐</a:t>
            </a:r>
            <a:endParaRPr lang="en-US" altLang="ko-KR" sz="1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lvl="1">
              <a:spcBef>
                <a:spcPts val="600"/>
              </a:spcBef>
              <a:buSzPct val="100000"/>
              <a:buChar char="◎"/>
            </a:pPr>
            <a:r>
              <a:rPr lang="ko-KR" alt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이후 두 개의 모델을 </a:t>
            </a:r>
            <a: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Ensemble</a:t>
            </a:r>
            <a:r>
              <a:rPr lang="ko-KR" alt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과 유사한 방법을 사용하여</a:t>
            </a:r>
            <a:b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Shear Rate 1000 ~ 150 : Method 3</a:t>
            </a:r>
            <a:r>
              <a:rPr lang="ko-KR" alt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의 결과</a:t>
            </a:r>
            <a:b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Shear Rate 100 ~ 10 : Method 3</a:t>
            </a:r>
            <a:r>
              <a:rPr lang="ko-KR" alt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&amp;</a:t>
            </a:r>
            <a:r>
              <a:rPr lang="ko-KR" alt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4</a:t>
            </a:r>
            <a:r>
              <a:rPr lang="ko-KR" alt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 의 평균값</a:t>
            </a:r>
            <a:b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Shear Rate 5 ~ 1 : Method 4</a:t>
            </a:r>
            <a:r>
              <a:rPr lang="ko-KR" alt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의 결과</a:t>
            </a:r>
            <a:b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ko-KR" alt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의 방법으로 고점도</a:t>
            </a:r>
            <a: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lang="ko-KR" alt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 저점도 및 </a:t>
            </a:r>
            <a:r>
              <a:rPr lang="ko-KR" altLang="en-US" sz="14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초저점도에서</a:t>
            </a:r>
            <a:r>
              <a:rPr lang="ko-KR" alt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 유의미한 결과를 도출하도록 모델 및 프로그램 개발</a:t>
            </a:r>
            <a:br>
              <a:rPr lang="en-US" altLang="ko-KR" sz="16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br>
              <a:rPr lang="en-US" altLang="ko-KR" sz="16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b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b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endParaRPr lang="en-US" altLang="ko-KR" sz="1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ct val="100000"/>
              <a:buChar char="◎"/>
            </a:pPr>
            <a:endParaRPr lang="en-US" altLang="ko-Kore-KR" sz="1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ct val="100000"/>
              <a:buChar char="◎"/>
            </a:pPr>
            <a:endParaRPr lang="en-US" altLang="ko-Kore-KR" sz="1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63636" y="26176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Model Result</a:t>
            </a:r>
            <a:endParaRPr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M JUA OTF" panose="02020603020101020101" pitchFamily="18" charset="-127"/>
                <a:ea typeface="BM JUA OTF" panose="02020603020101020101" pitchFamily="18" charset="-127"/>
              </a:rPr>
              <a:t>23</a:t>
            </a:fld>
            <a:endParaRPr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7663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6.</a:t>
            </a:r>
            <a:r>
              <a:rPr lang="ko-KR" altLang="en-US" sz="6000" dirty="0">
                <a:solidFill>
                  <a:schemeClr val="accent4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6000" dirty="0">
                <a:latin typeface="BM JUA OTF" panose="02020603020101020101" pitchFamily="18" charset="-127"/>
                <a:ea typeface="BM JUA OTF" panose="02020603020101020101" pitchFamily="18" charset="-127"/>
              </a:rPr>
              <a:t>Conclusion</a:t>
            </a:r>
            <a:endParaRPr sz="6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결론</a:t>
            </a:r>
            <a:endParaRPr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M JUA OTF" panose="02020603020101020101" pitchFamily="18" charset="-127"/>
                <a:ea typeface="BM JUA OTF" panose="02020603020101020101" pitchFamily="18" charset="-127"/>
              </a:rPr>
              <a:t>24</a:t>
            </a:fld>
            <a:endParaRPr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7819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263636" y="964369"/>
            <a:ext cx="8616728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ct val="100000"/>
              <a:buChar char="◎"/>
            </a:pPr>
            <a: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Docker</a:t>
            </a:r>
            <a:r>
              <a:rPr lang="ko-KR" altLang="en-US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 환경에서 </a:t>
            </a:r>
            <a: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ONNX</a:t>
            </a:r>
            <a:r>
              <a:rPr lang="ko-KR" altLang="en-US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 모델로 추론하는 스크립트 구성하여 모델 개발</a:t>
            </a:r>
            <a:endParaRPr lang="en-US" altLang="ko-KR" sz="1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lvl="1">
              <a:spcBef>
                <a:spcPts val="600"/>
              </a:spcBef>
              <a:buSzPct val="100000"/>
              <a:buChar char="◎"/>
            </a:pPr>
            <a:r>
              <a:rPr lang="ko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각 </a:t>
            </a:r>
            <a:r>
              <a:rPr lang="en-US" altLang="ko-KR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Method </a:t>
            </a:r>
            <a:r>
              <a:rPr lang="ko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별 최적의 결과로 학습한 모형을 선정하여 </a:t>
            </a:r>
            <a:r>
              <a:rPr lang="en-US" altLang="ko-KR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raw</a:t>
            </a:r>
            <a:r>
              <a:rPr lang="ko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data</a:t>
            </a:r>
            <a:r>
              <a:rPr lang="ko-KR" altLang="en-US" sz="16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를</a:t>
            </a:r>
            <a:r>
              <a:rPr lang="ko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16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입력받아</a:t>
            </a:r>
            <a:r>
              <a:rPr lang="ko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 결과를 </a:t>
            </a:r>
            <a:r>
              <a:rPr lang="en-US" altLang="ko-KR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csv</a:t>
            </a:r>
            <a:r>
              <a:rPr lang="ko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로 저장</a:t>
            </a:r>
            <a:endParaRPr lang="en-US" altLang="ko-KR" sz="1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lvl="1">
              <a:spcBef>
                <a:spcPts val="600"/>
              </a:spcBef>
              <a:buSzPct val="100000"/>
              <a:buChar char="◎"/>
            </a:pPr>
            <a:r>
              <a:rPr lang="en-US" altLang="ko-KR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ONNX</a:t>
            </a:r>
            <a:r>
              <a:rPr lang="ko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 모델로 구성되어 있기에</a:t>
            </a:r>
            <a:r>
              <a:rPr lang="en-US" altLang="ko-KR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lang="ko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 다양한 환경에서 모델을 불러와서 적용 가능</a:t>
            </a:r>
            <a:endParaRPr lang="en-US" altLang="ko-KR" sz="1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>
              <a:buSzPct val="100000"/>
            </a:pPr>
            <a:endParaRPr lang="en-US" altLang="ko-KR" sz="1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>
              <a:buSzPct val="100000"/>
            </a:pPr>
            <a:r>
              <a:rPr lang="ko-KR" altLang="en-US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인공지능 모델을 통하여 기존 프로그램과 유사한 결과를 출력하는 정확도를 보여주며</a:t>
            </a:r>
            <a: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lang="ko-KR" altLang="en-US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 빠른 추론 속도를 통하여 성능 향상</a:t>
            </a:r>
            <a:endParaRPr lang="en-US" altLang="ko-KR" sz="1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>
              <a:buSzPct val="100000"/>
            </a:pPr>
            <a:endParaRPr lang="en-US" altLang="ko-KR" sz="1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>
              <a:buSzPct val="100000"/>
            </a:pPr>
            <a: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CNN</a:t>
            </a:r>
            <a:r>
              <a:rPr lang="ko-KR" altLang="en-US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Model</a:t>
            </a:r>
            <a:r>
              <a:rPr lang="ko-KR" altLang="en-US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과 </a:t>
            </a:r>
            <a:r>
              <a:rPr lang="en-US" altLang="ko-KR" sz="18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TabNet</a:t>
            </a:r>
            <a:r>
              <a:rPr lang="ko-KR" altLang="en-US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Model</a:t>
            </a:r>
            <a:r>
              <a:rPr lang="ko-KR" altLang="en-US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을 통해 유의미한 </a:t>
            </a:r>
            <a:r>
              <a:rPr lang="ko-KR" altLang="en-US" sz="1800">
                <a:latin typeface="BM JUA OTF" panose="02020603020101020101" pitchFamily="18" charset="-127"/>
                <a:ea typeface="BM JUA OTF" panose="02020603020101020101" pitchFamily="18" charset="-127"/>
              </a:rPr>
              <a:t>결과 도출</a:t>
            </a:r>
            <a:endParaRPr lang="en-US" altLang="ko-KR" sz="1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63636" y="26176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Model Export</a:t>
            </a:r>
            <a:endParaRPr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M JUA OTF" panose="02020603020101020101" pitchFamily="18" charset="-127"/>
                <a:ea typeface="BM JUA OTF" panose="02020603020101020101" pitchFamily="18" charset="-127"/>
              </a:rPr>
              <a:t>25</a:t>
            </a:fld>
            <a:endParaRPr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6009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263636" y="964369"/>
            <a:ext cx="8616728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ct val="100000"/>
              <a:buChar char="◎"/>
            </a:pPr>
            <a:r>
              <a:rPr lang="ko-KR" altLang="en-US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모든 연구원이 데이터에 접근하기 위한 구글 드라이브 삭제 및 개인 하드에서 삭제 진행</a:t>
            </a:r>
            <a:endParaRPr lang="en-US" altLang="ko-KR" sz="1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63636" y="26176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Data Delete</a:t>
            </a:r>
            <a:endParaRPr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M JUA OTF" panose="02020603020101020101" pitchFamily="18" charset="-127"/>
                <a:ea typeface="BM JUA OTF" panose="02020603020101020101" pitchFamily="18" charset="-127"/>
              </a:rPr>
              <a:t>26</a:t>
            </a:fld>
            <a:endParaRPr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3" name="그림 2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19CFCC41-F727-C656-4CDF-9E8F4E535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12" y="1846536"/>
            <a:ext cx="2425440" cy="2527077"/>
          </a:xfrm>
          <a:prstGeom prst="rect">
            <a:avLst/>
          </a:prstGeom>
        </p:spPr>
      </p:pic>
      <p:pic>
        <p:nvPicPr>
          <p:cNvPr id="5" name="그림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FCB90AD0-5833-D98C-341E-617F3F439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250" y="1846536"/>
            <a:ext cx="23114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3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1.</a:t>
            </a:r>
            <a:r>
              <a:rPr lang="ko-KR" altLang="en-US" sz="6000" dirty="0">
                <a:solidFill>
                  <a:schemeClr val="accent4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6000" dirty="0">
                <a:latin typeface="BM JUA OTF" panose="02020603020101020101" pitchFamily="18" charset="-127"/>
                <a:ea typeface="BM JUA OTF" panose="02020603020101020101" pitchFamily="18" charset="-127"/>
              </a:rPr>
              <a:t>Abstract</a:t>
            </a:r>
            <a:endParaRPr sz="6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과제 요약 정리</a:t>
            </a:r>
            <a:endParaRPr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M JUA OTF" panose="02020603020101020101" pitchFamily="18" charset="-127"/>
                <a:ea typeface="BM JUA OTF" panose="02020603020101020101" pitchFamily="18" charset="-127"/>
              </a:rPr>
              <a:t>3</a:t>
            </a:fld>
            <a:endParaRPr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552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63636" y="26176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Abstract</a:t>
            </a:r>
            <a:endParaRPr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263636" y="964369"/>
            <a:ext cx="8616728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ct val="100000"/>
              <a:buChar char="◎"/>
            </a:pPr>
            <a:r>
              <a:rPr lang="ko-KR" altLang="en-US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기존의 혈액점도 계산 방법을 인공지능 모델로 대체하는 프로그램 개발</a:t>
            </a:r>
            <a:endParaRPr lang="en-US" altLang="ko-KR" sz="1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ct val="100000"/>
              <a:buChar char="◎"/>
            </a:pPr>
            <a:r>
              <a:rPr lang="en-US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Convolution Neural Network</a:t>
            </a:r>
            <a:r>
              <a:rPr lang="ko-KR" altLang="en-US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Model</a:t>
            </a:r>
            <a:r>
              <a:rPr lang="ko-KR" altLang="en-US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과 </a:t>
            </a:r>
            <a: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Transformer</a:t>
            </a:r>
            <a:r>
              <a:rPr lang="ko-KR" altLang="en-US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 기반의 정형 데이터 분석 모델인 </a:t>
            </a:r>
            <a:r>
              <a:rPr lang="en-US" altLang="ko-KR" sz="18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TabNet</a:t>
            </a:r>
            <a:r>
              <a:rPr lang="ko-KR" altLang="en-US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을 이용하여 </a:t>
            </a:r>
            <a: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CIS</a:t>
            </a:r>
            <a:r>
              <a:rPr lang="ko-KR" altLang="en-US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의 데이터를 통해 </a:t>
            </a:r>
            <a: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Shear Rate</a:t>
            </a:r>
            <a:r>
              <a:rPr lang="ko-KR" altLang="en-US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의 값을 추론하는 </a:t>
            </a:r>
            <a: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Regression </a:t>
            </a:r>
            <a:r>
              <a:rPr lang="ko-KR" altLang="en-US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모델 구축</a:t>
            </a:r>
            <a:endParaRPr lang="en-US" altLang="ko-KR" sz="1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ct val="100000"/>
              <a:buChar char="◎"/>
            </a:pPr>
            <a:r>
              <a:rPr lang="ko-KR" altLang="en-US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고점도</a:t>
            </a:r>
            <a: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lang="ko-KR" altLang="en-US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 저점도</a:t>
            </a:r>
            <a: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lang="ko-KR" altLang="en-US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18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초저점도의</a:t>
            </a:r>
            <a:r>
              <a:rPr lang="ko-KR" altLang="en-US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Test Data</a:t>
            </a:r>
            <a:r>
              <a:rPr lang="ko-KR" altLang="en-US" sz="18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를</a:t>
            </a:r>
            <a:r>
              <a:rPr lang="ko-KR" altLang="en-US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 통하여 모델 성능 검증 수행</a:t>
            </a:r>
            <a:endParaRPr sz="1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M JUA OTF" panose="02020603020101020101" pitchFamily="18" charset="-127"/>
                <a:ea typeface="BM JUA OTF" panose="02020603020101020101" pitchFamily="18" charset="-127"/>
              </a:rPr>
              <a:t>4</a:t>
            </a:fld>
            <a:endParaRPr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881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0" dirty="0">
                <a:solidFill>
                  <a:schemeClr val="accent4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</a:t>
            </a:r>
            <a:r>
              <a:rPr lang="en" sz="6000" dirty="0">
                <a:solidFill>
                  <a:schemeClr val="accent4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r>
              <a:rPr lang="ko-KR" altLang="en-US" sz="6000" dirty="0">
                <a:solidFill>
                  <a:schemeClr val="accent4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6000" dirty="0">
                <a:latin typeface="BM JUA OTF" panose="02020603020101020101" pitchFamily="18" charset="-127"/>
                <a:ea typeface="BM JUA OTF" panose="02020603020101020101" pitchFamily="18" charset="-127"/>
              </a:rPr>
              <a:t>Introduce</a:t>
            </a:r>
            <a:endParaRPr sz="6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혈액점도계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과제 소개</a:t>
            </a:r>
            <a:endParaRPr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M JUA OTF" panose="02020603020101020101" pitchFamily="18" charset="-127"/>
                <a:ea typeface="BM JUA OTF" panose="02020603020101020101" pitchFamily="18" charset="-127"/>
              </a:rPr>
              <a:t>5</a:t>
            </a:fld>
            <a:endParaRPr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785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63636" y="26176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Introduce</a:t>
            </a:r>
            <a:endParaRPr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M JUA OTF" panose="02020603020101020101" pitchFamily="18" charset="-127"/>
                <a:ea typeface="BM JUA OTF" panose="02020603020101020101" pitchFamily="18" charset="-127"/>
              </a:rPr>
              <a:t>6</a:t>
            </a:fld>
            <a:endParaRPr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CD760DC0-5153-70A1-3D49-3B461E315A67}"/>
              </a:ext>
            </a:extLst>
          </p:cNvPr>
          <p:cNvCxnSpPr>
            <a:cxnSpLocks/>
          </p:cNvCxnSpPr>
          <p:nvPr/>
        </p:nvCxnSpPr>
        <p:spPr>
          <a:xfrm>
            <a:off x="4572000" y="964369"/>
            <a:ext cx="0" cy="370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6EFF9AB1-279B-3EB6-1E93-07BCFB9E8114}"/>
              </a:ext>
            </a:extLst>
          </p:cNvPr>
          <p:cNvSpPr/>
          <p:nvPr/>
        </p:nvSpPr>
        <p:spPr>
          <a:xfrm>
            <a:off x="696686" y="1184366"/>
            <a:ext cx="3317965" cy="5138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As-Is</a:t>
            </a:r>
            <a:endParaRPr kumimoji="1" lang="ko-Kore-KR" altLang="en-US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62B2F170-0C70-6BB4-15BB-1038C61FE4E8}"/>
              </a:ext>
            </a:extLst>
          </p:cNvPr>
          <p:cNvSpPr/>
          <p:nvPr/>
        </p:nvSpPr>
        <p:spPr>
          <a:xfrm>
            <a:off x="5129350" y="1184365"/>
            <a:ext cx="3317965" cy="5138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To-Be</a:t>
            </a:r>
            <a:endParaRPr kumimoji="1" lang="ko-Kore-KR" altLang="en-US" dirty="0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9FD2278C-E691-FF38-8498-D3096896CF73}"/>
              </a:ext>
            </a:extLst>
          </p:cNvPr>
          <p:cNvSpPr/>
          <p:nvPr/>
        </p:nvSpPr>
        <p:spPr>
          <a:xfrm>
            <a:off x="696685" y="1698170"/>
            <a:ext cx="3317956" cy="296962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미국에서 개발되어진 유체역학 수식을 적용하여 결과 계산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오픈소스 </a:t>
            </a:r>
            <a:r>
              <a:rPr kumimoji="1" lang="en-US" altLang="ko-KR" dirty="0"/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잦은 오류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PC</a:t>
            </a:r>
            <a:r>
              <a:rPr kumimoji="1" lang="ko-KR" altLang="en-US" dirty="0"/>
              <a:t>와 통신 어려움</a:t>
            </a:r>
            <a:endParaRPr kumimoji="1" lang="ko-Kore-KR" altLang="en-US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A330FF67-AB13-F62F-7770-0ABACB64DCBC}"/>
              </a:ext>
            </a:extLst>
          </p:cNvPr>
          <p:cNvSpPr/>
          <p:nvPr/>
        </p:nvSpPr>
        <p:spPr>
          <a:xfrm>
            <a:off x="5129358" y="1698170"/>
            <a:ext cx="3317956" cy="29696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dirty="0"/>
              <a:t>인공지능</a:t>
            </a:r>
            <a:r>
              <a:rPr kumimoji="1" lang="ko-KR" altLang="en-US" dirty="0"/>
              <a:t> 모형을 통한 결과 계산 방법 개선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ONNX</a:t>
            </a:r>
            <a:r>
              <a:rPr kumimoji="1" lang="ko-KR" altLang="en-US" dirty="0"/>
              <a:t>로 배포된 모형을 사용하여 원하는 방식으로 </a:t>
            </a:r>
            <a:r>
              <a:rPr kumimoji="1" lang="en-US" altLang="ko-KR" dirty="0"/>
              <a:t>PC</a:t>
            </a:r>
            <a:r>
              <a:rPr kumimoji="1" lang="ko-KR" altLang="en-US" dirty="0"/>
              <a:t>와 통신 가능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5881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63636" y="26176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Introduce</a:t>
            </a:r>
            <a:endParaRPr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263636" y="964369"/>
            <a:ext cx="8616728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ct val="100000"/>
              <a:buChar char="◎"/>
            </a:pPr>
            <a:r>
              <a:rPr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과제 </a:t>
            </a:r>
            <a:r>
              <a:rPr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Time Table</a:t>
            </a:r>
            <a:endParaRPr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M JUA OTF" panose="02020603020101020101" pitchFamily="18" charset="-127"/>
                <a:ea typeface="BM JUA OTF" panose="02020603020101020101" pitchFamily="18" charset="-127"/>
              </a:rPr>
              <a:t>7</a:t>
            </a:fld>
            <a:endParaRPr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8481A52A-FD3A-B809-AA5F-6FBF80674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758" y="1494332"/>
            <a:ext cx="7856484" cy="304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79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63636" y="26176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Introduce</a:t>
            </a:r>
            <a:endParaRPr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263636" y="964369"/>
            <a:ext cx="8616728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ct val="100000"/>
              <a:buChar char="◎"/>
            </a:pPr>
            <a:r>
              <a:rPr 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Work Flow</a:t>
            </a:r>
            <a:endParaRPr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M JUA OTF" panose="02020603020101020101" pitchFamily="18" charset="-127"/>
                <a:ea typeface="BM JUA OTF" panose="02020603020101020101" pitchFamily="18" charset="-127"/>
              </a:rPr>
              <a:t>8</a:t>
            </a:fld>
            <a:endParaRPr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2DC7BC7-0ECB-E406-8320-7CAEBF992B76}"/>
              </a:ext>
            </a:extLst>
          </p:cNvPr>
          <p:cNvGrpSpPr/>
          <p:nvPr/>
        </p:nvGrpSpPr>
        <p:grpSpPr>
          <a:xfrm>
            <a:off x="2297429" y="1098293"/>
            <a:ext cx="5827588" cy="3447144"/>
            <a:chOff x="648091" y="1603801"/>
            <a:chExt cx="5827588" cy="3447144"/>
          </a:xfrm>
        </p:grpSpPr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DF6040CF-77A1-758E-A5E8-5143FB5A29BD}"/>
                </a:ext>
              </a:extLst>
            </p:cNvPr>
            <p:cNvSpPr/>
            <p:nvPr/>
          </p:nvSpPr>
          <p:spPr>
            <a:xfrm>
              <a:off x="802508" y="1603801"/>
              <a:ext cx="1393761" cy="59273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1.</a:t>
              </a:r>
              <a:r>
                <a:rPr kumimoji="1" lang="ko-KR" altLang="en-US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데이터 비식별화</a:t>
              </a:r>
              <a:endParaRPr kumimoji="1" lang="ko-Kore-KR" altLang="en-US" sz="14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CC7D6FA5-9692-40E4-5194-A902BC95E309}"/>
                </a:ext>
              </a:extLst>
            </p:cNvPr>
            <p:cNvSpPr/>
            <p:nvPr/>
          </p:nvSpPr>
          <p:spPr>
            <a:xfrm>
              <a:off x="802507" y="3329396"/>
              <a:ext cx="1393761" cy="59273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2.</a:t>
              </a:r>
              <a:r>
                <a:rPr kumimoji="1" lang="ko-KR" altLang="en-US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데이터 추출</a:t>
              </a:r>
              <a:endParaRPr kumimoji="1" lang="ko-Kore-KR" altLang="en-US" sz="14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370347FF-416E-424C-77A6-7F9835924653}"/>
                </a:ext>
              </a:extLst>
            </p:cNvPr>
            <p:cNvSpPr/>
            <p:nvPr/>
          </p:nvSpPr>
          <p:spPr>
            <a:xfrm>
              <a:off x="4144555" y="1603801"/>
              <a:ext cx="1393761" cy="59273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3.</a:t>
              </a:r>
              <a:r>
                <a:rPr kumimoji="1" lang="ko-KR" altLang="en-US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모델 학습</a:t>
              </a:r>
              <a:endParaRPr kumimoji="1" lang="ko-Kore-KR" altLang="en-US" sz="14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BFEFADC5-17A4-88EE-F63A-66EFBF4E275C}"/>
                </a:ext>
              </a:extLst>
            </p:cNvPr>
            <p:cNvSpPr/>
            <p:nvPr/>
          </p:nvSpPr>
          <p:spPr>
            <a:xfrm>
              <a:off x="4144555" y="3329396"/>
              <a:ext cx="1393761" cy="59273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4.</a:t>
              </a:r>
              <a:r>
                <a:rPr kumimoji="1" lang="ko-KR" altLang="en-US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모델 배포</a:t>
              </a:r>
              <a:endParaRPr kumimoji="1" lang="ko-Kore-KR" altLang="en-US" sz="14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81E3BEEB-1487-6AAC-CDE3-37A4C73BE60B}"/>
                </a:ext>
              </a:extLst>
            </p:cNvPr>
            <p:cNvSpPr/>
            <p:nvPr/>
          </p:nvSpPr>
          <p:spPr>
            <a:xfrm>
              <a:off x="648091" y="2215713"/>
              <a:ext cx="2615940" cy="8302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ore-KR" altLang="en-US" sz="1400" dirty="0">
                  <a:solidFill>
                    <a:schemeClr val="tx1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원본</a:t>
              </a:r>
              <a:r>
                <a:rPr kumimoji="1" lang="ko-KR" altLang="en-US" sz="1400" dirty="0">
                  <a:solidFill>
                    <a:schemeClr val="tx1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데이터의 파일명을 규칙에 맞게 재지정 후 원본 파일명과 신규 파일명 맵핑 파일 생성</a:t>
              </a:r>
              <a:endParaRPr kumimoji="1" lang="ko-Kore-KR" altLang="en-US" sz="1400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8" name="모서리가 둥근 직사각형 7">
              <a:extLst>
                <a:ext uri="{FF2B5EF4-FFF2-40B4-BE49-F238E27FC236}">
                  <a16:creationId xmlns:a16="http://schemas.microsoft.com/office/drawing/2014/main" id="{8AF9A02C-9295-000E-207B-CB38844E2715}"/>
                </a:ext>
              </a:extLst>
            </p:cNvPr>
            <p:cNvSpPr/>
            <p:nvPr/>
          </p:nvSpPr>
          <p:spPr>
            <a:xfrm>
              <a:off x="648092" y="3940602"/>
              <a:ext cx="2615940" cy="111034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ore-KR" sz="1400" dirty="0">
                  <a:solidFill>
                    <a:schemeClr val="tx1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DAT</a:t>
              </a:r>
              <a:r>
                <a:rPr kumimoji="1" lang="ko-KR" altLang="en-US" sz="1400" dirty="0">
                  <a:solidFill>
                    <a:schemeClr val="tx1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파일에서 필요 정보 추출 후 </a:t>
              </a:r>
              <a:r>
                <a:rPr kumimoji="1" lang="en-US" altLang="ko-KR" sz="1400" dirty="0">
                  <a:solidFill>
                    <a:schemeClr val="tx1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csv</a:t>
              </a:r>
              <a:r>
                <a:rPr kumimoji="1" lang="ko-KR" altLang="en-US" sz="1400" dirty="0">
                  <a:solidFill>
                    <a:schemeClr val="tx1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로 저장</a:t>
              </a:r>
              <a:endParaRPr kumimoji="1" lang="en-US" altLang="ko-KR" sz="1400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ore-KR" sz="1400" dirty="0">
                  <a:solidFill>
                    <a:schemeClr val="tx1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BMP </a:t>
              </a:r>
              <a:r>
                <a:rPr kumimoji="1" lang="ko-KR" altLang="en-US" sz="1400" dirty="0">
                  <a:solidFill>
                    <a:schemeClr val="tx1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파일에서 </a:t>
              </a:r>
              <a:r>
                <a:rPr kumimoji="1" lang="en-US" altLang="ko-KR" sz="1400" dirty="0">
                  <a:solidFill>
                    <a:schemeClr val="tx1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OCR</a:t>
              </a:r>
              <a:r>
                <a:rPr kumimoji="1" lang="ko-KR" altLang="en-US" sz="1400" dirty="0">
                  <a:solidFill>
                    <a:schemeClr val="tx1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을 통해 필요 정보 추출 후 </a:t>
              </a:r>
              <a:r>
                <a:rPr kumimoji="1" lang="en-US" altLang="ko-KR" sz="1400" dirty="0">
                  <a:solidFill>
                    <a:schemeClr val="tx1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csv</a:t>
              </a:r>
              <a:r>
                <a:rPr kumimoji="1" lang="ko-KR" altLang="en-US" sz="1400" dirty="0">
                  <a:solidFill>
                    <a:schemeClr val="tx1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로 저장</a:t>
              </a:r>
              <a:endParaRPr kumimoji="1" lang="ko-Kore-KR" altLang="en-US" sz="1400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F9056433-20F6-48F3-F9CD-521827A2CE2A}"/>
                </a:ext>
              </a:extLst>
            </p:cNvPr>
            <p:cNvSpPr/>
            <p:nvPr/>
          </p:nvSpPr>
          <p:spPr>
            <a:xfrm>
              <a:off x="3859738" y="2195997"/>
              <a:ext cx="2615941" cy="8302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ore-KR" dirty="0">
                  <a:solidFill>
                    <a:schemeClr val="tx1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Csv </a:t>
              </a:r>
              <a:r>
                <a:rPr kumimoji="1" lang="ko-KR" altLang="en-US" dirty="0">
                  <a:solidFill>
                    <a:schemeClr val="tx1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파일을 불러와서 인공지능 모델에 학습</a:t>
              </a:r>
              <a:endParaRPr kumimoji="1" lang="ko-Kore-KR" altLang="en-US" sz="1400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0" name="모서리가 둥근 직사각형 9">
              <a:extLst>
                <a:ext uri="{FF2B5EF4-FFF2-40B4-BE49-F238E27FC236}">
                  <a16:creationId xmlns:a16="http://schemas.microsoft.com/office/drawing/2014/main" id="{D5FD1500-212B-6C5A-930A-589A50DA978E}"/>
                </a:ext>
              </a:extLst>
            </p:cNvPr>
            <p:cNvSpPr/>
            <p:nvPr/>
          </p:nvSpPr>
          <p:spPr>
            <a:xfrm>
              <a:off x="3859738" y="3922131"/>
              <a:ext cx="2615941" cy="111034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dirty="0">
                  <a:solidFill>
                    <a:schemeClr val="tx1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학습 모델을 </a:t>
              </a:r>
              <a:r>
                <a:rPr kumimoji="1" lang="en-US" altLang="ko-KR" dirty="0" err="1">
                  <a:solidFill>
                    <a:schemeClr val="tx1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onnx</a:t>
              </a:r>
              <a:r>
                <a:rPr kumimoji="1" lang="en-US" altLang="ko-KR" dirty="0">
                  <a:solidFill>
                    <a:schemeClr val="tx1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kumimoji="1" lang="ko-KR" altLang="en-US" dirty="0">
                  <a:solidFill>
                    <a:schemeClr val="tx1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형식으로 저장하여 추론 프로그램 개발</a:t>
              </a:r>
              <a:endParaRPr kumimoji="1" lang="ko-Kore-KR" altLang="en-US" sz="1400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</p:grpSp>
      <p:pic>
        <p:nvPicPr>
          <p:cNvPr id="12" name="그림 1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1FD932F-B32C-52C5-F685-6B06BE61F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36" y="1710205"/>
            <a:ext cx="1856434" cy="130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57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3.</a:t>
            </a:r>
            <a:r>
              <a:rPr lang="ko-KR" altLang="en-US" sz="6000" dirty="0">
                <a:solidFill>
                  <a:schemeClr val="accent4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6000" dirty="0">
                <a:latin typeface="BM JUA OTF" panose="02020603020101020101" pitchFamily="18" charset="-127"/>
                <a:ea typeface="BM JUA OTF" panose="02020603020101020101" pitchFamily="18" charset="-127"/>
              </a:rPr>
              <a:t>Data</a:t>
            </a:r>
            <a:endParaRPr sz="6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혈액점도계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데이터 소개</a:t>
            </a:r>
            <a:endParaRPr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M JUA OTF" panose="02020603020101020101" pitchFamily="18" charset="-127"/>
                <a:ea typeface="BM JUA OTF" panose="02020603020101020101" pitchFamily="18" charset="-127"/>
              </a:rPr>
              <a:t>9</a:t>
            </a:fld>
            <a:endParaRPr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836134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</a:spPr>
      <a:bodyPr rtlCol="0" anchor="t"/>
      <a:lstStyle>
        <a:defPPr marL="342900" indent="-342900" algn="l">
          <a:buFontTx/>
          <a:buChar char="-"/>
          <a:defRPr sz="1400" dirty="0" smtClean="0">
            <a:latin typeface="BM JUA OTF" panose="02020603020101020101" pitchFamily="18" charset="-127"/>
            <a:ea typeface="BM JUA OTF" panose="02020603020101020101" pitchFamily="18" charset="-127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4326</TotalTime>
  <Words>967</Words>
  <Application>Microsoft Macintosh PowerPoint</Application>
  <PresentationFormat>화면 슬라이드 쇼(16:9)</PresentationFormat>
  <Paragraphs>163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Roboto Slab</vt:lpstr>
      <vt:lpstr>Source Sans Pro</vt:lpstr>
      <vt:lpstr>BM JUA OTF</vt:lpstr>
      <vt:lpstr>Arial</vt:lpstr>
      <vt:lpstr>Cordelia template</vt:lpstr>
      <vt:lpstr>혈액점도계 개발 최종 보고서</vt:lpstr>
      <vt:lpstr>PowerPoint 프레젠테이션</vt:lpstr>
      <vt:lpstr>1. Abstract</vt:lpstr>
      <vt:lpstr>Abstract</vt:lpstr>
      <vt:lpstr>2. Introduce</vt:lpstr>
      <vt:lpstr>Introduce</vt:lpstr>
      <vt:lpstr>Introduce</vt:lpstr>
      <vt:lpstr>Introduce</vt:lpstr>
      <vt:lpstr>3. Data</vt:lpstr>
      <vt:lpstr>Data</vt:lpstr>
      <vt:lpstr>Data</vt:lpstr>
      <vt:lpstr>Data</vt:lpstr>
      <vt:lpstr>4. Model</vt:lpstr>
      <vt:lpstr>Model</vt:lpstr>
      <vt:lpstr>Method 1</vt:lpstr>
      <vt:lpstr>Method 2</vt:lpstr>
      <vt:lpstr>Method 3</vt:lpstr>
      <vt:lpstr>Method 4</vt:lpstr>
      <vt:lpstr>Method 5</vt:lpstr>
      <vt:lpstr>5. Result</vt:lpstr>
      <vt:lpstr>Model Result</vt:lpstr>
      <vt:lpstr>Model Result</vt:lpstr>
      <vt:lpstr>Model Result</vt:lpstr>
      <vt:lpstr>6. Conclusion</vt:lpstr>
      <vt:lpstr>Model Export</vt:lpstr>
      <vt:lpstr>Data Delete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혈액점도계 개발</dc:title>
  <cp:lastModifiedBy>dk moon</cp:lastModifiedBy>
  <cp:revision>77</cp:revision>
  <dcterms:modified xsi:type="dcterms:W3CDTF">2023-09-11T02:41:10Z</dcterms:modified>
</cp:coreProperties>
</file>