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3" r:id="rId6"/>
    <p:sldId id="259" r:id="rId7"/>
    <p:sldId id="260" r:id="rId8"/>
    <p:sldId id="261" r:id="rId9"/>
    <p:sldId id="264" r:id="rId10"/>
    <p:sldId id="262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2594D9-D432-AAF4-B14B-DC2F07831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B02FDC-22CA-4761-5C63-62E2AE90A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CC4E49-7D05-2F09-1914-18315763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A8F4-B4C3-4B93-9404-535B1DD79C71}" type="datetimeFigureOut">
              <a:rPr lang="fr-CH" smtClean="0"/>
              <a:t>11.05.2022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F798A3-D60F-4D48-AD5B-7CB1ADAA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FED369-114C-DF50-00D4-116EACD7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3A7A-47A5-4FD3-A53B-773EAC2990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683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05C3A-23AC-8B9A-47BA-80F59E43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F9885D-CF1D-85B4-4353-F1252AB20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BA42B7-B9F6-9CC3-B8B2-4B837D1E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A8F4-B4C3-4B93-9404-535B1DD79C71}" type="datetimeFigureOut">
              <a:rPr lang="fr-CH" smtClean="0"/>
              <a:t>11.05.2022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17BC10-818E-DB7B-B7B1-1078DA2E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3F87CD-9B17-8DE4-2D3F-A6AED291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3A7A-47A5-4FD3-A53B-773EAC2990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572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27CE562-9D31-B705-1C9E-F41FAE98B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130D32-B753-6687-BD38-9D61E6A97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E01C04-20CB-328F-0625-BE8AA660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A8F4-B4C3-4B93-9404-535B1DD79C71}" type="datetimeFigureOut">
              <a:rPr lang="fr-CH" smtClean="0"/>
              <a:t>11.05.2022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4F4AE2-224E-20C5-C54C-F90EEFA9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134132-0D45-2F9C-42E3-50F912F3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3A7A-47A5-4FD3-A53B-773EAC2990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3391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B7EF5-6039-D272-D7DF-109E38A9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589E08-7105-2F68-0274-92DAF5218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886FC6-3192-F52A-DD33-51827912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A8F4-B4C3-4B93-9404-535B1DD79C71}" type="datetimeFigureOut">
              <a:rPr lang="fr-CH" smtClean="0"/>
              <a:t>11.05.2022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1B9C2F-6B60-5086-6AB8-A20474C1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72B604-669B-559F-D9F1-0D512C20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3A7A-47A5-4FD3-A53B-773EAC2990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6412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5E29D0-B46B-ACC5-A311-F63E04E30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83B61A-0184-BA60-271D-C09B58727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7D4E1B-F4B4-8FE8-2D69-924D6F5D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A8F4-B4C3-4B93-9404-535B1DD79C71}" type="datetimeFigureOut">
              <a:rPr lang="fr-CH" smtClean="0"/>
              <a:t>11.05.2022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255B72-9601-D488-15D2-6A74B73F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A6FB14-4E79-98D2-96F3-23AEB264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3A7A-47A5-4FD3-A53B-773EAC2990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287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FF17B-87C5-C37E-0C08-F361C74A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B94BC8-3CF6-1665-9859-CB260571F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1FA9FD-48FA-26C2-B65E-4E0059922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C807F1-5512-FFA0-732E-C95B8F29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A8F4-B4C3-4B93-9404-535B1DD79C71}" type="datetimeFigureOut">
              <a:rPr lang="fr-CH" smtClean="0"/>
              <a:t>11.05.2022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277383-2CD0-085B-A09B-30BF73D9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DDA23A-8DD6-3682-D3AF-DC92002A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3A7A-47A5-4FD3-A53B-773EAC2990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43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13BAA-7A2E-400E-32D7-89F63D0A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27E7CA-8DA6-D9F1-4D43-0F8FF1EED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E9DC01-A5D1-9763-8AC8-ABCBCD61B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B633F5F-1813-37E4-4DBC-6F3221666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8D098D-80C1-7322-2ABA-FD593A971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7D84D5A-2959-725F-3896-4FEA65FC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A8F4-B4C3-4B93-9404-535B1DD79C71}" type="datetimeFigureOut">
              <a:rPr lang="fr-CH" smtClean="0"/>
              <a:t>11.05.2022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BDEB07-7CB2-5F81-1616-B6C74985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700AEC-81C5-D63E-A70A-87EDA597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3A7A-47A5-4FD3-A53B-773EAC2990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7275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4CB783-EC3A-C6A1-944B-701E0F23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F8E701-CB47-CE3D-0766-841EA2E0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A8F4-B4C3-4B93-9404-535B1DD79C71}" type="datetimeFigureOut">
              <a:rPr lang="fr-CH" smtClean="0"/>
              <a:t>11.05.2022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FADE3E-C87E-8B7E-28FD-B7A946E8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35D8F0-4066-89DE-DE3D-9E8B15E0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3A7A-47A5-4FD3-A53B-773EAC2990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73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7F4542A-69B2-D5A9-C49E-93DBBE0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A8F4-B4C3-4B93-9404-535B1DD79C71}" type="datetimeFigureOut">
              <a:rPr lang="fr-CH" smtClean="0"/>
              <a:t>11.05.2022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6F5899-650F-690C-7DB1-A662F629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000CDE-8A44-1EC9-069B-17968C78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3A7A-47A5-4FD3-A53B-773EAC2990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699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BB4652-5516-FD90-10FC-16885662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CE8EA-B350-81BE-42AD-8BFA904DD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55DF8F-C186-0FE2-AAE0-BF344566B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B54BA0-26EA-FD23-644E-A41961B2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A8F4-B4C3-4B93-9404-535B1DD79C71}" type="datetimeFigureOut">
              <a:rPr lang="fr-CH" smtClean="0"/>
              <a:t>11.05.2022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8468BF-E520-4D58-C601-837ACA00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970574-358A-601E-20A1-ED89B078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3A7A-47A5-4FD3-A53B-773EAC2990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9168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A1B4E-3675-05FB-ECAC-6951E44A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A53B45-8688-CFF0-15ED-9C4378E7A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1AA600-C2E7-7BA4-E120-93A5EBA8C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02AFF0-6C00-4C05-F046-B6FBDE97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A8F4-B4C3-4B93-9404-535B1DD79C71}" type="datetimeFigureOut">
              <a:rPr lang="fr-CH" smtClean="0"/>
              <a:t>11.05.2022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9BEB8F-DC0C-7329-3F84-A17684AF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C65455-0FB5-118E-DD30-33A3E7CC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3A7A-47A5-4FD3-A53B-773EAC2990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610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0F747A-C5B2-D2D0-8833-8B6C117F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90A931-63AB-1367-DD6D-72296292E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F8135-8380-DE59-D574-235CAB145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8A8F4-B4C3-4B93-9404-535B1DD79C71}" type="datetimeFigureOut">
              <a:rPr lang="fr-CH" smtClean="0"/>
              <a:t>11.05.2022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1457E8-714D-303E-F9B0-8CB921F6B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D5CD01-CCD7-A757-5E48-3FACB4A7C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63A7A-47A5-4FD3-A53B-773EAC2990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157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B5E47D-6B08-ABCD-1285-93B1FFC894B0}"/>
              </a:ext>
            </a:extLst>
          </p:cNvPr>
          <p:cNvSpPr/>
          <p:nvPr/>
        </p:nvSpPr>
        <p:spPr>
          <a:xfrm>
            <a:off x="0" y="-43543"/>
            <a:ext cx="12192000" cy="69015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D299B-B88A-7016-1388-B7D95C5A2517}"/>
              </a:ext>
            </a:extLst>
          </p:cNvPr>
          <p:cNvSpPr/>
          <p:nvPr/>
        </p:nvSpPr>
        <p:spPr>
          <a:xfrm>
            <a:off x="393700" y="381000"/>
            <a:ext cx="11404600" cy="6096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FF0000"/>
              </a:solidFill>
            </a:endParaRPr>
          </a:p>
        </p:txBody>
      </p:sp>
      <p:pic>
        <p:nvPicPr>
          <p:cNvPr id="5" name="Image 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EBF159F3-604F-435F-CBB3-69F907477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021" y="642257"/>
            <a:ext cx="6623958" cy="347757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01B27B6-D549-0B0E-C6E3-A0CD00E850F0}"/>
              </a:ext>
            </a:extLst>
          </p:cNvPr>
          <p:cNvSpPr txBox="1"/>
          <p:nvPr/>
        </p:nvSpPr>
        <p:spPr>
          <a:xfrm>
            <a:off x="689428" y="4117613"/>
            <a:ext cx="1081314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Roboto Black" panose="02000000000000000000" pitchFamily="2" charset="0"/>
                <a:ea typeface="Roboto Black" panose="02000000000000000000" pitchFamily="2" charset="0"/>
              </a:rPr>
              <a:t>Pokémon Data Visualisation</a:t>
            </a:r>
          </a:p>
          <a:p>
            <a:pPr algn="ctr"/>
            <a:endParaRPr lang="fr-FR" dirty="0"/>
          </a:p>
          <a:p>
            <a:pPr algn="ctr"/>
            <a:r>
              <a:rPr lang="fr-FR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Daniel Khoury</a:t>
            </a:r>
          </a:p>
          <a:p>
            <a:pPr algn="ctr"/>
            <a:r>
              <a:rPr lang="fr-FR" sz="24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VisualDon</a:t>
            </a:r>
            <a:r>
              <a:rPr lang="fr-FR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 M49-2</a:t>
            </a:r>
            <a:endParaRPr lang="fr-CH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809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B5E47D-6B08-ABCD-1285-93B1FFC894B0}"/>
              </a:ext>
            </a:extLst>
          </p:cNvPr>
          <p:cNvSpPr/>
          <p:nvPr/>
        </p:nvSpPr>
        <p:spPr>
          <a:xfrm>
            <a:off x="0" y="-43543"/>
            <a:ext cx="12192000" cy="69015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D299B-B88A-7016-1388-B7D95C5A25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2089" y="381000"/>
            <a:ext cx="11404600" cy="6096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01B27B6-D549-0B0E-C6E3-A0CD00E850F0}"/>
              </a:ext>
            </a:extLst>
          </p:cNvPr>
          <p:cNvSpPr txBox="1"/>
          <p:nvPr/>
        </p:nvSpPr>
        <p:spPr>
          <a:xfrm>
            <a:off x="575128" y="510813"/>
            <a:ext cx="1081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Roboto Black" panose="02000000000000000000" pitchFamily="2" charset="0"/>
                <a:ea typeface="Roboto Black" panose="02000000000000000000" pitchFamily="2" charset="0"/>
              </a:rPr>
              <a:t>Les difficultés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9F1BF8F-022A-845C-DB72-AABD96D2B466}"/>
              </a:ext>
            </a:extLst>
          </p:cNvPr>
          <p:cNvSpPr txBox="1"/>
          <p:nvPr/>
        </p:nvSpPr>
        <p:spPr>
          <a:xfrm>
            <a:off x="575128" y="1581687"/>
            <a:ext cx="59761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La documentation de D3.js est particulièrement </a:t>
            </a:r>
            <a:r>
              <a:rPr lang="fr-CH" b="1" dirty="0"/>
              <a:t>difficile a trouver pour la V6</a:t>
            </a:r>
          </a:p>
          <a:p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Certaines fonctions ne sont plus valables en V6 </a:t>
            </a:r>
            <a:br>
              <a:rPr lang="fr-CH" dirty="0"/>
            </a:br>
            <a:r>
              <a:rPr lang="fr-CH" dirty="0"/>
              <a:t>pas d’équivalence trouvée ? =&gt; </a:t>
            </a:r>
            <a:r>
              <a:rPr lang="fr-CH" dirty="0" err="1"/>
              <a:t>voodoo</a:t>
            </a:r>
            <a:r>
              <a:rPr lang="fr-CH" dirty="0"/>
              <a:t> </a:t>
            </a:r>
            <a:r>
              <a:rPr lang="fr-CH" dirty="0" err="1"/>
              <a:t>scripting</a:t>
            </a:r>
            <a:r>
              <a:rPr lang="fr-CH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La «</a:t>
            </a:r>
            <a:r>
              <a:rPr lang="fr-CH" dirty="0" err="1"/>
              <a:t>responsiveness</a:t>
            </a:r>
            <a:r>
              <a:rPr lang="fr-CH" dirty="0"/>
              <a:t>» des SVG pas encore maîtrisée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624B094-315B-AAA2-AE2B-A9A0A8B32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04" y="4025568"/>
            <a:ext cx="2656597" cy="71443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BDCD854-10DE-D842-2C5E-D3BE751A9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739" y="4149970"/>
            <a:ext cx="2986132" cy="2193164"/>
          </a:xfrm>
          <a:prstGeom prst="rect">
            <a:avLst/>
          </a:prstGeom>
        </p:spPr>
      </p:pic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EEDE972E-D013-1C17-1952-09A85A49B34F}"/>
              </a:ext>
            </a:extLst>
          </p:cNvPr>
          <p:cNvSpPr/>
          <p:nvPr/>
        </p:nvSpPr>
        <p:spPr>
          <a:xfrm>
            <a:off x="3885047" y="5221516"/>
            <a:ext cx="254000" cy="7937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FCF2AB09-C89C-E317-7554-A549FEEEE0D0}"/>
              </a:ext>
            </a:extLst>
          </p:cNvPr>
          <p:cNvSpPr/>
          <p:nvPr/>
        </p:nvSpPr>
        <p:spPr>
          <a:xfrm>
            <a:off x="4335897" y="5172754"/>
            <a:ext cx="254000" cy="7937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5FB046A1-D4DB-96FA-ECB0-EB6E5FE53BC7}"/>
              </a:ext>
            </a:extLst>
          </p:cNvPr>
          <p:cNvSpPr/>
          <p:nvPr/>
        </p:nvSpPr>
        <p:spPr>
          <a:xfrm>
            <a:off x="4767697" y="5417229"/>
            <a:ext cx="254000" cy="7937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E80A15C7-80E5-4408-DFAD-644AF43B61D9}"/>
              </a:ext>
            </a:extLst>
          </p:cNvPr>
          <p:cNvSpPr/>
          <p:nvPr/>
        </p:nvSpPr>
        <p:spPr>
          <a:xfrm>
            <a:off x="5199497" y="5417229"/>
            <a:ext cx="254000" cy="7937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9F81423B-ADE6-37D0-A4C3-19D8FAE1340A}"/>
              </a:ext>
            </a:extLst>
          </p:cNvPr>
          <p:cNvSpPr/>
          <p:nvPr/>
        </p:nvSpPr>
        <p:spPr>
          <a:xfrm>
            <a:off x="5636875" y="5417228"/>
            <a:ext cx="254000" cy="7937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1D422C2-A4AB-78C8-D853-B259D12ECED5}"/>
              </a:ext>
            </a:extLst>
          </p:cNvPr>
          <p:cNvSpPr txBox="1"/>
          <p:nvPr/>
        </p:nvSpPr>
        <p:spPr>
          <a:xfrm>
            <a:off x="3690153" y="4883090"/>
            <a:ext cx="522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/>
              <a:t>+</a:t>
            </a:r>
            <a:r>
              <a:rPr lang="fr-CH" sz="1600" b="1" dirty="0">
                <a:latin typeface="Roboto Black" panose="02000000000000000000" pitchFamily="2" charset="0"/>
                <a:ea typeface="Roboto Black" panose="02000000000000000000" pitchFamily="2" charset="0"/>
              </a:rPr>
              <a:t>87</a:t>
            </a:r>
          </a:p>
        </p:txBody>
      </p:sp>
      <p:sp>
        <p:nvSpPr>
          <p:cNvPr id="22" name="Flèche : virage 21">
            <a:extLst>
              <a:ext uri="{FF2B5EF4-FFF2-40B4-BE49-F238E27FC236}">
                <a16:creationId xmlns:a16="http://schemas.microsoft.com/office/drawing/2014/main" id="{D290C365-E766-71CB-63AE-1E96F5C83E9E}"/>
              </a:ext>
            </a:extLst>
          </p:cNvPr>
          <p:cNvSpPr/>
          <p:nvPr/>
        </p:nvSpPr>
        <p:spPr>
          <a:xfrm flipV="1">
            <a:off x="2552394" y="4929310"/>
            <a:ext cx="672253" cy="64394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C4A1263-564C-9EC8-8C33-DDB11A856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275" y="833978"/>
            <a:ext cx="5073403" cy="550915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5B7B3CF-1AA5-15A4-4BC2-EA49FA852F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05708" y="5061148"/>
            <a:ext cx="1710385" cy="168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6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B5E47D-6B08-ABCD-1285-93B1FFC894B0}"/>
              </a:ext>
            </a:extLst>
          </p:cNvPr>
          <p:cNvSpPr/>
          <p:nvPr/>
        </p:nvSpPr>
        <p:spPr>
          <a:xfrm>
            <a:off x="0" y="-43543"/>
            <a:ext cx="12192000" cy="69015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D299B-B88A-7016-1388-B7D95C5A25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2089" y="381000"/>
            <a:ext cx="11404600" cy="6096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01B27B6-D549-0B0E-C6E3-A0CD00E850F0}"/>
              </a:ext>
            </a:extLst>
          </p:cNvPr>
          <p:cNvSpPr txBox="1"/>
          <p:nvPr/>
        </p:nvSpPr>
        <p:spPr>
          <a:xfrm>
            <a:off x="575128" y="510813"/>
            <a:ext cx="1081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Roboto Black" panose="02000000000000000000" pitchFamily="2" charset="0"/>
                <a:ea typeface="Roboto Black" panose="02000000000000000000" pitchFamily="2" charset="0"/>
              </a:rPr>
              <a:t>Visualisations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CE0E1C6-D228-A4E7-DE9E-AC10974E6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28" y="1022323"/>
            <a:ext cx="5404177" cy="360431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4404D5E-6C7D-2BF9-2C9A-3458983B342B}"/>
              </a:ext>
            </a:extLst>
          </p:cNvPr>
          <p:cNvSpPr/>
          <p:nvPr/>
        </p:nvSpPr>
        <p:spPr>
          <a:xfrm>
            <a:off x="4212024" y="755543"/>
            <a:ext cx="2164360" cy="1317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D88D46CB-561A-3997-F569-A7CCAA0D0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598" y="980378"/>
            <a:ext cx="2698071" cy="4483217"/>
          </a:xfrm>
          <a:prstGeom prst="rect">
            <a:avLst/>
          </a:prstGeom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1519FE2-0F97-8339-E12F-53DBB442559D}"/>
              </a:ext>
            </a:extLst>
          </p:cNvPr>
          <p:cNvCxnSpPr>
            <a:cxnSpLocks/>
          </p:cNvCxnSpPr>
          <p:nvPr/>
        </p:nvCxnSpPr>
        <p:spPr>
          <a:xfrm>
            <a:off x="6185535" y="937864"/>
            <a:ext cx="0" cy="49822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E3F2F74B-2138-B34C-634B-88619EE7ABAC}"/>
              </a:ext>
            </a:extLst>
          </p:cNvPr>
          <p:cNvSpPr txBox="1"/>
          <p:nvPr/>
        </p:nvSpPr>
        <p:spPr>
          <a:xfrm>
            <a:off x="676275" y="4809524"/>
            <a:ext cx="51440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>
                <a:latin typeface="Roboto Bold" panose="02000000000000000000" pitchFamily="2" charset="0"/>
                <a:ea typeface="Roboto Bold" panose="02000000000000000000" pitchFamily="2" charset="0"/>
              </a:rPr>
              <a:t>Chord</a:t>
            </a:r>
            <a:r>
              <a:rPr lang="fr-CH" dirty="0">
                <a:latin typeface="Roboto Bold" panose="02000000000000000000" pitchFamily="2" charset="0"/>
                <a:ea typeface="Roboto Bold" panose="02000000000000000000" pitchFamily="2" charset="0"/>
              </a:rPr>
              <a:t> chart</a:t>
            </a:r>
          </a:p>
          <a:p>
            <a:r>
              <a:rPr lang="fr-CH" sz="1600" dirty="0">
                <a:latin typeface="Roboto" panose="02000000000000000000" pitchFamily="2" charset="0"/>
                <a:ea typeface="Roboto" panose="02000000000000000000" pitchFamily="2" charset="0"/>
              </a:rPr>
              <a:t>Permet de voir la répartition des types et le </a:t>
            </a:r>
            <a:r>
              <a:rPr lang="fr-CH" sz="1600" dirty="0" err="1">
                <a:latin typeface="Roboto" panose="02000000000000000000" pitchFamily="2" charset="0"/>
                <a:ea typeface="Roboto" panose="02000000000000000000" pitchFamily="2" charset="0"/>
              </a:rPr>
              <a:t>tooltip</a:t>
            </a:r>
            <a:r>
              <a:rPr lang="fr-CH" sz="1600" dirty="0">
                <a:latin typeface="Roboto" panose="02000000000000000000" pitchFamily="2" charset="0"/>
                <a:ea typeface="Roboto" panose="02000000000000000000" pitchFamily="2" charset="0"/>
              </a:rPr>
              <a:t> permet d’explorer des nombres des diverses combinaisons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EF676AC-EBBC-E5DB-CD8E-B41FFE981961}"/>
              </a:ext>
            </a:extLst>
          </p:cNvPr>
          <p:cNvSpPr txBox="1"/>
          <p:nvPr/>
        </p:nvSpPr>
        <p:spPr>
          <a:xfrm>
            <a:off x="9306842" y="937864"/>
            <a:ext cx="208143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Roboto Bold" panose="02000000000000000000" pitchFamily="2" charset="0"/>
                <a:ea typeface="Roboto Bold" panose="02000000000000000000" pitchFamily="2" charset="0"/>
              </a:rPr>
              <a:t>Box plot</a:t>
            </a:r>
          </a:p>
          <a:p>
            <a:r>
              <a:rPr lang="fr-CH" sz="1600" dirty="0">
                <a:latin typeface="Roboto" panose="02000000000000000000" pitchFamily="2" charset="0"/>
                <a:ea typeface="Roboto" panose="02000000000000000000" pitchFamily="2" charset="0"/>
              </a:rPr>
              <a:t>Permet une analyse comparative des statistiques des Pokémons</a:t>
            </a:r>
          </a:p>
        </p:txBody>
      </p:sp>
    </p:spTree>
    <p:extLst>
      <p:ext uri="{BB962C8B-B14F-4D97-AF65-F5344CB8AC3E}">
        <p14:creationId xmlns:p14="http://schemas.microsoft.com/office/powerpoint/2010/main" val="303683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B5E47D-6B08-ABCD-1285-93B1FFC894B0}"/>
              </a:ext>
            </a:extLst>
          </p:cNvPr>
          <p:cNvSpPr/>
          <p:nvPr/>
        </p:nvSpPr>
        <p:spPr>
          <a:xfrm>
            <a:off x="0" y="-43543"/>
            <a:ext cx="12192000" cy="69015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D299B-B88A-7016-1388-B7D95C5A25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2089" y="381000"/>
            <a:ext cx="11404600" cy="6096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01B27B6-D549-0B0E-C6E3-A0CD00E850F0}"/>
              </a:ext>
            </a:extLst>
          </p:cNvPr>
          <p:cNvSpPr txBox="1"/>
          <p:nvPr/>
        </p:nvSpPr>
        <p:spPr>
          <a:xfrm>
            <a:off x="402089" y="2782669"/>
            <a:ext cx="11409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Roboto Black" panose="02000000000000000000" pitchFamily="2" charset="0"/>
                <a:ea typeface="Roboto Black" panose="02000000000000000000" pitchFamily="2" charset="0"/>
              </a:rPr>
              <a:t>DEMO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404D5E-6C7D-2BF9-2C9A-3458983B342B}"/>
              </a:ext>
            </a:extLst>
          </p:cNvPr>
          <p:cNvSpPr/>
          <p:nvPr/>
        </p:nvSpPr>
        <p:spPr>
          <a:xfrm>
            <a:off x="4337108" y="1350628"/>
            <a:ext cx="2164360" cy="1317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8982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B5E47D-6B08-ABCD-1285-93B1FFC894B0}"/>
              </a:ext>
            </a:extLst>
          </p:cNvPr>
          <p:cNvSpPr/>
          <p:nvPr/>
        </p:nvSpPr>
        <p:spPr>
          <a:xfrm>
            <a:off x="0" y="-43543"/>
            <a:ext cx="12192000" cy="69015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D299B-B88A-7016-1388-B7D95C5A25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2089" y="381000"/>
            <a:ext cx="11404600" cy="6096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01B27B6-D549-0B0E-C6E3-A0CD00E850F0}"/>
              </a:ext>
            </a:extLst>
          </p:cNvPr>
          <p:cNvSpPr txBox="1"/>
          <p:nvPr/>
        </p:nvSpPr>
        <p:spPr>
          <a:xfrm>
            <a:off x="402089" y="2782669"/>
            <a:ext cx="11409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Roboto Black" panose="02000000000000000000" pitchFamily="2" charset="0"/>
                <a:ea typeface="Roboto Black" panose="02000000000000000000" pitchFamily="2" charset="0"/>
              </a:rPr>
              <a:t>Merci de votre attention 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404D5E-6C7D-2BF9-2C9A-3458983B342B}"/>
              </a:ext>
            </a:extLst>
          </p:cNvPr>
          <p:cNvSpPr/>
          <p:nvPr/>
        </p:nvSpPr>
        <p:spPr>
          <a:xfrm>
            <a:off x="4337108" y="1350628"/>
            <a:ext cx="2164360" cy="1317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1059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B5E47D-6B08-ABCD-1285-93B1FFC894B0}"/>
              </a:ext>
            </a:extLst>
          </p:cNvPr>
          <p:cNvSpPr/>
          <p:nvPr/>
        </p:nvSpPr>
        <p:spPr>
          <a:xfrm>
            <a:off x="0" y="-43543"/>
            <a:ext cx="12192000" cy="69015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D299B-B88A-7016-1388-B7D95C5A2517}"/>
              </a:ext>
            </a:extLst>
          </p:cNvPr>
          <p:cNvSpPr/>
          <p:nvPr/>
        </p:nvSpPr>
        <p:spPr>
          <a:xfrm>
            <a:off x="393700" y="381000"/>
            <a:ext cx="11404600" cy="6096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01B27B6-D549-0B0E-C6E3-A0CD00E850F0}"/>
              </a:ext>
            </a:extLst>
          </p:cNvPr>
          <p:cNvSpPr txBox="1"/>
          <p:nvPr/>
        </p:nvSpPr>
        <p:spPr>
          <a:xfrm>
            <a:off x="575128" y="510813"/>
            <a:ext cx="1081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Roboto Black" panose="02000000000000000000" pitchFamily="2" charset="0"/>
                <a:ea typeface="Roboto Black" panose="02000000000000000000" pitchFamily="2" charset="0"/>
              </a:rPr>
              <a:t>Qu’est-ce qu’un Pokémon ?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F3890C3-D969-21BB-4703-F996757F8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781" y="4047411"/>
            <a:ext cx="5367563" cy="201730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CF9DBAD-CA48-9F3B-3AE2-E0E7F38F0111}"/>
              </a:ext>
            </a:extLst>
          </p:cNvPr>
          <p:cNvSpPr txBox="1"/>
          <p:nvPr/>
        </p:nvSpPr>
        <p:spPr>
          <a:xfrm>
            <a:off x="575128" y="1286957"/>
            <a:ext cx="10702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Un Pokémon est une petite créature avec laquelle on peut effectuer des combats contre ceux d’autres dresseurs. Il peut évoluer en une forme plus puissante une fois qu’il a effectué assez de combats !</a:t>
            </a:r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6EB0CF0-4A2A-9DD4-EB5A-AC65706E8CEE}"/>
              </a:ext>
            </a:extLst>
          </p:cNvPr>
          <p:cNvSpPr txBox="1"/>
          <p:nvPr/>
        </p:nvSpPr>
        <p:spPr>
          <a:xfrm>
            <a:off x="679449" y="4141300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Roboto Black" panose="02000000000000000000" pitchFamily="2" charset="0"/>
                <a:ea typeface="Roboto Black" panose="02000000000000000000" pitchFamily="2" charset="0"/>
              </a:rPr>
              <a:t>Qu’est-ce qui les différencie?</a:t>
            </a:r>
          </a:p>
          <a:p>
            <a:endParaRPr lang="fr-FR" dirty="0"/>
          </a:p>
          <a:p>
            <a:r>
              <a:rPr lang="fr-FR" dirty="0"/>
              <a:t>Chaque Pokémon possède </a:t>
            </a:r>
            <a:r>
              <a:rPr lang="fr-FR" b="1" dirty="0"/>
              <a:t>un type primaire, </a:t>
            </a:r>
            <a:r>
              <a:rPr lang="fr-FR" dirty="0"/>
              <a:t>et peut avoir </a:t>
            </a:r>
            <a:r>
              <a:rPr lang="fr-FR" b="1" dirty="0"/>
              <a:t>un type secondaire</a:t>
            </a:r>
            <a:r>
              <a:rPr lang="fr-FR" dirty="0"/>
              <a:t>. Le type peut changer lorsque le Pokémon évolue.</a:t>
            </a:r>
            <a:endParaRPr lang="fr-CH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1E9E248-363F-A225-EA78-932934793778}"/>
              </a:ext>
            </a:extLst>
          </p:cNvPr>
          <p:cNvSpPr txBox="1"/>
          <p:nvPr/>
        </p:nvSpPr>
        <p:spPr>
          <a:xfrm>
            <a:off x="679450" y="2340100"/>
            <a:ext cx="10336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Roboto Black" panose="02000000000000000000" pitchFamily="2" charset="0"/>
                <a:ea typeface="Roboto Black" panose="02000000000000000000" pitchFamily="2" charset="0"/>
              </a:rPr>
              <a:t>Tous les Pokémons ne sont pas égaux..</a:t>
            </a:r>
          </a:p>
          <a:p>
            <a:endParaRPr lang="fr-FR" dirty="0"/>
          </a:p>
          <a:p>
            <a:r>
              <a:rPr lang="fr-FR" dirty="0"/>
              <a:t>Les Pokémons ont </a:t>
            </a:r>
            <a:r>
              <a:rPr lang="fr-FR" b="1" dirty="0"/>
              <a:t>6 statistiques de base </a:t>
            </a:r>
            <a:r>
              <a:rPr lang="fr-FR" dirty="0"/>
              <a:t>(ATK, DEF, SP.ATK, SP.DEF, SPEED) déterminant leur performance.</a:t>
            </a:r>
          </a:p>
          <a:p>
            <a:r>
              <a:rPr lang="fr-FR" dirty="0"/>
              <a:t>Les formes évoluées ont des meilleurs statistiques de bases que leurs prédécesseur. </a:t>
            </a:r>
            <a:endParaRPr lang="fr-CH" b="1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F552FBC-2901-F9B3-3413-3915D789B39E}"/>
              </a:ext>
            </a:extLst>
          </p:cNvPr>
          <p:cNvSpPr txBox="1"/>
          <p:nvPr/>
        </p:nvSpPr>
        <p:spPr>
          <a:xfrm>
            <a:off x="5099960" y="6088602"/>
            <a:ext cx="591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>
                <a:latin typeface="Roboto" panose="02000000000000000000" pitchFamily="2" charset="0"/>
                <a:ea typeface="Roboto" panose="02000000000000000000" pitchFamily="2" charset="0"/>
              </a:rPr>
              <a:t>Image tiré de pokemon.com</a:t>
            </a:r>
            <a:endParaRPr lang="fr-CH" sz="1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83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B5E47D-6B08-ABCD-1285-93B1FFC894B0}"/>
              </a:ext>
            </a:extLst>
          </p:cNvPr>
          <p:cNvSpPr/>
          <p:nvPr/>
        </p:nvSpPr>
        <p:spPr>
          <a:xfrm>
            <a:off x="0" y="-43543"/>
            <a:ext cx="12192000" cy="69015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D299B-B88A-7016-1388-B7D95C5A2517}"/>
              </a:ext>
            </a:extLst>
          </p:cNvPr>
          <p:cNvSpPr/>
          <p:nvPr/>
        </p:nvSpPr>
        <p:spPr>
          <a:xfrm>
            <a:off x="393700" y="381000"/>
            <a:ext cx="11404600" cy="6096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01B27B6-D549-0B0E-C6E3-A0CD00E850F0}"/>
              </a:ext>
            </a:extLst>
          </p:cNvPr>
          <p:cNvSpPr txBox="1"/>
          <p:nvPr/>
        </p:nvSpPr>
        <p:spPr>
          <a:xfrm>
            <a:off x="575128" y="510813"/>
            <a:ext cx="4272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Roboto Black" panose="02000000000000000000" pitchFamily="2" charset="0"/>
                <a:ea typeface="Roboto Black" panose="02000000000000000000" pitchFamily="2" charset="0"/>
              </a:rPr>
              <a:t>Les combats, une histoire de type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5773A9D-36F3-F50E-8C8A-F74BE88C180E}"/>
              </a:ext>
            </a:extLst>
          </p:cNvPr>
          <p:cNvSpPr txBox="1"/>
          <p:nvPr/>
        </p:nvSpPr>
        <p:spPr>
          <a:xfrm>
            <a:off x="9371069" y="5741607"/>
            <a:ext cx="2245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>
                <a:latin typeface="Roboto" panose="02000000000000000000" pitchFamily="2" charset="0"/>
                <a:ea typeface="Roboto" panose="02000000000000000000" pitchFamily="2" charset="0"/>
              </a:rPr>
              <a:t>Image tiré de pokemondb.net/type</a:t>
            </a:r>
            <a:endParaRPr lang="fr-CH" sz="1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A64CB80-789D-CDEC-213C-E6F59AE1159E}"/>
              </a:ext>
            </a:extLst>
          </p:cNvPr>
          <p:cNvSpPr txBox="1"/>
          <p:nvPr/>
        </p:nvSpPr>
        <p:spPr>
          <a:xfrm>
            <a:off x="575128" y="1840955"/>
            <a:ext cx="5563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Comme les Pokémons, chaque </a:t>
            </a:r>
            <a:r>
              <a:rPr lang="fr-CH" b="1" dirty="0"/>
              <a:t>attaques</a:t>
            </a:r>
            <a:r>
              <a:rPr lang="fr-CH" dirty="0"/>
              <a:t> qu’ils utilisent </a:t>
            </a:r>
            <a:r>
              <a:rPr lang="fr-CH" b="1" dirty="0"/>
              <a:t>ont un type, </a:t>
            </a:r>
            <a:r>
              <a:rPr lang="fr-CH" dirty="0"/>
              <a:t>qui sera plus ou moins efficace contre d’autre type. </a:t>
            </a:r>
            <a:endParaRPr lang="fr-CH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4AD65B0-3F87-AD56-CBE0-60B371958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243" y="888185"/>
            <a:ext cx="4909629" cy="4723609"/>
          </a:xfrm>
          <a:prstGeom prst="rect">
            <a:avLst/>
          </a:prstGeom>
          <a:ln>
            <a:noFill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1D76884-1151-9AF6-63B4-C6CFCE6804E9}"/>
              </a:ext>
            </a:extLst>
          </p:cNvPr>
          <p:cNvSpPr txBox="1"/>
          <p:nvPr/>
        </p:nvSpPr>
        <p:spPr>
          <a:xfrm>
            <a:off x="503171" y="3072174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Des </a:t>
            </a:r>
            <a:r>
              <a:rPr lang="fr-CH" b="1" dirty="0"/>
              <a:t>faiblesses</a:t>
            </a:r>
            <a:r>
              <a:rPr lang="fr-CH" dirty="0"/>
              <a:t> ainsi que des </a:t>
            </a:r>
            <a:r>
              <a:rPr lang="fr-CH" b="1" dirty="0"/>
              <a:t>résistances</a:t>
            </a:r>
          </a:p>
          <a:p>
            <a:r>
              <a:rPr lang="fr-CH" dirty="0">
                <a:latin typeface="Poor Richard" panose="02080502050505020702" pitchFamily="18" charset="0"/>
              </a:rPr>
              <a:t>	›</a:t>
            </a:r>
            <a:r>
              <a:rPr lang="fr-CH" dirty="0"/>
              <a:t> Pokémon </a:t>
            </a:r>
            <a:r>
              <a:rPr lang="fr-CH" b="1" dirty="0"/>
              <a:t>feu</a:t>
            </a:r>
            <a:r>
              <a:rPr lang="fr-CH" dirty="0"/>
              <a:t> </a:t>
            </a:r>
            <a:r>
              <a:rPr lang="fr-CH" b="1" dirty="0">
                <a:solidFill>
                  <a:srgbClr val="FF0000"/>
                </a:solidFill>
              </a:rPr>
              <a:t>faible</a:t>
            </a:r>
            <a:r>
              <a:rPr lang="fr-CH" dirty="0"/>
              <a:t> aux attaques </a:t>
            </a:r>
            <a:r>
              <a:rPr lang="fr-CH" b="1" dirty="0"/>
              <a:t>eau</a:t>
            </a:r>
          </a:p>
          <a:p>
            <a:r>
              <a:rPr lang="fr-CH" dirty="0"/>
              <a:t>	</a:t>
            </a:r>
            <a:r>
              <a:rPr lang="fr-CH" dirty="0">
                <a:latin typeface="Poor Richard" panose="02080502050505020702" pitchFamily="18" charset="0"/>
              </a:rPr>
              <a:t>›</a:t>
            </a:r>
            <a:r>
              <a:rPr lang="fr-CH" dirty="0"/>
              <a:t> Pokémon </a:t>
            </a:r>
            <a:r>
              <a:rPr lang="fr-CH" b="1" dirty="0"/>
              <a:t>feu</a:t>
            </a:r>
            <a:r>
              <a:rPr lang="fr-CH" dirty="0"/>
              <a:t> </a:t>
            </a:r>
            <a:r>
              <a:rPr lang="fr-CH" b="1" dirty="0">
                <a:solidFill>
                  <a:srgbClr val="00B050"/>
                </a:solidFill>
              </a:rPr>
              <a:t>résistant</a:t>
            </a:r>
            <a:r>
              <a:rPr lang="fr-CH" dirty="0"/>
              <a:t> aux attaques </a:t>
            </a:r>
            <a:r>
              <a:rPr lang="fr-CH" b="1" dirty="0"/>
              <a:t>plantes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8CC453D-A7DF-0878-BBF7-B2B4A6B63649}"/>
              </a:ext>
            </a:extLst>
          </p:cNvPr>
          <p:cNvSpPr txBox="1"/>
          <p:nvPr/>
        </p:nvSpPr>
        <p:spPr>
          <a:xfrm>
            <a:off x="503171" y="4272682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Si un Pokémon à un double type à la fois faible et résistant, </a:t>
            </a:r>
            <a:r>
              <a:rPr lang="fr-CH" b="1" dirty="0"/>
              <a:t>il s’annulent</a:t>
            </a:r>
            <a:endParaRPr lang="fr-CH" dirty="0"/>
          </a:p>
          <a:p>
            <a:r>
              <a:rPr lang="fr-CH" dirty="0">
                <a:latin typeface="Poor Richard" panose="02080502050505020702" pitchFamily="18" charset="0"/>
              </a:rPr>
              <a:t>	›</a:t>
            </a:r>
            <a:r>
              <a:rPr lang="fr-CH" dirty="0"/>
              <a:t> Pokémon </a:t>
            </a:r>
            <a:r>
              <a:rPr lang="fr-CH" b="1" dirty="0"/>
              <a:t>eau &amp; plante</a:t>
            </a:r>
            <a:r>
              <a:rPr lang="fr-CH" dirty="0"/>
              <a:t> </a:t>
            </a:r>
            <a:r>
              <a:rPr lang="fr-CH" b="1" dirty="0"/>
              <a:t>neutre</a:t>
            </a:r>
            <a:r>
              <a:rPr lang="fr-CH" dirty="0"/>
              <a:t> au attaques </a:t>
            </a:r>
            <a:r>
              <a:rPr lang="fr-CH" b="1" dirty="0"/>
              <a:t>feu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BE35D27-A472-9AA8-7A91-4848F2AC5844}"/>
              </a:ext>
            </a:extLst>
          </p:cNvPr>
          <p:cNvSpPr txBox="1"/>
          <p:nvPr/>
        </p:nvSpPr>
        <p:spPr>
          <a:xfrm>
            <a:off x="503171" y="547319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D’autres ont des </a:t>
            </a:r>
            <a:r>
              <a:rPr lang="fr-CH" b="1" dirty="0"/>
              <a:t>immunités</a:t>
            </a:r>
            <a:r>
              <a:rPr lang="fr-CH" dirty="0"/>
              <a:t> </a:t>
            </a:r>
          </a:p>
          <a:p>
            <a:r>
              <a:rPr lang="fr-CH" dirty="0">
                <a:latin typeface="Perpetua Titling MT" panose="02020502060505020804" pitchFamily="18" charset="0"/>
              </a:rPr>
              <a:t>	</a:t>
            </a:r>
            <a:r>
              <a:rPr lang="fr-CH" dirty="0">
                <a:latin typeface="Poor Richard" panose="02080502050505020702" pitchFamily="18" charset="0"/>
              </a:rPr>
              <a:t>›</a:t>
            </a:r>
            <a:r>
              <a:rPr lang="fr-CH" dirty="0"/>
              <a:t> Pokémon </a:t>
            </a:r>
            <a:r>
              <a:rPr lang="fr-CH" b="1" dirty="0"/>
              <a:t>vol</a:t>
            </a:r>
            <a:r>
              <a:rPr lang="fr-CH" dirty="0"/>
              <a:t> </a:t>
            </a:r>
            <a:r>
              <a:rPr lang="fr-CH" b="1" dirty="0">
                <a:solidFill>
                  <a:srgbClr val="00B050"/>
                </a:solidFill>
              </a:rPr>
              <a:t>immunisé</a:t>
            </a:r>
            <a:r>
              <a:rPr lang="fr-CH" dirty="0"/>
              <a:t> aux attaques </a:t>
            </a:r>
            <a:r>
              <a:rPr lang="fr-CH" b="1" dirty="0"/>
              <a:t>sols</a:t>
            </a:r>
          </a:p>
        </p:txBody>
      </p:sp>
    </p:spTree>
    <p:extLst>
      <p:ext uri="{BB962C8B-B14F-4D97-AF65-F5344CB8AC3E}">
        <p14:creationId xmlns:p14="http://schemas.microsoft.com/office/powerpoint/2010/main" val="395416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B5E47D-6B08-ABCD-1285-93B1FFC894B0}"/>
              </a:ext>
            </a:extLst>
          </p:cNvPr>
          <p:cNvSpPr/>
          <p:nvPr/>
        </p:nvSpPr>
        <p:spPr>
          <a:xfrm>
            <a:off x="0" y="-43543"/>
            <a:ext cx="12192000" cy="69015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D299B-B88A-7016-1388-B7D95C5A2517}"/>
              </a:ext>
            </a:extLst>
          </p:cNvPr>
          <p:cNvSpPr/>
          <p:nvPr/>
        </p:nvSpPr>
        <p:spPr>
          <a:xfrm>
            <a:off x="393700" y="381000"/>
            <a:ext cx="11404600" cy="6096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01B27B6-D549-0B0E-C6E3-A0CD00E850F0}"/>
              </a:ext>
            </a:extLst>
          </p:cNvPr>
          <p:cNvSpPr txBox="1"/>
          <p:nvPr/>
        </p:nvSpPr>
        <p:spPr>
          <a:xfrm>
            <a:off x="575128" y="510813"/>
            <a:ext cx="472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Roboto Black" panose="02000000000000000000" pitchFamily="2" charset="0"/>
                <a:ea typeface="Roboto Black" panose="02000000000000000000" pitchFamily="2" charset="0"/>
              </a:rPr>
              <a:t>Les tiers compétitifs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A64CB80-789D-CDEC-213C-E6F59AE1159E}"/>
              </a:ext>
            </a:extLst>
          </p:cNvPr>
          <p:cNvSpPr txBox="1"/>
          <p:nvPr/>
        </p:nvSpPr>
        <p:spPr>
          <a:xfrm>
            <a:off x="575128" y="1242071"/>
            <a:ext cx="9711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Leurs utilisation dans les compétitions ont donné naissance à une </a:t>
            </a:r>
            <a:r>
              <a:rPr lang="fr-CH" b="1" dirty="0"/>
              <a:t>classification</a:t>
            </a:r>
            <a:r>
              <a:rPr lang="fr-CH" dirty="0"/>
              <a:t>, qui dépend directement de leurs statistiques et combinaisons de types.</a:t>
            </a:r>
          </a:p>
          <a:p>
            <a:endParaRPr lang="fr-CH" b="1" dirty="0"/>
          </a:p>
          <a:p>
            <a:r>
              <a:rPr lang="fr-CH" dirty="0"/>
              <a:t>Par exemple, lors de combats en tier «Never </a:t>
            </a:r>
            <a:r>
              <a:rPr lang="fr-CH" dirty="0" err="1"/>
              <a:t>Used</a:t>
            </a:r>
            <a:r>
              <a:rPr lang="fr-CH" dirty="0"/>
              <a:t>», il est seulement possible d’utiliser des </a:t>
            </a:r>
            <a:r>
              <a:rPr lang="fr-CH" dirty="0" err="1"/>
              <a:t>pokémons</a:t>
            </a:r>
            <a:r>
              <a:rPr lang="fr-CH" dirty="0"/>
              <a:t> de ce tiers ou d’un tiers inférieur.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9B2CE80-B1D6-CF8E-2038-C3626830146F}"/>
              </a:ext>
            </a:extLst>
          </p:cNvPr>
          <p:cNvSpPr txBox="1"/>
          <p:nvPr/>
        </p:nvSpPr>
        <p:spPr>
          <a:xfrm>
            <a:off x="575128" y="3834601"/>
            <a:ext cx="96007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Roboto Bold" panose="02000000000000000000" pitchFamily="2" charset="0"/>
                <a:ea typeface="Roboto Bold" panose="02000000000000000000" pitchFamily="2" charset="0"/>
              </a:rPr>
              <a:t>Quelques questions se posent…</a:t>
            </a:r>
          </a:p>
          <a:p>
            <a:endParaRPr lang="fr-CH" dirty="0">
              <a:latin typeface="Roboto Bold" panose="02000000000000000000" pitchFamily="2" charset="0"/>
              <a:ea typeface="Roboto Bold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/>
              <a:t>Le </a:t>
            </a:r>
            <a:r>
              <a:rPr lang="fr-CH" b="1" dirty="0"/>
              <a:t>nombre</a:t>
            </a:r>
            <a:r>
              <a:rPr lang="fr-CH" dirty="0"/>
              <a:t> de Pokémon est-il </a:t>
            </a:r>
            <a:r>
              <a:rPr lang="fr-CH" b="1" dirty="0"/>
              <a:t>égal pour chaque type ?</a:t>
            </a:r>
          </a:p>
          <a:p>
            <a:endParaRPr lang="fr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/>
              <a:t>Tous les types sont-ils </a:t>
            </a:r>
            <a:r>
              <a:rPr lang="fr-CH" b="1" dirty="0"/>
              <a:t>égaux en puissance ?</a:t>
            </a:r>
          </a:p>
          <a:p>
            <a:endParaRPr lang="fr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/>
              <a:t>Y-a-t-il un </a:t>
            </a:r>
            <a:r>
              <a:rPr lang="fr-CH" b="1" dirty="0"/>
              <a:t>type favorisé</a:t>
            </a:r>
            <a:r>
              <a:rPr lang="fr-CH" dirty="0"/>
              <a:t> lors de </a:t>
            </a:r>
            <a:r>
              <a:rPr lang="fr-CH" b="1" dirty="0"/>
              <a:t>combats compétitifs </a:t>
            </a:r>
            <a:r>
              <a:rPr lang="fr-CH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190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B5E47D-6B08-ABCD-1285-93B1FFC894B0}"/>
              </a:ext>
            </a:extLst>
          </p:cNvPr>
          <p:cNvSpPr/>
          <p:nvPr/>
        </p:nvSpPr>
        <p:spPr>
          <a:xfrm>
            <a:off x="0" y="-43543"/>
            <a:ext cx="12192000" cy="69015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D299B-B88A-7016-1388-B7D95C5A2517}"/>
              </a:ext>
            </a:extLst>
          </p:cNvPr>
          <p:cNvSpPr/>
          <p:nvPr/>
        </p:nvSpPr>
        <p:spPr>
          <a:xfrm>
            <a:off x="393700" y="381000"/>
            <a:ext cx="11404600" cy="6096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01B27B6-D549-0B0E-C6E3-A0CD00E850F0}"/>
              </a:ext>
            </a:extLst>
          </p:cNvPr>
          <p:cNvSpPr txBox="1"/>
          <p:nvPr/>
        </p:nvSpPr>
        <p:spPr>
          <a:xfrm>
            <a:off x="575128" y="510813"/>
            <a:ext cx="108131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Roboto Black" panose="02000000000000000000" pitchFamily="2" charset="0"/>
                <a:ea typeface="Roboto Black" panose="02000000000000000000" pitchFamily="2" charset="0"/>
              </a:rPr>
              <a:t>Exploration</a:t>
            </a:r>
          </a:p>
          <a:p>
            <a:r>
              <a:rPr lang="fr-FR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Rendez-vous sur: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D506D8F-3D09-1601-0A3E-FE758C822FF4}"/>
              </a:ext>
            </a:extLst>
          </p:cNvPr>
          <p:cNvSpPr txBox="1"/>
          <p:nvPr/>
        </p:nvSpPr>
        <p:spPr>
          <a:xfrm>
            <a:off x="3111500" y="3429000"/>
            <a:ext cx="596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dirty="0">
                <a:latin typeface="Roboto Light" panose="02000000000000000000" pitchFamily="2" charset="0"/>
                <a:ea typeface="Roboto Light" panose="02000000000000000000" pitchFamily="2" charset="0"/>
              </a:rPr>
              <a:t>www.dk-datavis.surge.sh</a:t>
            </a:r>
          </a:p>
        </p:txBody>
      </p:sp>
    </p:spTree>
    <p:extLst>
      <p:ext uri="{BB962C8B-B14F-4D97-AF65-F5344CB8AC3E}">
        <p14:creationId xmlns:p14="http://schemas.microsoft.com/office/powerpoint/2010/main" val="67955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B5E47D-6B08-ABCD-1285-93B1FFC894B0}"/>
              </a:ext>
            </a:extLst>
          </p:cNvPr>
          <p:cNvSpPr/>
          <p:nvPr/>
        </p:nvSpPr>
        <p:spPr>
          <a:xfrm>
            <a:off x="0" y="-43543"/>
            <a:ext cx="12192000" cy="69015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D299B-B88A-7016-1388-B7D95C5A2517}"/>
              </a:ext>
            </a:extLst>
          </p:cNvPr>
          <p:cNvSpPr/>
          <p:nvPr/>
        </p:nvSpPr>
        <p:spPr>
          <a:xfrm>
            <a:off x="393700" y="381000"/>
            <a:ext cx="11404600" cy="6096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01B27B6-D549-0B0E-C6E3-A0CD00E850F0}"/>
              </a:ext>
            </a:extLst>
          </p:cNvPr>
          <p:cNvSpPr txBox="1"/>
          <p:nvPr/>
        </p:nvSpPr>
        <p:spPr>
          <a:xfrm>
            <a:off x="575128" y="510813"/>
            <a:ext cx="1081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Roboto Black" panose="02000000000000000000" pitchFamily="2" charset="0"/>
                <a:ea typeface="Roboto Black" panose="02000000000000000000" pitchFamily="2" charset="0"/>
              </a:rPr>
              <a:t>Les </a:t>
            </a:r>
            <a:r>
              <a:rPr lang="fr-FR" sz="36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datasets</a:t>
            </a:r>
            <a:endParaRPr lang="fr-FR" sz="36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CD9044B-62C4-999E-EAC3-CAC1CC168091}"/>
              </a:ext>
            </a:extLst>
          </p:cNvPr>
          <p:cNvSpPr txBox="1"/>
          <p:nvPr/>
        </p:nvSpPr>
        <p:spPr>
          <a:xfrm>
            <a:off x="575128" y="1108213"/>
            <a:ext cx="88205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/>
              <a:t>Pokémon.csv</a:t>
            </a:r>
            <a:endParaRPr lang="fr-CH" dirty="0"/>
          </a:p>
          <a:p>
            <a:r>
              <a:rPr lang="fr-CH" dirty="0"/>
              <a:t>Un </a:t>
            </a:r>
            <a:r>
              <a:rPr lang="fr-CH" dirty="0" err="1"/>
              <a:t>dataset</a:t>
            </a:r>
            <a:r>
              <a:rPr lang="fr-CH" dirty="0"/>
              <a:t> contenant 801 Pokémon. Chaque Pokémon contient les informations suivantes</a:t>
            </a:r>
          </a:p>
          <a:p>
            <a:endParaRPr lang="fr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/>
              <a:t>ses attaques de bases,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/>
              <a:t>son nom dans plusieurs langues,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/>
              <a:t>ses statistiques,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/>
              <a:t>ses forces et faiblisses au type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F525536-CB75-BC74-A58F-C52659F62C36}"/>
              </a:ext>
            </a:extLst>
          </p:cNvPr>
          <p:cNvSpPr txBox="1"/>
          <p:nvPr/>
        </p:nvSpPr>
        <p:spPr>
          <a:xfrm>
            <a:off x="575127" y="4136029"/>
            <a:ext cx="10255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/>
              <a:t>Smogon.csv</a:t>
            </a:r>
            <a:endParaRPr lang="fr-CH" dirty="0"/>
          </a:p>
          <a:p>
            <a:r>
              <a:rPr lang="fr-CH" dirty="0"/>
              <a:t>Ce </a:t>
            </a:r>
            <a:r>
              <a:rPr lang="fr-CH" dirty="0" err="1"/>
              <a:t>dataset</a:t>
            </a:r>
            <a:r>
              <a:rPr lang="fr-CH" dirty="0"/>
              <a:t> contient essentiellement les mêmes données, on retrouve cependant deux informations nécessaire pour l’analyse des tiers compétitifs des jeux </a:t>
            </a:r>
            <a:r>
              <a:rPr lang="fr-CH" b="1" dirty="0"/>
              <a:t>Alpha Saphir &amp; Omega Ruby</a:t>
            </a:r>
          </a:p>
          <a:p>
            <a:endParaRPr lang="fr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/>
              <a:t>Tiers compétitifs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/>
              <a:t>Ordre (classement)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FCC30E-F5C8-DAE3-866E-6D43B3202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018" y="3354864"/>
            <a:ext cx="8965195" cy="56889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D212043-45B1-62B4-750F-73E4EF0CD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598" y="5380319"/>
            <a:ext cx="6657981" cy="67697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30317D4-370F-9102-8F24-53AA5834E297}"/>
              </a:ext>
            </a:extLst>
          </p:cNvPr>
          <p:cNvSpPr txBox="1"/>
          <p:nvPr/>
        </p:nvSpPr>
        <p:spPr>
          <a:xfrm>
            <a:off x="9020145" y="3970858"/>
            <a:ext cx="2245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>
                <a:latin typeface="Roboto" panose="02000000000000000000" pitchFamily="2" charset="0"/>
                <a:ea typeface="Roboto" panose="02000000000000000000" pitchFamily="2" charset="0"/>
              </a:rPr>
              <a:t>Pokemon.csv</a:t>
            </a:r>
            <a:endParaRPr lang="fr-CH" sz="1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ED2C318-1BBD-4FEA-E834-B87FFEAECB48}"/>
              </a:ext>
            </a:extLst>
          </p:cNvPr>
          <p:cNvSpPr txBox="1"/>
          <p:nvPr/>
        </p:nvSpPr>
        <p:spPr>
          <a:xfrm>
            <a:off x="9020146" y="6031737"/>
            <a:ext cx="2245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>
                <a:latin typeface="Roboto" panose="02000000000000000000" pitchFamily="2" charset="0"/>
                <a:ea typeface="Roboto" panose="02000000000000000000" pitchFamily="2" charset="0"/>
              </a:rPr>
              <a:t>Smogon.csv</a:t>
            </a:r>
            <a:endParaRPr lang="fr-CH" sz="1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54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B5E47D-6B08-ABCD-1285-93B1FFC894B0}"/>
              </a:ext>
            </a:extLst>
          </p:cNvPr>
          <p:cNvSpPr/>
          <p:nvPr/>
        </p:nvSpPr>
        <p:spPr>
          <a:xfrm>
            <a:off x="0" y="-43543"/>
            <a:ext cx="12192000" cy="69015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D299B-B88A-7016-1388-B7D95C5A2517}"/>
              </a:ext>
            </a:extLst>
          </p:cNvPr>
          <p:cNvSpPr/>
          <p:nvPr/>
        </p:nvSpPr>
        <p:spPr>
          <a:xfrm>
            <a:off x="393700" y="381000"/>
            <a:ext cx="11404600" cy="6096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01B27B6-D549-0B0E-C6E3-A0CD00E850F0}"/>
              </a:ext>
            </a:extLst>
          </p:cNvPr>
          <p:cNvSpPr txBox="1"/>
          <p:nvPr/>
        </p:nvSpPr>
        <p:spPr>
          <a:xfrm>
            <a:off x="575128" y="510813"/>
            <a:ext cx="1081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Roboto Black" panose="02000000000000000000" pitchFamily="2" charset="0"/>
                <a:ea typeface="Roboto Black" panose="02000000000000000000" pitchFamily="2" charset="0"/>
              </a:rPr>
              <a:t>Les traitements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61A45D-0E34-6F05-9367-A72368BFE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752" y="684927"/>
            <a:ext cx="5152960" cy="487761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630A612-9F72-8A4B-3FBA-03732FBF9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260" y="3336003"/>
            <a:ext cx="2357012" cy="3039305"/>
          </a:xfrm>
          <a:prstGeom prst="rect">
            <a:avLst/>
          </a:prstGeom>
        </p:spPr>
      </p:pic>
      <p:sp>
        <p:nvSpPr>
          <p:cNvPr id="9" name="Flèche : virage 8">
            <a:extLst>
              <a:ext uri="{FF2B5EF4-FFF2-40B4-BE49-F238E27FC236}">
                <a16:creationId xmlns:a16="http://schemas.microsoft.com/office/drawing/2014/main" id="{5C5C8667-3122-FF3E-DAF0-71DDD76A0308}"/>
              </a:ext>
            </a:extLst>
          </p:cNvPr>
          <p:cNvSpPr/>
          <p:nvPr/>
        </p:nvSpPr>
        <p:spPr>
          <a:xfrm flipV="1">
            <a:off x="8189807" y="4841379"/>
            <a:ext cx="672253" cy="64394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CD9044B-62C4-999E-EAC3-CAC1CC168091}"/>
              </a:ext>
            </a:extLst>
          </p:cNvPr>
          <p:cNvSpPr txBox="1"/>
          <p:nvPr/>
        </p:nvSpPr>
        <p:spPr>
          <a:xfrm>
            <a:off x="575128" y="1292162"/>
            <a:ext cx="61938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/>
              <a:t>Création d’une matrice</a:t>
            </a:r>
            <a:endParaRPr lang="fr-CH" dirty="0"/>
          </a:p>
          <a:p>
            <a:r>
              <a:rPr lang="fr-CH" dirty="0"/>
              <a:t>Pour créer le </a:t>
            </a:r>
            <a:r>
              <a:rPr lang="fr-CH" dirty="0" err="1"/>
              <a:t>chord</a:t>
            </a:r>
            <a:r>
              <a:rPr lang="fr-CH" dirty="0"/>
              <a:t> chart, il faut une matrice.</a:t>
            </a:r>
          </a:p>
          <a:p>
            <a:r>
              <a:rPr lang="fr-CH" sz="900" dirty="0"/>
              <a:t>(je regrettais un peu mon choix à ce moment…)</a:t>
            </a:r>
          </a:p>
          <a:p>
            <a:endParaRPr lang="fr-CH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624B1FD-D24E-E774-E633-B8A390B5EAC7}"/>
              </a:ext>
            </a:extLst>
          </p:cNvPr>
          <p:cNvSpPr txBox="1"/>
          <p:nvPr/>
        </p:nvSpPr>
        <p:spPr>
          <a:xfrm>
            <a:off x="573219" y="2064486"/>
            <a:ext cx="50615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H" dirty="0"/>
          </a:p>
          <a:p>
            <a:pPr marL="342900" indent="-342900">
              <a:buAutoNum type="arabicParenR"/>
            </a:pPr>
            <a:r>
              <a:rPr lang="fr-CH" dirty="0"/>
              <a:t>Trier les Pokémons par type</a:t>
            </a:r>
          </a:p>
          <a:p>
            <a:pPr marL="342900" indent="-342900">
              <a:buAutoNum type="arabicParenR"/>
            </a:pPr>
            <a:endParaRPr lang="fr-CH" dirty="0"/>
          </a:p>
          <a:p>
            <a:pPr marL="342900" indent="-342900">
              <a:buAutoNum type="arabicParenR"/>
            </a:pPr>
            <a:r>
              <a:rPr lang="fr-CH" dirty="0"/>
              <a:t>Créer un index pour chaque type (1-18)</a:t>
            </a:r>
          </a:p>
          <a:p>
            <a:pPr marL="342900" indent="-342900">
              <a:buAutoNum type="arabicParenR"/>
            </a:pPr>
            <a:endParaRPr lang="fr-CH" dirty="0"/>
          </a:p>
          <a:p>
            <a:pPr marL="342900" indent="-342900">
              <a:buAutoNum type="arabicParenR"/>
            </a:pPr>
            <a:r>
              <a:rPr lang="fr-CH" dirty="0"/>
              <a:t>Créer </a:t>
            </a:r>
            <a:r>
              <a:rPr lang="fr-CH" b="1" dirty="0"/>
              <a:t>une ligne par type principale</a:t>
            </a:r>
            <a:r>
              <a:rPr lang="fr-CH" dirty="0"/>
              <a:t>, avec le nombre de Pokémon ayant le </a:t>
            </a:r>
            <a:r>
              <a:rPr lang="fr-CH" b="1" dirty="0"/>
              <a:t>type secondaire au bon index</a:t>
            </a:r>
          </a:p>
          <a:p>
            <a:pPr marL="342900" indent="-342900">
              <a:buAutoNum type="arabicParenR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6049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B5E47D-6B08-ABCD-1285-93B1FFC894B0}"/>
              </a:ext>
            </a:extLst>
          </p:cNvPr>
          <p:cNvSpPr/>
          <p:nvPr/>
        </p:nvSpPr>
        <p:spPr>
          <a:xfrm>
            <a:off x="0" y="-43543"/>
            <a:ext cx="12192000" cy="69015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D299B-B88A-7016-1388-B7D95C5A2517}"/>
              </a:ext>
            </a:extLst>
          </p:cNvPr>
          <p:cNvSpPr/>
          <p:nvPr/>
        </p:nvSpPr>
        <p:spPr>
          <a:xfrm>
            <a:off x="393700" y="381000"/>
            <a:ext cx="11404600" cy="6096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01B27B6-D549-0B0E-C6E3-A0CD00E850F0}"/>
              </a:ext>
            </a:extLst>
          </p:cNvPr>
          <p:cNvSpPr txBox="1"/>
          <p:nvPr/>
        </p:nvSpPr>
        <p:spPr>
          <a:xfrm>
            <a:off x="575128" y="510813"/>
            <a:ext cx="1081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Roboto Black" panose="02000000000000000000" pitchFamily="2" charset="0"/>
                <a:ea typeface="Roboto Black" panose="02000000000000000000" pitchFamily="2" charset="0"/>
              </a:rPr>
              <a:t>Les traitements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2FB6161-4F35-7A4F-B74E-5DDE61FF4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22" y="1206847"/>
            <a:ext cx="5315448" cy="184731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EB7E0BC-4B69-2EBE-DB4A-48471FA67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247" y="1206847"/>
            <a:ext cx="3204971" cy="4811729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A480C1C0-5BE0-19D9-7BDF-4B22432AD214}"/>
              </a:ext>
            </a:extLst>
          </p:cNvPr>
          <p:cNvSpPr/>
          <p:nvPr/>
        </p:nvSpPr>
        <p:spPr>
          <a:xfrm>
            <a:off x="5855747" y="5228620"/>
            <a:ext cx="1066800" cy="3683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5FBDDB8-A8D9-05B6-783E-C1ACAC757AF9}"/>
              </a:ext>
            </a:extLst>
          </p:cNvPr>
          <p:cNvSpPr txBox="1"/>
          <p:nvPr/>
        </p:nvSpPr>
        <p:spPr>
          <a:xfrm>
            <a:off x="575128" y="5892819"/>
            <a:ext cx="531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</a:rPr>
              <a:t>Tri des Pokémons </a:t>
            </a:r>
            <a:r>
              <a:rPr lang="fr-FR" sz="1200" b="1" dirty="0">
                <a:latin typeface="Roboto" panose="02000000000000000000" pitchFamily="2" charset="0"/>
                <a:ea typeface="Roboto" panose="02000000000000000000" pitchFamily="2" charset="0"/>
              </a:rPr>
              <a:t>par type primaire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</a:rPr>
              <a:t>, puis remplissage des lignes de la matrice pour </a:t>
            </a:r>
            <a:r>
              <a:rPr lang="fr-FR" sz="1200" b="1" dirty="0">
                <a:latin typeface="Roboto" panose="02000000000000000000" pitchFamily="2" charset="0"/>
                <a:ea typeface="Roboto" panose="02000000000000000000" pitchFamily="2" charset="0"/>
              </a:rPr>
              <a:t>chaque type secondaire</a:t>
            </a:r>
            <a:endParaRPr lang="fr-CH" sz="1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77B8349-1DCC-28BB-AC66-2AB36F4C4A18}"/>
              </a:ext>
            </a:extLst>
          </p:cNvPr>
          <p:cNvSpPr txBox="1"/>
          <p:nvPr/>
        </p:nvSpPr>
        <p:spPr>
          <a:xfrm>
            <a:off x="7232357" y="6010265"/>
            <a:ext cx="328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</a:rPr>
              <a:t>Création de la matrice complète pour utilisation de graphique</a:t>
            </a:r>
            <a:endParaRPr lang="fr-CH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D9B4CC4-F06C-7BCE-517E-3D5AF08C4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22" y="3176825"/>
            <a:ext cx="2993014" cy="2593478"/>
          </a:xfrm>
          <a:prstGeom prst="rect">
            <a:avLst/>
          </a:prstGeom>
        </p:spPr>
      </p:pic>
      <p:graphicFrame>
        <p:nvGraphicFramePr>
          <p:cNvPr id="9" name="Objet 8">
            <a:extLst>
              <a:ext uri="{FF2B5EF4-FFF2-40B4-BE49-F238E27FC236}">
                <a16:creationId xmlns:a16="http://schemas.microsoft.com/office/drawing/2014/main" id="{7242A369-273B-DF4C-17D8-267CD12910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015854"/>
              </p:ext>
            </p:extLst>
          </p:nvPr>
        </p:nvGraphicFramePr>
        <p:xfrm>
          <a:off x="5720378" y="3805600"/>
          <a:ext cx="1337538" cy="133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r:id="rId6" imgW="4761720" imgH="4761720" progId="">
                  <p:embed/>
                </p:oleObj>
              </mc:Choice>
              <mc:Fallback>
                <p:oleObj r:id="rId6" imgW="4761720" imgH="47617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20378" y="3805600"/>
                        <a:ext cx="1337538" cy="1337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lèche : virage 19">
            <a:extLst>
              <a:ext uri="{FF2B5EF4-FFF2-40B4-BE49-F238E27FC236}">
                <a16:creationId xmlns:a16="http://schemas.microsoft.com/office/drawing/2014/main" id="{CDBCBF87-21DB-FD3A-0BA3-4A921940B0FF}"/>
              </a:ext>
            </a:extLst>
          </p:cNvPr>
          <p:cNvSpPr/>
          <p:nvPr/>
        </p:nvSpPr>
        <p:spPr>
          <a:xfrm flipH="1" flipV="1">
            <a:off x="3646117" y="3176676"/>
            <a:ext cx="610330" cy="627165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28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B5E47D-6B08-ABCD-1285-93B1FFC894B0}"/>
              </a:ext>
            </a:extLst>
          </p:cNvPr>
          <p:cNvSpPr/>
          <p:nvPr/>
        </p:nvSpPr>
        <p:spPr>
          <a:xfrm>
            <a:off x="0" y="-43543"/>
            <a:ext cx="12192000" cy="69015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D299B-B88A-7016-1388-B7D95C5A2517}"/>
              </a:ext>
            </a:extLst>
          </p:cNvPr>
          <p:cNvSpPr/>
          <p:nvPr/>
        </p:nvSpPr>
        <p:spPr>
          <a:xfrm>
            <a:off x="393700" y="381000"/>
            <a:ext cx="11404600" cy="6096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01B27B6-D549-0B0E-C6E3-A0CD00E850F0}"/>
              </a:ext>
            </a:extLst>
          </p:cNvPr>
          <p:cNvSpPr txBox="1"/>
          <p:nvPr/>
        </p:nvSpPr>
        <p:spPr>
          <a:xfrm>
            <a:off x="575128" y="510813"/>
            <a:ext cx="1081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Roboto Black" panose="02000000000000000000" pitchFamily="2" charset="0"/>
                <a:ea typeface="Roboto Black" panose="02000000000000000000" pitchFamily="2" charset="0"/>
              </a:rPr>
              <a:t>Les traitements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830A811-C835-E903-B618-95DC8BB61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92" y="1206847"/>
            <a:ext cx="5503327" cy="489432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B0C6E2A-5F73-1566-B35D-D5C9B7BC22F2}"/>
              </a:ext>
            </a:extLst>
          </p:cNvPr>
          <p:cNvSpPr txBox="1"/>
          <p:nvPr/>
        </p:nvSpPr>
        <p:spPr>
          <a:xfrm>
            <a:off x="8968740" y="1094010"/>
            <a:ext cx="26481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/>
              <a:t>Données des stats</a:t>
            </a:r>
          </a:p>
          <a:p>
            <a:endParaRPr lang="fr-CH" dirty="0"/>
          </a:p>
          <a:p>
            <a:r>
              <a:rPr lang="fr-CH" dirty="0"/>
              <a:t>Mise en place des données triées dans un objet avec le nom du type </a:t>
            </a:r>
          </a:p>
          <a:p>
            <a:r>
              <a:rPr lang="fr-CH" dirty="0"/>
              <a:t>comme index.</a:t>
            </a:r>
          </a:p>
          <a:p>
            <a:endParaRPr lang="fr-CH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9BF9CC4-ABFA-DF1D-48C3-C44CFB33D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692" y="1206847"/>
            <a:ext cx="2648133" cy="490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953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591</Words>
  <Application>Microsoft Office PowerPoint</Application>
  <PresentationFormat>Grand écran</PresentationFormat>
  <Paragraphs>88</Paragraphs>
  <Slides>13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0</vt:i4>
      </vt:variant>
      <vt:variant>
        <vt:lpstr>Titres des diapositives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Perpetua Titling MT</vt:lpstr>
      <vt:lpstr>Poor Richard</vt:lpstr>
      <vt:lpstr>Roboto</vt:lpstr>
      <vt:lpstr>Roboto Black</vt:lpstr>
      <vt:lpstr>Roboto Bold</vt:lpstr>
      <vt:lpstr>Roboto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Khoury Daniel</dc:creator>
  <cp:lastModifiedBy>Khoury Daniel</cp:lastModifiedBy>
  <cp:revision>26</cp:revision>
  <dcterms:created xsi:type="dcterms:W3CDTF">2022-05-09T08:52:54Z</dcterms:created>
  <dcterms:modified xsi:type="dcterms:W3CDTF">2022-05-11T11:30:43Z</dcterms:modified>
</cp:coreProperties>
</file>