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Lst>
  <p:sldSz cx="28803600" cy="446230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055" userDrawn="1">
          <p15:clr>
            <a:srgbClr val="A4A3A4"/>
          </p15:clr>
        </p15:guide>
        <p15:guide id="2" pos="90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3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53" autoAdjust="0"/>
    <p:restoredTop sz="94660"/>
  </p:normalViewPr>
  <p:slideViewPr>
    <p:cSldViewPr snapToGrid="0" showGuides="1">
      <p:cViewPr varScale="1">
        <p:scale>
          <a:sx n="12" d="100"/>
          <a:sy n="12" d="100"/>
        </p:scale>
        <p:origin x="1212" y="102"/>
      </p:cViewPr>
      <p:guideLst>
        <p:guide orient="horz" pos="14055"/>
        <p:guide pos="90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60270" y="7302894"/>
            <a:ext cx="24483060" cy="15535428"/>
          </a:xfrm>
        </p:spPr>
        <p:txBody>
          <a:bodyPr anchor="b"/>
          <a:lstStyle>
            <a:lvl1pPr algn="ctr">
              <a:defRPr sz="18900"/>
            </a:lvl1pPr>
          </a:lstStyle>
          <a:p>
            <a:r>
              <a:rPr lang="en-US"/>
              <a:t>Click to edit Master title style</a:t>
            </a:r>
            <a:endParaRPr lang="en-US" dirty="0"/>
          </a:p>
        </p:txBody>
      </p:sp>
      <p:sp>
        <p:nvSpPr>
          <p:cNvPr id="3" name="Subtitle 2"/>
          <p:cNvSpPr>
            <a:spLocks noGrp="1"/>
          </p:cNvSpPr>
          <p:nvPr>
            <p:ph type="subTitle" idx="1"/>
          </p:nvPr>
        </p:nvSpPr>
        <p:spPr>
          <a:xfrm>
            <a:off x="3600450" y="23437428"/>
            <a:ext cx="21602700" cy="10773568"/>
          </a:xfrm>
        </p:spPr>
        <p:txBody>
          <a:bodyPr/>
          <a:lstStyle>
            <a:lvl1pPr marL="0" indent="0" algn="ctr">
              <a:buNone/>
              <a:defRPr sz="7560"/>
            </a:lvl1pPr>
            <a:lvl2pPr marL="1440180" indent="0" algn="ctr">
              <a:buNone/>
              <a:defRPr sz="6300"/>
            </a:lvl2pPr>
            <a:lvl3pPr marL="2880360" indent="0" algn="ctr">
              <a:buNone/>
              <a:defRPr sz="5670"/>
            </a:lvl3pPr>
            <a:lvl4pPr marL="4320540" indent="0" algn="ctr">
              <a:buNone/>
              <a:defRPr sz="5040"/>
            </a:lvl4pPr>
            <a:lvl5pPr marL="5760720" indent="0" algn="ctr">
              <a:buNone/>
              <a:defRPr sz="5040"/>
            </a:lvl5pPr>
            <a:lvl6pPr marL="7200900" indent="0" algn="ctr">
              <a:buNone/>
              <a:defRPr sz="5040"/>
            </a:lvl6pPr>
            <a:lvl7pPr marL="8641080" indent="0" algn="ctr">
              <a:buNone/>
              <a:defRPr sz="5040"/>
            </a:lvl7pPr>
            <a:lvl8pPr marL="10081260" indent="0" algn="ctr">
              <a:buNone/>
              <a:defRPr sz="5040"/>
            </a:lvl8pPr>
            <a:lvl9pPr marL="11521440" indent="0" algn="ctr">
              <a:buNone/>
              <a:defRPr sz="50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5511AC-980B-485A-851E-DBD0B8F4CBAD}" type="datetimeFigureOut">
              <a:rPr lang="en-US" smtClean="0"/>
              <a:t>3/12/2025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2971542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5511AC-980B-485A-851E-DBD0B8F4CBAD}" type="datetimeFigureOut">
              <a:rPr lang="en-US" smtClean="0"/>
              <a:t>3/12/2025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463329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612578" y="2375764"/>
            <a:ext cx="6210776" cy="378159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980249" y="2375764"/>
            <a:ext cx="18272284" cy="378159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5511AC-980B-485A-851E-DBD0B8F4CBAD}" type="datetimeFigureOut">
              <a:rPr lang="en-US" smtClean="0"/>
              <a:t>3/12/2025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365366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5511AC-980B-485A-851E-DBD0B8F4CBAD}" type="datetimeFigureOut">
              <a:rPr lang="en-US" smtClean="0"/>
              <a:t>3/12/2025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2009976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65247" y="11124784"/>
            <a:ext cx="24843105" cy="18561941"/>
          </a:xfrm>
        </p:spPr>
        <p:txBody>
          <a:bodyPr anchor="b"/>
          <a:lstStyle>
            <a:lvl1pPr>
              <a:defRPr sz="18900"/>
            </a:lvl1pPr>
          </a:lstStyle>
          <a:p>
            <a:r>
              <a:rPr lang="en-US"/>
              <a:t>Click to edit Master title style</a:t>
            </a:r>
            <a:endParaRPr lang="en-US" dirty="0"/>
          </a:p>
        </p:txBody>
      </p:sp>
      <p:sp>
        <p:nvSpPr>
          <p:cNvPr id="3" name="Text Placeholder 2"/>
          <p:cNvSpPr>
            <a:spLocks noGrp="1"/>
          </p:cNvSpPr>
          <p:nvPr>
            <p:ph type="body" idx="1"/>
          </p:nvPr>
        </p:nvSpPr>
        <p:spPr>
          <a:xfrm>
            <a:off x="1965247" y="29862329"/>
            <a:ext cx="24843105" cy="9761286"/>
          </a:xfrm>
        </p:spPr>
        <p:txBody>
          <a:bodyPr/>
          <a:lstStyle>
            <a:lvl1pPr marL="0" indent="0">
              <a:buNone/>
              <a:defRPr sz="7560">
                <a:solidFill>
                  <a:schemeClr val="tx1"/>
                </a:solidFill>
              </a:defRPr>
            </a:lvl1pPr>
            <a:lvl2pPr marL="1440180" indent="0">
              <a:buNone/>
              <a:defRPr sz="6300">
                <a:solidFill>
                  <a:schemeClr val="tx1">
                    <a:tint val="75000"/>
                  </a:schemeClr>
                </a:solidFill>
              </a:defRPr>
            </a:lvl2pPr>
            <a:lvl3pPr marL="2880360" indent="0">
              <a:buNone/>
              <a:defRPr sz="5670">
                <a:solidFill>
                  <a:schemeClr val="tx1">
                    <a:tint val="75000"/>
                  </a:schemeClr>
                </a:solidFill>
              </a:defRPr>
            </a:lvl3pPr>
            <a:lvl4pPr marL="4320540" indent="0">
              <a:buNone/>
              <a:defRPr sz="5040">
                <a:solidFill>
                  <a:schemeClr val="tx1">
                    <a:tint val="75000"/>
                  </a:schemeClr>
                </a:solidFill>
              </a:defRPr>
            </a:lvl4pPr>
            <a:lvl5pPr marL="5760720" indent="0">
              <a:buNone/>
              <a:defRPr sz="5040">
                <a:solidFill>
                  <a:schemeClr val="tx1">
                    <a:tint val="75000"/>
                  </a:schemeClr>
                </a:solidFill>
              </a:defRPr>
            </a:lvl5pPr>
            <a:lvl6pPr marL="7200900" indent="0">
              <a:buNone/>
              <a:defRPr sz="5040">
                <a:solidFill>
                  <a:schemeClr val="tx1">
                    <a:tint val="75000"/>
                  </a:schemeClr>
                </a:solidFill>
              </a:defRPr>
            </a:lvl6pPr>
            <a:lvl7pPr marL="8641080" indent="0">
              <a:buNone/>
              <a:defRPr sz="5040">
                <a:solidFill>
                  <a:schemeClr val="tx1">
                    <a:tint val="75000"/>
                  </a:schemeClr>
                </a:solidFill>
              </a:defRPr>
            </a:lvl7pPr>
            <a:lvl8pPr marL="10081260" indent="0">
              <a:buNone/>
              <a:defRPr sz="5040">
                <a:solidFill>
                  <a:schemeClr val="tx1">
                    <a:tint val="75000"/>
                  </a:schemeClr>
                </a:solidFill>
              </a:defRPr>
            </a:lvl8pPr>
            <a:lvl9pPr marL="11521440" indent="0">
              <a:buNone/>
              <a:defRPr sz="50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5511AC-980B-485A-851E-DBD0B8F4CBAD}" type="datetimeFigureOut">
              <a:rPr lang="en-US" smtClean="0"/>
              <a:t>3/12/2025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1383749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80248" y="11878818"/>
            <a:ext cx="12241530" cy="283129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4581823" y="11878818"/>
            <a:ext cx="12241530" cy="283129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5511AC-980B-485A-851E-DBD0B8F4CBAD}" type="datetimeFigureOut">
              <a:rPr lang="en-US" smtClean="0"/>
              <a:t>3/12/2025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696209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83999" y="2375773"/>
            <a:ext cx="24843105" cy="862505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984002" y="10938845"/>
            <a:ext cx="12185271" cy="5360959"/>
          </a:xfrm>
        </p:spPr>
        <p:txBody>
          <a:bodyPr anchor="b"/>
          <a:lstStyle>
            <a:lvl1pPr marL="0" indent="0">
              <a:buNone/>
              <a:defRPr sz="7560" b="1"/>
            </a:lvl1pPr>
            <a:lvl2pPr marL="1440180" indent="0">
              <a:buNone/>
              <a:defRPr sz="6300" b="1"/>
            </a:lvl2pPr>
            <a:lvl3pPr marL="2880360" indent="0">
              <a:buNone/>
              <a:defRPr sz="5670" b="1"/>
            </a:lvl3pPr>
            <a:lvl4pPr marL="4320540" indent="0">
              <a:buNone/>
              <a:defRPr sz="5040" b="1"/>
            </a:lvl4pPr>
            <a:lvl5pPr marL="5760720" indent="0">
              <a:buNone/>
              <a:defRPr sz="5040" b="1"/>
            </a:lvl5pPr>
            <a:lvl6pPr marL="7200900" indent="0">
              <a:buNone/>
              <a:defRPr sz="5040" b="1"/>
            </a:lvl6pPr>
            <a:lvl7pPr marL="8641080" indent="0">
              <a:buNone/>
              <a:defRPr sz="5040" b="1"/>
            </a:lvl7pPr>
            <a:lvl8pPr marL="10081260" indent="0">
              <a:buNone/>
              <a:defRPr sz="5040" b="1"/>
            </a:lvl8pPr>
            <a:lvl9pPr marL="11521440" indent="0">
              <a:buNone/>
              <a:defRPr sz="5040" b="1"/>
            </a:lvl9pPr>
          </a:lstStyle>
          <a:p>
            <a:pPr lvl="0"/>
            <a:r>
              <a:rPr lang="en-US"/>
              <a:t>Click to edit Master text styles</a:t>
            </a:r>
          </a:p>
        </p:txBody>
      </p:sp>
      <p:sp>
        <p:nvSpPr>
          <p:cNvPr id="4" name="Content Placeholder 3"/>
          <p:cNvSpPr>
            <a:spLocks noGrp="1"/>
          </p:cNvSpPr>
          <p:nvPr>
            <p:ph sz="half" idx="2"/>
          </p:nvPr>
        </p:nvSpPr>
        <p:spPr>
          <a:xfrm>
            <a:off x="1984002" y="16299804"/>
            <a:ext cx="12185271" cy="239745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4581824" y="10938845"/>
            <a:ext cx="12245282" cy="5360959"/>
          </a:xfrm>
        </p:spPr>
        <p:txBody>
          <a:bodyPr anchor="b"/>
          <a:lstStyle>
            <a:lvl1pPr marL="0" indent="0">
              <a:buNone/>
              <a:defRPr sz="7560" b="1"/>
            </a:lvl1pPr>
            <a:lvl2pPr marL="1440180" indent="0">
              <a:buNone/>
              <a:defRPr sz="6300" b="1"/>
            </a:lvl2pPr>
            <a:lvl3pPr marL="2880360" indent="0">
              <a:buNone/>
              <a:defRPr sz="5670" b="1"/>
            </a:lvl3pPr>
            <a:lvl4pPr marL="4320540" indent="0">
              <a:buNone/>
              <a:defRPr sz="5040" b="1"/>
            </a:lvl4pPr>
            <a:lvl5pPr marL="5760720" indent="0">
              <a:buNone/>
              <a:defRPr sz="5040" b="1"/>
            </a:lvl5pPr>
            <a:lvl6pPr marL="7200900" indent="0">
              <a:buNone/>
              <a:defRPr sz="5040" b="1"/>
            </a:lvl6pPr>
            <a:lvl7pPr marL="8641080" indent="0">
              <a:buNone/>
              <a:defRPr sz="5040" b="1"/>
            </a:lvl7pPr>
            <a:lvl8pPr marL="10081260" indent="0">
              <a:buNone/>
              <a:defRPr sz="5040" b="1"/>
            </a:lvl8pPr>
            <a:lvl9pPr marL="11521440" indent="0">
              <a:buNone/>
              <a:defRPr sz="5040" b="1"/>
            </a:lvl9pPr>
          </a:lstStyle>
          <a:p>
            <a:pPr lvl="0"/>
            <a:r>
              <a:rPr lang="en-US"/>
              <a:t>Click to edit Master text styles</a:t>
            </a:r>
          </a:p>
        </p:txBody>
      </p:sp>
      <p:sp>
        <p:nvSpPr>
          <p:cNvPr id="6" name="Content Placeholder 5"/>
          <p:cNvSpPr>
            <a:spLocks noGrp="1"/>
          </p:cNvSpPr>
          <p:nvPr>
            <p:ph sz="quarter" idx="4"/>
          </p:nvPr>
        </p:nvSpPr>
        <p:spPr>
          <a:xfrm>
            <a:off x="14581824" y="16299804"/>
            <a:ext cx="12245282" cy="239745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5511AC-980B-485A-851E-DBD0B8F4CBAD}" type="datetimeFigureOut">
              <a:rPr lang="en-US" smtClean="0"/>
              <a:t>3/12/2025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2292779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5511AC-980B-485A-851E-DBD0B8F4CBAD}" type="datetimeFigureOut">
              <a:rPr lang="en-US" smtClean="0"/>
              <a:t>3/12/2025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2368988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5511AC-980B-485A-851E-DBD0B8F4CBAD}" type="datetimeFigureOut">
              <a:rPr lang="en-US" smtClean="0"/>
              <a:t>3/12/2025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2134302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83999" y="2974869"/>
            <a:ext cx="9289911" cy="10412042"/>
          </a:xfrm>
        </p:spPr>
        <p:txBody>
          <a:bodyPr anchor="b"/>
          <a:lstStyle>
            <a:lvl1pPr>
              <a:defRPr sz="10080"/>
            </a:lvl1pPr>
          </a:lstStyle>
          <a:p>
            <a:r>
              <a:rPr lang="en-US"/>
              <a:t>Click to edit Master title style</a:t>
            </a:r>
            <a:endParaRPr lang="en-US" dirty="0"/>
          </a:p>
        </p:txBody>
      </p:sp>
      <p:sp>
        <p:nvSpPr>
          <p:cNvPr id="3" name="Content Placeholder 2"/>
          <p:cNvSpPr>
            <a:spLocks noGrp="1"/>
          </p:cNvSpPr>
          <p:nvPr>
            <p:ph idx="1"/>
          </p:nvPr>
        </p:nvSpPr>
        <p:spPr>
          <a:xfrm>
            <a:off x="12245281" y="6424901"/>
            <a:ext cx="14581823" cy="31711279"/>
          </a:xfrm>
        </p:spPr>
        <p:txBody>
          <a:bodyPr/>
          <a:lstStyle>
            <a:lvl1pPr>
              <a:defRPr sz="10080"/>
            </a:lvl1pPr>
            <a:lvl2pPr>
              <a:defRPr sz="8820"/>
            </a:lvl2pPr>
            <a:lvl3pPr>
              <a:defRPr sz="7560"/>
            </a:lvl3pPr>
            <a:lvl4pPr>
              <a:defRPr sz="6300"/>
            </a:lvl4pPr>
            <a:lvl5pPr>
              <a:defRPr sz="6300"/>
            </a:lvl5pPr>
            <a:lvl6pPr>
              <a:defRPr sz="6300"/>
            </a:lvl6pPr>
            <a:lvl7pPr>
              <a:defRPr sz="6300"/>
            </a:lvl7pPr>
            <a:lvl8pPr>
              <a:defRPr sz="6300"/>
            </a:lvl8pPr>
            <a:lvl9pPr>
              <a:defRPr sz="6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83999" y="13386912"/>
            <a:ext cx="9289911" cy="24800909"/>
          </a:xfrm>
        </p:spPr>
        <p:txBody>
          <a:bodyPr/>
          <a:lstStyle>
            <a:lvl1pPr marL="0" indent="0">
              <a:buNone/>
              <a:defRPr sz="5040"/>
            </a:lvl1pPr>
            <a:lvl2pPr marL="1440180" indent="0">
              <a:buNone/>
              <a:defRPr sz="4410"/>
            </a:lvl2pPr>
            <a:lvl3pPr marL="2880360" indent="0">
              <a:buNone/>
              <a:defRPr sz="3780"/>
            </a:lvl3pPr>
            <a:lvl4pPr marL="4320540" indent="0">
              <a:buNone/>
              <a:defRPr sz="3150"/>
            </a:lvl4pPr>
            <a:lvl5pPr marL="5760720" indent="0">
              <a:buNone/>
              <a:defRPr sz="3150"/>
            </a:lvl5pPr>
            <a:lvl6pPr marL="7200900" indent="0">
              <a:buNone/>
              <a:defRPr sz="3150"/>
            </a:lvl6pPr>
            <a:lvl7pPr marL="8641080" indent="0">
              <a:buNone/>
              <a:defRPr sz="3150"/>
            </a:lvl7pPr>
            <a:lvl8pPr marL="10081260" indent="0">
              <a:buNone/>
              <a:defRPr sz="3150"/>
            </a:lvl8pPr>
            <a:lvl9pPr marL="11521440" indent="0">
              <a:buNone/>
              <a:defRPr sz="3150"/>
            </a:lvl9pPr>
          </a:lstStyle>
          <a:p>
            <a:pPr lvl="0"/>
            <a:r>
              <a:rPr lang="en-US"/>
              <a:t>Click to edit Master text styles</a:t>
            </a:r>
          </a:p>
        </p:txBody>
      </p:sp>
      <p:sp>
        <p:nvSpPr>
          <p:cNvPr id="5" name="Date Placeholder 4"/>
          <p:cNvSpPr>
            <a:spLocks noGrp="1"/>
          </p:cNvSpPr>
          <p:nvPr>
            <p:ph type="dt" sz="half" idx="10"/>
          </p:nvPr>
        </p:nvSpPr>
        <p:spPr/>
        <p:txBody>
          <a:bodyPr/>
          <a:lstStyle/>
          <a:p>
            <a:fld id="{E95511AC-980B-485A-851E-DBD0B8F4CBAD}" type="datetimeFigureOut">
              <a:rPr lang="en-US" smtClean="0"/>
              <a:t>3/12/2025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2719053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83999" y="2974869"/>
            <a:ext cx="9289911" cy="10412042"/>
          </a:xfrm>
        </p:spPr>
        <p:txBody>
          <a:bodyPr anchor="b"/>
          <a:lstStyle>
            <a:lvl1pPr>
              <a:defRPr sz="10080"/>
            </a:lvl1pPr>
          </a:lstStyle>
          <a:p>
            <a:r>
              <a:rPr lang="en-US"/>
              <a:t>Click to edit Master title style</a:t>
            </a:r>
            <a:endParaRPr lang="en-US" dirty="0"/>
          </a:p>
        </p:txBody>
      </p:sp>
      <p:sp>
        <p:nvSpPr>
          <p:cNvPr id="3" name="Picture Placeholder 2"/>
          <p:cNvSpPr>
            <a:spLocks noGrp="1" noChangeAspect="1"/>
          </p:cNvSpPr>
          <p:nvPr>
            <p:ph type="pic" idx="1"/>
          </p:nvPr>
        </p:nvSpPr>
        <p:spPr>
          <a:xfrm>
            <a:off x="12245281" y="6424901"/>
            <a:ext cx="14581823" cy="31711279"/>
          </a:xfrm>
        </p:spPr>
        <p:txBody>
          <a:bodyPr anchor="t"/>
          <a:lstStyle>
            <a:lvl1pPr marL="0" indent="0">
              <a:buNone/>
              <a:defRPr sz="10080"/>
            </a:lvl1pPr>
            <a:lvl2pPr marL="1440180" indent="0">
              <a:buNone/>
              <a:defRPr sz="8820"/>
            </a:lvl2pPr>
            <a:lvl3pPr marL="2880360" indent="0">
              <a:buNone/>
              <a:defRPr sz="7560"/>
            </a:lvl3pPr>
            <a:lvl4pPr marL="4320540" indent="0">
              <a:buNone/>
              <a:defRPr sz="6300"/>
            </a:lvl4pPr>
            <a:lvl5pPr marL="5760720" indent="0">
              <a:buNone/>
              <a:defRPr sz="6300"/>
            </a:lvl5pPr>
            <a:lvl6pPr marL="7200900" indent="0">
              <a:buNone/>
              <a:defRPr sz="6300"/>
            </a:lvl6pPr>
            <a:lvl7pPr marL="8641080" indent="0">
              <a:buNone/>
              <a:defRPr sz="6300"/>
            </a:lvl7pPr>
            <a:lvl8pPr marL="10081260" indent="0">
              <a:buNone/>
              <a:defRPr sz="6300"/>
            </a:lvl8pPr>
            <a:lvl9pPr marL="11521440" indent="0">
              <a:buNone/>
              <a:defRPr sz="6300"/>
            </a:lvl9pPr>
          </a:lstStyle>
          <a:p>
            <a:r>
              <a:rPr lang="en-US"/>
              <a:t>Click icon to add picture</a:t>
            </a:r>
            <a:endParaRPr lang="en-US" dirty="0"/>
          </a:p>
        </p:txBody>
      </p:sp>
      <p:sp>
        <p:nvSpPr>
          <p:cNvPr id="4" name="Text Placeholder 3"/>
          <p:cNvSpPr>
            <a:spLocks noGrp="1"/>
          </p:cNvSpPr>
          <p:nvPr>
            <p:ph type="body" sz="half" idx="2"/>
          </p:nvPr>
        </p:nvSpPr>
        <p:spPr>
          <a:xfrm>
            <a:off x="1983999" y="13386912"/>
            <a:ext cx="9289911" cy="24800909"/>
          </a:xfrm>
        </p:spPr>
        <p:txBody>
          <a:bodyPr/>
          <a:lstStyle>
            <a:lvl1pPr marL="0" indent="0">
              <a:buNone/>
              <a:defRPr sz="5040"/>
            </a:lvl1pPr>
            <a:lvl2pPr marL="1440180" indent="0">
              <a:buNone/>
              <a:defRPr sz="4410"/>
            </a:lvl2pPr>
            <a:lvl3pPr marL="2880360" indent="0">
              <a:buNone/>
              <a:defRPr sz="3780"/>
            </a:lvl3pPr>
            <a:lvl4pPr marL="4320540" indent="0">
              <a:buNone/>
              <a:defRPr sz="3150"/>
            </a:lvl4pPr>
            <a:lvl5pPr marL="5760720" indent="0">
              <a:buNone/>
              <a:defRPr sz="3150"/>
            </a:lvl5pPr>
            <a:lvl6pPr marL="7200900" indent="0">
              <a:buNone/>
              <a:defRPr sz="3150"/>
            </a:lvl6pPr>
            <a:lvl7pPr marL="8641080" indent="0">
              <a:buNone/>
              <a:defRPr sz="3150"/>
            </a:lvl7pPr>
            <a:lvl8pPr marL="10081260" indent="0">
              <a:buNone/>
              <a:defRPr sz="3150"/>
            </a:lvl8pPr>
            <a:lvl9pPr marL="11521440" indent="0">
              <a:buNone/>
              <a:defRPr sz="3150"/>
            </a:lvl9pPr>
          </a:lstStyle>
          <a:p>
            <a:pPr lvl="0"/>
            <a:r>
              <a:rPr lang="en-US"/>
              <a:t>Click to edit Master text styles</a:t>
            </a:r>
          </a:p>
        </p:txBody>
      </p:sp>
      <p:sp>
        <p:nvSpPr>
          <p:cNvPr id="5" name="Date Placeholder 4"/>
          <p:cNvSpPr>
            <a:spLocks noGrp="1"/>
          </p:cNvSpPr>
          <p:nvPr>
            <p:ph type="dt" sz="half" idx="10"/>
          </p:nvPr>
        </p:nvSpPr>
        <p:spPr/>
        <p:txBody>
          <a:bodyPr/>
          <a:lstStyle/>
          <a:p>
            <a:fld id="{E95511AC-980B-485A-851E-DBD0B8F4CBAD}" type="datetimeFigureOut">
              <a:rPr lang="en-US" smtClean="0"/>
              <a:t>3/12/2025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215160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80248" y="2375773"/>
            <a:ext cx="24843105" cy="862505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980248" y="11878818"/>
            <a:ext cx="24843105" cy="2831290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980248" y="41358955"/>
            <a:ext cx="6480810" cy="2375764"/>
          </a:xfrm>
          <a:prstGeom prst="rect">
            <a:avLst/>
          </a:prstGeom>
        </p:spPr>
        <p:txBody>
          <a:bodyPr vert="horz" lIns="91440" tIns="45720" rIns="91440" bIns="45720" rtlCol="0" anchor="ctr"/>
          <a:lstStyle>
            <a:lvl1pPr algn="l">
              <a:defRPr sz="3780">
                <a:solidFill>
                  <a:schemeClr val="tx1">
                    <a:tint val="75000"/>
                  </a:schemeClr>
                </a:solidFill>
              </a:defRPr>
            </a:lvl1pPr>
          </a:lstStyle>
          <a:p>
            <a:fld id="{E95511AC-980B-485A-851E-DBD0B8F4CBAD}" type="datetimeFigureOut">
              <a:rPr lang="en-US" smtClean="0"/>
              <a:t>3/12/2025</a:t>
            </a:fld>
            <a:endParaRPr lang="en-US"/>
          </a:p>
        </p:txBody>
      </p:sp>
      <p:sp>
        <p:nvSpPr>
          <p:cNvPr id="5" name="Footer Placeholder 4"/>
          <p:cNvSpPr>
            <a:spLocks noGrp="1"/>
          </p:cNvSpPr>
          <p:nvPr>
            <p:ph type="ftr" sz="quarter" idx="3"/>
          </p:nvPr>
        </p:nvSpPr>
        <p:spPr>
          <a:xfrm>
            <a:off x="9541193" y="41358955"/>
            <a:ext cx="9721215" cy="2375764"/>
          </a:xfrm>
          <a:prstGeom prst="rect">
            <a:avLst/>
          </a:prstGeom>
        </p:spPr>
        <p:txBody>
          <a:bodyPr vert="horz" lIns="91440" tIns="45720" rIns="91440" bIns="45720" rtlCol="0" anchor="ctr"/>
          <a:lstStyle>
            <a:lvl1pPr algn="ctr">
              <a:defRPr sz="37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0342543" y="41358955"/>
            <a:ext cx="6480810" cy="2375764"/>
          </a:xfrm>
          <a:prstGeom prst="rect">
            <a:avLst/>
          </a:prstGeom>
        </p:spPr>
        <p:txBody>
          <a:bodyPr vert="horz" lIns="91440" tIns="45720" rIns="91440" bIns="45720" rtlCol="0" anchor="ctr"/>
          <a:lstStyle>
            <a:lvl1pPr algn="r">
              <a:defRPr sz="3780">
                <a:solidFill>
                  <a:schemeClr val="tx1">
                    <a:tint val="75000"/>
                  </a:schemeClr>
                </a:solidFill>
              </a:defRPr>
            </a:lvl1pPr>
          </a:lstStyle>
          <a:p>
            <a:fld id="{06A2BFA2-7CEB-4D76-9663-917F13DE4B1E}" type="slidenum">
              <a:rPr lang="en-US" smtClean="0"/>
              <a:t>‹#›</a:t>
            </a:fld>
            <a:endParaRPr lang="en-US"/>
          </a:p>
        </p:txBody>
      </p:sp>
    </p:spTree>
    <p:extLst>
      <p:ext uri="{BB962C8B-B14F-4D97-AF65-F5344CB8AC3E}">
        <p14:creationId xmlns:p14="http://schemas.microsoft.com/office/powerpoint/2010/main" val="145624809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2880360" rtl="0" eaLnBrk="1" latinLnBrk="0" hangingPunct="1">
        <a:lnSpc>
          <a:spcPct val="90000"/>
        </a:lnSpc>
        <a:spcBef>
          <a:spcPct val="0"/>
        </a:spcBef>
        <a:buNone/>
        <a:defRPr sz="13860" kern="1200">
          <a:solidFill>
            <a:schemeClr val="tx1"/>
          </a:solidFill>
          <a:latin typeface="+mj-lt"/>
          <a:ea typeface="+mj-ea"/>
          <a:cs typeface="+mj-cs"/>
        </a:defRPr>
      </a:lvl1pPr>
    </p:titleStyle>
    <p:bodyStyle>
      <a:lvl1pPr marL="720090" indent="-720090" algn="l" defTabSz="2880360" rtl="0" eaLnBrk="1" latinLnBrk="0" hangingPunct="1">
        <a:lnSpc>
          <a:spcPct val="90000"/>
        </a:lnSpc>
        <a:spcBef>
          <a:spcPts val="3150"/>
        </a:spcBef>
        <a:buFont typeface="Arial" panose="020B0604020202020204" pitchFamily="34" charset="0"/>
        <a:buChar char="•"/>
        <a:defRPr sz="8820" kern="1200">
          <a:solidFill>
            <a:schemeClr val="tx1"/>
          </a:solidFill>
          <a:latin typeface="+mn-lt"/>
          <a:ea typeface="+mn-ea"/>
          <a:cs typeface="+mn-cs"/>
        </a:defRPr>
      </a:lvl1pPr>
      <a:lvl2pPr marL="2160270" indent="-720090" algn="l" defTabSz="2880360" rtl="0" eaLnBrk="1" latinLnBrk="0" hangingPunct="1">
        <a:lnSpc>
          <a:spcPct val="90000"/>
        </a:lnSpc>
        <a:spcBef>
          <a:spcPts val="1575"/>
        </a:spcBef>
        <a:buFont typeface="Arial" panose="020B0604020202020204" pitchFamily="34" charset="0"/>
        <a:buChar char="•"/>
        <a:defRPr sz="7560" kern="1200">
          <a:solidFill>
            <a:schemeClr val="tx1"/>
          </a:solidFill>
          <a:latin typeface="+mn-lt"/>
          <a:ea typeface="+mn-ea"/>
          <a:cs typeface="+mn-cs"/>
        </a:defRPr>
      </a:lvl2pPr>
      <a:lvl3pPr marL="3600450" indent="-720090" algn="l" defTabSz="2880360" rtl="0" eaLnBrk="1" latinLnBrk="0" hangingPunct="1">
        <a:lnSpc>
          <a:spcPct val="90000"/>
        </a:lnSpc>
        <a:spcBef>
          <a:spcPts val="1575"/>
        </a:spcBef>
        <a:buFont typeface="Arial" panose="020B0604020202020204" pitchFamily="34" charset="0"/>
        <a:buChar char="•"/>
        <a:defRPr sz="6300" kern="1200">
          <a:solidFill>
            <a:schemeClr val="tx1"/>
          </a:solidFill>
          <a:latin typeface="+mn-lt"/>
          <a:ea typeface="+mn-ea"/>
          <a:cs typeface="+mn-cs"/>
        </a:defRPr>
      </a:lvl3pPr>
      <a:lvl4pPr marL="504063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4pPr>
      <a:lvl5pPr marL="648081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5pPr>
      <a:lvl6pPr marL="792099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6pPr>
      <a:lvl7pPr marL="936117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7pPr>
      <a:lvl8pPr marL="1080135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8pPr>
      <a:lvl9pPr marL="1224153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9pPr>
    </p:bodyStyle>
    <p:otherStyle>
      <a:defPPr>
        <a:defRPr lang="en-US"/>
      </a:defPPr>
      <a:lvl1pPr marL="0" algn="l" defTabSz="2880360" rtl="0" eaLnBrk="1" latinLnBrk="0" hangingPunct="1">
        <a:defRPr sz="5670" kern="1200">
          <a:solidFill>
            <a:schemeClr val="tx1"/>
          </a:solidFill>
          <a:latin typeface="+mn-lt"/>
          <a:ea typeface="+mn-ea"/>
          <a:cs typeface="+mn-cs"/>
        </a:defRPr>
      </a:lvl1pPr>
      <a:lvl2pPr marL="1440180" algn="l" defTabSz="2880360" rtl="0" eaLnBrk="1" latinLnBrk="0" hangingPunct="1">
        <a:defRPr sz="5670" kern="1200">
          <a:solidFill>
            <a:schemeClr val="tx1"/>
          </a:solidFill>
          <a:latin typeface="+mn-lt"/>
          <a:ea typeface="+mn-ea"/>
          <a:cs typeface="+mn-cs"/>
        </a:defRPr>
      </a:lvl2pPr>
      <a:lvl3pPr marL="2880360" algn="l" defTabSz="2880360" rtl="0" eaLnBrk="1" latinLnBrk="0" hangingPunct="1">
        <a:defRPr sz="5670" kern="1200">
          <a:solidFill>
            <a:schemeClr val="tx1"/>
          </a:solidFill>
          <a:latin typeface="+mn-lt"/>
          <a:ea typeface="+mn-ea"/>
          <a:cs typeface="+mn-cs"/>
        </a:defRPr>
      </a:lvl3pPr>
      <a:lvl4pPr marL="4320540" algn="l" defTabSz="2880360" rtl="0" eaLnBrk="1" latinLnBrk="0" hangingPunct="1">
        <a:defRPr sz="5670" kern="1200">
          <a:solidFill>
            <a:schemeClr val="tx1"/>
          </a:solidFill>
          <a:latin typeface="+mn-lt"/>
          <a:ea typeface="+mn-ea"/>
          <a:cs typeface="+mn-cs"/>
        </a:defRPr>
      </a:lvl4pPr>
      <a:lvl5pPr marL="5760720" algn="l" defTabSz="2880360" rtl="0" eaLnBrk="1" latinLnBrk="0" hangingPunct="1">
        <a:defRPr sz="5670" kern="1200">
          <a:solidFill>
            <a:schemeClr val="tx1"/>
          </a:solidFill>
          <a:latin typeface="+mn-lt"/>
          <a:ea typeface="+mn-ea"/>
          <a:cs typeface="+mn-cs"/>
        </a:defRPr>
      </a:lvl5pPr>
      <a:lvl6pPr marL="7200900" algn="l" defTabSz="2880360" rtl="0" eaLnBrk="1" latinLnBrk="0" hangingPunct="1">
        <a:defRPr sz="5670" kern="1200">
          <a:solidFill>
            <a:schemeClr val="tx1"/>
          </a:solidFill>
          <a:latin typeface="+mn-lt"/>
          <a:ea typeface="+mn-ea"/>
          <a:cs typeface="+mn-cs"/>
        </a:defRPr>
      </a:lvl6pPr>
      <a:lvl7pPr marL="8641080" algn="l" defTabSz="2880360" rtl="0" eaLnBrk="1" latinLnBrk="0" hangingPunct="1">
        <a:defRPr sz="5670" kern="1200">
          <a:solidFill>
            <a:schemeClr val="tx1"/>
          </a:solidFill>
          <a:latin typeface="+mn-lt"/>
          <a:ea typeface="+mn-ea"/>
          <a:cs typeface="+mn-cs"/>
        </a:defRPr>
      </a:lvl7pPr>
      <a:lvl8pPr marL="10081260" algn="l" defTabSz="2880360" rtl="0" eaLnBrk="1" latinLnBrk="0" hangingPunct="1">
        <a:defRPr sz="5670" kern="1200">
          <a:solidFill>
            <a:schemeClr val="tx1"/>
          </a:solidFill>
          <a:latin typeface="+mn-lt"/>
          <a:ea typeface="+mn-ea"/>
          <a:cs typeface="+mn-cs"/>
        </a:defRPr>
      </a:lvl8pPr>
      <a:lvl9pPr marL="11521440" algn="l" defTabSz="2880360" rtl="0" eaLnBrk="1" latinLnBrk="0" hangingPunct="1">
        <a:defRPr sz="56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hyperlink" Target="https://github/" TargetMode="Externa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9E4F7B-BDBB-AF4A-B4AD-63280788DEC9}"/>
              </a:ext>
            </a:extLst>
          </p:cNvPr>
          <p:cNvSpPr txBox="1">
            <a:spLocks/>
          </p:cNvSpPr>
          <p:nvPr/>
        </p:nvSpPr>
        <p:spPr>
          <a:xfrm>
            <a:off x="1439865" y="6818349"/>
            <a:ext cx="25923875" cy="1968504"/>
          </a:xfrm>
          <a:prstGeom prst="rect">
            <a:avLst/>
          </a:prstGeom>
        </p:spPr>
        <p:txBody>
          <a:bodyPr vert="horz" lIns="91440" tIns="45720" rIns="91440" bIns="45720" rtlCol="0" anchor="b">
            <a:normAutofit/>
          </a:bodyPr>
          <a:lstStyle>
            <a:lvl1pPr algn="ctr" defTabSz="2880360" rtl="0" eaLnBrk="1" latinLnBrk="0" hangingPunct="1">
              <a:lnSpc>
                <a:spcPct val="90000"/>
              </a:lnSpc>
              <a:spcBef>
                <a:spcPct val="0"/>
              </a:spcBef>
              <a:buNone/>
              <a:defRPr sz="18900" kern="1200">
                <a:solidFill>
                  <a:schemeClr val="tx1"/>
                </a:solidFill>
                <a:latin typeface="+mj-lt"/>
                <a:ea typeface="+mj-ea"/>
                <a:cs typeface="+mj-cs"/>
              </a:defRPr>
            </a:lvl1pPr>
          </a:lstStyle>
          <a:p>
            <a:r>
              <a:rPr lang="en-US" sz="6600" b="1" dirty="0">
                <a:ea typeface="Arial Unicode Bold"/>
                <a:cs typeface="Arial Unicode Bold"/>
                <a:sym typeface="Arial Unicode Bold"/>
              </a:rPr>
              <a:t>ĐỀ TÀI: ỨNG DỤNG CÔNG NGHỆ NHẬN DẠNG KHUÔN MẶT TRONG HỆ THỐNG ĐIỂM DANH SINH VIÊN TỰ ĐỘNG</a:t>
            </a:r>
          </a:p>
        </p:txBody>
      </p:sp>
      <p:sp>
        <p:nvSpPr>
          <p:cNvPr id="6" name="Rectangle 5">
            <a:extLst>
              <a:ext uri="{FF2B5EF4-FFF2-40B4-BE49-F238E27FC236}">
                <a16:creationId xmlns:a16="http://schemas.microsoft.com/office/drawing/2014/main" id="{FDB71301-74E9-3D33-787D-882C46CB1337}"/>
              </a:ext>
            </a:extLst>
          </p:cNvPr>
          <p:cNvSpPr/>
          <p:nvPr/>
        </p:nvSpPr>
        <p:spPr>
          <a:xfrm>
            <a:off x="4976980" y="9960367"/>
            <a:ext cx="19256188" cy="593079"/>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599" b="1" dirty="0" err="1"/>
              <a:t>Nhóm</a:t>
            </a:r>
            <a:r>
              <a:rPr lang="en-US" sz="3599" b="1" dirty="0"/>
              <a:t> 7_CNTT1605: </a:t>
            </a:r>
            <a:r>
              <a:rPr lang="en-US" sz="3599" b="1" dirty="0" err="1"/>
              <a:t>Nguyễn</a:t>
            </a:r>
            <a:r>
              <a:rPr lang="en-US" sz="3599" b="1" dirty="0"/>
              <a:t> </a:t>
            </a:r>
            <a:r>
              <a:rPr lang="en-US" sz="3599" b="1" dirty="0" err="1"/>
              <a:t>Thị</a:t>
            </a:r>
            <a:r>
              <a:rPr lang="en-US" sz="3599" b="1" dirty="0"/>
              <a:t> Mai </a:t>
            </a:r>
            <a:r>
              <a:rPr lang="en-US" sz="3599" b="1" dirty="0" err="1"/>
              <a:t>Hương</a:t>
            </a:r>
            <a:r>
              <a:rPr lang="en-US" sz="3599" b="1" dirty="0"/>
              <a:t>, Chu Văn Huy, </a:t>
            </a:r>
            <a:r>
              <a:rPr lang="en-US" sz="3599" b="1" dirty="0" err="1"/>
              <a:t>Nguyễn</a:t>
            </a:r>
            <a:r>
              <a:rPr lang="en-US" sz="3599" b="1" dirty="0"/>
              <a:t> </a:t>
            </a:r>
            <a:r>
              <a:rPr lang="en-US" sz="3599" b="1" dirty="0" err="1"/>
              <a:t>Đức</a:t>
            </a:r>
            <a:r>
              <a:rPr lang="en-US" sz="3599" b="1" dirty="0"/>
              <a:t> </a:t>
            </a:r>
            <a:r>
              <a:rPr lang="en-US" sz="3599" b="1" dirty="0" err="1"/>
              <a:t>Kiên</a:t>
            </a:r>
            <a:r>
              <a:rPr lang="en-US" sz="3599" b="1" dirty="0"/>
              <a:t>, </a:t>
            </a:r>
            <a:r>
              <a:rPr lang="en-US" sz="3599" b="1" dirty="0" err="1"/>
              <a:t>Hồ</a:t>
            </a:r>
            <a:r>
              <a:rPr lang="en-US" sz="3599" b="1" dirty="0"/>
              <a:t> </a:t>
            </a:r>
            <a:r>
              <a:rPr lang="en-US" sz="3599" b="1" dirty="0" err="1"/>
              <a:t>Đức</a:t>
            </a:r>
            <a:r>
              <a:rPr lang="en-US" sz="3599" b="1" dirty="0"/>
              <a:t> </a:t>
            </a:r>
            <a:r>
              <a:rPr lang="en-US" sz="3599" b="1" dirty="0" err="1"/>
              <a:t>Mạnh</a:t>
            </a:r>
            <a:endParaRPr lang="en-US" sz="3599" b="1" dirty="0"/>
          </a:p>
        </p:txBody>
      </p:sp>
      <p:sp>
        <p:nvSpPr>
          <p:cNvPr id="7" name="Rectangle 6">
            <a:extLst>
              <a:ext uri="{FF2B5EF4-FFF2-40B4-BE49-F238E27FC236}">
                <a16:creationId xmlns:a16="http://schemas.microsoft.com/office/drawing/2014/main" id="{C5866BCA-6519-4A04-49D6-16F03CF06786}"/>
              </a:ext>
            </a:extLst>
          </p:cNvPr>
          <p:cNvSpPr/>
          <p:nvPr/>
        </p:nvSpPr>
        <p:spPr>
          <a:xfrm>
            <a:off x="4831460" y="8368017"/>
            <a:ext cx="19256188" cy="196850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4000" b="1" dirty="0">
                <a:solidFill>
                  <a:schemeClr val="tx1"/>
                </a:solidFill>
              </a:rPr>
              <a:t>GVHD: </a:t>
            </a:r>
            <a:r>
              <a:rPr lang="en-US" sz="4000" b="1" dirty="0" err="1">
                <a:solidFill>
                  <a:schemeClr val="tx1"/>
                </a:solidFill>
                <a:latin typeface="Arial" panose="020B0604020202020204" pitchFamily="34" charset="0"/>
                <a:ea typeface="Arial Unicode Bold"/>
                <a:cs typeface="Arial" panose="020B0604020202020204" pitchFamily="34" charset="0"/>
                <a:sym typeface="Arial Unicode Bold"/>
              </a:rPr>
              <a:t>ThS</a:t>
            </a:r>
            <a:r>
              <a:rPr lang="en-US" sz="4000" b="1" dirty="0">
                <a:solidFill>
                  <a:schemeClr val="tx1"/>
                </a:solidFill>
                <a:latin typeface="Arial" panose="020B0604020202020204" pitchFamily="34" charset="0"/>
                <a:ea typeface="Arial Unicode Bold"/>
                <a:cs typeface="Arial" panose="020B0604020202020204" pitchFamily="34" charset="0"/>
                <a:sym typeface="Arial Unicode Bold"/>
              </a:rPr>
              <a:t>. Lê Trung </a:t>
            </a:r>
            <a:r>
              <a:rPr lang="en-US" sz="4000" b="1" dirty="0" err="1">
                <a:solidFill>
                  <a:schemeClr val="tx1"/>
                </a:solidFill>
                <a:latin typeface="Arial" panose="020B0604020202020204" pitchFamily="34" charset="0"/>
                <a:ea typeface="Arial Unicode Bold"/>
                <a:cs typeface="Arial" panose="020B0604020202020204" pitchFamily="34" charset="0"/>
                <a:sym typeface="Arial Unicode Bold"/>
              </a:rPr>
              <a:t>Hiếu</a:t>
            </a:r>
            <a:r>
              <a:rPr lang="en-US" sz="4000" b="1" dirty="0">
                <a:solidFill>
                  <a:schemeClr val="tx1"/>
                </a:solidFill>
                <a:latin typeface="Arial" panose="020B0604020202020204" pitchFamily="34" charset="0"/>
                <a:ea typeface="Arial Unicode Bold"/>
                <a:cs typeface="Arial" panose="020B0604020202020204" pitchFamily="34" charset="0"/>
                <a:sym typeface="Arial Unicode Bold"/>
              </a:rPr>
              <a:t> &amp; </a:t>
            </a:r>
            <a:r>
              <a:rPr lang="en-US" sz="4000" b="1" dirty="0" err="1">
                <a:solidFill>
                  <a:schemeClr val="tx1"/>
                </a:solidFill>
                <a:latin typeface="Arial" panose="020B0604020202020204" pitchFamily="34" charset="0"/>
                <a:ea typeface="Arial Unicode Bold"/>
                <a:cs typeface="Arial" panose="020B0604020202020204" pitchFamily="34" charset="0"/>
                <a:sym typeface="Arial Unicode Bold"/>
              </a:rPr>
              <a:t>Nguyễn</a:t>
            </a:r>
            <a:r>
              <a:rPr lang="en-US" sz="4000" b="1" dirty="0">
                <a:solidFill>
                  <a:schemeClr val="tx1"/>
                </a:solidFill>
                <a:latin typeface="Arial" panose="020B0604020202020204" pitchFamily="34" charset="0"/>
                <a:ea typeface="Arial Unicode Bold"/>
                <a:cs typeface="Arial" panose="020B0604020202020204" pitchFamily="34" charset="0"/>
                <a:sym typeface="Arial Unicode Bold"/>
              </a:rPr>
              <a:t> Văn </a:t>
            </a:r>
            <a:r>
              <a:rPr lang="en-US" sz="4000" b="1" dirty="0" err="1">
                <a:solidFill>
                  <a:schemeClr val="tx1"/>
                </a:solidFill>
                <a:latin typeface="Arial" panose="020B0604020202020204" pitchFamily="34" charset="0"/>
                <a:ea typeface="Arial Unicode Bold"/>
                <a:cs typeface="Arial" panose="020B0604020202020204" pitchFamily="34" charset="0"/>
                <a:sym typeface="Arial Unicode Bold"/>
              </a:rPr>
              <a:t>Nhân</a:t>
            </a:r>
            <a:endParaRPr lang="en-US" sz="4000" b="1" i="1" dirty="0">
              <a:solidFill>
                <a:schemeClr val="tx1"/>
              </a:solidFill>
            </a:endParaRPr>
          </a:p>
        </p:txBody>
      </p:sp>
      <p:sp>
        <p:nvSpPr>
          <p:cNvPr id="16" name="Text Box 189">
            <a:extLst>
              <a:ext uri="{FF2B5EF4-FFF2-40B4-BE49-F238E27FC236}">
                <a16:creationId xmlns:a16="http://schemas.microsoft.com/office/drawing/2014/main" id="{51079C32-2598-22AE-8FEA-44580D8E22CE}"/>
              </a:ext>
            </a:extLst>
          </p:cNvPr>
          <p:cNvSpPr txBox="1">
            <a:spLocks noChangeArrowheads="1"/>
          </p:cNvSpPr>
          <p:nvPr/>
        </p:nvSpPr>
        <p:spPr bwMode="auto">
          <a:xfrm>
            <a:off x="510761" y="12668070"/>
            <a:ext cx="9074187" cy="7540781"/>
          </a:xfrm>
          <a:prstGeom prst="rect">
            <a:avLst/>
          </a:prstGeom>
          <a:solidFill>
            <a:schemeClr val="bg1"/>
          </a:solidFill>
          <a:ln w="57150">
            <a:solidFill>
              <a:srgbClr val="233F99"/>
            </a:solidFill>
          </a:ln>
          <a:effectLst/>
        </p:spPr>
        <p:txBody>
          <a:bodyPr wrap="square" lIns="173940" tIns="173940" rIns="173940" bIns="17394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a:r>
              <a:rPr lang="vi-VN" sz="2300" dirty="0"/>
              <a:t>Giới thiệu về hệ thống điểm danh tự động sử dụng nhận dạng khuôn mặt mang lại những lợi ích </a:t>
            </a:r>
            <a:r>
              <a:rPr lang="vi-VN" sz="2300" b="1" dirty="0"/>
              <a:t>vượt trội </a:t>
            </a:r>
            <a:r>
              <a:rPr lang="vi-VN" sz="2300" dirty="0"/>
              <a:t>so với các phương pháp truyền thống. Hệ thống này không chỉ cải thiện hiệu suất điểm danh mà còn giúp </a:t>
            </a:r>
            <a:r>
              <a:rPr lang="vi-VN" sz="2300" b="1" dirty="0"/>
              <a:t>giảm thiểu gian lận</a:t>
            </a:r>
            <a:r>
              <a:rPr lang="vi-VN" sz="2300" dirty="0"/>
              <a:t>, đảm bảo tính </a:t>
            </a:r>
            <a:r>
              <a:rPr lang="vi-VN" sz="2300" b="1" dirty="0"/>
              <a:t>chính xác </a:t>
            </a:r>
            <a:r>
              <a:rPr lang="vi-VN" sz="2300" dirty="0"/>
              <a:t>trong quản lý điểm danh.</a:t>
            </a:r>
          </a:p>
          <a:p>
            <a:pPr algn="just"/>
            <a:r>
              <a:rPr lang="vi-VN" sz="2300" dirty="0"/>
              <a:t>Hệ thống được thiết kế để quản lý điểm danh tại các trường học và tổ chức dành cho </a:t>
            </a:r>
            <a:r>
              <a:rPr lang="vi-VN" sz="2300" b="1" dirty="0"/>
              <a:t>giáo viên</a:t>
            </a:r>
            <a:r>
              <a:rPr lang="vi-VN" sz="2300" dirty="0"/>
              <a:t>, đồng thời hỗ trợ kiểm soát sinh viên trong quá trình giảng dạy. Nó giúp giáo viên tiết kiệm thời gian và nâng cao trải nghiệm quản lý lớp học.</a:t>
            </a:r>
          </a:p>
          <a:p>
            <a:pPr algn="just"/>
            <a:r>
              <a:rPr lang="vi-VN" sz="2300" dirty="0"/>
              <a:t>Chúng tôi sẽ sử dụng </a:t>
            </a:r>
            <a:r>
              <a:rPr lang="vi-VN" sz="2300" b="1" dirty="0"/>
              <a:t>MTCNN</a:t>
            </a:r>
            <a:r>
              <a:rPr lang="vi-VN" sz="2300" dirty="0"/>
              <a:t> để phát hiện khuôn mặt trong các hình ảnh và video từ </a:t>
            </a:r>
            <a:r>
              <a:rPr lang="vi-VN" sz="2300" b="1" dirty="0"/>
              <a:t>camera IP </a:t>
            </a:r>
            <a:r>
              <a:rPr lang="vi-VN" sz="2300" dirty="0"/>
              <a:t>hoặc </a:t>
            </a:r>
            <a:r>
              <a:rPr lang="vi-VN" sz="2300" b="1" dirty="0"/>
              <a:t>webcam</a:t>
            </a:r>
            <a:r>
              <a:rPr lang="vi-VN" sz="2300" dirty="0"/>
              <a:t>. Ứng dụng của </a:t>
            </a:r>
            <a:r>
              <a:rPr lang="vi-VN" sz="2300" b="1" dirty="0"/>
              <a:t>FaceNet</a:t>
            </a:r>
            <a:r>
              <a:rPr lang="vi-VN" sz="2300" dirty="0"/>
              <a:t> sẽ được áp dụng để trích xuất các đặc trưng khuôn mặt và tạo ra </a:t>
            </a:r>
            <a:r>
              <a:rPr lang="vi-VN" sz="2300" b="1" dirty="0"/>
              <a:t>embedding</a:t>
            </a:r>
            <a:r>
              <a:rPr lang="vi-VN" sz="2300" dirty="0"/>
              <a:t> với độ chính xác cao. Thay vì sử dụng mô hình phân loại như </a:t>
            </a:r>
            <a:r>
              <a:rPr lang="vi-VN" sz="2300" b="1" dirty="0"/>
              <a:t>SVM</a:t>
            </a:r>
            <a:r>
              <a:rPr lang="vi-VN" sz="2300" dirty="0"/>
              <a:t>, chúng tôi sẽ so sánh khoảng cách cosine giữa các </a:t>
            </a:r>
            <a:r>
              <a:rPr lang="vi-VN" sz="2300" b="1" dirty="0"/>
              <a:t>embeddings</a:t>
            </a:r>
            <a:r>
              <a:rPr lang="vi-VN" sz="2300" dirty="0"/>
              <a:t> để xác định danh tính một cách hiệu quả hơn.</a:t>
            </a:r>
          </a:p>
          <a:p>
            <a:pPr algn="just"/>
            <a:r>
              <a:rPr lang="vi-VN" sz="2300" dirty="0"/>
              <a:t>Hệ thống sẽ được triển khai với </a:t>
            </a:r>
            <a:r>
              <a:rPr lang="vi-VN" sz="2300" b="1" dirty="0"/>
              <a:t>React</a:t>
            </a:r>
            <a:r>
              <a:rPr lang="vi-VN" sz="2300" dirty="0"/>
              <a:t> kết hợp với </a:t>
            </a:r>
            <a:r>
              <a:rPr lang="vi-VN" sz="2300" b="1" dirty="0"/>
              <a:t>camera IP </a:t>
            </a:r>
            <a:r>
              <a:rPr lang="vi-VN" sz="2300" dirty="0"/>
              <a:t>hoặc </a:t>
            </a:r>
            <a:r>
              <a:rPr lang="vi-VN" sz="2300" b="1" dirty="0"/>
              <a:t>webcam</a:t>
            </a:r>
            <a:r>
              <a:rPr lang="vi-VN" sz="2300" dirty="0"/>
              <a:t>, cùng với </a:t>
            </a:r>
            <a:r>
              <a:rPr lang="vi-VN" sz="2300" b="1" dirty="0"/>
              <a:t>Flask</a:t>
            </a:r>
            <a:r>
              <a:rPr lang="vi-VN" sz="2300" dirty="0"/>
              <a:t>, để đảm bảo hiệu suất và khả năng mở rộng, đáp ứng nhu cầu ngày càng cao trong giáo dục và quản lý điểm danh hiện đại.</a:t>
            </a:r>
          </a:p>
        </p:txBody>
      </p:sp>
      <p:sp>
        <p:nvSpPr>
          <p:cNvPr id="17" name="Rectangle 16">
            <a:extLst>
              <a:ext uri="{FF2B5EF4-FFF2-40B4-BE49-F238E27FC236}">
                <a16:creationId xmlns:a16="http://schemas.microsoft.com/office/drawing/2014/main" id="{DE4BE971-7A47-3451-3EE2-CA13BA5489F4}"/>
              </a:ext>
            </a:extLst>
          </p:cNvPr>
          <p:cNvSpPr/>
          <p:nvPr/>
        </p:nvSpPr>
        <p:spPr>
          <a:xfrm>
            <a:off x="510761" y="11659755"/>
            <a:ext cx="9074187" cy="964611"/>
          </a:xfrm>
          <a:prstGeom prst="rect">
            <a:avLst/>
          </a:prstGeom>
          <a:solidFill>
            <a:srgbClr val="233F99"/>
          </a:solidFill>
          <a:ln w="57150"/>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399" b="1" dirty="0" err="1">
                <a:solidFill>
                  <a:schemeClr val="bg1"/>
                </a:solidFill>
              </a:rPr>
              <a:t>Giới</a:t>
            </a:r>
            <a:r>
              <a:rPr lang="en-US" sz="5399" b="1" dirty="0">
                <a:solidFill>
                  <a:schemeClr val="bg1"/>
                </a:solidFill>
              </a:rPr>
              <a:t> </a:t>
            </a:r>
            <a:r>
              <a:rPr lang="en-US" sz="5399" b="1" dirty="0" err="1">
                <a:solidFill>
                  <a:schemeClr val="bg1"/>
                </a:solidFill>
              </a:rPr>
              <a:t>thiệu</a:t>
            </a:r>
            <a:endParaRPr lang="en-US" sz="5399" b="1" dirty="0">
              <a:solidFill>
                <a:schemeClr val="bg1"/>
              </a:solidFill>
            </a:endParaRPr>
          </a:p>
        </p:txBody>
      </p:sp>
      <p:sp>
        <p:nvSpPr>
          <p:cNvPr id="18" name="Text Box 194">
            <a:extLst>
              <a:ext uri="{FF2B5EF4-FFF2-40B4-BE49-F238E27FC236}">
                <a16:creationId xmlns:a16="http://schemas.microsoft.com/office/drawing/2014/main" id="{4344EFC7-1139-FBE7-117C-D3003C17EFFF}"/>
              </a:ext>
            </a:extLst>
          </p:cNvPr>
          <p:cNvSpPr txBox="1">
            <a:spLocks noChangeArrowheads="1"/>
          </p:cNvSpPr>
          <p:nvPr/>
        </p:nvSpPr>
        <p:spPr bwMode="auto">
          <a:xfrm>
            <a:off x="510761" y="21701043"/>
            <a:ext cx="9074187" cy="22810506"/>
          </a:xfrm>
          <a:prstGeom prst="rect">
            <a:avLst/>
          </a:prstGeom>
          <a:solidFill>
            <a:schemeClr val="bg1"/>
          </a:solidFill>
          <a:ln w="57150">
            <a:solidFill>
              <a:srgbClr val="233F99"/>
            </a:solidFill>
          </a:ln>
          <a:effectLst/>
        </p:spPr>
        <p:txBody>
          <a:bodyPr lIns="173940" tIns="173940" rIns="173940" bIns="17394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a:r>
              <a:rPr lang="vi-VN" sz="2300" dirty="0"/>
              <a:t>Khung hệ thống điểm danh sinh viên bao gồm các thành phần quan trọng sau:</a:t>
            </a:r>
          </a:p>
          <a:p>
            <a:pPr marL="342900" indent="-342900" algn="just">
              <a:buFont typeface="Arial" panose="020B0604020202020204" pitchFamily="34" charset="0"/>
              <a:buChar char="•"/>
            </a:pPr>
            <a:r>
              <a:rPr lang="vi-VN" sz="2300" b="1" dirty="0"/>
              <a:t>Thu thập và tiền xử lý dữ liệu hình ảnh từ camera:</a:t>
            </a:r>
            <a:r>
              <a:rPr lang="vi-VN" sz="2300" dirty="0"/>
              <a:t> Sử dụng camera để thu thập hình ảnh sinh viên và tiền xử lý hình ảnh để chuẩn bị cho việc phát hiện khuôn mặt.</a:t>
            </a:r>
          </a:p>
          <a:p>
            <a:pPr marL="342900" indent="-342900" algn="just">
              <a:buFont typeface="Arial" panose="020B0604020202020204" pitchFamily="34" charset="0"/>
              <a:buChar char="•"/>
            </a:pPr>
            <a:r>
              <a:rPr lang="vi-VN" sz="2300" b="1" dirty="0"/>
              <a:t>Huấn luyện mô hình nhận diện khuôn mặt:</a:t>
            </a:r>
            <a:r>
              <a:rPr lang="vi-VN" sz="2300" dirty="0"/>
              <a:t> Sử dụng mô hình DeepFace để nhận diện khuôn mặt sinh viên từ hình ảnh đầu vào.</a:t>
            </a:r>
          </a:p>
          <a:p>
            <a:pPr marL="342900" indent="-342900" algn="just">
              <a:buFont typeface="Arial" panose="020B0604020202020204" pitchFamily="34" charset="0"/>
              <a:buChar char="•"/>
            </a:pPr>
            <a:r>
              <a:rPr lang="vi-VN" sz="2300" b="1" dirty="0"/>
              <a:t>Lưu trữ và quản lý dữ liệu điểm danh:</a:t>
            </a:r>
            <a:r>
              <a:rPr lang="vi-VN" sz="2300" dirty="0"/>
              <a:t> Sử dụng cơ sở dữ liệu SQL Server để lưu trữ thông tin về sinh viên và trạng thái điểm danh.</a:t>
            </a:r>
          </a:p>
          <a:p>
            <a:pPr marL="342900" indent="-342900" algn="just">
              <a:buFont typeface="Arial" panose="020B0604020202020204" pitchFamily="34" charset="0"/>
              <a:buChar char="•"/>
            </a:pPr>
            <a:r>
              <a:rPr lang="vi-VN" sz="2300" b="1" dirty="0"/>
              <a:t>Cảnh báo và thông báo:</a:t>
            </a:r>
            <a:r>
              <a:rPr lang="vi-VN" sz="2300" dirty="0"/>
              <a:t> Cung cấp thông báo cho giáo viên hoặc quản lý khi điểm danh thành công hoặc có vấn đề xảy ra.</a:t>
            </a:r>
          </a:p>
          <a:p>
            <a:pPr algn="just"/>
            <a:r>
              <a:rPr lang="vi-VN" sz="2400" b="1" dirty="0"/>
              <a:t>Quy trình điểm danh sinh viên:</a:t>
            </a:r>
            <a:endParaRPr lang="vi-VN" sz="2400" dirty="0"/>
          </a:p>
          <a:p>
            <a:pPr marL="457200" indent="-457200" algn="just">
              <a:buFont typeface="+mj-lt"/>
              <a:buAutoNum type="arabicPeriod"/>
            </a:pPr>
            <a:r>
              <a:rPr lang="vi-VN" sz="2300" b="1" dirty="0"/>
              <a:t>Thu thập và quản lý dữ liệu sinh viên:</a:t>
            </a:r>
            <a:endParaRPr lang="vi-VN" sz="2300" dirty="0"/>
          </a:p>
          <a:p>
            <a:pPr marL="914400" lvl="1" indent="-457200" algn="just">
              <a:buFont typeface="+mj-lt"/>
              <a:buAutoNum type="arabicPeriod"/>
            </a:pPr>
            <a:r>
              <a:rPr lang="vi-VN" sz="2300" dirty="0"/>
              <a:t>Thu thập thông tin sinh viên bao gồm tên đầy đủ, số điện thoại, nơi cư trú, chức vụ và lớp học từ cơ sở dữ liệu.</a:t>
            </a:r>
          </a:p>
          <a:p>
            <a:pPr marL="914400" lvl="1" indent="-457200" algn="just">
              <a:buFont typeface="+mj-lt"/>
              <a:buAutoNum type="arabicPeriod"/>
            </a:pPr>
            <a:r>
              <a:rPr lang="vi-VN" sz="2300" dirty="0"/>
              <a:t>Cung cấp API để truy xuất danh sách lớp học và sinh viên theo lớp.</a:t>
            </a:r>
          </a:p>
          <a:p>
            <a:pPr marL="457200" indent="-457200" algn="just">
              <a:buFont typeface="+mj-lt"/>
              <a:buAutoNum type="arabicPeriod"/>
            </a:pPr>
            <a:r>
              <a:rPr lang="vi-VN" sz="2300" b="1" dirty="0"/>
              <a:t>Thêm ảnh khuôn mặt sinh viên vào hệ thống:</a:t>
            </a:r>
            <a:endParaRPr lang="vi-VN" sz="2300" dirty="0"/>
          </a:p>
          <a:p>
            <a:pPr marL="914400" lvl="1" indent="-457200" algn="just">
              <a:buFont typeface="+mj-lt"/>
              <a:buAutoNum type="arabicPeriod"/>
            </a:pPr>
            <a:r>
              <a:rPr lang="vi-VN" sz="2300" dirty="0"/>
              <a:t>Sinh viên có thể được yêu cầu gửi ảnh khuôn mặt của họ để hệ thống lưu trữ và sử dụng cho việc nhận diện.</a:t>
            </a:r>
          </a:p>
          <a:p>
            <a:pPr marL="914400" lvl="1" indent="-457200" algn="just">
              <a:buFont typeface="+mj-lt"/>
              <a:buAutoNum type="arabicPeriod"/>
            </a:pPr>
            <a:r>
              <a:rPr lang="vi-VN" sz="2300" dirty="0"/>
              <a:t>Ảnh sẽ được tiền xử lý bằng các kỹ thuật như làm sắc nét và điều chỉnh độ sáng trước khi lưu vào hệ thống.</a:t>
            </a:r>
          </a:p>
          <a:p>
            <a:pPr marL="457200" indent="-457200" algn="just">
              <a:buFont typeface="+mj-lt"/>
              <a:buAutoNum type="arabicPeriod"/>
            </a:pPr>
            <a:r>
              <a:rPr lang="vi-VN" sz="2300" b="1" dirty="0"/>
              <a:t>Phát hiện khuôn mặt và nhận diện sinh viên:</a:t>
            </a:r>
            <a:endParaRPr lang="vi-VN" sz="2300" dirty="0"/>
          </a:p>
          <a:p>
            <a:pPr marL="914400" lvl="1" indent="-457200" algn="just">
              <a:buFont typeface="+mj-lt"/>
              <a:buAutoNum type="arabicPeriod"/>
            </a:pPr>
            <a:r>
              <a:rPr lang="vi-VN" sz="2300" dirty="0"/>
              <a:t>Dùng camera để thu được hình ảnh của sinh viên khi vào lớp.</a:t>
            </a:r>
          </a:p>
          <a:p>
            <a:pPr marL="914400" lvl="1" indent="-457200" algn="just">
              <a:buFont typeface="+mj-lt"/>
              <a:buAutoNum type="arabicPeriod"/>
            </a:pPr>
            <a:r>
              <a:rPr lang="vi-VN" sz="2300" dirty="0"/>
              <a:t>Phát hiện khuôn mặt từ hình ảnh và so sánh với các khuôn mặt đã lưu trong cơ sở dữ liệu.</a:t>
            </a:r>
          </a:p>
          <a:p>
            <a:pPr marL="914400" lvl="1" indent="-457200" algn="just">
              <a:buFont typeface="+mj-lt"/>
              <a:buAutoNum type="arabicPeriod"/>
            </a:pPr>
            <a:r>
              <a:rPr lang="vi-VN" sz="2300" dirty="0"/>
              <a:t>Nếu phát hiện thành công, hệ thống sẽ tự động cập nhật trạng thái điểm danh cho sinh viên.</a:t>
            </a:r>
          </a:p>
          <a:p>
            <a:pPr marL="457200" indent="-457200" algn="just">
              <a:buFont typeface="+mj-lt"/>
              <a:buAutoNum type="arabicPeriod"/>
            </a:pPr>
            <a:r>
              <a:rPr lang="vi-VN" sz="2300" b="1" dirty="0"/>
              <a:t>Điểm danh và ghi nhận thời gian:</a:t>
            </a:r>
            <a:endParaRPr lang="vi-VN" sz="2300" dirty="0"/>
          </a:p>
          <a:p>
            <a:pPr marL="914400" lvl="1" indent="-457200" algn="just">
              <a:buFont typeface="+mj-lt"/>
              <a:buAutoNum type="arabicPeriod"/>
            </a:pPr>
            <a:r>
              <a:rPr lang="vi-VN" sz="2300" dirty="0"/>
              <a:t>Khi một khuôn mặt được nhận diện thành công, dữ liệu sẽ được ghi nhận vào cơ sở dữ liệu điểm danh bao gồm ID sinh viên cùng với thời gian điểm danh.</a:t>
            </a:r>
          </a:p>
          <a:p>
            <a:pPr marL="914400" lvl="1" indent="-457200" algn="just">
              <a:buFont typeface="+mj-lt"/>
              <a:buAutoNum type="arabicPeriod"/>
            </a:pPr>
            <a:r>
              <a:rPr lang="vi-VN" sz="2300" dirty="0"/>
              <a:t>Cung cấp thông báo cho người dùng biết rằng điểm danh đã được thực hiện thành công.</a:t>
            </a:r>
          </a:p>
          <a:p>
            <a:pPr algn="just"/>
            <a:r>
              <a:rPr lang="vi-VN" sz="2300" b="1" dirty="0"/>
              <a:t>Truy xuất và hiển thị dữ liệu điểm danh:</a:t>
            </a:r>
            <a:endParaRPr lang="vi-VN" sz="2300" dirty="0"/>
          </a:p>
          <a:p>
            <a:pPr marL="914400" lvl="1" indent="-457200" algn="just">
              <a:buFont typeface="+mj-lt"/>
              <a:buAutoNum type="arabicPeriod"/>
            </a:pPr>
            <a:r>
              <a:rPr lang="vi-VN" sz="2300" dirty="0"/>
              <a:t>Cung cấp API để lấy danh sách điểm danh đã được ghi nhận, bao gồm tên sinh viên, lớp học và thời gian điểm danh.</a:t>
            </a:r>
          </a:p>
          <a:p>
            <a:pPr marL="914400" lvl="1" indent="-457200" algn="just">
              <a:buFont typeface="+mj-lt"/>
              <a:buAutoNum type="arabicPeriod"/>
            </a:pPr>
            <a:r>
              <a:rPr lang="vi-VN" sz="2300" dirty="0"/>
              <a:t>Hiển thị thông tin này trên giao diện người dùng.</a:t>
            </a:r>
          </a:p>
          <a:p>
            <a:pPr marL="457200" lvl="1" indent="0"/>
            <a:endParaRPr lang="vi-VN" sz="2300" dirty="0"/>
          </a:p>
          <a:p>
            <a:pPr algn="just"/>
            <a:r>
              <a:rPr lang="vi-VN" b="1" dirty="0"/>
              <a:t>So sánh hiệu suất các mô hình nhận diện khuôn mặt trong hệ thống điểm danh sinh viên:</a:t>
            </a:r>
          </a:p>
          <a:p>
            <a:pPr algn="just"/>
            <a:endParaRPr lang="vi-VN" b="1" dirty="0"/>
          </a:p>
          <a:p>
            <a:pPr algn="just"/>
            <a:endParaRPr lang="vi-VN" b="1" dirty="0"/>
          </a:p>
          <a:p>
            <a:pPr algn="just"/>
            <a:endParaRPr lang="vi-VN" b="1" dirty="0"/>
          </a:p>
          <a:p>
            <a:pPr algn="just"/>
            <a:endParaRPr lang="vi-VN" b="1" dirty="0"/>
          </a:p>
          <a:p>
            <a:pPr algn="just"/>
            <a:endParaRPr lang="vi-VN" b="1" dirty="0"/>
          </a:p>
          <a:p>
            <a:pPr algn="just"/>
            <a:endParaRPr lang="vi-VN" b="1" dirty="0"/>
          </a:p>
          <a:p>
            <a:pPr algn="just"/>
            <a:endParaRPr lang="vi-VN" b="1" dirty="0"/>
          </a:p>
          <a:p>
            <a:pPr algn="just"/>
            <a:endParaRPr lang="vi-VN" b="1" dirty="0"/>
          </a:p>
          <a:p>
            <a:pPr algn="just"/>
            <a:endParaRPr lang="vi-VN" b="1" dirty="0"/>
          </a:p>
          <a:p>
            <a:r>
              <a:rPr lang="vi-VN" b="1" dirty="0"/>
              <a:t>Độ chính xác nhận diện trong các điều kiện khác nhau</a:t>
            </a:r>
            <a:endParaRPr lang="vi-VN" dirty="0"/>
          </a:p>
          <a:p>
            <a:br>
              <a:rPr lang="vi-VN" dirty="0"/>
            </a:br>
            <a:endParaRPr lang="vi-VN" sz="2300" dirty="0"/>
          </a:p>
          <a:p>
            <a:pPr eaLnBrk="1" hangingPunct="1"/>
            <a:endParaRPr lang="en-US" sz="3000" b="1" dirty="0">
              <a:latin typeface="Calibri" pitchFamily="34" charset="0"/>
            </a:endParaRPr>
          </a:p>
        </p:txBody>
      </p:sp>
      <p:sp>
        <p:nvSpPr>
          <p:cNvPr id="19" name="Rectangle 18">
            <a:extLst>
              <a:ext uri="{FF2B5EF4-FFF2-40B4-BE49-F238E27FC236}">
                <a16:creationId xmlns:a16="http://schemas.microsoft.com/office/drawing/2014/main" id="{1640A9FB-E213-CCEB-F04F-83DD2303D1D8}"/>
              </a:ext>
            </a:extLst>
          </p:cNvPr>
          <p:cNvSpPr/>
          <p:nvPr/>
        </p:nvSpPr>
        <p:spPr>
          <a:xfrm>
            <a:off x="19648092" y="31208060"/>
            <a:ext cx="8667640" cy="1007349"/>
          </a:xfrm>
          <a:prstGeom prst="rect">
            <a:avLst/>
          </a:prstGeom>
          <a:solidFill>
            <a:srgbClr val="233F99"/>
          </a:solidFill>
          <a:ln w="57150"/>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399" b="1" dirty="0" err="1">
                <a:solidFill>
                  <a:schemeClr val="bg1"/>
                </a:solidFill>
              </a:rPr>
              <a:t>Kết</a:t>
            </a:r>
            <a:r>
              <a:rPr lang="en-US" sz="5399" b="1" dirty="0">
                <a:solidFill>
                  <a:schemeClr val="bg1"/>
                </a:solidFill>
              </a:rPr>
              <a:t> </a:t>
            </a:r>
            <a:r>
              <a:rPr lang="en-US" sz="5399" b="1" dirty="0" err="1">
                <a:solidFill>
                  <a:schemeClr val="bg1"/>
                </a:solidFill>
              </a:rPr>
              <a:t>quả</a:t>
            </a:r>
            <a:endParaRPr lang="en-US" sz="5399" b="1" dirty="0">
              <a:solidFill>
                <a:schemeClr val="bg1"/>
              </a:solidFill>
            </a:endParaRPr>
          </a:p>
        </p:txBody>
      </p:sp>
      <p:sp>
        <p:nvSpPr>
          <p:cNvPr id="20" name="Text Box 191">
            <a:extLst>
              <a:ext uri="{FF2B5EF4-FFF2-40B4-BE49-F238E27FC236}">
                <a16:creationId xmlns:a16="http://schemas.microsoft.com/office/drawing/2014/main" id="{D9710905-8CED-BDEE-1C02-E33551D97D69}"/>
              </a:ext>
            </a:extLst>
          </p:cNvPr>
          <p:cNvSpPr txBox="1">
            <a:spLocks noChangeArrowheads="1"/>
          </p:cNvSpPr>
          <p:nvPr/>
        </p:nvSpPr>
        <p:spPr bwMode="auto">
          <a:xfrm>
            <a:off x="19648092" y="32231737"/>
            <a:ext cx="8667640" cy="7225289"/>
          </a:xfrm>
          <a:prstGeom prst="rect">
            <a:avLst/>
          </a:prstGeom>
          <a:solidFill>
            <a:schemeClr val="bg1"/>
          </a:solidFill>
          <a:ln w="57150">
            <a:solidFill>
              <a:srgbClr val="233F99"/>
            </a:solidFill>
          </a:ln>
          <a:effectLst/>
        </p:spPr>
        <p:txBody>
          <a:bodyPr lIns="173940" tIns="173940" rIns="173940" bIns="17394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p:txBody>
      </p:sp>
      <p:sp>
        <p:nvSpPr>
          <p:cNvPr id="21" name="Rectangle 20">
            <a:extLst>
              <a:ext uri="{FF2B5EF4-FFF2-40B4-BE49-F238E27FC236}">
                <a16:creationId xmlns:a16="http://schemas.microsoft.com/office/drawing/2014/main" id="{78E0184E-C494-F5D6-5DDB-4CEE6BD43A53}"/>
              </a:ext>
            </a:extLst>
          </p:cNvPr>
          <p:cNvSpPr/>
          <p:nvPr/>
        </p:nvSpPr>
        <p:spPr>
          <a:xfrm>
            <a:off x="10045022" y="11665207"/>
            <a:ext cx="18335070" cy="1002860"/>
          </a:xfrm>
          <a:prstGeom prst="rect">
            <a:avLst/>
          </a:prstGeom>
          <a:solidFill>
            <a:srgbClr val="233F99"/>
          </a:solidFill>
          <a:ln w="57150">
            <a:solidFill>
              <a:srgbClr val="233F99"/>
            </a:solid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vi-VN" sz="5399" b="1" dirty="0">
                <a:solidFill>
                  <a:schemeClr val="bg1"/>
                </a:solidFill>
                <a:latin typeface="Calibri (Body)"/>
                <a:ea typeface="Calibri" panose="020F0502020204030204" pitchFamily="34" charset="0"/>
                <a:cs typeface="Calibri" panose="020F0502020204030204" pitchFamily="34" charset="0"/>
              </a:rPr>
              <a:t>Mô hình FaceNet</a:t>
            </a:r>
            <a:endParaRPr lang="en-US" sz="5399" b="1" dirty="0">
              <a:solidFill>
                <a:schemeClr val="bg1"/>
              </a:solidFill>
              <a:latin typeface="Calibri (Body)"/>
              <a:ea typeface="Calibri" panose="020F0502020204030204" pitchFamily="34" charset="0"/>
              <a:cs typeface="Calibri" panose="020F0502020204030204" pitchFamily="34" charset="0"/>
            </a:endParaRPr>
          </a:p>
        </p:txBody>
      </p:sp>
      <p:sp>
        <p:nvSpPr>
          <p:cNvPr id="22" name="Text Box 190">
            <a:extLst>
              <a:ext uri="{FF2B5EF4-FFF2-40B4-BE49-F238E27FC236}">
                <a16:creationId xmlns:a16="http://schemas.microsoft.com/office/drawing/2014/main" id="{BBCBE0B2-CB96-D2B9-0F5A-287BF23B37D1}"/>
              </a:ext>
            </a:extLst>
          </p:cNvPr>
          <p:cNvSpPr txBox="1">
            <a:spLocks noChangeArrowheads="1"/>
          </p:cNvSpPr>
          <p:nvPr/>
        </p:nvSpPr>
        <p:spPr bwMode="auto">
          <a:xfrm>
            <a:off x="10097479" y="21701042"/>
            <a:ext cx="9074186" cy="7168198"/>
          </a:xfrm>
          <a:prstGeom prst="rect">
            <a:avLst/>
          </a:prstGeom>
          <a:solidFill>
            <a:schemeClr val="bg1"/>
          </a:solidFill>
          <a:ln w="57150">
            <a:solidFill>
              <a:srgbClr val="233F99"/>
            </a:solidFill>
          </a:ln>
          <a:effectLst/>
        </p:spPr>
        <p:txBody>
          <a:bodyPr lIns="173940" tIns="173940" rIns="173940" bIns="17394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dirty="0">
                <a:latin typeface="+mn-lt"/>
              </a:rPr>
              <a:t>                                          </a:t>
            </a: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algn="ctr" eaLnBrk="1" hangingPunct="1"/>
            <a:r>
              <a:rPr lang="en-US" sz="3000" dirty="0">
                <a:latin typeface="+mn-lt"/>
              </a:rPr>
              <a:t>	</a:t>
            </a: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eaLnBrk="1" hangingPunct="1"/>
            <a:endParaRPr lang="en-US" sz="3000" dirty="0">
              <a:latin typeface="Calibri" pitchFamily="34" charset="0"/>
            </a:endParaRPr>
          </a:p>
        </p:txBody>
      </p:sp>
      <p:sp>
        <p:nvSpPr>
          <p:cNvPr id="23" name="Rectangle 22">
            <a:extLst>
              <a:ext uri="{FF2B5EF4-FFF2-40B4-BE49-F238E27FC236}">
                <a16:creationId xmlns:a16="http://schemas.microsoft.com/office/drawing/2014/main" id="{FF12DCEE-1ECB-4347-1188-2F00770BC416}"/>
              </a:ext>
            </a:extLst>
          </p:cNvPr>
          <p:cNvSpPr/>
          <p:nvPr/>
        </p:nvSpPr>
        <p:spPr>
          <a:xfrm>
            <a:off x="481264" y="20625321"/>
            <a:ext cx="9074187" cy="947416"/>
          </a:xfrm>
          <a:prstGeom prst="rect">
            <a:avLst/>
          </a:prstGeom>
          <a:solidFill>
            <a:srgbClr val="233F99"/>
          </a:solidFill>
          <a:ln w="57150"/>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399" b="1" dirty="0" err="1">
                <a:solidFill>
                  <a:schemeClr val="bg1"/>
                </a:solidFill>
              </a:rPr>
              <a:t>Phương</a:t>
            </a:r>
            <a:r>
              <a:rPr lang="en-US" sz="5399" b="1" dirty="0">
                <a:solidFill>
                  <a:schemeClr val="bg1"/>
                </a:solidFill>
              </a:rPr>
              <a:t> </a:t>
            </a:r>
            <a:r>
              <a:rPr lang="en-US" sz="5399" b="1" dirty="0" err="1">
                <a:solidFill>
                  <a:schemeClr val="bg1"/>
                </a:solidFill>
              </a:rPr>
              <a:t>pháp</a:t>
            </a:r>
            <a:r>
              <a:rPr lang="en-US" sz="5399" b="1" dirty="0">
                <a:solidFill>
                  <a:schemeClr val="bg1"/>
                </a:solidFill>
              </a:rPr>
              <a:t> </a:t>
            </a:r>
            <a:r>
              <a:rPr lang="en-US" sz="5399" b="1" dirty="0" err="1">
                <a:solidFill>
                  <a:schemeClr val="bg1"/>
                </a:solidFill>
              </a:rPr>
              <a:t>đề</a:t>
            </a:r>
            <a:r>
              <a:rPr lang="en-US" sz="5399" b="1" dirty="0">
                <a:solidFill>
                  <a:schemeClr val="bg1"/>
                </a:solidFill>
              </a:rPr>
              <a:t> </a:t>
            </a:r>
            <a:r>
              <a:rPr lang="en-US" sz="5399" b="1" dirty="0" err="1">
                <a:solidFill>
                  <a:schemeClr val="bg1"/>
                </a:solidFill>
              </a:rPr>
              <a:t>xuất</a:t>
            </a:r>
            <a:endParaRPr lang="en-US" sz="5399" b="1" dirty="0">
              <a:solidFill>
                <a:schemeClr val="bg1"/>
              </a:solidFill>
            </a:endParaRPr>
          </a:p>
        </p:txBody>
      </p:sp>
      <p:sp>
        <p:nvSpPr>
          <p:cNvPr id="38" name="Rectangle: Rounded Corners 37">
            <a:extLst>
              <a:ext uri="{FF2B5EF4-FFF2-40B4-BE49-F238E27FC236}">
                <a16:creationId xmlns:a16="http://schemas.microsoft.com/office/drawing/2014/main" id="{E5034210-E12C-BC47-06E9-6DB15644B17A}"/>
              </a:ext>
            </a:extLst>
          </p:cNvPr>
          <p:cNvSpPr/>
          <p:nvPr/>
        </p:nvSpPr>
        <p:spPr>
          <a:xfrm>
            <a:off x="20065023" y="33077337"/>
            <a:ext cx="7698589" cy="86000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vi-VN" sz="2500" dirty="0"/>
              <a:t>Hiệu suất điểm danh trên tập dữ liệu khuôn mặt</a:t>
            </a:r>
            <a:endParaRPr lang="en-US" sz="2500" dirty="0"/>
          </a:p>
        </p:txBody>
      </p:sp>
      <p:sp>
        <p:nvSpPr>
          <p:cNvPr id="49" name="Rectangle 48">
            <a:extLst>
              <a:ext uri="{FF2B5EF4-FFF2-40B4-BE49-F238E27FC236}">
                <a16:creationId xmlns:a16="http://schemas.microsoft.com/office/drawing/2014/main" id="{26204EBA-DBB7-DBBB-862B-3E18DF525598}"/>
              </a:ext>
            </a:extLst>
          </p:cNvPr>
          <p:cNvSpPr/>
          <p:nvPr/>
        </p:nvSpPr>
        <p:spPr>
          <a:xfrm>
            <a:off x="10097478" y="39796938"/>
            <a:ext cx="18263404" cy="1195035"/>
          </a:xfrm>
          <a:prstGeom prst="rect">
            <a:avLst/>
          </a:prstGeom>
          <a:solidFill>
            <a:srgbClr val="233F99"/>
          </a:solidFill>
          <a:ln w="57150"/>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399" b="1" dirty="0" err="1">
                <a:solidFill>
                  <a:schemeClr val="bg1"/>
                </a:solidFill>
              </a:rPr>
              <a:t>Kết</a:t>
            </a:r>
            <a:r>
              <a:rPr lang="en-US" sz="5399" b="1" dirty="0">
                <a:solidFill>
                  <a:schemeClr val="bg1"/>
                </a:solidFill>
              </a:rPr>
              <a:t> </a:t>
            </a:r>
            <a:r>
              <a:rPr lang="en-US" sz="5399" b="1" dirty="0" err="1">
                <a:solidFill>
                  <a:schemeClr val="bg1"/>
                </a:solidFill>
              </a:rPr>
              <a:t>luận</a:t>
            </a:r>
            <a:r>
              <a:rPr lang="en-US" sz="5399" b="1" dirty="0">
                <a:solidFill>
                  <a:schemeClr val="bg1"/>
                </a:solidFill>
              </a:rPr>
              <a:t> </a:t>
            </a:r>
            <a:r>
              <a:rPr lang="en-US" sz="5399" b="1" dirty="0" err="1">
                <a:solidFill>
                  <a:schemeClr val="bg1"/>
                </a:solidFill>
              </a:rPr>
              <a:t>và</a:t>
            </a:r>
            <a:r>
              <a:rPr lang="en-US" sz="5399" b="1" dirty="0">
                <a:solidFill>
                  <a:schemeClr val="bg1"/>
                </a:solidFill>
              </a:rPr>
              <a:t> </a:t>
            </a:r>
            <a:r>
              <a:rPr lang="en-US" sz="5399" b="1" dirty="0" err="1">
                <a:solidFill>
                  <a:schemeClr val="bg1"/>
                </a:solidFill>
              </a:rPr>
              <a:t>hướng</a:t>
            </a:r>
            <a:r>
              <a:rPr lang="en-US" sz="5399" b="1" dirty="0">
                <a:solidFill>
                  <a:schemeClr val="bg1"/>
                </a:solidFill>
              </a:rPr>
              <a:t> </a:t>
            </a:r>
            <a:r>
              <a:rPr lang="en-US" sz="5399" b="1" dirty="0" err="1">
                <a:solidFill>
                  <a:schemeClr val="bg1"/>
                </a:solidFill>
              </a:rPr>
              <a:t>phát</a:t>
            </a:r>
            <a:r>
              <a:rPr lang="en-US" sz="5399" b="1" dirty="0">
                <a:solidFill>
                  <a:schemeClr val="bg1"/>
                </a:solidFill>
              </a:rPr>
              <a:t> </a:t>
            </a:r>
            <a:r>
              <a:rPr lang="en-US" sz="5399" b="1" dirty="0" err="1">
                <a:solidFill>
                  <a:schemeClr val="bg1"/>
                </a:solidFill>
              </a:rPr>
              <a:t>triển</a:t>
            </a:r>
            <a:r>
              <a:rPr lang="en-US" sz="5399" b="1" dirty="0">
                <a:solidFill>
                  <a:schemeClr val="bg1"/>
                </a:solidFill>
              </a:rPr>
              <a:t> </a:t>
            </a:r>
            <a:r>
              <a:rPr lang="en-US" sz="5399" b="1" dirty="0" err="1">
                <a:solidFill>
                  <a:schemeClr val="bg1"/>
                </a:solidFill>
              </a:rPr>
              <a:t>trong</a:t>
            </a:r>
            <a:r>
              <a:rPr lang="en-US" sz="5399" b="1" dirty="0">
                <a:solidFill>
                  <a:schemeClr val="bg1"/>
                </a:solidFill>
              </a:rPr>
              <a:t> </a:t>
            </a:r>
            <a:r>
              <a:rPr lang="en-US" sz="5399" b="1" dirty="0" err="1">
                <a:solidFill>
                  <a:schemeClr val="bg1"/>
                </a:solidFill>
              </a:rPr>
              <a:t>tương</a:t>
            </a:r>
            <a:r>
              <a:rPr lang="en-US" sz="5399" b="1" dirty="0">
                <a:solidFill>
                  <a:schemeClr val="bg1"/>
                </a:solidFill>
              </a:rPr>
              <a:t> </a:t>
            </a:r>
            <a:r>
              <a:rPr lang="en-US" sz="5399" b="1" dirty="0" err="1">
                <a:solidFill>
                  <a:schemeClr val="bg1"/>
                </a:solidFill>
              </a:rPr>
              <a:t>lai</a:t>
            </a:r>
            <a:endParaRPr lang="en-US" sz="5399" b="1" dirty="0">
              <a:solidFill>
                <a:schemeClr val="bg1"/>
              </a:solidFill>
            </a:endParaRPr>
          </a:p>
        </p:txBody>
      </p:sp>
      <p:sp>
        <p:nvSpPr>
          <p:cNvPr id="50" name="Text Box 194">
            <a:extLst>
              <a:ext uri="{FF2B5EF4-FFF2-40B4-BE49-F238E27FC236}">
                <a16:creationId xmlns:a16="http://schemas.microsoft.com/office/drawing/2014/main" id="{1C22CDFC-ECFD-5BE7-8733-C37CEFFE24E1}"/>
              </a:ext>
            </a:extLst>
          </p:cNvPr>
          <p:cNvSpPr txBox="1">
            <a:spLocks noChangeArrowheads="1"/>
          </p:cNvSpPr>
          <p:nvPr/>
        </p:nvSpPr>
        <p:spPr bwMode="auto">
          <a:xfrm>
            <a:off x="10045022" y="41024628"/>
            <a:ext cx="18335071" cy="3486921"/>
          </a:xfrm>
          <a:prstGeom prst="rect">
            <a:avLst/>
          </a:prstGeom>
          <a:ln/>
        </p:spPr>
        <p:style>
          <a:lnRef idx="1">
            <a:schemeClr val="accent1"/>
          </a:lnRef>
          <a:fillRef idx="2">
            <a:schemeClr val="accent1"/>
          </a:fillRef>
          <a:effectRef idx="1">
            <a:schemeClr val="accent1"/>
          </a:effectRef>
          <a:fontRef idx="minor">
            <a:schemeClr val="dk1"/>
          </a:fontRef>
        </p:style>
        <p:txBody>
          <a:bodyPr lIns="173940" tIns="173940" rIns="173940" bIns="17394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a:r>
              <a:rPr lang="vi-VN" sz="2800" dirty="0"/>
              <a:t>Hệ thống điểm danh sinh viên tự động bằng nhận dạng khuôn mặt đã được triển khai và đánh giá, cho thấy hiệu quả cao trong việc nhận diện sinh viên với độ chính xác cao. Giải pháp này giúp giảm thiểu gian lận, tiết kiệm thời gian và nâng cao tính tự động hóa trong quản lý lớp học. Hướng phát triển trong tương lai: Tích hợp thêm thuật toán nâng cao để cải thiện độ chính xác trong môi trường thực tế, mở rộng hệ thống để hỗ trợ nhiều lớp học và quy mô lớn hơn, phát triển tính năng nhận diện dựa trên video trực tiếp để tăng cường độ chính xác, kết hợp với dữ liệu RFID hoặc sinh trắc học khác để nâng cao bảo mật.</a:t>
            </a:r>
            <a:endParaRPr lang="vi-VN" sz="2600" dirty="0"/>
          </a:p>
        </p:txBody>
      </p:sp>
      <p:sp>
        <p:nvSpPr>
          <p:cNvPr id="2" name="Rectangle 1">
            <a:extLst>
              <a:ext uri="{FF2B5EF4-FFF2-40B4-BE49-F238E27FC236}">
                <a16:creationId xmlns:a16="http://schemas.microsoft.com/office/drawing/2014/main" id="{44761195-36CC-D318-5848-2FE501B51178}"/>
              </a:ext>
            </a:extLst>
          </p:cNvPr>
          <p:cNvSpPr/>
          <p:nvPr/>
        </p:nvSpPr>
        <p:spPr>
          <a:xfrm>
            <a:off x="10091562" y="29267840"/>
            <a:ext cx="9074187" cy="947416"/>
          </a:xfrm>
          <a:prstGeom prst="rect">
            <a:avLst/>
          </a:prstGeom>
          <a:solidFill>
            <a:srgbClr val="233F99"/>
          </a:solidFill>
          <a:ln w="57150"/>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vi-VN" sz="5399" b="1" dirty="0">
                <a:solidFill>
                  <a:schemeClr val="bg1"/>
                </a:solidFill>
                <a:latin typeface="Calibri (Body)"/>
                <a:ea typeface="Calibri" panose="020F0502020204030204" pitchFamily="34" charset="0"/>
                <a:cs typeface="Calibri" panose="020F0502020204030204" pitchFamily="34" charset="0"/>
              </a:rPr>
              <a:t>Dataset</a:t>
            </a:r>
            <a:endParaRPr lang="en-US" sz="5399" b="1" dirty="0">
              <a:solidFill>
                <a:schemeClr val="bg1"/>
              </a:solidFill>
              <a:latin typeface="Calibri (Body)"/>
              <a:ea typeface="Calibri" panose="020F0502020204030204" pitchFamily="34" charset="0"/>
              <a:cs typeface="Calibri" panose="020F0502020204030204" pitchFamily="34" charset="0"/>
            </a:endParaRPr>
          </a:p>
        </p:txBody>
      </p:sp>
      <p:sp>
        <p:nvSpPr>
          <p:cNvPr id="32" name="TextBox 31">
            <a:extLst>
              <a:ext uri="{FF2B5EF4-FFF2-40B4-BE49-F238E27FC236}">
                <a16:creationId xmlns:a16="http://schemas.microsoft.com/office/drawing/2014/main" id="{200AC82E-FF18-1922-4617-B52C8FD19479}"/>
              </a:ext>
            </a:extLst>
          </p:cNvPr>
          <p:cNvSpPr txBox="1"/>
          <p:nvPr/>
        </p:nvSpPr>
        <p:spPr>
          <a:xfrm>
            <a:off x="8408610" y="10752991"/>
            <a:ext cx="5618076" cy="646331"/>
          </a:xfrm>
          <a:prstGeom prst="rect">
            <a:avLst/>
          </a:prstGeom>
          <a:noFill/>
        </p:spPr>
        <p:txBody>
          <a:bodyPr wrap="none" rtlCol="0">
            <a:spAutoFit/>
          </a:bodyPr>
          <a:lstStyle/>
          <a:p>
            <a:r>
              <a:rPr lang="en-US" sz="3600" b="1" dirty="0" err="1"/>
              <a:t>Github</a:t>
            </a:r>
            <a:r>
              <a:rPr lang="en-US" sz="3600" b="1" dirty="0"/>
              <a:t>: </a:t>
            </a:r>
            <a:r>
              <a:rPr lang="en-US" sz="3600" dirty="0">
                <a:hlinkClick r:id="rId2"/>
              </a:rPr>
              <a:t>https://github</a:t>
            </a:r>
            <a:r>
              <a:rPr lang="en-US" sz="3600" dirty="0"/>
              <a:t> .com/</a:t>
            </a:r>
          </a:p>
        </p:txBody>
      </p:sp>
      <p:pic>
        <p:nvPicPr>
          <p:cNvPr id="39" name="Picture 38">
            <a:extLst>
              <a:ext uri="{FF2B5EF4-FFF2-40B4-BE49-F238E27FC236}">
                <a16:creationId xmlns:a16="http://schemas.microsoft.com/office/drawing/2014/main" id="{7ABF4E65-9336-CED4-40B5-828F0E50C5E5}"/>
              </a:ext>
            </a:extLst>
          </p:cNvPr>
          <p:cNvPicPr>
            <a:picLocks noChangeAspect="1"/>
          </p:cNvPicPr>
          <p:nvPr/>
        </p:nvPicPr>
        <p:blipFill>
          <a:blip r:embed="rId3"/>
          <a:stretch>
            <a:fillRect/>
          </a:stretch>
        </p:blipFill>
        <p:spPr>
          <a:xfrm>
            <a:off x="0" y="-5744"/>
            <a:ext cx="28803600" cy="6556531"/>
          </a:xfrm>
          <a:prstGeom prst="rect">
            <a:avLst/>
          </a:prstGeom>
        </p:spPr>
      </p:pic>
      <p:sp>
        <p:nvSpPr>
          <p:cNvPr id="40" name="TextBox 39">
            <a:extLst>
              <a:ext uri="{FF2B5EF4-FFF2-40B4-BE49-F238E27FC236}">
                <a16:creationId xmlns:a16="http://schemas.microsoft.com/office/drawing/2014/main" id="{E6C724AE-79C3-CBF7-13D9-AFB8C50186BA}"/>
              </a:ext>
            </a:extLst>
          </p:cNvPr>
          <p:cNvSpPr txBox="1"/>
          <p:nvPr/>
        </p:nvSpPr>
        <p:spPr>
          <a:xfrm>
            <a:off x="10097479" y="280631"/>
            <a:ext cx="8052141" cy="1569660"/>
          </a:xfrm>
          <a:prstGeom prst="rect">
            <a:avLst/>
          </a:prstGeom>
          <a:noFill/>
        </p:spPr>
        <p:txBody>
          <a:bodyPr wrap="none" rtlCol="0">
            <a:spAutoFit/>
          </a:bodyPr>
          <a:lstStyle/>
          <a:p>
            <a:pPr algn="ctr"/>
            <a:r>
              <a:rPr lang="en-US" sz="4800" b="1">
                <a:solidFill>
                  <a:schemeClr val="bg1"/>
                </a:solidFill>
              </a:rPr>
              <a:t>TRƯỜNG ĐẠI HỌC ĐẠI NAM</a:t>
            </a:r>
          </a:p>
          <a:p>
            <a:pPr algn="ctr"/>
            <a:r>
              <a:rPr lang="en-US" sz="4800" b="1">
                <a:solidFill>
                  <a:schemeClr val="bg1"/>
                </a:solidFill>
              </a:rPr>
              <a:t>KHOA CÔNG NGHỆ THÔNG TIN</a:t>
            </a:r>
          </a:p>
        </p:txBody>
      </p:sp>
      <p:sp>
        <p:nvSpPr>
          <p:cNvPr id="26" name="Rounded Rectangle 25">
            <a:extLst>
              <a:ext uri="{FF2B5EF4-FFF2-40B4-BE49-F238E27FC236}">
                <a16:creationId xmlns:a16="http://schemas.microsoft.com/office/drawing/2014/main" id="{28D2C8CC-0CAD-03B0-463E-099A248B753A}"/>
              </a:ext>
            </a:extLst>
          </p:cNvPr>
          <p:cNvSpPr/>
          <p:nvPr/>
        </p:nvSpPr>
        <p:spPr>
          <a:xfrm>
            <a:off x="10067981" y="12875660"/>
            <a:ext cx="18312112" cy="1360009"/>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2600" b="1" dirty="0">
                <a:solidFill>
                  <a:schemeClr val="tx1"/>
                </a:solidFill>
              </a:rPr>
              <a:t>FaceNet</a:t>
            </a:r>
            <a:r>
              <a:rPr lang="vi-VN" sz="2600" dirty="0">
                <a:solidFill>
                  <a:schemeClr val="tx1"/>
                </a:solidFill>
              </a:rPr>
              <a:t> sử dụng học sâu để </a:t>
            </a:r>
            <a:r>
              <a:rPr lang="vi-VN" sz="2600" b="1" dirty="0">
                <a:solidFill>
                  <a:schemeClr val="tx1"/>
                </a:solidFill>
              </a:rPr>
              <a:t>trích xuất đặc trưng khuôn mặt và tính toán khoảng cách </a:t>
            </a:r>
            <a:r>
              <a:rPr lang="vi-VN" sz="2600" dirty="0">
                <a:solidFill>
                  <a:schemeClr val="tx1"/>
                </a:solidFill>
              </a:rPr>
              <a:t>giữa các khuôn mặt nhằm </a:t>
            </a:r>
            <a:r>
              <a:rPr lang="vi-VN" sz="2600" b="1" dirty="0">
                <a:solidFill>
                  <a:schemeClr val="tx1"/>
                </a:solidFill>
              </a:rPr>
              <a:t>nhận diện và xác minh</a:t>
            </a:r>
            <a:r>
              <a:rPr lang="vi-VN" sz="2600" dirty="0">
                <a:solidFill>
                  <a:schemeClr val="tx1"/>
                </a:solidFill>
              </a:rPr>
              <a:t> danh tính chính xác.</a:t>
            </a:r>
            <a:endParaRPr lang="en-VN" sz="2600" dirty="0">
              <a:solidFill>
                <a:schemeClr val="tx1"/>
              </a:solidFill>
            </a:endParaRPr>
          </a:p>
        </p:txBody>
      </p:sp>
      <p:sp>
        <p:nvSpPr>
          <p:cNvPr id="28" name="Text Box 194">
            <a:extLst>
              <a:ext uri="{FF2B5EF4-FFF2-40B4-BE49-F238E27FC236}">
                <a16:creationId xmlns:a16="http://schemas.microsoft.com/office/drawing/2014/main" id="{752CDC8F-48A3-3161-B537-D37011CB6244}"/>
              </a:ext>
            </a:extLst>
          </p:cNvPr>
          <p:cNvSpPr txBox="1">
            <a:spLocks noChangeArrowheads="1"/>
          </p:cNvSpPr>
          <p:nvPr/>
        </p:nvSpPr>
        <p:spPr bwMode="auto">
          <a:xfrm>
            <a:off x="10097478" y="14514791"/>
            <a:ext cx="18282613" cy="5694060"/>
          </a:xfrm>
          <a:prstGeom prst="rect">
            <a:avLst/>
          </a:prstGeom>
          <a:solidFill>
            <a:schemeClr val="bg1"/>
          </a:solidFill>
          <a:ln w="57150">
            <a:solidFill>
              <a:srgbClr val="233F99"/>
            </a:solidFill>
          </a:ln>
          <a:effectLst/>
        </p:spPr>
        <p:txBody>
          <a:bodyPr lIns="173940" tIns="173940" rIns="173940" bIns="17394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3000" b="1"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a:p>
            <a:pPr eaLnBrk="1" hangingPunct="1"/>
            <a:endParaRPr lang="en-US" sz="3000" b="1" dirty="0">
              <a:latin typeface="Calibri" pitchFamily="34" charset="0"/>
            </a:endParaRPr>
          </a:p>
          <a:p>
            <a:pPr algn="ctr" eaLnBrk="1" hangingPunct="1"/>
            <a:endParaRPr lang="en-US" sz="3000" b="1" dirty="0">
              <a:latin typeface="Calibri" pitchFamily="34" charset="0"/>
            </a:endParaRPr>
          </a:p>
        </p:txBody>
      </p:sp>
      <p:pic>
        <p:nvPicPr>
          <p:cNvPr id="29" name="Picture 28">
            <a:extLst>
              <a:ext uri="{FF2B5EF4-FFF2-40B4-BE49-F238E27FC236}">
                <a16:creationId xmlns:a16="http://schemas.microsoft.com/office/drawing/2014/main" id="{D76E8772-3B3C-7B36-20EC-CC95A7D27538}"/>
              </a:ext>
            </a:extLst>
          </p:cNvPr>
          <p:cNvPicPr>
            <a:picLocks noChangeAspect="1"/>
          </p:cNvPicPr>
          <p:nvPr/>
        </p:nvPicPr>
        <p:blipFill>
          <a:blip r:embed="rId4"/>
          <a:stretch>
            <a:fillRect/>
          </a:stretch>
        </p:blipFill>
        <p:spPr>
          <a:xfrm>
            <a:off x="10146442" y="14984592"/>
            <a:ext cx="17991451" cy="5079790"/>
          </a:xfrm>
          <a:prstGeom prst="rect">
            <a:avLst/>
          </a:prstGeom>
        </p:spPr>
      </p:pic>
      <p:sp>
        <p:nvSpPr>
          <p:cNvPr id="42" name="Rounded Rectangle 41">
            <a:extLst>
              <a:ext uri="{FF2B5EF4-FFF2-40B4-BE49-F238E27FC236}">
                <a16:creationId xmlns:a16="http://schemas.microsoft.com/office/drawing/2014/main" id="{2C5319CE-AB1B-3E6D-D46B-91CC9FAE1FEC}"/>
              </a:ext>
            </a:extLst>
          </p:cNvPr>
          <p:cNvSpPr/>
          <p:nvPr/>
        </p:nvSpPr>
        <p:spPr>
          <a:xfrm>
            <a:off x="20079002" y="35655298"/>
            <a:ext cx="7598315" cy="3322826"/>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just"/>
            <a:r>
              <a:rPr lang="vi-VN" sz="2300" dirty="0">
                <a:solidFill>
                  <a:schemeClr val="tx1"/>
                </a:solidFill>
              </a:rPr>
              <a:t>Kết quả cho thấy </a:t>
            </a:r>
            <a:r>
              <a:rPr lang="vi-VN" sz="2300" b="1" dirty="0">
                <a:solidFill>
                  <a:schemeClr val="tx1"/>
                </a:solidFill>
              </a:rPr>
              <a:t>FaceNet</a:t>
            </a:r>
            <a:r>
              <a:rPr lang="vi-VN" sz="2300" dirty="0">
                <a:solidFill>
                  <a:schemeClr val="tx1"/>
                </a:solidFill>
              </a:rPr>
              <a:t> (MTCNN) đạt độ chính xác 91% trên tập kiểm tra 91 ảnh, với 8 trường hợp nhận diện sai. Nhờ mô hình nhúng đặc trưng 128 chiều, FaceNet có khả năng giảm ảnh hưởng của ánh sáng và góc nhìn, giúp hệ thống hoạt động ổn định hơn. Thời gian xử lý trung bình 0.43 giây tuy không phải nhanh nhất, nhưng độ chính xác cao đảm bảo tính đáng tin cậy cho hệ thống nhận diện khuôn mặt.</a:t>
            </a:r>
            <a:endParaRPr lang="en-VN" sz="2300" dirty="0">
              <a:solidFill>
                <a:schemeClr val="tx1"/>
              </a:solidFill>
            </a:endParaRPr>
          </a:p>
        </p:txBody>
      </p:sp>
      <p:pic>
        <p:nvPicPr>
          <p:cNvPr id="3" name="Picture 2">
            <a:extLst>
              <a:ext uri="{FF2B5EF4-FFF2-40B4-BE49-F238E27FC236}">
                <a16:creationId xmlns:a16="http://schemas.microsoft.com/office/drawing/2014/main" id="{2AD092E8-B22D-437A-B849-66D6A9E394C8}"/>
              </a:ext>
            </a:extLst>
          </p:cNvPr>
          <p:cNvPicPr>
            <a:picLocks noChangeAspect="1"/>
          </p:cNvPicPr>
          <p:nvPr/>
        </p:nvPicPr>
        <p:blipFill rotWithShape="1">
          <a:blip r:embed="rId5"/>
          <a:srcRect t="6855" b="47260"/>
          <a:stretch/>
        </p:blipFill>
        <p:spPr>
          <a:xfrm>
            <a:off x="668334" y="37804689"/>
            <a:ext cx="8700045" cy="2605892"/>
          </a:xfrm>
          <a:prstGeom prst="rect">
            <a:avLst/>
          </a:prstGeom>
        </p:spPr>
        <p:style>
          <a:lnRef idx="2">
            <a:schemeClr val="accent1"/>
          </a:lnRef>
          <a:fillRef idx="1">
            <a:schemeClr val="lt1"/>
          </a:fillRef>
          <a:effectRef idx="0">
            <a:schemeClr val="accent1"/>
          </a:effectRef>
          <a:fontRef idx="minor">
            <a:schemeClr val="dk1"/>
          </a:fontRef>
        </p:style>
      </p:pic>
      <p:pic>
        <p:nvPicPr>
          <p:cNvPr id="37" name="Picture 36">
            <a:extLst>
              <a:ext uri="{FF2B5EF4-FFF2-40B4-BE49-F238E27FC236}">
                <a16:creationId xmlns:a16="http://schemas.microsoft.com/office/drawing/2014/main" id="{A0A22274-B753-4951-A955-D6661EC8A471}"/>
              </a:ext>
            </a:extLst>
          </p:cNvPr>
          <p:cNvPicPr>
            <a:picLocks noChangeAspect="1"/>
          </p:cNvPicPr>
          <p:nvPr/>
        </p:nvPicPr>
        <p:blipFill rotWithShape="1">
          <a:blip r:embed="rId5"/>
          <a:srcRect l="1720" t="60303" r="-1720" b="1182"/>
          <a:stretch/>
        </p:blipFill>
        <p:spPr>
          <a:xfrm>
            <a:off x="697831" y="41367413"/>
            <a:ext cx="8700045" cy="2605892"/>
          </a:xfrm>
          <a:prstGeom prst="rect">
            <a:avLst/>
          </a:prstGeom>
        </p:spPr>
        <p:style>
          <a:lnRef idx="2">
            <a:schemeClr val="accent1"/>
          </a:lnRef>
          <a:fillRef idx="1">
            <a:schemeClr val="lt1"/>
          </a:fillRef>
          <a:effectRef idx="0">
            <a:schemeClr val="accent1"/>
          </a:effectRef>
          <a:fontRef idx="minor">
            <a:schemeClr val="dk1"/>
          </a:fontRef>
        </p:style>
      </p:pic>
      <p:sp>
        <p:nvSpPr>
          <p:cNvPr id="43" name="Text Box 190">
            <a:extLst>
              <a:ext uri="{FF2B5EF4-FFF2-40B4-BE49-F238E27FC236}">
                <a16:creationId xmlns:a16="http://schemas.microsoft.com/office/drawing/2014/main" id="{C0389638-EA04-4B17-9991-6625ED12CF21}"/>
              </a:ext>
            </a:extLst>
          </p:cNvPr>
          <p:cNvSpPr txBox="1">
            <a:spLocks noChangeArrowheads="1"/>
          </p:cNvSpPr>
          <p:nvPr/>
        </p:nvSpPr>
        <p:spPr bwMode="auto">
          <a:xfrm>
            <a:off x="10082163" y="30247911"/>
            <a:ext cx="9074186" cy="9209115"/>
          </a:xfrm>
          <a:prstGeom prst="rect">
            <a:avLst/>
          </a:prstGeom>
          <a:solidFill>
            <a:schemeClr val="bg1"/>
          </a:solidFill>
          <a:ln w="57150">
            <a:solidFill>
              <a:srgbClr val="233F99"/>
            </a:solidFill>
          </a:ln>
          <a:effectLst/>
        </p:spPr>
        <p:txBody>
          <a:bodyPr lIns="173940" tIns="173940" rIns="173940" bIns="17394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dirty="0">
                <a:latin typeface="+mn-lt"/>
              </a:rPr>
              <a:t>                                          </a:t>
            </a: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algn="ctr" eaLnBrk="1" hangingPunct="1"/>
            <a:r>
              <a:rPr lang="en-US" sz="3000" dirty="0">
                <a:latin typeface="+mn-lt"/>
              </a:rPr>
              <a:t>	</a:t>
            </a: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eaLnBrk="1" hangingPunct="1"/>
            <a:endParaRPr lang="en-US" sz="3000" dirty="0">
              <a:latin typeface="Calibri" pitchFamily="34" charset="0"/>
            </a:endParaRPr>
          </a:p>
        </p:txBody>
      </p:sp>
      <p:sp>
        <p:nvSpPr>
          <p:cNvPr id="45" name="Rectangle 44">
            <a:extLst>
              <a:ext uri="{FF2B5EF4-FFF2-40B4-BE49-F238E27FC236}">
                <a16:creationId xmlns:a16="http://schemas.microsoft.com/office/drawing/2014/main" id="{7E656497-3D92-4CBD-95C1-95342F3DE2C8}"/>
              </a:ext>
            </a:extLst>
          </p:cNvPr>
          <p:cNvSpPr/>
          <p:nvPr/>
        </p:nvSpPr>
        <p:spPr>
          <a:xfrm>
            <a:off x="10090856" y="20607414"/>
            <a:ext cx="9074187" cy="947416"/>
          </a:xfrm>
          <a:prstGeom prst="rect">
            <a:avLst/>
          </a:prstGeom>
          <a:solidFill>
            <a:srgbClr val="233F99"/>
          </a:solidFill>
          <a:ln w="57150"/>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vi-VN" sz="5399" b="1" dirty="0">
                <a:solidFill>
                  <a:schemeClr val="bg1"/>
                </a:solidFill>
                <a:latin typeface="Calibri (Body)"/>
                <a:ea typeface="Calibri" panose="020F0502020204030204" pitchFamily="34" charset="0"/>
                <a:cs typeface="Calibri" panose="020F0502020204030204" pitchFamily="34" charset="0"/>
              </a:rPr>
              <a:t>Bảng kiến trúc</a:t>
            </a:r>
            <a:endParaRPr lang="en-US" sz="5399" b="1" dirty="0">
              <a:solidFill>
                <a:schemeClr val="bg1"/>
              </a:solidFill>
              <a:latin typeface="Calibri (Body)"/>
              <a:ea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57ED8E16-7BA2-4AAB-A8A8-289BDAB731D6}"/>
              </a:ext>
            </a:extLst>
          </p:cNvPr>
          <p:cNvPicPr>
            <a:picLocks noChangeAspect="1"/>
          </p:cNvPicPr>
          <p:nvPr/>
        </p:nvPicPr>
        <p:blipFill rotWithShape="1">
          <a:blip r:embed="rId6"/>
          <a:srcRect l="3970" t="6809" r="2003"/>
          <a:stretch/>
        </p:blipFill>
        <p:spPr>
          <a:xfrm>
            <a:off x="10067981" y="21554360"/>
            <a:ext cx="9103684" cy="7282225"/>
          </a:xfrm>
          <a:prstGeom prst="rect">
            <a:avLst/>
          </a:prstGeom>
        </p:spPr>
        <p:style>
          <a:lnRef idx="2">
            <a:schemeClr val="accent1"/>
          </a:lnRef>
          <a:fillRef idx="1">
            <a:schemeClr val="lt1"/>
          </a:fillRef>
          <a:effectRef idx="0">
            <a:schemeClr val="accent1"/>
          </a:effectRef>
          <a:fontRef idx="minor">
            <a:schemeClr val="dk1"/>
          </a:fontRef>
        </p:style>
      </p:pic>
      <p:pic>
        <p:nvPicPr>
          <p:cNvPr id="9" name="Picture 8">
            <a:extLst>
              <a:ext uri="{FF2B5EF4-FFF2-40B4-BE49-F238E27FC236}">
                <a16:creationId xmlns:a16="http://schemas.microsoft.com/office/drawing/2014/main" id="{B8F803EF-B31D-446C-ABEA-0E61412CA9A1}"/>
              </a:ext>
            </a:extLst>
          </p:cNvPr>
          <p:cNvPicPr>
            <a:picLocks noChangeAspect="1"/>
          </p:cNvPicPr>
          <p:nvPr/>
        </p:nvPicPr>
        <p:blipFill rotWithShape="1">
          <a:blip r:embed="rId7"/>
          <a:srcRect l="7493" t="4097" r="10929"/>
          <a:stretch/>
        </p:blipFill>
        <p:spPr>
          <a:xfrm>
            <a:off x="10241223" y="30458910"/>
            <a:ext cx="3906070" cy="8793868"/>
          </a:xfrm>
          <a:prstGeom prst="roundRect">
            <a:avLst>
              <a:gd name="adj" fmla="val 16667"/>
            </a:avLst>
          </a:prstGeom>
          <a:ln/>
        </p:spPr>
        <p:style>
          <a:lnRef idx="2">
            <a:schemeClr val="accent1"/>
          </a:lnRef>
          <a:fillRef idx="1">
            <a:schemeClr val="lt1"/>
          </a:fillRef>
          <a:effectRef idx="0">
            <a:schemeClr val="accent1"/>
          </a:effectRef>
          <a:fontRef idx="minor">
            <a:schemeClr val="dk1"/>
          </a:fontRef>
        </p:style>
      </p:pic>
      <p:sp>
        <p:nvSpPr>
          <p:cNvPr id="48" name="Rectangle: Rounded Corners 47">
            <a:extLst>
              <a:ext uri="{FF2B5EF4-FFF2-40B4-BE49-F238E27FC236}">
                <a16:creationId xmlns:a16="http://schemas.microsoft.com/office/drawing/2014/main" id="{3A5C6A74-DD7F-4901-8FDC-06480F4E59F5}"/>
              </a:ext>
            </a:extLst>
          </p:cNvPr>
          <p:cNvSpPr/>
          <p:nvPr/>
        </p:nvSpPr>
        <p:spPr>
          <a:xfrm>
            <a:off x="14377475" y="30458910"/>
            <a:ext cx="4548691" cy="458834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2800" b="1" dirty="0" err="1">
                <a:latin typeface="Arial" panose="020B0604020202020204" pitchFamily="34" charset="0"/>
                <a:cs typeface="Arial" panose="020B0604020202020204" pitchFamily="34" charset="0"/>
              </a:rPr>
              <a:t>Tập</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dữ</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liệu</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khuôn</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mặt</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sinh</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viên</a:t>
            </a:r>
            <a:r>
              <a:rPr lang="en-US" sz="2800" b="1" dirty="0">
                <a:latin typeface="Arial" panose="020B0604020202020204" pitchFamily="34" charset="0"/>
                <a:cs typeface="Arial" panose="020B0604020202020204" pitchFamily="34" charset="0"/>
              </a:rPr>
              <a:t>:</a:t>
            </a:r>
          </a:p>
          <a:p>
            <a:pPr marL="457200" indent="-457200">
              <a:buFont typeface="Arial" panose="020B0604020202020204" pitchFamily="34" charset="0"/>
              <a:buChar char="•"/>
            </a:pPr>
            <a:r>
              <a:rPr lang="vi-VN" sz="2300" b="1" dirty="0">
                <a:cs typeface="Arial" panose="020B0604020202020204" pitchFamily="34" charset="0"/>
              </a:rPr>
              <a:t>Dữ liệu là đường dẫn ảnh trong database</a:t>
            </a:r>
          </a:p>
          <a:p>
            <a:pPr marL="457200" indent="-457200">
              <a:buFont typeface="Arial" panose="020B0604020202020204" pitchFamily="34" charset="0"/>
              <a:buChar char="•"/>
            </a:pPr>
            <a:r>
              <a:rPr lang="vi-VN" sz="2300" b="1" dirty="0">
                <a:latin typeface="Arial" panose="020B0604020202020204" pitchFamily="34" charset="0"/>
                <a:cs typeface="Arial" panose="020B0604020202020204" pitchFamily="34" charset="0"/>
              </a:rPr>
              <a:t>Sử dụng để thực hiện nhận diện và điểm danh sinh viên</a:t>
            </a:r>
          </a:p>
          <a:p>
            <a:pPr marL="457200" indent="-457200">
              <a:buFont typeface="Arial" panose="020B0604020202020204" pitchFamily="34" charset="0"/>
              <a:buChar char="•"/>
            </a:pPr>
            <a:r>
              <a:rPr lang="vi-VN" sz="2300" b="1" dirty="0">
                <a:latin typeface="Arial" panose="020B0604020202020204" pitchFamily="34" charset="0"/>
                <a:cs typeface="Arial" panose="020B0604020202020204" pitchFamily="34" charset="0"/>
              </a:rPr>
              <a:t>Mỗi lớp và học sinh có một folder riêng để dễ dàng kiểm soát và kiểm tra nếu cần thiết.</a:t>
            </a:r>
            <a:endParaRPr lang="en-US" sz="2300" b="1" dirty="0">
              <a:latin typeface="Arial" panose="020B060402020202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D1C924EB-2D03-4931-98D6-D2E4DBD7623B}"/>
              </a:ext>
            </a:extLst>
          </p:cNvPr>
          <p:cNvPicPr>
            <a:picLocks noChangeAspect="1"/>
          </p:cNvPicPr>
          <p:nvPr/>
        </p:nvPicPr>
        <p:blipFill rotWithShape="1">
          <a:blip r:embed="rId8"/>
          <a:srcRect l="16211" t="17189" r="12842" b="4136"/>
          <a:stretch/>
        </p:blipFill>
        <p:spPr>
          <a:xfrm>
            <a:off x="15031846" y="35236938"/>
            <a:ext cx="3412988" cy="382972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1" name="Rectangle: Rounded Corners 50">
            <a:extLst>
              <a:ext uri="{FF2B5EF4-FFF2-40B4-BE49-F238E27FC236}">
                <a16:creationId xmlns:a16="http://schemas.microsoft.com/office/drawing/2014/main" id="{DF801A13-5B03-4034-8EBB-8A996BA1F44B}"/>
              </a:ext>
            </a:extLst>
          </p:cNvPr>
          <p:cNvSpPr/>
          <p:nvPr/>
        </p:nvSpPr>
        <p:spPr>
          <a:xfrm>
            <a:off x="14926404" y="38414707"/>
            <a:ext cx="3488933" cy="75145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vi-VN" sz="2300" dirty="0"/>
              <a:t>Ảnh</a:t>
            </a:r>
            <a:r>
              <a:rPr lang="en-US" sz="2300" dirty="0"/>
              <a:t> </a:t>
            </a:r>
            <a:r>
              <a:rPr lang="en-US" sz="2300" dirty="0" err="1"/>
              <a:t>sinh</a:t>
            </a:r>
            <a:r>
              <a:rPr lang="en-US" sz="2300" dirty="0"/>
              <a:t> </a:t>
            </a:r>
            <a:r>
              <a:rPr lang="vi-VN" sz="2300" dirty="0"/>
              <a:t>viên</a:t>
            </a:r>
          </a:p>
        </p:txBody>
      </p:sp>
      <p:pic>
        <p:nvPicPr>
          <p:cNvPr id="30" name="Picture 29">
            <a:extLst>
              <a:ext uri="{FF2B5EF4-FFF2-40B4-BE49-F238E27FC236}">
                <a16:creationId xmlns:a16="http://schemas.microsoft.com/office/drawing/2014/main" id="{557ACD82-7D2D-49A0-8770-FED02330CE56}"/>
              </a:ext>
            </a:extLst>
          </p:cNvPr>
          <p:cNvPicPr>
            <a:picLocks noChangeAspect="1"/>
          </p:cNvPicPr>
          <p:nvPr/>
        </p:nvPicPr>
        <p:blipFill>
          <a:blip r:embed="rId9"/>
          <a:stretch>
            <a:fillRect/>
          </a:stretch>
        </p:blipFill>
        <p:spPr>
          <a:xfrm>
            <a:off x="20103123" y="33897566"/>
            <a:ext cx="7727368" cy="1212343"/>
          </a:xfrm>
          <a:prstGeom prst="rect">
            <a:avLst/>
          </a:prstGeom>
        </p:spPr>
        <p:style>
          <a:lnRef idx="2">
            <a:schemeClr val="accent1"/>
          </a:lnRef>
          <a:fillRef idx="1">
            <a:schemeClr val="lt1"/>
          </a:fillRef>
          <a:effectRef idx="0">
            <a:schemeClr val="accent1"/>
          </a:effectRef>
          <a:fontRef idx="minor">
            <a:schemeClr val="dk1"/>
          </a:fontRef>
        </p:style>
      </p:pic>
      <p:sp>
        <p:nvSpPr>
          <p:cNvPr id="52" name="Rectangle 51">
            <a:extLst>
              <a:ext uri="{FF2B5EF4-FFF2-40B4-BE49-F238E27FC236}">
                <a16:creationId xmlns:a16="http://schemas.microsoft.com/office/drawing/2014/main" id="{99AD9322-398C-4924-A43B-F4691B8D7DB8}"/>
              </a:ext>
            </a:extLst>
          </p:cNvPr>
          <p:cNvSpPr/>
          <p:nvPr/>
        </p:nvSpPr>
        <p:spPr>
          <a:xfrm>
            <a:off x="19648092" y="20624635"/>
            <a:ext cx="8667640" cy="1007349"/>
          </a:xfrm>
          <a:prstGeom prst="rect">
            <a:avLst/>
          </a:prstGeom>
          <a:solidFill>
            <a:srgbClr val="233F99"/>
          </a:solidFill>
          <a:ln w="57150"/>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399" b="1" dirty="0">
                <a:solidFill>
                  <a:schemeClr val="bg1"/>
                </a:solidFill>
              </a:rPr>
              <a:t>Database</a:t>
            </a:r>
          </a:p>
        </p:txBody>
      </p:sp>
      <p:sp>
        <p:nvSpPr>
          <p:cNvPr id="53" name="Text Box 190">
            <a:extLst>
              <a:ext uri="{FF2B5EF4-FFF2-40B4-BE49-F238E27FC236}">
                <a16:creationId xmlns:a16="http://schemas.microsoft.com/office/drawing/2014/main" id="{13358DEA-551E-405D-A400-A25DC89481B1}"/>
              </a:ext>
            </a:extLst>
          </p:cNvPr>
          <p:cNvSpPr txBox="1">
            <a:spLocks noChangeArrowheads="1"/>
          </p:cNvSpPr>
          <p:nvPr/>
        </p:nvSpPr>
        <p:spPr bwMode="auto">
          <a:xfrm>
            <a:off x="19615912" y="21664639"/>
            <a:ext cx="8667641" cy="9168383"/>
          </a:xfrm>
          <a:prstGeom prst="rect">
            <a:avLst/>
          </a:prstGeom>
          <a:solidFill>
            <a:schemeClr val="bg1"/>
          </a:solidFill>
          <a:ln w="57150">
            <a:solidFill>
              <a:srgbClr val="233F99"/>
            </a:solidFill>
          </a:ln>
          <a:effectLst/>
        </p:spPr>
        <p:txBody>
          <a:bodyPr lIns="173940" tIns="173940" rIns="173940" bIns="17394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dirty="0">
                <a:latin typeface="+mn-lt"/>
              </a:rPr>
              <a:t>                                          </a:t>
            </a: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algn="ctr" eaLnBrk="1" hangingPunct="1"/>
            <a:r>
              <a:rPr lang="en-US" sz="3000" dirty="0">
                <a:latin typeface="+mn-lt"/>
              </a:rPr>
              <a:t>	</a:t>
            </a: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eaLnBrk="1" hangingPunct="1"/>
            <a:endParaRPr lang="en-US" sz="3000" dirty="0">
              <a:latin typeface="Calibri" pitchFamily="34" charset="0"/>
            </a:endParaRPr>
          </a:p>
        </p:txBody>
      </p:sp>
      <p:pic>
        <p:nvPicPr>
          <p:cNvPr id="31" name="Picture 30">
            <a:extLst>
              <a:ext uri="{FF2B5EF4-FFF2-40B4-BE49-F238E27FC236}">
                <a16:creationId xmlns:a16="http://schemas.microsoft.com/office/drawing/2014/main" id="{C54274B7-D701-4F24-B09C-248E43637CAF}"/>
              </a:ext>
            </a:extLst>
          </p:cNvPr>
          <p:cNvPicPr>
            <a:picLocks noChangeAspect="1"/>
          </p:cNvPicPr>
          <p:nvPr/>
        </p:nvPicPr>
        <p:blipFill>
          <a:blip r:embed="rId10"/>
          <a:stretch>
            <a:fillRect/>
          </a:stretch>
        </p:blipFill>
        <p:spPr>
          <a:xfrm>
            <a:off x="19684195" y="21943816"/>
            <a:ext cx="4816832" cy="8748939"/>
          </a:xfrm>
          <a:prstGeom prst="rect">
            <a:avLst/>
          </a:prstGeom>
        </p:spPr>
      </p:pic>
      <p:sp>
        <p:nvSpPr>
          <p:cNvPr id="55" name="Text Box 190">
            <a:extLst>
              <a:ext uri="{FF2B5EF4-FFF2-40B4-BE49-F238E27FC236}">
                <a16:creationId xmlns:a16="http://schemas.microsoft.com/office/drawing/2014/main" id="{A5E3ECC1-18D9-4A5C-86E4-FB2055570F47}"/>
              </a:ext>
            </a:extLst>
          </p:cNvPr>
          <p:cNvSpPr txBox="1">
            <a:spLocks noChangeArrowheads="1"/>
          </p:cNvSpPr>
          <p:nvPr/>
        </p:nvSpPr>
        <p:spPr bwMode="auto">
          <a:xfrm>
            <a:off x="24501028" y="21664639"/>
            <a:ext cx="3782526" cy="9168383"/>
          </a:xfrm>
          <a:prstGeom prst="rect">
            <a:avLst/>
          </a:prstGeom>
          <a:solidFill>
            <a:schemeClr val="bg1"/>
          </a:solidFill>
          <a:ln w="57150">
            <a:solidFill>
              <a:srgbClr val="233F99"/>
            </a:solidFill>
          </a:ln>
          <a:effectLst/>
        </p:spPr>
        <p:txBody>
          <a:bodyPr lIns="173940" tIns="173940" rIns="173940" bIns="17394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dirty="0">
                <a:latin typeface="+mn-lt"/>
              </a:rPr>
              <a:t>                                          </a:t>
            </a:r>
          </a:p>
          <a:p>
            <a:r>
              <a:rPr lang="vi-VN" sz="2300" b="1" dirty="0"/>
              <a:t>Hệ thống có 3 bảng chính:</a:t>
            </a:r>
          </a:p>
          <a:p>
            <a:pPr marL="514350" indent="-514350">
              <a:buFont typeface="+mj-lt"/>
              <a:buAutoNum type="arabicPeriod"/>
            </a:pPr>
            <a:r>
              <a:rPr lang="vi-VN" sz="2300" b="1" dirty="0"/>
              <a:t>Users</a:t>
            </a:r>
            <a:r>
              <a:rPr lang="vi-VN" sz="2300" dirty="0"/>
              <a:t>: Lưu thông tin sinh viên.</a:t>
            </a:r>
          </a:p>
          <a:p>
            <a:pPr marL="514350" indent="-514350">
              <a:buFont typeface="+mj-lt"/>
              <a:buAutoNum type="arabicPeriod"/>
            </a:pPr>
            <a:r>
              <a:rPr lang="vi-VN" sz="2300" b="1" dirty="0"/>
              <a:t>Attendance</a:t>
            </a:r>
            <a:r>
              <a:rPr lang="vi-VN" sz="2300" dirty="0"/>
              <a:t>: Ghi nhận thời gian điểm danh.</a:t>
            </a:r>
          </a:p>
          <a:p>
            <a:pPr marL="514350" indent="-514350">
              <a:buFont typeface="+mj-lt"/>
              <a:buAutoNum type="arabicPeriod"/>
            </a:pPr>
            <a:r>
              <a:rPr lang="vi-VN" sz="2300" b="1" dirty="0"/>
              <a:t>Faces</a:t>
            </a:r>
            <a:r>
              <a:rPr lang="vi-VN" sz="2300" dirty="0"/>
              <a:t>: Quản lý dữ liệu hình ảnh để nhận diện khuôn mặt.</a:t>
            </a:r>
            <a:endParaRPr lang="en-US" sz="3000" dirty="0">
              <a:latin typeface="+mn-lt"/>
            </a:endParaRPr>
          </a:p>
          <a:p>
            <a:pPr eaLnBrk="1" hangingPunct="1"/>
            <a:endParaRPr lang="en-US" sz="3000" dirty="0">
              <a:latin typeface="+mn-lt"/>
            </a:endParaRPr>
          </a:p>
          <a:p>
            <a:r>
              <a:rPr lang="vi-VN" sz="2300" b="1" dirty="0"/>
              <a:t>Mối quan hệ giữa các bảng:</a:t>
            </a:r>
          </a:p>
          <a:p>
            <a:pPr marL="457200" indent="-457200">
              <a:buFont typeface="+mj-lt"/>
              <a:buAutoNum type="arabicPeriod"/>
            </a:pPr>
            <a:r>
              <a:rPr lang="vi-VN" sz="2300" b="1" dirty="0"/>
              <a:t>Users</a:t>
            </a:r>
            <a:r>
              <a:rPr lang="vi-VN" sz="2300" dirty="0"/>
              <a:t> (1) - (N) </a:t>
            </a:r>
            <a:r>
              <a:rPr lang="vi-VN" sz="2300" b="1" dirty="0"/>
              <a:t>Attendance</a:t>
            </a:r>
            <a:r>
              <a:rPr lang="vi-VN" sz="2300" dirty="0"/>
              <a:t>: Một sinh viên có thể điểm danh nhiều lần.</a:t>
            </a:r>
          </a:p>
          <a:p>
            <a:pPr marL="457200" indent="-457200">
              <a:buFont typeface="+mj-lt"/>
              <a:buAutoNum type="arabicPeriod"/>
            </a:pPr>
            <a:r>
              <a:rPr lang="vi-VN" sz="2300" b="1" dirty="0"/>
              <a:t>Users</a:t>
            </a:r>
            <a:r>
              <a:rPr lang="vi-VN" sz="2300" dirty="0"/>
              <a:t> (1) - (N) </a:t>
            </a:r>
            <a:r>
              <a:rPr lang="vi-VN" sz="2300" b="1" dirty="0"/>
              <a:t>Faces</a:t>
            </a:r>
            <a:r>
              <a:rPr lang="vi-VN" sz="2300" dirty="0"/>
              <a:t>: Một sinh viên có thể có nhiều hình ảnh khuôn mặt</a:t>
            </a:r>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algn="ctr" eaLnBrk="1" hangingPunct="1"/>
            <a:r>
              <a:rPr lang="en-US" sz="3000" dirty="0">
                <a:latin typeface="+mn-lt"/>
              </a:rPr>
              <a:t>	</a:t>
            </a: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eaLnBrk="1" hangingPunct="1"/>
            <a:endParaRPr lang="en-US" sz="3000" dirty="0">
              <a:latin typeface="Calibri" pitchFamily="34" charset="0"/>
            </a:endParaRPr>
          </a:p>
        </p:txBody>
      </p:sp>
    </p:spTree>
    <p:extLst>
      <p:ext uri="{BB962C8B-B14F-4D97-AF65-F5344CB8AC3E}">
        <p14:creationId xmlns:p14="http://schemas.microsoft.com/office/powerpoint/2010/main" val="133586980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2818</TotalTime>
  <Words>788</Words>
  <Application>Microsoft Office PowerPoint</Application>
  <PresentationFormat>Custom</PresentationFormat>
  <Paragraphs>206</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 Unicode Bold</vt:lpstr>
      <vt:lpstr>Calibri (Body)</vt: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Thái Khánh Nguyễn</dc:creator>
  <cp:lastModifiedBy>DuccHuyy</cp:lastModifiedBy>
  <cp:revision>81</cp:revision>
  <dcterms:created xsi:type="dcterms:W3CDTF">2023-07-02T07:57:15Z</dcterms:created>
  <dcterms:modified xsi:type="dcterms:W3CDTF">2025-03-12T09:29:44Z</dcterms:modified>
</cp:coreProperties>
</file>