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2" r:id="rId5"/>
    <p:sldId id="274" r:id="rId6"/>
    <p:sldId id="315" r:id="rId7"/>
    <p:sldId id="278" r:id="rId8"/>
    <p:sldId id="313" r:id="rId9"/>
    <p:sldId id="31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9E5-CA2A-46F9-9D8B-51D0DA225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06D6-D2DE-4AAD-8EF4-46F779CB9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14D7-B708-4E81-8A37-9A872CC4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6609-A357-4B5D-BC42-904C1D73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BF20-62D2-4466-BB14-3B40B7C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D4DC-A37C-47F1-9280-731A1346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52DA-1B91-48EF-BBE1-F55CE627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5AD0-5AEE-4ACB-8FA5-0D05BE8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F680-559C-4C00-BC2A-E49E00AA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F6BA-3735-477B-B75E-0DE14969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E7F6-7B62-4818-ABFF-18E32EA4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47D5F-F95A-4457-9A13-4FC095570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493D-301D-4B5D-8D9C-1A69DE5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42B5-FD50-427D-ADB1-89F4280E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ADE6-73D4-40EE-9E4A-8447373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6FA-0D1C-4C38-8B56-C1A18E53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C72C-5577-4FB9-B92A-F53483D2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768-75DC-4BF4-989F-6BCEB72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48E8-188B-4036-840D-49E50B94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BDA7-A8AE-44E2-9F68-98C4749D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D64D-4370-4766-95CB-3FFB92E0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758C-E215-4E33-B0F0-B075E60A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77E3-F8C9-4757-8C4D-DEEEE203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05CE-82B5-48F8-896B-A5B1393B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39DC-642C-49DB-95E2-21B9D8D8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7ED0-D0DC-4C74-AF8F-AE1E4EA6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AE7E-357F-4D46-85E1-E426C4443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FC4E-9FBA-4F6E-AD22-5D88E421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2470-236A-4C6A-974B-B1D719C0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B6D7-F813-47F1-BD92-16755A6C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A419-7214-4769-AA59-D4449103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BF5F-5FAB-4219-8E6A-C150660A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E786-1A49-450E-B58C-1E326843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BA75-1F2C-4D5B-862E-7E18DF58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8F260-D091-4E8B-9416-52CBEB24F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44B1A-70F9-47AC-845F-BAEE8CC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160BC-55DF-44B3-A09B-D40835FB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70DAB-C994-46C8-B575-3ED6EF2C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E643B-17D1-4898-BA4A-75EC5356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9CE5-A6F3-4993-A815-4B5CA545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AAABD-7071-4C6B-BE09-4C2028BF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A63AF-17DE-40BD-9CA0-D832219B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031E-D858-4DCC-AF31-D416BF19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8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6374A-F88E-453E-A2E2-C97AB60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0F365-1458-45C7-8889-AFC36D6F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12BAF-EFA5-440A-B068-8253F3D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1933-2D50-4372-89DF-6DACED35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C17A-52C9-41F0-9FC6-1A2A5493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032E-DB25-4F71-845C-7495E3D7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DF6C-28DC-4F2F-BE12-A6E43367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51729-2CF7-45AB-B78A-4B24CF7C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425E-25BB-4C8A-A0CB-8A56EC99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0309-C605-4455-8C03-F8CA9C5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6FDF3-8CB1-4BAA-BD9F-8999ADC44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A44F4-1927-439D-B613-78E81EB4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624-2BA7-4A86-BDAD-FE15BBC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139D-7300-4D05-9ECC-A4C9AE8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722A-CCAD-4460-ADCF-7B83EFCC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0694-E2E9-4060-BE39-2565A835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C5DA-C6A7-4671-A53B-1AF37581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BD2E-C8BF-4842-96F8-1C1337847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FABB-1119-40D9-BD36-39A9051791D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F1BB-1F66-48F2-A5F2-E10D16814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2128-1C8D-4193-9C21-4C39115F3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4C9C-1AA1-4677-A9E0-153B50F63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2B46-5605-40AA-A0D3-33951E088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generators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6E4C8-9756-4C53-A8FA-81928799B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5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378702E-C941-471E-994B-66D8C1B3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3CC8D-65F1-4270-96B9-D480086301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7A9D1B6-AD25-4229-8755-75342E96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Lex Specification 4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A93F4D38-6B09-4427-A5D5-748B407A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219200"/>
            <a:ext cx="555472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%{ /* definitions of manifest constants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#define LT (256)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delim     [ \t\n]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ws        {delim}+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letter    [A-Za-z]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digit     [0-9]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id        {letter}({letter}|{digit})*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number    {digit}+(\.{digit}+)?(E[+\-]?{digit}+)?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%%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{ws}      { 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if        {return IF;}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then      {return THEN;}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else      {return ELSE;}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{id}      {yylval = install_id(); return ID;}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{number}  {yylval = install_num(); return NUMBER;}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LT; return RELOP;}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LE;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EQ;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&lt;&gt;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NE; return RELOP;}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&gt;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GT;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&gt;=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GE;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int install_id()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38638956-D4C3-46B5-85D1-E0B62E498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7308" y="2362201"/>
            <a:ext cx="1183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Return</a:t>
            </a:r>
            <a:br>
              <a:rPr lang="en-US" altLang="en-US" sz="2400"/>
            </a:br>
            <a:r>
              <a:rPr lang="en-US" altLang="en-US" sz="2400"/>
              <a:t>token to</a:t>
            </a:r>
            <a:br>
              <a:rPr lang="en-US" altLang="en-US" sz="2400"/>
            </a:br>
            <a:r>
              <a:rPr lang="en-US" altLang="en-US" sz="2400"/>
              <a:t>parser</a:t>
            </a:r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53D77994-A3EE-4388-A772-10426F0D8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6248400"/>
            <a:ext cx="2743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F423BCD6-CAB6-4959-8F5B-61E4A8FB3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962400"/>
            <a:ext cx="3200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17FB0413-D538-452A-81CB-0A22BA78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597" y="3581401"/>
            <a:ext cx="1207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Token</a:t>
            </a:r>
            <a:br>
              <a:rPr lang="en-US" altLang="en-US" sz="2400"/>
            </a:br>
            <a:r>
              <a:rPr lang="en-US" altLang="en-US" sz="2400"/>
              <a:t>attribute</a:t>
            </a:r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D382E7CE-A62B-4F9A-8A04-3F4C9696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6" y="5867401"/>
            <a:ext cx="328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Install </a:t>
            </a:r>
            <a:r>
              <a:rPr lang="en-US" altLang="en-US" sz="2400" b="1">
                <a:latin typeface="Courier New" panose="02070309020205020404" pitchFamily="49" charset="0"/>
              </a:rPr>
              <a:t>yytext</a:t>
            </a:r>
            <a:r>
              <a:rPr lang="en-US" altLang="en-US" sz="2400"/>
              <a:t> as</a:t>
            </a:r>
            <a:br>
              <a:rPr lang="en-US" altLang="en-US" sz="2400"/>
            </a:br>
            <a:r>
              <a:rPr lang="en-US" altLang="en-US" sz="2400"/>
              <a:t>identifier in symbol table</a:t>
            </a:r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3C656F21-2414-455E-884E-D659B37D6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200400"/>
            <a:ext cx="3733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805F3C2B-1C1D-47CC-8720-69CCA3F549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648200"/>
            <a:ext cx="1295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A1DEA7F-6CAE-432A-BBAA-66C7724C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0465E0-3B57-465F-9A57-E001D4F380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C0DD123-846F-4BEB-BFF5-C05E52D90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Lex and Flex Scanner Generators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DC3B3B9-D3D3-462B-BB1C-0A325A493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Lex</a:t>
            </a:r>
            <a:r>
              <a:rPr lang="en-US" altLang="en-US"/>
              <a:t> and its newer cousin </a:t>
            </a:r>
            <a:r>
              <a:rPr lang="en-US" altLang="en-US" i="1"/>
              <a:t>flex</a:t>
            </a:r>
            <a:r>
              <a:rPr lang="en-US" altLang="en-US"/>
              <a:t> are </a:t>
            </a:r>
            <a:r>
              <a:rPr lang="en-US" altLang="en-US" i="1"/>
              <a:t>scanner generators</a:t>
            </a:r>
          </a:p>
          <a:p>
            <a:pPr eaLnBrk="1" hangingPunct="1"/>
            <a:r>
              <a:rPr lang="en-US" altLang="en-US"/>
              <a:t>Scanner generators systematically translate regular definitions into C source code for efficient scanning</a:t>
            </a:r>
          </a:p>
          <a:p>
            <a:pPr eaLnBrk="1" hangingPunct="1"/>
            <a:r>
              <a:rPr lang="en-US" altLang="en-US"/>
              <a:t>Generated code is easy to integrate in C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E5D23FB5-9686-41C7-A563-3900B5C4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DCE4C8-B9CA-4B0B-A838-B5B0986AB4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8CFD6B-2089-4722-B86C-CA72C970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Lexical Analyzer with Lex and Flex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3FA22C-46B4-4852-8064-726872FD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 (or flex)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C3646805-AC48-411C-B7DC-E4CDA7BA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362201"/>
            <a:ext cx="1044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lex</a:t>
            </a:r>
            <a:br>
              <a:rPr lang="en-US" altLang="en-US" sz="2000"/>
            </a:br>
            <a:r>
              <a:rPr lang="en-US" altLang="en-US" sz="2000"/>
              <a:t>source</a:t>
            </a:r>
            <a:br>
              <a:rPr lang="en-US" altLang="en-US" sz="2000"/>
            </a:br>
            <a:r>
              <a:rPr lang="en-US" altLang="en-US" sz="2000"/>
              <a:t>program</a:t>
            </a:r>
            <a:br>
              <a:rPr lang="en-US" altLang="en-US" sz="2000"/>
            </a:br>
            <a:r>
              <a:rPr lang="en-US" altLang="en-US" sz="2000" b="1">
                <a:latin typeface="Courier New" panose="02070309020205020404" pitchFamily="49" charset="0"/>
              </a:rPr>
              <a:t>lex.l</a:t>
            </a:r>
            <a:endParaRPr lang="en-US" altLang="en-US" sz="2000"/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20124673-CE3A-473A-82EB-3E0B037C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1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lex.yy.c</a:t>
            </a:r>
            <a:endParaRPr lang="en-US" altLang="en-US" sz="20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8D3D3490-6E1A-4613-B541-C6B04544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334001"/>
            <a:ext cx="86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input</a:t>
            </a:r>
            <a:br>
              <a:rPr lang="en-US" altLang="en-US" sz="2000"/>
            </a:br>
            <a:r>
              <a:rPr lang="en-US" altLang="en-US" sz="2000"/>
              <a:t>stream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1738C62F-7308-43E0-B94B-A181553F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br>
              <a:rPr lang="en-US" altLang="en-US" sz="2400"/>
            </a:br>
            <a:r>
              <a:rPr lang="en-US" altLang="en-US" sz="2400"/>
              <a:t>compiler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6604CDFC-4989-40BA-8C3F-493A4B71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81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a.out</a:t>
            </a:r>
            <a:endParaRPr lang="en-US" altLang="en-US" sz="2400"/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E1500EED-8EFC-4055-A184-45FECDB2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3" y="5334001"/>
            <a:ext cx="1122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sequence</a:t>
            </a:r>
            <a:br>
              <a:rPr lang="en-US" altLang="en-US" sz="2000"/>
            </a:br>
            <a:r>
              <a:rPr lang="en-US" altLang="en-US" sz="2000"/>
              <a:t>of tokens</a:t>
            </a:r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31A3F334-846F-46AF-8465-957A6ECA2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0" y="2743201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lex.yy.c</a:t>
            </a:r>
            <a:endParaRPr lang="en-US" altLang="en-US" sz="2000"/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D4C687FA-438E-44F3-A47D-0CAD151F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1148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a.out</a:t>
            </a:r>
            <a:endParaRPr lang="en-US" altLang="en-US" sz="2000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A475CB39-075A-45AE-B9BB-ED6E4C5B6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971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75E0A5D8-2957-4875-BF9B-316539558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33AD2F42-4C14-49E2-9200-017CCA690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715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432F4538-6F48-4C31-B738-C1718965B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715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8F9B853D-37BA-4BF9-929D-5FC6F189A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7C580D9C-E478-4EB6-AAA9-18EC25364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71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0C676B1-FBEC-41BE-A23C-ADFAB922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94B77-A08F-4660-886E-47B7602381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E392231-4935-4A52-9021-D5C67757A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Lex Specification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CEBCB1D-1610-4E8B-94F0-E63A1E933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i="1" dirty="0"/>
              <a:t>lex specification</a:t>
            </a:r>
            <a:r>
              <a:rPr lang="en-US" altLang="en-US" dirty="0"/>
              <a:t> consists of three parts: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regular definitions, C declarations in {}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%%</a:t>
            </a:r>
            <a:r>
              <a:rPr lang="en-US" altLang="en-US" i="1" dirty="0"/>
              <a:t>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translation rules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%%</a:t>
            </a:r>
            <a:br>
              <a:rPr lang="en-US" altLang="en-US" i="1" dirty="0"/>
            </a:br>
            <a:r>
              <a:rPr lang="en-US" altLang="en-US" i="1" dirty="0"/>
              <a:t>	user-defined auxiliary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/>
              <a:t>translation rules</a:t>
            </a:r>
            <a:r>
              <a:rPr lang="en-US" altLang="en-US" dirty="0"/>
              <a:t> are of the form: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{ </a:t>
            </a:r>
            <a:r>
              <a:rPr lang="en-US" altLang="en-US" i="1" dirty="0"/>
              <a:t>action</a:t>
            </a:r>
            <a:r>
              <a:rPr lang="en-US" altLang="en-US" baseline="-25000" dirty="0"/>
              <a:t>1</a:t>
            </a:r>
            <a:r>
              <a:rPr lang="en-US" altLang="en-US" dirty="0"/>
              <a:t> }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{ </a:t>
            </a:r>
            <a:r>
              <a:rPr lang="en-US" altLang="en-US" i="1" dirty="0"/>
              <a:t>action</a:t>
            </a:r>
            <a:r>
              <a:rPr lang="en-US" altLang="en-US" baseline="-25000" dirty="0"/>
              <a:t>2</a:t>
            </a:r>
            <a:r>
              <a:rPr lang="en-US" altLang="en-US" dirty="0"/>
              <a:t> }</a:t>
            </a:r>
            <a:br>
              <a:rPr lang="en-US" altLang="en-US" dirty="0"/>
            </a:br>
            <a:r>
              <a:rPr lang="en-US" altLang="en-US" dirty="0"/>
              <a:t>	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	{ </a:t>
            </a:r>
            <a:r>
              <a:rPr lang="en-US" altLang="en-US" i="1" dirty="0" err="1"/>
              <a:t>action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}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DF9503D-DFE8-43B2-B7E0-3763BACC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E006F-1CDB-41D6-8C31-782544A30B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41882B7-9593-4313-81D7-5472FA94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in Lex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BC327E67-85C2-4BAF-B28F-8E66D6E75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08126"/>
            <a:ext cx="62611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x	</a:t>
            </a:r>
            <a:r>
              <a:rPr lang="en-US" altLang="en-US" sz="2000"/>
              <a:t>match the character 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/>
              <a:t>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\.	</a:t>
            </a:r>
            <a:r>
              <a:rPr lang="en-US" altLang="en-US" sz="2000"/>
              <a:t>match the character </a:t>
            </a:r>
            <a:r>
              <a:rPr lang="en-US" altLang="en-US" sz="2000" b="1">
                <a:latin typeface="Courier New" panose="02070309020205020404" pitchFamily="49" charset="0"/>
              </a:rPr>
              <a:t>.</a:t>
            </a:r>
            <a:r>
              <a:rPr lang="en-US" altLang="en-US" sz="2000"/>
              <a:t>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ja-JP" altLang="en-US" sz="2000" b="1">
                <a:latin typeface="Courier New" panose="02070309020205020404" pitchFamily="49" charset="0"/>
              </a:rPr>
              <a:t>“</a:t>
            </a:r>
            <a:r>
              <a:rPr lang="en-US" altLang="ja-JP" sz="2000" i="1"/>
              <a:t>string</a:t>
            </a:r>
            <a:r>
              <a:rPr lang="ja-JP" altLang="en-US" sz="2000" b="1">
                <a:latin typeface="Courier New" panose="02070309020205020404" pitchFamily="49" charset="0"/>
              </a:rPr>
              <a:t>”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contents of string of characters</a:t>
            </a:r>
            <a:r>
              <a:rPr lang="en-US" altLang="ja-JP" sz="2000" b="1">
                <a:latin typeface="Courier New" panose="02070309020205020404" pitchFamily="49" charset="0"/>
              </a:rPr>
              <a:t>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. 	</a:t>
            </a:r>
            <a:r>
              <a:rPr lang="en-US" altLang="ja-JP" sz="2000"/>
              <a:t>match any character except newline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^	</a:t>
            </a:r>
            <a:r>
              <a:rPr lang="en-US" altLang="ja-JP" sz="2000"/>
              <a:t>match beginning of a 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$	</a:t>
            </a:r>
            <a:r>
              <a:rPr lang="en-US" altLang="ja-JP" sz="2000"/>
              <a:t>match the end of a 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[xyz]	</a:t>
            </a:r>
            <a:r>
              <a:rPr lang="en-US" altLang="ja-JP" sz="2000"/>
              <a:t>match one character </a:t>
            </a:r>
            <a:r>
              <a:rPr lang="en-US" altLang="ja-JP" sz="2000" b="1">
                <a:latin typeface="Courier New" panose="02070309020205020404" pitchFamily="49" charset="0"/>
              </a:rPr>
              <a:t>x</a:t>
            </a:r>
            <a:r>
              <a:rPr lang="en-US" altLang="ja-JP" sz="2000"/>
              <a:t>, </a:t>
            </a:r>
            <a:r>
              <a:rPr lang="en-US" altLang="ja-JP" sz="2000" b="1">
                <a:latin typeface="Courier New" panose="02070309020205020404" pitchFamily="49" charset="0"/>
              </a:rPr>
              <a:t>y</a:t>
            </a:r>
            <a:r>
              <a:rPr lang="en-US" altLang="ja-JP" sz="2000"/>
              <a:t>, or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r>
              <a:rPr lang="en-US" altLang="ja-JP" sz="2000"/>
              <a:t> (use </a:t>
            </a:r>
            <a:r>
              <a:rPr lang="en-US" altLang="ja-JP" sz="2000" b="1">
                <a:latin typeface="Courier New" panose="02070309020205020404" pitchFamily="49" charset="0"/>
              </a:rPr>
              <a:t>\</a:t>
            </a:r>
            <a:r>
              <a:rPr lang="en-US" altLang="ja-JP" sz="2000"/>
              <a:t> to escape </a:t>
            </a:r>
            <a:r>
              <a:rPr lang="en-US" altLang="ja-JP" sz="2000" b="1">
                <a:latin typeface="Courier New" panose="02070309020205020404" pitchFamily="49" charset="0"/>
              </a:rPr>
              <a:t>-</a:t>
            </a:r>
            <a:r>
              <a:rPr lang="en-US" altLang="ja-JP" sz="2000"/>
              <a:t>)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[^xyz]</a:t>
            </a:r>
            <a:r>
              <a:rPr lang="en-US" altLang="ja-JP" sz="2000"/>
              <a:t>match any character except </a:t>
            </a:r>
            <a:r>
              <a:rPr lang="en-US" altLang="ja-JP" sz="2000" b="1">
                <a:latin typeface="Courier New" panose="02070309020205020404" pitchFamily="49" charset="0"/>
              </a:rPr>
              <a:t>x</a:t>
            </a:r>
            <a:r>
              <a:rPr lang="en-US" altLang="ja-JP" sz="2000"/>
              <a:t>, </a:t>
            </a:r>
            <a:r>
              <a:rPr lang="en-US" altLang="ja-JP" sz="2000" b="1">
                <a:latin typeface="Courier New" panose="02070309020205020404" pitchFamily="49" charset="0"/>
              </a:rPr>
              <a:t>y</a:t>
            </a:r>
            <a:r>
              <a:rPr lang="en-US" altLang="ja-JP" sz="2000"/>
              <a:t>, and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r>
              <a:rPr lang="en-US" altLang="ja-JP" sz="2000"/>
              <a:t>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[a-z]	</a:t>
            </a:r>
            <a:r>
              <a:rPr lang="en-US" altLang="ja-JP" sz="2000"/>
              <a:t>match one of </a:t>
            </a:r>
            <a:r>
              <a:rPr lang="en-US" altLang="ja-JP" sz="2000" b="1">
                <a:latin typeface="Courier New" panose="02070309020205020404" pitchFamily="49" charset="0"/>
              </a:rPr>
              <a:t>a</a:t>
            </a:r>
            <a:r>
              <a:rPr lang="en-US" altLang="ja-JP" sz="2000"/>
              <a:t> to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*	</a:t>
            </a:r>
            <a:r>
              <a:rPr lang="en-US" altLang="ja-JP" sz="2000"/>
              <a:t>closure (match zero or more occurrences)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+	</a:t>
            </a:r>
            <a:r>
              <a:rPr lang="en-US" altLang="ja-JP" sz="2000"/>
              <a:t>positive closure (match one or more occurrences)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? 	</a:t>
            </a:r>
            <a:r>
              <a:rPr lang="en-US" altLang="ja-JP" sz="2000"/>
              <a:t>optional (match zero or one occurrence)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then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/>
              <a:t> (concatenation)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b="1">
                <a:latin typeface="Courier New" panose="02070309020205020404" pitchFamily="49" charset="0"/>
              </a:rPr>
              <a:t>|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or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/>
              <a:t> (union)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(</a:t>
            </a:r>
            <a:r>
              <a:rPr lang="en-US" altLang="ja-JP" sz="2000" i="1"/>
              <a:t> r </a:t>
            </a:r>
            <a:r>
              <a:rPr lang="en-US" altLang="ja-JP" sz="2000" b="1">
                <a:latin typeface="Courier New" panose="02070309020205020404" pitchFamily="49" charset="0"/>
              </a:rPr>
              <a:t>) 	</a:t>
            </a:r>
            <a:r>
              <a:rPr lang="en-US" altLang="ja-JP" sz="2000"/>
              <a:t>grouping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b="1">
                <a:latin typeface="Courier New" panose="02070309020205020404" pitchFamily="49" charset="0"/>
              </a:rPr>
              <a:t>/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when followed by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{</a:t>
            </a:r>
            <a:r>
              <a:rPr lang="en-US" altLang="ja-JP" sz="2000" i="1"/>
              <a:t>d</a:t>
            </a:r>
            <a:r>
              <a:rPr lang="en-US" altLang="ja-JP" sz="2000" b="1">
                <a:latin typeface="Courier New" panose="02070309020205020404" pitchFamily="49" charset="0"/>
              </a:rPr>
              <a:t>}	</a:t>
            </a:r>
            <a:r>
              <a:rPr lang="en-US" altLang="ja-JP" sz="2000"/>
              <a:t>match the regular expression defined by </a:t>
            </a:r>
            <a:r>
              <a:rPr lang="en-US" altLang="ja-JP" sz="2000" i="1"/>
              <a:t>d</a:t>
            </a:r>
            <a:endParaRPr lang="en-US" altLang="en-US"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B85ED-1925-49FD-BD0E-694E33AC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5748C-FC76-4A0F-A53F-5A66B044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1347056"/>
            <a:ext cx="7685889" cy="4023934"/>
          </a:xfrm>
        </p:spPr>
      </p:pic>
    </p:spTree>
    <p:extLst>
      <p:ext uri="{BB962C8B-B14F-4D97-AF65-F5344CB8AC3E}">
        <p14:creationId xmlns:p14="http://schemas.microsoft.com/office/powerpoint/2010/main" val="28021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7B8EE6C3-587D-4AD8-8415-3948693E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3EDAB-F2F7-4C41-9CB5-B7DE689353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F6ECD0-E66D-42BF-B2C4-94E8AC1CA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1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5ADB0D49-B1FE-4B4E-AAD3-8058F23B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57" y="2452689"/>
            <a:ext cx="4983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%}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[0-9]+  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ja-JP" altLang="en-US" sz="1800" b="1" dirty="0">
                <a:latin typeface="Courier New" panose="02070309020205020404" pitchFamily="49" charset="0"/>
              </a:rPr>
              <a:t>“</a:t>
            </a:r>
            <a:r>
              <a:rPr lang="en-US" altLang="ja-JP" sz="1800" b="1" dirty="0">
                <a:latin typeface="Courier New" panose="02070309020205020404" pitchFamily="49" charset="0"/>
              </a:rPr>
              <a:t>%s\n</a:t>
            </a:r>
            <a:r>
              <a:rPr lang="ja-JP" altLang="en-US" sz="1800" b="1" dirty="0">
                <a:latin typeface="Courier New" panose="02070309020205020404" pitchFamily="49" charset="0"/>
              </a:rPr>
              <a:t>”</a:t>
            </a:r>
            <a:r>
              <a:rPr lang="en-US" altLang="ja-JP" sz="1800" b="1" dirty="0">
                <a:latin typeface="Courier New" panose="02070309020205020404" pitchFamily="49" charset="0"/>
              </a:rPr>
              <a:t>, </a:t>
            </a:r>
            <a:r>
              <a:rPr lang="en-US" altLang="ja-JP" sz="1800" b="1" dirty="0" err="1">
                <a:latin typeface="Courier New" panose="02070309020205020404" pitchFamily="49" charset="0"/>
              </a:rPr>
              <a:t>yytext</a:t>
            </a:r>
            <a:r>
              <a:rPr lang="en-US" altLang="ja-JP" sz="1800" b="1" dirty="0">
                <a:latin typeface="Courier New" panose="02070309020205020404" pitchFamily="49" charset="0"/>
              </a:rPr>
              <a:t>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.|\n    { }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yylex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13138BCE-FF62-4733-BB35-8FEA4E8F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44" y="2057401"/>
            <a:ext cx="17796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Contains</a:t>
            </a:r>
            <a:br>
              <a:rPr lang="en-US" altLang="en-US" sz="2400"/>
            </a:br>
            <a:r>
              <a:rPr lang="en-US" altLang="en-US" sz="2400"/>
              <a:t>the matching</a:t>
            </a:r>
            <a:br>
              <a:rPr lang="en-US" altLang="en-US" sz="2400"/>
            </a:br>
            <a:r>
              <a:rPr lang="en-US" altLang="en-US" sz="2400"/>
              <a:t>lexeme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D463C9FE-86E7-4BAB-A721-57F17D97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04" y="3962401"/>
            <a:ext cx="14542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Invokes</a:t>
            </a:r>
            <a:br>
              <a:rPr lang="en-US" altLang="en-US" sz="2400"/>
            </a:br>
            <a:r>
              <a:rPr lang="en-US" altLang="en-US" sz="2400"/>
              <a:t>the lexical</a:t>
            </a:r>
            <a:br>
              <a:rPr lang="en-US" altLang="en-US" sz="2400"/>
            </a:br>
            <a:r>
              <a:rPr lang="en-US" altLang="en-US" sz="2400"/>
              <a:t>analyzer</a:t>
            </a:r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718B808F-5F97-40CA-9E6A-B9373756C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572000"/>
            <a:ext cx="3733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792E7D1E-640A-4E0C-ABC3-A732C323E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2819400"/>
            <a:ext cx="1066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043AF376-EA91-450A-B28C-6FF1071D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638801"/>
            <a:ext cx="2389188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lex spec.l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gcc lex.yy.c -ll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./a.out &lt; spec.l</a:t>
            </a:r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9E43C3A5-9FD0-447E-A46A-226EFCB68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Text Box 10">
            <a:extLst>
              <a:ext uri="{FF2B5EF4-FFF2-40B4-BE49-F238E27FC236}">
                <a16:creationId xmlns:a16="http://schemas.microsoft.com/office/drawing/2014/main" id="{407A11CE-2501-453D-B08E-3BCF3F3A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51" y="2743201"/>
            <a:ext cx="1573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45FB6F9C-F9DA-48DA-AC51-011924C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A4508-F783-4932-87AC-BA538A8926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FF2FBA7-E25D-4BDA-A2F4-4FBCE1B4B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2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D9579E91-D360-437C-AE31-01283B04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1981200"/>
            <a:ext cx="51212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ch = 0, wd = 0, nl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%}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delim     [ \t]+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\n        { ch++; wd++; nl++;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^{delim}  { ch+=yyleng;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{delim}   { ch+=yyleng; wd++;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         { ch++;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yylex();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printf("%8d%8d%8d\n", nl, wd, ch);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175F787D-1D53-4958-ACC4-C39809B17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69" y="2209801"/>
            <a:ext cx="13789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Regular</a:t>
            </a:r>
            <a:br>
              <a:rPr lang="en-US" altLang="en-US" sz="2400"/>
            </a:br>
            <a:r>
              <a:rPr lang="en-US" altLang="en-US" sz="2400"/>
              <a:t>definition</a:t>
            </a:r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CDBD7BBF-BB53-49AE-8C4A-2F298A5AD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6">
            <a:extLst>
              <a:ext uri="{FF2B5EF4-FFF2-40B4-BE49-F238E27FC236}">
                <a16:creationId xmlns:a16="http://schemas.microsoft.com/office/drawing/2014/main" id="{8075E1F0-8A54-474E-A4DB-5A5E6526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95C8E41A-A2D4-4B88-8D87-1781BFF56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51" y="2743201"/>
            <a:ext cx="1573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11839E83-E14B-4C2A-9133-4EABBFB2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D4A9C-2541-415C-8A59-A45294663D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D82A6DB-7503-4DFB-B971-5D003C832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Lex Specification 3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F2B2C30D-8424-4D17-BA90-E9F92CD2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1981200"/>
            <a:ext cx="63547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%}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digit     [0-9]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letter    [A-Za-z]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id        {letter}({letter}|{digit})*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{digit}+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number: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{id}    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ident: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       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other: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yylex();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94B63AE8-DE5C-4434-AD14-8CE6CA478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2243" y="2209801"/>
            <a:ext cx="14991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Regular</a:t>
            </a:r>
            <a:br>
              <a:rPr lang="en-US" altLang="en-US" sz="2400"/>
            </a:br>
            <a:r>
              <a:rPr lang="en-US" altLang="en-US" sz="2400"/>
              <a:t>definitions</a:t>
            </a: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13923094-4F3F-41AD-BF87-BB3CB4548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B39EDDD1-EB08-482C-8B55-5981C6EDA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F1192A1E-34D0-4E4E-A963-45967F65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51" y="2743201"/>
            <a:ext cx="1573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</vt:lpstr>
      <vt:lpstr>Office Theme</vt:lpstr>
      <vt:lpstr>Flex generators </vt:lpstr>
      <vt:lpstr>The Lex and Flex Scanner Generators</vt:lpstr>
      <vt:lpstr>Creating a Lexical Analyzer with Lex and Flex</vt:lpstr>
      <vt:lpstr>Lex Specification</vt:lpstr>
      <vt:lpstr>Regular Expressions in Lex</vt:lpstr>
      <vt:lpstr>PowerPoint Presentation</vt:lpstr>
      <vt:lpstr>Example Lex Specification 1</vt:lpstr>
      <vt:lpstr>Example Lex Specification 2</vt:lpstr>
      <vt:lpstr>Example Lex Specification 3</vt:lpstr>
      <vt:lpstr>Example Lex Specification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yacc generators</dc:title>
  <dc:creator>nikitadesai.it@ddu.ac.in</dc:creator>
  <cp:lastModifiedBy>nikitadesai.it@ddu.ac.in</cp:lastModifiedBy>
  <cp:revision>7</cp:revision>
  <dcterms:created xsi:type="dcterms:W3CDTF">2020-12-09T07:29:22Z</dcterms:created>
  <dcterms:modified xsi:type="dcterms:W3CDTF">2020-12-26T11:40:40Z</dcterms:modified>
</cp:coreProperties>
</file>