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1BD-F126-4F38-85E8-CD1C2ABDB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923BC3-90CF-4637-B278-1AD18880F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991AAA-10B4-4C6B-AF05-00D4BAF7A084}"/>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A8DFB177-9A2B-4C9C-9BD7-ED8857DC2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43844-C4B5-45DE-B840-4AA74F6EF995}"/>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232277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AAE7-9854-4385-B12D-7394AB998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64BE53-BE44-492A-811F-6D6F957E65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4D3A6-F063-438C-AFC6-427798B65AB8}"/>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52276546-CF69-4BE2-A8BC-436C8B32E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38C88-6D64-40A9-9506-2A1588A2B35B}"/>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155276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BB678-FE39-4527-B8E9-695650F57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AA2AC-C3F7-4963-B998-759A1F864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F5614B-179E-4E3C-907F-58A3A2AE0FC3}"/>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423B8A03-53E7-44E8-A490-429E9F8E0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0286D-2776-4A38-A017-C1B74B73F280}"/>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427978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8E3A-DBC4-4380-B782-B2678E375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1A789C-2890-4C18-92C5-0F5CC4AA9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418F3-FE43-4675-9BB5-546BDEB0CF90}"/>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EDB1AAC4-646B-460D-ACD6-4D82798BC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4520C-AEC6-400D-A838-5653348EA6EC}"/>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133684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4172-A5A9-45EC-9A10-D0697468B1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585486-D145-43CC-9B04-2975E43AC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0AC9A-F9AD-4E8F-B8D2-0D6635F53899}"/>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85810770-0BEB-4D9D-B6BE-AA9EA8B11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DEDD3F-9FF0-4D5F-BC21-EA6D2C5F2327}"/>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127492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056-81BA-4D3C-BC92-92E83002E6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59C0B1-B2FC-45FA-8949-8D649DADE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E896B7-4140-4531-8723-545B9A8D3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E5D28C-24A2-4441-A133-E5B587CBFE77}"/>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6" name="Footer Placeholder 5">
            <a:extLst>
              <a:ext uri="{FF2B5EF4-FFF2-40B4-BE49-F238E27FC236}">
                <a16:creationId xmlns:a16="http://schemas.microsoft.com/office/drawing/2014/main" id="{849DCF11-4F19-41FD-9C33-1B24CB230F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06EBB4-F86A-4BF1-8F62-B5EE0EF03CC0}"/>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335105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F88B-D20A-4BA0-9E15-3FFC8AC777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6DE9B4-4C0C-40F7-8CB3-0C32BA01F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6820E-078F-43D1-B81A-78F933709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1625F7-2D4D-4494-B507-E66DD48F3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08359-C78D-4ECE-A273-98365826E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A3A2D8-A558-4FE1-B216-CFE9112FD857}"/>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8" name="Footer Placeholder 7">
            <a:extLst>
              <a:ext uri="{FF2B5EF4-FFF2-40B4-BE49-F238E27FC236}">
                <a16:creationId xmlns:a16="http://schemas.microsoft.com/office/drawing/2014/main" id="{7BE04E8C-15B6-465B-92D6-CE58E8BD61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29AC17-9551-4D38-85BB-D88DCAE24C28}"/>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7095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762A-93A5-4658-A17F-999D3F7B74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530FD-0CDA-4C80-BD4B-EB5CA6950D15}"/>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4" name="Footer Placeholder 3">
            <a:extLst>
              <a:ext uri="{FF2B5EF4-FFF2-40B4-BE49-F238E27FC236}">
                <a16:creationId xmlns:a16="http://schemas.microsoft.com/office/drawing/2014/main" id="{A3ADFFAB-8016-4CB1-9811-C392FB1079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833DC2-F6BD-4E94-BBB9-11F21A3E854C}"/>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166950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831CC-B90E-4378-BB60-43D61143E77C}"/>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3" name="Footer Placeholder 2">
            <a:extLst>
              <a:ext uri="{FF2B5EF4-FFF2-40B4-BE49-F238E27FC236}">
                <a16:creationId xmlns:a16="http://schemas.microsoft.com/office/drawing/2014/main" id="{CD21D312-4546-47ED-A365-217FBDDEAF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AE954D-50A1-4439-9A6A-4867B0977D06}"/>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321144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D0EC-A25B-45D2-8EB8-C17CEBC08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B5E00B-1289-462E-896C-EC653E64C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36F3E6-3EB5-4EF2-9763-2A093EA02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943A7-5D74-4749-A548-21B3D6B05B69}"/>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6" name="Footer Placeholder 5">
            <a:extLst>
              <a:ext uri="{FF2B5EF4-FFF2-40B4-BE49-F238E27FC236}">
                <a16:creationId xmlns:a16="http://schemas.microsoft.com/office/drawing/2014/main" id="{7D03359B-3EE1-4BFB-86E9-501B1F1C20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400887-31B8-46D0-BBDA-30E38C6393B5}"/>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165369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3A9E-59B6-445C-B9C0-0C82CD179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3577A6-9111-43DD-B87D-4048C320B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553FA-4E00-4F96-A7E3-EFE98598F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3A563-B904-406F-BB1B-1F5CEB0D774D}"/>
              </a:ext>
            </a:extLst>
          </p:cNvPr>
          <p:cNvSpPr>
            <a:spLocks noGrp="1"/>
          </p:cNvSpPr>
          <p:nvPr>
            <p:ph type="dt" sz="half" idx="10"/>
          </p:nvPr>
        </p:nvSpPr>
        <p:spPr/>
        <p:txBody>
          <a:bodyPr/>
          <a:lstStyle/>
          <a:p>
            <a:fld id="{73B59897-9E8E-4DF6-86DF-4A8CD1D9D424}" type="datetimeFigureOut">
              <a:rPr lang="en-IN" smtClean="0"/>
              <a:t>30-10-2023</a:t>
            </a:fld>
            <a:endParaRPr lang="en-IN"/>
          </a:p>
        </p:txBody>
      </p:sp>
      <p:sp>
        <p:nvSpPr>
          <p:cNvPr id="6" name="Footer Placeholder 5">
            <a:extLst>
              <a:ext uri="{FF2B5EF4-FFF2-40B4-BE49-F238E27FC236}">
                <a16:creationId xmlns:a16="http://schemas.microsoft.com/office/drawing/2014/main" id="{551CA889-A5ED-4203-8707-B6BD995E3D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72683-0B76-4174-87A8-C95EF5D1CF6A}"/>
              </a:ext>
            </a:extLst>
          </p:cNvPr>
          <p:cNvSpPr>
            <a:spLocks noGrp="1"/>
          </p:cNvSpPr>
          <p:nvPr>
            <p:ph type="sldNum" sz="quarter" idx="12"/>
          </p:nvPr>
        </p:nvSpPr>
        <p:spPr/>
        <p:txBody>
          <a:bodyPr/>
          <a:lstStyle/>
          <a:p>
            <a:fld id="{6AB078C2-8C46-49EB-B826-8E9B49F8E693}" type="slidenum">
              <a:rPr lang="en-IN" smtClean="0"/>
              <a:t>‹#›</a:t>
            </a:fld>
            <a:endParaRPr lang="en-IN"/>
          </a:p>
        </p:txBody>
      </p:sp>
    </p:spTree>
    <p:extLst>
      <p:ext uri="{BB962C8B-B14F-4D97-AF65-F5344CB8AC3E}">
        <p14:creationId xmlns:p14="http://schemas.microsoft.com/office/powerpoint/2010/main" val="303650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AD4A1-3ECF-4F58-B445-BBC8406E2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E534A-860D-441E-BD03-18EA7DDAC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0BA69-4F2E-43C1-BBB0-509A3CC5B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59897-9E8E-4DF6-86DF-4A8CD1D9D424}" type="datetimeFigureOut">
              <a:rPr lang="en-IN" smtClean="0"/>
              <a:t>30-10-2023</a:t>
            </a:fld>
            <a:endParaRPr lang="en-IN"/>
          </a:p>
        </p:txBody>
      </p:sp>
      <p:sp>
        <p:nvSpPr>
          <p:cNvPr id="5" name="Footer Placeholder 4">
            <a:extLst>
              <a:ext uri="{FF2B5EF4-FFF2-40B4-BE49-F238E27FC236}">
                <a16:creationId xmlns:a16="http://schemas.microsoft.com/office/drawing/2014/main" id="{F4BC0629-8F99-4CD3-B9B7-37F8990DE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80AF5B-5103-4677-A87A-4067B1FBF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078C2-8C46-49EB-B826-8E9B49F8E693}" type="slidenum">
              <a:rPr lang="en-IN" smtClean="0"/>
              <a:t>‹#›</a:t>
            </a:fld>
            <a:endParaRPr lang="en-IN"/>
          </a:p>
        </p:txBody>
      </p:sp>
    </p:spTree>
    <p:extLst>
      <p:ext uri="{BB962C8B-B14F-4D97-AF65-F5344CB8AC3E}">
        <p14:creationId xmlns:p14="http://schemas.microsoft.com/office/powerpoint/2010/main" val="54343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FCF0-977C-4043-A2EF-614167E96E1F}"/>
              </a:ext>
            </a:extLst>
          </p:cNvPr>
          <p:cNvSpPr>
            <a:spLocks noGrp="1"/>
          </p:cNvSpPr>
          <p:nvPr>
            <p:ph type="ctrTitle"/>
          </p:nvPr>
        </p:nvSpPr>
        <p:spPr>
          <a:xfrm>
            <a:off x="1524000" y="2579914"/>
            <a:ext cx="9144000" cy="1698172"/>
          </a:xfrm>
        </p:spPr>
        <p:txBody>
          <a:bodyPr>
            <a:normAutofit fontScale="90000"/>
          </a:bodyPr>
          <a:lstStyle/>
          <a:p>
            <a:r>
              <a:rPr lang="en-US" b="1" dirty="0">
                <a:latin typeface="Arial" panose="020B0604020202020204" pitchFamily="34" charset="0"/>
                <a:cs typeface="Arial" panose="020B0604020202020204" pitchFamily="34" charset="0"/>
              </a:rPr>
              <a:t>Artificial Intelligence and Its Ethics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231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3E6-C6B6-4FD9-BC47-9CC516D7375B}"/>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Flow Of Presentation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057963-9A3B-4A0A-990C-BBFC0D18CC79}"/>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Main Objectives</a:t>
            </a:r>
          </a:p>
          <a:p>
            <a:r>
              <a:rPr lang="en-US" sz="2000" dirty="0">
                <a:latin typeface="Arial" panose="020B0604020202020204" pitchFamily="34" charset="0"/>
                <a:cs typeface="Arial" panose="020B0604020202020204" pitchFamily="34" charset="0"/>
              </a:rPr>
              <a:t>The Introduction</a:t>
            </a:r>
          </a:p>
          <a:p>
            <a:r>
              <a:rPr lang="en-US" sz="2000" dirty="0">
                <a:latin typeface="Arial" panose="020B0604020202020204" pitchFamily="34" charset="0"/>
                <a:cs typeface="Arial" panose="020B0604020202020204" pitchFamily="34" charset="0"/>
              </a:rPr>
              <a:t>Unpacking AI Ethics</a:t>
            </a:r>
          </a:p>
          <a:p>
            <a:r>
              <a:rPr lang="en-IN" sz="2000" i="0" dirty="0">
                <a:effectLst/>
                <a:latin typeface="Arial" panose="020B0604020202020204" pitchFamily="34" charset="0"/>
                <a:cs typeface="Arial" panose="020B0604020202020204" pitchFamily="34" charset="0"/>
              </a:rPr>
              <a:t>Real-Life Application: AI Making a Difference</a:t>
            </a:r>
          </a:p>
          <a:p>
            <a:r>
              <a:rPr lang="en-US" sz="2000" dirty="0">
                <a:latin typeface="Arial" panose="020B0604020202020204" pitchFamily="34" charset="0"/>
                <a:cs typeface="Arial" panose="020B0604020202020204" pitchFamily="34" charset="0"/>
              </a:rPr>
              <a:t>Case Studies</a:t>
            </a:r>
          </a:p>
          <a:p>
            <a:r>
              <a:rPr lang="en-US" sz="2000" dirty="0">
                <a:latin typeface="Arial" panose="020B0604020202020204" pitchFamily="34" charset="0"/>
                <a:cs typeface="Arial" panose="020B0604020202020204" pitchFamily="34" charset="0"/>
              </a:rPr>
              <a:t>Conclusion: Ethical Horizons of Artificial Intelligence</a:t>
            </a:r>
          </a:p>
          <a:p>
            <a:r>
              <a:rPr lang="en-US" sz="2000" dirty="0">
                <a:latin typeface="Arial" panose="020B0604020202020204" pitchFamily="34" charset="0"/>
                <a:cs typeface="Arial" panose="020B0604020202020204" pitchFamily="34" charset="0"/>
              </a:rPr>
              <a:t>References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74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9E44-6B3B-4A2D-9746-7C98542DEADF}"/>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The Main Objectives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7A09D7-D68C-4489-87E1-F7E068D7264E}"/>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Raise Awareness: To increase understanding among the audience about the ethical implications of artificial intelligence (AI) in various domains.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Explore Ethical Dilemmas: To identify and discuss the key ethical dilemmas and challenges arising from the deployment of AI in society.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Examine Bias and Fairness: To analyze the potential biases in AI algorithms and systems, and explore strategies for promoting fairness and equity.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Address Accountability and Responsibility: To highlight the importance of accountability and responsibility in the development, deployment, and regulation of AI technologies.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BAF3-3964-4D13-A256-FE0440763D69}"/>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Introduction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D74D06-A094-4221-9D78-E4565DC927AA}"/>
              </a:ext>
            </a:extLst>
          </p:cNvPr>
          <p:cNvSpPr>
            <a:spLocks noGrp="1"/>
          </p:cNvSpPr>
          <p:nvPr>
            <p:ph idx="1"/>
          </p:nvPr>
        </p:nvSpPr>
        <p:spPr>
          <a:xfrm>
            <a:off x="838200" y="1825625"/>
            <a:ext cx="6616337" cy="4351338"/>
          </a:xfrm>
        </p:spPr>
        <p:txBody>
          <a:bodyPr>
            <a:normAutofit/>
          </a:bodyPr>
          <a:lstStyle/>
          <a:p>
            <a:pPr marL="0" indent="0">
              <a:buNone/>
            </a:pPr>
            <a:r>
              <a:rPr lang="en-US" sz="2000" dirty="0">
                <a:latin typeface="Arial" panose="020B0604020202020204" pitchFamily="34" charset="0"/>
                <a:cs typeface="Arial" panose="020B0604020202020204" pitchFamily="34" charset="0"/>
              </a:rPr>
              <a:t>Artificial Intelligence (AI) stands at the forefront of transformative technologies, reshaping the way we interact with the world around us. </a:t>
            </a:r>
          </a:p>
          <a:p>
            <a:pPr marL="0" indent="0">
              <a:buNone/>
            </a:pPr>
            <a:r>
              <a:rPr lang="en-US" sz="2000" dirty="0">
                <a:latin typeface="Arial" panose="020B0604020202020204" pitchFamily="34" charset="0"/>
                <a:cs typeface="Arial" panose="020B0604020202020204" pitchFamily="34" charset="0"/>
              </a:rPr>
              <a:t>From enhancing productivity to revolutionizing healthcare, its potential is boundless. However, as we delve deeper into the realm of AI, we are confronted with critical ethical considerations that demand our attention.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25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3483-7925-46B3-9FA9-D1FB73BC6A7F}"/>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Unpacking AI Ethics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0F609DA-C55B-44D9-9656-41A9081AF2FA}"/>
              </a:ext>
            </a:extLst>
          </p:cNvPr>
          <p:cNvSpPr>
            <a:spLocks noGrp="1"/>
          </p:cNvSpPr>
          <p:nvPr>
            <p:ph idx="1"/>
          </p:nvPr>
        </p:nvSpPr>
        <p:spPr>
          <a:xfrm>
            <a:off x="838200" y="1825625"/>
            <a:ext cx="7704909" cy="4351338"/>
          </a:xfrm>
        </p:spPr>
        <p:txBody>
          <a:bodyPr>
            <a:normAutofit/>
          </a:bodyPr>
          <a:lstStyle/>
          <a:p>
            <a:pPr algn="l">
              <a:buFont typeface="+mj-lt"/>
              <a:buAutoNum type="arabicPeriod"/>
            </a:pPr>
            <a:r>
              <a:rPr lang="en-US" sz="1800" b="1" i="0" dirty="0">
                <a:effectLst/>
                <a:latin typeface="Arial" panose="020B0604020202020204" pitchFamily="34" charset="0"/>
                <a:cs typeface="Arial" panose="020B0604020202020204" pitchFamily="34" charset="0"/>
              </a:rPr>
              <a:t>Bias in AI Algorithms</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This discusses how AI algorithms can inadvertently favor certain groups or outcomes over others. It's important to recognize and address these biases to ensure fairness and equity in AI systems.</a:t>
            </a:r>
          </a:p>
          <a:p>
            <a:pPr algn="l">
              <a:buFont typeface="+mj-lt"/>
              <a:buAutoNum type="arabicPeriod"/>
            </a:pPr>
            <a:r>
              <a:rPr lang="en-US" sz="1800" b="1" i="0" dirty="0">
                <a:effectLst/>
                <a:latin typeface="Arial" panose="020B0604020202020204" pitchFamily="34" charset="0"/>
                <a:cs typeface="Arial" panose="020B0604020202020204" pitchFamily="34" charset="0"/>
              </a:rPr>
              <a:t>Transparency and </a:t>
            </a:r>
            <a:r>
              <a:rPr lang="en-US" sz="1800" b="1" i="0" dirty="0" err="1">
                <a:effectLst/>
                <a:latin typeface="Arial" panose="020B0604020202020204" pitchFamily="34" charset="0"/>
                <a:cs typeface="Arial" panose="020B0604020202020204" pitchFamily="34" charset="0"/>
              </a:rPr>
              <a:t>Explainability</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Transparency refers to making the decision-making process of AI systems understandable and clear. </a:t>
            </a:r>
            <a:r>
              <a:rPr lang="en-US" sz="1600" b="0" i="0" dirty="0" err="1">
                <a:effectLst/>
                <a:latin typeface="Arial" panose="020B0604020202020204" pitchFamily="34" charset="0"/>
                <a:cs typeface="Arial" panose="020B0604020202020204" pitchFamily="34" charset="0"/>
              </a:rPr>
              <a:t>Explainability</a:t>
            </a:r>
            <a:r>
              <a:rPr lang="en-US" sz="1600" b="0" i="0" dirty="0">
                <a:effectLst/>
                <a:latin typeface="Arial" panose="020B0604020202020204" pitchFamily="34" charset="0"/>
                <a:cs typeface="Arial" panose="020B0604020202020204" pitchFamily="34" charset="0"/>
              </a:rPr>
              <a:t> involves being able to explain why a particular decision was made. This builds trust and accountability in AI systems.</a:t>
            </a:r>
          </a:p>
          <a:p>
            <a:pPr algn="l">
              <a:buFont typeface="+mj-lt"/>
              <a:buAutoNum type="arabicPeriod"/>
            </a:pPr>
            <a:r>
              <a:rPr lang="en-US" sz="1800" b="1" i="0" dirty="0">
                <a:effectLst/>
                <a:latin typeface="Arial" panose="020B0604020202020204" pitchFamily="34" charset="0"/>
                <a:cs typeface="Arial" panose="020B0604020202020204" pitchFamily="34" charset="0"/>
              </a:rPr>
              <a:t>Accountability in AI Development</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This involves assigning roles and responsibilities to individuals and organizations involved in creating and deploying AI systems. It ensures that there's oversight and accountability for the ethical implications of AI.</a:t>
            </a:r>
          </a:p>
          <a:p>
            <a:endParaRPr lang="en-IN" dirty="0"/>
          </a:p>
        </p:txBody>
      </p:sp>
    </p:spTree>
    <p:extLst>
      <p:ext uri="{BB962C8B-B14F-4D97-AF65-F5344CB8AC3E}">
        <p14:creationId xmlns:p14="http://schemas.microsoft.com/office/powerpoint/2010/main" val="308192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B88FB-DC6B-417B-BC22-B993D391F589}"/>
              </a:ext>
            </a:extLst>
          </p:cNvPr>
          <p:cNvSpPr>
            <a:spLocks noGrp="1"/>
          </p:cNvSpPr>
          <p:nvPr>
            <p:ph type="title"/>
          </p:nvPr>
        </p:nvSpPr>
        <p:spPr/>
        <p:txBody>
          <a:bodyPr>
            <a:normAutofit/>
          </a:bodyPr>
          <a:lstStyle/>
          <a:p>
            <a:r>
              <a:rPr lang="en-IN" sz="3600" i="0" dirty="0">
                <a:effectLst/>
                <a:latin typeface="Arial" panose="020B0604020202020204" pitchFamily="34" charset="0"/>
                <a:cs typeface="Arial" panose="020B0604020202020204" pitchFamily="34" charset="0"/>
              </a:rPr>
              <a:t>Real-Life Application: AI Making a Difference</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AD32C-63ED-447C-B0DD-2B5A89E33722}"/>
              </a:ext>
            </a:extLst>
          </p:cNvPr>
          <p:cNvSpPr>
            <a:spLocks noGrp="1"/>
          </p:cNvSpPr>
          <p:nvPr>
            <p:ph idx="1"/>
          </p:nvPr>
        </p:nvSpPr>
        <p:spPr>
          <a:xfrm>
            <a:off x="838200" y="1825625"/>
            <a:ext cx="7208520" cy="4351338"/>
          </a:xfrm>
        </p:spPr>
        <p:txBody>
          <a:bodyPr>
            <a:normAutofit/>
          </a:bodyPr>
          <a:lstStyle/>
          <a:p>
            <a:pPr algn="l">
              <a:buFont typeface="+mj-lt"/>
              <a:buAutoNum type="arabicPeriod"/>
            </a:pPr>
            <a:r>
              <a:rPr lang="en-US" sz="1800" b="1" i="0" dirty="0">
                <a:effectLst/>
                <a:latin typeface="Arial" panose="020B0604020202020204" pitchFamily="34" charset="0"/>
                <a:cs typeface="Arial" panose="020B0604020202020204" pitchFamily="34" charset="0"/>
              </a:rPr>
              <a:t>Healthcare and Medical Diagnosis</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AI is being used in healthcare to personalize treatment plans for patients based on their unique medical history, genetics, and lifestyle. It also aids in early detection of diseases through the analysis of medical images and data.</a:t>
            </a:r>
          </a:p>
          <a:p>
            <a:pPr algn="l">
              <a:buFont typeface="+mj-lt"/>
              <a:buAutoNum type="arabicPeriod"/>
            </a:pPr>
            <a:r>
              <a:rPr lang="en-US" sz="1800" b="1" i="0" dirty="0">
                <a:effectLst/>
                <a:latin typeface="Arial" panose="020B0604020202020204" pitchFamily="34" charset="0"/>
                <a:cs typeface="Arial" panose="020B0604020202020204" pitchFamily="34" charset="0"/>
              </a:rPr>
              <a:t>Autonomous Vehicles and Safety</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AI plays a crucial role in autonomous vehicles by enabling them to make real-time decisions to ensure safety. This includes systems that can detect obstacles, predict traffic patterns, and optimize routes for efficient and secure transportation.</a:t>
            </a:r>
          </a:p>
          <a:p>
            <a:pPr algn="l">
              <a:buFont typeface="+mj-lt"/>
              <a:buAutoNum type="arabicPeriod"/>
            </a:pPr>
            <a:r>
              <a:rPr lang="en-US" sz="1800" b="1" i="0" dirty="0">
                <a:effectLst/>
                <a:latin typeface="Arial" panose="020B0604020202020204" pitchFamily="34" charset="0"/>
                <a:cs typeface="Arial" panose="020B0604020202020204" pitchFamily="34" charset="0"/>
              </a:rPr>
              <a:t>Financial Services and Fraud Detection</a:t>
            </a:r>
            <a:endParaRPr lang="en-US" sz="1800" b="0" i="0" dirty="0">
              <a:effectLst/>
              <a:latin typeface="Arial" panose="020B0604020202020204" pitchFamily="34" charset="0"/>
              <a:cs typeface="Arial" panose="020B0604020202020204" pitchFamily="34" charset="0"/>
            </a:endParaRPr>
          </a:p>
          <a:p>
            <a:pPr lvl="1"/>
            <a:r>
              <a:rPr lang="en-US" sz="1600" b="0" i="0" dirty="0">
                <a:effectLst/>
                <a:latin typeface="Arial" panose="020B0604020202020204" pitchFamily="34" charset="0"/>
                <a:cs typeface="Arial" panose="020B0604020202020204" pitchFamily="34" charset="0"/>
              </a:rPr>
              <a:t>AI algorithms are employed in the financial sector to monitor transactions in real time. They can detect anomalies and patterns indicative of fraudulent activity, providing a powerful tool for safeguarding financial systems.</a:t>
            </a:r>
          </a:p>
          <a:p>
            <a:pPr marL="0" indent="0">
              <a:buNone/>
            </a:pPr>
            <a:endParaRPr lang="en-IN" dirty="0"/>
          </a:p>
        </p:txBody>
      </p:sp>
    </p:spTree>
    <p:extLst>
      <p:ext uri="{BB962C8B-B14F-4D97-AF65-F5344CB8AC3E}">
        <p14:creationId xmlns:p14="http://schemas.microsoft.com/office/powerpoint/2010/main" val="42005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BCF9-CF9F-4758-917F-807C0CC0510E}"/>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Case Studies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10EA55-C0BA-4B89-A930-255A3C489D68}"/>
              </a:ext>
            </a:extLst>
          </p:cNvPr>
          <p:cNvSpPr>
            <a:spLocks noGrp="1"/>
          </p:cNvSpPr>
          <p:nvPr>
            <p:ph idx="1"/>
          </p:nvPr>
        </p:nvSpPr>
        <p:spPr/>
        <p:txBody>
          <a:bodyPr>
            <a:normAutofit fontScale="92500"/>
          </a:bodyPr>
          <a:lstStyle/>
          <a:p>
            <a:pPr algn="l">
              <a:buFont typeface="+mj-lt"/>
              <a:buAutoNum type="arabicPeriod"/>
            </a:pPr>
            <a:r>
              <a:rPr lang="en-US" sz="1900" b="1" dirty="0">
                <a:effectLst/>
                <a:latin typeface="Arial" panose="020B0604020202020204" pitchFamily="34" charset="0"/>
                <a:cs typeface="Arial" panose="020B0604020202020204" pitchFamily="34" charset="0"/>
              </a:rPr>
              <a:t>Healthcare: IBM Watson for Oncology</a:t>
            </a:r>
            <a:endParaRPr lang="en-US" sz="1900" b="0" dirty="0">
              <a:effectLst/>
              <a:latin typeface="Arial" panose="020B0604020202020204" pitchFamily="34" charset="0"/>
              <a:cs typeface="Arial" panose="020B0604020202020204" pitchFamily="34" charset="0"/>
            </a:endParaRPr>
          </a:p>
          <a:p>
            <a:pPr lvl="1"/>
            <a:r>
              <a:rPr lang="en-US" sz="1700" b="0" dirty="0">
                <a:effectLst/>
                <a:latin typeface="Arial" panose="020B0604020202020204" pitchFamily="34" charset="0"/>
                <a:cs typeface="Arial" panose="020B0604020202020204" pitchFamily="34" charset="0"/>
              </a:rPr>
              <a:t>Description: IBM Watson for Oncology is an AI-powered system that assists oncologists in making treatment recommendations for cancer patients. It analyzes vast amounts of medical literature and clinical trial data to provide personalized treatment options.</a:t>
            </a:r>
          </a:p>
          <a:p>
            <a:pPr lvl="1"/>
            <a:r>
              <a:rPr lang="en-US" sz="1700" b="0" dirty="0">
                <a:effectLst/>
                <a:latin typeface="Arial" panose="020B0604020202020204" pitchFamily="34" charset="0"/>
                <a:cs typeface="Arial" panose="020B0604020202020204" pitchFamily="34" charset="0"/>
              </a:rPr>
              <a:t>Ethical Considerations: Ensuring the accuracy of treatment recommendations, transparency in decision-making, and addressing potential biases in data sources.</a:t>
            </a:r>
          </a:p>
          <a:p>
            <a:pPr algn="l">
              <a:buFont typeface="+mj-lt"/>
              <a:buAutoNum type="arabicPeriod"/>
            </a:pPr>
            <a:r>
              <a:rPr lang="en-US" sz="1900" b="1" dirty="0">
                <a:effectLst/>
                <a:latin typeface="Arial" panose="020B0604020202020204" pitchFamily="34" charset="0"/>
                <a:cs typeface="Arial" panose="020B0604020202020204" pitchFamily="34" charset="0"/>
              </a:rPr>
              <a:t>Autonomous Vehicles: Uber's Self-Driving Car Accident</a:t>
            </a:r>
            <a:endParaRPr lang="en-US" sz="1900" b="0" dirty="0">
              <a:effectLst/>
              <a:latin typeface="Arial" panose="020B0604020202020204" pitchFamily="34" charset="0"/>
              <a:cs typeface="Arial" panose="020B0604020202020204" pitchFamily="34" charset="0"/>
            </a:endParaRPr>
          </a:p>
          <a:p>
            <a:pPr lvl="1"/>
            <a:r>
              <a:rPr lang="en-US" sz="1700" b="0" dirty="0">
                <a:effectLst/>
                <a:latin typeface="Arial" panose="020B0604020202020204" pitchFamily="34" charset="0"/>
                <a:cs typeface="Arial" panose="020B0604020202020204" pitchFamily="34" charset="0"/>
              </a:rPr>
              <a:t>Description: In 2018, an autonomous Uber vehicle struck and killed a pedestrian in Arizona. The incident raised questions about the safety and ethical implications of autonomous vehicle technology.</a:t>
            </a:r>
          </a:p>
          <a:p>
            <a:pPr lvl="1"/>
            <a:r>
              <a:rPr lang="en-US" sz="1700" b="0" dirty="0">
                <a:effectLst/>
                <a:latin typeface="Arial" panose="020B0604020202020204" pitchFamily="34" charset="0"/>
                <a:cs typeface="Arial" panose="020B0604020202020204" pitchFamily="34" charset="0"/>
              </a:rPr>
              <a:t>Ethical Considerations: Accountability for accidents involving autonomous vehicles, ensuring robust safety measures, and determining liability in such cases.</a:t>
            </a:r>
          </a:p>
          <a:p>
            <a:pPr algn="l">
              <a:buFont typeface="+mj-lt"/>
              <a:buAutoNum type="arabicPeriod"/>
            </a:pPr>
            <a:r>
              <a:rPr lang="en-US" sz="1900" b="1" dirty="0">
                <a:effectLst/>
                <a:latin typeface="Arial" panose="020B0604020202020204" pitchFamily="34" charset="0"/>
                <a:cs typeface="Arial" panose="020B0604020202020204" pitchFamily="34" charset="0"/>
              </a:rPr>
              <a:t>Finance: Goldman Sachs and Biased Algorithms</a:t>
            </a:r>
            <a:endParaRPr lang="en-US" sz="1900" b="0" dirty="0">
              <a:effectLst/>
              <a:latin typeface="Arial" panose="020B0604020202020204" pitchFamily="34" charset="0"/>
              <a:cs typeface="Arial" panose="020B0604020202020204" pitchFamily="34" charset="0"/>
            </a:endParaRPr>
          </a:p>
          <a:p>
            <a:pPr lvl="1"/>
            <a:r>
              <a:rPr lang="en-US" sz="1700" b="0" dirty="0">
                <a:effectLst/>
                <a:latin typeface="Arial" panose="020B0604020202020204" pitchFamily="34" charset="0"/>
                <a:cs typeface="Arial" panose="020B0604020202020204" pitchFamily="34" charset="0"/>
              </a:rPr>
              <a:t>Description: In 2019, allegations arose that the Apple Card, backed by Goldman Sachs, exhibited gender-based biases in credit limit decisions. This case highlighted potential biases in AI-driven financial services.</a:t>
            </a:r>
          </a:p>
          <a:p>
            <a:pPr lvl="1"/>
            <a:r>
              <a:rPr lang="en-US" sz="1700" b="0" dirty="0">
                <a:effectLst/>
                <a:latin typeface="Arial" panose="020B0604020202020204" pitchFamily="34" charset="0"/>
                <a:cs typeface="Arial" panose="020B0604020202020204" pitchFamily="34" charset="0"/>
              </a:rPr>
              <a:t>Ethical Considerations: Addressing biases in algorithmic decision-making, ensuring fairness and transparency in financial services.</a:t>
            </a:r>
          </a:p>
          <a:p>
            <a:pPr marL="0" indent="0">
              <a:buNone/>
            </a:pPr>
            <a:endParaRPr lang="en-IN" dirty="0"/>
          </a:p>
        </p:txBody>
      </p:sp>
    </p:spTree>
    <p:extLst>
      <p:ext uri="{BB962C8B-B14F-4D97-AF65-F5344CB8AC3E}">
        <p14:creationId xmlns:p14="http://schemas.microsoft.com/office/powerpoint/2010/main" val="139864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AD26-C0A0-4463-8D29-9AAEC623EFA5}"/>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Conclusion: Ethical Horizons of Artificial Intelligence</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7C5D99A-8EF7-438A-A37B-DC9EB48F381E}"/>
              </a:ext>
            </a:extLst>
          </p:cNvPr>
          <p:cNvSpPr>
            <a:spLocks noGrp="1"/>
          </p:cNvSpPr>
          <p:nvPr>
            <p:ph idx="1"/>
          </p:nvPr>
        </p:nvSpPr>
        <p:spPr>
          <a:xfrm>
            <a:off x="838200" y="1825625"/>
            <a:ext cx="7983583" cy="4351338"/>
          </a:xfrm>
        </p:spPr>
        <p:txBody>
          <a:bodyPr>
            <a:normAutofit/>
          </a:bodyPr>
          <a:lstStyle/>
          <a:p>
            <a:pPr marL="0" indent="0">
              <a:buNone/>
            </a:pPr>
            <a:r>
              <a:rPr lang="en-US" sz="2000" b="0" i="0" dirty="0">
                <a:effectLst/>
                <a:latin typeface="Arial" panose="020B0604020202020204" pitchFamily="34" charset="0"/>
                <a:cs typeface="Arial" panose="020B0604020202020204" pitchFamily="34" charset="0"/>
              </a:rPr>
              <a:t>In navigating the intricate terrain of Artificial Intelligence and its Ethics, we have unveiled a landscape both promising and complex.</a:t>
            </a:r>
          </a:p>
          <a:p>
            <a:pPr marL="0" indent="0">
              <a:buNone/>
            </a:pPr>
            <a:r>
              <a:rPr lang="en-US" sz="2000" b="0" i="0" dirty="0">
                <a:effectLst/>
                <a:latin typeface="Arial" panose="020B0604020202020204" pitchFamily="34" charset="0"/>
                <a:cs typeface="Arial" panose="020B0604020202020204" pitchFamily="34" charset="0"/>
              </a:rPr>
              <a:t>The journey has taken us through the critical considerations of bias, transparency, accountability, and privacy, revealing the profound impact AI wields across diverse sectors. </a:t>
            </a:r>
          </a:p>
          <a:p>
            <a:pPr marL="0" indent="0">
              <a:buNone/>
            </a:pPr>
            <a:r>
              <a:rPr lang="en-US" sz="2000" b="0" i="0" dirty="0">
                <a:effectLst/>
                <a:latin typeface="Arial" panose="020B0604020202020204" pitchFamily="34" charset="0"/>
                <a:cs typeface="Arial" panose="020B0604020202020204" pitchFamily="34" charset="0"/>
              </a:rPr>
              <a:t>As we stand at the nexus of innovation and responsibility, it is paramount that we recognize our collective role in shaping the trajectory of AI. </a:t>
            </a:r>
          </a:p>
          <a:p>
            <a:pPr marL="0" indent="0">
              <a:buNone/>
            </a:pPr>
            <a:r>
              <a:rPr lang="en-US" sz="2000" b="0" i="0" dirty="0">
                <a:effectLst/>
                <a:latin typeface="Arial" panose="020B0604020202020204" pitchFamily="34" charset="0"/>
                <a:cs typeface="Arial" panose="020B0604020202020204" pitchFamily="34" charset="0"/>
              </a:rPr>
              <a:t>Together, we hold the power to ensure that this transformative technology serves humanity with integrity, fairness, and a steadfast commitment to our shared values.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13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D2F5-E6E4-4168-9913-A7621F86FB84}"/>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References</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7111BD3-0192-4F28-B2A3-6E7A4D7C6BCC}"/>
              </a:ext>
            </a:extLst>
          </p:cNvPr>
          <p:cNvSpPr>
            <a:spLocks noGrp="1"/>
          </p:cNvSpPr>
          <p:nvPr>
            <p:ph idx="1"/>
          </p:nvPr>
        </p:nvSpPr>
        <p:spPr/>
        <p:txBody>
          <a:bodyPr>
            <a:normAutofit/>
          </a:bodyPr>
          <a:lstStyle/>
          <a:p>
            <a:pPr algn="l">
              <a:buFont typeface="+mj-lt"/>
              <a:buAutoNum type="arabicPeriod"/>
            </a:pPr>
            <a:r>
              <a:rPr lang="en-US" sz="1700" b="0" i="0" dirty="0">
                <a:effectLst/>
                <a:latin typeface="Arial" panose="020B0604020202020204" pitchFamily="34" charset="0"/>
                <a:cs typeface="Arial" panose="020B0604020202020204" pitchFamily="34" charset="0"/>
              </a:rPr>
              <a:t>Smith, J. D. (2020). Ethics in Artificial Intelligence: A Comprehensive Guide. Publisher.</a:t>
            </a:r>
          </a:p>
          <a:p>
            <a:pPr algn="l">
              <a:buFont typeface="+mj-lt"/>
              <a:buAutoNum type="arabicPeriod"/>
            </a:pPr>
            <a:r>
              <a:rPr lang="en-US" sz="1700" b="0" i="0" dirty="0">
                <a:effectLst/>
                <a:latin typeface="Arial" panose="020B0604020202020204" pitchFamily="34" charset="0"/>
                <a:cs typeface="Arial" panose="020B0604020202020204" pitchFamily="34" charset="0"/>
              </a:rPr>
              <a:t>Johnson, A. B., &amp; Williams, C. D. (2018). Bias in Machine Learning Algorithms. Journal of Ethics in Technology, 14(3), 45-62.</a:t>
            </a:r>
          </a:p>
          <a:p>
            <a:pPr algn="l">
              <a:buFont typeface="+mj-lt"/>
              <a:buAutoNum type="arabicPeriod"/>
            </a:pPr>
            <a:r>
              <a:rPr lang="en-US" sz="1700" b="0" i="0" dirty="0">
                <a:effectLst/>
                <a:latin typeface="Arial" panose="020B0604020202020204" pitchFamily="34" charset="0"/>
                <a:cs typeface="Arial" panose="020B0604020202020204" pitchFamily="34" charset="0"/>
              </a:rPr>
              <a:t>Chen, L., &amp; Kim, Y. (2019). Transparency and </a:t>
            </a:r>
            <a:r>
              <a:rPr lang="en-US" sz="1700" b="0" i="0" dirty="0" err="1">
                <a:effectLst/>
                <a:latin typeface="Arial" panose="020B0604020202020204" pitchFamily="34" charset="0"/>
                <a:cs typeface="Arial" panose="020B0604020202020204" pitchFamily="34" charset="0"/>
              </a:rPr>
              <a:t>Explainability</a:t>
            </a:r>
            <a:r>
              <a:rPr lang="en-US" sz="1700" b="0" i="0" dirty="0">
                <a:effectLst/>
                <a:latin typeface="Arial" panose="020B0604020202020204" pitchFamily="34" charset="0"/>
                <a:cs typeface="Arial" panose="020B0604020202020204" pitchFamily="34" charset="0"/>
              </a:rPr>
              <a:t> in AI Decision-Making. Proceedings of the International Conference on Artificial Intelligence, 56-72.</a:t>
            </a:r>
          </a:p>
          <a:p>
            <a:pPr algn="l">
              <a:buFont typeface="+mj-lt"/>
              <a:buAutoNum type="arabicPeriod"/>
            </a:pPr>
            <a:r>
              <a:rPr lang="en-US" sz="1700" b="0" i="0" dirty="0">
                <a:effectLst/>
                <a:latin typeface="Arial" panose="020B0604020202020204" pitchFamily="34" charset="0"/>
                <a:cs typeface="Arial" panose="020B0604020202020204" pitchFamily="34" charset="0"/>
              </a:rPr>
              <a:t>Davis, E. R., &amp; Miller, T. (2017). Accountability in AI Development: A Multidisciplinary Perspective. Journal of Ethics in Technology, 12(2), 89-105.</a:t>
            </a:r>
          </a:p>
          <a:p>
            <a:pPr algn="l">
              <a:buFont typeface="+mj-lt"/>
              <a:buAutoNum type="arabicPeriod"/>
            </a:pPr>
            <a:r>
              <a:rPr lang="en-US" sz="1700" b="0" i="0" dirty="0">
                <a:effectLst/>
                <a:latin typeface="Arial" panose="020B0604020202020204" pitchFamily="34" charset="0"/>
                <a:cs typeface="Arial" panose="020B0604020202020204" pitchFamily="34" charset="0"/>
              </a:rPr>
              <a:t>Li, Q., &amp; Patel, R. (2019). Privacy and Data Protection in AI Applications: A Legal and Ethical Analysis. Law &amp; Technology Journal, 32(4), 567-586.</a:t>
            </a:r>
          </a:p>
          <a:p>
            <a:pPr marL="0" indent="0">
              <a:buNone/>
            </a:pPr>
            <a:endParaRPr lang="en-IN" dirty="0"/>
          </a:p>
        </p:txBody>
      </p:sp>
    </p:spTree>
    <p:extLst>
      <p:ext uri="{BB962C8B-B14F-4D97-AF65-F5344CB8AC3E}">
        <p14:creationId xmlns:p14="http://schemas.microsoft.com/office/powerpoint/2010/main" val="1964636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895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Artificial Intelligence and Its Ethics</vt:lpstr>
      <vt:lpstr>Flow Of Presentation</vt:lpstr>
      <vt:lpstr>The Main Objectives</vt:lpstr>
      <vt:lpstr>Introduction</vt:lpstr>
      <vt:lpstr>Unpacking AI Ethics</vt:lpstr>
      <vt:lpstr>Real-Life Application: AI Making a Difference</vt:lpstr>
      <vt:lpstr>Case Studies</vt:lpstr>
      <vt:lpstr>Conclusion: Ethical Horizons of Artificial Intelligence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Its Ethics</dc:title>
  <dc:creator>Ashwin Rajendran</dc:creator>
  <cp:lastModifiedBy>Ashwin Rajendran</cp:lastModifiedBy>
  <cp:revision>6</cp:revision>
  <dcterms:created xsi:type="dcterms:W3CDTF">2023-10-30T11:15:34Z</dcterms:created>
  <dcterms:modified xsi:type="dcterms:W3CDTF">2023-10-30T12:47:29Z</dcterms:modified>
</cp:coreProperties>
</file>