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305" r:id="rId2"/>
    <p:sldId id="415" r:id="rId3"/>
    <p:sldId id="441" r:id="rId4"/>
    <p:sldId id="442" r:id="rId5"/>
    <p:sldId id="443" r:id="rId6"/>
    <p:sldId id="445" r:id="rId7"/>
    <p:sldId id="446" r:id="rId8"/>
    <p:sldId id="381" r:id="rId9"/>
    <p:sldId id="457" r:id="rId10"/>
    <p:sldId id="447" r:id="rId11"/>
    <p:sldId id="425" r:id="rId12"/>
    <p:sldId id="426" r:id="rId13"/>
    <p:sldId id="458" r:id="rId14"/>
    <p:sldId id="459" r:id="rId15"/>
    <p:sldId id="460" r:id="rId16"/>
    <p:sldId id="449" r:id="rId17"/>
    <p:sldId id="461" r:id="rId18"/>
    <p:sldId id="355" r:id="rId19"/>
    <p:sldId id="450" r:id="rId20"/>
    <p:sldId id="326" r:id="rId21"/>
    <p:sldId id="44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D4904B-3607-498D-9061-25C88CC149AC}">
          <p14:sldIdLst>
            <p14:sldId id="305"/>
            <p14:sldId id="415"/>
            <p14:sldId id="441"/>
            <p14:sldId id="442"/>
            <p14:sldId id="443"/>
            <p14:sldId id="445"/>
            <p14:sldId id="446"/>
            <p14:sldId id="381"/>
            <p14:sldId id="457"/>
          </p14:sldIdLst>
        </p14:section>
        <p14:section name="Untitled Section" id="{40CA6015-D143-4E78-A937-4EF5C5722108}">
          <p14:sldIdLst>
            <p14:sldId id="447"/>
            <p14:sldId id="425"/>
            <p14:sldId id="426"/>
            <p14:sldId id="458"/>
            <p14:sldId id="459"/>
            <p14:sldId id="460"/>
            <p14:sldId id="449"/>
            <p14:sldId id="461"/>
            <p14:sldId id="355"/>
            <p14:sldId id="450"/>
            <p14:sldId id="326"/>
            <p14:sldId id="4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835"/>
    <a:srgbClr val="E84924"/>
    <a:srgbClr val="CCCC00"/>
    <a:srgbClr val="6C5D1E"/>
    <a:srgbClr val="794E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 varScale="1">
        <p:scale>
          <a:sx n="77" d="100"/>
          <a:sy n="77" d="100"/>
        </p:scale>
        <p:origin x="156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37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0FAD1-6A8D-4D2F-AE45-1C0A454F5DC6}" type="datetimeFigureOut">
              <a:rPr lang="en-US" smtClean="0"/>
              <a:t>5/30/2025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2223F-5A1E-45DE-93DC-D8B3EE9064A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/>
              <a:t>z</a:t>
            </a:r>
            <a:endParaRPr lang="en-IN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96DA53-1FBF-41BD-828E-26A137D48A62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/>
              <a:t>z</a:t>
            </a:r>
            <a:endParaRPr lang="en-IN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96DA53-1FBF-41BD-828E-26A137D48A62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A8098-E7AA-42FE-A317-6D2FCCA0E130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 b="0" cap="none" spc="0">
                <a:ln w="18415" cmpd="sng">
                  <a:solidFill>
                    <a:srgbClr val="CCCC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165C-04DC-430C-B667-6D8CD6CC04CE}" type="datetime1">
              <a:rPr lang="en-US" smtClean="0"/>
              <a:t>5/30/2025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5728-2519-4A9E-A0FA-DC9176AF10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5737-2CFF-4F79-B799-3571ED6515C8}" type="datetime1">
              <a:rPr lang="en-US" smtClean="0"/>
              <a:t>5/30/2025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5728-2519-4A9E-A0FA-DC9176AF10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7F50-C7D7-46AA-ADE5-641ABA7B486E}" type="datetime1">
              <a:rPr lang="en-US" smtClean="0"/>
              <a:t>5/30/2025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5728-2519-4A9E-A0FA-DC9176AF10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0593-14B7-4FEF-BE16-E0743CA2F6A9}" type="datetime1">
              <a:rPr lang="en-US" smtClean="0"/>
              <a:t>5/30/2025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5728-2519-4A9E-A0FA-DC9176AF10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7E9E-A359-44DA-96C5-CCC50EFB0F28}" type="datetime1">
              <a:rPr lang="en-US" smtClean="0"/>
              <a:t>5/30/2025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5728-2519-4A9E-A0FA-DC9176AF10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B458-76E9-417E-A8EC-04EAFE133BA6}" type="datetime1">
              <a:rPr lang="en-US" smtClean="0"/>
              <a:t>5/30/2025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5728-2519-4A9E-A0FA-DC9176AF10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24B4-1C96-4B89-A541-64035CA9C224}" type="datetime1">
              <a:rPr lang="en-US" smtClean="0"/>
              <a:t>5/30/2025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5728-2519-4A9E-A0FA-DC9176AF10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E6A5-2DE4-4482-95D6-77DC359872EB}" type="datetime1">
              <a:rPr lang="en-US" smtClean="0"/>
              <a:t>5/30/2025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5728-2519-4A9E-A0FA-DC9176AF10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A6A4-C7B8-409F-A98A-DC94340BAF8F}" type="datetime1">
              <a:rPr lang="en-US" smtClean="0"/>
              <a:t>5/30/2025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5728-2519-4A9E-A0FA-DC9176AF10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097F-281C-435E-9B8D-B1568A345482}" type="datetime1">
              <a:rPr lang="en-US" smtClean="0"/>
              <a:t>5/30/2025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5728-2519-4A9E-A0FA-DC9176AF10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8CC7-C59D-4077-BE0E-6667E7368E83}" type="datetime1">
              <a:rPr lang="en-US" smtClean="0"/>
              <a:t>5/30/2025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5728-2519-4A9E-A0FA-DC9176AF10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97DC3-EDCD-4810-8E9A-828761FEDBD2}" type="datetime1">
              <a:rPr lang="en-US" smtClean="0"/>
              <a:t>5/30/2025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5338" y="6356351"/>
            <a:ext cx="471462" cy="365125"/>
          </a:xfrm>
          <a:prstGeom prst="rect">
            <a:avLst/>
          </a:prstGeom>
          <a:solidFill>
            <a:srgbClr val="6C5D1E"/>
          </a:solidFill>
        </p:spPr>
        <p:txBody>
          <a:bodyPr vert="horz" lIns="91440" tIns="45720" rIns="91440" bIns="45720" rtlCol="0" anchor="ctr"/>
          <a:lstStyle>
            <a:lvl1pPr algn="r">
              <a:defRPr sz="1200"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</a:lstStyle>
          <a:p>
            <a:fld id="{399E5728-2519-4A9E-A0FA-DC9176AF1010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kern="1200" cap="none" spc="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492" y="692696"/>
            <a:ext cx="8121015" cy="1446173"/>
          </a:xfrm>
        </p:spPr>
        <p:txBody>
          <a:bodyPr>
            <a:noAutofit/>
          </a:bodyPr>
          <a:lstStyle/>
          <a:p>
            <a:r>
              <a:rPr lang="en-US" sz="3800" b="1" dirty="0">
                <a:solidFill>
                  <a:srgbClr val="FFFF00"/>
                </a:solidFill>
              </a:rPr>
              <a:t>AI–POWERED GRIEVANCE MANAGEMENT SOLUTION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2124" y="2578736"/>
            <a:ext cx="8121015" cy="3837940"/>
          </a:xfrm>
        </p:spPr>
        <p:txBody>
          <a:bodyPr>
            <a:normAutofit fontScale="90000" lnSpcReduction="1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Done By</a:t>
            </a:r>
            <a:endParaRPr lang="en-US" sz="2890" b="1" dirty="0">
              <a:solidFill>
                <a:schemeClr val="tx1"/>
              </a:solidFill>
            </a:endParaRPr>
          </a:p>
          <a:p>
            <a:pPr lvl="2" algn="l"/>
            <a:r>
              <a:rPr lang="en-US" altLang="en-US" sz="2890" b="1" dirty="0">
                <a:solidFill>
                  <a:schemeClr val="tx1"/>
                </a:solidFill>
              </a:rPr>
              <a:t>DHINESHKUMAR M</a:t>
            </a:r>
            <a:r>
              <a:rPr lang="en-IN" altLang="en-US" sz="2890" b="1" dirty="0">
                <a:solidFill>
                  <a:schemeClr val="tx1"/>
                </a:solidFill>
              </a:rPr>
              <a:t>       </a:t>
            </a:r>
            <a:r>
              <a:rPr lang="en-US" sz="2890" b="1" dirty="0">
                <a:solidFill>
                  <a:schemeClr val="tx1"/>
                </a:solidFill>
              </a:rPr>
              <a:t>(412720104012)</a:t>
            </a:r>
          </a:p>
          <a:p>
            <a:pPr lvl="2" algn="l"/>
            <a:r>
              <a:rPr lang="en-US" altLang="en-US" sz="2890" b="1" dirty="0">
                <a:solidFill>
                  <a:schemeClr val="tx1"/>
                </a:solidFill>
              </a:rPr>
              <a:t>UDHAYA KUMAR </a:t>
            </a:r>
            <a:r>
              <a:rPr lang="en-IN" altLang="en-US" sz="2890" b="1" dirty="0">
                <a:solidFill>
                  <a:schemeClr val="tx1"/>
                </a:solidFill>
              </a:rPr>
              <a:t> A       </a:t>
            </a:r>
            <a:r>
              <a:rPr lang="en-US" sz="2890" b="1" dirty="0">
                <a:solidFill>
                  <a:schemeClr val="tx1"/>
                </a:solidFill>
              </a:rPr>
              <a:t>(412720104055)</a:t>
            </a:r>
          </a:p>
          <a:p>
            <a:pPr lvl="2" algn="l"/>
            <a:r>
              <a:rPr lang="en-US" altLang="en-US" sz="2885" b="1" dirty="0">
                <a:solidFill>
                  <a:schemeClr val="tx1"/>
                </a:solidFill>
                <a:sym typeface="+mn-ea"/>
              </a:rPr>
              <a:t>THARUN KUMAR</a:t>
            </a:r>
            <a:r>
              <a:rPr lang="en-IN" altLang="en-US" sz="2885" b="1" dirty="0">
                <a:solidFill>
                  <a:schemeClr val="tx1"/>
                </a:solidFill>
                <a:sym typeface="+mn-ea"/>
              </a:rPr>
              <a:t> M</a:t>
            </a:r>
            <a:r>
              <a:rPr lang="en-US" sz="2885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IN" altLang="en-US" sz="2885" b="1" dirty="0">
                <a:solidFill>
                  <a:schemeClr val="tx1"/>
                </a:solidFill>
                <a:sym typeface="+mn-ea"/>
              </a:rPr>
              <a:t>     </a:t>
            </a:r>
            <a:r>
              <a:rPr lang="en-US" sz="2885" b="1" dirty="0">
                <a:solidFill>
                  <a:schemeClr val="tx1"/>
                </a:solidFill>
                <a:sym typeface="+mn-ea"/>
              </a:rPr>
              <a:t>(412720104053)</a:t>
            </a:r>
          </a:p>
          <a:p>
            <a:pPr lvl="2" algn="l"/>
            <a:r>
              <a:rPr lang="en-US" sz="2890" b="1" dirty="0">
                <a:solidFill>
                  <a:schemeClr val="tx1"/>
                </a:solidFill>
              </a:rPr>
              <a:t>SOURAV ANAND N	      (412721104048)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Supervised by</a:t>
            </a:r>
          </a:p>
          <a:p>
            <a:r>
              <a:rPr lang="en-US" b="1" dirty="0">
                <a:solidFill>
                  <a:schemeClr val="tx1"/>
                </a:solidFill>
              </a:rPr>
              <a:t>Dr. B SELVALAKSHMI , B.E., MBA., M.E., Ph.D.,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4831" y="6492875"/>
            <a:ext cx="471462" cy="365125"/>
          </a:xfrm>
        </p:spPr>
        <p:txBody>
          <a:bodyPr/>
          <a:lstStyle/>
          <a:p>
            <a:fld id="{399E5728-2519-4A9E-A0FA-DC9176AF1010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6518362"/>
            <a:ext cx="471462" cy="365125"/>
          </a:xfrm>
        </p:spPr>
        <p:txBody>
          <a:bodyPr/>
          <a:lstStyle/>
          <a:p>
            <a:fld id="{399E5728-2519-4A9E-A0FA-DC9176AF1010}" type="slidenum">
              <a:rPr lang="en-IN" smtClean="0"/>
              <a:t>10</a:t>
            </a:fld>
            <a:endParaRPr lang="en-I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94CF742-12BD-C38B-90DF-C97EDC96D1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2352" y="1606450"/>
            <a:ext cx="8579296" cy="475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Module 1: Admin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	Manage Users, </a:t>
            </a:r>
            <a:r>
              <a:rPr lang="en-US" altLang="en-US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Kmeans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 categorization, Blockchain Verification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Module 2: User (Petitioner)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	Register/Login, Submit Grievance, Track Status, Receive Notifications.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Module 3: Employee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92D05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	Register/Login, Manage Assigned Grievances, Update Status.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Module 4: AI and Analytics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	Grievance Categorization, Sentiment Analysis, Trend Detection.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Module 5: Blockchain Integrity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0005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	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amper-proof logging of grievance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ea"/>
                <a:cs typeface="+mj-ea"/>
              </a:rPr>
              <a:t>MODULE </a:t>
            </a:r>
            <a:r>
              <a:rPr lang="en-IN" altLang="en-US" sz="3200" b="1" dirty="0">
                <a:solidFill>
                  <a:schemeClr val="bg1"/>
                </a:solidFill>
                <a:latin typeface="+mj-ea"/>
                <a:cs typeface="+mj-ea"/>
              </a:rPr>
              <a:t>1</a:t>
            </a:r>
            <a:r>
              <a:rPr lang="en-US" sz="3200" b="1" dirty="0">
                <a:solidFill>
                  <a:schemeClr val="bg1"/>
                </a:solidFill>
                <a:latin typeface="+mj-ea"/>
                <a:cs typeface="+mj-ea"/>
              </a:rPr>
              <a:t> </a:t>
            </a:r>
            <a:r>
              <a:rPr lang="en-IN" altLang="en-US" sz="3200" b="1" dirty="0">
                <a:solidFill>
                  <a:schemeClr val="bg1"/>
                </a:solidFill>
                <a:latin typeface="+mj-ea"/>
                <a:cs typeface="+mj-ea"/>
              </a:rPr>
              <a:t>ADMIN</a:t>
            </a:r>
            <a:endParaRPr lang="en-US" sz="3200" b="1" dirty="0">
              <a:solidFill>
                <a:schemeClr val="bg1"/>
              </a:solidFill>
              <a:latin typeface="+mj-ea"/>
              <a:cs typeface="+mj-ea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5728-2519-4A9E-A0FA-DC9176AF1010}" type="slidenum">
              <a:rPr lang="en-IN" sz="1800" smtClean="0">
                <a:solidFill>
                  <a:schemeClr val="tx1"/>
                </a:solidFill>
              </a:rPr>
              <a:t>11</a:t>
            </a:fld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A0EF1E5-832F-D28A-FEF6-A590D96AA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68" y="751609"/>
            <a:ext cx="4824899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Input: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 User Data, Grievance Categories, Department Details.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Features: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Register/Login: Username, Email, Password.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Add/View Categories: Category Name, Description.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Manage Users: Assign Roles, Departments.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Analytics: Generate Reports, Visualize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Output: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Managed Grievances, Analytics Reports.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924252-DBBD-5C96-6947-6F0FDE345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925" y="607568"/>
            <a:ext cx="4248835" cy="509073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ea"/>
                <a:cs typeface="+mj-ea"/>
              </a:rPr>
              <a:t>MODULE 2 </a:t>
            </a:r>
            <a:r>
              <a:rPr lang="en-IN" altLang="en-US" sz="3200" b="1" dirty="0">
                <a:solidFill>
                  <a:schemeClr val="bg1"/>
                </a:solidFill>
                <a:latin typeface="+mj-ea"/>
                <a:cs typeface="+mj-ea"/>
              </a:rPr>
              <a:t>USER (PETITIONER</a:t>
            </a:r>
            <a:r>
              <a:rPr lang="en-US" altLang="en-US" sz="2400" b="1" dirty="0">
                <a:solidFill>
                  <a:schemeClr val="bg1"/>
                </a:solidFill>
                <a:latin typeface="+mj-ea"/>
                <a:cs typeface="+mj-ea"/>
              </a:rPr>
              <a:t>)</a:t>
            </a:r>
            <a:endParaRPr lang="en-US" sz="2400" b="1" dirty="0">
              <a:solidFill>
                <a:schemeClr val="bg1"/>
              </a:solidFill>
              <a:latin typeface="+mj-ea"/>
              <a:cs typeface="+mj-ea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5728-2519-4A9E-A0FA-DC9176AF1010}" type="slidenum">
              <a:rPr lang="en-IN" sz="1800" smtClean="0">
                <a:solidFill>
                  <a:schemeClr val="tx1"/>
                </a:solidFill>
              </a:rPr>
              <a:t>12</a:t>
            </a:fld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60DC7-591D-582D-CAC2-64C34A81E70F}"/>
              </a:ext>
            </a:extLst>
          </p:cNvPr>
          <p:cNvSpPr txBox="1"/>
          <p:nvPr/>
        </p:nvSpPr>
        <p:spPr>
          <a:xfrm>
            <a:off x="4572000" y="584775"/>
            <a:ext cx="4572000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Input: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Grievance Details (Title, Description, Files).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Output: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Grievance Submission, Status Updates.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Features: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Register/Login: Username, Email, Password.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Submit Grievance: Text, File Uploads (e.g., </a:t>
            </a: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Handwritten Documents).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Track Status: View Grievance Progress.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Notifications: Real-time Updates via Email/In-App.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BE39DE-5E02-9C3C-4598-62A81B53A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4" y="587859"/>
            <a:ext cx="4257183" cy="62737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F57C-9DB7-DDC1-67AE-F78DFF1D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262" y="0"/>
            <a:ext cx="9158262" cy="764704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MODULE 3 EMPLOYEE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2DB8B6-9AB4-7E21-09AD-593461E0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5728-2519-4A9E-A0FA-DC9176AF1010}" type="slidenum">
              <a:rPr lang="en-IN" smtClean="0"/>
              <a:t>13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813B42-D99A-4468-BEAC-46F395E112EA}"/>
              </a:ext>
            </a:extLst>
          </p:cNvPr>
          <p:cNvSpPr txBox="1"/>
          <p:nvPr/>
        </p:nvSpPr>
        <p:spPr>
          <a:xfrm>
            <a:off x="4572000" y="764704"/>
            <a:ext cx="4572000" cy="4611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Input: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Assigned Grievances.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Output: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Status Updates, Resolutions.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Features: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Register/Login: Username, Email, Password.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View Grievances: Filtered by Role (Lead, Senior, Junior).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Update Status: Pending, In Progress, Resolved.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8F6EE-B959-6036-7834-505A7E0C8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1"/>
          <a:stretch/>
        </p:blipFill>
        <p:spPr>
          <a:xfrm>
            <a:off x="30778" y="764704"/>
            <a:ext cx="4667030" cy="612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94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A255-8F46-D233-F6AF-74A88C91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br>
              <a:rPr lang="en-US" dirty="0">
                <a:effectLst/>
              </a:rPr>
            </a:br>
            <a:r>
              <a:rPr lang="en-US" dirty="0">
                <a:effectLst/>
              </a:rPr>
              <a:t>MODULE 4 - AI AND ANALYTICS</a:t>
            </a:r>
            <a:br>
              <a:rPr lang="en-US" dirty="0">
                <a:effectLst/>
              </a:rPr>
            </a:b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A4234E-5F1E-F48C-7B63-7E2D28C2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5728-2519-4A9E-A0FA-DC9176AF1010}" type="slidenum">
              <a:rPr lang="en-IN" smtClean="0"/>
              <a:t>14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F87E8-E5B2-A38F-2C74-BCFDFCC414D1}"/>
              </a:ext>
            </a:extLst>
          </p:cNvPr>
          <p:cNvSpPr txBox="1"/>
          <p:nvPr/>
        </p:nvSpPr>
        <p:spPr>
          <a:xfrm>
            <a:off x="4355976" y="980728"/>
            <a:ext cx="4788024" cy="5113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Input: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Grievance Data.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Output: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Insights, Predictions.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Features: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NLP Analysis: Categorization, Sentiment Analysis (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Transformer,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Hugging Face).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OCR: Extract Text from Handwritten Documents (Tesseract).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Clustering: Identify Trends (K-means).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Reports: Visualize Grievance Patterns.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709613-366C-62F8-C8EB-B6AF8ADDB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8" t="5435" r="-2438" b="-444"/>
          <a:stretch/>
        </p:blipFill>
        <p:spPr>
          <a:xfrm>
            <a:off x="101247" y="1268760"/>
            <a:ext cx="4153483" cy="541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80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15A9-6C9F-5313-DDB2-C520CFE76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br>
              <a:rPr lang="en-IN" dirty="0">
                <a:effectLst/>
              </a:rPr>
            </a:br>
            <a:r>
              <a:rPr lang="en-IN" dirty="0">
                <a:effectLst/>
              </a:rPr>
              <a:t>Module 5 - Blockchain Integration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600FEA-85EA-ACC3-0951-0FE91BBD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5728-2519-4A9E-A0FA-DC9176AF1010}" type="slidenum">
              <a:rPr lang="en-IN" smtClean="0"/>
              <a:t>15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34BD6-75AA-B8C7-26E0-3A2DFDA1EB62}"/>
              </a:ext>
            </a:extLst>
          </p:cNvPr>
          <p:cNvSpPr txBox="1"/>
          <p:nvPr/>
        </p:nvSpPr>
        <p:spPr>
          <a:xfrm>
            <a:off x="4788026" y="836712"/>
            <a:ext cx="4355974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Input: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Grievance Data.(id, title, description, created at timestamp)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Output: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Hash V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Features: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Hash Generation: SHA-256 for Grievance Data.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Blockchain Storage: Store Hashes on Ethereum </a:t>
            </a:r>
            <a:r>
              <a:rPr lang="en-US" altLang="en-US" sz="20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estnet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(ganache).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Verification: Compare Hashes to Ensure Integrity.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91D0F-F38A-7BB0-AAA0-C0055C4D0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7"/>
          <a:stretch/>
        </p:blipFill>
        <p:spPr>
          <a:xfrm>
            <a:off x="1821" y="1124744"/>
            <a:ext cx="4570179" cy="47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43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59" cy="7060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SCREEN SHOTS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6470969"/>
            <a:ext cx="471462" cy="365125"/>
          </a:xfrm>
        </p:spPr>
        <p:txBody>
          <a:bodyPr/>
          <a:lstStyle/>
          <a:p>
            <a:fld id="{399E5728-2519-4A9E-A0FA-DC9176AF1010}" type="slidenum">
              <a:rPr lang="en-IN" smtClean="0"/>
              <a:t>16</a:t>
            </a:fld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2B4F56-B7B9-A575-83E8-0A257419A0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484784"/>
            <a:ext cx="4038600" cy="2145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2093B30-DAF3-7E9D-140D-02F7420A8F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640" y="1484784"/>
            <a:ext cx="4038600" cy="2145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CC9389-6CB4-4CCD-F4F3-90DE763FEF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89" y="3976958"/>
            <a:ext cx="4078312" cy="22603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9F66F0-2F90-C8F2-B0A9-0C2586BC4C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3976957"/>
            <a:ext cx="4022039" cy="226239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68EDA2-9431-D78D-17C4-E47B294E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7592" y="6492875"/>
            <a:ext cx="471462" cy="365125"/>
          </a:xfrm>
        </p:spPr>
        <p:txBody>
          <a:bodyPr/>
          <a:lstStyle/>
          <a:p>
            <a:fld id="{399E5728-2519-4A9E-A0FA-DC9176AF1010}" type="slidenum">
              <a:rPr lang="en-IN" smtClean="0"/>
              <a:t>17</a:t>
            </a:fld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54F3761-7E85-E0AB-BEF9-5F5AE37D2402}"/>
              </a:ext>
            </a:extLst>
          </p:cNvPr>
          <p:cNvSpPr txBox="1">
            <a:spLocks/>
          </p:cNvSpPr>
          <p:nvPr/>
        </p:nvSpPr>
        <p:spPr>
          <a:xfrm>
            <a:off x="179512" y="260648"/>
            <a:ext cx="8784976" cy="792088"/>
          </a:xfrm>
          <a:prstGeom prst="rect">
            <a:avLst/>
          </a:prstGeom>
          <a:solidFill>
            <a:srgbClr val="002060"/>
          </a:solidFill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kern="120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effectLst/>
                <a:latin typeface="+mn-lt"/>
              </a:rPr>
              <a:t>SCREEN SHOTS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288D3B-324B-7E21-26A4-881DBDD00F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79" y="1700808"/>
            <a:ext cx="4059001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BDDD2B-F869-5C49-AEE9-2DCC7B6C17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81786"/>
            <a:ext cx="4159676" cy="2213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18F772-4473-411A-EF34-C4181B880A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8" y="4324558"/>
            <a:ext cx="4057972" cy="2213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7FAF77-350B-1C18-CA84-E515517A42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324558"/>
            <a:ext cx="4159676" cy="2213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4331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30" y="188640"/>
            <a:ext cx="8784976" cy="648072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FD51C1-6C5D-39F8-1779-633B2B9D7123}"/>
              </a:ext>
            </a:extLst>
          </p:cNvPr>
          <p:cNvSpPr txBox="1"/>
          <p:nvPr/>
        </p:nvSpPr>
        <p:spPr>
          <a:xfrm>
            <a:off x="179512" y="1268760"/>
            <a:ext cx="878497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Successfully developed a grievance management system using Next.js,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Supabase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, Python, and Blockchain.</a:t>
            </a:r>
          </a:p>
          <a:p>
            <a:pPr lvl="1"/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Features like AI-driven analysis, multilingual support, and blockchain transparency enhance efficiency and trust.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The system streamlines grievance redressal, reduces manual efforts, and provides a user-friendly experience for all stakeholders.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41609"/>
            <a:ext cx="8928992" cy="720080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72538" y="6492875"/>
            <a:ext cx="471462" cy="365125"/>
          </a:xfrm>
        </p:spPr>
        <p:txBody>
          <a:bodyPr/>
          <a:lstStyle/>
          <a:p>
            <a:fld id="{399E5728-2519-4A9E-A0FA-DC9176AF1010}" type="slidenum">
              <a:rPr lang="en-IN" smtClean="0"/>
              <a:t>19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A30BB2-4A53-73D2-3FC0-7AC3EF55307E}"/>
              </a:ext>
            </a:extLst>
          </p:cNvPr>
          <p:cNvSpPr txBox="1"/>
          <p:nvPr/>
        </p:nvSpPr>
        <p:spPr>
          <a:xfrm>
            <a:off x="107504" y="1062594"/>
            <a:ext cx="8928992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Integrate advanced AI models for predictive grievance resolution.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Expand blockchain support to main</a:t>
            </a:r>
            <a:r>
              <a:rPr lang="en-US" altLang="en-US" sz="2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-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net for production use.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Add a mobile app for enhanced accessibility.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Implement a feedback system for continuous improvement.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Enhance security with multi-factor authentication (MFA).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9350"/>
          </a:xfrm>
        </p:spPr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554480"/>
            <a:ext cx="8199120" cy="530352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effectLst/>
              </a:rPr>
              <a:t>The AI-Powered Grievance Management and Solution System (APGMSS) is a platform designed to streamline grievance submission, processing, and resolution for institutions like colleges, governments, etc.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effectLst/>
              </a:rPr>
              <a:t>Admin can manage users and see visualizations, employees can take up a grievance and add actions to it,  while users (petitioners) can submit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and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ffectLst/>
              </a:rPr>
              <a:t> track grievances.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effectLst/>
              </a:rPr>
              <a:t>Built using Next.js,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effectLst/>
              </a:rPr>
              <a:t>Supabase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effectLst/>
              </a:rPr>
              <a:t>, Python (for AI/NLP/OCR), and blockchain (Solidity), the system ensures transparency, and security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effectLst/>
              </a:rPr>
              <a:t>Features include multilingual support, AI-driven grievance analysis, blockchain-verified records, and real-time notifications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effectLst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2477" y="6498122"/>
            <a:ext cx="471462" cy="365125"/>
          </a:xfrm>
        </p:spPr>
        <p:txBody>
          <a:bodyPr/>
          <a:lstStyle/>
          <a:p>
            <a:fld id="{399E5728-2519-4A9E-A0FA-DC9176AF1010}" type="slidenum">
              <a:rPr lang="en-IN" smtClean="0"/>
              <a:t>2</a:t>
            </a:fld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720080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72538" y="6478882"/>
            <a:ext cx="471462" cy="365125"/>
          </a:xfrm>
        </p:spPr>
        <p:txBody>
          <a:bodyPr/>
          <a:lstStyle/>
          <a:p>
            <a:fld id="{399E5728-2519-4A9E-A0FA-DC9176AF1010}" type="slidenum">
              <a:rPr lang="en-IN" smtClean="0"/>
              <a:t>20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E1E7A6-1566-F10B-C319-903B0D250AB2}"/>
              </a:ext>
            </a:extLst>
          </p:cNvPr>
          <p:cNvSpPr txBox="1"/>
          <p:nvPr/>
        </p:nvSpPr>
        <p:spPr>
          <a:xfrm>
            <a:off x="0" y="1187768"/>
            <a:ext cx="9144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Department of Administrative Reforms and Public Grievances (DARPG) and Digital India Bhashini, “AI-Based Bhashini Integrated with CPGRAMS Portal for Grievance Redressal in Local Languages,” Press Information Bureau, Government of India, 2021.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 Archana et al., “Automating Grievance Portal by Automating Central Grievance Redressal System using Artificial Intelligence,” International Research Journal of Computer Science (IRJCS), 2024.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R. Bhatia et al., “AI-Driven Complaint Classification System in Indian Universities,” International Journal of Intelligent Systems, 2020.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S. Nair et al., “Blockchain-Based Grievance Redressal Mechanism,” IEEE 6th International Conference on Computing Communication and Automation, 2021.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H. Kumar et al., “Issues with Existing Grievance Redressal Systems and Blockchain-Based Mitigation Approaches,” ResearchGate, 2023.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 Raj &amp; N. Kulkarni, “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Supabase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-Enabled Role-Based Access in Grievance Portals,” Journal of Software Architecture and Design, 2022.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72538" y="6492875"/>
            <a:ext cx="471462" cy="365125"/>
          </a:xfrm>
        </p:spPr>
        <p:txBody>
          <a:bodyPr/>
          <a:lstStyle/>
          <a:p>
            <a:fld id="{399E5728-2519-4A9E-A0FA-DC9176AF1010}" type="slidenum">
              <a:rPr lang="en-IN" smtClean="0"/>
              <a:t>21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42911" y="2428868"/>
            <a:ext cx="7786742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solidFill>
                  <a:srgbClr val="FF0000"/>
                </a:solidFill>
                <a:latin typeface="+mj-lt"/>
                <a:cs typeface="+mj-lt"/>
              </a:rPr>
              <a:t>THANK YOU</a:t>
            </a:r>
            <a:endParaRPr lang="en-US" sz="9600" dirty="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790951"/>
              </p:ext>
            </p:extLst>
          </p:nvPr>
        </p:nvGraphicFramePr>
        <p:xfrm>
          <a:off x="0" y="1017395"/>
          <a:ext cx="9119234" cy="64238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2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4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2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251">
                <a:tc>
                  <a:txBody>
                    <a:bodyPr/>
                    <a:lstStyle/>
                    <a:p>
                      <a:r>
                        <a:rPr lang="en-US" sz="1800" dirty="0"/>
                        <a:t>AUTHOR/ YEAR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TITLE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CONCEPT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ISSUES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8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Department of Administrative Reforms and Public Grievances (DARPG) and Digital India Bhashini,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AI-Based Bhashini Integrated with CPGRAMS Portal for Grievance Redressal in Local Languages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Integration of AI-powered language tool Bhashini with CPGRAMS for multilingual grievance redressal.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Focus on translation, lacks intelligent categorization and blockchain integration.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4824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A. Archana et al.,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Automating Grievance Portal by Automating Central Grievance Redressal System using Artificial Intelligence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AI-driven automation for grievance categorization, prioritization, and routing using NLP and ML.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Lacks multilingual support and blockchain for data integrity.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48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</a:rPr>
                        <a:t>A. Raj &amp; N. Kulkarni, 2022</a:t>
                      </a:r>
                    </a:p>
                    <a:p>
                      <a:endParaRPr lang="en-IN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effectLst/>
                        </a:rPr>
                        <a:t>Supabase</a:t>
                      </a:r>
                      <a:r>
                        <a:rPr lang="en-US" dirty="0">
                          <a:effectLst/>
                        </a:rPr>
                        <a:t>-Enabled Role-Based Access in Grievance Portals</a:t>
                      </a:r>
                    </a:p>
                    <a:p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Role-based access control (RBAC) using </a:t>
                      </a:r>
                      <a:r>
                        <a:rPr lang="en-US" dirty="0" err="1">
                          <a:effectLst/>
                        </a:rPr>
                        <a:t>Supabase</a:t>
                      </a:r>
                      <a:r>
                        <a:rPr lang="en-US" dirty="0">
                          <a:effectLst/>
                        </a:rPr>
                        <a:t> for secure grievance management</a:t>
                      </a:r>
                    </a:p>
                    <a:p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Lacks AI and blockchain features.</a:t>
                      </a:r>
                    </a:p>
                    <a:p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934321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7550" y="6669087"/>
            <a:ext cx="471462" cy="365125"/>
          </a:xfrm>
        </p:spPr>
        <p:txBody>
          <a:bodyPr/>
          <a:lstStyle/>
          <a:p>
            <a:pPr>
              <a:defRPr/>
            </a:pPr>
            <a:fld id="{9CDC96CD-152B-4AD7-A095-BEC33C86ECB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itle 1"/>
          <p:cNvSpPr txBox="1"/>
          <p:nvPr/>
        </p:nvSpPr>
        <p:spPr>
          <a:xfrm>
            <a:off x="33020" y="6350"/>
            <a:ext cx="9119235" cy="97409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>
                <a:ln w="18415" cmpd="sng">
                  <a:solidFill>
                    <a:srgbClr val="CCCC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LITERATURE</a:t>
            </a:r>
            <a:r>
              <a:rPr kumimoji="0" lang="en-US" sz="4400" b="0" i="0" u="none" strike="noStrike" kern="1200" cap="none" spc="0" normalizeH="0" noProof="0" dirty="0">
                <a:ln w="18415" cmpd="sng">
                  <a:solidFill>
                    <a:srgbClr val="CCCC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REVIEW</a:t>
            </a:r>
            <a:endParaRPr kumimoji="0" lang="en-US" sz="4400" b="0" i="0" u="none" strike="noStrike" kern="1200" cap="none" spc="0" normalizeH="0" baseline="0" noProof="0" dirty="0">
              <a:ln w="18415" cmpd="sng">
                <a:solidFill>
                  <a:srgbClr val="CCCC00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23590"/>
              </p:ext>
            </p:extLst>
          </p:nvPr>
        </p:nvGraphicFramePr>
        <p:xfrm>
          <a:off x="0" y="1"/>
          <a:ext cx="9188450" cy="68579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6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9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1509">
                <a:tc>
                  <a:txBody>
                    <a:bodyPr/>
                    <a:lstStyle/>
                    <a:p>
                      <a:r>
                        <a:rPr lang="en-US" sz="1800" dirty="0"/>
                        <a:t>AUTHOR/ YEAR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TITLE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CONCEPT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ISSUES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0945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R. Bhatia et al.,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AI-Driven Complaint Classification System in Indian Universities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AI-driven complaint classification in universities using NLP and ML.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Limited to digital inputs, lacks blockchain and multilingual support.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4599"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S. Nair et al.,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Blockchain-Based Grievance Redressal 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Blockchain for transparency and auditability in grievance redressal.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No AI automation or multilingual support.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0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>
                          <a:effectLst/>
                        </a:rPr>
                        <a:t>H. Kumar et al., 2023</a:t>
                      </a:r>
                    </a:p>
                    <a:p>
                      <a:endParaRPr lang="fr-FR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Issues with Existing Grievance Redressal Systems and Blockchain-Based Mitigation Approaches</a:t>
                      </a:r>
                    </a:p>
                    <a:p>
                      <a:endParaRPr lang="en-IN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Blockchain to address transparency issues in grievance systems.</a:t>
                      </a:r>
                    </a:p>
                    <a:p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</a:rPr>
                        <a:t>Limited focus on AI automation.</a:t>
                      </a:r>
                    </a:p>
                    <a:p>
                      <a:endParaRPr lang="en-IN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998268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72538" y="6492874"/>
            <a:ext cx="471462" cy="365125"/>
          </a:xfrm>
        </p:spPr>
        <p:txBody>
          <a:bodyPr/>
          <a:lstStyle/>
          <a:p>
            <a:pPr>
              <a:defRPr/>
            </a:pPr>
            <a:fld id="{9CDC96CD-152B-4AD7-A095-BEC33C86ECBB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25779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effectLst/>
              </a:rPr>
              <a:t>Existing grievance systems are often manual or semi-automated, relying on paper-based submissions and delayed updates. [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effectLst/>
              </a:rPr>
              <a:t>Eg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effectLst/>
              </a:rPr>
              <a:t>: CPGRMS]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</a:rPr>
              <a:t>They lack scalability, real-time tracking, and transparency.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</a:rPr>
              <a:t>Multilingual support for regional languages (e.g., Tamil) is limited.</a:t>
            </a:r>
          </a:p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Data integrity and security are major concerns due to the absence of tamper-proof mechanisms.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</a:rPr>
              <a:t>User experience is hindered by delayed responses and lack of automation.</a:t>
            </a:r>
          </a:p>
          <a:p>
            <a:endParaRPr lang="en-US" sz="20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9154" y="6492875"/>
            <a:ext cx="471462" cy="365125"/>
          </a:xfrm>
        </p:spPr>
        <p:txBody>
          <a:bodyPr/>
          <a:lstStyle/>
          <a:p>
            <a:fld id="{399E5728-2519-4A9E-A0FA-DC9176AF1010}" type="slidenum">
              <a:rPr lang="en-IN" smtClean="0"/>
              <a:t>5</a:t>
            </a:fld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76464"/>
          </a:xfrm>
        </p:spPr>
        <p:txBody>
          <a:bodyPr anchor="ctr">
            <a:normAutofit/>
          </a:bodyPr>
          <a:lstStyle/>
          <a:p>
            <a:r>
              <a:rPr lang="en-IN" sz="2800" dirty="0">
                <a:solidFill>
                  <a:schemeClr val="accent2">
                    <a:lumMod val="75000"/>
                  </a:schemeClr>
                </a:solidFill>
              </a:rPr>
              <a:t>An AI Powered Grievance Management solution System that is easy to use and easy to extend for other organisations, not limited to just government organisation.</a:t>
            </a:r>
            <a:endParaRPr lang="en-IN" sz="280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r>
              <a:rPr lang="en-IN" sz="2800" dirty="0">
                <a:solidFill>
                  <a:schemeClr val="accent2">
                    <a:lumMod val="75000"/>
                  </a:schemeClr>
                </a:solidFill>
                <a:effectLst/>
              </a:rPr>
              <a:t>Built using Next.js (frontend), </a:t>
            </a:r>
            <a:r>
              <a:rPr lang="en-IN" sz="2800" dirty="0" err="1">
                <a:solidFill>
                  <a:schemeClr val="accent2">
                    <a:lumMod val="75000"/>
                  </a:schemeClr>
                </a:solidFill>
                <a:effectLst/>
              </a:rPr>
              <a:t>Supa</a:t>
            </a:r>
            <a:r>
              <a:rPr lang="en-IN" sz="2800" dirty="0" err="1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IN" sz="2800" dirty="0" err="1">
                <a:solidFill>
                  <a:schemeClr val="accent2">
                    <a:lumMod val="75000"/>
                  </a:schemeClr>
                </a:solidFill>
                <a:effectLst/>
              </a:rPr>
              <a:t>ase</a:t>
            </a:r>
            <a:r>
              <a:rPr lang="en-IN" sz="2800" dirty="0">
                <a:solidFill>
                  <a:schemeClr val="accent2">
                    <a:lumMod val="75000"/>
                  </a:schemeClr>
                </a:solidFill>
                <a:effectLst/>
              </a:rPr>
              <a:t> (backend/database), Python server(AI/NLP/OCR), and Solidity (blockchain).</a:t>
            </a:r>
          </a:p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Scalable, secure, and user-friendly, and reducing manual efforts.</a:t>
            </a:r>
            <a:endParaRPr lang="en-US" sz="160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72538" y="6492875"/>
            <a:ext cx="471462" cy="365125"/>
          </a:xfrm>
        </p:spPr>
        <p:txBody>
          <a:bodyPr/>
          <a:lstStyle/>
          <a:p>
            <a:fld id="{399E5728-2519-4A9E-A0FA-DC9176AF1010}" type="slidenum">
              <a:rPr lang="en-IN" smtClean="0"/>
              <a:t>6</a:t>
            </a:fld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72538" y="6492875"/>
            <a:ext cx="471462" cy="365125"/>
          </a:xfrm>
        </p:spPr>
        <p:txBody>
          <a:bodyPr/>
          <a:lstStyle/>
          <a:p>
            <a:fld id="{399E5728-2519-4A9E-A0FA-DC9176AF1010}" type="slidenum">
              <a:rPr lang="en-IN" smtClean="0"/>
              <a:t>7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441112" y="532246"/>
            <a:ext cx="8229600" cy="5793508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accent2">
                    <a:lumMod val="75000"/>
                  </a:schemeClr>
                </a:solidFill>
                <a:effectLst/>
              </a:rPr>
              <a:t>Features include</a:t>
            </a:r>
            <a:r>
              <a:rPr lang="en-IN" sz="2800" dirty="0">
                <a:effectLst/>
              </a:rPr>
              <a:t>: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  <a:effectLst/>
              </a:rPr>
              <a:t>AI-driven grievance categorization and resolution suggestions using NLP (Transformers, Hugging Face).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  <a:effectLst/>
              </a:rPr>
              <a:t>Multilingual support with OCR for handwritten Tamil documents.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  <a:effectLst/>
              </a:rPr>
              <a:t>Blockchain-verified records for transparency using Ethereum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effectLst/>
              </a:rPr>
              <a:t>testnets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effectLst/>
              </a:rPr>
              <a:t>.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  <a:effectLst/>
              </a:rPr>
              <a:t>Role-based dashboards for petitioners, employees, and admins.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  <a:effectLst/>
              </a:rPr>
              <a:t>Real-time notifications via email and in-app alerts.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algn="just"/>
            <a:endParaRPr lang="en-US" sz="278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SYSTEM ARCHITECTURE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6526350"/>
            <a:ext cx="471462" cy="365125"/>
          </a:xfrm>
        </p:spPr>
        <p:txBody>
          <a:bodyPr/>
          <a:lstStyle/>
          <a:p>
            <a:fld id="{399E5728-2519-4A9E-A0FA-DC9176AF1010}" type="slidenum">
              <a:rPr lang="en-IN" smtClean="0"/>
              <a:t>8</a:t>
            </a:fld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67BCDA-6A68-B22D-F265-310E50407387}"/>
              </a:ext>
            </a:extLst>
          </p:cNvPr>
          <p:cNvSpPr txBox="1"/>
          <p:nvPr/>
        </p:nvSpPr>
        <p:spPr>
          <a:xfrm>
            <a:off x="4698370" y="1487273"/>
            <a:ext cx="426611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Next.js for responsive, role-based dashboards.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Supabase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(PostgreSQL) for data storage, authentication, and real-time updates.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Layer: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with transformers and Hugging Face for NLP-based grievance analysis.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Solidity smart contracts on Ethereum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testnets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record integrity.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8B974F-E1CB-BC4E-83E0-477A0D0C2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" y="1628800"/>
            <a:ext cx="4676775" cy="53245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Algorithm /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7565"/>
          </a:xfrm>
        </p:spPr>
        <p:txBody>
          <a:bodyPr>
            <a:normAutofit fontScale="975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Requirements Gathering and Planning.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Database Design (</a:t>
            </a:r>
            <a:r>
              <a:rPr lang="en-IN" dirty="0" err="1"/>
              <a:t>Supabase</a:t>
            </a:r>
            <a:r>
              <a:rPr lang="en-IN" dirty="0"/>
              <a:t> PostgreSQL).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User Interface Design (Next.js, Tailwind CSS).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Backend Development (</a:t>
            </a:r>
            <a:r>
              <a:rPr lang="en-IN" dirty="0" err="1"/>
              <a:t>Supabase</a:t>
            </a:r>
            <a:r>
              <a:rPr lang="en-IN" dirty="0"/>
              <a:t>, Node.js).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AI Integration (Python, transformers, Tesseract OCR).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Blockchain Integration (Solidity, Ethers.js).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Testing and Debugging.</a:t>
            </a:r>
            <a:endParaRPr lang="en-I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72538" y="6478271"/>
            <a:ext cx="471462" cy="365125"/>
          </a:xfrm>
        </p:spPr>
        <p:txBody>
          <a:bodyPr/>
          <a:lstStyle/>
          <a:p>
            <a:fld id="{399E5728-2519-4A9E-A0FA-DC9176AF1010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1375</Words>
  <Application>Microsoft Office PowerPoint</Application>
  <PresentationFormat>On-screen Show (4:3)</PresentationFormat>
  <Paragraphs>192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AI–POWERED GRIEVANCE MANAGEMENT SOLUTION SYSTEM</vt:lpstr>
      <vt:lpstr>ABSTRACT</vt:lpstr>
      <vt:lpstr>PowerPoint Presentation</vt:lpstr>
      <vt:lpstr>PowerPoint Presentation</vt:lpstr>
      <vt:lpstr>EXISTING SYSTEM</vt:lpstr>
      <vt:lpstr>PROPOSED SYTEM</vt:lpstr>
      <vt:lpstr>PowerPoint Presentation</vt:lpstr>
      <vt:lpstr>OVERALL SYSTEM ARCHITECTURE </vt:lpstr>
      <vt:lpstr>Algorithm / Procedure</vt:lpstr>
      <vt:lpstr>MODULES</vt:lpstr>
      <vt:lpstr>PowerPoint Presentation</vt:lpstr>
      <vt:lpstr>PowerPoint Presentation</vt:lpstr>
      <vt:lpstr>MODULE 3 EMPLOYEE</vt:lpstr>
      <vt:lpstr> MODULE 4 - AI AND ANALYTICS </vt:lpstr>
      <vt:lpstr> Module 5 - Blockchain Integration </vt:lpstr>
      <vt:lpstr>SCREEN SHOTS </vt:lpstr>
      <vt:lpstr>PowerPoint Presentation</vt:lpstr>
      <vt:lpstr>CONCLUSION</vt:lpstr>
      <vt:lpstr>FUTURE WORK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EMACHINES</dc:creator>
  <cp:lastModifiedBy>Dhineshkumar M</cp:lastModifiedBy>
  <cp:revision>296</cp:revision>
  <dcterms:created xsi:type="dcterms:W3CDTF">2012-09-21T13:12:00Z</dcterms:created>
  <dcterms:modified xsi:type="dcterms:W3CDTF">2025-05-30T04:31:01Z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D9F5943C1FDD42C9A1982273DB72E844</vt:lpwstr>
  </property>
  <property fmtid="{D5CDD505-2E9C-101B-9397-08002B2CF9AE}" pid="3" name="KSOProductBuildVer">
    <vt:lpwstr>1033-11.2.0.11219</vt:lpwstr>
  </property>
</Properties>
</file>