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176EE-B234-3995-5864-C1F731A2E97F}" v="6" dt="2025-04-20T13:50:13.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452A-7989-4883-B7C9-381442841C45}" type="datetimeFigureOut">
              <a:rPr lang="en-GB" smtClean="0"/>
              <a:t>20/04/2025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11FA1-5BD9-416F-BFC4-142EFC778A75}" type="slidenum">
              <a:rPr lang="en-GB" smtClean="0"/>
              <a:t>‹#›</a:t>
            </a:fld>
            <a:endParaRPr lang="en-GB"/>
          </a:p>
        </p:txBody>
      </p:sp>
    </p:spTree>
    <p:extLst>
      <p:ext uri="{BB962C8B-B14F-4D97-AF65-F5344CB8AC3E}">
        <p14:creationId xmlns:p14="http://schemas.microsoft.com/office/powerpoint/2010/main" val="163724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ontiersin.org/journals/public-health/articles/10.3389/fpubh.2018.00288/full"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researchrepository.ucd.ie/entities/publication/942f4469-c32c-4265-a18a-7101c3b45d6c" TargetMode="External"/><Relationship Id="rId4" Type="http://schemas.openxmlformats.org/officeDocument/2006/relationships/hyperlink" Target="https://onlinelibrary.wiley.com/doi/full/10.4061/2011/92494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fr-FR" sz="1800" kern="100" err="1">
                <a:effectLst/>
                <a:latin typeface="Aptos" panose="020B0004020202020204" pitchFamily="34" charset="0"/>
                <a:ea typeface="DengXian" panose="02010600030101010101" pitchFamily="2" charset="-122"/>
                <a:cs typeface="Arial" panose="020B0604020202020204" pitchFamily="34" charset="0"/>
              </a:rPr>
              <a:t>Thivel</a:t>
            </a:r>
            <a:r>
              <a:rPr lang="fr-FR" sz="1800" kern="100">
                <a:effectLst/>
                <a:latin typeface="Aptos" panose="020B0004020202020204" pitchFamily="34" charset="0"/>
                <a:ea typeface="DengXian" panose="02010600030101010101" pitchFamily="2" charset="-122"/>
                <a:cs typeface="Arial" panose="020B0604020202020204" pitchFamily="34" charset="0"/>
              </a:rPr>
              <a:t>, D., Tremblay, A., Genin, P. M., </a:t>
            </a:r>
            <a:r>
              <a:rPr lang="fr-FR" sz="1800" kern="100" err="1">
                <a:effectLst/>
                <a:latin typeface="Aptos" panose="020B0004020202020204" pitchFamily="34" charset="0"/>
                <a:ea typeface="DengXian" panose="02010600030101010101" pitchFamily="2" charset="-122"/>
                <a:cs typeface="Arial" panose="020B0604020202020204" pitchFamily="34" charset="0"/>
              </a:rPr>
              <a:t>Panahi</a:t>
            </a:r>
            <a:r>
              <a:rPr lang="fr-FR" sz="1800" kern="100">
                <a:effectLst/>
                <a:latin typeface="Aptos" panose="020B0004020202020204" pitchFamily="34" charset="0"/>
                <a:ea typeface="DengXian" panose="02010600030101010101" pitchFamily="2" charset="-122"/>
                <a:cs typeface="Arial" panose="020B0604020202020204" pitchFamily="34" charset="0"/>
              </a:rPr>
              <a:t>, S., Rivière, D., &amp; Duclos, M. (2018). </a:t>
            </a:r>
            <a:r>
              <a:rPr lang="en-GB" sz="1800" kern="100">
                <a:effectLst/>
                <a:latin typeface="Aptos" panose="020B0004020202020204" pitchFamily="34" charset="0"/>
                <a:ea typeface="DengXian" panose="02010600030101010101" pitchFamily="2" charset="-122"/>
                <a:cs typeface="Arial" panose="020B0604020202020204" pitchFamily="34" charset="0"/>
              </a:rPr>
              <a:t>Physical activity, inactivity, and sedentary </a:t>
            </a:r>
            <a:r>
              <a:rPr lang="en-GB" sz="1800" kern="100" err="1">
                <a:effectLst/>
                <a:latin typeface="Aptos" panose="020B0004020202020204" pitchFamily="34" charset="0"/>
                <a:ea typeface="DengXian" panose="02010600030101010101" pitchFamily="2" charset="-122"/>
                <a:cs typeface="Arial" panose="020B0604020202020204" pitchFamily="34" charset="0"/>
              </a:rPr>
              <a:t>behaviors</a:t>
            </a:r>
            <a:r>
              <a:rPr lang="en-GB" sz="1800" kern="100">
                <a:effectLst/>
                <a:latin typeface="Aptos" panose="020B0004020202020204" pitchFamily="34" charset="0"/>
                <a:ea typeface="DengXian" panose="02010600030101010101" pitchFamily="2" charset="-122"/>
                <a:cs typeface="Arial" panose="020B0604020202020204" pitchFamily="34" charset="0"/>
              </a:rPr>
              <a:t>: definitions and implications in occupational health. </a:t>
            </a:r>
            <a:r>
              <a:rPr lang="en-GB" sz="1800" i="1" kern="100">
                <a:effectLst/>
                <a:latin typeface="Aptos" panose="020B0004020202020204" pitchFamily="34" charset="0"/>
                <a:ea typeface="DengXian" panose="02010600030101010101" pitchFamily="2" charset="-122"/>
                <a:cs typeface="Arial" panose="020B0604020202020204" pitchFamily="34" charset="0"/>
              </a:rPr>
              <a:t>Frontiers in public health</a:t>
            </a:r>
            <a:r>
              <a:rPr lang="en-GB" sz="1800" kern="100">
                <a:effectLst/>
                <a:latin typeface="Aptos" panose="020B0004020202020204" pitchFamily="34" charset="0"/>
                <a:ea typeface="DengXian" panose="02010600030101010101" pitchFamily="2" charset="-122"/>
                <a:cs typeface="Arial" panose="020B0604020202020204" pitchFamily="34" charset="0"/>
              </a:rPr>
              <a:t>, </a:t>
            </a:r>
            <a:r>
              <a:rPr lang="en-GB" sz="1800" i="1" kern="100">
                <a:effectLst/>
                <a:latin typeface="Aptos" panose="020B0004020202020204" pitchFamily="34" charset="0"/>
                <a:ea typeface="DengXian" panose="02010600030101010101" pitchFamily="2" charset="-122"/>
                <a:cs typeface="Arial" panose="020B0604020202020204" pitchFamily="34" charset="0"/>
              </a:rPr>
              <a:t>6</a:t>
            </a:r>
            <a:r>
              <a:rPr lang="en-GB" sz="1800" kern="100">
                <a:effectLst/>
                <a:latin typeface="Aptos" panose="020B0004020202020204" pitchFamily="34" charset="0"/>
                <a:ea typeface="DengXian" panose="02010600030101010101" pitchFamily="2" charset="-122"/>
                <a:cs typeface="Arial" panose="020B0604020202020204" pitchFamily="34" charset="0"/>
              </a:rPr>
              <a:t>, 288. </a:t>
            </a:r>
            <a:r>
              <a:rPr lang="en-GB" sz="1800" u="sng" kern="100">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3"/>
              </a:rPr>
              <a:t>Frontiers | Physical Activity, Inactivity, and Sedentary </a:t>
            </a:r>
            <a:r>
              <a:rPr lang="en-GB" sz="1800" u="sng" kern="100" err="1">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3"/>
              </a:rPr>
              <a:t>Behaviors</a:t>
            </a:r>
            <a:r>
              <a:rPr lang="en-GB" sz="1800" u="sng" kern="100">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3"/>
              </a:rPr>
              <a:t>: Definitions and Implications in Occupational Health</a:t>
            </a:r>
            <a:r>
              <a:rPr lang="en-GB" sz="1800" kern="100">
                <a:effectLst/>
                <a:latin typeface="Aptos" panose="020B0004020202020204" pitchFamily="34" charset="0"/>
                <a:ea typeface="DengXian" panose="02010600030101010101" pitchFamily="2" charset="-122"/>
                <a:cs typeface="Arial" panose="020B0604020202020204" pitchFamily="34" charset="0"/>
              </a:rPr>
              <a:t> </a:t>
            </a:r>
          </a:p>
          <a:p>
            <a:pPr>
              <a:lnSpc>
                <a:spcPct val="115000"/>
              </a:lnSpc>
              <a:spcAft>
                <a:spcPts val="800"/>
              </a:spcAft>
              <a:buNone/>
            </a:pPr>
            <a:endParaRPr lang="en-GB" sz="1800" kern="100">
              <a:effectLst/>
              <a:latin typeface="Aptos" panose="020B0004020202020204" pitchFamily="34" charset="0"/>
              <a:ea typeface="DengXian" panose="02010600030101010101" pitchFamily="2" charset="-122"/>
              <a:cs typeface="Arial" panose="020B0604020202020204" pitchFamily="34" charset="0"/>
            </a:endParaRPr>
          </a:p>
          <a:p>
            <a:pPr>
              <a:lnSpc>
                <a:spcPct val="115000"/>
              </a:lnSpc>
              <a:spcAft>
                <a:spcPts val="800"/>
              </a:spcAft>
              <a:buNone/>
            </a:pPr>
            <a:r>
              <a:rPr lang="en-GB" sz="1800" kern="100">
                <a:effectLst/>
                <a:latin typeface="Aptos" panose="020B0004020202020204" pitchFamily="34" charset="0"/>
                <a:ea typeface="DengXian" panose="02010600030101010101" pitchFamily="2" charset="-122"/>
                <a:cs typeface="Arial" panose="020B0604020202020204" pitchFamily="34" charset="0"/>
              </a:rPr>
              <a:t>Kokkinos, P., Sheriff, H., &amp; </a:t>
            </a:r>
            <a:r>
              <a:rPr lang="en-GB" sz="1800" kern="100" err="1">
                <a:effectLst/>
                <a:latin typeface="Aptos" panose="020B0004020202020204" pitchFamily="34" charset="0"/>
                <a:ea typeface="DengXian" panose="02010600030101010101" pitchFamily="2" charset="-122"/>
                <a:cs typeface="Arial" panose="020B0604020202020204" pitchFamily="34" charset="0"/>
              </a:rPr>
              <a:t>Kheirbek</a:t>
            </a:r>
            <a:r>
              <a:rPr lang="en-GB" sz="1800" kern="100">
                <a:effectLst/>
                <a:latin typeface="Aptos" panose="020B0004020202020204" pitchFamily="34" charset="0"/>
                <a:ea typeface="DengXian" panose="02010600030101010101" pitchFamily="2" charset="-122"/>
                <a:cs typeface="Arial" panose="020B0604020202020204" pitchFamily="34" charset="0"/>
              </a:rPr>
              <a:t>, R. (2011). Physical inactivity and mortality risk. </a:t>
            </a:r>
            <a:r>
              <a:rPr lang="en-GB" sz="1800" i="1" kern="100">
                <a:effectLst/>
                <a:latin typeface="Aptos" panose="020B0004020202020204" pitchFamily="34" charset="0"/>
                <a:ea typeface="DengXian" panose="02010600030101010101" pitchFamily="2" charset="-122"/>
                <a:cs typeface="Arial" panose="020B0604020202020204" pitchFamily="34" charset="0"/>
              </a:rPr>
              <a:t>Cardiology research and practice</a:t>
            </a:r>
            <a:r>
              <a:rPr lang="en-GB" sz="1800" kern="100">
                <a:effectLst/>
                <a:latin typeface="Aptos" panose="020B0004020202020204" pitchFamily="34" charset="0"/>
                <a:ea typeface="DengXian" panose="02010600030101010101" pitchFamily="2" charset="-122"/>
                <a:cs typeface="Arial" panose="020B0604020202020204" pitchFamily="34" charset="0"/>
              </a:rPr>
              <a:t>, </a:t>
            </a:r>
            <a:r>
              <a:rPr lang="en-GB" sz="1800" i="1" kern="100">
                <a:effectLst/>
                <a:latin typeface="Aptos" panose="020B0004020202020204" pitchFamily="34" charset="0"/>
                <a:ea typeface="DengXian" panose="02010600030101010101" pitchFamily="2" charset="-122"/>
                <a:cs typeface="Arial" panose="020B0604020202020204" pitchFamily="34" charset="0"/>
              </a:rPr>
              <a:t>2011</a:t>
            </a:r>
            <a:r>
              <a:rPr lang="en-GB" sz="1800" kern="100">
                <a:effectLst/>
                <a:latin typeface="Aptos" panose="020B0004020202020204" pitchFamily="34" charset="0"/>
                <a:ea typeface="DengXian" panose="02010600030101010101" pitchFamily="2" charset="-122"/>
                <a:cs typeface="Arial" panose="020B0604020202020204" pitchFamily="34" charset="0"/>
              </a:rPr>
              <a:t>(1), 924945. </a:t>
            </a:r>
          </a:p>
          <a:p>
            <a:pPr>
              <a:lnSpc>
                <a:spcPct val="115000"/>
              </a:lnSpc>
              <a:spcAft>
                <a:spcPts val="800"/>
              </a:spcAft>
            </a:pPr>
            <a:r>
              <a:rPr lang="en-GB" sz="1800" u="sng" kern="100">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4"/>
              </a:rPr>
              <a:t>https://onlinelibrary.wiley.com/doi/full/10.4061/2011/924945</a:t>
            </a:r>
            <a:r>
              <a:rPr lang="en-GB" sz="1800" kern="100">
                <a:effectLst/>
                <a:latin typeface="Aptos" panose="020B0004020202020204" pitchFamily="34" charset="0"/>
                <a:ea typeface="DengXian" panose="02010600030101010101" pitchFamily="2" charset="-122"/>
                <a:cs typeface="Arial" panose="020B0604020202020204" pitchFamily="34" charset="0"/>
              </a:rPr>
              <a:t> </a:t>
            </a:r>
          </a:p>
          <a:p>
            <a:pPr>
              <a:lnSpc>
                <a:spcPct val="115000"/>
              </a:lnSpc>
              <a:spcAft>
                <a:spcPts val="800"/>
              </a:spcAft>
            </a:pPr>
            <a:endParaRPr lang="en-GB" sz="1800" kern="100">
              <a:effectLst/>
              <a:latin typeface="Aptos" panose="020B0004020202020204" pitchFamily="34" charset="0"/>
              <a:ea typeface="DengXian" panose="02010600030101010101" pitchFamily="2" charset="-122"/>
              <a:cs typeface="Arial" panose="020B0604020202020204" pitchFamily="34"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lang="en-GB" sz="1800" kern="100">
                <a:effectLst/>
                <a:latin typeface="Aptos" panose="020B0004020202020204" pitchFamily="34" charset="0"/>
                <a:ea typeface="DengXian" panose="02010600030101010101" pitchFamily="2" charset="-122"/>
                <a:cs typeface="Arial" panose="020B0604020202020204" pitchFamily="34" charset="0"/>
              </a:rPr>
              <a:t>Imran, F. H. (2022). </a:t>
            </a:r>
            <a:r>
              <a:rPr lang="en-GB" sz="1800" i="1" kern="100">
                <a:effectLst/>
                <a:latin typeface="Aptos" panose="020B0004020202020204" pitchFamily="34" charset="0"/>
                <a:ea typeface="DengXian" panose="02010600030101010101" pitchFamily="2" charset="-122"/>
                <a:cs typeface="Arial" panose="020B0604020202020204" pitchFamily="34" charset="0"/>
              </a:rPr>
              <a:t>From Zero to Hero, with the Man in the Mirror: Engagement of Performance Enhancing Drugs (PEDs) in Young Males</a:t>
            </a:r>
            <a:r>
              <a:rPr lang="en-GB" sz="1800" kern="100">
                <a:effectLst/>
                <a:latin typeface="Aptos" panose="020B0004020202020204" pitchFamily="34" charset="0"/>
                <a:ea typeface="DengXian" panose="02010600030101010101" pitchFamily="2" charset="-122"/>
                <a:cs typeface="Arial" panose="020B0604020202020204" pitchFamily="34" charset="0"/>
              </a:rPr>
              <a:t> (Doctoral dissertation, University College Dublin. School of Medicine). </a:t>
            </a:r>
            <a:r>
              <a:rPr lang="en-GB" sz="1800" u="sng" kern="100">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5"/>
              </a:rPr>
              <a:t>https://researchrepository.ucd.ie/entities/publication/942f4469-c32c-4265-a18a-7101c3b45d6c</a:t>
            </a:r>
            <a:r>
              <a:rPr lang="en-GB" sz="1800" kern="100">
                <a:effectLst/>
                <a:latin typeface="Aptos" panose="020B0004020202020204" pitchFamily="34" charset="0"/>
                <a:ea typeface="DengXian" panose="02010600030101010101" pitchFamily="2" charset="-122"/>
                <a:cs typeface="Arial" panose="020B0604020202020204" pitchFamily="34" charset="0"/>
              </a:rPr>
              <a:t> </a:t>
            </a:r>
          </a:p>
          <a:p>
            <a:pPr>
              <a:lnSpc>
                <a:spcPct val="115000"/>
              </a:lnSpc>
              <a:spcAft>
                <a:spcPts val="800"/>
              </a:spcAft>
            </a:pPr>
            <a:endParaRPr lang="en-GB" sz="1800" kern="100">
              <a:effectLst/>
              <a:latin typeface="Aptos" panose="020B0004020202020204" pitchFamily="34" charset="0"/>
              <a:ea typeface="DengXian" panose="02010600030101010101" pitchFamily="2" charset="-122"/>
              <a:cs typeface="Arial" panose="020B0604020202020204" pitchFamily="34" charset="0"/>
            </a:endParaRPr>
          </a:p>
          <a:p>
            <a:endParaRPr lang="en-GB"/>
          </a:p>
        </p:txBody>
      </p:sp>
      <p:sp>
        <p:nvSpPr>
          <p:cNvPr id="4" name="Slide Number Placeholder 3"/>
          <p:cNvSpPr>
            <a:spLocks noGrp="1"/>
          </p:cNvSpPr>
          <p:nvPr>
            <p:ph type="sldNum" sz="quarter" idx="5"/>
          </p:nvPr>
        </p:nvSpPr>
        <p:spPr/>
        <p:txBody>
          <a:bodyPr/>
          <a:lstStyle/>
          <a:p>
            <a:fld id="{75211FA1-5BD9-416F-BFC4-142EFC778A75}" type="slidenum">
              <a:rPr lang="en-GB" smtClean="0"/>
              <a:t>2</a:t>
            </a:fld>
            <a:endParaRPr lang="en-GB"/>
          </a:p>
        </p:txBody>
      </p:sp>
    </p:spTree>
    <p:extLst>
      <p:ext uri="{BB962C8B-B14F-4D97-AF65-F5344CB8AC3E}">
        <p14:creationId xmlns:p14="http://schemas.microsoft.com/office/powerpoint/2010/main" val="422921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5211FA1-5BD9-416F-BFC4-142EFC778A75}" type="slidenum">
              <a:rPr lang="en-GB" smtClean="0"/>
              <a:t>8</a:t>
            </a:fld>
            <a:endParaRPr lang="en-GB"/>
          </a:p>
        </p:txBody>
      </p:sp>
    </p:spTree>
    <p:extLst>
      <p:ext uri="{BB962C8B-B14F-4D97-AF65-F5344CB8AC3E}">
        <p14:creationId xmlns:p14="http://schemas.microsoft.com/office/powerpoint/2010/main" val="12941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C5A860-F335-4252-AA00-24FB67ED2982}" type="datetime1">
              <a:rPr lang="en-US" smtClean="0"/>
              <a:t>4/20/25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4906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2063615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8654472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523552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7537483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4312716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40095606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AB1048-0047-48CA-88BA-D69B470942CF}"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8878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D83879-648C-49A9-81A2-0EF5946532D0}"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4587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BC802-30E3-4658-9CCA-F873646FEC67}"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3217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989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19A100-10F6-477E-8847-29D479EF1C92}" type="datetime1">
              <a:rPr lang="en-US" smtClean="0"/>
              <a:t>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8875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F128AB-198A-495F-8475-FDB360C9873F}" type="datetime1">
              <a:rPr lang="en-US" smtClean="0"/>
              <a:t>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5745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1A235E-F8FD-479F-9FC7-18BE84110877}" type="datetime1">
              <a:rPr lang="en-US" smtClean="0"/>
              <a:t>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4602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0396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8298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9551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81A142-DA77-4A5F-AD1F-14E6C18F0F5F}" type="datetime1">
              <a:rPr lang="en-US" smtClean="0"/>
              <a:t>4/20/25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9177702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13" descr="Jigsaw puzzles in plastic figures">
            <a:extLst>
              <a:ext uri="{FF2B5EF4-FFF2-40B4-BE49-F238E27FC236}">
                <a16:creationId xmlns:a16="http://schemas.microsoft.com/office/drawing/2014/main" id="{D2DE9AD9-01AB-5A0D-CF3D-9EE157BB90D3}"/>
              </a:ext>
            </a:extLst>
          </p:cNvPr>
          <p:cNvPicPr>
            <a:picLocks noChangeAspect="1"/>
          </p:cNvPicPr>
          <p:nvPr/>
        </p:nvPicPr>
        <p:blipFill>
          <a:blip r:embed="rId3">
            <a:duotone>
              <a:schemeClr val="bg2">
                <a:shade val="45000"/>
                <a:satMod val="135000"/>
              </a:schemeClr>
              <a:prstClr val="white"/>
            </a:duotone>
            <a:alphaModFix amt="35000"/>
          </a:blip>
          <a:srcRect t="5182" b="13590"/>
          <a:stretch/>
        </p:blipFill>
        <p:spPr>
          <a:xfrm>
            <a:off x="20" y="10"/>
            <a:ext cx="12191980" cy="6857990"/>
          </a:xfrm>
          <a:prstGeom prst="rect">
            <a:avLst/>
          </a:prstGeom>
        </p:spPr>
      </p:pic>
      <p:grpSp>
        <p:nvGrpSpPr>
          <p:cNvPr id="16" name="Group 15">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17"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18"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B3B0EBB6-DFCE-9A69-FCBF-7F19C48F513C}"/>
              </a:ext>
            </a:extLst>
          </p:cNvPr>
          <p:cNvSpPr>
            <a:spLocks noGrp="1"/>
          </p:cNvSpPr>
          <p:nvPr>
            <p:ph type="ctrTitle"/>
          </p:nvPr>
        </p:nvSpPr>
        <p:spPr>
          <a:xfrm>
            <a:off x="1923781" y="812801"/>
            <a:ext cx="8574622" cy="2616199"/>
          </a:xfrm>
        </p:spPr>
        <p:txBody>
          <a:bodyPr>
            <a:normAutofit/>
          </a:bodyPr>
          <a:lstStyle/>
          <a:p>
            <a:pPr algn="ctr"/>
            <a:r>
              <a:rPr lang="en-GB"/>
              <a:t>Exploring Classification Methods Accuracy </a:t>
            </a:r>
          </a:p>
        </p:txBody>
      </p:sp>
      <p:sp>
        <p:nvSpPr>
          <p:cNvPr id="3" name="Subtitle 2">
            <a:extLst>
              <a:ext uri="{FF2B5EF4-FFF2-40B4-BE49-F238E27FC236}">
                <a16:creationId xmlns:a16="http://schemas.microsoft.com/office/drawing/2014/main" id="{1A0AF11F-0915-75DF-DC3B-70AF435BC712}"/>
              </a:ext>
            </a:extLst>
          </p:cNvPr>
          <p:cNvSpPr>
            <a:spLocks noGrp="1"/>
          </p:cNvSpPr>
          <p:nvPr>
            <p:ph type="subTitle" idx="1"/>
          </p:nvPr>
        </p:nvSpPr>
        <p:spPr>
          <a:xfrm>
            <a:off x="2717269" y="3754966"/>
            <a:ext cx="6987645" cy="1388534"/>
          </a:xfrm>
        </p:spPr>
        <p:txBody>
          <a:bodyPr>
            <a:normAutofit/>
          </a:bodyPr>
          <a:lstStyle/>
          <a:p>
            <a:pPr algn="ctr"/>
            <a:r>
              <a:rPr lang="en-GB"/>
              <a:t>By Carsten Danso, Deniz Korkmaz, Lucas Peri, and Ollie Jacob</a:t>
            </a:r>
          </a:p>
        </p:txBody>
      </p:sp>
    </p:spTree>
    <p:extLst>
      <p:ext uri="{BB962C8B-B14F-4D97-AF65-F5344CB8AC3E}">
        <p14:creationId xmlns:p14="http://schemas.microsoft.com/office/powerpoint/2010/main" val="246299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28DA-2F36-43BE-E627-37CF27230C4B}"/>
              </a:ext>
            </a:extLst>
          </p:cNvPr>
          <p:cNvSpPr>
            <a:spLocks noGrp="1"/>
          </p:cNvSpPr>
          <p:nvPr>
            <p:ph type="title"/>
          </p:nvPr>
        </p:nvSpPr>
        <p:spPr/>
        <p:txBody>
          <a:bodyPr/>
          <a:lstStyle/>
          <a:p>
            <a:r>
              <a:rPr lang="en-GB"/>
              <a:t>Background</a:t>
            </a:r>
          </a:p>
        </p:txBody>
      </p:sp>
      <p:sp>
        <p:nvSpPr>
          <p:cNvPr id="3" name="Content Placeholder 2">
            <a:extLst>
              <a:ext uri="{FF2B5EF4-FFF2-40B4-BE49-F238E27FC236}">
                <a16:creationId xmlns:a16="http://schemas.microsoft.com/office/drawing/2014/main" id="{1BDACA10-D7EA-5A31-C038-CB43FE326B53}"/>
              </a:ext>
            </a:extLst>
          </p:cNvPr>
          <p:cNvSpPr>
            <a:spLocks noGrp="1"/>
          </p:cNvSpPr>
          <p:nvPr>
            <p:ph idx="1"/>
          </p:nvPr>
        </p:nvSpPr>
        <p:spPr>
          <a:xfrm>
            <a:off x="1284013" y="1571946"/>
            <a:ext cx="10018713" cy="4859676"/>
          </a:xfrm>
        </p:spPr>
        <p:txBody>
          <a:bodyPr>
            <a:normAutofit/>
          </a:bodyPr>
          <a:lstStyle/>
          <a:p>
            <a:r>
              <a:rPr lang="en-GB"/>
              <a:t>Sedentariness has been increasing over time (</a:t>
            </a:r>
            <a:r>
              <a:rPr lang="en-GB" err="1"/>
              <a:t>Thivel</a:t>
            </a:r>
            <a:r>
              <a:rPr lang="en-GB"/>
              <a:t> et al., 2018)</a:t>
            </a:r>
          </a:p>
          <a:p>
            <a:r>
              <a:rPr lang="en-GB"/>
              <a:t>Physical inactiveness has been linked to an increased risk of mortality (Kokkinos et al., 2011).</a:t>
            </a:r>
          </a:p>
          <a:p>
            <a:r>
              <a:rPr lang="en-GB"/>
              <a:t>Key barriers to exercise are:</a:t>
            </a:r>
          </a:p>
          <a:p>
            <a:pPr lvl="1"/>
            <a:r>
              <a:rPr lang="en-GB"/>
              <a:t>Lack of skill</a:t>
            </a:r>
          </a:p>
          <a:p>
            <a:pPr lvl="1"/>
            <a:r>
              <a:rPr lang="en-GB"/>
              <a:t>Uncertainty </a:t>
            </a:r>
          </a:p>
          <a:p>
            <a:r>
              <a:rPr lang="en-GB"/>
              <a:t>Males body image is also worsening, with Performance Enhancing Drugs (PEDs) being used to improve their body image (Imran, 2022).</a:t>
            </a:r>
          </a:p>
        </p:txBody>
      </p:sp>
    </p:spTree>
    <p:extLst>
      <p:ext uri="{BB962C8B-B14F-4D97-AF65-F5344CB8AC3E}">
        <p14:creationId xmlns:p14="http://schemas.microsoft.com/office/powerpoint/2010/main" val="286454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A42C-E75E-715E-4988-99F7F1F861B7}"/>
              </a:ext>
            </a:extLst>
          </p:cNvPr>
          <p:cNvSpPr>
            <a:spLocks noGrp="1"/>
          </p:cNvSpPr>
          <p:nvPr>
            <p:ph type="title"/>
          </p:nvPr>
        </p:nvSpPr>
        <p:spPr/>
        <p:txBody>
          <a:bodyPr/>
          <a:lstStyle/>
          <a:p>
            <a:r>
              <a:rPr lang="en-GB"/>
              <a:t>Research Questions</a:t>
            </a:r>
          </a:p>
        </p:txBody>
      </p:sp>
      <p:sp>
        <p:nvSpPr>
          <p:cNvPr id="3" name="Content Placeholder 2">
            <a:extLst>
              <a:ext uri="{FF2B5EF4-FFF2-40B4-BE49-F238E27FC236}">
                <a16:creationId xmlns:a16="http://schemas.microsoft.com/office/drawing/2014/main" id="{B3F8ECF7-661B-A0D4-C179-F1843F475486}"/>
              </a:ext>
            </a:extLst>
          </p:cNvPr>
          <p:cNvSpPr>
            <a:spLocks noGrp="1"/>
          </p:cNvSpPr>
          <p:nvPr>
            <p:ph idx="1"/>
          </p:nvPr>
        </p:nvSpPr>
        <p:spPr>
          <a:xfrm>
            <a:off x="1484310" y="2242456"/>
            <a:ext cx="10018713" cy="3124201"/>
          </a:xfrm>
        </p:spPr>
        <p:txBody>
          <a:bodyPr/>
          <a:lstStyle/>
          <a:p>
            <a:r>
              <a:rPr lang="en-GB"/>
              <a:t>The first research question is to create a classification model which can predict a workout type for an individual.</a:t>
            </a:r>
          </a:p>
          <a:p>
            <a:endParaRPr lang="en-GB"/>
          </a:p>
          <a:p>
            <a:r>
              <a:rPr lang="en-GB"/>
              <a:t>The second research question is to classify if individuals are using Performance Enhancing Drugs or if they are natural. </a:t>
            </a:r>
          </a:p>
        </p:txBody>
      </p:sp>
    </p:spTree>
    <p:extLst>
      <p:ext uri="{BB962C8B-B14F-4D97-AF65-F5344CB8AC3E}">
        <p14:creationId xmlns:p14="http://schemas.microsoft.com/office/powerpoint/2010/main" val="22401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C31-11B9-072B-FFDE-4CB46695D143}"/>
              </a:ext>
            </a:extLst>
          </p:cNvPr>
          <p:cNvSpPr>
            <a:spLocks noGrp="1"/>
          </p:cNvSpPr>
          <p:nvPr>
            <p:ph type="title"/>
          </p:nvPr>
        </p:nvSpPr>
        <p:spPr>
          <a:xfrm>
            <a:off x="1086643" y="685800"/>
            <a:ext cx="10018713" cy="1752599"/>
          </a:xfrm>
        </p:spPr>
        <p:txBody>
          <a:bodyPr/>
          <a:lstStyle/>
          <a:p>
            <a:r>
              <a:rPr lang="en-GB"/>
              <a:t>The Data</a:t>
            </a:r>
          </a:p>
        </p:txBody>
      </p:sp>
      <p:sp>
        <p:nvSpPr>
          <p:cNvPr id="3" name="Content Placeholder 2">
            <a:extLst>
              <a:ext uri="{FF2B5EF4-FFF2-40B4-BE49-F238E27FC236}">
                <a16:creationId xmlns:a16="http://schemas.microsoft.com/office/drawing/2014/main" id="{55FAD62E-C7C6-04B8-40F6-04BE071DED83}"/>
              </a:ext>
            </a:extLst>
          </p:cNvPr>
          <p:cNvSpPr>
            <a:spLocks noGrp="1"/>
          </p:cNvSpPr>
          <p:nvPr>
            <p:ph idx="1"/>
          </p:nvPr>
        </p:nvSpPr>
        <p:spPr>
          <a:xfrm>
            <a:off x="1321025" y="1709057"/>
            <a:ext cx="10018713" cy="4713515"/>
          </a:xfrm>
        </p:spPr>
        <p:txBody>
          <a:bodyPr/>
          <a:lstStyle/>
          <a:p>
            <a:r>
              <a:rPr lang="en-GB"/>
              <a:t>The dataset was obtained from Kaggle </a:t>
            </a:r>
          </a:p>
          <a:p>
            <a:r>
              <a:rPr lang="en-GB"/>
              <a:t>The data we will be using is based on gym members exercising tracking information. </a:t>
            </a:r>
          </a:p>
          <a:p>
            <a:pPr lvl="1"/>
            <a:r>
              <a:rPr lang="en-GB"/>
              <a:t>This dataset containing 15 variables, with 973 observations. </a:t>
            </a:r>
          </a:p>
          <a:p>
            <a:pPr lvl="1"/>
            <a:r>
              <a:rPr lang="en-GB"/>
              <a:t>The dependant variables that we focused on is Workout Type, and a variable we created, based on the information from variables in the dataset, called Natural Status</a:t>
            </a:r>
          </a:p>
          <a:p>
            <a:pPr lvl="1"/>
            <a:r>
              <a:rPr lang="en-GB"/>
              <a:t>The main limitations of the data was the high multicollinearity between many variables – which were later controlled for. </a:t>
            </a:r>
          </a:p>
        </p:txBody>
      </p:sp>
    </p:spTree>
    <p:extLst>
      <p:ext uri="{BB962C8B-B14F-4D97-AF65-F5344CB8AC3E}">
        <p14:creationId xmlns:p14="http://schemas.microsoft.com/office/powerpoint/2010/main" val="2854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5925-FDE9-FD42-FCA9-81218032B253}"/>
              </a:ext>
            </a:extLst>
          </p:cNvPr>
          <p:cNvSpPr>
            <a:spLocks noGrp="1"/>
          </p:cNvSpPr>
          <p:nvPr>
            <p:ph type="title"/>
          </p:nvPr>
        </p:nvSpPr>
        <p:spPr>
          <a:xfrm>
            <a:off x="847497" y="391886"/>
            <a:ext cx="10018713" cy="1752599"/>
          </a:xfrm>
        </p:spPr>
        <p:txBody>
          <a:bodyPr/>
          <a:lstStyle/>
          <a:p>
            <a:r>
              <a:rPr lang="en-GB"/>
              <a:t>Methodology</a:t>
            </a:r>
          </a:p>
        </p:txBody>
      </p:sp>
      <p:sp>
        <p:nvSpPr>
          <p:cNvPr id="3" name="Content Placeholder 2">
            <a:extLst>
              <a:ext uri="{FF2B5EF4-FFF2-40B4-BE49-F238E27FC236}">
                <a16:creationId xmlns:a16="http://schemas.microsoft.com/office/drawing/2014/main" id="{514A95E8-730B-99A9-01F5-4EBA61A104E0}"/>
              </a:ext>
            </a:extLst>
          </p:cNvPr>
          <p:cNvSpPr>
            <a:spLocks noGrp="1"/>
          </p:cNvSpPr>
          <p:nvPr>
            <p:ph idx="1"/>
          </p:nvPr>
        </p:nvSpPr>
        <p:spPr>
          <a:xfrm>
            <a:off x="1325790" y="1572983"/>
            <a:ext cx="10018713" cy="4893131"/>
          </a:xfrm>
        </p:spPr>
        <p:txBody>
          <a:bodyPr>
            <a:normAutofit/>
          </a:bodyPr>
          <a:lstStyle/>
          <a:p>
            <a:r>
              <a:rPr lang="en-GB"/>
              <a:t>The data was checked, cleaned, and had variables added (based on other variables in the dataset) to allow for appropriate classification. </a:t>
            </a:r>
          </a:p>
          <a:p>
            <a:r>
              <a:rPr lang="en-GB"/>
              <a:t>Transformations were explored, with Lasso and Ridge not being appropriate because of categorical variables. Principle Component Analysis was instead used.</a:t>
            </a:r>
          </a:p>
          <a:p>
            <a:r>
              <a:rPr lang="en-GB"/>
              <a:t>Four classification methods were chosen:</a:t>
            </a:r>
          </a:p>
          <a:p>
            <a:pPr lvl="1"/>
            <a:r>
              <a:rPr lang="en-GB"/>
              <a:t>Neural Networks</a:t>
            </a:r>
          </a:p>
          <a:p>
            <a:pPr lvl="1"/>
            <a:r>
              <a:rPr lang="en-GB"/>
              <a:t>Linear Discriminate Analysis</a:t>
            </a:r>
          </a:p>
          <a:p>
            <a:pPr lvl="1"/>
            <a:r>
              <a:rPr lang="en-GB"/>
              <a:t>Supper Vector Machines</a:t>
            </a:r>
          </a:p>
          <a:p>
            <a:pPr lvl="1"/>
            <a:r>
              <a:rPr lang="en-GB"/>
              <a:t>Logistic Regression</a:t>
            </a:r>
          </a:p>
        </p:txBody>
      </p:sp>
    </p:spTree>
    <p:extLst>
      <p:ext uri="{BB962C8B-B14F-4D97-AF65-F5344CB8AC3E}">
        <p14:creationId xmlns:p14="http://schemas.microsoft.com/office/powerpoint/2010/main" val="343307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4D4-C085-4948-1D9F-E067045720ED}"/>
              </a:ext>
            </a:extLst>
          </p:cNvPr>
          <p:cNvSpPr>
            <a:spLocks noGrp="1"/>
          </p:cNvSpPr>
          <p:nvPr>
            <p:ph type="title"/>
          </p:nvPr>
        </p:nvSpPr>
        <p:spPr>
          <a:xfrm>
            <a:off x="1086643" y="310243"/>
            <a:ext cx="10018713" cy="1752599"/>
          </a:xfrm>
        </p:spPr>
        <p:txBody>
          <a:bodyPr/>
          <a:lstStyle/>
          <a:p>
            <a:r>
              <a:rPr lang="en-GB"/>
              <a:t>Comparing Classification Models </a:t>
            </a:r>
          </a:p>
        </p:txBody>
      </p:sp>
      <p:sp>
        <p:nvSpPr>
          <p:cNvPr id="3" name="Content Placeholder 2">
            <a:extLst>
              <a:ext uri="{FF2B5EF4-FFF2-40B4-BE49-F238E27FC236}">
                <a16:creationId xmlns:a16="http://schemas.microsoft.com/office/drawing/2014/main" id="{D6BDB75E-33AD-D1C9-006E-D809059DDA51}"/>
              </a:ext>
            </a:extLst>
          </p:cNvPr>
          <p:cNvSpPr>
            <a:spLocks noGrp="1"/>
          </p:cNvSpPr>
          <p:nvPr>
            <p:ph idx="1"/>
          </p:nvPr>
        </p:nvSpPr>
        <p:spPr>
          <a:xfrm>
            <a:off x="1418995" y="1404256"/>
            <a:ext cx="10018713" cy="4833258"/>
          </a:xfrm>
        </p:spPr>
        <p:txBody>
          <a:bodyPr/>
          <a:lstStyle/>
          <a:p>
            <a:r>
              <a:rPr lang="en-GB"/>
              <a:t>With the dependant variable set to Workout Type: </a:t>
            </a:r>
          </a:p>
          <a:p>
            <a:r>
              <a:rPr lang="en-GB" b="1"/>
              <a:t>Neural Networks </a:t>
            </a:r>
            <a:r>
              <a:rPr lang="en-GB"/>
              <a:t>achieved an accuracy of 31.12% on the base dataset and 29.59% on the PCA dataset.</a:t>
            </a:r>
          </a:p>
          <a:p>
            <a:r>
              <a:rPr lang="en-GB" b="1"/>
              <a:t>LDA</a:t>
            </a:r>
            <a:r>
              <a:rPr lang="en-GB"/>
              <a:t> achieved an accuracy of 25% on the base dataset and 25% of the PCA dataset.</a:t>
            </a:r>
          </a:p>
          <a:p>
            <a:r>
              <a:rPr lang="en-GB" b="1"/>
              <a:t>SVM</a:t>
            </a:r>
            <a:r>
              <a:rPr lang="en-GB"/>
              <a:t> achieved an accuracy of 22% on the base dataset and 26% on the PCA dataset. </a:t>
            </a:r>
          </a:p>
          <a:p>
            <a:r>
              <a:rPr lang="en-GB" b="1"/>
              <a:t>Logistic Regression </a:t>
            </a:r>
            <a:r>
              <a:rPr lang="en-GB"/>
              <a:t>achieved an accuracy of 30% on the base dataset and 25% on the PCA dataset.</a:t>
            </a:r>
            <a:endParaRPr lang="en-GB" b="1"/>
          </a:p>
        </p:txBody>
      </p:sp>
    </p:spTree>
    <p:extLst>
      <p:ext uri="{BB962C8B-B14F-4D97-AF65-F5344CB8AC3E}">
        <p14:creationId xmlns:p14="http://schemas.microsoft.com/office/powerpoint/2010/main" val="269548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41BF-8888-1991-FBDD-EFA4FF15A4AB}"/>
              </a:ext>
            </a:extLst>
          </p:cNvPr>
          <p:cNvSpPr>
            <a:spLocks noGrp="1"/>
          </p:cNvSpPr>
          <p:nvPr>
            <p:ph type="title"/>
          </p:nvPr>
        </p:nvSpPr>
        <p:spPr>
          <a:xfrm>
            <a:off x="1288367" y="391885"/>
            <a:ext cx="10018713" cy="1752599"/>
          </a:xfrm>
        </p:spPr>
        <p:txBody>
          <a:bodyPr/>
          <a:lstStyle/>
          <a:p>
            <a:r>
              <a:rPr lang="en-GB"/>
              <a:t>Comparing Classification Methods cont.’</a:t>
            </a:r>
          </a:p>
        </p:txBody>
      </p:sp>
      <p:sp>
        <p:nvSpPr>
          <p:cNvPr id="3" name="Content Placeholder 2">
            <a:extLst>
              <a:ext uri="{FF2B5EF4-FFF2-40B4-BE49-F238E27FC236}">
                <a16:creationId xmlns:a16="http://schemas.microsoft.com/office/drawing/2014/main" id="{86EAC84F-70BB-62D3-3060-9738C5AECFD8}"/>
              </a:ext>
            </a:extLst>
          </p:cNvPr>
          <p:cNvSpPr>
            <a:spLocks noGrp="1"/>
          </p:cNvSpPr>
          <p:nvPr>
            <p:ph idx="1"/>
          </p:nvPr>
        </p:nvSpPr>
        <p:spPr>
          <a:xfrm>
            <a:off x="1288367" y="1847451"/>
            <a:ext cx="10018713" cy="4011387"/>
          </a:xfrm>
        </p:spPr>
        <p:txBody>
          <a:bodyPr/>
          <a:lstStyle/>
          <a:p>
            <a:r>
              <a:rPr lang="en-GB"/>
              <a:t>With the dependant variable as Natural Status:</a:t>
            </a:r>
          </a:p>
          <a:p>
            <a:r>
              <a:rPr lang="en-GB" b="1"/>
              <a:t>Neural Networks</a:t>
            </a:r>
            <a:r>
              <a:rPr lang="en-GB"/>
              <a:t> achieved an accuracy of  89.29% on the base dataset and 90.82% on the PCA dataset.</a:t>
            </a:r>
          </a:p>
          <a:p>
            <a:r>
              <a:rPr lang="en-GB" b="1"/>
              <a:t>LDA</a:t>
            </a:r>
            <a:r>
              <a:rPr lang="en-GB"/>
              <a:t> achieved an accuracy of 94.52% on the base dataset and 92.81% on the PCA dataset.</a:t>
            </a:r>
          </a:p>
          <a:p>
            <a:r>
              <a:rPr lang="en-GB" b="1"/>
              <a:t>SVM </a:t>
            </a:r>
            <a:r>
              <a:rPr lang="en-GB"/>
              <a:t>achieved an accuracy of 95% on the base dataset and 99% on the PCA dataset. </a:t>
            </a:r>
          </a:p>
          <a:p>
            <a:r>
              <a:rPr lang="en-GB" b="1"/>
              <a:t>Logistic Regression</a:t>
            </a:r>
            <a:r>
              <a:rPr lang="en-GB"/>
              <a:t> achieved an accuracy of 97% on the base dataset and 93% on the PCA dataset.</a:t>
            </a:r>
            <a:endParaRPr lang="en-GB" b="1"/>
          </a:p>
        </p:txBody>
      </p:sp>
    </p:spTree>
    <p:extLst>
      <p:ext uri="{BB962C8B-B14F-4D97-AF65-F5344CB8AC3E}">
        <p14:creationId xmlns:p14="http://schemas.microsoft.com/office/powerpoint/2010/main" val="88420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9CC0-11A0-2126-0AF2-568C5DEBAD6F}"/>
              </a:ext>
            </a:extLst>
          </p:cNvPr>
          <p:cNvSpPr>
            <a:spLocks noGrp="1"/>
          </p:cNvSpPr>
          <p:nvPr>
            <p:ph type="title"/>
          </p:nvPr>
        </p:nvSpPr>
        <p:spPr>
          <a:xfrm>
            <a:off x="1086643" y="531688"/>
            <a:ext cx="10018713" cy="1752599"/>
          </a:xfrm>
        </p:spPr>
        <p:txBody>
          <a:bodyPr/>
          <a:lstStyle/>
          <a:p>
            <a:r>
              <a:rPr lang="en-GB"/>
              <a:t>Conclusion</a:t>
            </a:r>
          </a:p>
        </p:txBody>
      </p:sp>
      <p:sp>
        <p:nvSpPr>
          <p:cNvPr id="3" name="Content Placeholder 2">
            <a:extLst>
              <a:ext uri="{FF2B5EF4-FFF2-40B4-BE49-F238E27FC236}">
                <a16:creationId xmlns:a16="http://schemas.microsoft.com/office/drawing/2014/main" id="{7798E62C-0A2A-CFBC-BD18-437CA01A2F80}"/>
              </a:ext>
            </a:extLst>
          </p:cNvPr>
          <p:cNvSpPr>
            <a:spLocks noGrp="1"/>
          </p:cNvSpPr>
          <p:nvPr>
            <p:ph idx="1"/>
          </p:nvPr>
        </p:nvSpPr>
        <p:spPr>
          <a:xfrm>
            <a:off x="1484310" y="1866899"/>
            <a:ext cx="10018713" cy="4554449"/>
          </a:xfrm>
        </p:spPr>
        <p:txBody>
          <a:bodyPr/>
          <a:lstStyle/>
          <a:p>
            <a:r>
              <a:rPr lang="en-GB"/>
              <a:t>Overall, the classification methods for the dependant variable, Workout Type, achieved poor accuracy in classifying individual’s workout type – with the highest result at 31.12%. This means that it would predict a workout type poorly for an individual. </a:t>
            </a:r>
          </a:p>
          <a:p>
            <a:endParaRPr lang="en-GB"/>
          </a:p>
          <a:p>
            <a:r>
              <a:rPr lang="en-GB"/>
              <a:t>In contrast, for the dependant variable, Natural Status, all classification methods showed high accuracy. With SVM on PCA data having the best results for predicting if someone is on PEDs, is Natural, or is Suspicious. However, this may be due to overfitting of the data, due to PCA not being able to handle categorical variables well.</a:t>
            </a:r>
          </a:p>
          <a:p>
            <a:endParaRPr lang="en-GB"/>
          </a:p>
        </p:txBody>
      </p:sp>
    </p:spTree>
    <p:extLst>
      <p:ext uri="{BB962C8B-B14F-4D97-AF65-F5344CB8AC3E}">
        <p14:creationId xmlns:p14="http://schemas.microsoft.com/office/powerpoint/2010/main" val="3430558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TotalTime>0</TotalTime>
  <Words>742</Words>
  <Application>Microsoft Macintosh PowerPoint</Application>
  <PresentationFormat>Widescreen</PresentationFormat>
  <Paragraphs>51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Corbel</vt:lpstr>
      <vt:lpstr>Parallax</vt:lpstr>
      <vt:lpstr>Exploring Classification Methods Accuracy </vt:lpstr>
      <vt:lpstr>Background</vt:lpstr>
      <vt:lpstr>Research Questions</vt:lpstr>
      <vt:lpstr>The Data</vt:lpstr>
      <vt:lpstr>Methodology</vt:lpstr>
      <vt:lpstr>Comparing Classification Models </vt:lpstr>
      <vt:lpstr>Comparing Classification Methods 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Peri</dc:creator>
  <cp:lastModifiedBy>Deniz Korkmaz</cp:lastModifiedBy>
  <cp:revision>2</cp:revision>
  <dcterms:created xsi:type="dcterms:W3CDTF">2025-04-20T09:45:18Z</dcterms:created>
  <dcterms:modified xsi:type="dcterms:W3CDTF">2025-04-20T14:26:30Z</dcterms:modified>
</cp:coreProperties>
</file>