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62" r:id="rId4"/>
    <p:sldId id="265" r:id="rId5"/>
    <p:sldId id="263" r:id="rId6"/>
    <p:sldId id="268" r:id="rId7"/>
    <p:sldId id="264" r:id="rId8"/>
    <p:sldId id="269" r:id="rId9"/>
    <p:sldId id="258" r:id="rId10"/>
    <p:sldId id="270" r:id="rId11"/>
    <p:sldId id="288" r:id="rId12"/>
    <p:sldId id="266" r:id="rId13"/>
    <p:sldId id="276" r:id="rId14"/>
    <p:sldId id="267" r:id="rId15"/>
    <p:sldId id="271" r:id="rId16"/>
    <p:sldId id="272" r:id="rId17"/>
    <p:sldId id="275" r:id="rId18"/>
    <p:sldId id="281" r:id="rId19"/>
    <p:sldId id="283" r:id="rId20"/>
    <p:sldId id="286" r:id="rId21"/>
    <p:sldId id="287" r:id="rId22"/>
    <p:sldId id="260" r:id="rId23"/>
    <p:sldId id="259" r:id="rId24"/>
    <p:sldId id="261" r:id="rId25"/>
    <p:sldId id="28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98667AE-B4D4-1344-B328-00589B021940}">
          <p14:sldIdLst>
            <p14:sldId id="256"/>
            <p14:sldId id="257"/>
            <p14:sldId id="262"/>
            <p14:sldId id="265"/>
            <p14:sldId id="263"/>
            <p14:sldId id="268"/>
            <p14:sldId id="264"/>
            <p14:sldId id="269"/>
            <p14:sldId id="258"/>
            <p14:sldId id="270"/>
            <p14:sldId id="288"/>
            <p14:sldId id="266"/>
            <p14:sldId id="276"/>
            <p14:sldId id="267"/>
            <p14:sldId id="271"/>
            <p14:sldId id="272"/>
            <p14:sldId id="275"/>
            <p14:sldId id="281"/>
            <p14:sldId id="283"/>
            <p14:sldId id="286"/>
            <p14:sldId id="287"/>
            <p14:sldId id="260"/>
            <p14:sldId id="259"/>
            <p14:sldId id="261"/>
            <p14:sldId id="28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683"/>
    <p:restoredTop sz="86395"/>
  </p:normalViewPr>
  <p:slideViewPr>
    <p:cSldViewPr snapToGrid="0">
      <p:cViewPr varScale="1">
        <p:scale>
          <a:sx n="110" d="100"/>
          <a:sy n="110" d="100"/>
        </p:scale>
        <p:origin x="336" y="168"/>
      </p:cViewPr>
      <p:guideLst/>
    </p:cSldViewPr>
  </p:slideViewPr>
  <p:outlineViewPr>
    <p:cViewPr>
      <p:scale>
        <a:sx n="33" d="100"/>
        <a:sy n="33" d="100"/>
      </p:scale>
      <p:origin x="0" y="-7836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1" d="100"/>
          <a:sy n="121" d="100"/>
        </p:scale>
        <p:origin x="3096"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844103-CF47-42C0-AF0D-E677187D340A}"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D499DD8C-CC9E-4F66-80B6-DBE6D3DE37D9}">
      <dgm:prSet/>
      <dgm:spPr/>
      <dgm:t>
        <a:bodyPr/>
        <a:lstStyle/>
        <a:p>
          <a:r>
            <a:rPr lang="en-GB" b="1" i="0"/>
            <a:t>Adolescent Mental Health:</a:t>
          </a:r>
          <a:endParaRPr lang="en-US"/>
        </a:p>
      </dgm:t>
    </dgm:pt>
    <dgm:pt modelId="{4C3EA177-35F2-4353-9997-A125C5C89940}" type="parTrans" cxnId="{E7723C99-C8D8-48CB-9C65-6B42417818C7}">
      <dgm:prSet/>
      <dgm:spPr/>
      <dgm:t>
        <a:bodyPr/>
        <a:lstStyle/>
        <a:p>
          <a:endParaRPr lang="en-US"/>
        </a:p>
      </dgm:t>
    </dgm:pt>
    <dgm:pt modelId="{E715D959-301F-4874-90A5-A57C435D5741}" type="sibTrans" cxnId="{E7723C99-C8D8-48CB-9C65-6B42417818C7}">
      <dgm:prSet/>
      <dgm:spPr/>
      <dgm:t>
        <a:bodyPr/>
        <a:lstStyle/>
        <a:p>
          <a:endParaRPr lang="en-US"/>
        </a:p>
      </dgm:t>
    </dgm:pt>
    <dgm:pt modelId="{C1F43B05-49C7-4615-A29F-2F9CA8C92D16}">
      <dgm:prSet/>
      <dgm:spPr/>
      <dgm:t>
        <a:bodyPr/>
        <a:lstStyle/>
        <a:p>
          <a:r>
            <a:rPr lang="en-GB" b="0" i="0" dirty="0"/>
            <a:t>The 546 Adolescents in Ethiopia (ages 14–19) face biological, psychological, and social changes.</a:t>
          </a:r>
          <a:endParaRPr lang="en-US" dirty="0"/>
        </a:p>
      </dgm:t>
    </dgm:pt>
    <dgm:pt modelId="{D110F834-96E9-4DF8-8F5F-69DE4D91FEDD}" type="parTrans" cxnId="{81BD2E55-3FC3-4E27-AC58-665336F84BD7}">
      <dgm:prSet/>
      <dgm:spPr/>
      <dgm:t>
        <a:bodyPr/>
        <a:lstStyle/>
        <a:p>
          <a:endParaRPr lang="en-US"/>
        </a:p>
      </dgm:t>
    </dgm:pt>
    <dgm:pt modelId="{9789D958-9E5A-403E-BF9F-E16E02C0FC4E}" type="sibTrans" cxnId="{81BD2E55-3FC3-4E27-AC58-665336F84BD7}">
      <dgm:prSet/>
      <dgm:spPr/>
      <dgm:t>
        <a:bodyPr/>
        <a:lstStyle/>
        <a:p>
          <a:endParaRPr lang="en-US"/>
        </a:p>
      </dgm:t>
    </dgm:pt>
    <dgm:pt modelId="{3E038615-7AEB-483E-B458-889FAA22E41A}">
      <dgm:prSet/>
      <dgm:spPr/>
      <dgm:t>
        <a:bodyPr/>
        <a:lstStyle/>
        <a:p>
          <a:r>
            <a:rPr lang="en-GB" b="0" i="0" dirty="0"/>
            <a:t>These can lead to depression due to factors like academic pressures, body image, and lack of social support.</a:t>
          </a:r>
          <a:endParaRPr lang="en-US" dirty="0"/>
        </a:p>
      </dgm:t>
    </dgm:pt>
    <dgm:pt modelId="{CD9CF807-E18A-4C19-870B-5C444B5B7144}" type="parTrans" cxnId="{6F10BB46-BEBC-4CFA-B1EA-CFA7A7E3BF4C}">
      <dgm:prSet/>
      <dgm:spPr/>
      <dgm:t>
        <a:bodyPr/>
        <a:lstStyle/>
        <a:p>
          <a:endParaRPr lang="en-US"/>
        </a:p>
      </dgm:t>
    </dgm:pt>
    <dgm:pt modelId="{3937D142-2CFA-47E2-A60F-2E455E284E53}" type="sibTrans" cxnId="{6F10BB46-BEBC-4CFA-B1EA-CFA7A7E3BF4C}">
      <dgm:prSet/>
      <dgm:spPr/>
      <dgm:t>
        <a:bodyPr/>
        <a:lstStyle/>
        <a:p>
          <a:endParaRPr lang="en-US"/>
        </a:p>
      </dgm:t>
    </dgm:pt>
    <dgm:pt modelId="{E07A5D15-09C7-427A-80F4-5E4794F15C80}">
      <dgm:prSet/>
      <dgm:spPr/>
      <dgm:t>
        <a:bodyPr/>
        <a:lstStyle/>
        <a:p>
          <a:r>
            <a:rPr lang="en-GB" b="1" i="0"/>
            <a:t>Factors Influencing Depression:</a:t>
          </a:r>
          <a:endParaRPr lang="en-US"/>
        </a:p>
      </dgm:t>
    </dgm:pt>
    <dgm:pt modelId="{5588B0F6-A8F7-40A7-B9C3-77523195AED9}" type="parTrans" cxnId="{2503F5DA-4361-400F-A406-0995F76ABF97}">
      <dgm:prSet/>
      <dgm:spPr/>
      <dgm:t>
        <a:bodyPr/>
        <a:lstStyle/>
        <a:p>
          <a:endParaRPr lang="en-US"/>
        </a:p>
      </dgm:t>
    </dgm:pt>
    <dgm:pt modelId="{AFDB3430-6ECB-435D-9F87-45A5EC2992C8}" type="sibTrans" cxnId="{2503F5DA-4361-400F-A406-0995F76ABF97}">
      <dgm:prSet/>
      <dgm:spPr/>
      <dgm:t>
        <a:bodyPr/>
        <a:lstStyle/>
        <a:p>
          <a:endParaRPr lang="en-US"/>
        </a:p>
      </dgm:t>
    </dgm:pt>
    <dgm:pt modelId="{7C40635B-BFBC-48EE-9C9C-49EC8B999556}">
      <dgm:prSet/>
      <dgm:spPr/>
      <dgm:t>
        <a:bodyPr/>
        <a:lstStyle/>
        <a:p>
          <a:r>
            <a:rPr lang="en-GB" b="0" i="0" dirty="0"/>
            <a:t>Major contributors include BMI, negative self-image, health and low social support.</a:t>
          </a:r>
          <a:endParaRPr lang="en-US" dirty="0"/>
        </a:p>
      </dgm:t>
    </dgm:pt>
    <dgm:pt modelId="{7DCAFA72-A36B-408A-A7AB-62E95FA128B1}" type="parTrans" cxnId="{2240781D-5F52-430C-A4C9-1B7D175D1F7D}">
      <dgm:prSet/>
      <dgm:spPr/>
      <dgm:t>
        <a:bodyPr/>
        <a:lstStyle/>
        <a:p>
          <a:endParaRPr lang="en-US"/>
        </a:p>
      </dgm:t>
    </dgm:pt>
    <dgm:pt modelId="{37703D55-D489-4D2D-9EB9-8D27D48DA006}" type="sibTrans" cxnId="{2240781D-5F52-430C-A4C9-1B7D175D1F7D}">
      <dgm:prSet/>
      <dgm:spPr/>
      <dgm:t>
        <a:bodyPr/>
        <a:lstStyle/>
        <a:p>
          <a:endParaRPr lang="en-US"/>
        </a:p>
      </dgm:t>
    </dgm:pt>
    <dgm:pt modelId="{EC752114-F7B5-432F-BD20-1507EBA4DEC2}">
      <dgm:prSet/>
      <dgm:spPr/>
      <dgm:t>
        <a:bodyPr/>
        <a:lstStyle/>
        <a:p>
          <a:r>
            <a:rPr lang="en-GB" b="0" i="0" dirty="0"/>
            <a:t>Addressing these can help mitigate depressive symptoms.</a:t>
          </a:r>
          <a:endParaRPr lang="en-US" dirty="0"/>
        </a:p>
      </dgm:t>
    </dgm:pt>
    <dgm:pt modelId="{E286EC4C-F333-4619-8CCF-86CF399EAA30}" type="parTrans" cxnId="{ACC7647A-B70C-4741-9C8B-D8B8EA025000}">
      <dgm:prSet/>
      <dgm:spPr/>
      <dgm:t>
        <a:bodyPr/>
        <a:lstStyle/>
        <a:p>
          <a:endParaRPr lang="en-US"/>
        </a:p>
      </dgm:t>
    </dgm:pt>
    <dgm:pt modelId="{B46EDDFB-AD56-4D16-81AC-25B7CB913A64}" type="sibTrans" cxnId="{ACC7647A-B70C-4741-9C8B-D8B8EA025000}">
      <dgm:prSet/>
      <dgm:spPr/>
      <dgm:t>
        <a:bodyPr/>
        <a:lstStyle/>
        <a:p>
          <a:endParaRPr lang="en-US"/>
        </a:p>
      </dgm:t>
    </dgm:pt>
    <dgm:pt modelId="{DD3683EE-C548-4E74-9A5B-B337D1ADC07E}">
      <dgm:prSet/>
      <dgm:spPr/>
      <dgm:t>
        <a:bodyPr/>
        <a:lstStyle/>
        <a:p>
          <a:r>
            <a:rPr lang="en-GB" b="1" i="0"/>
            <a:t>Purpose of Study:</a:t>
          </a:r>
          <a:endParaRPr lang="en-US"/>
        </a:p>
      </dgm:t>
    </dgm:pt>
    <dgm:pt modelId="{07E5CDB8-FF27-456F-8EF8-5E8664250C7F}" type="parTrans" cxnId="{0F52EAFE-41EF-40B1-9441-FBC4F58433E3}">
      <dgm:prSet/>
      <dgm:spPr/>
      <dgm:t>
        <a:bodyPr/>
        <a:lstStyle/>
        <a:p>
          <a:endParaRPr lang="en-US"/>
        </a:p>
      </dgm:t>
    </dgm:pt>
    <dgm:pt modelId="{06875E93-4C66-4219-9DF4-3A7BA83C038F}" type="sibTrans" cxnId="{0F52EAFE-41EF-40B1-9441-FBC4F58433E3}">
      <dgm:prSet/>
      <dgm:spPr/>
      <dgm:t>
        <a:bodyPr/>
        <a:lstStyle/>
        <a:p>
          <a:endParaRPr lang="en-US"/>
        </a:p>
      </dgm:t>
    </dgm:pt>
    <dgm:pt modelId="{272C6BB1-5B52-4BB1-82C3-D76441F7555C}">
      <dgm:prSet/>
      <dgm:spPr/>
      <dgm:t>
        <a:bodyPr/>
        <a:lstStyle/>
        <a:p>
          <a:r>
            <a:rPr lang="en-GB" b="0" i="0" dirty="0"/>
            <a:t>To identify variables contributing to depression (e.g., social support, BMI, and health perceptions).</a:t>
          </a:r>
          <a:endParaRPr lang="en-US" dirty="0"/>
        </a:p>
      </dgm:t>
    </dgm:pt>
    <dgm:pt modelId="{C34EFD6C-2926-4E63-BB12-28FD8B1167B8}" type="parTrans" cxnId="{CFEAF94A-7DD9-4394-8C0A-99E5CEB702D3}">
      <dgm:prSet/>
      <dgm:spPr/>
      <dgm:t>
        <a:bodyPr/>
        <a:lstStyle/>
        <a:p>
          <a:endParaRPr lang="en-US"/>
        </a:p>
      </dgm:t>
    </dgm:pt>
    <dgm:pt modelId="{C9E2D7DE-6076-453F-9E2E-1C8397662D70}" type="sibTrans" cxnId="{CFEAF94A-7DD9-4394-8C0A-99E5CEB702D3}">
      <dgm:prSet/>
      <dgm:spPr/>
      <dgm:t>
        <a:bodyPr/>
        <a:lstStyle/>
        <a:p>
          <a:endParaRPr lang="en-US"/>
        </a:p>
      </dgm:t>
    </dgm:pt>
    <dgm:pt modelId="{9D79151B-0AF5-4BF3-B9CA-9215DFEC103C}">
      <dgm:prSet/>
      <dgm:spPr/>
      <dgm:t>
        <a:bodyPr/>
        <a:lstStyle/>
        <a:p>
          <a:r>
            <a:rPr lang="en-GB" b="0" i="0" dirty="0"/>
            <a:t>Enable early identification and preventive measures for at-risk adolescents.</a:t>
          </a:r>
          <a:endParaRPr lang="en-US" dirty="0"/>
        </a:p>
      </dgm:t>
    </dgm:pt>
    <dgm:pt modelId="{739D1177-CA18-49A6-BFC8-6D98E8212C41}" type="parTrans" cxnId="{E625762F-69AB-40C6-9D0F-D9372C6227B6}">
      <dgm:prSet/>
      <dgm:spPr/>
      <dgm:t>
        <a:bodyPr/>
        <a:lstStyle/>
        <a:p>
          <a:endParaRPr lang="en-US"/>
        </a:p>
      </dgm:t>
    </dgm:pt>
    <dgm:pt modelId="{943BAD19-2C61-4FC9-907B-8A336783350E}" type="sibTrans" cxnId="{E625762F-69AB-40C6-9D0F-D9372C6227B6}">
      <dgm:prSet/>
      <dgm:spPr/>
      <dgm:t>
        <a:bodyPr/>
        <a:lstStyle/>
        <a:p>
          <a:endParaRPr lang="en-US"/>
        </a:p>
      </dgm:t>
    </dgm:pt>
    <dgm:pt modelId="{4521A4DF-88B0-4B41-998A-4B0655D1FEF3}" type="pres">
      <dgm:prSet presAssocID="{37844103-CF47-42C0-AF0D-E677187D340A}" presName="Name0" presStyleCnt="0">
        <dgm:presLayoutVars>
          <dgm:dir/>
          <dgm:animLvl val="lvl"/>
          <dgm:resizeHandles val="exact"/>
        </dgm:presLayoutVars>
      </dgm:prSet>
      <dgm:spPr/>
    </dgm:pt>
    <dgm:pt modelId="{D18CB7E6-4916-8742-8DB1-D4D9EF95E5AD}" type="pres">
      <dgm:prSet presAssocID="{D499DD8C-CC9E-4F66-80B6-DBE6D3DE37D9}" presName="composite" presStyleCnt="0"/>
      <dgm:spPr/>
    </dgm:pt>
    <dgm:pt modelId="{07AB179B-139D-F544-9031-217B634E8C60}" type="pres">
      <dgm:prSet presAssocID="{D499DD8C-CC9E-4F66-80B6-DBE6D3DE37D9}" presName="parTx" presStyleLbl="alignNode1" presStyleIdx="0" presStyleCnt="3">
        <dgm:presLayoutVars>
          <dgm:chMax val="0"/>
          <dgm:chPref val="0"/>
          <dgm:bulletEnabled val="1"/>
        </dgm:presLayoutVars>
      </dgm:prSet>
      <dgm:spPr/>
    </dgm:pt>
    <dgm:pt modelId="{4ACBB5EA-BB85-0A4A-B09A-202F140161EF}" type="pres">
      <dgm:prSet presAssocID="{D499DD8C-CC9E-4F66-80B6-DBE6D3DE37D9}" presName="desTx" presStyleLbl="alignAccFollowNode1" presStyleIdx="0" presStyleCnt="3">
        <dgm:presLayoutVars>
          <dgm:bulletEnabled val="1"/>
        </dgm:presLayoutVars>
      </dgm:prSet>
      <dgm:spPr/>
    </dgm:pt>
    <dgm:pt modelId="{74E54ABF-CE85-7444-90E4-C14911E5CB00}" type="pres">
      <dgm:prSet presAssocID="{E715D959-301F-4874-90A5-A57C435D5741}" presName="space" presStyleCnt="0"/>
      <dgm:spPr/>
    </dgm:pt>
    <dgm:pt modelId="{5815AB42-1F3D-CF42-808E-BB4A8EEE6B00}" type="pres">
      <dgm:prSet presAssocID="{E07A5D15-09C7-427A-80F4-5E4794F15C80}" presName="composite" presStyleCnt="0"/>
      <dgm:spPr/>
    </dgm:pt>
    <dgm:pt modelId="{3496C02B-2FFE-C943-9641-D5EB2F74D564}" type="pres">
      <dgm:prSet presAssocID="{E07A5D15-09C7-427A-80F4-5E4794F15C80}" presName="parTx" presStyleLbl="alignNode1" presStyleIdx="1" presStyleCnt="3">
        <dgm:presLayoutVars>
          <dgm:chMax val="0"/>
          <dgm:chPref val="0"/>
          <dgm:bulletEnabled val="1"/>
        </dgm:presLayoutVars>
      </dgm:prSet>
      <dgm:spPr/>
    </dgm:pt>
    <dgm:pt modelId="{1F0C8116-3F40-0F4D-90C1-561A2293AE1E}" type="pres">
      <dgm:prSet presAssocID="{E07A5D15-09C7-427A-80F4-5E4794F15C80}" presName="desTx" presStyleLbl="alignAccFollowNode1" presStyleIdx="1" presStyleCnt="3">
        <dgm:presLayoutVars>
          <dgm:bulletEnabled val="1"/>
        </dgm:presLayoutVars>
      </dgm:prSet>
      <dgm:spPr/>
    </dgm:pt>
    <dgm:pt modelId="{6C2A4DA1-D7B0-F04F-8088-4F446C8A8567}" type="pres">
      <dgm:prSet presAssocID="{AFDB3430-6ECB-435D-9F87-45A5EC2992C8}" presName="space" presStyleCnt="0"/>
      <dgm:spPr/>
    </dgm:pt>
    <dgm:pt modelId="{C9C511B2-D8F1-C342-9298-69C20A1412FA}" type="pres">
      <dgm:prSet presAssocID="{DD3683EE-C548-4E74-9A5B-B337D1ADC07E}" presName="composite" presStyleCnt="0"/>
      <dgm:spPr/>
    </dgm:pt>
    <dgm:pt modelId="{A3DFB9E2-5F10-3E4A-9B1A-848BEB576A5F}" type="pres">
      <dgm:prSet presAssocID="{DD3683EE-C548-4E74-9A5B-B337D1ADC07E}" presName="parTx" presStyleLbl="alignNode1" presStyleIdx="2" presStyleCnt="3">
        <dgm:presLayoutVars>
          <dgm:chMax val="0"/>
          <dgm:chPref val="0"/>
          <dgm:bulletEnabled val="1"/>
        </dgm:presLayoutVars>
      </dgm:prSet>
      <dgm:spPr/>
    </dgm:pt>
    <dgm:pt modelId="{CE9C9FB9-D155-9D42-8E10-8782E6CC44F8}" type="pres">
      <dgm:prSet presAssocID="{DD3683EE-C548-4E74-9A5B-B337D1ADC07E}" presName="desTx" presStyleLbl="alignAccFollowNode1" presStyleIdx="2" presStyleCnt="3">
        <dgm:presLayoutVars>
          <dgm:bulletEnabled val="1"/>
        </dgm:presLayoutVars>
      </dgm:prSet>
      <dgm:spPr/>
    </dgm:pt>
  </dgm:ptLst>
  <dgm:cxnLst>
    <dgm:cxn modelId="{7A8C4213-5413-E74C-A7D7-86D1221930D8}" type="presOf" srcId="{C1F43B05-49C7-4615-A29F-2F9CA8C92D16}" destId="{4ACBB5EA-BB85-0A4A-B09A-202F140161EF}" srcOrd="0" destOrd="0" presId="urn:microsoft.com/office/officeart/2005/8/layout/hList1"/>
    <dgm:cxn modelId="{27BFEB13-227C-174C-B329-6311A528067E}" type="presOf" srcId="{7C40635B-BFBC-48EE-9C9C-49EC8B999556}" destId="{1F0C8116-3F40-0F4D-90C1-561A2293AE1E}" srcOrd="0" destOrd="0" presId="urn:microsoft.com/office/officeart/2005/8/layout/hList1"/>
    <dgm:cxn modelId="{2240781D-5F52-430C-A4C9-1B7D175D1F7D}" srcId="{E07A5D15-09C7-427A-80F4-5E4794F15C80}" destId="{7C40635B-BFBC-48EE-9C9C-49EC8B999556}" srcOrd="0" destOrd="0" parTransId="{7DCAFA72-A36B-408A-A7AB-62E95FA128B1}" sibTransId="{37703D55-D489-4D2D-9EB9-8D27D48DA006}"/>
    <dgm:cxn modelId="{E625762F-69AB-40C6-9D0F-D9372C6227B6}" srcId="{DD3683EE-C548-4E74-9A5B-B337D1ADC07E}" destId="{9D79151B-0AF5-4BF3-B9CA-9215DFEC103C}" srcOrd="1" destOrd="0" parTransId="{739D1177-CA18-49A6-BFC8-6D98E8212C41}" sibTransId="{943BAD19-2C61-4FC9-907B-8A336783350E}"/>
    <dgm:cxn modelId="{08FCD13F-7E91-FC47-937A-7015C5A8121A}" type="presOf" srcId="{E07A5D15-09C7-427A-80F4-5E4794F15C80}" destId="{3496C02B-2FFE-C943-9641-D5EB2F74D564}" srcOrd="0" destOrd="0" presId="urn:microsoft.com/office/officeart/2005/8/layout/hList1"/>
    <dgm:cxn modelId="{6F10BB46-BEBC-4CFA-B1EA-CFA7A7E3BF4C}" srcId="{D499DD8C-CC9E-4F66-80B6-DBE6D3DE37D9}" destId="{3E038615-7AEB-483E-B458-889FAA22E41A}" srcOrd="1" destOrd="0" parTransId="{CD9CF807-E18A-4C19-870B-5C444B5B7144}" sibTransId="{3937D142-2CFA-47E2-A60F-2E455E284E53}"/>
    <dgm:cxn modelId="{CFEAF94A-7DD9-4394-8C0A-99E5CEB702D3}" srcId="{DD3683EE-C548-4E74-9A5B-B337D1ADC07E}" destId="{272C6BB1-5B52-4BB1-82C3-D76441F7555C}" srcOrd="0" destOrd="0" parTransId="{C34EFD6C-2926-4E63-BB12-28FD8B1167B8}" sibTransId="{C9E2D7DE-6076-453F-9E2E-1C8397662D70}"/>
    <dgm:cxn modelId="{A0C6804C-916A-C84F-8B64-A11416E94379}" type="presOf" srcId="{3E038615-7AEB-483E-B458-889FAA22E41A}" destId="{4ACBB5EA-BB85-0A4A-B09A-202F140161EF}" srcOrd="0" destOrd="1" presId="urn:microsoft.com/office/officeart/2005/8/layout/hList1"/>
    <dgm:cxn modelId="{81BD2E55-3FC3-4E27-AC58-665336F84BD7}" srcId="{D499DD8C-CC9E-4F66-80B6-DBE6D3DE37D9}" destId="{C1F43B05-49C7-4615-A29F-2F9CA8C92D16}" srcOrd="0" destOrd="0" parTransId="{D110F834-96E9-4DF8-8F5F-69DE4D91FEDD}" sibTransId="{9789D958-9E5A-403E-BF9F-E16E02C0FC4E}"/>
    <dgm:cxn modelId="{4A831A5D-3898-FA40-BCF2-4584B9783496}" type="presOf" srcId="{9D79151B-0AF5-4BF3-B9CA-9215DFEC103C}" destId="{CE9C9FB9-D155-9D42-8E10-8782E6CC44F8}" srcOrd="0" destOrd="1" presId="urn:microsoft.com/office/officeart/2005/8/layout/hList1"/>
    <dgm:cxn modelId="{3DC0AE6C-6301-D743-9217-F8B1E1ACFBA6}" type="presOf" srcId="{DD3683EE-C548-4E74-9A5B-B337D1ADC07E}" destId="{A3DFB9E2-5F10-3E4A-9B1A-848BEB576A5F}" srcOrd="0" destOrd="0" presId="urn:microsoft.com/office/officeart/2005/8/layout/hList1"/>
    <dgm:cxn modelId="{ACC7647A-B70C-4741-9C8B-D8B8EA025000}" srcId="{E07A5D15-09C7-427A-80F4-5E4794F15C80}" destId="{EC752114-F7B5-432F-BD20-1507EBA4DEC2}" srcOrd="1" destOrd="0" parTransId="{E286EC4C-F333-4619-8CCF-86CF399EAA30}" sibTransId="{B46EDDFB-AD56-4D16-81AC-25B7CB913A64}"/>
    <dgm:cxn modelId="{7DB44F92-0BCB-BE4B-8947-05A408C45994}" type="presOf" srcId="{272C6BB1-5B52-4BB1-82C3-D76441F7555C}" destId="{CE9C9FB9-D155-9D42-8E10-8782E6CC44F8}" srcOrd="0" destOrd="0" presId="urn:microsoft.com/office/officeart/2005/8/layout/hList1"/>
    <dgm:cxn modelId="{E1D70998-EA0E-1B43-A394-CB3667621CB9}" type="presOf" srcId="{EC752114-F7B5-432F-BD20-1507EBA4DEC2}" destId="{1F0C8116-3F40-0F4D-90C1-561A2293AE1E}" srcOrd="0" destOrd="1" presId="urn:microsoft.com/office/officeart/2005/8/layout/hList1"/>
    <dgm:cxn modelId="{E7723C99-C8D8-48CB-9C65-6B42417818C7}" srcId="{37844103-CF47-42C0-AF0D-E677187D340A}" destId="{D499DD8C-CC9E-4F66-80B6-DBE6D3DE37D9}" srcOrd="0" destOrd="0" parTransId="{4C3EA177-35F2-4353-9997-A125C5C89940}" sibTransId="{E715D959-301F-4874-90A5-A57C435D5741}"/>
    <dgm:cxn modelId="{8ACA14CC-FFB2-0340-A087-AD6CD894FFFB}" type="presOf" srcId="{D499DD8C-CC9E-4F66-80B6-DBE6D3DE37D9}" destId="{07AB179B-139D-F544-9031-217B634E8C60}" srcOrd="0" destOrd="0" presId="urn:microsoft.com/office/officeart/2005/8/layout/hList1"/>
    <dgm:cxn modelId="{2503F5DA-4361-400F-A406-0995F76ABF97}" srcId="{37844103-CF47-42C0-AF0D-E677187D340A}" destId="{E07A5D15-09C7-427A-80F4-5E4794F15C80}" srcOrd="1" destOrd="0" parTransId="{5588B0F6-A8F7-40A7-B9C3-77523195AED9}" sibTransId="{AFDB3430-6ECB-435D-9F87-45A5EC2992C8}"/>
    <dgm:cxn modelId="{8142E4F4-D7FF-7049-B0FF-DC2726CD7A4D}" type="presOf" srcId="{37844103-CF47-42C0-AF0D-E677187D340A}" destId="{4521A4DF-88B0-4B41-998A-4B0655D1FEF3}" srcOrd="0" destOrd="0" presId="urn:microsoft.com/office/officeart/2005/8/layout/hList1"/>
    <dgm:cxn modelId="{0F52EAFE-41EF-40B1-9441-FBC4F58433E3}" srcId="{37844103-CF47-42C0-AF0D-E677187D340A}" destId="{DD3683EE-C548-4E74-9A5B-B337D1ADC07E}" srcOrd="2" destOrd="0" parTransId="{07E5CDB8-FF27-456F-8EF8-5E8664250C7F}" sibTransId="{06875E93-4C66-4219-9DF4-3A7BA83C038F}"/>
    <dgm:cxn modelId="{DC90D1A0-6243-E840-BF61-111F31907B14}" type="presParOf" srcId="{4521A4DF-88B0-4B41-998A-4B0655D1FEF3}" destId="{D18CB7E6-4916-8742-8DB1-D4D9EF95E5AD}" srcOrd="0" destOrd="0" presId="urn:microsoft.com/office/officeart/2005/8/layout/hList1"/>
    <dgm:cxn modelId="{D03CE794-3FD7-2949-B432-89155CF54702}" type="presParOf" srcId="{D18CB7E6-4916-8742-8DB1-D4D9EF95E5AD}" destId="{07AB179B-139D-F544-9031-217B634E8C60}" srcOrd="0" destOrd="0" presId="urn:microsoft.com/office/officeart/2005/8/layout/hList1"/>
    <dgm:cxn modelId="{305F7BC5-EA6E-0543-968D-06F416822D32}" type="presParOf" srcId="{D18CB7E6-4916-8742-8DB1-D4D9EF95E5AD}" destId="{4ACBB5EA-BB85-0A4A-B09A-202F140161EF}" srcOrd="1" destOrd="0" presId="urn:microsoft.com/office/officeart/2005/8/layout/hList1"/>
    <dgm:cxn modelId="{FE16090F-8F01-344F-8C9C-5CACBB48DCDF}" type="presParOf" srcId="{4521A4DF-88B0-4B41-998A-4B0655D1FEF3}" destId="{74E54ABF-CE85-7444-90E4-C14911E5CB00}" srcOrd="1" destOrd="0" presId="urn:microsoft.com/office/officeart/2005/8/layout/hList1"/>
    <dgm:cxn modelId="{69422BCD-7B6A-F745-9DC6-8F9E2FF5AB7D}" type="presParOf" srcId="{4521A4DF-88B0-4B41-998A-4B0655D1FEF3}" destId="{5815AB42-1F3D-CF42-808E-BB4A8EEE6B00}" srcOrd="2" destOrd="0" presId="urn:microsoft.com/office/officeart/2005/8/layout/hList1"/>
    <dgm:cxn modelId="{68733219-3399-7441-9B05-3CC7BBC37978}" type="presParOf" srcId="{5815AB42-1F3D-CF42-808E-BB4A8EEE6B00}" destId="{3496C02B-2FFE-C943-9641-D5EB2F74D564}" srcOrd="0" destOrd="0" presId="urn:microsoft.com/office/officeart/2005/8/layout/hList1"/>
    <dgm:cxn modelId="{05A323DE-FE98-7544-BAC6-9255E071CAC3}" type="presParOf" srcId="{5815AB42-1F3D-CF42-808E-BB4A8EEE6B00}" destId="{1F0C8116-3F40-0F4D-90C1-561A2293AE1E}" srcOrd="1" destOrd="0" presId="urn:microsoft.com/office/officeart/2005/8/layout/hList1"/>
    <dgm:cxn modelId="{5BF47B28-CA73-8245-9A07-AB1D22D65F5D}" type="presParOf" srcId="{4521A4DF-88B0-4B41-998A-4B0655D1FEF3}" destId="{6C2A4DA1-D7B0-F04F-8088-4F446C8A8567}" srcOrd="3" destOrd="0" presId="urn:microsoft.com/office/officeart/2005/8/layout/hList1"/>
    <dgm:cxn modelId="{93DB5F95-FB9C-9B4F-8BC5-2574411DFA9C}" type="presParOf" srcId="{4521A4DF-88B0-4B41-998A-4B0655D1FEF3}" destId="{C9C511B2-D8F1-C342-9298-69C20A1412FA}" srcOrd="4" destOrd="0" presId="urn:microsoft.com/office/officeart/2005/8/layout/hList1"/>
    <dgm:cxn modelId="{0A3A0A65-0ECF-E942-990E-6F4BDB524004}" type="presParOf" srcId="{C9C511B2-D8F1-C342-9298-69C20A1412FA}" destId="{A3DFB9E2-5F10-3E4A-9B1A-848BEB576A5F}" srcOrd="0" destOrd="0" presId="urn:microsoft.com/office/officeart/2005/8/layout/hList1"/>
    <dgm:cxn modelId="{02E84DC5-B5C4-EB47-B27F-1F876896FFA3}" type="presParOf" srcId="{C9C511B2-D8F1-C342-9298-69C20A1412FA}" destId="{CE9C9FB9-D155-9D42-8E10-8782E6CC44F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DDC75F-841B-4AEA-ACE4-C9164065C0AC}"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EFDBB9FF-0A60-421E-BCEE-87EEA2A30E6A}">
      <dgm:prSet/>
      <dgm:spPr/>
      <dgm:t>
        <a:bodyPr/>
        <a:lstStyle/>
        <a:p>
          <a:r>
            <a:rPr lang="en-GB" b="1"/>
            <a:t>Objective</a:t>
          </a:r>
          <a:r>
            <a:rPr lang="en-GB"/>
            <a:t>:</a:t>
          </a:r>
          <a:endParaRPr lang="en-US"/>
        </a:p>
      </dgm:t>
    </dgm:pt>
    <dgm:pt modelId="{138AC264-BF71-4698-9BCE-CD4A9E24ED9B}" type="parTrans" cxnId="{DCB50E51-7393-4563-8AB7-BA81E7AF5E1B}">
      <dgm:prSet/>
      <dgm:spPr/>
      <dgm:t>
        <a:bodyPr/>
        <a:lstStyle/>
        <a:p>
          <a:endParaRPr lang="en-US"/>
        </a:p>
      </dgm:t>
    </dgm:pt>
    <dgm:pt modelId="{44A248C4-95DE-4CCC-A681-ED22ED3DB751}" type="sibTrans" cxnId="{DCB50E51-7393-4563-8AB7-BA81E7AF5E1B}">
      <dgm:prSet/>
      <dgm:spPr/>
      <dgm:t>
        <a:bodyPr/>
        <a:lstStyle/>
        <a:p>
          <a:endParaRPr lang="en-US"/>
        </a:p>
      </dgm:t>
    </dgm:pt>
    <dgm:pt modelId="{55CCDB85-21F9-4F53-BD32-9BE77D8E23AF}">
      <dgm:prSet/>
      <dgm:spPr/>
      <dgm:t>
        <a:bodyPr/>
        <a:lstStyle/>
        <a:p>
          <a:r>
            <a:rPr lang="en-GB" dirty="0"/>
            <a:t> Test if there is a significant difference in PHQ-9 depression 	</a:t>
          </a:r>
          <a:endParaRPr lang="en-US" dirty="0"/>
        </a:p>
      </dgm:t>
    </dgm:pt>
    <dgm:pt modelId="{866F5350-8A3C-458E-AC4E-24E0F4B91337}" type="parTrans" cxnId="{0D858876-2313-4835-BA1A-3A3F8B3E3613}">
      <dgm:prSet/>
      <dgm:spPr/>
      <dgm:t>
        <a:bodyPr/>
        <a:lstStyle/>
        <a:p>
          <a:endParaRPr lang="en-US"/>
        </a:p>
      </dgm:t>
    </dgm:pt>
    <dgm:pt modelId="{A0083E2B-46D7-4A47-B557-5AAA5DB1F325}" type="sibTrans" cxnId="{0D858876-2313-4835-BA1A-3A3F8B3E3613}">
      <dgm:prSet/>
      <dgm:spPr/>
      <dgm:t>
        <a:bodyPr/>
        <a:lstStyle/>
        <a:p>
          <a:endParaRPr lang="en-US"/>
        </a:p>
      </dgm:t>
    </dgm:pt>
    <dgm:pt modelId="{EFEC0CFA-6E13-407B-B352-271DDB7F758F}">
      <dgm:prSet/>
      <dgm:spPr/>
      <dgm:t>
        <a:bodyPr/>
        <a:lstStyle/>
        <a:p>
          <a:r>
            <a:rPr lang="en-GB" dirty="0"/>
            <a:t> scores between males (group 1) and females (group 0).</a:t>
          </a:r>
          <a:endParaRPr lang="en-US" dirty="0"/>
        </a:p>
      </dgm:t>
    </dgm:pt>
    <dgm:pt modelId="{BFF5DDA8-EC72-4226-ACFB-C83C30136F4B}" type="parTrans" cxnId="{D16DCE17-EE12-494C-BC9E-DFD113431EFF}">
      <dgm:prSet/>
      <dgm:spPr/>
      <dgm:t>
        <a:bodyPr/>
        <a:lstStyle/>
        <a:p>
          <a:endParaRPr lang="en-US"/>
        </a:p>
      </dgm:t>
    </dgm:pt>
    <dgm:pt modelId="{1A338DD6-B2B1-4B69-96C5-CEE935104EDC}" type="sibTrans" cxnId="{D16DCE17-EE12-494C-BC9E-DFD113431EFF}">
      <dgm:prSet/>
      <dgm:spPr/>
      <dgm:t>
        <a:bodyPr/>
        <a:lstStyle/>
        <a:p>
          <a:endParaRPr lang="en-US"/>
        </a:p>
      </dgm:t>
    </dgm:pt>
    <dgm:pt modelId="{75DE179A-2B95-409D-A010-E6C709CDABFA}">
      <dgm:prSet/>
      <dgm:spPr/>
      <dgm:t>
        <a:bodyPr/>
        <a:lstStyle/>
        <a:p>
          <a:r>
            <a:rPr lang="en-GB" b="1"/>
            <a:t>Key Results</a:t>
          </a:r>
          <a:r>
            <a:rPr lang="en-GB"/>
            <a:t>:</a:t>
          </a:r>
          <a:endParaRPr lang="en-US"/>
        </a:p>
      </dgm:t>
    </dgm:pt>
    <dgm:pt modelId="{A7DDB582-9FA8-410D-B605-578711A84BEB}" type="parTrans" cxnId="{4CFE2CA1-1EE4-4F55-99B6-8877F25F19F0}">
      <dgm:prSet/>
      <dgm:spPr/>
      <dgm:t>
        <a:bodyPr/>
        <a:lstStyle/>
        <a:p>
          <a:endParaRPr lang="en-US"/>
        </a:p>
      </dgm:t>
    </dgm:pt>
    <dgm:pt modelId="{422A521C-D3C2-466D-99E5-D2E7C2911F49}" type="sibTrans" cxnId="{4CFE2CA1-1EE4-4F55-99B6-8877F25F19F0}">
      <dgm:prSet/>
      <dgm:spPr/>
      <dgm:t>
        <a:bodyPr/>
        <a:lstStyle/>
        <a:p>
          <a:endParaRPr lang="en-US"/>
        </a:p>
      </dgm:t>
    </dgm:pt>
    <dgm:pt modelId="{25719F94-A802-4447-9A29-E6661D72A1CE}">
      <dgm:prSet/>
      <dgm:spPr/>
      <dgm:t>
        <a:bodyPr/>
        <a:lstStyle/>
        <a:p>
          <a:r>
            <a:rPr lang="en-GB" dirty="0"/>
            <a:t> t-statistic: 1.59</a:t>
          </a:r>
          <a:endParaRPr lang="en-US" dirty="0"/>
        </a:p>
      </dgm:t>
    </dgm:pt>
    <dgm:pt modelId="{F8DD0D9B-E524-47BB-B327-B5AAFC616859}" type="parTrans" cxnId="{856CC97F-C982-496B-AAAF-6A4EE6015D02}">
      <dgm:prSet/>
      <dgm:spPr/>
      <dgm:t>
        <a:bodyPr/>
        <a:lstStyle/>
        <a:p>
          <a:endParaRPr lang="en-US"/>
        </a:p>
      </dgm:t>
    </dgm:pt>
    <dgm:pt modelId="{28AAE4BF-0396-452F-8BE0-253AFFFB7901}" type="sibTrans" cxnId="{856CC97F-C982-496B-AAAF-6A4EE6015D02}">
      <dgm:prSet/>
      <dgm:spPr/>
      <dgm:t>
        <a:bodyPr/>
        <a:lstStyle/>
        <a:p>
          <a:endParaRPr lang="en-US"/>
        </a:p>
      </dgm:t>
    </dgm:pt>
    <dgm:pt modelId="{4D600E39-8E85-463A-9B3E-106105151760}">
      <dgm:prSet/>
      <dgm:spPr/>
      <dgm:t>
        <a:bodyPr/>
        <a:lstStyle/>
        <a:p>
          <a:r>
            <a:rPr lang="en-GB" dirty="0"/>
            <a:t> p-value: 0.1132</a:t>
          </a:r>
          <a:endParaRPr lang="en-US" dirty="0"/>
        </a:p>
      </dgm:t>
    </dgm:pt>
    <dgm:pt modelId="{DC18FDE1-E18A-4C35-ADD2-A52BA9EE406A}" type="parTrans" cxnId="{77C84FE5-D572-4D0E-8C81-13DA4599B0B5}">
      <dgm:prSet/>
      <dgm:spPr/>
      <dgm:t>
        <a:bodyPr/>
        <a:lstStyle/>
        <a:p>
          <a:endParaRPr lang="en-US"/>
        </a:p>
      </dgm:t>
    </dgm:pt>
    <dgm:pt modelId="{45028477-239C-4B21-95E6-CD2255762E3E}" type="sibTrans" cxnId="{77C84FE5-D572-4D0E-8C81-13DA4599B0B5}">
      <dgm:prSet/>
      <dgm:spPr/>
      <dgm:t>
        <a:bodyPr/>
        <a:lstStyle/>
        <a:p>
          <a:endParaRPr lang="en-US"/>
        </a:p>
      </dgm:t>
    </dgm:pt>
    <dgm:pt modelId="{08F729FC-851F-49CB-9BBB-5E741BBD2827}">
      <dgm:prSet/>
      <dgm:spPr/>
      <dgm:t>
        <a:bodyPr/>
        <a:lstStyle/>
        <a:p>
          <a:r>
            <a:rPr lang="en-GB" dirty="0"/>
            <a:t> Confidence Interval (95%): [-0.143, 1.35]</a:t>
          </a:r>
          <a:endParaRPr lang="en-US" dirty="0"/>
        </a:p>
      </dgm:t>
    </dgm:pt>
    <dgm:pt modelId="{DBBB6E5C-971F-402C-AF20-A8997C6BEEB6}" type="parTrans" cxnId="{4FC7F5EC-CCE0-4792-8193-3A610BA0BD7B}">
      <dgm:prSet/>
      <dgm:spPr/>
      <dgm:t>
        <a:bodyPr/>
        <a:lstStyle/>
        <a:p>
          <a:endParaRPr lang="en-US"/>
        </a:p>
      </dgm:t>
    </dgm:pt>
    <dgm:pt modelId="{41CA5027-1223-4658-84D2-A426EC6DB414}" type="sibTrans" cxnId="{4FC7F5EC-CCE0-4792-8193-3A610BA0BD7B}">
      <dgm:prSet/>
      <dgm:spPr/>
      <dgm:t>
        <a:bodyPr/>
        <a:lstStyle/>
        <a:p>
          <a:endParaRPr lang="en-US"/>
        </a:p>
      </dgm:t>
    </dgm:pt>
    <dgm:pt modelId="{F7B9074F-56C3-43E2-BE62-48662C45C35E}">
      <dgm:prSet/>
      <dgm:spPr/>
      <dgm:t>
        <a:bodyPr/>
        <a:lstStyle/>
        <a:p>
          <a:pPr>
            <a:buNone/>
          </a:pPr>
          <a:r>
            <a:rPr lang="en-GB" dirty="0"/>
            <a:t> 		Males (group 1): 6.58</a:t>
          </a:r>
          <a:endParaRPr lang="en-US" dirty="0"/>
        </a:p>
      </dgm:t>
    </dgm:pt>
    <dgm:pt modelId="{E2A65E01-EAF8-4457-8EEC-627D26A22479}" type="parTrans" cxnId="{9880872E-1F7A-467A-85B8-198ECABAE6FC}">
      <dgm:prSet/>
      <dgm:spPr/>
      <dgm:t>
        <a:bodyPr/>
        <a:lstStyle/>
        <a:p>
          <a:endParaRPr lang="en-US"/>
        </a:p>
      </dgm:t>
    </dgm:pt>
    <dgm:pt modelId="{45FC7D75-DF52-4D72-B368-B4CEE42C56B7}" type="sibTrans" cxnId="{9880872E-1F7A-467A-85B8-198ECABAE6FC}">
      <dgm:prSet/>
      <dgm:spPr/>
      <dgm:t>
        <a:bodyPr/>
        <a:lstStyle/>
        <a:p>
          <a:endParaRPr lang="en-US"/>
        </a:p>
      </dgm:t>
    </dgm:pt>
    <dgm:pt modelId="{31EAB4C6-8FFB-4CBB-80E5-3AD8B6C8C225}">
      <dgm:prSet/>
      <dgm:spPr/>
      <dgm:t>
        <a:bodyPr/>
        <a:lstStyle/>
        <a:p>
          <a:r>
            <a:rPr lang="en-GB" b="1"/>
            <a:t>Interpretation</a:t>
          </a:r>
          <a:r>
            <a:rPr lang="en-GB"/>
            <a:t>:</a:t>
          </a:r>
          <a:endParaRPr lang="en-US"/>
        </a:p>
      </dgm:t>
    </dgm:pt>
    <dgm:pt modelId="{90C748B6-D024-405C-9CB1-829B717F0D99}" type="parTrans" cxnId="{D752609C-8B79-4010-894A-1351913D5557}">
      <dgm:prSet/>
      <dgm:spPr/>
      <dgm:t>
        <a:bodyPr/>
        <a:lstStyle/>
        <a:p>
          <a:endParaRPr lang="en-US"/>
        </a:p>
      </dgm:t>
    </dgm:pt>
    <dgm:pt modelId="{B9C48386-8D7C-49B4-B039-0607DBC58427}" type="sibTrans" cxnId="{D752609C-8B79-4010-894A-1351913D5557}">
      <dgm:prSet/>
      <dgm:spPr/>
      <dgm:t>
        <a:bodyPr/>
        <a:lstStyle/>
        <a:p>
          <a:endParaRPr lang="en-US"/>
        </a:p>
      </dgm:t>
    </dgm:pt>
    <dgm:pt modelId="{D6C87C35-6612-4D8E-B22D-592BEA19D904}">
      <dgm:prSet/>
      <dgm:spPr/>
      <dgm:t>
        <a:bodyPr/>
        <a:lstStyle/>
        <a:p>
          <a:r>
            <a:rPr lang="en-GB" dirty="0"/>
            <a:t> The p-value (0.1132) is greater than the significance level (usually 0.05).</a:t>
          </a:r>
          <a:endParaRPr lang="en-US" dirty="0"/>
        </a:p>
      </dgm:t>
    </dgm:pt>
    <dgm:pt modelId="{7431E1F8-8883-486A-868A-9CCE84639927}" type="parTrans" cxnId="{CD06AF72-6360-4A77-8D91-182D4C2FD423}">
      <dgm:prSet/>
      <dgm:spPr/>
      <dgm:t>
        <a:bodyPr/>
        <a:lstStyle/>
        <a:p>
          <a:endParaRPr lang="en-US"/>
        </a:p>
      </dgm:t>
    </dgm:pt>
    <dgm:pt modelId="{A3F0F7F9-0B99-46A5-8A29-C483E476386C}" type="sibTrans" cxnId="{CD06AF72-6360-4A77-8D91-182D4C2FD423}">
      <dgm:prSet/>
      <dgm:spPr/>
      <dgm:t>
        <a:bodyPr/>
        <a:lstStyle/>
        <a:p>
          <a:endParaRPr lang="en-US"/>
        </a:p>
      </dgm:t>
    </dgm:pt>
    <dgm:pt modelId="{552F7FD2-374F-4750-8241-168C06AB9C85}">
      <dgm:prSet/>
      <dgm:spPr/>
      <dgm:t>
        <a:bodyPr/>
        <a:lstStyle/>
        <a:p>
          <a:r>
            <a:rPr lang="en-GB" dirty="0"/>
            <a:t> The confidence interval includes 0, indicating no evidence of a significant difference between the mean depression scores of males and females.</a:t>
          </a:r>
          <a:endParaRPr lang="en-US" dirty="0"/>
        </a:p>
      </dgm:t>
    </dgm:pt>
    <dgm:pt modelId="{A6E32782-D267-43EE-992B-78DFE22B143E}" type="parTrans" cxnId="{4704AD01-CDBA-4CAC-AF90-9EAEEB5DF1CA}">
      <dgm:prSet/>
      <dgm:spPr/>
      <dgm:t>
        <a:bodyPr/>
        <a:lstStyle/>
        <a:p>
          <a:endParaRPr lang="en-US"/>
        </a:p>
      </dgm:t>
    </dgm:pt>
    <dgm:pt modelId="{961C6CBC-DDAA-4B5B-B576-FAE629351D1A}" type="sibTrans" cxnId="{4704AD01-CDBA-4CAC-AF90-9EAEEB5DF1CA}">
      <dgm:prSet/>
      <dgm:spPr/>
      <dgm:t>
        <a:bodyPr/>
        <a:lstStyle/>
        <a:p>
          <a:endParaRPr lang="en-US"/>
        </a:p>
      </dgm:t>
    </dgm:pt>
    <dgm:pt modelId="{1C0FD876-6CE3-445F-B796-18F176C1D448}">
      <dgm:prSet/>
      <dgm:spPr/>
      <dgm:t>
        <a:bodyPr/>
        <a:lstStyle/>
        <a:p>
          <a:r>
            <a:rPr lang="en-GB" b="1"/>
            <a:t>Conclusion</a:t>
          </a:r>
          <a:r>
            <a:rPr lang="en-GB"/>
            <a:t>:</a:t>
          </a:r>
          <a:endParaRPr lang="en-US"/>
        </a:p>
      </dgm:t>
    </dgm:pt>
    <dgm:pt modelId="{0E0C2164-1232-4AFE-AC6A-B24310092FB9}" type="parTrans" cxnId="{C4FAE634-1311-4131-8B86-2B22E0E29B47}">
      <dgm:prSet/>
      <dgm:spPr/>
      <dgm:t>
        <a:bodyPr/>
        <a:lstStyle/>
        <a:p>
          <a:endParaRPr lang="en-US"/>
        </a:p>
      </dgm:t>
    </dgm:pt>
    <dgm:pt modelId="{4C929547-F720-44BA-8A15-0ECF68B5710B}" type="sibTrans" cxnId="{C4FAE634-1311-4131-8B86-2B22E0E29B47}">
      <dgm:prSet/>
      <dgm:spPr/>
      <dgm:t>
        <a:bodyPr/>
        <a:lstStyle/>
        <a:p>
          <a:endParaRPr lang="en-US"/>
        </a:p>
      </dgm:t>
    </dgm:pt>
    <dgm:pt modelId="{3B8E33E8-DC48-4854-8695-9292EF711298}">
      <dgm:prSet/>
      <dgm:spPr/>
      <dgm:t>
        <a:bodyPr/>
        <a:lstStyle/>
        <a:p>
          <a:r>
            <a:rPr lang="en-GB" dirty="0"/>
            <a:t> Fails to reject the null hypothesis (H0): There is </a:t>
          </a:r>
          <a:r>
            <a:rPr lang="en-GB" b="1" dirty="0"/>
            <a:t>no significant difference</a:t>
          </a:r>
          <a:r>
            <a:rPr lang="en-GB" dirty="0"/>
            <a:t> in depression scores between males and females.</a:t>
          </a:r>
          <a:endParaRPr lang="en-US" dirty="0"/>
        </a:p>
      </dgm:t>
    </dgm:pt>
    <dgm:pt modelId="{D36E89B1-51CC-4BE9-8B35-23E83FA94833}" type="parTrans" cxnId="{3C5926E4-D10D-44E9-95F3-AE717ED76818}">
      <dgm:prSet/>
      <dgm:spPr/>
      <dgm:t>
        <a:bodyPr/>
        <a:lstStyle/>
        <a:p>
          <a:endParaRPr lang="en-US"/>
        </a:p>
      </dgm:t>
    </dgm:pt>
    <dgm:pt modelId="{F51D4020-D956-4D0B-BE11-4F45B4BE1573}" type="sibTrans" cxnId="{3C5926E4-D10D-44E9-95F3-AE717ED76818}">
      <dgm:prSet/>
      <dgm:spPr/>
      <dgm:t>
        <a:bodyPr/>
        <a:lstStyle/>
        <a:p>
          <a:endParaRPr lang="en-US"/>
        </a:p>
      </dgm:t>
    </dgm:pt>
    <dgm:pt modelId="{B9ABC3FC-BB0D-4239-9DB8-63DF742DCE98}">
      <dgm:prSet/>
      <dgm:spPr/>
      <dgm:t>
        <a:bodyPr/>
        <a:lstStyle/>
        <a:p>
          <a:r>
            <a:rPr lang="en-GB" dirty="0"/>
            <a:t> Degrees of Freedom (</a:t>
          </a:r>
          <a:r>
            <a:rPr lang="en-GB" dirty="0" err="1"/>
            <a:t>df</a:t>
          </a:r>
          <a:r>
            <a:rPr lang="en-GB" dirty="0"/>
            <a:t>): 380.49	</a:t>
          </a:r>
          <a:endParaRPr lang="en-US" dirty="0"/>
        </a:p>
      </dgm:t>
    </dgm:pt>
    <dgm:pt modelId="{261F4154-2F56-4367-AF64-184B6121FAB1}" type="sibTrans" cxnId="{BDCFC66A-2E0D-4A2A-B16B-798DFC35129A}">
      <dgm:prSet/>
      <dgm:spPr/>
      <dgm:t>
        <a:bodyPr/>
        <a:lstStyle/>
        <a:p>
          <a:endParaRPr lang="en-US"/>
        </a:p>
      </dgm:t>
    </dgm:pt>
    <dgm:pt modelId="{5AD8642A-75B4-414C-A270-1B1A61DABA77}" type="parTrans" cxnId="{BDCFC66A-2E0D-4A2A-B16B-798DFC35129A}">
      <dgm:prSet/>
      <dgm:spPr/>
      <dgm:t>
        <a:bodyPr/>
        <a:lstStyle/>
        <a:p>
          <a:endParaRPr lang="en-US"/>
        </a:p>
      </dgm:t>
    </dgm:pt>
    <dgm:pt modelId="{69EC1C6E-55EB-7F47-A35C-E9F8D6439FD7}">
      <dgm:prSet/>
      <dgm:spPr/>
      <dgm:t>
        <a:bodyPr/>
        <a:lstStyle/>
        <a:p>
          <a:r>
            <a:rPr lang="en-GB" dirty="0"/>
            <a:t> </a:t>
          </a:r>
          <a:r>
            <a:rPr lang="en-GB" b="1" dirty="0"/>
            <a:t>Group Means:</a:t>
          </a:r>
          <a:endParaRPr lang="en-US" dirty="0"/>
        </a:p>
      </dgm:t>
    </dgm:pt>
    <dgm:pt modelId="{59764DA0-592E-4E4E-A736-48646377062F}" type="parTrans" cxnId="{A35FEA36-CEB4-BE49-A7A2-CA8EF6602E82}">
      <dgm:prSet/>
      <dgm:spPr/>
      <dgm:t>
        <a:bodyPr/>
        <a:lstStyle/>
        <a:p>
          <a:endParaRPr lang="en-GB"/>
        </a:p>
      </dgm:t>
    </dgm:pt>
    <dgm:pt modelId="{547E9F6B-B937-204E-AFC4-3C6589E68543}" type="sibTrans" cxnId="{A35FEA36-CEB4-BE49-A7A2-CA8EF6602E82}">
      <dgm:prSet/>
      <dgm:spPr/>
      <dgm:t>
        <a:bodyPr/>
        <a:lstStyle/>
        <a:p>
          <a:endParaRPr lang="en-GB"/>
        </a:p>
      </dgm:t>
    </dgm:pt>
    <dgm:pt modelId="{088B26B7-1530-AC4C-8CAA-760D2EBFADD3}">
      <dgm:prSet/>
      <dgm:spPr/>
      <dgm:t>
        <a:bodyPr/>
        <a:lstStyle/>
        <a:p>
          <a:pPr>
            <a:buNone/>
          </a:pPr>
          <a:r>
            <a:rPr lang="en-GB" dirty="0"/>
            <a:t> 		Females (group 0): 7.19</a:t>
          </a:r>
          <a:endParaRPr lang="en-US" dirty="0"/>
        </a:p>
      </dgm:t>
    </dgm:pt>
    <dgm:pt modelId="{55F89E26-B462-7742-8DCA-BFAD8478CAC2}" type="parTrans" cxnId="{A19E5376-0437-CC4B-98BA-544F84994943}">
      <dgm:prSet/>
      <dgm:spPr/>
      <dgm:t>
        <a:bodyPr/>
        <a:lstStyle/>
        <a:p>
          <a:endParaRPr lang="en-GB"/>
        </a:p>
      </dgm:t>
    </dgm:pt>
    <dgm:pt modelId="{2B1A727D-21D7-7E4B-8C28-83C64C756349}" type="sibTrans" cxnId="{A19E5376-0437-CC4B-98BA-544F84994943}">
      <dgm:prSet/>
      <dgm:spPr/>
      <dgm:t>
        <a:bodyPr/>
        <a:lstStyle/>
        <a:p>
          <a:endParaRPr lang="en-GB"/>
        </a:p>
      </dgm:t>
    </dgm:pt>
    <dgm:pt modelId="{CF868378-90FA-9E44-AAEA-05AC653CDFFD}" type="pres">
      <dgm:prSet presAssocID="{BCDDC75F-841B-4AEA-ACE4-C9164065C0AC}" presName="linear" presStyleCnt="0">
        <dgm:presLayoutVars>
          <dgm:dir/>
          <dgm:animLvl val="lvl"/>
          <dgm:resizeHandles val="exact"/>
        </dgm:presLayoutVars>
      </dgm:prSet>
      <dgm:spPr/>
    </dgm:pt>
    <dgm:pt modelId="{3E4D6E93-3D0D-FC4A-A738-F0E9992FF752}" type="pres">
      <dgm:prSet presAssocID="{EFDBB9FF-0A60-421E-BCEE-87EEA2A30E6A}" presName="parentLin" presStyleCnt="0"/>
      <dgm:spPr/>
    </dgm:pt>
    <dgm:pt modelId="{64CA4C11-0434-8F40-AA2D-2C8BFA77B957}" type="pres">
      <dgm:prSet presAssocID="{EFDBB9FF-0A60-421E-BCEE-87EEA2A30E6A}" presName="parentLeftMargin" presStyleLbl="node1" presStyleIdx="0" presStyleCnt="4"/>
      <dgm:spPr/>
    </dgm:pt>
    <dgm:pt modelId="{FB51440F-6A22-3145-AAF6-31BFF2B80FDB}" type="pres">
      <dgm:prSet presAssocID="{EFDBB9FF-0A60-421E-BCEE-87EEA2A30E6A}" presName="parentText" presStyleLbl="node1" presStyleIdx="0" presStyleCnt="4">
        <dgm:presLayoutVars>
          <dgm:chMax val="0"/>
          <dgm:bulletEnabled val="1"/>
        </dgm:presLayoutVars>
      </dgm:prSet>
      <dgm:spPr/>
    </dgm:pt>
    <dgm:pt modelId="{246EA88B-3628-0444-84F4-9995EE27D3C5}" type="pres">
      <dgm:prSet presAssocID="{EFDBB9FF-0A60-421E-BCEE-87EEA2A30E6A}" presName="negativeSpace" presStyleCnt="0"/>
      <dgm:spPr/>
    </dgm:pt>
    <dgm:pt modelId="{087C1977-CD7D-DD4F-8206-AB0609ACFBB8}" type="pres">
      <dgm:prSet presAssocID="{EFDBB9FF-0A60-421E-BCEE-87EEA2A30E6A}" presName="childText" presStyleLbl="conFgAcc1" presStyleIdx="0" presStyleCnt="4">
        <dgm:presLayoutVars>
          <dgm:bulletEnabled val="1"/>
        </dgm:presLayoutVars>
      </dgm:prSet>
      <dgm:spPr/>
    </dgm:pt>
    <dgm:pt modelId="{FA14C3B5-B7B0-484F-8E2D-EFAE2DEC1E20}" type="pres">
      <dgm:prSet presAssocID="{44A248C4-95DE-4CCC-A681-ED22ED3DB751}" presName="spaceBetweenRectangles" presStyleCnt="0"/>
      <dgm:spPr/>
    </dgm:pt>
    <dgm:pt modelId="{91374B90-77A2-814D-B3A7-6C4BF5944924}" type="pres">
      <dgm:prSet presAssocID="{75DE179A-2B95-409D-A010-E6C709CDABFA}" presName="parentLin" presStyleCnt="0"/>
      <dgm:spPr/>
    </dgm:pt>
    <dgm:pt modelId="{B135295A-9CF5-1D48-B0AC-ACD78B362425}" type="pres">
      <dgm:prSet presAssocID="{75DE179A-2B95-409D-A010-E6C709CDABFA}" presName="parentLeftMargin" presStyleLbl="node1" presStyleIdx="0" presStyleCnt="4"/>
      <dgm:spPr/>
    </dgm:pt>
    <dgm:pt modelId="{7070E20E-03F5-D548-9173-3564FFB318BC}" type="pres">
      <dgm:prSet presAssocID="{75DE179A-2B95-409D-A010-E6C709CDABFA}" presName="parentText" presStyleLbl="node1" presStyleIdx="1" presStyleCnt="4">
        <dgm:presLayoutVars>
          <dgm:chMax val="0"/>
          <dgm:bulletEnabled val="1"/>
        </dgm:presLayoutVars>
      </dgm:prSet>
      <dgm:spPr/>
    </dgm:pt>
    <dgm:pt modelId="{9AAF94E8-DC71-1E43-9506-D0FCDB2F2C3A}" type="pres">
      <dgm:prSet presAssocID="{75DE179A-2B95-409D-A010-E6C709CDABFA}" presName="negativeSpace" presStyleCnt="0"/>
      <dgm:spPr/>
    </dgm:pt>
    <dgm:pt modelId="{3FFC1B9F-F379-8943-92A7-B24FB5E0934D}" type="pres">
      <dgm:prSet presAssocID="{75DE179A-2B95-409D-A010-E6C709CDABFA}" presName="childText" presStyleLbl="conFgAcc1" presStyleIdx="1" presStyleCnt="4">
        <dgm:presLayoutVars>
          <dgm:bulletEnabled val="1"/>
        </dgm:presLayoutVars>
      </dgm:prSet>
      <dgm:spPr/>
    </dgm:pt>
    <dgm:pt modelId="{C2A857F0-F00F-CD45-9C22-DF0969587066}" type="pres">
      <dgm:prSet presAssocID="{422A521C-D3C2-466D-99E5-D2E7C2911F49}" presName="spaceBetweenRectangles" presStyleCnt="0"/>
      <dgm:spPr/>
    </dgm:pt>
    <dgm:pt modelId="{C768BCD5-A4BE-3A42-AB60-CC2D361DAB90}" type="pres">
      <dgm:prSet presAssocID="{31EAB4C6-8FFB-4CBB-80E5-3AD8B6C8C225}" presName="parentLin" presStyleCnt="0"/>
      <dgm:spPr/>
    </dgm:pt>
    <dgm:pt modelId="{DFB6BF5A-CD97-E74C-B90B-444243E56FA2}" type="pres">
      <dgm:prSet presAssocID="{31EAB4C6-8FFB-4CBB-80E5-3AD8B6C8C225}" presName="parentLeftMargin" presStyleLbl="node1" presStyleIdx="1" presStyleCnt="4"/>
      <dgm:spPr/>
    </dgm:pt>
    <dgm:pt modelId="{39EA27C8-E0BA-B147-9AF2-5B9D94E7D3D1}" type="pres">
      <dgm:prSet presAssocID="{31EAB4C6-8FFB-4CBB-80E5-3AD8B6C8C225}" presName="parentText" presStyleLbl="node1" presStyleIdx="2" presStyleCnt="4">
        <dgm:presLayoutVars>
          <dgm:chMax val="0"/>
          <dgm:bulletEnabled val="1"/>
        </dgm:presLayoutVars>
      </dgm:prSet>
      <dgm:spPr/>
    </dgm:pt>
    <dgm:pt modelId="{379817DF-9D0B-454D-AF61-05EC05541A3B}" type="pres">
      <dgm:prSet presAssocID="{31EAB4C6-8FFB-4CBB-80E5-3AD8B6C8C225}" presName="negativeSpace" presStyleCnt="0"/>
      <dgm:spPr/>
    </dgm:pt>
    <dgm:pt modelId="{23E97CD4-859A-3542-BD47-051D27996BEA}" type="pres">
      <dgm:prSet presAssocID="{31EAB4C6-8FFB-4CBB-80E5-3AD8B6C8C225}" presName="childText" presStyleLbl="conFgAcc1" presStyleIdx="2" presStyleCnt="4">
        <dgm:presLayoutVars>
          <dgm:bulletEnabled val="1"/>
        </dgm:presLayoutVars>
      </dgm:prSet>
      <dgm:spPr/>
    </dgm:pt>
    <dgm:pt modelId="{F1F3B6F0-688D-8046-9067-8955C109010B}" type="pres">
      <dgm:prSet presAssocID="{B9C48386-8D7C-49B4-B039-0607DBC58427}" presName="spaceBetweenRectangles" presStyleCnt="0"/>
      <dgm:spPr/>
    </dgm:pt>
    <dgm:pt modelId="{37858909-8E89-774E-A3A0-6119BCD48B22}" type="pres">
      <dgm:prSet presAssocID="{1C0FD876-6CE3-445F-B796-18F176C1D448}" presName="parentLin" presStyleCnt="0"/>
      <dgm:spPr/>
    </dgm:pt>
    <dgm:pt modelId="{F349BA74-7474-F94E-9284-B6C29D7F7D62}" type="pres">
      <dgm:prSet presAssocID="{1C0FD876-6CE3-445F-B796-18F176C1D448}" presName="parentLeftMargin" presStyleLbl="node1" presStyleIdx="2" presStyleCnt="4"/>
      <dgm:spPr/>
    </dgm:pt>
    <dgm:pt modelId="{E8919A44-9E5C-CA4E-B663-208EF71EC7BF}" type="pres">
      <dgm:prSet presAssocID="{1C0FD876-6CE3-445F-B796-18F176C1D448}" presName="parentText" presStyleLbl="node1" presStyleIdx="3" presStyleCnt="4">
        <dgm:presLayoutVars>
          <dgm:chMax val="0"/>
          <dgm:bulletEnabled val="1"/>
        </dgm:presLayoutVars>
      </dgm:prSet>
      <dgm:spPr/>
    </dgm:pt>
    <dgm:pt modelId="{37FB0FAC-7417-8D45-B3CA-ADF2CA7ACD74}" type="pres">
      <dgm:prSet presAssocID="{1C0FD876-6CE3-445F-B796-18F176C1D448}" presName="negativeSpace" presStyleCnt="0"/>
      <dgm:spPr/>
    </dgm:pt>
    <dgm:pt modelId="{A4BC3F4A-3202-1246-9BAF-C88650D4E599}" type="pres">
      <dgm:prSet presAssocID="{1C0FD876-6CE3-445F-B796-18F176C1D448}" presName="childText" presStyleLbl="conFgAcc1" presStyleIdx="3" presStyleCnt="4">
        <dgm:presLayoutVars>
          <dgm:bulletEnabled val="1"/>
        </dgm:presLayoutVars>
      </dgm:prSet>
      <dgm:spPr/>
    </dgm:pt>
  </dgm:ptLst>
  <dgm:cxnLst>
    <dgm:cxn modelId="{F3963001-4CE8-E540-945D-04035B4656C9}" type="presOf" srcId="{552F7FD2-374F-4750-8241-168C06AB9C85}" destId="{23E97CD4-859A-3542-BD47-051D27996BEA}" srcOrd="0" destOrd="1" presId="urn:microsoft.com/office/officeart/2005/8/layout/list1"/>
    <dgm:cxn modelId="{4704AD01-CDBA-4CAC-AF90-9EAEEB5DF1CA}" srcId="{31EAB4C6-8FFB-4CBB-80E5-3AD8B6C8C225}" destId="{552F7FD2-374F-4750-8241-168C06AB9C85}" srcOrd="1" destOrd="0" parTransId="{A6E32782-D267-43EE-992B-78DFE22B143E}" sibTransId="{961C6CBC-DDAA-4B5B-B576-FAE629351D1A}"/>
    <dgm:cxn modelId="{57DC3502-F20E-9448-A92F-5738E5EF517A}" type="presOf" srcId="{75DE179A-2B95-409D-A010-E6C709CDABFA}" destId="{7070E20E-03F5-D548-9173-3564FFB318BC}" srcOrd="1" destOrd="0" presId="urn:microsoft.com/office/officeart/2005/8/layout/list1"/>
    <dgm:cxn modelId="{BC11110E-CCF2-9047-9F55-6ECAB4BD5A46}" type="presOf" srcId="{31EAB4C6-8FFB-4CBB-80E5-3AD8B6C8C225}" destId="{39EA27C8-E0BA-B147-9AF2-5B9D94E7D3D1}" srcOrd="1" destOrd="0" presId="urn:microsoft.com/office/officeart/2005/8/layout/list1"/>
    <dgm:cxn modelId="{56E4EB11-5771-1B4E-8155-B463EEEB420B}" type="presOf" srcId="{EFDBB9FF-0A60-421E-BCEE-87EEA2A30E6A}" destId="{FB51440F-6A22-3145-AAF6-31BFF2B80FDB}" srcOrd="1" destOrd="0" presId="urn:microsoft.com/office/officeart/2005/8/layout/list1"/>
    <dgm:cxn modelId="{D16DCE17-EE12-494C-BC9E-DFD113431EFF}" srcId="{EFDBB9FF-0A60-421E-BCEE-87EEA2A30E6A}" destId="{EFEC0CFA-6E13-407B-B352-271DDB7F758F}" srcOrd="1" destOrd="0" parTransId="{BFF5DDA8-EC72-4226-ACFB-C83C30136F4B}" sibTransId="{1A338DD6-B2B1-4B69-96C5-CEE935104EDC}"/>
    <dgm:cxn modelId="{90797B21-35C8-3544-94E6-086821A70618}" type="presOf" srcId="{BCDDC75F-841B-4AEA-ACE4-C9164065C0AC}" destId="{CF868378-90FA-9E44-AAEA-05AC653CDFFD}" srcOrd="0" destOrd="0" presId="urn:microsoft.com/office/officeart/2005/8/layout/list1"/>
    <dgm:cxn modelId="{A0AAB726-1AC6-7442-A14E-74CCB6183CCD}" type="presOf" srcId="{F7B9074F-56C3-43E2-BE62-48662C45C35E}" destId="{3FFC1B9F-F379-8943-92A7-B24FB5E0934D}" srcOrd="0" destOrd="6" presId="urn:microsoft.com/office/officeart/2005/8/layout/list1"/>
    <dgm:cxn modelId="{9880872E-1F7A-467A-85B8-198ECABAE6FC}" srcId="{75DE179A-2B95-409D-A010-E6C709CDABFA}" destId="{F7B9074F-56C3-43E2-BE62-48662C45C35E}" srcOrd="6" destOrd="0" parTransId="{E2A65E01-EAF8-4457-8EEC-627D26A22479}" sibTransId="{45FC7D75-DF52-4D72-B368-B4CEE42C56B7}"/>
    <dgm:cxn modelId="{C4FAE634-1311-4131-8B86-2B22E0E29B47}" srcId="{BCDDC75F-841B-4AEA-ACE4-C9164065C0AC}" destId="{1C0FD876-6CE3-445F-B796-18F176C1D448}" srcOrd="3" destOrd="0" parTransId="{0E0C2164-1232-4AFE-AC6A-B24310092FB9}" sibTransId="{4C929547-F720-44BA-8A15-0ECF68B5710B}"/>
    <dgm:cxn modelId="{A35FEA36-CEB4-BE49-A7A2-CA8EF6602E82}" srcId="{75DE179A-2B95-409D-A010-E6C709CDABFA}" destId="{69EC1C6E-55EB-7F47-A35C-E9F8D6439FD7}" srcOrd="4" destOrd="0" parTransId="{59764DA0-592E-4E4E-A736-48646377062F}" sibTransId="{547E9F6B-B937-204E-AFC4-3C6589E68543}"/>
    <dgm:cxn modelId="{32EC183A-1844-C84D-8D6A-EB001CAA5279}" type="presOf" srcId="{EFEC0CFA-6E13-407B-B352-271DDB7F758F}" destId="{087C1977-CD7D-DD4F-8206-AB0609ACFBB8}" srcOrd="0" destOrd="1" presId="urn:microsoft.com/office/officeart/2005/8/layout/list1"/>
    <dgm:cxn modelId="{510D1A45-A513-5440-9A94-99AD22B50FAC}" type="presOf" srcId="{69EC1C6E-55EB-7F47-A35C-E9F8D6439FD7}" destId="{3FFC1B9F-F379-8943-92A7-B24FB5E0934D}" srcOrd="0" destOrd="4" presId="urn:microsoft.com/office/officeart/2005/8/layout/list1"/>
    <dgm:cxn modelId="{FEA9C14C-D766-C141-A5A6-392C34F0B15D}" type="presOf" srcId="{1C0FD876-6CE3-445F-B796-18F176C1D448}" destId="{F349BA74-7474-F94E-9284-B6C29D7F7D62}" srcOrd="0" destOrd="0" presId="urn:microsoft.com/office/officeart/2005/8/layout/list1"/>
    <dgm:cxn modelId="{DCB50E51-7393-4563-8AB7-BA81E7AF5E1B}" srcId="{BCDDC75F-841B-4AEA-ACE4-C9164065C0AC}" destId="{EFDBB9FF-0A60-421E-BCEE-87EEA2A30E6A}" srcOrd="0" destOrd="0" parTransId="{138AC264-BF71-4698-9BCE-CD4A9E24ED9B}" sibTransId="{44A248C4-95DE-4CCC-A681-ED22ED3DB751}"/>
    <dgm:cxn modelId="{28AB875B-6806-894B-99F7-43D24DC8B001}" type="presOf" srcId="{B9ABC3FC-BB0D-4239-9DB8-63DF742DCE98}" destId="{3FFC1B9F-F379-8943-92A7-B24FB5E0934D}" srcOrd="0" destOrd="1" presId="urn:microsoft.com/office/officeart/2005/8/layout/list1"/>
    <dgm:cxn modelId="{4C65CE60-7DE8-AB4A-B809-3CD896C4F45F}" type="presOf" srcId="{31EAB4C6-8FFB-4CBB-80E5-3AD8B6C8C225}" destId="{DFB6BF5A-CD97-E74C-B90B-444243E56FA2}" srcOrd="0" destOrd="0" presId="urn:microsoft.com/office/officeart/2005/8/layout/list1"/>
    <dgm:cxn modelId="{BDCFC66A-2E0D-4A2A-B16B-798DFC35129A}" srcId="{75DE179A-2B95-409D-A010-E6C709CDABFA}" destId="{B9ABC3FC-BB0D-4239-9DB8-63DF742DCE98}" srcOrd="1" destOrd="0" parTransId="{5AD8642A-75B4-414C-A270-1B1A61DABA77}" sibTransId="{261F4154-2F56-4367-AF64-184B6121FAB1}"/>
    <dgm:cxn modelId="{E7A8286C-8B12-294D-8242-F7DD5FEEF03E}" type="presOf" srcId="{08F729FC-851F-49CB-9BBB-5E741BBD2827}" destId="{3FFC1B9F-F379-8943-92A7-B24FB5E0934D}" srcOrd="0" destOrd="3" presId="urn:microsoft.com/office/officeart/2005/8/layout/list1"/>
    <dgm:cxn modelId="{CD06AF72-6360-4A77-8D91-182D4C2FD423}" srcId="{31EAB4C6-8FFB-4CBB-80E5-3AD8B6C8C225}" destId="{D6C87C35-6612-4D8E-B22D-592BEA19D904}" srcOrd="0" destOrd="0" parTransId="{7431E1F8-8883-486A-868A-9CCE84639927}" sibTransId="{A3F0F7F9-0B99-46A5-8A29-C483E476386C}"/>
    <dgm:cxn modelId="{A19E5376-0437-CC4B-98BA-544F84994943}" srcId="{75DE179A-2B95-409D-A010-E6C709CDABFA}" destId="{088B26B7-1530-AC4C-8CAA-760D2EBFADD3}" srcOrd="5" destOrd="0" parTransId="{55F89E26-B462-7742-8DCA-BFAD8478CAC2}" sibTransId="{2B1A727D-21D7-7E4B-8C28-83C64C756349}"/>
    <dgm:cxn modelId="{0D858876-2313-4835-BA1A-3A3F8B3E3613}" srcId="{EFDBB9FF-0A60-421E-BCEE-87EEA2A30E6A}" destId="{55CCDB85-21F9-4F53-BD32-9BE77D8E23AF}" srcOrd="0" destOrd="0" parTransId="{866F5350-8A3C-458E-AC4E-24E0F4B91337}" sibTransId="{A0083E2B-46D7-4A47-B557-5AAA5DB1F325}"/>
    <dgm:cxn modelId="{856CC97F-C982-496B-AAAF-6A4EE6015D02}" srcId="{75DE179A-2B95-409D-A010-E6C709CDABFA}" destId="{25719F94-A802-4447-9A29-E6661D72A1CE}" srcOrd="0" destOrd="0" parTransId="{F8DD0D9B-E524-47BB-B327-B5AAFC616859}" sibTransId="{28AAE4BF-0396-452F-8BE0-253AFFFB7901}"/>
    <dgm:cxn modelId="{0379AD80-F5D5-7B41-871A-F16C4A481F99}" type="presOf" srcId="{1C0FD876-6CE3-445F-B796-18F176C1D448}" destId="{E8919A44-9E5C-CA4E-B663-208EF71EC7BF}" srcOrd="1" destOrd="0" presId="urn:microsoft.com/office/officeart/2005/8/layout/list1"/>
    <dgm:cxn modelId="{02F2CA83-8C7B-AE4C-983B-03890CDDCF29}" type="presOf" srcId="{EFDBB9FF-0A60-421E-BCEE-87EEA2A30E6A}" destId="{64CA4C11-0434-8F40-AA2D-2C8BFA77B957}" srcOrd="0" destOrd="0" presId="urn:microsoft.com/office/officeart/2005/8/layout/list1"/>
    <dgm:cxn modelId="{75560F94-D69F-0F48-8831-687AADEE57E5}" type="presOf" srcId="{4D600E39-8E85-463A-9B3E-106105151760}" destId="{3FFC1B9F-F379-8943-92A7-B24FB5E0934D}" srcOrd="0" destOrd="2" presId="urn:microsoft.com/office/officeart/2005/8/layout/list1"/>
    <dgm:cxn modelId="{D752609C-8B79-4010-894A-1351913D5557}" srcId="{BCDDC75F-841B-4AEA-ACE4-C9164065C0AC}" destId="{31EAB4C6-8FFB-4CBB-80E5-3AD8B6C8C225}" srcOrd="2" destOrd="0" parTransId="{90C748B6-D024-405C-9CB1-829B717F0D99}" sibTransId="{B9C48386-8D7C-49B4-B039-0607DBC58427}"/>
    <dgm:cxn modelId="{403B379F-6318-AE47-B3A9-3BFA597F6B60}" type="presOf" srcId="{088B26B7-1530-AC4C-8CAA-760D2EBFADD3}" destId="{3FFC1B9F-F379-8943-92A7-B24FB5E0934D}" srcOrd="0" destOrd="5" presId="urn:microsoft.com/office/officeart/2005/8/layout/list1"/>
    <dgm:cxn modelId="{4CFE2CA1-1EE4-4F55-99B6-8877F25F19F0}" srcId="{BCDDC75F-841B-4AEA-ACE4-C9164065C0AC}" destId="{75DE179A-2B95-409D-A010-E6C709CDABFA}" srcOrd="1" destOrd="0" parTransId="{A7DDB582-9FA8-410D-B605-578711A84BEB}" sibTransId="{422A521C-D3C2-466D-99E5-D2E7C2911F49}"/>
    <dgm:cxn modelId="{A0EF64A9-D95C-0C40-85D0-FA07A388AB01}" type="presOf" srcId="{D6C87C35-6612-4D8E-B22D-592BEA19D904}" destId="{23E97CD4-859A-3542-BD47-051D27996BEA}" srcOrd="0" destOrd="0" presId="urn:microsoft.com/office/officeart/2005/8/layout/list1"/>
    <dgm:cxn modelId="{1A2FC4B9-C340-9242-B143-B4270B0A1CF9}" type="presOf" srcId="{55CCDB85-21F9-4F53-BD32-9BE77D8E23AF}" destId="{087C1977-CD7D-DD4F-8206-AB0609ACFBB8}" srcOrd="0" destOrd="0" presId="urn:microsoft.com/office/officeart/2005/8/layout/list1"/>
    <dgm:cxn modelId="{3A9BC1BE-C6AC-D647-A5E8-D49A06820DFF}" type="presOf" srcId="{25719F94-A802-4447-9A29-E6661D72A1CE}" destId="{3FFC1B9F-F379-8943-92A7-B24FB5E0934D}" srcOrd="0" destOrd="0" presId="urn:microsoft.com/office/officeart/2005/8/layout/list1"/>
    <dgm:cxn modelId="{321C45CD-65A3-724C-BE50-97A402ED7810}" type="presOf" srcId="{75DE179A-2B95-409D-A010-E6C709CDABFA}" destId="{B135295A-9CF5-1D48-B0AC-ACD78B362425}" srcOrd="0" destOrd="0" presId="urn:microsoft.com/office/officeart/2005/8/layout/list1"/>
    <dgm:cxn modelId="{3C5926E4-D10D-44E9-95F3-AE717ED76818}" srcId="{1C0FD876-6CE3-445F-B796-18F176C1D448}" destId="{3B8E33E8-DC48-4854-8695-9292EF711298}" srcOrd="0" destOrd="0" parTransId="{D36E89B1-51CC-4BE9-8B35-23E83FA94833}" sibTransId="{F51D4020-D956-4D0B-BE11-4F45B4BE1573}"/>
    <dgm:cxn modelId="{77C84FE5-D572-4D0E-8C81-13DA4599B0B5}" srcId="{75DE179A-2B95-409D-A010-E6C709CDABFA}" destId="{4D600E39-8E85-463A-9B3E-106105151760}" srcOrd="2" destOrd="0" parTransId="{DC18FDE1-E18A-4C35-ADD2-A52BA9EE406A}" sibTransId="{45028477-239C-4B21-95E6-CD2255762E3E}"/>
    <dgm:cxn modelId="{B39361EA-EEAF-D349-A105-7EEEEA673464}" type="presOf" srcId="{3B8E33E8-DC48-4854-8695-9292EF711298}" destId="{A4BC3F4A-3202-1246-9BAF-C88650D4E599}" srcOrd="0" destOrd="0" presId="urn:microsoft.com/office/officeart/2005/8/layout/list1"/>
    <dgm:cxn modelId="{4FC7F5EC-CCE0-4792-8193-3A610BA0BD7B}" srcId="{75DE179A-2B95-409D-A010-E6C709CDABFA}" destId="{08F729FC-851F-49CB-9BBB-5E741BBD2827}" srcOrd="3" destOrd="0" parTransId="{DBBB6E5C-971F-402C-AF20-A8997C6BEEB6}" sibTransId="{41CA5027-1223-4658-84D2-A426EC6DB414}"/>
    <dgm:cxn modelId="{FA0D4BCC-18F9-3241-8456-50A574AAF15F}" type="presParOf" srcId="{CF868378-90FA-9E44-AAEA-05AC653CDFFD}" destId="{3E4D6E93-3D0D-FC4A-A738-F0E9992FF752}" srcOrd="0" destOrd="0" presId="urn:microsoft.com/office/officeart/2005/8/layout/list1"/>
    <dgm:cxn modelId="{63BC2C56-86E1-3841-921E-50424B20E4E2}" type="presParOf" srcId="{3E4D6E93-3D0D-FC4A-A738-F0E9992FF752}" destId="{64CA4C11-0434-8F40-AA2D-2C8BFA77B957}" srcOrd="0" destOrd="0" presId="urn:microsoft.com/office/officeart/2005/8/layout/list1"/>
    <dgm:cxn modelId="{28C50E53-35B2-5E4A-930B-A08A25393446}" type="presParOf" srcId="{3E4D6E93-3D0D-FC4A-A738-F0E9992FF752}" destId="{FB51440F-6A22-3145-AAF6-31BFF2B80FDB}" srcOrd="1" destOrd="0" presId="urn:microsoft.com/office/officeart/2005/8/layout/list1"/>
    <dgm:cxn modelId="{740E3934-30DA-2A4D-B7B4-34249CD2E2B4}" type="presParOf" srcId="{CF868378-90FA-9E44-AAEA-05AC653CDFFD}" destId="{246EA88B-3628-0444-84F4-9995EE27D3C5}" srcOrd="1" destOrd="0" presId="urn:microsoft.com/office/officeart/2005/8/layout/list1"/>
    <dgm:cxn modelId="{F15748CA-B3EA-7F43-883D-39578829C0C4}" type="presParOf" srcId="{CF868378-90FA-9E44-AAEA-05AC653CDFFD}" destId="{087C1977-CD7D-DD4F-8206-AB0609ACFBB8}" srcOrd="2" destOrd="0" presId="urn:microsoft.com/office/officeart/2005/8/layout/list1"/>
    <dgm:cxn modelId="{89B3E304-C8C2-0D4F-884C-5261D9A8B933}" type="presParOf" srcId="{CF868378-90FA-9E44-AAEA-05AC653CDFFD}" destId="{FA14C3B5-B7B0-484F-8E2D-EFAE2DEC1E20}" srcOrd="3" destOrd="0" presId="urn:microsoft.com/office/officeart/2005/8/layout/list1"/>
    <dgm:cxn modelId="{98B67225-08D1-0542-A486-CD75CA3945F4}" type="presParOf" srcId="{CF868378-90FA-9E44-AAEA-05AC653CDFFD}" destId="{91374B90-77A2-814D-B3A7-6C4BF5944924}" srcOrd="4" destOrd="0" presId="urn:microsoft.com/office/officeart/2005/8/layout/list1"/>
    <dgm:cxn modelId="{1E9894B6-3E0F-E44E-8427-D078090088A3}" type="presParOf" srcId="{91374B90-77A2-814D-B3A7-6C4BF5944924}" destId="{B135295A-9CF5-1D48-B0AC-ACD78B362425}" srcOrd="0" destOrd="0" presId="urn:microsoft.com/office/officeart/2005/8/layout/list1"/>
    <dgm:cxn modelId="{0115F304-90B4-AB49-A5F6-793C3AE26388}" type="presParOf" srcId="{91374B90-77A2-814D-B3A7-6C4BF5944924}" destId="{7070E20E-03F5-D548-9173-3564FFB318BC}" srcOrd="1" destOrd="0" presId="urn:microsoft.com/office/officeart/2005/8/layout/list1"/>
    <dgm:cxn modelId="{928FD03E-1008-6C4B-8AC9-2F7DD135F559}" type="presParOf" srcId="{CF868378-90FA-9E44-AAEA-05AC653CDFFD}" destId="{9AAF94E8-DC71-1E43-9506-D0FCDB2F2C3A}" srcOrd="5" destOrd="0" presId="urn:microsoft.com/office/officeart/2005/8/layout/list1"/>
    <dgm:cxn modelId="{265F9122-471A-6C43-B62A-5B54A8DA2B9A}" type="presParOf" srcId="{CF868378-90FA-9E44-AAEA-05AC653CDFFD}" destId="{3FFC1B9F-F379-8943-92A7-B24FB5E0934D}" srcOrd="6" destOrd="0" presId="urn:microsoft.com/office/officeart/2005/8/layout/list1"/>
    <dgm:cxn modelId="{07F11AC5-CC94-7B43-A3A9-794827FD628E}" type="presParOf" srcId="{CF868378-90FA-9E44-AAEA-05AC653CDFFD}" destId="{C2A857F0-F00F-CD45-9C22-DF0969587066}" srcOrd="7" destOrd="0" presId="urn:microsoft.com/office/officeart/2005/8/layout/list1"/>
    <dgm:cxn modelId="{5E0274F9-B906-CE48-9090-F4FAD41712BD}" type="presParOf" srcId="{CF868378-90FA-9E44-AAEA-05AC653CDFFD}" destId="{C768BCD5-A4BE-3A42-AB60-CC2D361DAB90}" srcOrd="8" destOrd="0" presId="urn:microsoft.com/office/officeart/2005/8/layout/list1"/>
    <dgm:cxn modelId="{20DCA6AB-EA41-CD4A-A415-EFFB2CA9D591}" type="presParOf" srcId="{C768BCD5-A4BE-3A42-AB60-CC2D361DAB90}" destId="{DFB6BF5A-CD97-E74C-B90B-444243E56FA2}" srcOrd="0" destOrd="0" presId="urn:microsoft.com/office/officeart/2005/8/layout/list1"/>
    <dgm:cxn modelId="{A15990EA-C955-D949-8D5B-98CCE7F18B3B}" type="presParOf" srcId="{C768BCD5-A4BE-3A42-AB60-CC2D361DAB90}" destId="{39EA27C8-E0BA-B147-9AF2-5B9D94E7D3D1}" srcOrd="1" destOrd="0" presId="urn:microsoft.com/office/officeart/2005/8/layout/list1"/>
    <dgm:cxn modelId="{22315221-4374-564B-96A2-F30674E097F3}" type="presParOf" srcId="{CF868378-90FA-9E44-AAEA-05AC653CDFFD}" destId="{379817DF-9D0B-454D-AF61-05EC05541A3B}" srcOrd="9" destOrd="0" presId="urn:microsoft.com/office/officeart/2005/8/layout/list1"/>
    <dgm:cxn modelId="{5CAB3F03-9E5A-8143-86D1-8318255E723D}" type="presParOf" srcId="{CF868378-90FA-9E44-AAEA-05AC653CDFFD}" destId="{23E97CD4-859A-3542-BD47-051D27996BEA}" srcOrd="10" destOrd="0" presId="urn:microsoft.com/office/officeart/2005/8/layout/list1"/>
    <dgm:cxn modelId="{5FD224E1-951B-C447-A17A-B584FCFC5740}" type="presParOf" srcId="{CF868378-90FA-9E44-AAEA-05AC653CDFFD}" destId="{F1F3B6F0-688D-8046-9067-8955C109010B}" srcOrd="11" destOrd="0" presId="urn:microsoft.com/office/officeart/2005/8/layout/list1"/>
    <dgm:cxn modelId="{7089C851-B5C1-6F4B-9AFD-F1459F5DFB65}" type="presParOf" srcId="{CF868378-90FA-9E44-AAEA-05AC653CDFFD}" destId="{37858909-8E89-774E-A3A0-6119BCD48B22}" srcOrd="12" destOrd="0" presId="urn:microsoft.com/office/officeart/2005/8/layout/list1"/>
    <dgm:cxn modelId="{9CB3C76B-48F1-284F-9C65-483AE60C9403}" type="presParOf" srcId="{37858909-8E89-774E-A3A0-6119BCD48B22}" destId="{F349BA74-7474-F94E-9284-B6C29D7F7D62}" srcOrd="0" destOrd="0" presId="urn:microsoft.com/office/officeart/2005/8/layout/list1"/>
    <dgm:cxn modelId="{396AF2E0-5358-984B-921B-47335F0D8642}" type="presParOf" srcId="{37858909-8E89-774E-A3A0-6119BCD48B22}" destId="{E8919A44-9E5C-CA4E-B663-208EF71EC7BF}" srcOrd="1" destOrd="0" presId="urn:microsoft.com/office/officeart/2005/8/layout/list1"/>
    <dgm:cxn modelId="{3B09444A-7338-2049-8A2A-7392A13670F5}" type="presParOf" srcId="{CF868378-90FA-9E44-AAEA-05AC653CDFFD}" destId="{37FB0FAC-7417-8D45-B3CA-ADF2CA7ACD74}" srcOrd="13" destOrd="0" presId="urn:microsoft.com/office/officeart/2005/8/layout/list1"/>
    <dgm:cxn modelId="{FABE71C7-6750-0644-B87C-E32BECFC464D}" type="presParOf" srcId="{CF868378-90FA-9E44-AAEA-05AC653CDFFD}" destId="{A4BC3F4A-3202-1246-9BAF-C88650D4E599}"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DDC75F-841B-4AEA-ACE4-C9164065C0AC}"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EFDBB9FF-0A60-421E-BCEE-87EEA2A30E6A}">
      <dgm:prSet/>
      <dgm:spPr/>
      <dgm:t>
        <a:bodyPr/>
        <a:lstStyle/>
        <a:p>
          <a:r>
            <a:rPr lang="en-GB" b="1"/>
            <a:t>Objective</a:t>
          </a:r>
          <a:r>
            <a:rPr lang="en-GB"/>
            <a:t>:</a:t>
          </a:r>
          <a:endParaRPr lang="en-US"/>
        </a:p>
      </dgm:t>
    </dgm:pt>
    <dgm:pt modelId="{138AC264-BF71-4698-9BCE-CD4A9E24ED9B}" type="parTrans" cxnId="{DCB50E51-7393-4563-8AB7-BA81E7AF5E1B}">
      <dgm:prSet/>
      <dgm:spPr/>
      <dgm:t>
        <a:bodyPr/>
        <a:lstStyle/>
        <a:p>
          <a:endParaRPr lang="en-US"/>
        </a:p>
      </dgm:t>
    </dgm:pt>
    <dgm:pt modelId="{44A248C4-95DE-4CCC-A681-ED22ED3DB751}" type="sibTrans" cxnId="{DCB50E51-7393-4563-8AB7-BA81E7AF5E1B}">
      <dgm:prSet/>
      <dgm:spPr/>
      <dgm:t>
        <a:bodyPr/>
        <a:lstStyle/>
        <a:p>
          <a:endParaRPr lang="en-US"/>
        </a:p>
      </dgm:t>
    </dgm:pt>
    <dgm:pt modelId="{55CCDB85-21F9-4F53-BD32-9BE77D8E23AF}">
      <dgm:prSet/>
      <dgm:spPr/>
      <dgm:t>
        <a:bodyPr/>
        <a:lstStyle/>
        <a:p>
          <a:r>
            <a:rPr lang="en-GB" dirty="0"/>
            <a:t> Test if there is a significant difference in PHQ-9 depression scores between students from urban residences (group 0) and rural residences (group 1).</a:t>
          </a:r>
          <a:endParaRPr lang="en-US" dirty="0"/>
        </a:p>
      </dgm:t>
    </dgm:pt>
    <dgm:pt modelId="{866F5350-8A3C-458E-AC4E-24E0F4B91337}" type="parTrans" cxnId="{0D858876-2313-4835-BA1A-3A3F8B3E3613}">
      <dgm:prSet/>
      <dgm:spPr/>
      <dgm:t>
        <a:bodyPr/>
        <a:lstStyle/>
        <a:p>
          <a:endParaRPr lang="en-US"/>
        </a:p>
      </dgm:t>
    </dgm:pt>
    <dgm:pt modelId="{A0083E2B-46D7-4A47-B557-5AAA5DB1F325}" type="sibTrans" cxnId="{0D858876-2313-4835-BA1A-3A3F8B3E3613}">
      <dgm:prSet/>
      <dgm:spPr/>
      <dgm:t>
        <a:bodyPr/>
        <a:lstStyle/>
        <a:p>
          <a:endParaRPr lang="en-US"/>
        </a:p>
      </dgm:t>
    </dgm:pt>
    <dgm:pt modelId="{75DE179A-2B95-409D-A010-E6C709CDABFA}">
      <dgm:prSet/>
      <dgm:spPr/>
      <dgm:t>
        <a:bodyPr/>
        <a:lstStyle/>
        <a:p>
          <a:r>
            <a:rPr lang="en-GB" b="1"/>
            <a:t>Key Results</a:t>
          </a:r>
          <a:r>
            <a:rPr lang="en-GB"/>
            <a:t>:</a:t>
          </a:r>
          <a:endParaRPr lang="en-US"/>
        </a:p>
      </dgm:t>
    </dgm:pt>
    <dgm:pt modelId="{A7DDB582-9FA8-410D-B605-578711A84BEB}" type="parTrans" cxnId="{4CFE2CA1-1EE4-4F55-99B6-8877F25F19F0}">
      <dgm:prSet/>
      <dgm:spPr/>
      <dgm:t>
        <a:bodyPr/>
        <a:lstStyle/>
        <a:p>
          <a:endParaRPr lang="en-US"/>
        </a:p>
      </dgm:t>
    </dgm:pt>
    <dgm:pt modelId="{422A521C-D3C2-466D-99E5-D2E7C2911F49}" type="sibTrans" cxnId="{4CFE2CA1-1EE4-4F55-99B6-8877F25F19F0}">
      <dgm:prSet/>
      <dgm:spPr/>
      <dgm:t>
        <a:bodyPr/>
        <a:lstStyle/>
        <a:p>
          <a:endParaRPr lang="en-US"/>
        </a:p>
      </dgm:t>
    </dgm:pt>
    <dgm:pt modelId="{25719F94-A802-4447-9A29-E6661D72A1CE}">
      <dgm:prSet/>
      <dgm:spPr/>
      <dgm:t>
        <a:bodyPr/>
        <a:lstStyle/>
        <a:p>
          <a:r>
            <a:rPr lang="en-GB" dirty="0"/>
            <a:t> t-statistic: -2.9741</a:t>
          </a:r>
          <a:endParaRPr lang="en-US" dirty="0"/>
        </a:p>
      </dgm:t>
    </dgm:pt>
    <dgm:pt modelId="{F8DD0D9B-E524-47BB-B327-B5AAFC616859}" type="parTrans" cxnId="{856CC97F-C982-496B-AAAF-6A4EE6015D02}">
      <dgm:prSet/>
      <dgm:spPr/>
      <dgm:t>
        <a:bodyPr/>
        <a:lstStyle/>
        <a:p>
          <a:endParaRPr lang="en-US"/>
        </a:p>
      </dgm:t>
    </dgm:pt>
    <dgm:pt modelId="{28AAE4BF-0396-452F-8BE0-253AFFFB7901}" type="sibTrans" cxnId="{856CC97F-C982-496B-AAAF-6A4EE6015D02}">
      <dgm:prSet/>
      <dgm:spPr/>
      <dgm:t>
        <a:bodyPr/>
        <a:lstStyle/>
        <a:p>
          <a:endParaRPr lang="en-US"/>
        </a:p>
      </dgm:t>
    </dgm:pt>
    <dgm:pt modelId="{F7B9074F-56C3-43E2-BE62-48662C45C35E}">
      <dgm:prSet/>
      <dgm:spPr/>
      <dgm:t>
        <a:bodyPr/>
        <a:lstStyle/>
        <a:p>
          <a:endParaRPr lang="en-US" dirty="0"/>
        </a:p>
      </dgm:t>
    </dgm:pt>
    <dgm:pt modelId="{E2A65E01-EAF8-4457-8EEC-627D26A22479}" type="parTrans" cxnId="{9880872E-1F7A-467A-85B8-198ECABAE6FC}">
      <dgm:prSet/>
      <dgm:spPr/>
      <dgm:t>
        <a:bodyPr/>
        <a:lstStyle/>
        <a:p>
          <a:endParaRPr lang="en-US"/>
        </a:p>
      </dgm:t>
    </dgm:pt>
    <dgm:pt modelId="{45FC7D75-DF52-4D72-B368-B4CEE42C56B7}" type="sibTrans" cxnId="{9880872E-1F7A-467A-85B8-198ECABAE6FC}">
      <dgm:prSet/>
      <dgm:spPr/>
      <dgm:t>
        <a:bodyPr/>
        <a:lstStyle/>
        <a:p>
          <a:endParaRPr lang="en-US"/>
        </a:p>
      </dgm:t>
    </dgm:pt>
    <dgm:pt modelId="{31EAB4C6-8FFB-4CBB-80E5-3AD8B6C8C225}">
      <dgm:prSet/>
      <dgm:spPr/>
      <dgm:t>
        <a:bodyPr/>
        <a:lstStyle/>
        <a:p>
          <a:r>
            <a:rPr lang="en-GB" b="1"/>
            <a:t>Interpretation</a:t>
          </a:r>
          <a:r>
            <a:rPr lang="en-GB"/>
            <a:t>:</a:t>
          </a:r>
          <a:endParaRPr lang="en-US"/>
        </a:p>
      </dgm:t>
    </dgm:pt>
    <dgm:pt modelId="{90C748B6-D024-405C-9CB1-829B717F0D99}" type="parTrans" cxnId="{D752609C-8B79-4010-894A-1351913D5557}">
      <dgm:prSet/>
      <dgm:spPr/>
      <dgm:t>
        <a:bodyPr/>
        <a:lstStyle/>
        <a:p>
          <a:endParaRPr lang="en-US"/>
        </a:p>
      </dgm:t>
    </dgm:pt>
    <dgm:pt modelId="{B9C48386-8D7C-49B4-B039-0607DBC58427}" type="sibTrans" cxnId="{D752609C-8B79-4010-894A-1351913D5557}">
      <dgm:prSet/>
      <dgm:spPr/>
      <dgm:t>
        <a:bodyPr/>
        <a:lstStyle/>
        <a:p>
          <a:endParaRPr lang="en-US"/>
        </a:p>
      </dgm:t>
    </dgm:pt>
    <dgm:pt modelId="{D6C87C35-6612-4D8E-B22D-592BEA19D904}">
      <dgm:prSet/>
      <dgm:spPr/>
      <dgm:t>
        <a:bodyPr/>
        <a:lstStyle/>
        <a:p>
          <a:r>
            <a:rPr lang="en-GB" dirty="0"/>
            <a:t>The p-value (0.0018) is less than the significance level (usually 0.05), indicating strong evidence against the null hypothesis.</a:t>
          </a:r>
          <a:endParaRPr lang="en-US" dirty="0"/>
        </a:p>
      </dgm:t>
    </dgm:pt>
    <dgm:pt modelId="{7431E1F8-8883-486A-868A-9CCE84639927}" type="parTrans" cxnId="{CD06AF72-6360-4A77-8D91-182D4C2FD423}">
      <dgm:prSet/>
      <dgm:spPr/>
      <dgm:t>
        <a:bodyPr/>
        <a:lstStyle/>
        <a:p>
          <a:endParaRPr lang="en-US"/>
        </a:p>
      </dgm:t>
    </dgm:pt>
    <dgm:pt modelId="{A3F0F7F9-0B99-46A5-8A29-C483E476386C}" type="sibTrans" cxnId="{CD06AF72-6360-4A77-8D91-182D4C2FD423}">
      <dgm:prSet/>
      <dgm:spPr/>
      <dgm:t>
        <a:bodyPr/>
        <a:lstStyle/>
        <a:p>
          <a:endParaRPr lang="en-US"/>
        </a:p>
      </dgm:t>
    </dgm:pt>
    <dgm:pt modelId="{1C0FD876-6CE3-445F-B796-18F176C1D448}">
      <dgm:prSet/>
      <dgm:spPr/>
      <dgm:t>
        <a:bodyPr/>
        <a:lstStyle/>
        <a:p>
          <a:r>
            <a:rPr lang="en-GB" b="1"/>
            <a:t>Conclusion</a:t>
          </a:r>
          <a:r>
            <a:rPr lang="en-GB"/>
            <a:t>:</a:t>
          </a:r>
          <a:endParaRPr lang="en-US"/>
        </a:p>
      </dgm:t>
    </dgm:pt>
    <dgm:pt modelId="{0E0C2164-1232-4AFE-AC6A-B24310092FB9}" type="parTrans" cxnId="{C4FAE634-1311-4131-8B86-2B22E0E29B47}">
      <dgm:prSet/>
      <dgm:spPr/>
      <dgm:t>
        <a:bodyPr/>
        <a:lstStyle/>
        <a:p>
          <a:endParaRPr lang="en-US"/>
        </a:p>
      </dgm:t>
    </dgm:pt>
    <dgm:pt modelId="{4C929547-F720-44BA-8A15-0ECF68B5710B}" type="sibTrans" cxnId="{C4FAE634-1311-4131-8B86-2B22E0E29B47}">
      <dgm:prSet/>
      <dgm:spPr/>
      <dgm:t>
        <a:bodyPr/>
        <a:lstStyle/>
        <a:p>
          <a:endParaRPr lang="en-US"/>
        </a:p>
      </dgm:t>
    </dgm:pt>
    <dgm:pt modelId="{3B8E33E8-DC48-4854-8695-9292EF711298}">
      <dgm:prSet/>
      <dgm:spPr/>
      <dgm:t>
        <a:bodyPr/>
        <a:lstStyle/>
        <a:p>
          <a:r>
            <a:rPr lang="en-GB" dirty="0"/>
            <a:t> Rejects the null hypothesis (H0): There is a significant difference in depression scores, with students from rural residences having higher scores than those from urban residences..</a:t>
          </a:r>
          <a:endParaRPr lang="en-US" dirty="0"/>
        </a:p>
      </dgm:t>
    </dgm:pt>
    <dgm:pt modelId="{D36E89B1-51CC-4BE9-8B35-23E83FA94833}" type="parTrans" cxnId="{3C5926E4-D10D-44E9-95F3-AE717ED76818}">
      <dgm:prSet/>
      <dgm:spPr/>
      <dgm:t>
        <a:bodyPr/>
        <a:lstStyle/>
        <a:p>
          <a:endParaRPr lang="en-US"/>
        </a:p>
      </dgm:t>
    </dgm:pt>
    <dgm:pt modelId="{F51D4020-D956-4D0B-BE11-4F45B4BE1573}" type="sibTrans" cxnId="{3C5926E4-D10D-44E9-95F3-AE717ED76818}">
      <dgm:prSet/>
      <dgm:spPr/>
      <dgm:t>
        <a:bodyPr/>
        <a:lstStyle/>
        <a:p>
          <a:endParaRPr lang="en-US"/>
        </a:p>
      </dgm:t>
    </dgm:pt>
    <dgm:pt modelId="{D01B8E27-32E3-D242-B92F-D0A75A4BC0EB}">
      <dgm:prSet/>
      <dgm:spPr/>
      <dgm:t>
        <a:bodyPr/>
        <a:lstStyle/>
        <a:p>
          <a:pPr>
            <a:buFont typeface="Arial" panose="020B0604020202020204" pitchFamily="34" charset="0"/>
            <a:buChar char="•"/>
          </a:pPr>
          <a:r>
            <a:rPr lang="en-GB" dirty="0"/>
            <a:t>Degrees of Freedom (</a:t>
          </a:r>
          <a:r>
            <a:rPr lang="en-GB" dirty="0" err="1"/>
            <a:t>df</a:t>
          </a:r>
          <a:r>
            <a:rPr lang="en-GB" dirty="0"/>
            <a:t>): 108.73</a:t>
          </a:r>
        </a:p>
      </dgm:t>
    </dgm:pt>
    <dgm:pt modelId="{78457FA3-7978-FD4F-8A57-45F8926FB3B4}" type="parTrans" cxnId="{4D45C6D7-74CE-3A45-9FEB-695E186F2F37}">
      <dgm:prSet/>
      <dgm:spPr/>
      <dgm:t>
        <a:bodyPr/>
        <a:lstStyle/>
        <a:p>
          <a:endParaRPr lang="en-GB"/>
        </a:p>
      </dgm:t>
    </dgm:pt>
    <dgm:pt modelId="{A2437E8B-3A2A-2B44-870B-518559C02BC2}" type="sibTrans" cxnId="{4D45C6D7-74CE-3A45-9FEB-695E186F2F37}">
      <dgm:prSet/>
      <dgm:spPr/>
      <dgm:t>
        <a:bodyPr/>
        <a:lstStyle/>
        <a:p>
          <a:endParaRPr lang="en-GB"/>
        </a:p>
      </dgm:t>
    </dgm:pt>
    <dgm:pt modelId="{5AB03AB1-3982-4141-B9A1-EA0EA59FC243}">
      <dgm:prSet/>
      <dgm:spPr/>
      <dgm:t>
        <a:bodyPr/>
        <a:lstStyle/>
        <a:p>
          <a:pPr>
            <a:buFont typeface="Arial" panose="020B0604020202020204" pitchFamily="34" charset="0"/>
            <a:buChar char="•"/>
          </a:pPr>
          <a:r>
            <a:rPr lang="en-GB" dirty="0"/>
            <a:t>p-value: 0.00362108.73</a:t>
          </a:r>
        </a:p>
      </dgm:t>
    </dgm:pt>
    <dgm:pt modelId="{9D24EFC0-4E03-2842-983A-9E0C427820DA}" type="parTrans" cxnId="{9177AA67-1883-954E-97D4-E392E50E3AE7}">
      <dgm:prSet/>
      <dgm:spPr/>
      <dgm:t>
        <a:bodyPr/>
        <a:lstStyle/>
        <a:p>
          <a:endParaRPr lang="en-GB"/>
        </a:p>
      </dgm:t>
    </dgm:pt>
    <dgm:pt modelId="{55F01E33-A2D1-4540-8D27-5C19B2C0A9D3}" type="sibTrans" cxnId="{9177AA67-1883-954E-97D4-E392E50E3AE7}">
      <dgm:prSet/>
      <dgm:spPr/>
      <dgm:t>
        <a:bodyPr/>
        <a:lstStyle/>
        <a:p>
          <a:endParaRPr lang="en-GB"/>
        </a:p>
      </dgm:t>
    </dgm:pt>
    <dgm:pt modelId="{B790E6F9-BD17-C84D-9602-6D9564E10774}">
      <dgm:prSet/>
      <dgm:spPr/>
      <dgm:t>
        <a:bodyPr/>
        <a:lstStyle/>
        <a:p>
          <a:pPr>
            <a:buFont typeface="Arial" panose="020B0604020202020204" pitchFamily="34" charset="0"/>
            <a:buChar char="•"/>
          </a:pPr>
          <a:r>
            <a:rPr lang="en-GB" dirty="0"/>
            <a:t>Confidence Interval (95%): [--2.4947079, -0.4993639]</a:t>
          </a:r>
        </a:p>
      </dgm:t>
    </dgm:pt>
    <dgm:pt modelId="{773C8259-A210-C743-A755-C79B19C9EEC8}" type="parTrans" cxnId="{6C44342C-8639-0747-9773-85E6CD81A911}">
      <dgm:prSet/>
      <dgm:spPr/>
      <dgm:t>
        <a:bodyPr/>
        <a:lstStyle/>
        <a:p>
          <a:endParaRPr lang="en-GB"/>
        </a:p>
      </dgm:t>
    </dgm:pt>
    <dgm:pt modelId="{0073E413-9EDF-1B4C-953C-65B6F8D21289}" type="sibTrans" cxnId="{6C44342C-8639-0747-9773-85E6CD81A911}">
      <dgm:prSet/>
      <dgm:spPr/>
      <dgm:t>
        <a:bodyPr/>
        <a:lstStyle/>
        <a:p>
          <a:endParaRPr lang="en-GB"/>
        </a:p>
      </dgm:t>
    </dgm:pt>
    <dgm:pt modelId="{C568DC93-0A7E-3549-8C1B-68F6BEE3D4C5}">
      <dgm:prSet/>
      <dgm:spPr/>
      <dgm:t>
        <a:bodyPr/>
        <a:lstStyle/>
        <a:p>
          <a:pPr>
            <a:buFont typeface="Arial" panose="020B0604020202020204" pitchFamily="34" charset="0"/>
            <a:buChar char="•"/>
          </a:pPr>
          <a:r>
            <a:rPr lang="en-GB" dirty="0"/>
            <a:t>Group Means:</a:t>
          </a:r>
        </a:p>
      </dgm:t>
    </dgm:pt>
    <dgm:pt modelId="{D32713C0-7E7E-7A49-B1E7-D3113E1202C3}" type="parTrans" cxnId="{99E6A009-0B42-C845-B25A-4B580F9C5846}">
      <dgm:prSet/>
      <dgm:spPr/>
      <dgm:t>
        <a:bodyPr/>
        <a:lstStyle/>
        <a:p>
          <a:endParaRPr lang="en-GB"/>
        </a:p>
      </dgm:t>
    </dgm:pt>
    <dgm:pt modelId="{780428A3-73E1-6D4D-9C6D-F2010BB5D2E5}" type="sibTrans" cxnId="{99E6A009-0B42-C845-B25A-4B580F9C5846}">
      <dgm:prSet/>
      <dgm:spPr/>
      <dgm:t>
        <a:bodyPr/>
        <a:lstStyle/>
        <a:p>
          <a:endParaRPr lang="en-GB"/>
        </a:p>
      </dgm:t>
    </dgm:pt>
    <dgm:pt modelId="{B49660A7-EB65-0741-861A-58DF3B1F9403}">
      <dgm:prSet/>
      <dgm:spPr/>
      <dgm:t>
        <a:bodyPr/>
        <a:lstStyle/>
        <a:p>
          <a:pPr>
            <a:buFont typeface="Arial" panose="020B0604020202020204" pitchFamily="34" charset="0"/>
            <a:buChar char="•"/>
          </a:pPr>
          <a:r>
            <a:rPr lang="en-GB" dirty="0"/>
            <a:t>Urban residences (group 0): 6.68</a:t>
          </a:r>
        </a:p>
      </dgm:t>
    </dgm:pt>
    <dgm:pt modelId="{428219F7-83A7-964A-94AB-25B2BD9F5B74}" type="parTrans" cxnId="{7CDD2D0D-BC5C-1C4F-943D-7FA624F9143A}">
      <dgm:prSet/>
      <dgm:spPr/>
      <dgm:t>
        <a:bodyPr/>
        <a:lstStyle/>
        <a:p>
          <a:endParaRPr lang="en-GB"/>
        </a:p>
      </dgm:t>
    </dgm:pt>
    <dgm:pt modelId="{FD50E549-FC26-844E-A364-B4A6D4A5C84D}" type="sibTrans" cxnId="{7CDD2D0D-BC5C-1C4F-943D-7FA624F9143A}">
      <dgm:prSet/>
      <dgm:spPr/>
      <dgm:t>
        <a:bodyPr/>
        <a:lstStyle/>
        <a:p>
          <a:endParaRPr lang="en-GB"/>
        </a:p>
      </dgm:t>
    </dgm:pt>
    <dgm:pt modelId="{A5EF03AC-DF6C-474D-9FB1-985DB236E53A}">
      <dgm:prSet/>
      <dgm:spPr/>
      <dgm:t>
        <a:bodyPr/>
        <a:lstStyle/>
        <a:p>
          <a:pPr>
            <a:buFont typeface="Arial" panose="020B0604020202020204" pitchFamily="34" charset="0"/>
            <a:buChar char="•"/>
          </a:pPr>
          <a:r>
            <a:rPr lang="en-GB" dirty="0"/>
            <a:t>Rural residences (group 1): 8.18</a:t>
          </a:r>
        </a:p>
      </dgm:t>
    </dgm:pt>
    <dgm:pt modelId="{C4581A39-58BB-CF48-B7EF-623F7FB0E1CD}" type="parTrans" cxnId="{C7E14E33-5962-C743-B781-B1732167A431}">
      <dgm:prSet/>
      <dgm:spPr/>
      <dgm:t>
        <a:bodyPr/>
        <a:lstStyle/>
        <a:p>
          <a:endParaRPr lang="en-GB"/>
        </a:p>
      </dgm:t>
    </dgm:pt>
    <dgm:pt modelId="{748AC268-ABDB-2A4D-B9D0-33E6700DACBF}" type="sibTrans" cxnId="{C7E14E33-5962-C743-B781-B1732167A431}">
      <dgm:prSet/>
      <dgm:spPr/>
      <dgm:t>
        <a:bodyPr/>
        <a:lstStyle/>
        <a:p>
          <a:endParaRPr lang="en-GB"/>
        </a:p>
      </dgm:t>
    </dgm:pt>
    <dgm:pt modelId="{D6B05468-27CC-064C-B0EB-9B191F42AC64}">
      <dgm:prSet/>
      <dgm:spPr/>
      <dgm:t>
        <a:bodyPr/>
        <a:lstStyle/>
        <a:p>
          <a:pPr>
            <a:buFont typeface="Arial" panose="020B0604020202020204" pitchFamily="34" charset="0"/>
            <a:buChar char="•"/>
          </a:pPr>
          <a:r>
            <a:rPr lang="en-GB" dirty="0"/>
            <a:t>The confidence interval does not include 0, showing a significant difference in mean depression scores between urban and rural students.</a:t>
          </a:r>
        </a:p>
      </dgm:t>
    </dgm:pt>
    <dgm:pt modelId="{73BE1304-7CFF-4D48-9810-251CCF660CB8}" type="parTrans" cxnId="{5E60EF52-1EFC-8D43-9DE7-2FA6C105C21B}">
      <dgm:prSet/>
      <dgm:spPr/>
      <dgm:t>
        <a:bodyPr/>
        <a:lstStyle/>
        <a:p>
          <a:endParaRPr lang="en-GB"/>
        </a:p>
      </dgm:t>
    </dgm:pt>
    <dgm:pt modelId="{07A63EF1-3E29-E94D-B4FE-560723A498DB}" type="sibTrans" cxnId="{5E60EF52-1EFC-8D43-9DE7-2FA6C105C21B}">
      <dgm:prSet/>
      <dgm:spPr/>
      <dgm:t>
        <a:bodyPr/>
        <a:lstStyle/>
        <a:p>
          <a:endParaRPr lang="en-GB"/>
        </a:p>
      </dgm:t>
    </dgm:pt>
    <dgm:pt modelId="{CF868378-90FA-9E44-AAEA-05AC653CDFFD}" type="pres">
      <dgm:prSet presAssocID="{BCDDC75F-841B-4AEA-ACE4-C9164065C0AC}" presName="linear" presStyleCnt="0">
        <dgm:presLayoutVars>
          <dgm:dir/>
          <dgm:animLvl val="lvl"/>
          <dgm:resizeHandles val="exact"/>
        </dgm:presLayoutVars>
      </dgm:prSet>
      <dgm:spPr/>
    </dgm:pt>
    <dgm:pt modelId="{3E4D6E93-3D0D-FC4A-A738-F0E9992FF752}" type="pres">
      <dgm:prSet presAssocID="{EFDBB9FF-0A60-421E-BCEE-87EEA2A30E6A}" presName="parentLin" presStyleCnt="0"/>
      <dgm:spPr/>
    </dgm:pt>
    <dgm:pt modelId="{64CA4C11-0434-8F40-AA2D-2C8BFA77B957}" type="pres">
      <dgm:prSet presAssocID="{EFDBB9FF-0A60-421E-BCEE-87EEA2A30E6A}" presName="parentLeftMargin" presStyleLbl="node1" presStyleIdx="0" presStyleCnt="4"/>
      <dgm:spPr/>
    </dgm:pt>
    <dgm:pt modelId="{FB51440F-6A22-3145-AAF6-31BFF2B80FDB}" type="pres">
      <dgm:prSet presAssocID="{EFDBB9FF-0A60-421E-BCEE-87EEA2A30E6A}" presName="parentText" presStyleLbl="node1" presStyleIdx="0" presStyleCnt="4">
        <dgm:presLayoutVars>
          <dgm:chMax val="0"/>
          <dgm:bulletEnabled val="1"/>
        </dgm:presLayoutVars>
      </dgm:prSet>
      <dgm:spPr/>
    </dgm:pt>
    <dgm:pt modelId="{246EA88B-3628-0444-84F4-9995EE27D3C5}" type="pres">
      <dgm:prSet presAssocID="{EFDBB9FF-0A60-421E-BCEE-87EEA2A30E6A}" presName="negativeSpace" presStyleCnt="0"/>
      <dgm:spPr/>
    </dgm:pt>
    <dgm:pt modelId="{087C1977-CD7D-DD4F-8206-AB0609ACFBB8}" type="pres">
      <dgm:prSet presAssocID="{EFDBB9FF-0A60-421E-BCEE-87EEA2A30E6A}" presName="childText" presStyleLbl="conFgAcc1" presStyleIdx="0" presStyleCnt="4">
        <dgm:presLayoutVars>
          <dgm:bulletEnabled val="1"/>
        </dgm:presLayoutVars>
      </dgm:prSet>
      <dgm:spPr/>
    </dgm:pt>
    <dgm:pt modelId="{FA14C3B5-B7B0-484F-8E2D-EFAE2DEC1E20}" type="pres">
      <dgm:prSet presAssocID="{44A248C4-95DE-4CCC-A681-ED22ED3DB751}" presName="spaceBetweenRectangles" presStyleCnt="0"/>
      <dgm:spPr/>
    </dgm:pt>
    <dgm:pt modelId="{91374B90-77A2-814D-B3A7-6C4BF5944924}" type="pres">
      <dgm:prSet presAssocID="{75DE179A-2B95-409D-A010-E6C709CDABFA}" presName="parentLin" presStyleCnt="0"/>
      <dgm:spPr/>
    </dgm:pt>
    <dgm:pt modelId="{B135295A-9CF5-1D48-B0AC-ACD78B362425}" type="pres">
      <dgm:prSet presAssocID="{75DE179A-2B95-409D-A010-E6C709CDABFA}" presName="parentLeftMargin" presStyleLbl="node1" presStyleIdx="0" presStyleCnt="4"/>
      <dgm:spPr/>
    </dgm:pt>
    <dgm:pt modelId="{7070E20E-03F5-D548-9173-3564FFB318BC}" type="pres">
      <dgm:prSet presAssocID="{75DE179A-2B95-409D-A010-E6C709CDABFA}" presName="parentText" presStyleLbl="node1" presStyleIdx="1" presStyleCnt="4">
        <dgm:presLayoutVars>
          <dgm:chMax val="0"/>
          <dgm:bulletEnabled val="1"/>
        </dgm:presLayoutVars>
      </dgm:prSet>
      <dgm:spPr/>
    </dgm:pt>
    <dgm:pt modelId="{9AAF94E8-DC71-1E43-9506-D0FCDB2F2C3A}" type="pres">
      <dgm:prSet presAssocID="{75DE179A-2B95-409D-A010-E6C709CDABFA}" presName="negativeSpace" presStyleCnt="0"/>
      <dgm:spPr/>
    </dgm:pt>
    <dgm:pt modelId="{3FFC1B9F-F379-8943-92A7-B24FB5E0934D}" type="pres">
      <dgm:prSet presAssocID="{75DE179A-2B95-409D-A010-E6C709CDABFA}" presName="childText" presStyleLbl="conFgAcc1" presStyleIdx="1" presStyleCnt="4">
        <dgm:presLayoutVars>
          <dgm:bulletEnabled val="1"/>
        </dgm:presLayoutVars>
      </dgm:prSet>
      <dgm:spPr/>
    </dgm:pt>
    <dgm:pt modelId="{C2A857F0-F00F-CD45-9C22-DF0969587066}" type="pres">
      <dgm:prSet presAssocID="{422A521C-D3C2-466D-99E5-D2E7C2911F49}" presName="spaceBetweenRectangles" presStyleCnt="0"/>
      <dgm:spPr/>
    </dgm:pt>
    <dgm:pt modelId="{C768BCD5-A4BE-3A42-AB60-CC2D361DAB90}" type="pres">
      <dgm:prSet presAssocID="{31EAB4C6-8FFB-4CBB-80E5-3AD8B6C8C225}" presName="parentLin" presStyleCnt="0"/>
      <dgm:spPr/>
    </dgm:pt>
    <dgm:pt modelId="{DFB6BF5A-CD97-E74C-B90B-444243E56FA2}" type="pres">
      <dgm:prSet presAssocID="{31EAB4C6-8FFB-4CBB-80E5-3AD8B6C8C225}" presName="parentLeftMargin" presStyleLbl="node1" presStyleIdx="1" presStyleCnt="4"/>
      <dgm:spPr/>
    </dgm:pt>
    <dgm:pt modelId="{39EA27C8-E0BA-B147-9AF2-5B9D94E7D3D1}" type="pres">
      <dgm:prSet presAssocID="{31EAB4C6-8FFB-4CBB-80E5-3AD8B6C8C225}" presName="parentText" presStyleLbl="node1" presStyleIdx="2" presStyleCnt="4">
        <dgm:presLayoutVars>
          <dgm:chMax val="0"/>
          <dgm:bulletEnabled val="1"/>
        </dgm:presLayoutVars>
      </dgm:prSet>
      <dgm:spPr/>
    </dgm:pt>
    <dgm:pt modelId="{379817DF-9D0B-454D-AF61-05EC05541A3B}" type="pres">
      <dgm:prSet presAssocID="{31EAB4C6-8FFB-4CBB-80E5-3AD8B6C8C225}" presName="negativeSpace" presStyleCnt="0"/>
      <dgm:spPr/>
    </dgm:pt>
    <dgm:pt modelId="{23E97CD4-859A-3542-BD47-051D27996BEA}" type="pres">
      <dgm:prSet presAssocID="{31EAB4C6-8FFB-4CBB-80E5-3AD8B6C8C225}" presName="childText" presStyleLbl="conFgAcc1" presStyleIdx="2" presStyleCnt="4">
        <dgm:presLayoutVars>
          <dgm:bulletEnabled val="1"/>
        </dgm:presLayoutVars>
      </dgm:prSet>
      <dgm:spPr/>
    </dgm:pt>
    <dgm:pt modelId="{F1F3B6F0-688D-8046-9067-8955C109010B}" type="pres">
      <dgm:prSet presAssocID="{B9C48386-8D7C-49B4-B039-0607DBC58427}" presName="spaceBetweenRectangles" presStyleCnt="0"/>
      <dgm:spPr/>
    </dgm:pt>
    <dgm:pt modelId="{37858909-8E89-774E-A3A0-6119BCD48B22}" type="pres">
      <dgm:prSet presAssocID="{1C0FD876-6CE3-445F-B796-18F176C1D448}" presName="parentLin" presStyleCnt="0"/>
      <dgm:spPr/>
    </dgm:pt>
    <dgm:pt modelId="{F349BA74-7474-F94E-9284-B6C29D7F7D62}" type="pres">
      <dgm:prSet presAssocID="{1C0FD876-6CE3-445F-B796-18F176C1D448}" presName="parentLeftMargin" presStyleLbl="node1" presStyleIdx="2" presStyleCnt="4"/>
      <dgm:spPr/>
    </dgm:pt>
    <dgm:pt modelId="{E8919A44-9E5C-CA4E-B663-208EF71EC7BF}" type="pres">
      <dgm:prSet presAssocID="{1C0FD876-6CE3-445F-B796-18F176C1D448}" presName="parentText" presStyleLbl="node1" presStyleIdx="3" presStyleCnt="4">
        <dgm:presLayoutVars>
          <dgm:chMax val="0"/>
          <dgm:bulletEnabled val="1"/>
        </dgm:presLayoutVars>
      </dgm:prSet>
      <dgm:spPr/>
    </dgm:pt>
    <dgm:pt modelId="{37FB0FAC-7417-8D45-B3CA-ADF2CA7ACD74}" type="pres">
      <dgm:prSet presAssocID="{1C0FD876-6CE3-445F-B796-18F176C1D448}" presName="negativeSpace" presStyleCnt="0"/>
      <dgm:spPr/>
    </dgm:pt>
    <dgm:pt modelId="{A4BC3F4A-3202-1246-9BAF-C88650D4E599}" type="pres">
      <dgm:prSet presAssocID="{1C0FD876-6CE3-445F-B796-18F176C1D448}" presName="childText" presStyleLbl="conFgAcc1" presStyleIdx="3" presStyleCnt="4">
        <dgm:presLayoutVars>
          <dgm:bulletEnabled val="1"/>
        </dgm:presLayoutVars>
      </dgm:prSet>
      <dgm:spPr/>
    </dgm:pt>
  </dgm:ptLst>
  <dgm:cxnLst>
    <dgm:cxn modelId="{57DC3502-F20E-9448-A92F-5738E5EF517A}" type="presOf" srcId="{75DE179A-2B95-409D-A010-E6C709CDABFA}" destId="{7070E20E-03F5-D548-9173-3564FFB318BC}" srcOrd="1" destOrd="0" presId="urn:microsoft.com/office/officeart/2005/8/layout/list1"/>
    <dgm:cxn modelId="{99E6A009-0B42-C845-B25A-4B580F9C5846}" srcId="{75DE179A-2B95-409D-A010-E6C709CDABFA}" destId="{C568DC93-0A7E-3549-8C1B-68F6BEE3D4C5}" srcOrd="4" destOrd="0" parTransId="{D32713C0-7E7E-7A49-B1E7-D3113E1202C3}" sibTransId="{780428A3-73E1-6D4D-9C6D-F2010BB5D2E5}"/>
    <dgm:cxn modelId="{7CDD2D0D-BC5C-1C4F-943D-7FA624F9143A}" srcId="{C568DC93-0A7E-3549-8C1B-68F6BEE3D4C5}" destId="{B49660A7-EB65-0741-861A-58DF3B1F9403}" srcOrd="0" destOrd="0" parTransId="{428219F7-83A7-964A-94AB-25B2BD9F5B74}" sibTransId="{FD50E549-FC26-844E-A364-B4A6D4A5C84D}"/>
    <dgm:cxn modelId="{BC11110E-CCF2-9047-9F55-6ECAB4BD5A46}" type="presOf" srcId="{31EAB4C6-8FFB-4CBB-80E5-3AD8B6C8C225}" destId="{39EA27C8-E0BA-B147-9AF2-5B9D94E7D3D1}" srcOrd="1" destOrd="0" presId="urn:microsoft.com/office/officeart/2005/8/layout/list1"/>
    <dgm:cxn modelId="{56E4EB11-5771-1B4E-8155-B463EEEB420B}" type="presOf" srcId="{EFDBB9FF-0A60-421E-BCEE-87EEA2A30E6A}" destId="{FB51440F-6A22-3145-AAF6-31BFF2B80FDB}" srcOrd="1" destOrd="0" presId="urn:microsoft.com/office/officeart/2005/8/layout/list1"/>
    <dgm:cxn modelId="{7FD25516-C715-384B-A934-B958FA01364D}" type="presOf" srcId="{D01B8E27-32E3-D242-B92F-D0A75A4BC0EB}" destId="{3FFC1B9F-F379-8943-92A7-B24FB5E0934D}" srcOrd="0" destOrd="1" presId="urn:microsoft.com/office/officeart/2005/8/layout/list1"/>
    <dgm:cxn modelId="{90797B21-35C8-3544-94E6-086821A70618}" type="presOf" srcId="{BCDDC75F-841B-4AEA-ACE4-C9164065C0AC}" destId="{CF868378-90FA-9E44-AAEA-05AC653CDFFD}" srcOrd="0" destOrd="0" presId="urn:microsoft.com/office/officeart/2005/8/layout/list1"/>
    <dgm:cxn modelId="{A0AAB726-1AC6-7442-A14E-74CCB6183CCD}" type="presOf" srcId="{F7B9074F-56C3-43E2-BE62-48662C45C35E}" destId="{3FFC1B9F-F379-8943-92A7-B24FB5E0934D}" srcOrd="0" destOrd="7" presId="urn:microsoft.com/office/officeart/2005/8/layout/list1"/>
    <dgm:cxn modelId="{6C44342C-8639-0747-9773-85E6CD81A911}" srcId="{75DE179A-2B95-409D-A010-E6C709CDABFA}" destId="{B790E6F9-BD17-C84D-9602-6D9564E10774}" srcOrd="3" destOrd="0" parTransId="{773C8259-A210-C743-A755-C79B19C9EEC8}" sibTransId="{0073E413-9EDF-1B4C-953C-65B6F8D21289}"/>
    <dgm:cxn modelId="{9880872E-1F7A-467A-85B8-198ECABAE6FC}" srcId="{75DE179A-2B95-409D-A010-E6C709CDABFA}" destId="{F7B9074F-56C3-43E2-BE62-48662C45C35E}" srcOrd="5" destOrd="0" parTransId="{E2A65E01-EAF8-4457-8EEC-627D26A22479}" sibTransId="{45FC7D75-DF52-4D72-B368-B4CEE42C56B7}"/>
    <dgm:cxn modelId="{7E8EE430-DB3F-9F42-82A1-6FD4064C1735}" type="presOf" srcId="{B49660A7-EB65-0741-861A-58DF3B1F9403}" destId="{3FFC1B9F-F379-8943-92A7-B24FB5E0934D}" srcOrd="0" destOrd="5" presId="urn:microsoft.com/office/officeart/2005/8/layout/list1"/>
    <dgm:cxn modelId="{C7E14E33-5962-C743-B781-B1732167A431}" srcId="{C568DC93-0A7E-3549-8C1B-68F6BEE3D4C5}" destId="{A5EF03AC-DF6C-474D-9FB1-985DB236E53A}" srcOrd="1" destOrd="0" parTransId="{C4581A39-58BB-CF48-B7EF-623F7FB0E1CD}" sibTransId="{748AC268-ABDB-2A4D-B9D0-33E6700DACBF}"/>
    <dgm:cxn modelId="{C4FAE634-1311-4131-8B86-2B22E0E29B47}" srcId="{BCDDC75F-841B-4AEA-ACE4-C9164065C0AC}" destId="{1C0FD876-6CE3-445F-B796-18F176C1D448}" srcOrd="3" destOrd="0" parTransId="{0E0C2164-1232-4AFE-AC6A-B24310092FB9}" sibTransId="{4C929547-F720-44BA-8A15-0ECF68B5710B}"/>
    <dgm:cxn modelId="{CD518139-1D25-6742-8C14-A3EBC28CA5CC}" type="presOf" srcId="{B790E6F9-BD17-C84D-9602-6D9564E10774}" destId="{3FFC1B9F-F379-8943-92A7-B24FB5E0934D}" srcOrd="0" destOrd="3" presId="urn:microsoft.com/office/officeart/2005/8/layout/list1"/>
    <dgm:cxn modelId="{FEA9C14C-D766-C141-A5A6-392C34F0B15D}" type="presOf" srcId="{1C0FD876-6CE3-445F-B796-18F176C1D448}" destId="{F349BA74-7474-F94E-9284-B6C29D7F7D62}" srcOrd="0" destOrd="0" presId="urn:microsoft.com/office/officeart/2005/8/layout/list1"/>
    <dgm:cxn modelId="{DCB50E51-7393-4563-8AB7-BA81E7AF5E1B}" srcId="{BCDDC75F-841B-4AEA-ACE4-C9164065C0AC}" destId="{EFDBB9FF-0A60-421E-BCEE-87EEA2A30E6A}" srcOrd="0" destOrd="0" parTransId="{138AC264-BF71-4698-9BCE-CD4A9E24ED9B}" sibTransId="{44A248C4-95DE-4CCC-A681-ED22ED3DB751}"/>
    <dgm:cxn modelId="{A3A74151-86F8-A249-9DEA-818132E8B2F8}" type="presOf" srcId="{5AB03AB1-3982-4141-B9A1-EA0EA59FC243}" destId="{3FFC1B9F-F379-8943-92A7-B24FB5E0934D}" srcOrd="0" destOrd="2" presId="urn:microsoft.com/office/officeart/2005/8/layout/list1"/>
    <dgm:cxn modelId="{5E60EF52-1EFC-8D43-9DE7-2FA6C105C21B}" srcId="{31EAB4C6-8FFB-4CBB-80E5-3AD8B6C8C225}" destId="{D6B05468-27CC-064C-B0EB-9B191F42AC64}" srcOrd="1" destOrd="0" parTransId="{73BE1304-7CFF-4D48-9810-251CCF660CB8}" sibTransId="{07A63EF1-3E29-E94D-B4FE-560723A498DB}"/>
    <dgm:cxn modelId="{4C65CE60-7DE8-AB4A-B809-3CD896C4F45F}" type="presOf" srcId="{31EAB4C6-8FFB-4CBB-80E5-3AD8B6C8C225}" destId="{DFB6BF5A-CD97-E74C-B90B-444243E56FA2}" srcOrd="0" destOrd="0" presId="urn:microsoft.com/office/officeart/2005/8/layout/list1"/>
    <dgm:cxn modelId="{9177AA67-1883-954E-97D4-E392E50E3AE7}" srcId="{75DE179A-2B95-409D-A010-E6C709CDABFA}" destId="{5AB03AB1-3982-4141-B9A1-EA0EA59FC243}" srcOrd="2" destOrd="0" parTransId="{9D24EFC0-4E03-2842-983A-9E0C427820DA}" sibTransId="{55F01E33-A2D1-4540-8D27-5C19B2C0A9D3}"/>
    <dgm:cxn modelId="{CD06AF72-6360-4A77-8D91-182D4C2FD423}" srcId="{31EAB4C6-8FFB-4CBB-80E5-3AD8B6C8C225}" destId="{D6C87C35-6612-4D8E-B22D-592BEA19D904}" srcOrd="0" destOrd="0" parTransId="{7431E1F8-8883-486A-868A-9CCE84639927}" sibTransId="{A3F0F7F9-0B99-46A5-8A29-C483E476386C}"/>
    <dgm:cxn modelId="{0D858876-2313-4835-BA1A-3A3F8B3E3613}" srcId="{EFDBB9FF-0A60-421E-BCEE-87EEA2A30E6A}" destId="{55CCDB85-21F9-4F53-BD32-9BE77D8E23AF}" srcOrd="0" destOrd="0" parTransId="{866F5350-8A3C-458E-AC4E-24E0F4B91337}" sibTransId="{A0083E2B-46D7-4A47-B557-5AAA5DB1F325}"/>
    <dgm:cxn modelId="{ACB8A877-BCDE-1146-B9B1-7D4E5DAE52BB}" type="presOf" srcId="{D6B05468-27CC-064C-B0EB-9B191F42AC64}" destId="{23E97CD4-859A-3542-BD47-051D27996BEA}" srcOrd="0" destOrd="1" presId="urn:microsoft.com/office/officeart/2005/8/layout/list1"/>
    <dgm:cxn modelId="{856CC97F-C982-496B-AAAF-6A4EE6015D02}" srcId="{75DE179A-2B95-409D-A010-E6C709CDABFA}" destId="{25719F94-A802-4447-9A29-E6661D72A1CE}" srcOrd="0" destOrd="0" parTransId="{F8DD0D9B-E524-47BB-B327-B5AAFC616859}" sibTransId="{28AAE4BF-0396-452F-8BE0-253AFFFB7901}"/>
    <dgm:cxn modelId="{0379AD80-F5D5-7B41-871A-F16C4A481F99}" type="presOf" srcId="{1C0FD876-6CE3-445F-B796-18F176C1D448}" destId="{E8919A44-9E5C-CA4E-B663-208EF71EC7BF}" srcOrd="1" destOrd="0" presId="urn:microsoft.com/office/officeart/2005/8/layout/list1"/>
    <dgm:cxn modelId="{02F2CA83-8C7B-AE4C-983B-03890CDDCF29}" type="presOf" srcId="{EFDBB9FF-0A60-421E-BCEE-87EEA2A30E6A}" destId="{64CA4C11-0434-8F40-AA2D-2C8BFA77B957}" srcOrd="0" destOrd="0" presId="urn:microsoft.com/office/officeart/2005/8/layout/list1"/>
    <dgm:cxn modelId="{D752609C-8B79-4010-894A-1351913D5557}" srcId="{BCDDC75F-841B-4AEA-ACE4-C9164065C0AC}" destId="{31EAB4C6-8FFB-4CBB-80E5-3AD8B6C8C225}" srcOrd="2" destOrd="0" parTransId="{90C748B6-D024-405C-9CB1-829B717F0D99}" sibTransId="{B9C48386-8D7C-49B4-B039-0607DBC58427}"/>
    <dgm:cxn modelId="{4CFE2CA1-1EE4-4F55-99B6-8877F25F19F0}" srcId="{BCDDC75F-841B-4AEA-ACE4-C9164065C0AC}" destId="{75DE179A-2B95-409D-A010-E6C709CDABFA}" srcOrd="1" destOrd="0" parTransId="{A7DDB582-9FA8-410D-B605-578711A84BEB}" sibTransId="{422A521C-D3C2-466D-99E5-D2E7C2911F49}"/>
    <dgm:cxn modelId="{A0EF64A9-D95C-0C40-85D0-FA07A388AB01}" type="presOf" srcId="{D6C87C35-6612-4D8E-B22D-592BEA19D904}" destId="{23E97CD4-859A-3542-BD47-051D27996BEA}" srcOrd="0" destOrd="0" presId="urn:microsoft.com/office/officeart/2005/8/layout/list1"/>
    <dgm:cxn modelId="{C7A6A2B8-1910-904F-8A87-3606CCD68F11}" type="presOf" srcId="{A5EF03AC-DF6C-474D-9FB1-985DB236E53A}" destId="{3FFC1B9F-F379-8943-92A7-B24FB5E0934D}" srcOrd="0" destOrd="6" presId="urn:microsoft.com/office/officeart/2005/8/layout/list1"/>
    <dgm:cxn modelId="{F9D9E1B8-3516-6C46-B9D3-6A1B6BFBD39F}" type="presOf" srcId="{C568DC93-0A7E-3549-8C1B-68F6BEE3D4C5}" destId="{3FFC1B9F-F379-8943-92A7-B24FB5E0934D}" srcOrd="0" destOrd="4" presId="urn:microsoft.com/office/officeart/2005/8/layout/list1"/>
    <dgm:cxn modelId="{1A2FC4B9-C340-9242-B143-B4270B0A1CF9}" type="presOf" srcId="{55CCDB85-21F9-4F53-BD32-9BE77D8E23AF}" destId="{087C1977-CD7D-DD4F-8206-AB0609ACFBB8}" srcOrd="0" destOrd="0" presId="urn:microsoft.com/office/officeart/2005/8/layout/list1"/>
    <dgm:cxn modelId="{3A9BC1BE-C6AC-D647-A5E8-D49A06820DFF}" type="presOf" srcId="{25719F94-A802-4447-9A29-E6661D72A1CE}" destId="{3FFC1B9F-F379-8943-92A7-B24FB5E0934D}" srcOrd="0" destOrd="0" presId="urn:microsoft.com/office/officeart/2005/8/layout/list1"/>
    <dgm:cxn modelId="{321C45CD-65A3-724C-BE50-97A402ED7810}" type="presOf" srcId="{75DE179A-2B95-409D-A010-E6C709CDABFA}" destId="{B135295A-9CF5-1D48-B0AC-ACD78B362425}" srcOrd="0" destOrd="0" presId="urn:microsoft.com/office/officeart/2005/8/layout/list1"/>
    <dgm:cxn modelId="{4D45C6D7-74CE-3A45-9FEB-695E186F2F37}" srcId="{75DE179A-2B95-409D-A010-E6C709CDABFA}" destId="{D01B8E27-32E3-D242-B92F-D0A75A4BC0EB}" srcOrd="1" destOrd="0" parTransId="{78457FA3-7978-FD4F-8A57-45F8926FB3B4}" sibTransId="{A2437E8B-3A2A-2B44-870B-518559C02BC2}"/>
    <dgm:cxn modelId="{3C5926E4-D10D-44E9-95F3-AE717ED76818}" srcId="{1C0FD876-6CE3-445F-B796-18F176C1D448}" destId="{3B8E33E8-DC48-4854-8695-9292EF711298}" srcOrd="0" destOrd="0" parTransId="{D36E89B1-51CC-4BE9-8B35-23E83FA94833}" sibTransId="{F51D4020-D956-4D0B-BE11-4F45B4BE1573}"/>
    <dgm:cxn modelId="{B39361EA-EEAF-D349-A105-7EEEEA673464}" type="presOf" srcId="{3B8E33E8-DC48-4854-8695-9292EF711298}" destId="{A4BC3F4A-3202-1246-9BAF-C88650D4E599}" srcOrd="0" destOrd="0" presId="urn:microsoft.com/office/officeart/2005/8/layout/list1"/>
    <dgm:cxn modelId="{FA0D4BCC-18F9-3241-8456-50A574AAF15F}" type="presParOf" srcId="{CF868378-90FA-9E44-AAEA-05AC653CDFFD}" destId="{3E4D6E93-3D0D-FC4A-A738-F0E9992FF752}" srcOrd="0" destOrd="0" presId="urn:microsoft.com/office/officeart/2005/8/layout/list1"/>
    <dgm:cxn modelId="{63BC2C56-86E1-3841-921E-50424B20E4E2}" type="presParOf" srcId="{3E4D6E93-3D0D-FC4A-A738-F0E9992FF752}" destId="{64CA4C11-0434-8F40-AA2D-2C8BFA77B957}" srcOrd="0" destOrd="0" presId="urn:microsoft.com/office/officeart/2005/8/layout/list1"/>
    <dgm:cxn modelId="{28C50E53-35B2-5E4A-930B-A08A25393446}" type="presParOf" srcId="{3E4D6E93-3D0D-FC4A-A738-F0E9992FF752}" destId="{FB51440F-6A22-3145-AAF6-31BFF2B80FDB}" srcOrd="1" destOrd="0" presId="urn:microsoft.com/office/officeart/2005/8/layout/list1"/>
    <dgm:cxn modelId="{740E3934-30DA-2A4D-B7B4-34249CD2E2B4}" type="presParOf" srcId="{CF868378-90FA-9E44-AAEA-05AC653CDFFD}" destId="{246EA88B-3628-0444-84F4-9995EE27D3C5}" srcOrd="1" destOrd="0" presId="urn:microsoft.com/office/officeart/2005/8/layout/list1"/>
    <dgm:cxn modelId="{F15748CA-B3EA-7F43-883D-39578829C0C4}" type="presParOf" srcId="{CF868378-90FA-9E44-AAEA-05AC653CDFFD}" destId="{087C1977-CD7D-DD4F-8206-AB0609ACFBB8}" srcOrd="2" destOrd="0" presId="urn:microsoft.com/office/officeart/2005/8/layout/list1"/>
    <dgm:cxn modelId="{89B3E304-C8C2-0D4F-884C-5261D9A8B933}" type="presParOf" srcId="{CF868378-90FA-9E44-AAEA-05AC653CDFFD}" destId="{FA14C3B5-B7B0-484F-8E2D-EFAE2DEC1E20}" srcOrd="3" destOrd="0" presId="urn:microsoft.com/office/officeart/2005/8/layout/list1"/>
    <dgm:cxn modelId="{98B67225-08D1-0542-A486-CD75CA3945F4}" type="presParOf" srcId="{CF868378-90FA-9E44-AAEA-05AC653CDFFD}" destId="{91374B90-77A2-814D-B3A7-6C4BF5944924}" srcOrd="4" destOrd="0" presId="urn:microsoft.com/office/officeart/2005/8/layout/list1"/>
    <dgm:cxn modelId="{1E9894B6-3E0F-E44E-8427-D078090088A3}" type="presParOf" srcId="{91374B90-77A2-814D-B3A7-6C4BF5944924}" destId="{B135295A-9CF5-1D48-B0AC-ACD78B362425}" srcOrd="0" destOrd="0" presId="urn:microsoft.com/office/officeart/2005/8/layout/list1"/>
    <dgm:cxn modelId="{0115F304-90B4-AB49-A5F6-793C3AE26388}" type="presParOf" srcId="{91374B90-77A2-814D-B3A7-6C4BF5944924}" destId="{7070E20E-03F5-D548-9173-3564FFB318BC}" srcOrd="1" destOrd="0" presId="urn:microsoft.com/office/officeart/2005/8/layout/list1"/>
    <dgm:cxn modelId="{928FD03E-1008-6C4B-8AC9-2F7DD135F559}" type="presParOf" srcId="{CF868378-90FA-9E44-AAEA-05AC653CDFFD}" destId="{9AAF94E8-DC71-1E43-9506-D0FCDB2F2C3A}" srcOrd="5" destOrd="0" presId="urn:microsoft.com/office/officeart/2005/8/layout/list1"/>
    <dgm:cxn modelId="{265F9122-471A-6C43-B62A-5B54A8DA2B9A}" type="presParOf" srcId="{CF868378-90FA-9E44-AAEA-05AC653CDFFD}" destId="{3FFC1B9F-F379-8943-92A7-B24FB5E0934D}" srcOrd="6" destOrd="0" presId="urn:microsoft.com/office/officeart/2005/8/layout/list1"/>
    <dgm:cxn modelId="{07F11AC5-CC94-7B43-A3A9-794827FD628E}" type="presParOf" srcId="{CF868378-90FA-9E44-AAEA-05AC653CDFFD}" destId="{C2A857F0-F00F-CD45-9C22-DF0969587066}" srcOrd="7" destOrd="0" presId="urn:microsoft.com/office/officeart/2005/8/layout/list1"/>
    <dgm:cxn modelId="{5E0274F9-B906-CE48-9090-F4FAD41712BD}" type="presParOf" srcId="{CF868378-90FA-9E44-AAEA-05AC653CDFFD}" destId="{C768BCD5-A4BE-3A42-AB60-CC2D361DAB90}" srcOrd="8" destOrd="0" presId="urn:microsoft.com/office/officeart/2005/8/layout/list1"/>
    <dgm:cxn modelId="{20DCA6AB-EA41-CD4A-A415-EFFB2CA9D591}" type="presParOf" srcId="{C768BCD5-A4BE-3A42-AB60-CC2D361DAB90}" destId="{DFB6BF5A-CD97-E74C-B90B-444243E56FA2}" srcOrd="0" destOrd="0" presId="urn:microsoft.com/office/officeart/2005/8/layout/list1"/>
    <dgm:cxn modelId="{A15990EA-C955-D949-8D5B-98CCE7F18B3B}" type="presParOf" srcId="{C768BCD5-A4BE-3A42-AB60-CC2D361DAB90}" destId="{39EA27C8-E0BA-B147-9AF2-5B9D94E7D3D1}" srcOrd="1" destOrd="0" presId="urn:microsoft.com/office/officeart/2005/8/layout/list1"/>
    <dgm:cxn modelId="{22315221-4374-564B-96A2-F30674E097F3}" type="presParOf" srcId="{CF868378-90FA-9E44-AAEA-05AC653CDFFD}" destId="{379817DF-9D0B-454D-AF61-05EC05541A3B}" srcOrd="9" destOrd="0" presId="urn:microsoft.com/office/officeart/2005/8/layout/list1"/>
    <dgm:cxn modelId="{5CAB3F03-9E5A-8143-86D1-8318255E723D}" type="presParOf" srcId="{CF868378-90FA-9E44-AAEA-05AC653CDFFD}" destId="{23E97CD4-859A-3542-BD47-051D27996BEA}" srcOrd="10" destOrd="0" presId="urn:microsoft.com/office/officeart/2005/8/layout/list1"/>
    <dgm:cxn modelId="{5FD224E1-951B-C447-A17A-B584FCFC5740}" type="presParOf" srcId="{CF868378-90FA-9E44-AAEA-05AC653CDFFD}" destId="{F1F3B6F0-688D-8046-9067-8955C109010B}" srcOrd="11" destOrd="0" presId="urn:microsoft.com/office/officeart/2005/8/layout/list1"/>
    <dgm:cxn modelId="{7089C851-B5C1-6F4B-9AFD-F1459F5DFB65}" type="presParOf" srcId="{CF868378-90FA-9E44-AAEA-05AC653CDFFD}" destId="{37858909-8E89-774E-A3A0-6119BCD48B22}" srcOrd="12" destOrd="0" presId="urn:microsoft.com/office/officeart/2005/8/layout/list1"/>
    <dgm:cxn modelId="{9CB3C76B-48F1-284F-9C65-483AE60C9403}" type="presParOf" srcId="{37858909-8E89-774E-A3A0-6119BCD48B22}" destId="{F349BA74-7474-F94E-9284-B6C29D7F7D62}" srcOrd="0" destOrd="0" presId="urn:microsoft.com/office/officeart/2005/8/layout/list1"/>
    <dgm:cxn modelId="{396AF2E0-5358-984B-921B-47335F0D8642}" type="presParOf" srcId="{37858909-8E89-774E-A3A0-6119BCD48B22}" destId="{E8919A44-9E5C-CA4E-B663-208EF71EC7BF}" srcOrd="1" destOrd="0" presId="urn:microsoft.com/office/officeart/2005/8/layout/list1"/>
    <dgm:cxn modelId="{3B09444A-7338-2049-8A2A-7392A13670F5}" type="presParOf" srcId="{CF868378-90FA-9E44-AAEA-05AC653CDFFD}" destId="{37FB0FAC-7417-8D45-B3CA-ADF2CA7ACD74}" srcOrd="13" destOrd="0" presId="urn:microsoft.com/office/officeart/2005/8/layout/list1"/>
    <dgm:cxn modelId="{FABE71C7-6750-0644-B87C-E32BECFC464D}" type="presParOf" srcId="{CF868378-90FA-9E44-AAEA-05AC653CDFFD}" destId="{A4BC3F4A-3202-1246-9BAF-C88650D4E599}"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CDDC75F-841B-4AEA-ACE4-C9164065C0AC}"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US"/>
        </a:p>
      </dgm:t>
    </dgm:pt>
    <dgm:pt modelId="{EFDBB9FF-0A60-421E-BCEE-87EEA2A30E6A}">
      <dgm:prSet/>
      <dgm:spPr/>
      <dgm:t>
        <a:bodyPr/>
        <a:lstStyle/>
        <a:p>
          <a:r>
            <a:rPr lang="en-GB" b="1"/>
            <a:t>Objective</a:t>
          </a:r>
          <a:r>
            <a:rPr lang="en-GB"/>
            <a:t>:</a:t>
          </a:r>
          <a:endParaRPr lang="en-US"/>
        </a:p>
      </dgm:t>
    </dgm:pt>
    <dgm:pt modelId="{138AC264-BF71-4698-9BCE-CD4A9E24ED9B}" type="parTrans" cxnId="{DCB50E51-7393-4563-8AB7-BA81E7AF5E1B}">
      <dgm:prSet/>
      <dgm:spPr/>
      <dgm:t>
        <a:bodyPr/>
        <a:lstStyle/>
        <a:p>
          <a:endParaRPr lang="en-US"/>
        </a:p>
      </dgm:t>
    </dgm:pt>
    <dgm:pt modelId="{44A248C4-95DE-4CCC-A681-ED22ED3DB751}" type="sibTrans" cxnId="{DCB50E51-7393-4563-8AB7-BA81E7AF5E1B}">
      <dgm:prSet/>
      <dgm:spPr/>
      <dgm:t>
        <a:bodyPr/>
        <a:lstStyle/>
        <a:p>
          <a:endParaRPr lang="en-US"/>
        </a:p>
      </dgm:t>
    </dgm:pt>
    <dgm:pt modelId="{55CCDB85-21F9-4F53-BD32-9BE77D8E23AF}">
      <dgm:prSet/>
      <dgm:spPr/>
      <dgm:t>
        <a:bodyPr/>
        <a:lstStyle/>
        <a:p>
          <a:r>
            <a:rPr lang="en-GB" dirty="0"/>
            <a:t> Test if there is a significant difference in PHQ-9 depression scores between students from private schools (group 0) and public schools (group 1).</a:t>
          </a:r>
          <a:endParaRPr lang="en-US" dirty="0"/>
        </a:p>
      </dgm:t>
    </dgm:pt>
    <dgm:pt modelId="{866F5350-8A3C-458E-AC4E-24E0F4B91337}" type="parTrans" cxnId="{0D858876-2313-4835-BA1A-3A3F8B3E3613}">
      <dgm:prSet/>
      <dgm:spPr/>
      <dgm:t>
        <a:bodyPr/>
        <a:lstStyle/>
        <a:p>
          <a:endParaRPr lang="en-US"/>
        </a:p>
      </dgm:t>
    </dgm:pt>
    <dgm:pt modelId="{A0083E2B-46D7-4A47-B557-5AAA5DB1F325}" type="sibTrans" cxnId="{0D858876-2313-4835-BA1A-3A3F8B3E3613}">
      <dgm:prSet/>
      <dgm:spPr/>
      <dgm:t>
        <a:bodyPr/>
        <a:lstStyle/>
        <a:p>
          <a:endParaRPr lang="en-US"/>
        </a:p>
      </dgm:t>
    </dgm:pt>
    <dgm:pt modelId="{75DE179A-2B95-409D-A010-E6C709CDABFA}">
      <dgm:prSet/>
      <dgm:spPr/>
      <dgm:t>
        <a:bodyPr/>
        <a:lstStyle/>
        <a:p>
          <a:r>
            <a:rPr lang="en-GB" b="1"/>
            <a:t>Key Results</a:t>
          </a:r>
          <a:r>
            <a:rPr lang="en-GB"/>
            <a:t>:</a:t>
          </a:r>
          <a:endParaRPr lang="en-US"/>
        </a:p>
      </dgm:t>
    </dgm:pt>
    <dgm:pt modelId="{A7DDB582-9FA8-410D-B605-578711A84BEB}" type="parTrans" cxnId="{4CFE2CA1-1EE4-4F55-99B6-8877F25F19F0}">
      <dgm:prSet/>
      <dgm:spPr/>
      <dgm:t>
        <a:bodyPr/>
        <a:lstStyle/>
        <a:p>
          <a:endParaRPr lang="en-US"/>
        </a:p>
      </dgm:t>
    </dgm:pt>
    <dgm:pt modelId="{422A521C-D3C2-466D-99E5-D2E7C2911F49}" type="sibTrans" cxnId="{4CFE2CA1-1EE4-4F55-99B6-8877F25F19F0}">
      <dgm:prSet/>
      <dgm:spPr/>
      <dgm:t>
        <a:bodyPr/>
        <a:lstStyle/>
        <a:p>
          <a:endParaRPr lang="en-US"/>
        </a:p>
      </dgm:t>
    </dgm:pt>
    <dgm:pt modelId="{25719F94-A802-4447-9A29-E6661D72A1CE}">
      <dgm:prSet/>
      <dgm:spPr/>
      <dgm:t>
        <a:bodyPr/>
        <a:lstStyle/>
        <a:p>
          <a:r>
            <a:rPr lang="en-GB" dirty="0"/>
            <a:t>t-statistic: -1.6389</a:t>
          </a:r>
          <a:endParaRPr lang="en-US" dirty="0"/>
        </a:p>
      </dgm:t>
    </dgm:pt>
    <dgm:pt modelId="{F8DD0D9B-E524-47BB-B327-B5AAFC616859}" type="parTrans" cxnId="{856CC97F-C982-496B-AAAF-6A4EE6015D02}">
      <dgm:prSet/>
      <dgm:spPr/>
      <dgm:t>
        <a:bodyPr/>
        <a:lstStyle/>
        <a:p>
          <a:endParaRPr lang="en-US"/>
        </a:p>
      </dgm:t>
    </dgm:pt>
    <dgm:pt modelId="{28AAE4BF-0396-452F-8BE0-253AFFFB7901}" type="sibTrans" cxnId="{856CC97F-C982-496B-AAAF-6A4EE6015D02}">
      <dgm:prSet/>
      <dgm:spPr/>
      <dgm:t>
        <a:bodyPr/>
        <a:lstStyle/>
        <a:p>
          <a:endParaRPr lang="en-US"/>
        </a:p>
      </dgm:t>
    </dgm:pt>
    <dgm:pt modelId="{F7B9074F-56C3-43E2-BE62-48662C45C35E}">
      <dgm:prSet/>
      <dgm:spPr/>
      <dgm:t>
        <a:bodyPr/>
        <a:lstStyle/>
        <a:p>
          <a:endParaRPr lang="en-US" dirty="0"/>
        </a:p>
      </dgm:t>
    </dgm:pt>
    <dgm:pt modelId="{E2A65E01-EAF8-4457-8EEC-627D26A22479}" type="parTrans" cxnId="{9880872E-1F7A-467A-85B8-198ECABAE6FC}">
      <dgm:prSet/>
      <dgm:spPr/>
      <dgm:t>
        <a:bodyPr/>
        <a:lstStyle/>
        <a:p>
          <a:endParaRPr lang="en-US"/>
        </a:p>
      </dgm:t>
    </dgm:pt>
    <dgm:pt modelId="{45FC7D75-DF52-4D72-B368-B4CEE42C56B7}" type="sibTrans" cxnId="{9880872E-1F7A-467A-85B8-198ECABAE6FC}">
      <dgm:prSet/>
      <dgm:spPr/>
      <dgm:t>
        <a:bodyPr/>
        <a:lstStyle/>
        <a:p>
          <a:endParaRPr lang="en-US"/>
        </a:p>
      </dgm:t>
    </dgm:pt>
    <dgm:pt modelId="{31EAB4C6-8FFB-4CBB-80E5-3AD8B6C8C225}">
      <dgm:prSet/>
      <dgm:spPr/>
      <dgm:t>
        <a:bodyPr/>
        <a:lstStyle/>
        <a:p>
          <a:r>
            <a:rPr lang="en-GB" b="1"/>
            <a:t>Interpretation</a:t>
          </a:r>
          <a:r>
            <a:rPr lang="en-GB"/>
            <a:t>:</a:t>
          </a:r>
          <a:endParaRPr lang="en-US"/>
        </a:p>
      </dgm:t>
    </dgm:pt>
    <dgm:pt modelId="{90C748B6-D024-405C-9CB1-829B717F0D99}" type="parTrans" cxnId="{D752609C-8B79-4010-894A-1351913D5557}">
      <dgm:prSet/>
      <dgm:spPr/>
      <dgm:t>
        <a:bodyPr/>
        <a:lstStyle/>
        <a:p>
          <a:endParaRPr lang="en-US"/>
        </a:p>
      </dgm:t>
    </dgm:pt>
    <dgm:pt modelId="{B9C48386-8D7C-49B4-B039-0607DBC58427}" type="sibTrans" cxnId="{D752609C-8B79-4010-894A-1351913D5557}">
      <dgm:prSet/>
      <dgm:spPr/>
      <dgm:t>
        <a:bodyPr/>
        <a:lstStyle/>
        <a:p>
          <a:endParaRPr lang="en-US"/>
        </a:p>
      </dgm:t>
    </dgm:pt>
    <dgm:pt modelId="{D6C87C35-6612-4D8E-B22D-592BEA19D904}">
      <dgm:prSet/>
      <dgm:spPr/>
      <dgm:t>
        <a:bodyPr/>
        <a:lstStyle/>
        <a:p>
          <a:r>
            <a:rPr lang="en-GB" dirty="0"/>
            <a:t>The p-value (0.1039) is greater than the significance level (usually 0.05).</a:t>
          </a:r>
          <a:endParaRPr lang="en-US" dirty="0"/>
        </a:p>
      </dgm:t>
    </dgm:pt>
    <dgm:pt modelId="{7431E1F8-8883-486A-868A-9CCE84639927}" type="parTrans" cxnId="{CD06AF72-6360-4A77-8D91-182D4C2FD423}">
      <dgm:prSet/>
      <dgm:spPr/>
      <dgm:t>
        <a:bodyPr/>
        <a:lstStyle/>
        <a:p>
          <a:endParaRPr lang="en-US"/>
        </a:p>
      </dgm:t>
    </dgm:pt>
    <dgm:pt modelId="{A3F0F7F9-0B99-46A5-8A29-C483E476386C}" type="sibTrans" cxnId="{CD06AF72-6360-4A77-8D91-182D4C2FD423}">
      <dgm:prSet/>
      <dgm:spPr/>
      <dgm:t>
        <a:bodyPr/>
        <a:lstStyle/>
        <a:p>
          <a:endParaRPr lang="en-US"/>
        </a:p>
      </dgm:t>
    </dgm:pt>
    <dgm:pt modelId="{1C0FD876-6CE3-445F-B796-18F176C1D448}">
      <dgm:prSet/>
      <dgm:spPr/>
      <dgm:t>
        <a:bodyPr/>
        <a:lstStyle/>
        <a:p>
          <a:r>
            <a:rPr lang="en-GB" b="1"/>
            <a:t>Conclusion</a:t>
          </a:r>
          <a:r>
            <a:rPr lang="en-GB"/>
            <a:t>:</a:t>
          </a:r>
          <a:endParaRPr lang="en-US"/>
        </a:p>
      </dgm:t>
    </dgm:pt>
    <dgm:pt modelId="{0E0C2164-1232-4AFE-AC6A-B24310092FB9}" type="parTrans" cxnId="{C4FAE634-1311-4131-8B86-2B22E0E29B47}">
      <dgm:prSet/>
      <dgm:spPr/>
      <dgm:t>
        <a:bodyPr/>
        <a:lstStyle/>
        <a:p>
          <a:endParaRPr lang="en-US"/>
        </a:p>
      </dgm:t>
    </dgm:pt>
    <dgm:pt modelId="{4C929547-F720-44BA-8A15-0ECF68B5710B}" type="sibTrans" cxnId="{C4FAE634-1311-4131-8B86-2B22E0E29B47}">
      <dgm:prSet/>
      <dgm:spPr/>
      <dgm:t>
        <a:bodyPr/>
        <a:lstStyle/>
        <a:p>
          <a:endParaRPr lang="en-US"/>
        </a:p>
      </dgm:t>
    </dgm:pt>
    <dgm:pt modelId="{3B8E33E8-DC48-4854-8695-9292EF711298}">
      <dgm:prSet/>
      <dgm:spPr/>
      <dgm:t>
        <a:bodyPr/>
        <a:lstStyle/>
        <a:p>
          <a:r>
            <a:rPr lang="en-GB" dirty="0"/>
            <a:t>Fails to reject the null hypothesis (H0): There is </a:t>
          </a:r>
          <a:r>
            <a:rPr lang="en-GB" b="1" dirty="0"/>
            <a:t>no significant difference</a:t>
          </a:r>
          <a:r>
            <a:rPr lang="en-GB" dirty="0"/>
            <a:t> in depression scores between private and public school students.</a:t>
          </a:r>
          <a:endParaRPr lang="en-US" dirty="0"/>
        </a:p>
      </dgm:t>
    </dgm:pt>
    <dgm:pt modelId="{D36E89B1-51CC-4BE9-8B35-23E83FA94833}" type="parTrans" cxnId="{3C5926E4-D10D-44E9-95F3-AE717ED76818}">
      <dgm:prSet/>
      <dgm:spPr/>
      <dgm:t>
        <a:bodyPr/>
        <a:lstStyle/>
        <a:p>
          <a:endParaRPr lang="en-US"/>
        </a:p>
      </dgm:t>
    </dgm:pt>
    <dgm:pt modelId="{F51D4020-D956-4D0B-BE11-4F45B4BE1573}" type="sibTrans" cxnId="{3C5926E4-D10D-44E9-95F3-AE717ED76818}">
      <dgm:prSet/>
      <dgm:spPr/>
      <dgm:t>
        <a:bodyPr/>
        <a:lstStyle/>
        <a:p>
          <a:endParaRPr lang="en-US"/>
        </a:p>
      </dgm:t>
    </dgm:pt>
    <dgm:pt modelId="{A7E4DB5E-1899-8D43-9D56-1AFCA83C48B0}">
      <dgm:prSet/>
      <dgm:spPr/>
      <dgm:t>
        <a:bodyPr/>
        <a:lstStyle/>
        <a:p>
          <a:pPr>
            <a:buFont typeface="Arial" panose="020B0604020202020204" pitchFamily="34" charset="0"/>
            <a:buChar char="•"/>
          </a:pPr>
          <a:r>
            <a:rPr lang="en-GB" dirty="0"/>
            <a:t>Degrees of Freedom (</a:t>
          </a:r>
          <a:r>
            <a:rPr lang="en-GB" dirty="0" err="1"/>
            <a:t>df</a:t>
          </a:r>
          <a:r>
            <a:rPr lang="en-GB" dirty="0"/>
            <a:t>): 119.28</a:t>
          </a:r>
        </a:p>
      </dgm:t>
    </dgm:pt>
    <dgm:pt modelId="{8D3627B6-9EA1-BE45-B462-45B784E175F0}" type="parTrans" cxnId="{A7EF7FD3-2A79-1F46-8271-60D2339344B4}">
      <dgm:prSet/>
      <dgm:spPr/>
      <dgm:t>
        <a:bodyPr/>
        <a:lstStyle/>
        <a:p>
          <a:endParaRPr lang="en-GB"/>
        </a:p>
      </dgm:t>
    </dgm:pt>
    <dgm:pt modelId="{CA2468BC-B153-AA4D-A63E-AB22EBFF7BB3}" type="sibTrans" cxnId="{A7EF7FD3-2A79-1F46-8271-60D2339344B4}">
      <dgm:prSet/>
      <dgm:spPr/>
      <dgm:t>
        <a:bodyPr/>
        <a:lstStyle/>
        <a:p>
          <a:endParaRPr lang="en-GB"/>
        </a:p>
      </dgm:t>
    </dgm:pt>
    <dgm:pt modelId="{9413E945-663D-8A45-B681-161E29EA8838}">
      <dgm:prSet/>
      <dgm:spPr/>
      <dgm:t>
        <a:bodyPr/>
        <a:lstStyle/>
        <a:p>
          <a:pPr>
            <a:buFont typeface="Arial" panose="020B0604020202020204" pitchFamily="34" charset="0"/>
            <a:buChar char="•"/>
          </a:pPr>
          <a:r>
            <a:rPr lang="en-GB" dirty="0"/>
            <a:t>p-value: 0.1039</a:t>
          </a:r>
        </a:p>
      </dgm:t>
    </dgm:pt>
    <dgm:pt modelId="{3A65284B-967A-374E-9F6A-9829497F9C82}" type="parTrans" cxnId="{D0825D1E-6754-C349-85ED-1E4A01B28D5F}">
      <dgm:prSet/>
      <dgm:spPr/>
      <dgm:t>
        <a:bodyPr/>
        <a:lstStyle/>
        <a:p>
          <a:endParaRPr lang="en-GB"/>
        </a:p>
      </dgm:t>
    </dgm:pt>
    <dgm:pt modelId="{74DB28E8-E2F9-F345-9A20-1A7044A650AE}" type="sibTrans" cxnId="{D0825D1E-6754-C349-85ED-1E4A01B28D5F}">
      <dgm:prSet/>
      <dgm:spPr/>
      <dgm:t>
        <a:bodyPr/>
        <a:lstStyle/>
        <a:p>
          <a:endParaRPr lang="en-GB"/>
        </a:p>
      </dgm:t>
    </dgm:pt>
    <dgm:pt modelId="{016FCE20-8305-A341-A913-F8F2C9D20942}">
      <dgm:prSet/>
      <dgm:spPr/>
      <dgm:t>
        <a:bodyPr/>
        <a:lstStyle/>
        <a:p>
          <a:pPr>
            <a:buFont typeface="Arial" panose="020B0604020202020204" pitchFamily="34" charset="0"/>
            <a:buChar char="•"/>
          </a:pPr>
          <a:r>
            <a:rPr lang="en-GB" dirty="0"/>
            <a:t>Confidence Interval (95%): [-1.728, 0.163]</a:t>
          </a:r>
        </a:p>
      </dgm:t>
    </dgm:pt>
    <dgm:pt modelId="{A3C44C2E-AD79-B548-82BF-8C3C51795ED7}" type="parTrans" cxnId="{283FB6BF-F5BE-8F4E-BB6F-CA2FAA1FABB9}">
      <dgm:prSet/>
      <dgm:spPr/>
      <dgm:t>
        <a:bodyPr/>
        <a:lstStyle/>
        <a:p>
          <a:endParaRPr lang="en-GB"/>
        </a:p>
      </dgm:t>
    </dgm:pt>
    <dgm:pt modelId="{E3C4AC1F-16FC-064B-AA8E-74957FA2211F}" type="sibTrans" cxnId="{283FB6BF-F5BE-8F4E-BB6F-CA2FAA1FABB9}">
      <dgm:prSet/>
      <dgm:spPr/>
      <dgm:t>
        <a:bodyPr/>
        <a:lstStyle/>
        <a:p>
          <a:endParaRPr lang="en-GB"/>
        </a:p>
      </dgm:t>
    </dgm:pt>
    <dgm:pt modelId="{55BFCA16-C3F9-9A48-AE4C-4CBBD5FB48EA}">
      <dgm:prSet/>
      <dgm:spPr/>
      <dgm:t>
        <a:bodyPr/>
        <a:lstStyle/>
        <a:p>
          <a:pPr>
            <a:buFont typeface="Arial" panose="020B0604020202020204" pitchFamily="34" charset="0"/>
            <a:buChar char="•"/>
          </a:pPr>
          <a:r>
            <a:rPr lang="en-GB" dirty="0"/>
            <a:t>Group Means:</a:t>
          </a:r>
        </a:p>
      </dgm:t>
    </dgm:pt>
    <dgm:pt modelId="{7911B04A-BC0F-1345-8696-D7AEC049F03C}" type="parTrans" cxnId="{5CBE8001-766B-C24E-9D3B-F249E22E7211}">
      <dgm:prSet/>
      <dgm:spPr/>
      <dgm:t>
        <a:bodyPr/>
        <a:lstStyle/>
        <a:p>
          <a:endParaRPr lang="en-GB"/>
        </a:p>
      </dgm:t>
    </dgm:pt>
    <dgm:pt modelId="{D65EA922-90AC-4C40-8172-C287B4057ABC}" type="sibTrans" cxnId="{5CBE8001-766B-C24E-9D3B-F249E22E7211}">
      <dgm:prSet/>
      <dgm:spPr/>
      <dgm:t>
        <a:bodyPr/>
        <a:lstStyle/>
        <a:p>
          <a:endParaRPr lang="en-GB"/>
        </a:p>
      </dgm:t>
    </dgm:pt>
    <dgm:pt modelId="{A69D8FF1-ADD8-E648-A46D-BD06655D6AB5}">
      <dgm:prSet/>
      <dgm:spPr/>
      <dgm:t>
        <a:bodyPr/>
        <a:lstStyle/>
        <a:p>
          <a:pPr>
            <a:buFont typeface="Arial" panose="020B0604020202020204" pitchFamily="34" charset="0"/>
            <a:buChar char="•"/>
          </a:pPr>
          <a:r>
            <a:rPr lang="en-GB" dirty="0"/>
            <a:t>Private schools (group 0): 6.09</a:t>
          </a:r>
        </a:p>
      </dgm:t>
    </dgm:pt>
    <dgm:pt modelId="{AF048D88-9544-F74A-9314-39F6EE996B0C}" type="parTrans" cxnId="{303D750A-831D-D441-B820-6C15753B822F}">
      <dgm:prSet/>
      <dgm:spPr/>
      <dgm:t>
        <a:bodyPr/>
        <a:lstStyle/>
        <a:p>
          <a:endParaRPr lang="en-GB"/>
        </a:p>
      </dgm:t>
    </dgm:pt>
    <dgm:pt modelId="{D06D4BFA-1933-5649-9939-90CC7ED16913}" type="sibTrans" cxnId="{303D750A-831D-D441-B820-6C15753B822F}">
      <dgm:prSet/>
      <dgm:spPr/>
      <dgm:t>
        <a:bodyPr/>
        <a:lstStyle/>
        <a:p>
          <a:endParaRPr lang="en-GB"/>
        </a:p>
      </dgm:t>
    </dgm:pt>
    <dgm:pt modelId="{BC9C9F2F-0481-D042-9E0C-37525AAA5636}">
      <dgm:prSet/>
      <dgm:spPr/>
      <dgm:t>
        <a:bodyPr/>
        <a:lstStyle/>
        <a:p>
          <a:pPr>
            <a:buFont typeface="Arial" panose="020B0604020202020204" pitchFamily="34" charset="0"/>
            <a:buChar char="•"/>
          </a:pPr>
          <a:r>
            <a:rPr lang="en-GB" dirty="0"/>
            <a:t>Public schools (group 1): 6.87</a:t>
          </a:r>
        </a:p>
      </dgm:t>
    </dgm:pt>
    <dgm:pt modelId="{69FB7533-4A63-4849-81E5-A7648FAABBE5}" type="parTrans" cxnId="{7B0AD13C-9896-764B-9A57-BBE096596C8F}">
      <dgm:prSet/>
      <dgm:spPr/>
      <dgm:t>
        <a:bodyPr/>
        <a:lstStyle/>
        <a:p>
          <a:endParaRPr lang="en-GB"/>
        </a:p>
      </dgm:t>
    </dgm:pt>
    <dgm:pt modelId="{E074948C-A7E2-BF49-A0C3-04982905F8CA}" type="sibTrans" cxnId="{7B0AD13C-9896-764B-9A57-BBE096596C8F}">
      <dgm:prSet/>
      <dgm:spPr/>
      <dgm:t>
        <a:bodyPr/>
        <a:lstStyle/>
        <a:p>
          <a:endParaRPr lang="en-GB"/>
        </a:p>
      </dgm:t>
    </dgm:pt>
    <dgm:pt modelId="{8C7C09A0-109B-5B44-B9E2-FEFBFE43B27E}">
      <dgm:prSet/>
      <dgm:spPr/>
      <dgm:t>
        <a:bodyPr/>
        <a:lstStyle/>
        <a:p>
          <a:pPr>
            <a:buFont typeface="Arial" panose="020B0604020202020204" pitchFamily="34" charset="0"/>
            <a:buChar char="•"/>
          </a:pPr>
          <a:r>
            <a:rPr lang="en-GB" dirty="0"/>
            <a:t>The confidence interval includes 0, indicating no evidence of a significant difference between the mean depression scores of private and public school students.</a:t>
          </a:r>
        </a:p>
      </dgm:t>
    </dgm:pt>
    <dgm:pt modelId="{2CF19C74-41AB-2043-84DD-4AB14C9E9F7A}" type="parTrans" cxnId="{57A33369-9B66-1F4F-8A48-CF3D74621CEA}">
      <dgm:prSet/>
      <dgm:spPr/>
      <dgm:t>
        <a:bodyPr/>
        <a:lstStyle/>
        <a:p>
          <a:endParaRPr lang="en-GB"/>
        </a:p>
      </dgm:t>
    </dgm:pt>
    <dgm:pt modelId="{17D703BE-FB5F-2C45-A04F-42CD63A60835}" type="sibTrans" cxnId="{57A33369-9B66-1F4F-8A48-CF3D74621CEA}">
      <dgm:prSet/>
      <dgm:spPr/>
      <dgm:t>
        <a:bodyPr/>
        <a:lstStyle/>
        <a:p>
          <a:endParaRPr lang="en-GB"/>
        </a:p>
      </dgm:t>
    </dgm:pt>
    <dgm:pt modelId="{CF868378-90FA-9E44-AAEA-05AC653CDFFD}" type="pres">
      <dgm:prSet presAssocID="{BCDDC75F-841B-4AEA-ACE4-C9164065C0AC}" presName="linear" presStyleCnt="0">
        <dgm:presLayoutVars>
          <dgm:dir/>
          <dgm:animLvl val="lvl"/>
          <dgm:resizeHandles val="exact"/>
        </dgm:presLayoutVars>
      </dgm:prSet>
      <dgm:spPr/>
    </dgm:pt>
    <dgm:pt modelId="{3E4D6E93-3D0D-FC4A-A738-F0E9992FF752}" type="pres">
      <dgm:prSet presAssocID="{EFDBB9FF-0A60-421E-BCEE-87EEA2A30E6A}" presName="parentLin" presStyleCnt="0"/>
      <dgm:spPr/>
    </dgm:pt>
    <dgm:pt modelId="{64CA4C11-0434-8F40-AA2D-2C8BFA77B957}" type="pres">
      <dgm:prSet presAssocID="{EFDBB9FF-0A60-421E-BCEE-87EEA2A30E6A}" presName="parentLeftMargin" presStyleLbl="node1" presStyleIdx="0" presStyleCnt="4"/>
      <dgm:spPr/>
    </dgm:pt>
    <dgm:pt modelId="{FB51440F-6A22-3145-AAF6-31BFF2B80FDB}" type="pres">
      <dgm:prSet presAssocID="{EFDBB9FF-0A60-421E-BCEE-87EEA2A30E6A}" presName="parentText" presStyleLbl="node1" presStyleIdx="0" presStyleCnt="4">
        <dgm:presLayoutVars>
          <dgm:chMax val="0"/>
          <dgm:bulletEnabled val="1"/>
        </dgm:presLayoutVars>
      </dgm:prSet>
      <dgm:spPr/>
    </dgm:pt>
    <dgm:pt modelId="{246EA88B-3628-0444-84F4-9995EE27D3C5}" type="pres">
      <dgm:prSet presAssocID="{EFDBB9FF-0A60-421E-BCEE-87EEA2A30E6A}" presName="negativeSpace" presStyleCnt="0"/>
      <dgm:spPr/>
    </dgm:pt>
    <dgm:pt modelId="{087C1977-CD7D-DD4F-8206-AB0609ACFBB8}" type="pres">
      <dgm:prSet presAssocID="{EFDBB9FF-0A60-421E-BCEE-87EEA2A30E6A}" presName="childText" presStyleLbl="conFgAcc1" presStyleIdx="0" presStyleCnt="4">
        <dgm:presLayoutVars>
          <dgm:bulletEnabled val="1"/>
        </dgm:presLayoutVars>
      </dgm:prSet>
      <dgm:spPr/>
    </dgm:pt>
    <dgm:pt modelId="{FA14C3B5-B7B0-484F-8E2D-EFAE2DEC1E20}" type="pres">
      <dgm:prSet presAssocID="{44A248C4-95DE-4CCC-A681-ED22ED3DB751}" presName="spaceBetweenRectangles" presStyleCnt="0"/>
      <dgm:spPr/>
    </dgm:pt>
    <dgm:pt modelId="{91374B90-77A2-814D-B3A7-6C4BF5944924}" type="pres">
      <dgm:prSet presAssocID="{75DE179A-2B95-409D-A010-E6C709CDABFA}" presName="parentLin" presStyleCnt="0"/>
      <dgm:spPr/>
    </dgm:pt>
    <dgm:pt modelId="{B135295A-9CF5-1D48-B0AC-ACD78B362425}" type="pres">
      <dgm:prSet presAssocID="{75DE179A-2B95-409D-A010-E6C709CDABFA}" presName="parentLeftMargin" presStyleLbl="node1" presStyleIdx="0" presStyleCnt="4"/>
      <dgm:spPr/>
    </dgm:pt>
    <dgm:pt modelId="{7070E20E-03F5-D548-9173-3564FFB318BC}" type="pres">
      <dgm:prSet presAssocID="{75DE179A-2B95-409D-A010-E6C709CDABFA}" presName="parentText" presStyleLbl="node1" presStyleIdx="1" presStyleCnt="4">
        <dgm:presLayoutVars>
          <dgm:chMax val="0"/>
          <dgm:bulletEnabled val="1"/>
        </dgm:presLayoutVars>
      </dgm:prSet>
      <dgm:spPr/>
    </dgm:pt>
    <dgm:pt modelId="{9AAF94E8-DC71-1E43-9506-D0FCDB2F2C3A}" type="pres">
      <dgm:prSet presAssocID="{75DE179A-2B95-409D-A010-E6C709CDABFA}" presName="negativeSpace" presStyleCnt="0"/>
      <dgm:spPr/>
    </dgm:pt>
    <dgm:pt modelId="{3FFC1B9F-F379-8943-92A7-B24FB5E0934D}" type="pres">
      <dgm:prSet presAssocID="{75DE179A-2B95-409D-A010-E6C709CDABFA}" presName="childText" presStyleLbl="conFgAcc1" presStyleIdx="1" presStyleCnt="4">
        <dgm:presLayoutVars>
          <dgm:bulletEnabled val="1"/>
        </dgm:presLayoutVars>
      </dgm:prSet>
      <dgm:spPr/>
    </dgm:pt>
    <dgm:pt modelId="{C2A857F0-F00F-CD45-9C22-DF0969587066}" type="pres">
      <dgm:prSet presAssocID="{422A521C-D3C2-466D-99E5-D2E7C2911F49}" presName="spaceBetweenRectangles" presStyleCnt="0"/>
      <dgm:spPr/>
    </dgm:pt>
    <dgm:pt modelId="{C768BCD5-A4BE-3A42-AB60-CC2D361DAB90}" type="pres">
      <dgm:prSet presAssocID="{31EAB4C6-8FFB-4CBB-80E5-3AD8B6C8C225}" presName="parentLin" presStyleCnt="0"/>
      <dgm:spPr/>
    </dgm:pt>
    <dgm:pt modelId="{DFB6BF5A-CD97-E74C-B90B-444243E56FA2}" type="pres">
      <dgm:prSet presAssocID="{31EAB4C6-8FFB-4CBB-80E5-3AD8B6C8C225}" presName="parentLeftMargin" presStyleLbl="node1" presStyleIdx="1" presStyleCnt="4"/>
      <dgm:spPr/>
    </dgm:pt>
    <dgm:pt modelId="{39EA27C8-E0BA-B147-9AF2-5B9D94E7D3D1}" type="pres">
      <dgm:prSet presAssocID="{31EAB4C6-8FFB-4CBB-80E5-3AD8B6C8C225}" presName="parentText" presStyleLbl="node1" presStyleIdx="2" presStyleCnt="4">
        <dgm:presLayoutVars>
          <dgm:chMax val="0"/>
          <dgm:bulletEnabled val="1"/>
        </dgm:presLayoutVars>
      </dgm:prSet>
      <dgm:spPr/>
    </dgm:pt>
    <dgm:pt modelId="{379817DF-9D0B-454D-AF61-05EC05541A3B}" type="pres">
      <dgm:prSet presAssocID="{31EAB4C6-8FFB-4CBB-80E5-3AD8B6C8C225}" presName="negativeSpace" presStyleCnt="0"/>
      <dgm:spPr/>
    </dgm:pt>
    <dgm:pt modelId="{23E97CD4-859A-3542-BD47-051D27996BEA}" type="pres">
      <dgm:prSet presAssocID="{31EAB4C6-8FFB-4CBB-80E5-3AD8B6C8C225}" presName="childText" presStyleLbl="conFgAcc1" presStyleIdx="2" presStyleCnt="4">
        <dgm:presLayoutVars>
          <dgm:bulletEnabled val="1"/>
        </dgm:presLayoutVars>
      </dgm:prSet>
      <dgm:spPr/>
    </dgm:pt>
    <dgm:pt modelId="{F1F3B6F0-688D-8046-9067-8955C109010B}" type="pres">
      <dgm:prSet presAssocID="{B9C48386-8D7C-49B4-B039-0607DBC58427}" presName="spaceBetweenRectangles" presStyleCnt="0"/>
      <dgm:spPr/>
    </dgm:pt>
    <dgm:pt modelId="{37858909-8E89-774E-A3A0-6119BCD48B22}" type="pres">
      <dgm:prSet presAssocID="{1C0FD876-6CE3-445F-B796-18F176C1D448}" presName="parentLin" presStyleCnt="0"/>
      <dgm:spPr/>
    </dgm:pt>
    <dgm:pt modelId="{F349BA74-7474-F94E-9284-B6C29D7F7D62}" type="pres">
      <dgm:prSet presAssocID="{1C0FD876-6CE3-445F-B796-18F176C1D448}" presName="parentLeftMargin" presStyleLbl="node1" presStyleIdx="2" presStyleCnt="4"/>
      <dgm:spPr/>
    </dgm:pt>
    <dgm:pt modelId="{E8919A44-9E5C-CA4E-B663-208EF71EC7BF}" type="pres">
      <dgm:prSet presAssocID="{1C0FD876-6CE3-445F-B796-18F176C1D448}" presName="parentText" presStyleLbl="node1" presStyleIdx="3" presStyleCnt="4">
        <dgm:presLayoutVars>
          <dgm:chMax val="0"/>
          <dgm:bulletEnabled val="1"/>
        </dgm:presLayoutVars>
      </dgm:prSet>
      <dgm:spPr/>
    </dgm:pt>
    <dgm:pt modelId="{37FB0FAC-7417-8D45-B3CA-ADF2CA7ACD74}" type="pres">
      <dgm:prSet presAssocID="{1C0FD876-6CE3-445F-B796-18F176C1D448}" presName="negativeSpace" presStyleCnt="0"/>
      <dgm:spPr/>
    </dgm:pt>
    <dgm:pt modelId="{A4BC3F4A-3202-1246-9BAF-C88650D4E599}" type="pres">
      <dgm:prSet presAssocID="{1C0FD876-6CE3-445F-B796-18F176C1D448}" presName="childText" presStyleLbl="conFgAcc1" presStyleIdx="3" presStyleCnt="4">
        <dgm:presLayoutVars>
          <dgm:bulletEnabled val="1"/>
        </dgm:presLayoutVars>
      </dgm:prSet>
      <dgm:spPr/>
    </dgm:pt>
  </dgm:ptLst>
  <dgm:cxnLst>
    <dgm:cxn modelId="{5CBE8001-766B-C24E-9D3B-F249E22E7211}" srcId="{75DE179A-2B95-409D-A010-E6C709CDABFA}" destId="{55BFCA16-C3F9-9A48-AE4C-4CBBD5FB48EA}" srcOrd="4" destOrd="0" parTransId="{7911B04A-BC0F-1345-8696-D7AEC049F03C}" sibTransId="{D65EA922-90AC-4C40-8172-C287B4057ABC}"/>
    <dgm:cxn modelId="{57DC3502-F20E-9448-A92F-5738E5EF517A}" type="presOf" srcId="{75DE179A-2B95-409D-A010-E6C709CDABFA}" destId="{7070E20E-03F5-D548-9173-3564FFB318BC}" srcOrd="1" destOrd="0" presId="urn:microsoft.com/office/officeart/2005/8/layout/list1"/>
    <dgm:cxn modelId="{303D750A-831D-D441-B820-6C15753B822F}" srcId="{55BFCA16-C3F9-9A48-AE4C-4CBBD5FB48EA}" destId="{A69D8FF1-ADD8-E648-A46D-BD06655D6AB5}" srcOrd="0" destOrd="0" parTransId="{AF048D88-9544-F74A-9314-39F6EE996B0C}" sibTransId="{D06D4BFA-1933-5649-9939-90CC7ED16913}"/>
    <dgm:cxn modelId="{BC11110E-CCF2-9047-9F55-6ECAB4BD5A46}" type="presOf" srcId="{31EAB4C6-8FFB-4CBB-80E5-3AD8B6C8C225}" destId="{39EA27C8-E0BA-B147-9AF2-5B9D94E7D3D1}" srcOrd="1" destOrd="0" presId="urn:microsoft.com/office/officeart/2005/8/layout/list1"/>
    <dgm:cxn modelId="{56E4EB11-5771-1B4E-8155-B463EEEB420B}" type="presOf" srcId="{EFDBB9FF-0A60-421E-BCEE-87EEA2A30E6A}" destId="{FB51440F-6A22-3145-AAF6-31BFF2B80FDB}" srcOrd="1" destOrd="0" presId="urn:microsoft.com/office/officeart/2005/8/layout/list1"/>
    <dgm:cxn modelId="{D0825D1E-6754-C349-85ED-1E4A01B28D5F}" srcId="{75DE179A-2B95-409D-A010-E6C709CDABFA}" destId="{9413E945-663D-8A45-B681-161E29EA8838}" srcOrd="2" destOrd="0" parTransId="{3A65284B-967A-374E-9F6A-9829497F9C82}" sibTransId="{74DB28E8-E2F9-F345-9A20-1A7044A650AE}"/>
    <dgm:cxn modelId="{90797B21-35C8-3544-94E6-086821A70618}" type="presOf" srcId="{BCDDC75F-841B-4AEA-ACE4-C9164065C0AC}" destId="{CF868378-90FA-9E44-AAEA-05AC653CDFFD}" srcOrd="0" destOrd="0" presId="urn:microsoft.com/office/officeart/2005/8/layout/list1"/>
    <dgm:cxn modelId="{A0AAB726-1AC6-7442-A14E-74CCB6183CCD}" type="presOf" srcId="{F7B9074F-56C3-43E2-BE62-48662C45C35E}" destId="{3FFC1B9F-F379-8943-92A7-B24FB5E0934D}" srcOrd="0" destOrd="7" presId="urn:microsoft.com/office/officeart/2005/8/layout/list1"/>
    <dgm:cxn modelId="{9880872E-1F7A-467A-85B8-198ECABAE6FC}" srcId="{75DE179A-2B95-409D-A010-E6C709CDABFA}" destId="{F7B9074F-56C3-43E2-BE62-48662C45C35E}" srcOrd="5" destOrd="0" parTransId="{E2A65E01-EAF8-4457-8EEC-627D26A22479}" sibTransId="{45FC7D75-DF52-4D72-B368-B4CEE42C56B7}"/>
    <dgm:cxn modelId="{C4FAE634-1311-4131-8B86-2B22E0E29B47}" srcId="{BCDDC75F-841B-4AEA-ACE4-C9164065C0AC}" destId="{1C0FD876-6CE3-445F-B796-18F176C1D448}" srcOrd="3" destOrd="0" parTransId="{0E0C2164-1232-4AFE-AC6A-B24310092FB9}" sibTransId="{4C929547-F720-44BA-8A15-0ECF68B5710B}"/>
    <dgm:cxn modelId="{7B0AD13C-9896-764B-9A57-BBE096596C8F}" srcId="{55BFCA16-C3F9-9A48-AE4C-4CBBD5FB48EA}" destId="{BC9C9F2F-0481-D042-9E0C-37525AAA5636}" srcOrd="1" destOrd="0" parTransId="{69FB7533-4A63-4849-81E5-A7648FAABBE5}" sibTransId="{E074948C-A7E2-BF49-A0C3-04982905F8CA}"/>
    <dgm:cxn modelId="{A01A3F4B-0C2B-1340-A370-47E847C587D1}" type="presOf" srcId="{9413E945-663D-8A45-B681-161E29EA8838}" destId="{3FFC1B9F-F379-8943-92A7-B24FB5E0934D}" srcOrd="0" destOrd="2" presId="urn:microsoft.com/office/officeart/2005/8/layout/list1"/>
    <dgm:cxn modelId="{FEA9C14C-D766-C141-A5A6-392C34F0B15D}" type="presOf" srcId="{1C0FD876-6CE3-445F-B796-18F176C1D448}" destId="{F349BA74-7474-F94E-9284-B6C29D7F7D62}" srcOrd="0" destOrd="0" presId="urn:microsoft.com/office/officeart/2005/8/layout/list1"/>
    <dgm:cxn modelId="{DCB50E51-7393-4563-8AB7-BA81E7AF5E1B}" srcId="{BCDDC75F-841B-4AEA-ACE4-C9164065C0AC}" destId="{EFDBB9FF-0A60-421E-BCEE-87EEA2A30E6A}" srcOrd="0" destOrd="0" parTransId="{138AC264-BF71-4698-9BCE-CD4A9E24ED9B}" sibTransId="{44A248C4-95DE-4CCC-A681-ED22ED3DB751}"/>
    <dgm:cxn modelId="{1CD82353-610B-D04E-BE2A-2C1062F1130F}" type="presOf" srcId="{A69D8FF1-ADD8-E648-A46D-BD06655D6AB5}" destId="{3FFC1B9F-F379-8943-92A7-B24FB5E0934D}" srcOrd="0" destOrd="5" presId="urn:microsoft.com/office/officeart/2005/8/layout/list1"/>
    <dgm:cxn modelId="{4C65CE60-7DE8-AB4A-B809-3CD896C4F45F}" type="presOf" srcId="{31EAB4C6-8FFB-4CBB-80E5-3AD8B6C8C225}" destId="{DFB6BF5A-CD97-E74C-B90B-444243E56FA2}" srcOrd="0" destOrd="0" presId="urn:microsoft.com/office/officeart/2005/8/layout/list1"/>
    <dgm:cxn modelId="{57A33369-9B66-1F4F-8A48-CF3D74621CEA}" srcId="{31EAB4C6-8FFB-4CBB-80E5-3AD8B6C8C225}" destId="{8C7C09A0-109B-5B44-B9E2-FEFBFE43B27E}" srcOrd="1" destOrd="0" parTransId="{2CF19C74-41AB-2043-84DD-4AB14C9E9F7A}" sibTransId="{17D703BE-FB5F-2C45-A04F-42CD63A60835}"/>
    <dgm:cxn modelId="{CD06AF72-6360-4A77-8D91-182D4C2FD423}" srcId="{31EAB4C6-8FFB-4CBB-80E5-3AD8B6C8C225}" destId="{D6C87C35-6612-4D8E-B22D-592BEA19D904}" srcOrd="0" destOrd="0" parTransId="{7431E1F8-8883-486A-868A-9CCE84639927}" sibTransId="{A3F0F7F9-0B99-46A5-8A29-C483E476386C}"/>
    <dgm:cxn modelId="{0D858876-2313-4835-BA1A-3A3F8B3E3613}" srcId="{EFDBB9FF-0A60-421E-BCEE-87EEA2A30E6A}" destId="{55CCDB85-21F9-4F53-BD32-9BE77D8E23AF}" srcOrd="0" destOrd="0" parTransId="{866F5350-8A3C-458E-AC4E-24E0F4B91337}" sibTransId="{A0083E2B-46D7-4A47-B557-5AAA5DB1F325}"/>
    <dgm:cxn modelId="{4F572B7A-313D-C643-A833-CBDF06844137}" type="presOf" srcId="{A7E4DB5E-1899-8D43-9D56-1AFCA83C48B0}" destId="{3FFC1B9F-F379-8943-92A7-B24FB5E0934D}" srcOrd="0" destOrd="1" presId="urn:microsoft.com/office/officeart/2005/8/layout/list1"/>
    <dgm:cxn modelId="{856CC97F-C982-496B-AAAF-6A4EE6015D02}" srcId="{75DE179A-2B95-409D-A010-E6C709CDABFA}" destId="{25719F94-A802-4447-9A29-E6661D72A1CE}" srcOrd="0" destOrd="0" parTransId="{F8DD0D9B-E524-47BB-B327-B5AAFC616859}" sibTransId="{28AAE4BF-0396-452F-8BE0-253AFFFB7901}"/>
    <dgm:cxn modelId="{0379AD80-F5D5-7B41-871A-F16C4A481F99}" type="presOf" srcId="{1C0FD876-6CE3-445F-B796-18F176C1D448}" destId="{E8919A44-9E5C-CA4E-B663-208EF71EC7BF}" srcOrd="1" destOrd="0" presId="urn:microsoft.com/office/officeart/2005/8/layout/list1"/>
    <dgm:cxn modelId="{02F2CA83-8C7B-AE4C-983B-03890CDDCF29}" type="presOf" srcId="{EFDBB9FF-0A60-421E-BCEE-87EEA2A30E6A}" destId="{64CA4C11-0434-8F40-AA2D-2C8BFA77B957}" srcOrd="0" destOrd="0" presId="urn:microsoft.com/office/officeart/2005/8/layout/list1"/>
    <dgm:cxn modelId="{D752609C-8B79-4010-894A-1351913D5557}" srcId="{BCDDC75F-841B-4AEA-ACE4-C9164065C0AC}" destId="{31EAB4C6-8FFB-4CBB-80E5-3AD8B6C8C225}" srcOrd="2" destOrd="0" parTransId="{90C748B6-D024-405C-9CB1-829B717F0D99}" sibTransId="{B9C48386-8D7C-49B4-B039-0607DBC58427}"/>
    <dgm:cxn modelId="{4CFE2CA1-1EE4-4F55-99B6-8877F25F19F0}" srcId="{BCDDC75F-841B-4AEA-ACE4-C9164065C0AC}" destId="{75DE179A-2B95-409D-A010-E6C709CDABFA}" srcOrd="1" destOrd="0" parTransId="{A7DDB582-9FA8-410D-B605-578711A84BEB}" sibTransId="{422A521C-D3C2-466D-99E5-D2E7C2911F49}"/>
    <dgm:cxn modelId="{A0EF64A9-D95C-0C40-85D0-FA07A388AB01}" type="presOf" srcId="{D6C87C35-6612-4D8E-B22D-592BEA19D904}" destId="{23E97CD4-859A-3542-BD47-051D27996BEA}" srcOrd="0" destOrd="0" presId="urn:microsoft.com/office/officeart/2005/8/layout/list1"/>
    <dgm:cxn modelId="{4DB7D7AE-4023-EB41-848F-C5D35A90A2BB}" type="presOf" srcId="{BC9C9F2F-0481-D042-9E0C-37525AAA5636}" destId="{3FFC1B9F-F379-8943-92A7-B24FB5E0934D}" srcOrd="0" destOrd="6" presId="urn:microsoft.com/office/officeart/2005/8/layout/list1"/>
    <dgm:cxn modelId="{1A2FC4B9-C340-9242-B143-B4270B0A1CF9}" type="presOf" srcId="{55CCDB85-21F9-4F53-BD32-9BE77D8E23AF}" destId="{087C1977-CD7D-DD4F-8206-AB0609ACFBB8}" srcOrd="0" destOrd="0" presId="urn:microsoft.com/office/officeart/2005/8/layout/list1"/>
    <dgm:cxn modelId="{3A9BC1BE-C6AC-D647-A5E8-D49A06820DFF}" type="presOf" srcId="{25719F94-A802-4447-9A29-E6661D72A1CE}" destId="{3FFC1B9F-F379-8943-92A7-B24FB5E0934D}" srcOrd="0" destOrd="0" presId="urn:microsoft.com/office/officeart/2005/8/layout/list1"/>
    <dgm:cxn modelId="{283FB6BF-F5BE-8F4E-BB6F-CA2FAA1FABB9}" srcId="{75DE179A-2B95-409D-A010-E6C709CDABFA}" destId="{016FCE20-8305-A341-A913-F8F2C9D20942}" srcOrd="3" destOrd="0" parTransId="{A3C44C2E-AD79-B548-82BF-8C3C51795ED7}" sibTransId="{E3C4AC1F-16FC-064B-AA8E-74957FA2211F}"/>
    <dgm:cxn modelId="{321C45CD-65A3-724C-BE50-97A402ED7810}" type="presOf" srcId="{75DE179A-2B95-409D-A010-E6C709CDABFA}" destId="{B135295A-9CF5-1D48-B0AC-ACD78B362425}" srcOrd="0" destOrd="0" presId="urn:microsoft.com/office/officeart/2005/8/layout/list1"/>
    <dgm:cxn modelId="{B0FD40CF-1E7A-0642-BB3B-607EC38D08FC}" type="presOf" srcId="{016FCE20-8305-A341-A913-F8F2C9D20942}" destId="{3FFC1B9F-F379-8943-92A7-B24FB5E0934D}" srcOrd="0" destOrd="3" presId="urn:microsoft.com/office/officeart/2005/8/layout/list1"/>
    <dgm:cxn modelId="{A7EF7FD3-2A79-1F46-8271-60D2339344B4}" srcId="{75DE179A-2B95-409D-A010-E6C709CDABFA}" destId="{A7E4DB5E-1899-8D43-9D56-1AFCA83C48B0}" srcOrd="1" destOrd="0" parTransId="{8D3627B6-9EA1-BE45-B462-45B784E175F0}" sibTransId="{CA2468BC-B153-AA4D-A63E-AB22EBFF7BB3}"/>
    <dgm:cxn modelId="{07D36CDE-F7D4-9747-8737-888C6C1672F0}" type="presOf" srcId="{8C7C09A0-109B-5B44-B9E2-FEFBFE43B27E}" destId="{23E97CD4-859A-3542-BD47-051D27996BEA}" srcOrd="0" destOrd="1" presId="urn:microsoft.com/office/officeart/2005/8/layout/list1"/>
    <dgm:cxn modelId="{3C5926E4-D10D-44E9-95F3-AE717ED76818}" srcId="{1C0FD876-6CE3-445F-B796-18F176C1D448}" destId="{3B8E33E8-DC48-4854-8695-9292EF711298}" srcOrd="0" destOrd="0" parTransId="{D36E89B1-51CC-4BE9-8B35-23E83FA94833}" sibTransId="{F51D4020-D956-4D0B-BE11-4F45B4BE1573}"/>
    <dgm:cxn modelId="{B39361EA-EEAF-D349-A105-7EEEEA673464}" type="presOf" srcId="{3B8E33E8-DC48-4854-8695-9292EF711298}" destId="{A4BC3F4A-3202-1246-9BAF-C88650D4E599}" srcOrd="0" destOrd="0" presId="urn:microsoft.com/office/officeart/2005/8/layout/list1"/>
    <dgm:cxn modelId="{C154D4FB-C14B-DD43-9CEC-9F392738799A}" type="presOf" srcId="{55BFCA16-C3F9-9A48-AE4C-4CBBD5FB48EA}" destId="{3FFC1B9F-F379-8943-92A7-B24FB5E0934D}" srcOrd="0" destOrd="4" presId="urn:microsoft.com/office/officeart/2005/8/layout/list1"/>
    <dgm:cxn modelId="{FA0D4BCC-18F9-3241-8456-50A574AAF15F}" type="presParOf" srcId="{CF868378-90FA-9E44-AAEA-05AC653CDFFD}" destId="{3E4D6E93-3D0D-FC4A-A738-F0E9992FF752}" srcOrd="0" destOrd="0" presId="urn:microsoft.com/office/officeart/2005/8/layout/list1"/>
    <dgm:cxn modelId="{63BC2C56-86E1-3841-921E-50424B20E4E2}" type="presParOf" srcId="{3E4D6E93-3D0D-FC4A-A738-F0E9992FF752}" destId="{64CA4C11-0434-8F40-AA2D-2C8BFA77B957}" srcOrd="0" destOrd="0" presId="urn:microsoft.com/office/officeart/2005/8/layout/list1"/>
    <dgm:cxn modelId="{28C50E53-35B2-5E4A-930B-A08A25393446}" type="presParOf" srcId="{3E4D6E93-3D0D-FC4A-A738-F0E9992FF752}" destId="{FB51440F-6A22-3145-AAF6-31BFF2B80FDB}" srcOrd="1" destOrd="0" presId="urn:microsoft.com/office/officeart/2005/8/layout/list1"/>
    <dgm:cxn modelId="{740E3934-30DA-2A4D-B7B4-34249CD2E2B4}" type="presParOf" srcId="{CF868378-90FA-9E44-AAEA-05AC653CDFFD}" destId="{246EA88B-3628-0444-84F4-9995EE27D3C5}" srcOrd="1" destOrd="0" presId="urn:microsoft.com/office/officeart/2005/8/layout/list1"/>
    <dgm:cxn modelId="{F15748CA-B3EA-7F43-883D-39578829C0C4}" type="presParOf" srcId="{CF868378-90FA-9E44-AAEA-05AC653CDFFD}" destId="{087C1977-CD7D-DD4F-8206-AB0609ACFBB8}" srcOrd="2" destOrd="0" presId="urn:microsoft.com/office/officeart/2005/8/layout/list1"/>
    <dgm:cxn modelId="{89B3E304-C8C2-0D4F-884C-5261D9A8B933}" type="presParOf" srcId="{CF868378-90FA-9E44-AAEA-05AC653CDFFD}" destId="{FA14C3B5-B7B0-484F-8E2D-EFAE2DEC1E20}" srcOrd="3" destOrd="0" presId="urn:microsoft.com/office/officeart/2005/8/layout/list1"/>
    <dgm:cxn modelId="{98B67225-08D1-0542-A486-CD75CA3945F4}" type="presParOf" srcId="{CF868378-90FA-9E44-AAEA-05AC653CDFFD}" destId="{91374B90-77A2-814D-B3A7-6C4BF5944924}" srcOrd="4" destOrd="0" presId="urn:microsoft.com/office/officeart/2005/8/layout/list1"/>
    <dgm:cxn modelId="{1E9894B6-3E0F-E44E-8427-D078090088A3}" type="presParOf" srcId="{91374B90-77A2-814D-B3A7-6C4BF5944924}" destId="{B135295A-9CF5-1D48-B0AC-ACD78B362425}" srcOrd="0" destOrd="0" presId="urn:microsoft.com/office/officeart/2005/8/layout/list1"/>
    <dgm:cxn modelId="{0115F304-90B4-AB49-A5F6-793C3AE26388}" type="presParOf" srcId="{91374B90-77A2-814D-B3A7-6C4BF5944924}" destId="{7070E20E-03F5-D548-9173-3564FFB318BC}" srcOrd="1" destOrd="0" presId="urn:microsoft.com/office/officeart/2005/8/layout/list1"/>
    <dgm:cxn modelId="{928FD03E-1008-6C4B-8AC9-2F7DD135F559}" type="presParOf" srcId="{CF868378-90FA-9E44-AAEA-05AC653CDFFD}" destId="{9AAF94E8-DC71-1E43-9506-D0FCDB2F2C3A}" srcOrd="5" destOrd="0" presId="urn:microsoft.com/office/officeart/2005/8/layout/list1"/>
    <dgm:cxn modelId="{265F9122-471A-6C43-B62A-5B54A8DA2B9A}" type="presParOf" srcId="{CF868378-90FA-9E44-AAEA-05AC653CDFFD}" destId="{3FFC1B9F-F379-8943-92A7-B24FB5E0934D}" srcOrd="6" destOrd="0" presId="urn:microsoft.com/office/officeart/2005/8/layout/list1"/>
    <dgm:cxn modelId="{07F11AC5-CC94-7B43-A3A9-794827FD628E}" type="presParOf" srcId="{CF868378-90FA-9E44-AAEA-05AC653CDFFD}" destId="{C2A857F0-F00F-CD45-9C22-DF0969587066}" srcOrd="7" destOrd="0" presId="urn:microsoft.com/office/officeart/2005/8/layout/list1"/>
    <dgm:cxn modelId="{5E0274F9-B906-CE48-9090-F4FAD41712BD}" type="presParOf" srcId="{CF868378-90FA-9E44-AAEA-05AC653CDFFD}" destId="{C768BCD5-A4BE-3A42-AB60-CC2D361DAB90}" srcOrd="8" destOrd="0" presId="urn:microsoft.com/office/officeart/2005/8/layout/list1"/>
    <dgm:cxn modelId="{20DCA6AB-EA41-CD4A-A415-EFFB2CA9D591}" type="presParOf" srcId="{C768BCD5-A4BE-3A42-AB60-CC2D361DAB90}" destId="{DFB6BF5A-CD97-E74C-B90B-444243E56FA2}" srcOrd="0" destOrd="0" presId="urn:microsoft.com/office/officeart/2005/8/layout/list1"/>
    <dgm:cxn modelId="{A15990EA-C955-D949-8D5B-98CCE7F18B3B}" type="presParOf" srcId="{C768BCD5-A4BE-3A42-AB60-CC2D361DAB90}" destId="{39EA27C8-E0BA-B147-9AF2-5B9D94E7D3D1}" srcOrd="1" destOrd="0" presId="urn:microsoft.com/office/officeart/2005/8/layout/list1"/>
    <dgm:cxn modelId="{22315221-4374-564B-96A2-F30674E097F3}" type="presParOf" srcId="{CF868378-90FA-9E44-AAEA-05AC653CDFFD}" destId="{379817DF-9D0B-454D-AF61-05EC05541A3B}" srcOrd="9" destOrd="0" presId="urn:microsoft.com/office/officeart/2005/8/layout/list1"/>
    <dgm:cxn modelId="{5CAB3F03-9E5A-8143-86D1-8318255E723D}" type="presParOf" srcId="{CF868378-90FA-9E44-AAEA-05AC653CDFFD}" destId="{23E97CD4-859A-3542-BD47-051D27996BEA}" srcOrd="10" destOrd="0" presId="urn:microsoft.com/office/officeart/2005/8/layout/list1"/>
    <dgm:cxn modelId="{5FD224E1-951B-C447-A17A-B584FCFC5740}" type="presParOf" srcId="{CF868378-90FA-9E44-AAEA-05AC653CDFFD}" destId="{F1F3B6F0-688D-8046-9067-8955C109010B}" srcOrd="11" destOrd="0" presId="urn:microsoft.com/office/officeart/2005/8/layout/list1"/>
    <dgm:cxn modelId="{7089C851-B5C1-6F4B-9AFD-F1459F5DFB65}" type="presParOf" srcId="{CF868378-90FA-9E44-AAEA-05AC653CDFFD}" destId="{37858909-8E89-774E-A3A0-6119BCD48B22}" srcOrd="12" destOrd="0" presId="urn:microsoft.com/office/officeart/2005/8/layout/list1"/>
    <dgm:cxn modelId="{9CB3C76B-48F1-284F-9C65-483AE60C9403}" type="presParOf" srcId="{37858909-8E89-774E-A3A0-6119BCD48B22}" destId="{F349BA74-7474-F94E-9284-B6C29D7F7D62}" srcOrd="0" destOrd="0" presId="urn:microsoft.com/office/officeart/2005/8/layout/list1"/>
    <dgm:cxn modelId="{396AF2E0-5358-984B-921B-47335F0D8642}" type="presParOf" srcId="{37858909-8E89-774E-A3A0-6119BCD48B22}" destId="{E8919A44-9E5C-CA4E-B663-208EF71EC7BF}" srcOrd="1" destOrd="0" presId="urn:microsoft.com/office/officeart/2005/8/layout/list1"/>
    <dgm:cxn modelId="{3B09444A-7338-2049-8A2A-7392A13670F5}" type="presParOf" srcId="{CF868378-90FA-9E44-AAEA-05AC653CDFFD}" destId="{37FB0FAC-7417-8D45-B3CA-ADF2CA7ACD74}" srcOrd="13" destOrd="0" presId="urn:microsoft.com/office/officeart/2005/8/layout/list1"/>
    <dgm:cxn modelId="{FABE71C7-6750-0644-B87C-E32BECFC464D}" type="presParOf" srcId="{CF868378-90FA-9E44-AAEA-05AC653CDFFD}" destId="{A4BC3F4A-3202-1246-9BAF-C88650D4E599}"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58E857-F11A-4836-ACB0-9A5CFA84CDF1}"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028522F4-6594-46E2-AC3F-69B01C3A24B1}">
      <dgm:prSet/>
      <dgm:spPr/>
      <dgm:t>
        <a:bodyPr/>
        <a:lstStyle/>
        <a:p>
          <a:r>
            <a:rPr lang="en-GB" b="1"/>
            <a:t>New Pupil Characteristics:</a:t>
          </a:r>
          <a:endParaRPr lang="en-US"/>
        </a:p>
      </dgm:t>
    </dgm:pt>
    <dgm:pt modelId="{788FF863-7910-42C8-A99A-65B9FA00D5A5}" type="parTrans" cxnId="{4DB622C2-1B98-4C09-B650-909E9A62E102}">
      <dgm:prSet/>
      <dgm:spPr/>
      <dgm:t>
        <a:bodyPr/>
        <a:lstStyle/>
        <a:p>
          <a:endParaRPr lang="en-US"/>
        </a:p>
      </dgm:t>
    </dgm:pt>
    <dgm:pt modelId="{0F07DB78-D044-4F58-9B76-1302AE568589}" type="sibTrans" cxnId="{4DB622C2-1B98-4C09-B650-909E9A62E102}">
      <dgm:prSet/>
      <dgm:spPr/>
      <dgm:t>
        <a:bodyPr/>
        <a:lstStyle/>
        <a:p>
          <a:endParaRPr lang="en-US"/>
        </a:p>
      </dgm:t>
    </dgm:pt>
    <dgm:pt modelId="{B46A856D-A851-4127-8CAA-BB5080D2E032}">
      <dgm:prSet/>
      <dgm:spPr/>
      <dgm:t>
        <a:bodyPr/>
        <a:lstStyle/>
        <a:p>
          <a:r>
            <a:rPr lang="en-GB" dirty="0"/>
            <a:t>BMI: 20</a:t>
          </a:r>
          <a:endParaRPr lang="en-US" dirty="0"/>
        </a:p>
      </dgm:t>
    </dgm:pt>
    <dgm:pt modelId="{5645319C-50EC-4C58-8049-8F34A4E6BA39}" type="parTrans" cxnId="{F6AD0DC0-BA60-4938-A3D1-C0CE6C588A80}">
      <dgm:prSet/>
      <dgm:spPr/>
      <dgm:t>
        <a:bodyPr/>
        <a:lstStyle/>
        <a:p>
          <a:endParaRPr lang="en-US"/>
        </a:p>
      </dgm:t>
    </dgm:pt>
    <dgm:pt modelId="{88B16CE1-A685-49CC-9207-4734DE32C2D5}" type="sibTrans" cxnId="{F6AD0DC0-BA60-4938-A3D1-C0CE6C588A80}">
      <dgm:prSet/>
      <dgm:spPr/>
      <dgm:t>
        <a:bodyPr/>
        <a:lstStyle/>
        <a:p>
          <a:endParaRPr lang="en-US"/>
        </a:p>
      </dgm:t>
    </dgm:pt>
    <dgm:pt modelId="{799B3F7A-51F4-416E-BC7C-B40E3A3A5A43}">
      <dgm:prSet/>
      <dgm:spPr/>
      <dgm:t>
        <a:bodyPr/>
        <a:lstStyle/>
        <a:p>
          <a:r>
            <a:rPr lang="en-GB" dirty="0"/>
            <a:t>SEX: Female (SEX = 0)</a:t>
          </a:r>
          <a:endParaRPr lang="en-US" dirty="0"/>
        </a:p>
      </dgm:t>
    </dgm:pt>
    <dgm:pt modelId="{F682375E-B2A1-4122-8161-DEECC65DC3DC}" type="parTrans" cxnId="{4F430730-E851-428B-B4E1-74F7569F2AAD}">
      <dgm:prSet/>
      <dgm:spPr/>
      <dgm:t>
        <a:bodyPr/>
        <a:lstStyle/>
        <a:p>
          <a:endParaRPr lang="en-US"/>
        </a:p>
      </dgm:t>
    </dgm:pt>
    <dgm:pt modelId="{2C8B1E53-2084-4674-B0C0-567FC0192C26}" type="sibTrans" cxnId="{4F430730-E851-428B-B4E1-74F7569F2AAD}">
      <dgm:prSet/>
      <dgm:spPr/>
      <dgm:t>
        <a:bodyPr/>
        <a:lstStyle/>
        <a:p>
          <a:endParaRPr lang="en-US"/>
        </a:p>
      </dgm:t>
    </dgm:pt>
    <dgm:pt modelId="{A3CF86B6-EB75-49BA-8DED-CA26FE679476}">
      <dgm:prSet/>
      <dgm:spPr/>
      <dgm:t>
        <a:bodyPr/>
        <a:lstStyle/>
        <a:p>
          <a:r>
            <a:rPr lang="en-GB" dirty="0"/>
            <a:t>RESIDENCE: Urban (RESIDENCE = 1)</a:t>
          </a:r>
          <a:endParaRPr lang="en-US" dirty="0"/>
        </a:p>
      </dgm:t>
    </dgm:pt>
    <dgm:pt modelId="{61E36214-E5DD-4557-9E9C-EB6906CD2439}" type="parTrans" cxnId="{459D2F01-6CAF-491B-A81B-8D05AB5FE2FD}">
      <dgm:prSet/>
      <dgm:spPr/>
      <dgm:t>
        <a:bodyPr/>
        <a:lstStyle/>
        <a:p>
          <a:endParaRPr lang="en-US"/>
        </a:p>
      </dgm:t>
    </dgm:pt>
    <dgm:pt modelId="{AB049111-3F1B-4B49-A3AE-F96E7015D6C7}" type="sibTrans" cxnId="{459D2F01-6CAF-491B-A81B-8D05AB5FE2FD}">
      <dgm:prSet/>
      <dgm:spPr/>
      <dgm:t>
        <a:bodyPr/>
        <a:lstStyle/>
        <a:p>
          <a:endParaRPr lang="en-US"/>
        </a:p>
      </dgm:t>
    </dgm:pt>
    <dgm:pt modelId="{5858BBB9-1B3E-4205-9FB7-00D72002BFD8}">
      <dgm:prSet/>
      <dgm:spPr/>
      <dgm:t>
        <a:bodyPr/>
        <a:lstStyle/>
        <a:p>
          <a:r>
            <a:rPr lang="en-GB" dirty="0"/>
            <a:t>OSLO3 Score: 10</a:t>
          </a:r>
          <a:endParaRPr lang="en-US" dirty="0"/>
        </a:p>
      </dgm:t>
    </dgm:pt>
    <dgm:pt modelId="{C9CDC8C5-96E4-4C80-8D41-7C7F4D71EDBC}" type="parTrans" cxnId="{9A889FA3-AD5D-44E2-8846-B7E9D25A35BC}">
      <dgm:prSet/>
      <dgm:spPr/>
      <dgm:t>
        <a:bodyPr/>
        <a:lstStyle/>
        <a:p>
          <a:endParaRPr lang="en-US"/>
        </a:p>
      </dgm:t>
    </dgm:pt>
    <dgm:pt modelId="{8A0ECA30-FD36-4BCA-9950-539938F3A854}" type="sibTrans" cxnId="{9A889FA3-AD5D-44E2-8846-B7E9D25A35BC}">
      <dgm:prSet/>
      <dgm:spPr/>
      <dgm:t>
        <a:bodyPr/>
        <a:lstStyle/>
        <a:p>
          <a:endParaRPr lang="en-US"/>
        </a:p>
      </dgm:t>
    </dgm:pt>
    <dgm:pt modelId="{473586E4-BED1-43C7-A8D1-643819189094}">
      <dgm:prSet/>
      <dgm:spPr/>
      <dgm:t>
        <a:bodyPr/>
        <a:lstStyle/>
        <a:p>
          <a:r>
            <a:rPr lang="en-GB" dirty="0"/>
            <a:t>AGE: 16</a:t>
          </a:r>
          <a:endParaRPr lang="en-US" dirty="0"/>
        </a:p>
      </dgm:t>
    </dgm:pt>
    <dgm:pt modelId="{A0059768-9C1E-4BB0-9BA7-22A839896C8F}" type="parTrans" cxnId="{A09CCB42-3EE3-426C-9C30-F51569079253}">
      <dgm:prSet/>
      <dgm:spPr/>
      <dgm:t>
        <a:bodyPr/>
        <a:lstStyle/>
        <a:p>
          <a:endParaRPr lang="en-US"/>
        </a:p>
      </dgm:t>
    </dgm:pt>
    <dgm:pt modelId="{118A9C98-96AC-4B63-854C-743360C88BC0}" type="sibTrans" cxnId="{A09CCB42-3EE3-426C-9C30-F51569079253}">
      <dgm:prSet/>
      <dgm:spPr/>
      <dgm:t>
        <a:bodyPr/>
        <a:lstStyle/>
        <a:p>
          <a:endParaRPr lang="en-US"/>
        </a:p>
      </dgm:t>
    </dgm:pt>
    <dgm:pt modelId="{131A8A99-2BEB-416A-BF30-647C0FDBC26F}">
      <dgm:prSet/>
      <dgm:spPr/>
      <dgm:t>
        <a:bodyPr/>
        <a:lstStyle/>
        <a:p>
          <a:r>
            <a:rPr lang="en-GB" dirty="0"/>
            <a:t>HEALTH: 3</a:t>
          </a:r>
          <a:endParaRPr lang="en-US" dirty="0"/>
        </a:p>
      </dgm:t>
    </dgm:pt>
    <dgm:pt modelId="{48B8501D-2D86-4852-B761-E165DAF4D3A4}" type="parTrans" cxnId="{8329A88D-1B04-4288-9B65-5EF9417CB547}">
      <dgm:prSet/>
      <dgm:spPr/>
      <dgm:t>
        <a:bodyPr/>
        <a:lstStyle/>
        <a:p>
          <a:endParaRPr lang="en-US"/>
        </a:p>
      </dgm:t>
    </dgm:pt>
    <dgm:pt modelId="{CBB24B02-54AC-4931-A86C-51DFBE27D2F8}" type="sibTrans" cxnId="{8329A88D-1B04-4288-9B65-5EF9417CB547}">
      <dgm:prSet/>
      <dgm:spPr/>
      <dgm:t>
        <a:bodyPr/>
        <a:lstStyle/>
        <a:p>
          <a:endParaRPr lang="en-US"/>
        </a:p>
      </dgm:t>
    </dgm:pt>
    <dgm:pt modelId="{DF7466CD-0A2C-4084-A876-E767101F6561}">
      <dgm:prSet/>
      <dgm:spPr/>
      <dgm:t>
        <a:bodyPr/>
        <a:lstStyle/>
        <a:p>
          <a:r>
            <a:rPr lang="en-GB" b="1"/>
            <a:t>Prediction for New Pupil:</a:t>
          </a:r>
          <a:endParaRPr lang="en-US"/>
        </a:p>
      </dgm:t>
    </dgm:pt>
    <dgm:pt modelId="{B1502B96-A92D-46DD-9A44-DBB9DAEDBEE7}" type="parTrans" cxnId="{73D6FB49-7F17-45C5-B4DA-A01851FEFAB5}">
      <dgm:prSet/>
      <dgm:spPr/>
      <dgm:t>
        <a:bodyPr/>
        <a:lstStyle/>
        <a:p>
          <a:endParaRPr lang="en-US"/>
        </a:p>
      </dgm:t>
    </dgm:pt>
    <dgm:pt modelId="{1C1CE4B2-4C0D-4321-B8A2-FAD3CC555F37}" type="sibTrans" cxnId="{73D6FB49-7F17-45C5-B4DA-A01851FEFAB5}">
      <dgm:prSet/>
      <dgm:spPr/>
      <dgm:t>
        <a:bodyPr/>
        <a:lstStyle/>
        <a:p>
          <a:endParaRPr lang="en-US"/>
        </a:p>
      </dgm:t>
    </dgm:pt>
    <dgm:pt modelId="{43E07DC7-52A7-440E-8286-68D0F685BAED}">
      <dgm:prSet/>
      <dgm:spPr/>
      <dgm:t>
        <a:bodyPr/>
        <a:lstStyle/>
        <a:p>
          <a:r>
            <a:rPr lang="en-GB" dirty="0"/>
            <a:t>Predicted Depression Score (Fit): </a:t>
          </a:r>
          <a:r>
            <a:rPr lang="en-GB" b="1" dirty="0"/>
            <a:t>8.4438</a:t>
          </a:r>
          <a:endParaRPr lang="en-US" dirty="0"/>
        </a:p>
      </dgm:t>
    </dgm:pt>
    <dgm:pt modelId="{98DD4161-0586-4FD8-B630-17AE8AA4613B}" type="parTrans" cxnId="{E0BDDD51-639C-45AF-9928-4D1698779440}">
      <dgm:prSet/>
      <dgm:spPr/>
      <dgm:t>
        <a:bodyPr/>
        <a:lstStyle/>
        <a:p>
          <a:endParaRPr lang="en-US"/>
        </a:p>
      </dgm:t>
    </dgm:pt>
    <dgm:pt modelId="{0D435F2A-C65D-43C4-8522-ECC9073E3E36}" type="sibTrans" cxnId="{E0BDDD51-639C-45AF-9928-4D1698779440}">
      <dgm:prSet/>
      <dgm:spPr/>
      <dgm:t>
        <a:bodyPr/>
        <a:lstStyle/>
        <a:p>
          <a:endParaRPr lang="en-US"/>
        </a:p>
      </dgm:t>
    </dgm:pt>
    <dgm:pt modelId="{38ECEA3B-677A-4E2B-9153-DEEAD8E1D594}">
      <dgm:prSet/>
      <dgm:spPr/>
      <dgm:t>
        <a:bodyPr/>
        <a:lstStyle/>
        <a:p>
          <a:r>
            <a:rPr lang="en-GB" b="1"/>
            <a:t>95% Confidence Interval:</a:t>
          </a:r>
          <a:endParaRPr lang="en-US"/>
        </a:p>
      </dgm:t>
    </dgm:pt>
    <dgm:pt modelId="{31AF9622-7616-483A-9C8A-DBA2DCE13A2A}" type="parTrans" cxnId="{7567216B-A2BB-4EE7-8E70-6C6B9BAFF19B}">
      <dgm:prSet/>
      <dgm:spPr/>
      <dgm:t>
        <a:bodyPr/>
        <a:lstStyle/>
        <a:p>
          <a:endParaRPr lang="en-US"/>
        </a:p>
      </dgm:t>
    </dgm:pt>
    <dgm:pt modelId="{1F804407-57BF-4655-B1FE-40EA94B80019}" type="sibTrans" cxnId="{7567216B-A2BB-4EE7-8E70-6C6B9BAFF19B}">
      <dgm:prSet/>
      <dgm:spPr/>
      <dgm:t>
        <a:bodyPr/>
        <a:lstStyle/>
        <a:p>
          <a:endParaRPr lang="en-US"/>
        </a:p>
      </dgm:t>
    </dgm:pt>
    <dgm:pt modelId="{248FD290-C4AE-43C0-93A9-CFC1D0AC2827}">
      <dgm:prSet/>
      <dgm:spPr/>
      <dgm:t>
        <a:bodyPr/>
        <a:lstStyle/>
        <a:p>
          <a:r>
            <a:rPr lang="en-GB" dirty="0"/>
            <a:t>Lower Bound: </a:t>
          </a:r>
          <a:r>
            <a:rPr lang="en-GB" b="1" dirty="0"/>
            <a:t>7.6047</a:t>
          </a:r>
          <a:endParaRPr lang="en-US" dirty="0"/>
        </a:p>
      </dgm:t>
    </dgm:pt>
    <dgm:pt modelId="{A135B94A-AF43-4899-A582-CDB358EF003C}" type="parTrans" cxnId="{1EE73913-2DA3-498D-A277-C369AE98EE9F}">
      <dgm:prSet/>
      <dgm:spPr/>
      <dgm:t>
        <a:bodyPr/>
        <a:lstStyle/>
        <a:p>
          <a:endParaRPr lang="en-US"/>
        </a:p>
      </dgm:t>
    </dgm:pt>
    <dgm:pt modelId="{228A891C-2EE8-447E-B3E5-5B9476F4CEBA}" type="sibTrans" cxnId="{1EE73913-2DA3-498D-A277-C369AE98EE9F}">
      <dgm:prSet/>
      <dgm:spPr/>
      <dgm:t>
        <a:bodyPr/>
        <a:lstStyle/>
        <a:p>
          <a:endParaRPr lang="en-US"/>
        </a:p>
      </dgm:t>
    </dgm:pt>
    <dgm:pt modelId="{157D33C7-9A8E-4D40-90B8-8CFC09A3EEEC}">
      <dgm:prSet/>
      <dgm:spPr/>
      <dgm:t>
        <a:bodyPr/>
        <a:lstStyle/>
        <a:p>
          <a:r>
            <a:rPr lang="en-GB" dirty="0"/>
            <a:t>Upper Bound: </a:t>
          </a:r>
          <a:r>
            <a:rPr lang="en-GB" b="1" dirty="0"/>
            <a:t>9.2829</a:t>
          </a:r>
          <a:endParaRPr lang="en-US" dirty="0"/>
        </a:p>
      </dgm:t>
    </dgm:pt>
    <dgm:pt modelId="{8C1E9BCF-641E-406A-8A93-0AA6B1E4E660}" type="parTrans" cxnId="{5489978A-0327-4A97-A227-063C8AEAB9FB}">
      <dgm:prSet/>
      <dgm:spPr/>
      <dgm:t>
        <a:bodyPr/>
        <a:lstStyle/>
        <a:p>
          <a:endParaRPr lang="en-US"/>
        </a:p>
      </dgm:t>
    </dgm:pt>
    <dgm:pt modelId="{2D0065D3-6471-402E-86D4-85BBF6D62DD8}" type="sibTrans" cxnId="{5489978A-0327-4A97-A227-063C8AEAB9FB}">
      <dgm:prSet/>
      <dgm:spPr/>
      <dgm:t>
        <a:bodyPr/>
        <a:lstStyle/>
        <a:p>
          <a:endParaRPr lang="en-US"/>
        </a:p>
      </dgm:t>
    </dgm:pt>
    <dgm:pt modelId="{6B4B53D4-64D3-4C96-93FE-0ECD27408D72}">
      <dgm:prSet/>
      <dgm:spPr/>
      <dgm:t>
        <a:bodyPr/>
        <a:lstStyle/>
        <a:p>
          <a:r>
            <a:rPr lang="en-GB" b="1"/>
            <a:t>Model Accuracy:</a:t>
          </a:r>
          <a:endParaRPr lang="en-US"/>
        </a:p>
      </dgm:t>
    </dgm:pt>
    <dgm:pt modelId="{F64A8671-DA3F-4D6C-AC42-51A2344C50AF}" type="parTrans" cxnId="{F64BD72D-29CB-452A-A308-CDF2D81BD7C8}">
      <dgm:prSet/>
      <dgm:spPr/>
      <dgm:t>
        <a:bodyPr/>
        <a:lstStyle/>
        <a:p>
          <a:endParaRPr lang="en-US"/>
        </a:p>
      </dgm:t>
    </dgm:pt>
    <dgm:pt modelId="{FBE2A3DC-90D3-427A-964A-6D2FD0B0895C}" type="sibTrans" cxnId="{F64BD72D-29CB-452A-A308-CDF2D81BD7C8}">
      <dgm:prSet/>
      <dgm:spPr/>
      <dgm:t>
        <a:bodyPr/>
        <a:lstStyle/>
        <a:p>
          <a:endParaRPr lang="en-US"/>
        </a:p>
      </dgm:t>
    </dgm:pt>
    <dgm:pt modelId="{33F687AB-B374-4926-A47D-BC760D08F692}">
      <dgm:prSet/>
      <dgm:spPr/>
      <dgm:t>
        <a:bodyPr/>
        <a:lstStyle/>
        <a:p>
          <a:r>
            <a:rPr lang="en-GB" dirty="0"/>
            <a:t>Correct Predictions: </a:t>
          </a:r>
          <a:r>
            <a:rPr lang="en-GB" b="1" dirty="0"/>
            <a:t>93.68%</a:t>
          </a:r>
          <a:endParaRPr lang="en-US" dirty="0"/>
        </a:p>
      </dgm:t>
    </dgm:pt>
    <dgm:pt modelId="{3519E2B2-413F-459C-B207-24CC660F1B3F}" type="parTrans" cxnId="{A4B4E24C-F44C-4083-BA61-F73EE76C6471}">
      <dgm:prSet/>
      <dgm:spPr/>
      <dgm:t>
        <a:bodyPr/>
        <a:lstStyle/>
        <a:p>
          <a:endParaRPr lang="en-US"/>
        </a:p>
      </dgm:t>
    </dgm:pt>
    <dgm:pt modelId="{B6F56E34-1235-40CE-9458-590529D40FC5}" type="sibTrans" cxnId="{A4B4E24C-F44C-4083-BA61-F73EE76C6471}">
      <dgm:prSet/>
      <dgm:spPr/>
      <dgm:t>
        <a:bodyPr/>
        <a:lstStyle/>
        <a:p>
          <a:endParaRPr lang="en-US"/>
        </a:p>
      </dgm:t>
    </dgm:pt>
    <dgm:pt modelId="{F19128BF-E3C4-7042-A875-423571020F30}" type="pres">
      <dgm:prSet presAssocID="{ED58E857-F11A-4836-ACB0-9A5CFA84CDF1}" presName="Name0" presStyleCnt="0">
        <dgm:presLayoutVars>
          <dgm:dir/>
          <dgm:animLvl val="lvl"/>
          <dgm:resizeHandles val="exact"/>
        </dgm:presLayoutVars>
      </dgm:prSet>
      <dgm:spPr/>
    </dgm:pt>
    <dgm:pt modelId="{CBE9A64F-BF8B-CA40-A744-0F67D8578053}" type="pres">
      <dgm:prSet presAssocID="{028522F4-6594-46E2-AC3F-69B01C3A24B1}" presName="composite" presStyleCnt="0"/>
      <dgm:spPr/>
    </dgm:pt>
    <dgm:pt modelId="{3519CB1C-7980-7249-9F89-FB5A56C88F2F}" type="pres">
      <dgm:prSet presAssocID="{028522F4-6594-46E2-AC3F-69B01C3A24B1}" presName="parTx" presStyleLbl="alignNode1" presStyleIdx="0" presStyleCnt="4">
        <dgm:presLayoutVars>
          <dgm:chMax val="0"/>
          <dgm:chPref val="0"/>
          <dgm:bulletEnabled val="1"/>
        </dgm:presLayoutVars>
      </dgm:prSet>
      <dgm:spPr/>
    </dgm:pt>
    <dgm:pt modelId="{A13A9C7D-46E2-674F-BE7D-1F24E971F14D}" type="pres">
      <dgm:prSet presAssocID="{028522F4-6594-46E2-AC3F-69B01C3A24B1}" presName="desTx" presStyleLbl="alignAccFollowNode1" presStyleIdx="0" presStyleCnt="4">
        <dgm:presLayoutVars>
          <dgm:bulletEnabled val="1"/>
        </dgm:presLayoutVars>
      </dgm:prSet>
      <dgm:spPr/>
    </dgm:pt>
    <dgm:pt modelId="{6C615D79-8904-D045-8CEC-AC5EFE2CDF43}" type="pres">
      <dgm:prSet presAssocID="{0F07DB78-D044-4F58-9B76-1302AE568589}" presName="space" presStyleCnt="0"/>
      <dgm:spPr/>
    </dgm:pt>
    <dgm:pt modelId="{C153EFD6-AA13-5A42-9F70-CE65504EC15A}" type="pres">
      <dgm:prSet presAssocID="{DF7466CD-0A2C-4084-A876-E767101F6561}" presName="composite" presStyleCnt="0"/>
      <dgm:spPr/>
    </dgm:pt>
    <dgm:pt modelId="{EEA44049-1BDC-AA49-8B5B-0206E628F6E8}" type="pres">
      <dgm:prSet presAssocID="{DF7466CD-0A2C-4084-A876-E767101F6561}" presName="parTx" presStyleLbl="alignNode1" presStyleIdx="1" presStyleCnt="4">
        <dgm:presLayoutVars>
          <dgm:chMax val="0"/>
          <dgm:chPref val="0"/>
          <dgm:bulletEnabled val="1"/>
        </dgm:presLayoutVars>
      </dgm:prSet>
      <dgm:spPr/>
    </dgm:pt>
    <dgm:pt modelId="{5034EB6C-D3E8-494F-AAB0-4CB190D2197C}" type="pres">
      <dgm:prSet presAssocID="{DF7466CD-0A2C-4084-A876-E767101F6561}" presName="desTx" presStyleLbl="alignAccFollowNode1" presStyleIdx="1" presStyleCnt="4">
        <dgm:presLayoutVars>
          <dgm:bulletEnabled val="1"/>
        </dgm:presLayoutVars>
      </dgm:prSet>
      <dgm:spPr/>
    </dgm:pt>
    <dgm:pt modelId="{89CF9C41-E50F-2648-9F17-8039452C577F}" type="pres">
      <dgm:prSet presAssocID="{1C1CE4B2-4C0D-4321-B8A2-FAD3CC555F37}" presName="space" presStyleCnt="0"/>
      <dgm:spPr/>
    </dgm:pt>
    <dgm:pt modelId="{763DD589-8FF6-214D-B775-CBAAFBB50190}" type="pres">
      <dgm:prSet presAssocID="{38ECEA3B-677A-4E2B-9153-DEEAD8E1D594}" presName="composite" presStyleCnt="0"/>
      <dgm:spPr/>
    </dgm:pt>
    <dgm:pt modelId="{3B972E4C-33EE-9146-BF69-F7F580B990E0}" type="pres">
      <dgm:prSet presAssocID="{38ECEA3B-677A-4E2B-9153-DEEAD8E1D594}" presName="parTx" presStyleLbl="alignNode1" presStyleIdx="2" presStyleCnt="4">
        <dgm:presLayoutVars>
          <dgm:chMax val="0"/>
          <dgm:chPref val="0"/>
          <dgm:bulletEnabled val="1"/>
        </dgm:presLayoutVars>
      </dgm:prSet>
      <dgm:spPr/>
    </dgm:pt>
    <dgm:pt modelId="{565E11A6-DFAE-9E4C-9E5C-1195555F25A8}" type="pres">
      <dgm:prSet presAssocID="{38ECEA3B-677A-4E2B-9153-DEEAD8E1D594}" presName="desTx" presStyleLbl="alignAccFollowNode1" presStyleIdx="2" presStyleCnt="4">
        <dgm:presLayoutVars>
          <dgm:bulletEnabled val="1"/>
        </dgm:presLayoutVars>
      </dgm:prSet>
      <dgm:spPr/>
    </dgm:pt>
    <dgm:pt modelId="{28A0F261-A11C-6F43-A8E6-BA76F99E3A6C}" type="pres">
      <dgm:prSet presAssocID="{1F804407-57BF-4655-B1FE-40EA94B80019}" presName="space" presStyleCnt="0"/>
      <dgm:spPr/>
    </dgm:pt>
    <dgm:pt modelId="{9F26FEA9-CC80-CA43-8D8F-28F847115E72}" type="pres">
      <dgm:prSet presAssocID="{6B4B53D4-64D3-4C96-93FE-0ECD27408D72}" presName="composite" presStyleCnt="0"/>
      <dgm:spPr/>
    </dgm:pt>
    <dgm:pt modelId="{7C9BD45F-43EF-1E48-B678-946D555CA762}" type="pres">
      <dgm:prSet presAssocID="{6B4B53D4-64D3-4C96-93FE-0ECD27408D72}" presName="parTx" presStyleLbl="alignNode1" presStyleIdx="3" presStyleCnt="4">
        <dgm:presLayoutVars>
          <dgm:chMax val="0"/>
          <dgm:chPref val="0"/>
          <dgm:bulletEnabled val="1"/>
        </dgm:presLayoutVars>
      </dgm:prSet>
      <dgm:spPr/>
    </dgm:pt>
    <dgm:pt modelId="{213D55B5-114E-D747-B69F-FCFAF9FB441E}" type="pres">
      <dgm:prSet presAssocID="{6B4B53D4-64D3-4C96-93FE-0ECD27408D72}" presName="desTx" presStyleLbl="alignAccFollowNode1" presStyleIdx="3" presStyleCnt="4">
        <dgm:presLayoutVars>
          <dgm:bulletEnabled val="1"/>
        </dgm:presLayoutVars>
      </dgm:prSet>
      <dgm:spPr/>
    </dgm:pt>
  </dgm:ptLst>
  <dgm:cxnLst>
    <dgm:cxn modelId="{459D2F01-6CAF-491B-A81B-8D05AB5FE2FD}" srcId="{028522F4-6594-46E2-AC3F-69B01C3A24B1}" destId="{A3CF86B6-EB75-49BA-8DED-CA26FE679476}" srcOrd="2" destOrd="0" parTransId="{61E36214-E5DD-4557-9E9C-EB6906CD2439}" sibTransId="{AB049111-3F1B-4B49-A3AE-F96E7015D6C7}"/>
    <dgm:cxn modelId="{37B1CF03-9206-0649-BE70-D7B677EE2AB6}" type="presOf" srcId="{473586E4-BED1-43C7-A8D1-643819189094}" destId="{A13A9C7D-46E2-674F-BE7D-1F24E971F14D}" srcOrd="0" destOrd="4" presId="urn:microsoft.com/office/officeart/2005/8/layout/hList1"/>
    <dgm:cxn modelId="{84363209-8A4F-5849-B6D4-079C463109E3}" type="presOf" srcId="{38ECEA3B-677A-4E2B-9153-DEEAD8E1D594}" destId="{3B972E4C-33EE-9146-BF69-F7F580B990E0}" srcOrd="0" destOrd="0" presId="urn:microsoft.com/office/officeart/2005/8/layout/hList1"/>
    <dgm:cxn modelId="{1EE73913-2DA3-498D-A277-C369AE98EE9F}" srcId="{38ECEA3B-677A-4E2B-9153-DEEAD8E1D594}" destId="{248FD290-C4AE-43C0-93A9-CFC1D0AC2827}" srcOrd="0" destOrd="0" parTransId="{A135B94A-AF43-4899-A582-CDB358EF003C}" sibTransId="{228A891C-2EE8-447E-B3E5-5B9476F4CEBA}"/>
    <dgm:cxn modelId="{20441D2B-0EF8-F347-96B7-3245F30E38A9}" type="presOf" srcId="{ED58E857-F11A-4836-ACB0-9A5CFA84CDF1}" destId="{F19128BF-E3C4-7042-A875-423571020F30}" srcOrd="0" destOrd="0" presId="urn:microsoft.com/office/officeart/2005/8/layout/hList1"/>
    <dgm:cxn modelId="{F64BD72D-29CB-452A-A308-CDF2D81BD7C8}" srcId="{ED58E857-F11A-4836-ACB0-9A5CFA84CDF1}" destId="{6B4B53D4-64D3-4C96-93FE-0ECD27408D72}" srcOrd="3" destOrd="0" parTransId="{F64A8671-DA3F-4D6C-AC42-51A2344C50AF}" sibTransId="{FBE2A3DC-90D3-427A-964A-6D2FD0B0895C}"/>
    <dgm:cxn modelId="{4F430730-E851-428B-B4E1-74F7569F2AAD}" srcId="{028522F4-6594-46E2-AC3F-69B01C3A24B1}" destId="{799B3F7A-51F4-416E-BC7C-B40E3A3A5A43}" srcOrd="1" destOrd="0" parTransId="{F682375E-B2A1-4122-8161-DEECC65DC3DC}" sibTransId="{2C8B1E53-2084-4674-B0C0-567FC0192C26}"/>
    <dgm:cxn modelId="{D3023830-1B33-6949-94BC-7D0A5CF0AABB}" type="presOf" srcId="{6B4B53D4-64D3-4C96-93FE-0ECD27408D72}" destId="{7C9BD45F-43EF-1E48-B678-946D555CA762}" srcOrd="0" destOrd="0" presId="urn:microsoft.com/office/officeart/2005/8/layout/hList1"/>
    <dgm:cxn modelId="{F6AA823A-F1DD-9C49-9A6D-2689D6B539CB}" type="presOf" srcId="{248FD290-C4AE-43C0-93A9-CFC1D0AC2827}" destId="{565E11A6-DFAE-9E4C-9E5C-1195555F25A8}" srcOrd="0" destOrd="0" presId="urn:microsoft.com/office/officeart/2005/8/layout/hList1"/>
    <dgm:cxn modelId="{A09CCB42-3EE3-426C-9C30-F51569079253}" srcId="{028522F4-6594-46E2-AC3F-69B01C3A24B1}" destId="{473586E4-BED1-43C7-A8D1-643819189094}" srcOrd="4" destOrd="0" parTransId="{A0059768-9C1E-4BB0-9BA7-22A839896C8F}" sibTransId="{118A9C98-96AC-4B63-854C-743360C88BC0}"/>
    <dgm:cxn modelId="{73D6FB49-7F17-45C5-B4DA-A01851FEFAB5}" srcId="{ED58E857-F11A-4836-ACB0-9A5CFA84CDF1}" destId="{DF7466CD-0A2C-4084-A876-E767101F6561}" srcOrd="1" destOrd="0" parTransId="{B1502B96-A92D-46DD-9A44-DBB9DAEDBEE7}" sibTransId="{1C1CE4B2-4C0D-4321-B8A2-FAD3CC555F37}"/>
    <dgm:cxn modelId="{A4B4E24C-F44C-4083-BA61-F73EE76C6471}" srcId="{6B4B53D4-64D3-4C96-93FE-0ECD27408D72}" destId="{33F687AB-B374-4926-A47D-BC760D08F692}" srcOrd="0" destOrd="0" parTransId="{3519E2B2-413F-459C-B207-24CC660F1B3F}" sibTransId="{B6F56E34-1235-40CE-9458-590529D40FC5}"/>
    <dgm:cxn modelId="{E0BDDD51-639C-45AF-9928-4D1698779440}" srcId="{DF7466CD-0A2C-4084-A876-E767101F6561}" destId="{43E07DC7-52A7-440E-8286-68D0F685BAED}" srcOrd="0" destOrd="0" parTransId="{98DD4161-0586-4FD8-B630-17AE8AA4613B}" sibTransId="{0D435F2A-C65D-43C4-8522-ECC9073E3E36}"/>
    <dgm:cxn modelId="{210B8067-A9F4-D440-B292-3DDA19A0DE2B}" type="presOf" srcId="{DF7466CD-0A2C-4084-A876-E767101F6561}" destId="{EEA44049-1BDC-AA49-8B5B-0206E628F6E8}" srcOrd="0" destOrd="0" presId="urn:microsoft.com/office/officeart/2005/8/layout/hList1"/>
    <dgm:cxn modelId="{7567216B-A2BB-4EE7-8E70-6C6B9BAFF19B}" srcId="{ED58E857-F11A-4836-ACB0-9A5CFA84CDF1}" destId="{38ECEA3B-677A-4E2B-9153-DEEAD8E1D594}" srcOrd="2" destOrd="0" parTransId="{31AF9622-7616-483A-9C8A-DBA2DCE13A2A}" sibTransId="{1F804407-57BF-4655-B1FE-40EA94B80019}"/>
    <dgm:cxn modelId="{6444817F-CCEB-9341-97B4-9C4CFFAFF55F}" type="presOf" srcId="{157D33C7-9A8E-4D40-90B8-8CFC09A3EEEC}" destId="{565E11A6-DFAE-9E4C-9E5C-1195555F25A8}" srcOrd="0" destOrd="1" presId="urn:microsoft.com/office/officeart/2005/8/layout/hList1"/>
    <dgm:cxn modelId="{A3901288-3F72-554B-84A2-9800FB3B4B5B}" type="presOf" srcId="{43E07DC7-52A7-440E-8286-68D0F685BAED}" destId="{5034EB6C-D3E8-494F-AAB0-4CB190D2197C}" srcOrd="0" destOrd="0" presId="urn:microsoft.com/office/officeart/2005/8/layout/hList1"/>
    <dgm:cxn modelId="{57622E88-8D63-824E-9FBD-FA044B58B325}" type="presOf" srcId="{131A8A99-2BEB-416A-BF30-647C0FDBC26F}" destId="{A13A9C7D-46E2-674F-BE7D-1F24E971F14D}" srcOrd="0" destOrd="5" presId="urn:microsoft.com/office/officeart/2005/8/layout/hList1"/>
    <dgm:cxn modelId="{5489978A-0327-4A97-A227-063C8AEAB9FB}" srcId="{38ECEA3B-677A-4E2B-9153-DEEAD8E1D594}" destId="{157D33C7-9A8E-4D40-90B8-8CFC09A3EEEC}" srcOrd="1" destOrd="0" parTransId="{8C1E9BCF-641E-406A-8A93-0AA6B1E4E660}" sibTransId="{2D0065D3-6471-402E-86D4-85BBF6D62DD8}"/>
    <dgm:cxn modelId="{8329A88D-1B04-4288-9B65-5EF9417CB547}" srcId="{028522F4-6594-46E2-AC3F-69B01C3A24B1}" destId="{131A8A99-2BEB-416A-BF30-647C0FDBC26F}" srcOrd="5" destOrd="0" parTransId="{48B8501D-2D86-4852-B761-E165DAF4D3A4}" sibTransId="{CBB24B02-54AC-4931-A86C-51DFBE27D2F8}"/>
    <dgm:cxn modelId="{95EE618F-4EFE-CA4F-87DA-46563C8F8A66}" type="presOf" srcId="{33F687AB-B374-4926-A47D-BC760D08F692}" destId="{213D55B5-114E-D747-B69F-FCFAF9FB441E}" srcOrd="0" destOrd="0" presId="urn:microsoft.com/office/officeart/2005/8/layout/hList1"/>
    <dgm:cxn modelId="{9A889FA3-AD5D-44E2-8846-B7E9D25A35BC}" srcId="{028522F4-6594-46E2-AC3F-69B01C3A24B1}" destId="{5858BBB9-1B3E-4205-9FB7-00D72002BFD8}" srcOrd="3" destOrd="0" parTransId="{C9CDC8C5-96E4-4C80-8D41-7C7F4D71EDBC}" sibTransId="{8A0ECA30-FD36-4BCA-9950-539938F3A854}"/>
    <dgm:cxn modelId="{D66505C0-D074-044A-A2F4-F63631A6EBA4}" type="presOf" srcId="{028522F4-6594-46E2-AC3F-69B01C3A24B1}" destId="{3519CB1C-7980-7249-9F89-FB5A56C88F2F}" srcOrd="0" destOrd="0" presId="urn:microsoft.com/office/officeart/2005/8/layout/hList1"/>
    <dgm:cxn modelId="{F6AD0DC0-BA60-4938-A3D1-C0CE6C588A80}" srcId="{028522F4-6594-46E2-AC3F-69B01C3A24B1}" destId="{B46A856D-A851-4127-8CAA-BB5080D2E032}" srcOrd="0" destOrd="0" parTransId="{5645319C-50EC-4C58-8049-8F34A4E6BA39}" sibTransId="{88B16CE1-A685-49CC-9207-4734DE32C2D5}"/>
    <dgm:cxn modelId="{7953CEC0-5FC7-6B4B-B8EC-CE431EEE57AF}" type="presOf" srcId="{A3CF86B6-EB75-49BA-8DED-CA26FE679476}" destId="{A13A9C7D-46E2-674F-BE7D-1F24E971F14D}" srcOrd="0" destOrd="2" presId="urn:microsoft.com/office/officeart/2005/8/layout/hList1"/>
    <dgm:cxn modelId="{4DB622C2-1B98-4C09-B650-909E9A62E102}" srcId="{ED58E857-F11A-4836-ACB0-9A5CFA84CDF1}" destId="{028522F4-6594-46E2-AC3F-69B01C3A24B1}" srcOrd="0" destOrd="0" parTransId="{788FF863-7910-42C8-A99A-65B9FA00D5A5}" sibTransId="{0F07DB78-D044-4F58-9B76-1302AE568589}"/>
    <dgm:cxn modelId="{D068DCC7-E0A9-8D44-9C86-1F758F906E82}" type="presOf" srcId="{5858BBB9-1B3E-4205-9FB7-00D72002BFD8}" destId="{A13A9C7D-46E2-674F-BE7D-1F24E971F14D}" srcOrd="0" destOrd="3" presId="urn:microsoft.com/office/officeart/2005/8/layout/hList1"/>
    <dgm:cxn modelId="{CE4E63D0-835C-D24F-A146-3C5A5B9296DF}" type="presOf" srcId="{B46A856D-A851-4127-8CAA-BB5080D2E032}" destId="{A13A9C7D-46E2-674F-BE7D-1F24E971F14D}" srcOrd="0" destOrd="0" presId="urn:microsoft.com/office/officeart/2005/8/layout/hList1"/>
    <dgm:cxn modelId="{763A6AD0-EF59-C143-895A-1F1F4B300380}" type="presOf" srcId="{799B3F7A-51F4-416E-BC7C-B40E3A3A5A43}" destId="{A13A9C7D-46E2-674F-BE7D-1F24E971F14D}" srcOrd="0" destOrd="1" presId="urn:microsoft.com/office/officeart/2005/8/layout/hList1"/>
    <dgm:cxn modelId="{E07FC3D9-8B0B-F749-920A-A6573BCB6F53}" type="presParOf" srcId="{F19128BF-E3C4-7042-A875-423571020F30}" destId="{CBE9A64F-BF8B-CA40-A744-0F67D8578053}" srcOrd="0" destOrd="0" presId="urn:microsoft.com/office/officeart/2005/8/layout/hList1"/>
    <dgm:cxn modelId="{C75BD70C-2077-5F43-9482-217BCBF6BC71}" type="presParOf" srcId="{CBE9A64F-BF8B-CA40-A744-0F67D8578053}" destId="{3519CB1C-7980-7249-9F89-FB5A56C88F2F}" srcOrd="0" destOrd="0" presId="urn:microsoft.com/office/officeart/2005/8/layout/hList1"/>
    <dgm:cxn modelId="{74C482BD-817E-D84E-993F-9763FDD13F0B}" type="presParOf" srcId="{CBE9A64F-BF8B-CA40-A744-0F67D8578053}" destId="{A13A9C7D-46E2-674F-BE7D-1F24E971F14D}" srcOrd="1" destOrd="0" presId="urn:microsoft.com/office/officeart/2005/8/layout/hList1"/>
    <dgm:cxn modelId="{D17B719E-B1A1-9E4F-A386-AA09100759F4}" type="presParOf" srcId="{F19128BF-E3C4-7042-A875-423571020F30}" destId="{6C615D79-8904-D045-8CEC-AC5EFE2CDF43}" srcOrd="1" destOrd="0" presId="urn:microsoft.com/office/officeart/2005/8/layout/hList1"/>
    <dgm:cxn modelId="{E67DD4E9-D8F2-744E-9EE9-5E0BFB87F705}" type="presParOf" srcId="{F19128BF-E3C4-7042-A875-423571020F30}" destId="{C153EFD6-AA13-5A42-9F70-CE65504EC15A}" srcOrd="2" destOrd="0" presId="urn:microsoft.com/office/officeart/2005/8/layout/hList1"/>
    <dgm:cxn modelId="{F5EE517C-C18E-684F-BC77-7609DDB456AD}" type="presParOf" srcId="{C153EFD6-AA13-5A42-9F70-CE65504EC15A}" destId="{EEA44049-1BDC-AA49-8B5B-0206E628F6E8}" srcOrd="0" destOrd="0" presId="urn:microsoft.com/office/officeart/2005/8/layout/hList1"/>
    <dgm:cxn modelId="{81F9E054-D8BC-3648-943C-28701484906D}" type="presParOf" srcId="{C153EFD6-AA13-5A42-9F70-CE65504EC15A}" destId="{5034EB6C-D3E8-494F-AAB0-4CB190D2197C}" srcOrd="1" destOrd="0" presId="urn:microsoft.com/office/officeart/2005/8/layout/hList1"/>
    <dgm:cxn modelId="{2CA86B0E-E23C-4C47-9E2E-9583C1E9DDC2}" type="presParOf" srcId="{F19128BF-E3C4-7042-A875-423571020F30}" destId="{89CF9C41-E50F-2648-9F17-8039452C577F}" srcOrd="3" destOrd="0" presId="urn:microsoft.com/office/officeart/2005/8/layout/hList1"/>
    <dgm:cxn modelId="{D2228DA3-148E-D449-A83A-B9F9FB4CF90D}" type="presParOf" srcId="{F19128BF-E3C4-7042-A875-423571020F30}" destId="{763DD589-8FF6-214D-B775-CBAAFBB50190}" srcOrd="4" destOrd="0" presId="urn:microsoft.com/office/officeart/2005/8/layout/hList1"/>
    <dgm:cxn modelId="{B72B40EF-3853-794A-B997-4BF8AD406A5E}" type="presParOf" srcId="{763DD589-8FF6-214D-B775-CBAAFBB50190}" destId="{3B972E4C-33EE-9146-BF69-F7F580B990E0}" srcOrd="0" destOrd="0" presId="urn:microsoft.com/office/officeart/2005/8/layout/hList1"/>
    <dgm:cxn modelId="{5861E677-3C83-A44C-BD2A-1D6F3FA9DFD9}" type="presParOf" srcId="{763DD589-8FF6-214D-B775-CBAAFBB50190}" destId="{565E11A6-DFAE-9E4C-9E5C-1195555F25A8}" srcOrd="1" destOrd="0" presId="urn:microsoft.com/office/officeart/2005/8/layout/hList1"/>
    <dgm:cxn modelId="{69D0EB9C-C5B6-A44B-B224-4E4C161D05E3}" type="presParOf" srcId="{F19128BF-E3C4-7042-A875-423571020F30}" destId="{28A0F261-A11C-6F43-A8E6-BA76F99E3A6C}" srcOrd="5" destOrd="0" presId="urn:microsoft.com/office/officeart/2005/8/layout/hList1"/>
    <dgm:cxn modelId="{67D3BEC1-C8EF-2649-9017-0D7936CA67DA}" type="presParOf" srcId="{F19128BF-E3C4-7042-A875-423571020F30}" destId="{9F26FEA9-CC80-CA43-8D8F-28F847115E72}" srcOrd="6" destOrd="0" presId="urn:microsoft.com/office/officeart/2005/8/layout/hList1"/>
    <dgm:cxn modelId="{3CBD81EB-7E4D-8645-8877-CFAD1BE697A9}" type="presParOf" srcId="{9F26FEA9-CC80-CA43-8D8F-28F847115E72}" destId="{7C9BD45F-43EF-1E48-B678-946D555CA762}" srcOrd="0" destOrd="0" presId="urn:microsoft.com/office/officeart/2005/8/layout/hList1"/>
    <dgm:cxn modelId="{29E8D61A-D591-AB4B-90E6-D630D98F731B}" type="presParOf" srcId="{9F26FEA9-CC80-CA43-8D8F-28F847115E72}" destId="{213D55B5-114E-D747-B69F-FCFAF9FB441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AB179B-139D-F544-9031-217B634E8C60}">
      <dsp:nvSpPr>
        <dsp:cNvPr id="0" name=""/>
        <dsp:cNvSpPr/>
      </dsp:nvSpPr>
      <dsp:spPr>
        <a:xfrm>
          <a:off x="3414" y="298333"/>
          <a:ext cx="3329572" cy="741337"/>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b="1" i="0" kern="1200"/>
            <a:t>Adolescent Mental Health:</a:t>
          </a:r>
          <a:endParaRPr lang="en-US" sz="2000" kern="1200"/>
        </a:p>
      </dsp:txBody>
      <dsp:txXfrm>
        <a:off x="3414" y="298333"/>
        <a:ext cx="3329572" cy="741337"/>
      </dsp:txXfrm>
    </dsp:sp>
    <dsp:sp modelId="{4ACBB5EA-BB85-0A4A-B09A-202F140161EF}">
      <dsp:nvSpPr>
        <dsp:cNvPr id="0" name=""/>
        <dsp:cNvSpPr/>
      </dsp:nvSpPr>
      <dsp:spPr>
        <a:xfrm>
          <a:off x="3414" y="1039671"/>
          <a:ext cx="3329572" cy="2854800"/>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GB" sz="2000" b="0" i="0" kern="1200" dirty="0"/>
            <a:t>The 546 Adolescents in Ethiopia (ages 14–19) face biological, psychological, and social changes.</a:t>
          </a:r>
          <a:endParaRPr lang="en-US" sz="2000" kern="1200" dirty="0"/>
        </a:p>
        <a:p>
          <a:pPr marL="228600" lvl="1" indent="-228600" algn="l" defTabSz="889000">
            <a:lnSpc>
              <a:spcPct val="90000"/>
            </a:lnSpc>
            <a:spcBef>
              <a:spcPct val="0"/>
            </a:spcBef>
            <a:spcAft>
              <a:spcPct val="15000"/>
            </a:spcAft>
            <a:buChar char="•"/>
          </a:pPr>
          <a:r>
            <a:rPr lang="en-GB" sz="2000" b="0" i="0" kern="1200" dirty="0"/>
            <a:t>These can lead to depression due to factors like academic pressures, body image, and lack of social support.</a:t>
          </a:r>
          <a:endParaRPr lang="en-US" sz="2000" kern="1200" dirty="0"/>
        </a:p>
      </dsp:txBody>
      <dsp:txXfrm>
        <a:off x="3414" y="1039671"/>
        <a:ext cx="3329572" cy="2854800"/>
      </dsp:txXfrm>
    </dsp:sp>
    <dsp:sp modelId="{3496C02B-2FFE-C943-9641-D5EB2F74D564}">
      <dsp:nvSpPr>
        <dsp:cNvPr id="0" name=""/>
        <dsp:cNvSpPr/>
      </dsp:nvSpPr>
      <dsp:spPr>
        <a:xfrm>
          <a:off x="3799128" y="298333"/>
          <a:ext cx="3329572" cy="741337"/>
        </a:xfrm>
        <a:prstGeom prst="rect">
          <a:avLst/>
        </a:prstGeom>
        <a:solidFill>
          <a:schemeClr val="accent2">
            <a:hueOff val="3221806"/>
            <a:satOff val="-9246"/>
            <a:lumOff val="-14805"/>
            <a:alphaOff val="0"/>
          </a:schemeClr>
        </a:solidFill>
        <a:ln w="19050" cap="flat" cmpd="sng" algn="ctr">
          <a:solidFill>
            <a:schemeClr val="accent2">
              <a:hueOff val="3221806"/>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b="1" i="0" kern="1200"/>
            <a:t>Factors Influencing Depression:</a:t>
          </a:r>
          <a:endParaRPr lang="en-US" sz="2000" kern="1200"/>
        </a:p>
      </dsp:txBody>
      <dsp:txXfrm>
        <a:off x="3799128" y="298333"/>
        <a:ext cx="3329572" cy="741337"/>
      </dsp:txXfrm>
    </dsp:sp>
    <dsp:sp modelId="{1F0C8116-3F40-0F4D-90C1-561A2293AE1E}">
      <dsp:nvSpPr>
        <dsp:cNvPr id="0" name=""/>
        <dsp:cNvSpPr/>
      </dsp:nvSpPr>
      <dsp:spPr>
        <a:xfrm>
          <a:off x="3799128" y="1039671"/>
          <a:ext cx="3329572" cy="2854800"/>
        </a:xfrm>
        <a:prstGeom prst="rect">
          <a:avLst/>
        </a:prstGeom>
        <a:solidFill>
          <a:schemeClr val="accent2">
            <a:tint val="40000"/>
            <a:alpha val="90000"/>
            <a:hueOff val="3367362"/>
            <a:satOff val="-31116"/>
            <a:lumOff val="-3508"/>
            <a:alphaOff val="0"/>
          </a:schemeClr>
        </a:solidFill>
        <a:ln w="19050" cap="flat" cmpd="sng" algn="ctr">
          <a:solidFill>
            <a:schemeClr val="accent2">
              <a:tint val="40000"/>
              <a:alpha val="90000"/>
              <a:hueOff val="3367362"/>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GB" sz="2000" b="0" i="0" kern="1200" dirty="0"/>
            <a:t>Major contributors include BMI, negative self-image, health and low social support.</a:t>
          </a:r>
          <a:endParaRPr lang="en-US" sz="2000" kern="1200" dirty="0"/>
        </a:p>
        <a:p>
          <a:pPr marL="228600" lvl="1" indent="-228600" algn="l" defTabSz="889000">
            <a:lnSpc>
              <a:spcPct val="90000"/>
            </a:lnSpc>
            <a:spcBef>
              <a:spcPct val="0"/>
            </a:spcBef>
            <a:spcAft>
              <a:spcPct val="15000"/>
            </a:spcAft>
            <a:buChar char="•"/>
          </a:pPr>
          <a:r>
            <a:rPr lang="en-GB" sz="2000" b="0" i="0" kern="1200" dirty="0"/>
            <a:t>Addressing these can help mitigate depressive symptoms.</a:t>
          </a:r>
          <a:endParaRPr lang="en-US" sz="2000" kern="1200" dirty="0"/>
        </a:p>
      </dsp:txBody>
      <dsp:txXfrm>
        <a:off x="3799128" y="1039671"/>
        <a:ext cx="3329572" cy="2854800"/>
      </dsp:txXfrm>
    </dsp:sp>
    <dsp:sp modelId="{A3DFB9E2-5F10-3E4A-9B1A-848BEB576A5F}">
      <dsp:nvSpPr>
        <dsp:cNvPr id="0" name=""/>
        <dsp:cNvSpPr/>
      </dsp:nvSpPr>
      <dsp:spPr>
        <a:xfrm>
          <a:off x="7594841" y="298333"/>
          <a:ext cx="3329572" cy="741337"/>
        </a:xfrm>
        <a:prstGeom prst="rect">
          <a:avLst/>
        </a:prstGeom>
        <a:solidFill>
          <a:schemeClr val="accent2">
            <a:hueOff val="6443612"/>
            <a:satOff val="-18493"/>
            <a:lumOff val="-29609"/>
            <a:alphaOff val="0"/>
          </a:schemeClr>
        </a:solidFill>
        <a:ln w="19050" cap="flat" cmpd="sng" algn="ctr">
          <a:solidFill>
            <a:schemeClr val="accent2">
              <a:hueOff val="6443612"/>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GB" sz="2000" b="1" i="0" kern="1200"/>
            <a:t>Purpose of Study:</a:t>
          </a:r>
          <a:endParaRPr lang="en-US" sz="2000" kern="1200"/>
        </a:p>
      </dsp:txBody>
      <dsp:txXfrm>
        <a:off x="7594841" y="298333"/>
        <a:ext cx="3329572" cy="741337"/>
      </dsp:txXfrm>
    </dsp:sp>
    <dsp:sp modelId="{CE9C9FB9-D155-9D42-8E10-8782E6CC44F8}">
      <dsp:nvSpPr>
        <dsp:cNvPr id="0" name=""/>
        <dsp:cNvSpPr/>
      </dsp:nvSpPr>
      <dsp:spPr>
        <a:xfrm>
          <a:off x="7594841" y="1039671"/>
          <a:ext cx="3329572" cy="2854800"/>
        </a:xfrm>
        <a:prstGeom prst="rect">
          <a:avLst/>
        </a:prstGeom>
        <a:solidFill>
          <a:schemeClr val="accent2">
            <a:tint val="40000"/>
            <a:alpha val="90000"/>
            <a:hueOff val="6734724"/>
            <a:satOff val="-62232"/>
            <a:lumOff val="-7015"/>
            <a:alphaOff val="0"/>
          </a:schemeClr>
        </a:solidFill>
        <a:ln w="19050" cap="flat" cmpd="sng" algn="ctr">
          <a:solidFill>
            <a:schemeClr val="accent2">
              <a:tint val="40000"/>
              <a:alpha val="90000"/>
              <a:hueOff val="6734724"/>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GB" sz="2000" b="0" i="0" kern="1200" dirty="0"/>
            <a:t>To identify variables contributing to depression (e.g., social support, BMI, and health perceptions).</a:t>
          </a:r>
          <a:endParaRPr lang="en-US" sz="2000" kern="1200" dirty="0"/>
        </a:p>
        <a:p>
          <a:pPr marL="228600" lvl="1" indent="-228600" algn="l" defTabSz="889000">
            <a:lnSpc>
              <a:spcPct val="90000"/>
            </a:lnSpc>
            <a:spcBef>
              <a:spcPct val="0"/>
            </a:spcBef>
            <a:spcAft>
              <a:spcPct val="15000"/>
            </a:spcAft>
            <a:buChar char="•"/>
          </a:pPr>
          <a:r>
            <a:rPr lang="en-GB" sz="2000" b="0" i="0" kern="1200" dirty="0"/>
            <a:t>Enable early identification and preventive measures for at-risk adolescents.</a:t>
          </a:r>
          <a:endParaRPr lang="en-US" sz="2000" kern="1200" dirty="0"/>
        </a:p>
      </dsp:txBody>
      <dsp:txXfrm>
        <a:off x="7594841" y="1039671"/>
        <a:ext cx="3329572" cy="2854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7C1977-CD7D-DD4F-8206-AB0609ACFBB8}">
      <dsp:nvSpPr>
        <dsp:cNvPr id="0" name=""/>
        <dsp:cNvSpPr/>
      </dsp:nvSpPr>
      <dsp:spPr>
        <a:xfrm>
          <a:off x="0" y="190405"/>
          <a:ext cx="10927829" cy="641024"/>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8121" tIns="229108" rIns="848121" bIns="78232" numCol="1" spcCol="1270" anchor="t" anchorCtr="0">
          <a:noAutofit/>
        </a:bodyPr>
        <a:lstStyle/>
        <a:p>
          <a:pPr marL="57150" lvl="1" indent="-57150" algn="l" defTabSz="488950">
            <a:lnSpc>
              <a:spcPct val="90000"/>
            </a:lnSpc>
            <a:spcBef>
              <a:spcPct val="0"/>
            </a:spcBef>
            <a:spcAft>
              <a:spcPct val="15000"/>
            </a:spcAft>
            <a:buChar char="•"/>
          </a:pPr>
          <a:r>
            <a:rPr lang="en-GB" sz="1100" kern="1200" dirty="0"/>
            <a:t> Test if there is a significant difference in PHQ-9 depression 	</a:t>
          </a:r>
          <a:endParaRPr lang="en-US" sz="1100" kern="1200" dirty="0"/>
        </a:p>
        <a:p>
          <a:pPr marL="57150" lvl="1" indent="-57150" algn="l" defTabSz="488950">
            <a:lnSpc>
              <a:spcPct val="90000"/>
            </a:lnSpc>
            <a:spcBef>
              <a:spcPct val="0"/>
            </a:spcBef>
            <a:spcAft>
              <a:spcPct val="15000"/>
            </a:spcAft>
            <a:buChar char="•"/>
          </a:pPr>
          <a:r>
            <a:rPr lang="en-GB" sz="1100" kern="1200" dirty="0"/>
            <a:t> scores between males (group 1) and females (group 0).</a:t>
          </a:r>
          <a:endParaRPr lang="en-US" sz="1100" kern="1200" dirty="0"/>
        </a:p>
      </dsp:txBody>
      <dsp:txXfrm>
        <a:off x="0" y="190405"/>
        <a:ext cx="10927829" cy="641024"/>
      </dsp:txXfrm>
    </dsp:sp>
    <dsp:sp modelId="{FB51440F-6A22-3145-AAF6-31BFF2B80FDB}">
      <dsp:nvSpPr>
        <dsp:cNvPr id="0" name=""/>
        <dsp:cNvSpPr/>
      </dsp:nvSpPr>
      <dsp:spPr>
        <a:xfrm>
          <a:off x="546391" y="28045"/>
          <a:ext cx="7649480" cy="3247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488950">
            <a:lnSpc>
              <a:spcPct val="90000"/>
            </a:lnSpc>
            <a:spcBef>
              <a:spcPct val="0"/>
            </a:spcBef>
            <a:spcAft>
              <a:spcPct val="35000"/>
            </a:spcAft>
            <a:buNone/>
          </a:pPr>
          <a:r>
            <a:rPr lang="en-GB" sz="1100" b="1" kern="1200"/>
            <a:t>Objective</a:t>
          </a:r>
          <a:r>
            <a:rPr lang="en-GB" sz="1100" kern="1200"/>
            <a:t>:</a:t>
          </a:r>
          <a:endParaRPr lang="en-US" sz="1100" kern="1200"/>
        </a:p>
      </dsp:txBody>
      <dsp:txXfrm>
        <a:off x="562243" y="43897"/>
        <a:ext cx="7617776" cy="293016"/>
      </dsp:txXfrm>
    </dsp:sp>
    <dsp:sp modelId="{3FFC1B9F-F379-8943-92A7-B24FB5E0934D}">
      <dsp:nvSpPr>
        <dsp:cNvPr id="0" name=""/>
        <dsp:cNvSpPr/>
      </dsp:nvSpPr>
      <dsp:spPr>
        <a:xfrm>
          <a:off x="0" y="1053190"/>
          <a:ext cx="10927829" cy="155925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8121" tIns="229108" rIns="848121" bIns="78232" numCol="1" spcCol="1270" anchor="t" anchorCtr="0">
          <a:noAutofit/>
        </a:bodyPr>
        <a:lstStyle/>
        <a:p>
          <a:pPr marL="57150" lvl="1" indent="-57150" algn="l" defTabSz="488950">
            <a:lnSpc>
              <a:spcPct val="90000"/>
            </a:lnSpc>
            <a:spcBef>
              <a:spcPct val="0"/>
            </a:spcBef>
            <a:spcAft>
              <a:spcPct val="15000"/>
            </a:spcAft>
            <a:buChar char="•"/>
          </a:pPr>
          <a:r>
            <a:rPr lang="en-GB" sz="1100" kern="1200" dirty="0"/>
            <a:t> t-statistic: 1.59</a:t>
          </a:r>
          <a:endParaRPr lang="en-US" sz="1100" kern="1200" dirty="0"/>
        </a:p>
        <a:p>
          <a:pPr marL="57150" lvl="1" indent="-57150" algn="l" defTabSz="488950">
            <a:lnSpc>
              <a:spcPct val="90000"/>
            </a:lnSpc>
            <a:spcBef>
              <a:spcPct val="0"/>
            </a:spcBef>
            <a:spcAft>
              <a:spcPct val="15000"/>
            </a:spcAft>
            <a:buChar char="•"/>
          </a:pPr>
          <a:r>
            <a:rPr lang="en-GB" sz="1100" kern="1200" dirty="0"/>
            <a:t> Degrees of Freedom (</a:t>
          </a:r>
          <a:r>
            <a:rPr lang="en-GB" sz="1100" kern="1200" dirty="0" err="1"/>
            <a:t>df</a:t>
          </a:r>
          <a:r>
            <a:rPr lang="en-GB" sz="1100" kern="1200" dirty="0"/>
            <a:t>): 380.49	</a:t>
          </a:r>
          <a:endParaRPr lang="en-US" sz="1100" kern="1200" dirty="0"/>
        </a:p>
        <a:p>
          <a:pPr marL="57150" lvl="1" indent="-57150" algn="l" defTabSz="488950">
            <a:lnSpc>
              <a:spcPct val="90000"/>
            </a:lnSpc>
            <a:spcBef>
              <a:spcPct val="0"/>
            </a:spcBef>
            <a:spcAft>
              <a:spcPct val="15000"/>
            </a:spcAft>
            <a:buChar char="•"/>
          </a:pPr>
          <a:r>
            <a:rPr lang="en-GB" sz="1100" kern="1200" dirty="0"/>
            <a:t> p-value: 0.1132</a:t>
          </a:r>
          <a:endParaRPr lang="en-US" sz="1100" kern="1200" dirty="0"/>
        </a:p>
        <a:p>
          <a:pPr marL="57150" lvl="1" indent="-57150" algn="l" defTabSz="488950">
            <a:lnSpc>
              <a:spcPct val="90000"/>
            </a:lnSpc>
            <a:spcBef>
              <a:spcPct val="0"/>
            </a:spcBef>
            <a:spcAft>
              <a:spcPct val="15000"/>
            </a:spcAft>
            <a:buChar char="•"/>
          </a:pPr>
          <a:r>
            <a:rPr lang="en-GB" sz="1100" kern="1200" dirty="0"/>
            <a:t> Confidence Interval (95%): [-0.143, 1.35]</a:t>
          </a:r>
          <a:endParaRPr lang="en-US" sz="1100" kern="1200" dirty="0"/>
        </a:p>
        <a:p>
          <a:pPr marL="57150" lvl="1" indent="-57150" algn="l" defTabSz="488950">
            <a:lnSpc>
              <a:spcPct val="90000"/>
            </a:lnSpc>
            <a:spcBef>
              <a:spcPct val="0"/>
            </a:spcBef>
            <a:spcAft>
              <a:spcPct val="15000"/>
            </a:spcAft>
            <a:buChar char="•"/>
          </a:pPr>
          <a:r>
            <a:rPr lang="en-GB" sz="1100" kern="1200" dirty="0"/>
            <a:t> </a:t>
          </a:r>
          <a:r>
            <a:rPr lang="en-GB" sz="1100" b="1" kern="1200" dirty="0"/>
            <a:t>Group Means:</a:t>
          </a:r>
          <a:endParaRPr lang="en-US" sz="1100" kern="1200" dirty="0"/>
        </a:p>
        <a:p>
          <a:pPr marL="57150" lvl="1" indent="-57150" algn="l" defTabSz="488950">
            <a:lnSpc>
              <a:spcPct val="90000"/>
            </a:lnSpc>
            <a:spcBef>
              <a:spcPct val="0"/>
            </a:spcBef>
            <a:spcAft>
              <a:spcPct val="15000"/>
            </a:spcAft>
            <a:buNone/>
          </a:pPr>
          <a:r>
            <a:rPr lang="en-GB" sz="1100" kern="1200" dirty="0"/>
            <a:t> 		Females (group 0): 7.19</a:t>
          </a:r>
          <a:endParaRPr lang="en-US" sz="1100" kern="1200" dirty="0"/>
        </a:p>
        <a:p>
          <a:pPr marL="57150" lvl="1" indent="-57150" algn="l" defTabSz="488950">
            <a:lnSpc>
              <a:spcPct val="90000"/>
            </a:lnSpc>
            <a:spcBef>
              <a:spcPct val="0"/>
            </a:spcBef>
            <a:spcAft>
              <a:spcPct val="15000"/>
            </a:spcAft>
            <a:buNone/>
          </a:pPr>
          <a:r>
            <a:rPr lang="en-GB" sz="1100" kern="1200" dirty="0"/>
            <a:t> 		Males (group 1): 6.58</a:t>
          </a:r>
          <a:endParaRPr lang="en-US" sz="1100" kern="1200" dirty="0"/>
        </a:p>
      </dsp:txBody>
      <dsp:txXfrm>
        <a:off x="0" y="1053190"/>
        <a:ext cx="10927829" cy="1559250"/>
      </dsp:txXfrm>
    </dsp:sp>
    <dsp:sp modelId="{7070E20E-03F5-D548-9173-3564FFB318BC}">
      <dsp:nvSpPr>
        <dsp:cNvPr id="0" name=""/>
        <dsp:cNvSpPr/>
      </dsp:nvSpPr>
      <dsp:spPr>
        <a:xfrm>
          <a:off x="546391" y="890830"/>
          <a:ext cx="7649480" cy="3247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488950">
            <a:lnSpc>
              <a:spcPct val="90000"/>
            </a:lnSpc>
            <a:spcBef>
              <a:spcPct val="0"/>
            </a:spcBef>
            <a:spcAft>
              <a:spcPct val="35000"/>
            </a:spcAft>
            <a:buNone/>
          </a:pPr>
          <a:r>
            <a:rPr lang="en-GB" sz="1100" b="1" kern="1200"/>
            <a:t>Key Results</a:t>
          </a:r>
          <a:r>
            <a:rPr lang="en-GB" sz="1100" kern="1200"/>
            <a:t>:</a:t>
          </a:r>
          <a:endParaRPr lang="en-US" sz="1100" kern="1200"/>
        </a:p>
      </dsp:txBody>
      <dsp:txXfrm>
        <a:off x="562243" y="906682"/>
        <a:ext cx="7617776" cy="293016"/>
      </dsp:txXfrm>
    </dsp:sp>
    <dsp:sp modelId="{23E97CD4-859A-3542-BD47-051D27996BEA}">
      <dsp:nvSpPr>
        <dsp:cNvPr id="0" name=""/>
        <dsp:cNvSpPr/>
      </dsp:nvSpPr>
      <dsp:spPr>
        <a:xfrm>
          <a:off x="0" y="2834200"/>
          <a:ext cx="10927829" cy="641024"/>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8121" tIns="229108" rIns="848121" bIns="78232" numCol="1" spcCol="1270" anchor="t" anchorCtr="0">
          <a:noAutofit/>
        </a:bodyPr>
        <a:lstStyle/>
        <a:p>
          <a:pPr marL="57150" lvl="1" indent="-57150" algn="l" defTabSz="488950">
            <a:lnSpc>
              <a:spcPct val="90000"/>
            </a:lnSpc>
            <a:spcBef>
              <a:spcPct val="0"/>
            </a:spcBef>
            <a:spcAft>
              <a:spcPct val="15000"/>
            </a:spcAft>
            <a:buChar char="•"/>
          </a:pPr>
          <a:r>
            <a:rPr lang="en-GB" sz="1100" kern="1200" dirty="0"/>
            <a:t> The p-value (0.1132) is greater than the significance level (usually 0.05).</a:t>
          </a:r>
          <a:endParaRPr lang="en-US" sz="1100" kern="1200" dirty="0"/>
        </a:p>
        <a:p>
          <a:pPr marL="57150" lvl="1" indent="-57150" algn="l" defTabSz="488950">
            <a:lnSpc>
              <a:spcPct val="90000"/>
            </a:lnSpc>
            <a:spcBef>
              <a:spcPct val="0"/>
            </a:spcBef>
            <a:spcAft>
              <a:spcPct val="15000"/>
            </a:spcAft>
            <a:buChar char="•"/>
          </a:pPr>
          <a:r>
            <a:rPr lang="en-GB" sz="1100" kern="1200" dirty="0"/>
            <a:t> The confidence interval includes 0, indicating no evidence of a significant difference between the mean depression scores of males and females.</a:t>
          </a:r>
          <a:endParaRPr lang="en-US" sz="1100" kern="1200" dirty="0"/>
        </a:p>
      </dsp:txBody>
      <dsp:txXfrm>
        <a:off x="0" y="2834200"/>
        <a:ext cx="10927829" cy="641024"/>
      </dsp:txXfrm>
    </dsp:sp>
    <dsp:sp modelId="{39EA27C8-E0BA-B147-9AF2-5B9D94E7D3D1}">
      <dsp:nvSpPr>
        <dsp:cNvPr id="0" name=""/>
        <dsp:cNvSpPr/>
      </dsp:nvSpPr>
      <dsp:spPr>
        <a:xfrm>
          <a:off x="546391" y="2671840"/>
          <a:ext cx="7649480" cy="3247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488950">
            <a:lnSpc>
              <a:spcPct val="90000"/>
            </a:lnSpc>
            <a:spcBef>
              <a:spcPct val="0"/>
            </a:spcBef>
            <a:spcAft>
              <a:spcPct val="35000"/>
            </a:spcAft>
            <a:buNone/>
          </a:pPr>
          <a:r>
            <a:rPr lang="en-GB" sz="1100" b="1" kern="1200"/>
            <a:t>Interpretation</a:t>
          </a:r>
          <a:r>
            <a:rPr lang="en-GB" sz="1100" kern="1200"/>
            <a:t>:</a:t>
          </a:r>
          <a:endParaRPr lang="en-US" sz="1100" kern="1200"/>
        </a:p>
      </dsp:txBody>
      <dsp:txXfrm>
        <a:off x="562243" y="2687692"/>
        <a:ext cx="7617776" cy="293016"/>
      </dsp:txXfrm>
    </dsp:sp>
    <dsp:sp modelId="{A4BC3F4A-3202-1246-9BAF-C88650D4E599}">
      <dsp:nvSpPr>
        <dsp:cNvPr id="0" name=""/>
        <dsp:cNvSpPr/>
      </dsp:nvSpPr>
      <dsp:spPr>
        <a:xfrm>
          <a:off x="0" y="3696985"/>
          <a:ext cx="10927829" cy="467774"/>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8121" tIns="229108" rIns="848121" bIns="78232" numCol="1" spcCol="1270" anchor="t" anchorCtr="0">
          <a:noAutofit/>
        </a:bodyPr>
        <a:lstStyle/>
        <a:p>
          <a:pPr marL="57150" lvl="1" indent="-57150" algn="l" defTabSz="488950">
            <a:lnSpc>
              <a:spcPct val="90000"/>
            </a:lnSpc>
            <a:spcBef>
              <a:spcPct val="0"/>
            </a:spcBef>
            <a:spcAft>
              <a:spcPct val="15000"/>
            </a:spcAft>
            <a:buChar char="•"/>
          </a:pPr>
          <a:r>
            <a:rPr lang="en-GB" sz="1100" kern="1200" dirty="0"/>
            <a:t> Fails to reject the null hypothesis (H0): There is </a:t>
          </a:r>
          <a:r>
            <a:rPr lang="en-GB" sz="1100" b="1" kern="1200" dirty="0"/>
            <a:t>no significant difference</a:t>
          </a:r>
          <a:r>
            <a:rPr lang="en-GB" sz="1100" kern="1200" dirty="0"/>
            <a:t> in depression scores between males and females.</a:t>
          </a:r>
          <a:endParaRPr lang="en-US" sz="1100" kern="1200" dirty="0"/>
        </a:p>
      </dsp:txBody>
      <dsp:txXfrm>
        <a:off x="0" y="3696985"/>
        <a:ext cx="10927829" cy="467774"/>
      </dsp:txXfrm>
    </dsp:sp>
    <dsp:sp modelId="{E8919A44-9E5C-CA4E-B663-208EF71EC7BF}">
      <dsp:nvSpPr>
        <dsp:cNvPr id="0" name=""/>
        <dsp:cNvSpPr/>
      </dsp:nvSpPr>
      <dsp:spPr>
        <a:xfrm>
          <a:off x="546391" y="3534625"/>
          <a:ext cx="7649480" cy="3247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488950">
            <a:lnSpc>
              <a:spcPct val="90000"/>
            </a:lnSpc>
            <a:spcBef>
              <a:spcPct val="0"/>
            </a:spcBef>
            <a:spcAft>
              <a:spcPct val="35000"/>
            </a:spcAft>
            <a:buNone/>
          </a:pPr>
          <a:r>
            <a:rPr lang="en-GB" sz="1100" b="1" kern="1200"/>
            <a:t>Conclusion</a:t>
          </a:r>
          <a:r>
            <a:rPr lang="en-GB" sz="1100" kern="1200"/>
            <a:t>:</a:t>
          </a:r>
          <a:endParaRPr lang="en-US" sz="1100" kern="1200"/>
        </a:p>
      </dsp:txBody>
      <dsp:txXfrm>
        <a:off x="562243" y="3550477"/>
        <a:ext cx="7617776" cy="293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7C1977-CD7D-DD4F-8206-AB0609ACFBB8}">
      <dsp:nvSpPr>
        <dsp:cNvPr id="0" name=""/>
        <dsp:cNvSpPr/>
      </dsp:nvSpPr>
      <dsp:spPr>
        <a:xfrm>
          <a:off x="0" y="292802"/>
          <a:ext cx="10927829" cy="42525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8121" tIns="208280" rIns="848121" bIns="71120" numCol="1" spcCol="1270" anchor="t" anchorCtr="0">
          <a:noAutofit/>
        </a:bodyPr>
        <a:lstStyle/>
        <a:p>
          <a:pPr marL="57150" lvl="1" indent="-57150" algn="l" defTabSz="444500">
            <a:lnSpc>
              <a:spcPct val="90000"/>
            </a:lnSpc>
            <a:spcBef>
              <a:spcPct val="0"/>
            </a:spcBef>
            <a:spcAft>
              <a:spcPct val="15000"/>
            </a:spcAft>
            <a:buChar char="•"/>
          </a:pPr>
          <a:r>
            <a:rPr lang="en-GB" sz="1000" kern="1200" dirty="0"/>
            <a:t> Test if there is a significant difference in PHQ-9 depression scores between students from urban residences (group 0) and rural residences (group 1).</a:t>
          </a:r>
          <a:endParaRPr lang="en-US" sz="1000" kern="1200" dirty="0"/>
        </a:p>
      </dsp:txBody>
      <dsp:txXfrm>
        <a:off x="0" y="292802"/>
        <a:ext cx="10927829" cy="425250"/>
      </dsp:txXfrm>
    </dsp:sp>
    <dsp:sp modelId="{FB51440F-6A22-3145-AAF6-31BFF2B80FDB}">
      <dsp:nvSpPr>
        <dsp:cNvPr id="0" name=""/>
        <dsp:cNvSpPr/>
      </dsp:nvSpPr>
      <dsp:spPr>
        <a:xfrm>
          <a:off x="546391" y="145202"/>
          <a:ext cx="7649480" cy="29519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444500">
            <a:lnSpc>
              <a:spcPct val="90000"/>
            </a:lnSpc>
            <a:spcBef>
              <a:spcPct val="0"/>
            </a:spcBef>
            <a:spcAft>
              <a:spcPct val="35000"/>
            </a:spcAft>
            <a:buNone/>
          </a:pPr>
          <a:r>
            <a:rPr lang="en-GB" sz="1000" b="1" kern="1200"/>
            <a:t>Objective</a:t>
          </a:r>
          <a:r>
            <a:rPr lang="en-GB" sz="1000" kern="1200"/>
            <a:t>:</a:t>
          </a:r>
          <a:endParaRPr lang="en-US" sz="1000" kern="1200"/>
        </a:p>
      </dsp:txBody>
      <dsp:txXfrm>
        <a:off x="560801" y="159612"/>
        <a:ext cx="7620660" cy="266379"/>
      </dsp:txXfrm>
    </dsp:sp>
    <dsp:sp modelId="{3FFC1B9F-F379-8943-92A7-B24FB5E0934D}">
      <dsp:nvSpPr>
        <dsp:cNvPr id="0" name=""/>
        <dsp:cNvSpPr/>
      </dsp:nvSpPr>
      <dsp:spPr>
        <a:xfrm>
          <a:off x="0" y="919652"/>
          <a:ext cx="10927829" cy="15750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8121" tIns="208280" rIns="848121" bIns="71120" numCol="1" spcCol="1270" anchor="t" anchorCtr="0">
          <a:noAutofit/>
        </a:bodyPr>
        <a:lstStyle/>
        <a:p>
          <a:pPr marL="57150" lvl="1" indent="-57150" algn="l" defTabSz="444500">
            <a:lnSpc>
              <a:spcPct val="90000"/>
            </a:lnSpc>
            <a:spcBef>
              <a:spcPct val="0"/>
            </a:spcBef>
            <a:spcAft>
              <a:spcPct val="15000"/>
            </a:spcAft>
            <a:buChar char="•"/>
          </a:pPr>
          <a:r>
            <a:rPr lang="en-GB" sz="1000" kern="1200" dirty="0"/>
            <a:t> t-statistic: -2.9741</a:t>
          </a:r>
          <a:endParaRPr lang="en-US" sz="1000" kern="1200" dirty="0"/>
        </a:p>
        <a:p>
          <a:pPr marL="57150" lvl="1" indent="-57150" algn="l" defTabSz="444500">
            <a:lnSpc>
              <a:spcPct val="90000"/>
            </a:lnSpc>
            <a:spcBef>
              <a:spcPct val="0"/>
            </a:spcBef>
            <a:spcAft>
              <a:spcPct val="15000"/>
            </a:spcAft>
            <a:buFont typeface="Arial" panose="020B0604020202020204" pitchFamily="34" charset="0"/>
            <a:buChar char="•"/>
          </a:pPr>
          <a:r>
            <a:rPr lang="en-GB" sz="1000" kern="1200" dirty="0"/>
            <a:t>Degrees of Freedom (</a:t>
          </a:r>
          <a:r>
            <a:rPr lang="en-GB" sz="1000" kern="1200" dirty="0" err="1"/>
            <a:t>df</a:t>
          </a:r>
          <a:r>
            <a:rPr lang="en-GB" sz="1000" kern="1200" dirty="0"/>
            <a:t>): 108.73</a:t>
          </a:r>
        </a:p>
        <a:p>
          <a:pPr marL="57150" lvl="1" indent="-57150" algn="l" defTabSz="444500">
            <a:lnSpc>
              <a:spcPct val="90000"/>
            </a:lnSpc>
            <a:spcBef>
              <a:spcPct val="0"/>
            </a:spcBef>
            <a:spcAft>
              <a:spcPct val="15000"/>
            </a:spcAft>
            <a:buFont typeface="Arial" panose="020B0604020202020204" pitchFamily="34" charset="0"/>
            <a:buChar char="•"/>
          </a:pPr>
          <a:r>
            <a:rPr lang="en-GB" sz="1000" kern="1200" dirty="0"/>
            <a:t>p-value: 0.00362108.73</a:t>
          </a:r>
        </a:p>
        <a:p>
          <a:pPr marL="57150" lvl="1" indent="-57150" algn="l" defTabSz="444500">
            <a:lnSpc>
              <a:spcPct val="90000"/>
            </a:lnSpc>
            <a:spcBef>
              <a:spcPct val="0"/>
            </a:spcBef>
            <a:spcAft>
              <a:spcPct val="15000"/>
            </a:spcAft>
            <a:buFont typeface="Arial" panose="020B0604020202020204" pitchFamily="34" charset="0"/>
            <a:buChar char="•"/>
          </a:pPr>
          <a:r>
            <a:rPr lang="en-GB" sz="1000" kern="1200" dirty="0"/>
            <a:t>Confidence Interval (95%): [--2.4947079, -0.4993639]</a:t>
          </a:r>
        </a:p>
        <a:p>
          <a:pPr marL="57150" lvl="1" indent="-57150" algn="l" defTabSz="444500">
            <a:lnSpc>
              <a:spcPct val="90000"/>
            </a:lnSpc>
            <a:spcBef>
              <a:spcPct val="0"/>
            </a:spcBef>
            <a:spcAft>
              <a:spcPct val="15000"/>
            </a:spcAft>
            <a:buFont typeface="Arial" panose="020B0604020202020204" pitchFamily="34" charset="0"/>
            <a:buChar char="•"/>
          </a:pPr>
          <a:r>
            <a:rPr lang="en-GB" sz="1000" kern="1200" dirty="0"/>
            <a:t>Group Means:</a:t>
          </a:r>
        </a:p>
        <a:p>
          <a:pPr marL="114300" lvl="2" indent="-57150" algn="l" defTabSz="444500">
            <a:lnSpc>
              <a:spcPct val="90000"/>
            </a:lnSpc>
            <a:spcBef>
              <a:spcPct val="0"/>
            </a:spcBef>
            <a:spcAft>
              <a:spcPct val="15000"/>
            </a:spcAft>
            <a:buFont typeface="Arial" panose="020B0604020202020204" pitchFamily="34" charset="0"/>
            <a:buChar char="•"/>
          </a:pPr>
          <a:r>
            <a:rPr lang="en-GB" sz="1000" kern="1200" dirty="0"/>
            <a:t>Urban residences (group 0): 6.68</a:t>
          </a:r>
        </a:p>
        <a:p>
          <a:pPr marL="114300" lvl="2" indent="-57150" algn="l" defTabSz="444500">
            <a:lnSpc>
              <a:spcPct val="90000"/>
            </a:lnSpc>
            <a:spcBef>
              <a:spcPct val="0"/>
            </a:spcBef>
            <a:spcAft>
              <a:spcPct val="15000"/>
            </a:spcAft>
            <a:buFont typeface="Arial" panose="020B0604020202020204" pitchFamily="34" charset="0"/>
            <a:buChar char="•"/>
          </a:pPr>
          <a:r>
            <a:rPr lang="en-GB" sz="1000" kern="1200" dirty="0"/>
            <a:t>Rural residences (group 1): 8.18</a:t>
          </a:r>
        </a:p>
        <a:p>
          <a:pPr marL="57150" lvl="1" indent="-57150" algn="l" defTabSz="444500">
            <a:lnSpc>
              <a:spcPct val="90000"/>
            </a:lnSpc>
            <a:spcBef>
              <a:spcPct val="0"/>
            </a:spcBef>
            <a:spcAft>
              <a:spcPct val="15000"/>
            </a:spcAft>
            <a:buChar char="•"/>
          </a:pPr>
          <a:endParaRPr lang="en-US" sz="1000" kern="1200" dirty="0"/>
        </a:p>
      </dsp:txBody>
      <dsp:txXfrm>
        <a:off x="0" y="919652"/>
        <a:ext cx="10927829" cy="1575000"/>
      </dsp:txXfrm>
    </dsp:sp>
    <dsp:sp modelId="{7070E20E-03F5-D548-9173-3564FFB318BC}">
      <dsp:nvSpPr>
        <dsp:cNvPr id="0" name=""/>
        <dsp:cNvSpPr/>
      </dsp:nvSpPr>
      <dsp:spPr>
        <a:xfrm>
          <a:off x="546391" y="772052"/>
          <a:ext cx="7649480" cy="29519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444500">
            <a:lnSpc>
              <a:spcPct val="90000"/>
            </a:lnSpc>
            <a:spcBef>
              <a:spcPct val="0"/>
            </a:spcBef>
            <a:spcAft>
              <a:spcPct val="35000"/>
            </a:spcAft>
            <a:buNone/>
          </a:pPr>
          <a:r>
            <a:rPr lang="en-GB" sz="1000" b="1" kern="1200"/>
            <a:t>Key Results</a:t>
          </a:r>
          <a:r>
            <a:rPr lang="en-GB" sz="1000" kern="1200"/>
            <a:t>:</a:t>
          </a:r>
          <a:endParaRPr lang="en-US" sz="1000" kern="1200"/>
        </a:p>
      </dsp:txBody>
      <dsp:txXfrm>
        <a:off x="560801" y="786462"/>
        <a:ext cx="7620660" cy="266379"/>
      </dsp:txXfrm>
    </dsp:sp>
    <dsp:sp modelId="{23E97CD4-859A-3542-BD47-051D27996BEA}">
      <dsp:nvSpPr>
        <dsp:cNvPr id="0" name=""/>
        <dsp:cNvSpPr/>
      </dsp:nvSpPr>
      <dsp:spPr>
        <a:xfrm>
          <a:off x="0" y="2696252"/>
          <a:ext cx="10927829" cy="58275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8121" tIns="208280" rIns="848121" bIns="71120" numCol="1" spcCol="1270" anchor="t" anchorCtr="0">
          <a:noAutofit/>
        </a:bodyPr>
        <a:lstStyle/>
        <a:p>
          <a:pPr marL="57150" lvl="1" indent="-57150" algn="l" defTabSz="444500">
            <a:lnSpc>
              <a:spcPct val="90000"/>
            </a:lnSpc>
            <a:spcBef>
              <a:spcPct val="0"/>
            </a:spcBef>
            <a:spcAft>
              <a:spcPct val="15000"/>
            </a:spcAft>
            <a:buChar char="•"/>
          </a:pPr>
          <a:r>
            <a:rPr lang="en-GB" sz="1000" kern="1200" dirty="0"/>
            <a:t>The p-value (0.0018) is less than the significance level (usually 0.05), indicating strong evidence against the null hypothesis.</a:t>
          </a:r>
          <a:endParaRPr lang="en-US" sz="1000" kern="1200" dirty="0"/>
        </a:p>
        <a:p>
          <a:pPr marL="57150" lvl="1" indent="-57150" algn="l" defTabSz="444500">
            <a:lnSpc>
              <a:spcPct val="90000"/>
            </a:lnSpc>
            <a:spcBef>
              <a:spcPct val="0"/>
            </a:spcBef>
            <a:spcAft>
              <a:spcPct val="15000"/>
            </a:spcAft>
            <a:buFont typeface="Arial" panose="020B0604020202020204" pitchFamily="34" charset="0"/>
            <a:buChar char="•"/>
          </a:pPr>
          <a:r>
            <a:rPr lang="en-GB" sz="1000" kern="1200" dirty="0"/>
            <a:t>The confidence interval does not include 0, showing a significant difference in mean depression scores between urban and rural students.</a:t>
          </a:r>
        </a:p>
      </dsp:txBody>
      <dsp:txXfrm>
        <a:off x="0" y="2696252"/>
        <a:ext cx="10927829" cy="582750"/>
      </dsp:txXfrm>
    </dsp:sp>
    <dsp:sp modelId="{39EA27C8-E0BA-B147-9AF2-5B9D94E7D3D1}">
      <dsp:nvSpPr>
        <dsp:cNvPr id="0" name=""/>
        <dsp:cNvSpPr/>
      </dsp:nvSpPr>
      <dsp:spPr>
        <a:xfrm>
          <a:off x="546391" y="2548652"/>
          <a:ext cx="7649480" cy="29519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444500">
            <a:lnSpc>
              <a:spcPct val="90000"/>
            </a:lnSpc>
            <a:spcBef>
              <a:spcPct val="0"/>
            </a:spcBef>
            <a:spcAft>
              <a:spcPct val="35000"/>
            </a:spcAft>
            <a:buNone/>
          </a:pPr>
          <a:r>
            <a:rPr lang="en-GB" sz="1000" b="1" kern="1200"/>
            <a:t>Interpretation</a:t>
          </a:r>
          <a:r>
            <a:rPr lang="en-GB" sz="1000" kern="1200"/>
            <a:t>:</a:t>
          </a:r>
          <a:endParaRPr lang="en-US" sz="1000" kern="1200"/>
        </a:p>
      </dsp:txBody>
      <dsp:txXfrm>
        <a:off x="560801" y="2563062"/>
        <a:ext cx="7620660" cy="266379"/>
      </dsp:txXfrm>
    </dsp:sp>
    <dsp:sp modelId="{A4BC3F4A-3202-1246-9BAF-C88650D4E599}">
      <dsp:nvSpPr>
        <dsp:cNvPr id="0" name=""/>
        <dsp:cNvSpPr/>
      </dsp:nvSpPr>
      <dsp:spPr>
        <a:xfrm>
          <a:off x="0" y="3480602"/>
          <a:ext cx="10927829" cy="5670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8121" tIns="208280" rIns="848121" bIns="71120" numCol="1" spcCol="1270" anchor="t" anchorCtr="0">
          <a:noAutofit/>
        </a:bodyPr>
        <a:lstStyle/>
        <a:p>
          <a:pPr marL="57150" lvl="1" indent="-57150" algn="l" defTabSz="444500">
            <a:lnSpc>
              <a:spcPct val="90000"/>
            </a:lnSpc>
            <a:spcBef>
              <a:spcPct val="0"/>
            </a:spcBef>
            <a:spcAft>
              <a:spcPct val="15000"/>
            </a:spcAft>
            <a:buChar char="•"/>
          </a:pPr>
          <a:r>
            <a:rPr lang="en-GB" sz="1000" kern="1200" dirty="0"/>
            <a:t> Rejects the null hypothesis (H0): There is a significant difference in depression scores, with students from rural residences having higher scores than those from urban residences..</a:t>
          </a:r>
          <a:endParaRPr lang="en-US" sz="1000" kern="1200" dirty="0"/>
        </a:p>
      </dsp:txBody>
      <dsp:txXfrm>
        <a:off x="0" y="3480602"/>
        <a:ext cx="10927829" cy="567000"/>
      </dsp:txXfrm>
    </dsp:sp>
    <dsp:sp modelId="{E8919A44-9E5C-CA4E-B663-208EF71EC7BF}">
      <dsp:nvSpPr>
        <dsp:cNvPr id="0" name=""/>
        <dsp:cNvSpPr/>
      </dsp:nvSpPr>
      <dsp:spPr>
        <a:xfrm>
          <a:off x="546391" y="3333002"/>
          <a:ext cx="7649480" cy="29519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444500">
            <a:lnSpc>
              <a:spcPct val="90000"/>
            </a:lnSpc>
            <a:spcBef>
              <a:spcPct val="0"/>
            </a:spcBef>
            <a:spcAft>
              <a:spcPct val="35000"/>
            </a:spcAft>
            <a:buNone/>
          </a:pPr>
          <a:r>
            <a:rPr lang="en-GB" sz="1000" b="1" kern="1200"/>
            <a:t>Conclusion</a:t>
          </a:r>
          <a:r>
            <a:rPr lang="en-GB" sz="1000" kern="1200"/>
            <a:t>:</a:t>
          </a:r>
          <a:endParaRPr lang="en-US" sz="1000" kern="1200"/>
        </a:p>
      </dsp:txBody>
      <dsp:txXfrm>
        <a:off x="560801" y="3347412"/>
        <a:ext cx="7620660" cy="2663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7C1977-CD7D-DD4F-8206-AB0609ACFBB8}">
      <dsp:nvSpPr>
        <dsp:cNvPr id="0" name=""/>
        <dsp:cNvSpPr/>
      </dsp:nvSpPr>
      <dsp:spPr>
        <a:xfrm>
          <a:off x="0" y="363677"/>
          <a:ext cx="10927829" cy="42525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8121" tIns="208280" rIns="848121" bIns="71120" numCol="1" spcCol="1270" anchor="t" anchorCtr="0">
          <a:noAutofit/>
        </a:bodyPr>
        <a:lstStyle/>
        <a:p>
          <a:pPr marL="57150" lvl="1" indent="-57150" algn="l" defTabSz="444500">
            <a:lnSpc>
              <a:spcPct val="90000"/>
            </a:lnSpc>
            <a:spcBef>
              <a:spcPct val="0"/>
            </a:spcBef>
            <a:spcAft>
              <a:spcPct val="15000"/>
            </a:spcAft>
            <a:buChar char="•"/>
          </a:pPr>
          <a:r>
            <a:rPr lang="en-GB" sz="1000" kern="1200" dirty="0"/>
            <a:t> Test if there is a significant difference in PHQ-9 depression scores between students from private schools (group 0) and public schools (group 1).</a:t>
          </a:r>
          <a:endParaRPr lang="en-US" sz="1000" kern="1200" dirty="0"/>
        </a:p>
      </dsp:txBody>
      <dsp:txXfrm>
        <a:off x="0" y="363677"/>
        <a:ext cx="10927829" cy="425250"/>
      </dsp:txXfrm>
    </dsp:sp>
    <dsp:sp modelId="{FB51440F-6A22-3145-AAF6-31BFF2B80FDB}">
      <dsp:nvSpPr>
        <dsp:cNvPr id="0" name=""/>
        <dsp:cNvSpPr/>
      </dsp:nvSpPr>
      <dsp:spPr>
        <a:xfrm>
          <a:off x="546391" y="216077"/>
          <a:ext cx="7649480" cy="29519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444500">
            <a:lnSpc>
              <a:spcPct val="90000"/>
            </a:lnSpc>
            <a:spcBef>
              <a:spcPct val="0"/>
            </a:spcBef>
            <a:spcAft>
              <a:spcPct val="35000"/>
            </a:spcAft>
            <a:buNone/>
          </a:pPr>
          <a:r>
            <a:rPr lang="en-GB" sz="1000" b="1" kern="1200"/>
            <a:t>Objective</a:t>
          </a:r>
          <a:r>
            <a:rPr lang="en-GB" sz="1000" kern="1200"/>
            <a:t>:</a:t>
          </a:r>
          <a:endParaRPr lang="en-US" sz="1000" kern="1200"/>
        </a:p>
      </dsp:txBody>
      <dsp:txXfrm>
        <a:off x="560801" y="230487"/>
        <a:ext cx="7620660" cy="266379"/>
      </dsp:txXfrm>
    </dsp:sp>
    <dsp:sp modelId="{3FFC1B9F-F379-8943-92A7-B24FB5E0934D}">
      <dsp:nvSpPr>
        <dsp:cNvPr id="0" name=""/>
        <dsp:cNvSpPr/>
      </dsp:nvSpPr>
      <dsp:spPr>
        <a:xfrm>
          <a:off x="0" y="990527"/>
          <a:ext cx="10927829" cy="15750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8121" tIns="208280" rIns="848121" bIns="71120" numCol="1" spcCol="1270" anchor="t" anchorCtr="0">
          <a:noAutofit/>
        </a:bodyPr>
        <a:lstStyle/>
        <a:p>
          <a:pPr marL="57150" lvl="1" indent="-57150" algn="l" defTabSz="444500">
            <a:lnSpc>
              <a:spcPct val="90000"/>
            </a:lnSpc>
            <a:spcBef>
              <a:spcPct val="0"/>
            </a:spcBef>
            <a:spcAft>
              <a:spcPct val="15000"/>
            </a:spcAft>
            <a:buChar char="•"/>
          </a:pPr>
          <a:r>
            <a:rPr lang="en-GB" sz="1000" kern="1200" dirty="0"/>
            <a:t>t-statistic: -1.6389</a:t>
          </a:r>
          <a:endParaRPr lang="en-US" sz="1000" kern="1200" dirty="0"/>
        </a:p>
        <a:p>
          <a:pPr marL="57150" lvl="1" indent="-57150" algn="l" defTabSz="444500">
            <a:lnSpc>
              <a:spcPct val="90000"/>
            </a:lnSpc>
            <a:spcBef>
              <a:spcPct val="0"/>
            </a:spcBef>
            <a:spcAft>
              <a:spcPct val="15000"/>
            </a:spcAft>
            <a:buFont typeface="Arial" panose="020B0604020202020204" pitchFamily="34" charset="0"/>
            <a:buChar char="•"/>
          </a:pPr>
          <a:r>
            <a:rPr lang="en-GB" sz="1000" kern="1200" dirty="0"/>
            <a:t>Degrees of Freedom (</a:t>
          </a:r>
          <a:r>
            <a:rPr lang="en-GB" sz="1000" kern="1200" dirty="0" err="1"/>
            <a:t>df</a:t>
          </a:r>
          <a:r>
            <a:rPr lang="en-GB" sz="1000" kern="1200" dirty="0"/>
            <a:t>): 119.28</a:t>
          </a:r>
        </a:p>
        <a:p>
          <a:pPr marL="57150" lvl="1" indent="-57150" algn="l" defTabSz="444500">
            <a:lnSpc>
              <a:spcPct val="90000"/>
            </a:lnSpc>
            <a:spcBef>
              <a:spcPct val="0"/>
            </a:spcBef>
            <a:spcAft>
              <a:spcPct val="15000"/>
            </a:spcAft>
            <a:buFont typeface="Arial" panose="020B0604020202020204" pitchFamily="34" charset="0"/>
            <a:buChar char="•"/>
          </a:pPr>
          <a:r>
            <a:rPr lang="en-GB" sz="1000" kern="1200" dirty="0"/>
            <a:t>p-value: 0.1039</a:t>
          </a:r>
        </a:p>
        <a:p>
          <a:pPr marL="57150" lvl="1" indent="-57150" algn="l" defTabSz="444500">
            <a:lnSpc>
              <a:spcPct val="90000"/>
            </a:lnSpc>
            <a:spcBef>
              <a:spcPct val="0"/>
            </a:spcBef>
            <a:spcAft>
              <a:spcPct val="15000"/>
            </a:spcAft>
            <a:buFont typeface="Arial" panose="020B0604020202020204" pitchFamily="34" charset="0"/>
            <a:buChar char="•"/>
          </a:pPr>
          <a:r>
            <a:rPr lang="en-GB" sz="1000" kern="1200" dirty="0"/>
            <a:t>Confidence Interval (95%): [-1.728, 0.163]</a:t>
          </a:r>
        </a:p>
        <a:p>
          <a:pPr marL="57150" lvl="1" indent="-57150" algn="l" defTabSz="444500">
            <a:lnSpc>
              <a:spcPct val="90000"/>
            </a:lnSpc>
            <a:spcBef>
              <a:spcPct val="0"/>
            </a:spcBef>
            <a:spcAft>
              <a:spcPct val="15000"/>
            </a:spcAft>
            <a:buFont typeface="Arial" panose="020B0604020202020204" pitchFamily="34" charset="0"/>
            <a:buChar char="•"/>
          </a:pPr>
          <a:r>
            <a:rPr lang="en-GB" sz="1000" kern="1200" dirty="0"/>
            <a:t>Group Means:</a:t>
          </a:r>
        </a:p>
        <a:p>
          <a:pPr marL="114300" lvl="2" indent="-57150" algn="l" defTabSz="444500">
            <a:lnSpc>
              <a:spcPct val="90000"/>
            </a:lnSpc>
            <a:spcBef>
              <a:spcPct val="0"/>
            </a:spcBef>
            <a:spcAft>
              <a:spcPct val="15000"/>
            </a:spcAft>
            <a:buFont typeface="Arial" panose="020B0604020202020204" pitchFamily="34" charset="0"/>
            <a:buChar char="•"/>
          </a:pPr>
          <a:r>
            <a:rPr lang="en-GB" sz="1000" kern="1200" dirty="0"/>
            <a:t>Private schools (group 0): 6.09</a:t>
          </a:r>
        </a:p>
        <a:p>
          <a:pPr marL="114300" lvl="2" indent="-57150" algn="l" defTabSz="444500">
            <a:lnSpc>
              <a:spcPct val="90000"/>
            </a:lnSpc>
            <a:spcBef>
              <a:spcPct val="0"/>
            </a:spcBef>
            <a:spcAft>
              <a:spcPct val="15000"/>
            </a:spcAft>
            <a:buFont typeface="Arial" panose="020B0604020202020204" pitchFamily="34" charset="0"/>
            <a:buChar char="•"/>
          </a:pPr>
          <a:r>
            <a:rPr lang="en-GB" sz="1000" kern="1200" dirty="0"/>
            <a:t>Public schools (group 1): 6.87</a:t>
          </a:r>
        </a:p>
        <a:p>
          <a:pPr marL="57150" lvl="1" indent="-57150" algn="l" defTabSz="444500">
            <a:lnSpc>
              <a:spcPct val="90000"/>
            </a:lnSpc>
            <a:spcBef>
              <a:spcPct val="0"/>
            </a:spcBef>
            <a:spcAft>
              <a:spcPct val="15000"/>
            </a:spcAft>
            <a:buChar char="•"/>
          </a:pPr>
          <a:endParaRPr lang="en-US" sz="1000" kern="1200" dirty="0"/>
        </a:p>
      </dsp:txBody>
      <dsp:txXfrm>
        <a:off x="0" y="990527"/>
        <a:ext cx="10927829" cy="1575000"/>
      </dsp:txXfrm>
    </dsp:sp>
    <dsp:sp modelId="{7070E20E-03F5-D548-9173-3564FFB318BC}">
      <dsp:nvSpPr>
        <dsp:cNvPr id="0" name=""/>
        <dsp:cNvSpPr/>
      </dsp:nvSpPr>
      <dsp:spPr>
        <a:xfrm>
          <a:off x="546391" y="842927"/>
          <a:ext cx="7649480" cy="29519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444500">
            <a:lnSpc>
              <a:spcPct val="90000"/>
            </a:lnSpc>
            <a:spcBef>
              <a:spcPct val="0"/>
            </a:spcBef>
            <a:spcAft>
              <a:spcPct val="35000"/>
            </a:spcAft>
            <a:buNone/>
          </a:pPr>
          <a:r>
            <a:rPr lang="en-GB" sz="1000" b="1" kern="1200"/>
            <a:t>Key Results</a:t>
          </a:r>
          <a:r>
            <a:rPr lang="en-GB" sz="1000" kern="1200"/>
            <a:t>:</a:t>
          </a:r>
          <a:endParaRPr lang="en-US" sz="1000" kern="1200"/>
        </a:p>
      </dsp:txBody>
      <dsp:txXfrm>
        <a:off x="560801" y="857337"/>
        <a:ext cx="7620660" cy="266379"/>
      </dsp:txXfrm>
    </dsp:sp>
    <dsp:sp modelId="{23E97CD4-859A-3542-BD47-051D27996BEA}">
      <dsp:nvSpPr>
        <dsp:cNvPr id="0" name=""/>
        <dsp:cNvSpPr/>
      </dsp:nvSpPr>
      <dsp:spPr>
        <a:xfrm>
          <a:off x="0" y="2767127"/>
          <a:ext cx="10927829" cy="58275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8121" tIns="208280" rIns="848121" bIns="71120" numCol="1" spcCol="1270" anchor="t" anchorCtr="0">
          <a:noAutofit/>
        </a:bodyPr>
        <a:lstStyle/>
        <a:p>
          <a:pPr marL="57150" lvl="1" indent="-57150" algn="l" defTabSz="444500">
            <a:lnSpc>
              <a:spcPct val="90000"/>
            </a:lnSpc>
            <a:spcBef>
              <a:spcPct val="0"/>
            </a:spcBef>
            <a:spcAft>
              <a:spcPct val="15000"/>
            </a:spcAft>
            <a:buChar char="•"/>
          </a:pPr>
          <a:r>
            <a:rPr lang="en-GB" sz="1000" kern="1200" dirty="0"/>
            <a:t>The p-value (0.1039) is greater than the significance level (usually 0.05).</a:t>
          </a:r>
          <a:endParaRPr lang="en-US" sz="1000" kern="1200" dirty="0"/>
        </a:p>
        <a:p>
          <a:pPr marL="57150" lvl="1" indent="-57150" algn="l" defTabSz="444500">
            <a:lnSpc>
              <a:spcPct val="90000"/>
            </a:lnSpc>
            <a:spcBef>
              <a:spcPct val="0"/>
            </a:spcBef>
            <a:spcAft>
              <a:spcPct val="15000"/>
            </a:spcAft>
            <a:buFont typeface="Arial" panose="020B0604020202020204" pitchFamily="34" charset="0"/>
            <a:buChar char="•"/>
          </a:pPr>
          <a:r>
            <a:rPr lang="en-GB" sz="1000" kern="1200" dirty="0"/>
            <a:t>The confidence interval includes 0, indicating no evidence of a significant difference between the mean depression scores of private and public school students.</a:t>
          </a:r>
        </a:p>
      </dsp:txBody>
      <dsp:txXfrm>
        <a:off x="0" y="2767127"/>
        <a:ext cx="10927829" cy="582750"/>
      </dsp:txXfrm>
    </dsp:sp>
    <dsp:sp modelId="{39EA27C8-E0BA-B147-9AF2-5B9D94E7D3D1}">
      <dsp:nvSpPr>
        <dsp:cNvPr id="0" name=""/>
        <dsp:cNvSpPr/>
      </dsp:nvSpPr>
      <dsp:spPr>
        <a:xfrm>
          <a:off x="546391" y="2619527"/>
          <a:ext cx="7649480" cy="29519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444500">
            <a:lnSpc>
              <a:spcPct val="90000"/>
            </a:lnSpc>
            <a:spcBef>
              <a:spcPct val="0"/>
            </a:spcBef>
            <a:spcAft>
              <a:spcPct val="35000"/>
            </a:spcAft>
            <a:buNone/>
          </a:pPr>
          <a:r>
            <a:rPr lang="en-GB" sz="1000" b="1" kern="1200"/>
            <a:t>Interpretation</a:t>
          </a:r>
          <a:r>
            <a:rPr lang="en-GB" sz="1000" kern="1200"/>
            <a:t>:</a:t>
          </a:r>
          <a:endParaRPr lang="en-US" sz="1000" kern="1200"/>
        </a:p>
      </dsp:txBody>
      <dsp:txXfrm>
        <a:off x="560801" y="2633937"/>
        <a:ext cx="7620660" cy="266379"/>
      </dsp:txXfrm>
    </dsp:sp>
    <dsp:sp modelId="{A4BC3F4A-3202-1246-9BAF-C88650D4E599}">
      <dsp:nvSpPr>
        <dsp:cNvPr id="0" name=""/>
        <dsp:cNvSpPr/>
      </dsp:nvSpPr>
      <dsp:spPr>
        <a:xfrm>
          <a:off x="0" y="3551477"/>
          <a:ext cx="10927829" cy="42525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8121" tIns="208280" rIns="848121" bIns="71120" numCol="1" spcCol="1270" anchor="t" anchorCtr="0">
          <a:noAutofit/>
        </a:bodyPr>
        <a:lstStyle/>
        <a:p>
          <a:pPr marL="57150" lvl="1" indent="-57150" algn="l" defTabSz="444500">
            <a:lnSpc>
              <a:spcPct val="90000"/>
            </a:lnSpc>
            <a:spcBef>
              <a:spcPct val="0"/>
            </a:spcBef>
            <a:spcAft>
              <a:spcPct val="15000"/>
            </a:spcAft>
            <a:buChar char="•"/>
          </a:pPr>
          <a:r>
            <a:rPr lang="en-GB" sz="1000" kern="1200" dirty="0"/>
            <a:t>Fails to reject the null hypothesis (H0): There is </a:t>
          </a:r>
          <a:r>
            <a:rPr lang="en-GB" sz="1000" b="1" kern="1200" dirty="0"/>
            <a:t>no significant difference</a:t>
          </a:r>
          <a:r>
            <a:rPr lang="en-GB" sz="1000" kern="1200" dirty="0"/>
            <a:t> in depression scores between private and public school students.</a:t>
          </a:r>
          <a:endParaRPr lang="en-US" sz="1000" kern="1200" dirty="0"/>
        </a:p>
      </dsp:txBody>
      <dsp:txXfrm>
        <a:off x="0" y="3551477"/>
        <a:ext cx="10927829" cy="425250"/>
      </dsp:txXfrm>
    </dsp:sp>
    <dsp:sp modelId="{E8919A44-9E5C-CA4E-B663-208EF71EC7BF}">
      <dsp:nvSpPr>
        <dsp:cNvPr id="0" name=""/>
        <dsp:cNvSpPr/>
      </dsp:nvSpPr>
      <dsp:spPr>
        <a:xfrm>
          <a:off x="546391" y="3403877"/>
          <a:ext cx="7649480" cy="295199"/>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9132" tIns="0" rIns="289132" bIns="0" numCol="1" spcCol="1270" anchor="ctr" anchorCtr="0">
          <a:noAutofit/>
        </a:bodyPr>
        <a:lstStyle/>
        <a:p>
          <a:pPr marL="0" lvl="0" indent="0" algn="l" defTabSz="444500">
            <a:lnSpc>
              <a:spcPct val="90000"/>
            </a:lnSpc>
            <a:spcBef>
              <a:spcPct val="0"/>
            </a:spcBef>
            <a:spcAft>
              <a:spcPct val="35000"/>
            </a:spcAft>
            <a:buNone/>
          </a:pPr>
          <a:r>
            <a:rPr lang="en-GB" sz="1000" b="1" kern="1200"/>
            <a:t>Conclusion</a:t>
          </a:r>
          <a:r>
            <a:rPr lang="en-GB" sz="1000" kern="1200"/>
            <a:t>:</a:t>
          </a:r>
          <a:endParaRPr lang="en-US" sz="1000" kern="1200"/>
        </a:p>
      </dsp:txBody>
      <dsp:txXfrm>
        <a:off x="560801" y="3418287"/>
        <a:ext cx="7620660" cy="2663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19CB1C-7980-7249-9F89-FB5A56C88F2F}">
      <dsp:nvSpPr>
        <dsp:cNvPr id="0" name=""/>
        <dsp:cNvSpPr/>
      </dsp:nvSpPr>
      <dsp:spPr>
        <a:xfrm>
          <a:off x="4108" y="130886"/>
          <a:ext cx="2470500" cy="760556"/>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GB" sz="2100" b="1" kern="1200"/>
            <a:t>New Pupil Characteristics:</a:t>
          </a:r>
          <a:endParaRPr lang="en-US" sz="2100" kern="1200"/>
        </a:p>
      </dsp:txBody>
      <dsp:txXfrm>
        <a:off x="4108" y="130886"/>
        <a:ext cx="2470500" cy="760556"/>
      </dsp:txXfrm>
    </dsp:sp>
    <dsp:sp modelId="{A13A9C7D-46E2-674F-BE7D-1F24E971F14D}">
      <dsp:nvSpPr>
        <dsp:cNvPr id="0" name=""/>
        <dsp:cNvSpPr/>
      </dsp:nvSpPr>
      <dsp:spPr>
        <a:xfrm>
          <a:off x="4108" y="891443"/>
          <a:ext cx="2470500" cy="3170474"/>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GB" sz="2100" kern="1200" dirty="0"/>
            <a:t>BMI: 20</a:t>
          </a:r>
          <a:endParaRPr lang="en-US" sz="2100" kern="1200" dirty="0"/>
        </a:p>
        <a:p>
          <a:pPr marL="228600" lvl="1" indent="-228600" algn="l" defTabSz="933450">
            <a:lnSpc>
              <a:spcPct val="90000"/>
            </a:lnSpc>
            <a:spcBef>
              <a:spcPct val="0"/>
            </a:spcBef>
            <a:spcAft>
              <a:spcPct val="15000"/>
            </a:spcAft>
            <a:buChar char="•"/>
          </a:pPr>
          <a:r>
            <a:rPr lang="en-GB" sz="2100" kern="1200" dirty="0"/>
            <a:t>SEX: Female (SEX = 0)</a:t>
          </a:r>
          <a:endParaRPr lang="en-US" sz="2100" kern="1200" dirty="0"/>
        </a:p>
        <a:p>
          <a:pPr marL="228600" lvl="1" indent="-228600" algn="l" defTabSz="933450">
            <a:lnSpc>
              <a:spcPct val="90000"/>
            </a:lnSpc>
            <a:spcBef>
              <a:spcPct val="0"/>
            </a:spcBef>
            <a:spcAft>
              <a:spcPct val="15000"/>
            </a:spcAft>
            <a:buChar char="•"/>
          </a:pPr>
          <a:r>
            <a:rPr lang="en-GB" sz="2100" kern="1200" dirty="0"/>
            <a:t>RESIDENCE: Urban (RESIDENCE = 1)</a:t>
          </a:r>
          <a:endParaRPr lang="en-US" sz="2100" kern="1200" dirty="0"/>
        </a:p>
        <a:p>
          <a:pPr marL="228600" lvl="1" indent="-228600" algn="l" defTabSz="933450">
            <a:lnSpc>
              <a:spcPct val="90000"/>
            </a:lnSpc>
            <a:spcBef>
              <a:spcPct val="0"/>
            </a:spcBef>
            <a:spcAft>
              <a:spcPct val="15000"/>
            </a:spcAft>
            <a:buChar char="•"/>
          </a:pPr>
          <a:r>
            <a:rPr lang="en-GB" sz="2100" kern="1200" dirty="0"/>
            <a:t>OSLO3 Score: 10</a:t>
          </a:r>
          <a:endParaRPr lang="en-US" sz="2100" kern="1200" dirty="0"/>
        </a:p>
        <a:p>
          <a:pPr marL="228600" lvl="1" indent="-228600" algn="l" defTabSz="933450">
            <a:lnSpc>
              <a:spcPct val="90000"/>
            </a:lnSpc>
            <a:spcBef>
              <a:spcPct val="0"/>
            </a:spcBef>
            <a:spcAft>
              <a:spcPct val="15000"/>
            </a:spcAft>
            <a:buChar char="•"/>
          </a:pPr>
          <a:r>
            <a:rPr lang="en-GB" sz="2100" kern="1200" dirty="0"/>
            <a:t>AGE: 16</a:t>
          </a:r>
          <a:endParaRPr lang="en-US" sz="2100" kern="1200" dirty="0"/>
        </a:p>
        <a:p>
          <a:pPr marL="228600" lvl="1" indent="-228600" algn="l" defTabSz="933450">
            <a:lnSpc>
              <a:spcPct val="90000"/>
            </a:lnSpc>
            <a:spcBef>
              <a:spcPct val="0"/>
            </a:spcBef>
            <a:spcAft>
              <a:spcPct val="15000"/>
            </a:spcAft>
            <a:buChar char="•"/>
          </a:pPr>
          <a:r>
            <a:rPr lang="en-GB" sz="2100" kern="1200" dirty="0"/>
            <a:t>HEALTH: 3</a:t>
          </a:r>
          <a:endParaRPr lang="en-US" sz="2100" kern="1200" dirty="0"/>
        </a:p>
      </dsp:txBody>
      <dsp:txXfrm>
        <a:off x="4108" y="891443"/>
        <a:ext cx="2470500" cy="3170474"/>
      </dsp:txXfrm>
    </dsp:sp>
    <dsp:sp modelId="{EEA44049-1BDC-AA49-8B5B-0206E628F6E8}">
      <dsp:nvSpPr>
        <dsp:cNvPr id="0" name=""/>
        <dsp:cNvSpPr/>
      </dsp:nvSpPr>
      <dsp:spPr>
        <a:xfrm>
          <a:off x="2820479" y="130886"/>
          <a:ext cx="2470500" cy="760556"/>
        </a:xfrm>
        <a:prstGeom prst="rect">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GB" sz="2100" b="1" kern="1200"/>
            <a:t>Prediction for New Pupil:</a:t>
          </a:r>
          <a:endParaRPr lang="en-US" sz="2100" kern="1200"/>
        </a:p>
      </dsp:txBody>
      <dsp:txXfrm>
        <a:off x="2820479" y="130886"/>
        <a:ext cx="2470500" cy="760556"/>
      </dsp:txXfrm>
    </dsp:sp>
    <dsp:sp modelId="{5034EB6C-D3E8-494F-AAB0-4CB190D2197C}">
      <dsp:nvSpPr>
        <dsp:cNvPr id="0" name=""/>
        <dsp:cNvSpPr/>
      </dsp:nvSpPr>
      <dsp:spPr>
        <a:xfrm>
          <a:off x="2820479" y="891443"/>
          <a:ext cx="2470500" cy="3170474"/>
        </a:xfrm>
        <a:prstGeom prst="rect">
          <a:avLst/>
        </a:prstGeom>
        <a:solidFill>
          <a:schemeClr val="accent2">
            <a:tint val="40000"/>
            <a:alpha val="90000"/>
            <a:hueOff val="2244908"/>
            <a:satOff val="-20744"/>
            <a:lumOff val="-2338"/>
            <a:alphaOff val="0"/>
          </a:schemeClr>
        </a:solidFill>
        <a:ln w="19050" cap="flat" cmpd="sng" algn="ctr">
          <a:solidFill>
            <a:schemeClr val="accent2">
              <a:tint val="40000"/>
              <a:alpha val="90000"/>
              <a:hueOff val="2244908"/>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GB" sz="2100" kern="1200" dirty="0"/>
            <a:t>Predicted Depression Score (Fit): </a:t>
          </a:r>
          <a:r>
            <a:rPr lang="en-GB" sz="2100" b="1" kern="1200" dirty="0"/>
            <a:t>8.4438</a:t>
          </a:r>
          <a:endParaRPr lang="en-US" sz="2100" kern="1200" dirty="0"/>
        </a:p>
      </dsp:txBody>
      <dsp:txXfrm>
        <a:off x="2820479" y="891443"/>
        <a:ext cx="2470500" cy="3170474"/>
      </dsp:txXfrm>
    </dsp:sp>
    <dsp:sp modelId="{3B972E4C-33EE-9146-BF69-F7F580B990E0}">
      <dsp:nvSpPr>
        <dsp:cNvPr id="0" name=""/>
        <dsp:cNvSpPr/>
      </dsp:nvSpPr>
      <dsp:spPr>
        <a:xfrm>
          <a:off x="5636849" y="130886"/>
          <a:ext cx="2470500" cy="760556"/>
        </a:xfrm>
        <a:prstGeom prst="rect">
          <a:avLst/>
        </a:prstGeom>
        <a:solidFill>
          <a:schemeClr val="accent2">
            <a:hueOff val="4295742"/>
            <a:satOff val="-12329"/>
            <a:lumOff val="-19739"/>
            <a:alphaOff val="0"/>
          </a:schemeClr>
        </a:solidFill>
        <a:ln w="19050" cap="flat" cmpd="sng" algn="ctr">
          <a:solidFill>
            <a:schemeClr val="accent2">
              <a:hueOff val="4295742"/>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GB" sz="2100" b="1" kern="1200"/>
            <a:t>95% Confidence Interval:</a:t>
          </a:r>
          <a:endParaRPr lang="en-US" sz="2100" kern="1200"/>
        </a:p>
      </dsp:txBody>
      <dsp:txXfrm>
        <a:off x="5636849" y="130886"/>
        <a:ext cx="2470500" cy="760556"/>
      </dsp:txXfrm>
    </dsp:sp>
    <dsp:sp modelId="{565E11A6-DFAE-9E4C-9E5C-1195555F25A8}">
      <dsp:nvSpPr>
        <dsp:cNvPr id="0" name=""/>
        <dsp:cNvSpPr/>
      </dsp:nvSpPr>
      <dsp:spPr>
        <a:xfrm>
          <a:off x="5636849" y="891443"/>
          <a:ext cx="2470500" cy="3170474"/>
        </a:xfrm>
        <a:prstGeom prst="rect">
          <a:avLst/>
        </a:prstGeom>
        <a:solidFill>
          <a:schemeClr val="accent2">
            <a:tint val="40000"/>
            <a:alpha val="90000"/>
            <a:hueOff val="4489816"/>
            <a:satOff val="-41488"/>
            <a:lumOff val="-4677"/>
            <a:alphaOff val="0"/>
          </a:schemeClr>
        </a:solidFill>
        <a:ln w="19050" cap="flat" cmpd="sng" algn="ctr">
          <a:solidFill>
            <a:schemeClr val="accent2">
              <a:tint val="40000"/>
              <a:alpha val="90000"/>
              <a:hueOff val="4489816"/>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GB" sz="2100" kern="1200" dirty="0"/>
            <a:t>Lower Bound: </a:t>
          </a:r>
          <a:r>
            <a:rPr lang="en-GB" sz="2100" b="1" kern="1200" dirty="0"/>
            <a:t>7.6047</a:t>
          </a:r>
          <a:endParaRPr lang="en-US" sz="2100" kern="1200" dirty="0"/>
        </a:p>
        <a:p>
          <a:pPr marL="228600" lvl="1" indent="-228600" algn="l" defTabSz="933450">
            <a:lnSpc>
              <a:spcPct val="90000"/>
            </a:lnSpc>
            <a:spcBef>
              <a:spcPct val="0"/>
            </a:spcBef>
            <a:spcAft>
              <a:spcPct val="15000"/>
            </a:spcAft>
            <a:buChar char="•"/>
          </a:pPr>
          <a:r>
            <a:rPr lang="en-GB" sz="2100" kern="1200" dirty="0"/>
            <a:t>Upper Bound: </a:t>
          </a:r>
          <a:r>
            <a:rPr lang="en-GB" sz="2100" b="1" kern="1200" dirty="0"/>
            <a:t>9.2829</a:t>
          </a:r>
          <a:endParaRPr lang="en-US" sz="2100" kern="1200" dirty="0"/>
        </a:p>
      </dsp:txBody>
      <dsp:txXfrm>
        <a:off x="5636849" y="891443"/>
        <a:ext cx="2470500" cy="3170474"/>
      </dsp:txXfrm>
    </dsp:sp>
    <dsp:sp modelId="{7C9BD45F-43EF-1E48-B678-946D555CA762}">
      <dsp:nvSpPr>
        <dsp:cNvPr id="0" name=""/>
        <dsp:cNvSpPr/>
      </dsp:nvSpPr>
      <dsp:spPr>
        <a:xfrm>
          <a:off x="8453219" y="130886"/>
          <a:ext cx="2470500" cy="760556"/>
        </a:xfrm>
        <a:prstGeom prst="rect">
          <a:avLst/>
        </a:prstGeom>
        <a:solidFill>
          <a:schemeClr val="accent2">
            <a:hueOff val="6443612"/>
            <a:satOff val="-18493"/>
            <a:lumOff val="-29609"/>
            <a:alphaOff val="0"/>
          </a:schemeClr>
        </a:solidFill>
        <a:ln w="19050" cap="flat" cmpd="sng" algn="ctr">
          <a:solidFill>
            <a:schemeClr val="accent2">
              <a:hueOff val="6443612"/>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GB" sz="2100" b="1" kern="1200"/>
            <a:t>Model Accuracy:</a:t>
          </a:r>
          <a:endParaRPr lang="en-US" sz="2100" kern="1200"/>
        </a:p>
      </dsp:txBody>
      <dsp:txXfrm>
        <a:off x="8453219" y="130886"/>
        <a:ext cx="2470500" cy="760556"/>
      </dsp:txXfrm>
    </dsp:sp>
    <dsp:sp modelId="{213D55B5-114E-D747-B69F-FCFAF9FB441E}">
      <dsp:nvSpPr>
        <dsp:cNvPr id="0" name=""/>
        <dsp:cNvSpPr/>
      </dsp:nvSpPr>
      <dsp:spPr>
        <a:xfrm>
          <a:off x="8453219" y="891443"/>
          <a:ext cx="2470500" cy="3170474"/>
        </a:xfrm>
        <a:prstGeom prst="rect">
          <a:avLst/>
        </a:prstGeom>
        <a:solidFill>
          <a:schemeClr val="accent2">
            <a:tint val="40000"/>
            <a:alpha val="90000"/>
            <a:hueOff val="6734724"/>
            <a:satOff val="-62232"/>
            <a:lumOff val="-7015"/>
            <a:alphaOff val="0"/>
          </a:schemeClr>
        </a:solidFill>
        <a:ln w="19050" cap="flat" cmpd="sng" algn="ctr">
          <a:solidFill>
            <a:schemeClr val="accent2">
              <a:tint val="40000"/>
              <a:alpha val="90000"/>
              <a:hueOff val="6734724"/>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GB" sz="2100" kern="1200" dirty="0"/>
            <a:t>Correct Predictions: </a:t>
          </a:r>
          <a:r>
            <a:rPr lang="en-GB" sz="2100" b="1" kern="1200" dirty="0"/>
            <a:t>93.68%</a:t>
          </a:r>
          <a:endParaRPr lang="en-US" sz="2100" kern="1200" dirty="0"/>
        </a:p>
      </dsp:txBody>
      <dsp:txXfrm>
        <a:off x="8453219" y="891443"/>
        <a:ext cx="2470500" cy="317047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0A169-A94C-FA45-8ACB-F36B31ECE027}" type="datetimeFigureOut">
              <a:rPr lang="en-US" smtClean="0"/>
              <a:t>3/17/25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97FDB5-192D-D24F-A270-C65EFDB4AB84}" type="slidenum">
              <a:rPr lang="en-US" smtClean="0"/>
              <a:t>‹#›</a:t>
            </a:fld>
            <a:endParaRPr lang="en-US"/>
          </a:p>
        </p:txBody>
      </p:sp>
    </p:spTree>
    <p:extLst>
      <p:ext uri="{BB962C8B-B14F-4D97-AF65-F5344CB8AC3E}">
        <p14:creationId xmlns:p14="http://schemas.microsoft.com/office/powerpoint/2010/main" val="4038352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97FDB5-192D-D24F-A270-C65EFDB4AB84}" type="slidenum">
              <a:rPr lang="en-US" smtClean="0"/>
              <a:t>1</a:t>
            </a:fld>
            <a:endParaRPr lang="en-US"/>
          </a:p>
        </p:txBody>
      </p:sp>
    </p:spTree>
    <p:extLst>
      <p:ext uri="{BB962C8B-B14F-4D97-AF65-F5344CB8AC3E}">
        <p14:creationId xmlns:p14="http://schemas.microsoft.com/office/powerpoint/2010/main" val="3432737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buFont typeface="+mj-lt"/>
              <a:buAutoNum type="arabicPeriod"/>
            </a:pPr>
            <a:r>
              <a:rPr lang="en-GB" sz="1000" dirty="0"/>
              <a:t>The blue line represents the </a:t>
            </a:r>
            <a:r>
              <a:rPr lang="en-GB" sz="1000" b="1" dirty="0"/>
              <a:t>linear regression model</a:t>
            </a:r>
            <a:r>
              <a:rPr lang="en-GB" sz="1000" dirty="0"/>
              <a:t>, showing the direction and strength of the relationship.</a:t>
            </a:r>
          </a:p>
          <a:p>
            <a:pPr marL="742950" lvl="1" indent="-285750">
              <a:buFont typeface="+mj-lt"/>
              <a:buAutoNum type="arabicPeriod"/>
            </a:pPr>
            <a:r>
              <a:rPr lang="en-GB" sz="1000" dirty="0"/>
              <a:t>The shaded region is the </a:t>
            </a:r>
            <a:r>
              <a:rPr lang="en-GB" sz="1000" b="1" dirty="0"/>
              <a:t>confidence interval</a:t>
            </a:r>
            <a:r>
              <a:rPr lang="en-GB" sz="1000" dirty="0"/>
              <a:t>, reflecting the variability in predictions.</a:t>
            </a:r>
          </a:p>
          <a:p>
            <a:endParaRPr lang="en-US" dirty="0"/>
          </a:p>
        </p:txBody>
      </p:sp>
      <p:sp>
        <p:nvSpPr>
          <p:cNvPr id="4" name="Slide Number Placeholder 3"/>
          <p:cNvSpPr>
            <a:spLocks noGrp="1"/>
          </p:cNvSpPr>
          <p:nvPr>
            <p:ph type="sldNum" sz="quarter" idx="5"/>
          </p:nvPr>
        </p:nvSpPr>
        <p:spPr/>
        <p:txBody>
          <a:bodyPr/>
          <a:lstStyle/>
          <a:p>
            <a:fld id="{F397FDB5-192D-D24F-A270-C65EFDB4AB84}" type="slidenum">
              <a:rPr lang="en-US" smtClean="0"/>
              <a:t>14</a:t>
            </a:fld>
            <a:endParaRPr lang="en-US"/>
          </a:p>
        </p:txBody>
      </p:sp>
    </p:spTree>
    <p:extLst>
      <p:ext uri="{BB962C8B-B14F-4D97-AF65-F5344CB8AC3E}">
        <p14:creationId xmlns:p14="http://schemas.microsoft.com/office/powerpoint/2010/main" val="193181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97FDB5-192D-D24F-A270-C65EFDB4AB84}" type="slidenum">
              <a:rPr lang="en-US" smtClean="0"/>
              <a:t>15</a:t>
            </a:fld>
            <a:endParaRPr lang="en-US"/>
          </a:p>
        </p:txBody>
      </p:sp>
    </p:spTree>
    <p:extLst>
      <p:ext uri="{BB962C8B-B14F-4D97-AF65-F5344CB8AC3E}">
        <p14:creationId xmlns:p14="http://schemas.microsoft.com/office/powerpoint/2010/main" val="2462547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97FDB5-192D-D24F-A270-C65EFDB4AB84}" type="slidenum">
              <a:rPr lang="en-US" smtClean="0"/>
              <a:t>18</a:t>
            </a:fld>
            <a:endParaRPr lang="en-US"/>
          </a:p>
        </p:txBody>
      </p:sp>
    </p:spTree>
    <p:extLst>
      <p:ext uri="{BB962C8B-B14F-4D97-AF65-F5344CB8AC3E}">
        <p14:creationId xmlns:p14="http://schemas.microsoft.com/office/powerpoint/2010/main" val="38822508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t>The predict() function uses the trained model to calculate </a:t>
            </a:r>
            <a:r>
              <a:rPr lang="en-GB" b="1" dirty="0"/>
              <a:t>predicted depression scores</a:t>
            </a:r>
            <a:r>
              <a:rPr lang="en-GB" dirty="0"/>
              <a:t> for the test dataset (</a:t>
            </a:r>
            <a:r>
              <a:rPr lang="en-GB" dirty="0" err="1"/>
              <a:t>testing_data</a:t>
            </a:r>
            <a:r>
              <a:rPr lang="en-GB" dirty="0"/>
              <a:t>).</a:t>
            </a:r>
          </a:p>
          <a:p>
            <a:pPr>
              <a:buFont typeface="Arial" panose="020B0604020202020204" pitchFamily="34" charset="0"/>
              <a:buChar char="•"/>
            </a:pPr>
            <a:r>
              <a:rPr lang="en-GB" dirty="0"/>
              <a:t>These predictions are saved in the predicted column of </a:t>
            </a:r>
            <a:r>
              <a:rPr lang="en-GB" dirty="0" err="1"/>
              <a:t>testing_data</a:t>
            </a:r>
            <a:r>
              <a:rPr lang="en-GB" dirty="0"/>
              <a:t>.</a:t>
            </a:r>
          </a:p>
          <a:p>
            <a:pPr>
              <a:buFont typeface="Arial" panose="020B0604020202020204" pitchFamily="34" charset="0"/>
              <a:buChar char="•"/>
            </a:pPr>
            <a:endParaRPr lang="en-GB" dirty="0"/>
          </a:p>
          <a:p>
            <a:pPr>
              <a:buFont typeface="Arial" panose="020B0604020202020204" pitchFamily="34" charset="0"/>
              <a:buChar char="•"/>
            </a:pPr>
            <a:r>
              <a:rPr lang="en-GB" b="1" dirty="0"/>
              <a:t>Scatterplot</a:t>
            </a:r>
            <a:r>
              <a:rPr lang="en-GB" dirty="0"/>
              <a:t>: Shows the relationship between </a:t>
            </a:r>
            <a:r>
              <a:rPr lang="en-GB" b="1" dirty="0"/>
              <a:t>observed</a:t>
            </a:r>
            <a:r>
              <a:rPr lang="en-GB" dirty="0"/>
              <a:t> </a:t>
            </a:r>
            <a:r>
              <a:rPr lang="en-GB" b="1" dirty="0"/>
              <a:t>depression</a:t>
            </a:r>
            <a:r>
              <a:rPr lang="en-GB" dirty="0"/>
              <a:t> score (of </a:t>
            </a:r>
            <a:r>
              <a:rPr lang="en-GB" b="1" dirty="0"/>
              <a:t>testing data</a:t>
            </a:r>
            <a:r>
              <a:rPr lang="en-GB" dirty="0"/>
              <a:t>) and </a:t>
            </a:r>
            <a:r>
              <a:rPr lang="en-GB" b="1" dirty="0"/>
              <a:t>predicted</a:t>
            </a:r>
            <a:r>
              <a:rPr lang="en-GB" dirty="0"/>
              <a:t> </a:t>
            </a:r>
            <a:r>
              <a:rPr lang="en-GB" b="1" dirty="0"/>
              <a:t>depression</a:t>
            </a:r>
            <a:r>
              <a:rPr lang="en-GB" dirty="0"/>
              <a:t> scores (for the </a:t>
            </a:r>
            <a:r>
              <a:rPr lang="en-GB" b="1" dirty="0"/>
              <a:t>testing data</a:t>
            </a:r>
            <a:r>
              <a:rPr lang="en-GB" dirty="0"/>
              <a:t>.)</a:t>
            </a:r>
          </a:p>
          <a:p>
            <a:pPr>
              <a:buFont typeface="Arial" panose="020B0604020202020204" pitchFamily="34" charset="0"/>
              <a:buChar char="•"/>
            </a:pPr>
            <a:r>
              <a:rPr lang="en-GB" b="1" dirty="0"/>
              <a:t>Diagonal Line</a:t>
            </a:r>
            <a:r>
              <a:rPr lang="en-GB" dirty="0"/>
              <a:t>: The closer the points are to the red line, the better the model's predictions.</a:t>
            </a:r>
          </a:p>
          <a:p>
            <a:pPr>
              <a:buFont typeface="Arial" panose="020B0604020202020204" pitchFamily="34" charset="0"/>
              <a:buChar char="•"/>
            </a:pPr>
            <a:r>
              <a:rPr lang="en-GB" b="1" dirty="0"/>
              <a:t>R-squared (0.401)</a:t>
            </a:r>
            <a:r>
              <a:rPr lang="en-GB" dirty="0"/>
              <a:t>: Indicates that 40.1% of the variance in observed depression scores is explained by the model.</a:t>
            </a:r>
          </a:p>
          <a:p>
            <a:pPr>
              <a:buFont typeface="Arial" panose="020B0604020202020204" pitchFamily="34" charset="0"/>
              <a:buChar char="•"/>
            </a:pPr>
            <a:r>
              <a:rPr lang="en-GB" b="1" dirty="0"/>
              <a:t>RMSE (3.092)</a:t>
            </a:r>
            <a:r>
              <a:rPr lang="en-GB" dirty="0"/>
              <a:t>: Represents the average prediction error. A smaller RMSE indicates more accurate predictions.</a:t>
            </a:r>
          </a:p>
          <a:p>
            <a:pPr>
              <a:buFont typeface="Arial" panose="020B0604020202020204" pitchFamily="34" charset="0"/>
              <a:buChar char="•"/>
            </a:pPr>
            <a:r>
              <a:rPr lang="en-GB" b="1" dirty="0"/>
              <a:t>Interpretation</a:t>
            </a:r>
            <a:r>
              <a:rPr lang="en-GB" dirty="0"/>
              <a:t>: The model has moderate predictive power, as not all points align closely with the red line. There is room for improvement, possibly through additional predictors or more complex models.</a:t>
            </a:r>
          </a:p>
          <a:p>
            <a:pPr>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F397FDB5-192D-D24F-A270-C65EFDB4AB84}" type="slidenum">
              <a:rPr lang="en-US" smtClean="0"/>
              <a:t>21</a:t>
            </a:fld>
            <a:endParaRPr lang="en-US"/>
          </a:p>
        </p:txBody>
      </p:sp>
    </p:spTree>
    <p:extLst>
      <p:ext uri="{BB962C8B-B14F-4D97-AF65-F5344CB8AC3E}">
        <p14:creationId xmlns:p14="http://schemas.microsoft.com/office/powerpoint/2010/main" val="4022798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t>Females tend to have higher predicted depression scores than males.</a:t>
            </a:r>
          </a:p>
          <a:p>
            <a:pPr>
              <a:buFont typeface="Arial" panose="020B0604020202020204" pitchFamily="34" charset="0"/>
              <a:buChar char="•"/>
            </a:pPr>
            <a:r>
              <a:rPr lang="en-GB" dirty="0"/>
              <a:t>Although the model is simplistic (based on just one variable), it highlights the significant association between sex and depression scores.</a:t>
            </a:r>
          </a:p>
          <a:p>
            <a:pPr>
              <a:buFont typeface="Arial" panose="020B0604020202020204" pitchFamily="34" charset="0"/>
              <a:buChar char="•"/>
            </a:pPr>
            <a:endParaRPr lang="en-GB" dirty="0"/>
          </a:p>
          <a:p>
            <a:pPr>
              <a:buFont typeface="Arial" panose="020B0604020202020204" pitchFamily="34" charset="0"/>
              <a:buChar char="•"/>
            </a:pPr>
            <a:r>
              <a:rPr lang="en-GB" dirty="0"/>
              <a:t>Predictions rely solely on sex and do not account for other important covariates such as BMI, health, or residence. As a result, it may not capture the full complexity of depression scores.</a:t>
            </a:r>
          </a:p>
          <a:p>
            <a:endParaRPr lang="en-US" dirty="0"/>
          </a:p>
        </p:txBody>
      </p:sp>
      <p:sp>
        <p:nvSpPr>
          <p:cNvPr id="4" name="Slide Number Placeholder 3"/>
          <p:cNvSpPr>
            <a:spLocks noGrp="1"/>
          </p:cNvSpPr>
          <p:nvPr>
            <p:ph type="sldNum" sz="quarter" idx="5"/>
          </p:nvPr>
        </p:nvSpPr>
        <p:spPr/>
        <p:txBody>
          <a:bodyPr/>
          <a:lstStyle/>
          <a:p>
            <a:fld id="{F397FDB5-192D-D24F-A270-C65EFDB4AB84}" type="slidenum">
              <a:rPr lang="en-US" smtClean="0"/>
              <a:t>22</a:t>
            </a:fld>
            <a:endParaRPr lang="en-US"/>
          </a:p>
        </p:txBody>
      </p:sp>
    </p:spTree>
    <p:extLst>
      <p:ext uri="{BB962C8B-B14F-4D97-AF65-F5344CB8AC3E}">
        <p14:creationId xmlns:p14="http://schemas.microsoft.com/office/powerpoint/2010/main" val="3487976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t>This slide demonstrates how the model predicts the depression score for a new individual (referred to as "</a:t>
            </a:r>
            <a:r>
              <a:rPr lang="en-GB" dirty="0" err="1"/>
              <a:t>new_pupil</a:t>
            </a:r>
            <a:r>
              <a:rPr lang="en-GB" dirty="0"/>
              <a:t>") using specific characteristics.</a:t>
            </a:r>
          </a:p>
          <a:p>
            <a:pPr>
              <a:buFont typeface="Arial" panose="020B0604020202020204" pitchFamily="34" charset="0"/>
              <a:buChar char="•"/>
            </a:pPr>
            <a:r>
              <a:rPr lang="en-GB" dirty="0"/>
              <a:t>The model considers covariates like BMI, SEX, RESIDENCE, OSLO3 score, AGE, and HEALTH to make a prediction.</a:t>
            </a:r>
          </a:p>
          <a:p>
            <a:pPr>
              <a:buFont typeface="Arial" panose="020B0604020202020204" pitchFamily="34" charset="0"/>
              <a:buChar char="•"/>
            </a:pPr>
            <a:endParaRPr lang="en-GB" dirty="0"/>
          </a:p>
          <a:p>
            <a:pPr>
              <a:buFont typeface="Arial" panose="020B0604020202020204" pitchFamily="34" charset="0"/>
              <a:buChar char="•"/>
            </a:pPr>
            <a:r>
              <a:rPr lang="en-GB" dirty="0"/>
              <a:t>The predicted depression score (fit) is </a:t>
            </a:r>
            <a:r>
              <a:rPr lang="en-GB" b="1" dirty="0"/>
              <a:t>8.4438</a:t>
            </a:r>
            <a:r>
              <a:rPr lang="en-GB" dirty="0"/>
              <a:t>.</a:t>
            </a:r>
          </a:p>
          <a:p>
            <a:pPr>
              <a:buFont typeface="Arial" panose="020B0604020202020204" pitchFamily="34" charset="0"/>
              <a:buChar char="•"/>
            </a:pPr>
            <a:endParaRPr lang="en-GB" dirty="0"/>
          </a:p>
          <a:p>
            <a:pPr>
              <a:buFont typeface="Arial" panose="020B0604020202020204" pitchFamily="34" charset="0"/>
              <a:buChar char="•"/>
            </a:pPr>
            <a:r>
              <a:rPr lang="en-GB" dirty="0"/>
              <a:t>The upper bound and lower bound indicates that the model is fairly confident in predicting a score close to 8.4438 for this individual.</a:t>
            </a:r>
          </a:p>
          <a:p>
            <a:pPr>
              <a:buFont typeface="Arial" panose="020B0604020202020204" pitchFamily="34" charset="0"/>
              <a:buChar char="•"/>
            </a:pPr>
            <a:endParaRPr lang="en-GB" dirty="0"/>
          </a:p>
          <a:p>
            <a:pPr>
              <a:buFont typeface="Arial" panose="020B0604020202020204" pitchFamily="34" charset="0"/>
              <a:buChar char="•"/>
            </a:pPr>
            <a:r>
              <a:rPr lang="en-GB" dirty="0"/>
              <a:t>This approach highlights how the model incorporates multiple predictors to estimate depression scores for specific individuals, emphasising the importance of covariates like BMI, sex, and social support.</a:t>
            </a:r>
          </a:p>
          <a:p>
            <a:pPr>
              <a:buFont typeface="Arial" panose="020B0604020202020204" pitchFamily="34" charset="0"/>
              <a:buChar char="•"/>
            </a:pPr>
            <a:endParaRPr lang="en-GB" dirty="0"/>
          </a:p>
          <a:p>
            <a:pPr>
              <a:buFont typeface="Arial" panose="020B0604020202020204" pitchFamily="34" charset="0"/>
              <a:buChar char="•"/>
            </a:pPr>
            <a:endParaRPr lang="en-GB" dirty="0"/>
          </a:p>
          <a:p>
            <a:endParaRPr lang="en-US" dirty="0"/>
          </a:p>
          <a:p>
            <a:endParaRPr lang="en-US" dirty="0"/>
          </a:p>
        </p:txBody>
      </p:sp>
      <p:sp>
        <p:nvSpPr>
          <p:cNvPr id="4" name="Slide Number Placeholder 3"/>
          <p:cNvSpPr>
            <a:spLocks noGrp="1"/>
          </p:cNvSpPr>
          <p:nvPr>
            <p:ph type="sldNum" sz="quarter" idx="5"/>
          </p:nvPr>
        </p:nvSpPr>
        <p:spPr/>
        <p:txBody>
          <a:bodyPr/>
          <a:lstStyle/>
          <a:p>
            <a:fld id="{F397FDB5-192D-D24F-A270-C65EFDB4AB84}" type="slidenum">
              <a:rPr lang="en-US" smtClean="0"/>
              <a:t>23</a:t>
            </a:fld>
            <a:endParaRPr lang="en-US"/>
          </a:p>
        </p:txBody>
      </p:sp>
    </p:spTree>
    <p:extLst>
      <p:ext uri="{BB962C8B-B14F-4D97-AF65-F5344CB8AC3E}">
        <p14:creationId xmlns:p14="http://schemas.microsoft.com/office/powerpoint/2010/main" val="3284022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dirty="0"/>
              <a:t>Adjusted R² increases as more variables are added, but only up to the point where the additional variables improve model performance without adding unnecessary complexity.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dirty="0"/>
              <a:t>BIC penalises model complexity more strongly than Adjusted R². Lower BIC values indicate better model fit with fewer parameters.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dirty="0"/>
              <a:t>Mallows’ Cp assesses model fit and bias..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GB" dirty="0"/>
          </a:p>
          <a:p>
            <a:endParaRPr lang="en-US" dirty="0"/>
          </a:p>
          <a:p>
            <a:endParaRPr lang="en-US" dirty="0"/>
          </a:p>
        </p:txBody>
      </p:sp>
      <p:sp>
        <p:nvSpPr>
          <p:cNvPr id="4" name="Slide Number Placeholder 3"/>
          <p:cNvSpPr>
            <a:spLocks noGrp="1"/>
          </p:cNvSpPr>
          <p:nvPr>
            <p:ph type="sldNum" sz="quarter" idx="5"/>
          </p:nvPr>
        </p:nvSpPr>
        <p:spPr/>
        <p:txBody>
          <a:bodyPr/>
          <a:lstStyle/>
          <a:p>
            <a:fld id="{F397FDB5-192D-D24F-A270-C65EFDB4AB84}" type="slidenum">
              <a:rPr lang="en-US" smtClean="0"/>
              <a:t>3</a:t>
            </a:fld>
            <a:endParaRPr lang="en-US"/>
          </a:p>
        </p:txBody>
      </p:sp>
    </p:spTree>
    <p:extLst>
      <p:ext uri="{BB962C8B-B14F-4D97-AF65-F5344CB8AC3E}">
        <p14:creationId xmlns:p14="http://schemas.microsoft.com/office/powerpoint/2010/main" val="2517842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b="1" dirty="0"/>
              <a:t>1. Statistical Significance:</a:t>
            </a:r>
            <a:endParaRPr lang="en-GB" sz="1200" dirty="0"/>
          </a:p>
          <a:p>
            <a:pPr>
              <a:buFont typeface="Arial" panose="020B0604020202020204" pitchFamily="34" charset="0"/>
              <a:buChar char="•"/>
            </a:pPr>
            <a:r>
              <a:rPr lang="en-GB" sz="1200" dirty="0"/>
              <a:t>Each variable included in the model (</a:t>
            </a:r>
            <a:r>
              <a:rPr lang="en-GB" sz="1200" b="1" dirty="0"/>
              <a:t>OSLO3</a:t>
            </a:r>
            <a:r>
              <a:rPr lang="en-GB" sz="1200" dirty="0"/>
              <a:t>, </a:t>
            </a:r>
            <a:r>
              <a:rPr lang="en-GB" sz="1200" b="1" dirty="0"/>
              <a:t>BMI</a:t>
            </a:r>
            <a:r>
              <a:rPr lang="en-GB" sz="1200" dirty="0"/>
              <a:t>, </a:t>
            </a:r>
            <a:r>
              <a:rPr lang="en-GB" sz="1200" b="1" dirty="0"/>
              <a:t>HEALTH</a:t>
            </a:r>
            <a:r>
              <a:rPr lang="en-GB" sz="1200" dirty="0"/>
              <a:t>, </a:t>
            </a:r>
            <a:r>
              <a:rPr lang="en-GB" sz="1200" b="1" dirty="0"/>
              <a:t>factor(SEX)</a:t>
            </a:r>
            <a:r>
              <a:rPr lang="en-GB" sz="1200" dirty="0"/>
              <a:t>, </a:t>
            </a:r>
            <a:r>
              <a:rPr lang="en-GB" sz="1200" b="1" dirty="0"/>
              <a:t>AGE</a:t>
            </a:r>
            <a:r>
              <a:rPr lang="en-GB" sz="1200" dirty="0"/>
              <a:t>, </a:t>
            </a:r>
            <a:r>
              <a:rPr lang="en-GB" sz="1200" b="1" dirty="0"/>
              <a:t>factor(RESIDENCE)</a:t>
            </a:r>
            <a:r>
              <a:rPr lang="en-GB" sz="1200" dirty="0"/>
              <a:t>) has a p-value below 0.05, indicating strong statistical significance.</a:t>
            </a:r>
          </a:p>
          <a:p>
            <a:pPr>
              <a:buFont typeface="Arial" panose="020B0604020202020204" pitchFamily="34" charset="0"/>
              <a:buChar char="•"/>
            </a:pPr>
            <a:r>
              <a:rPr lang="en-GB" sz="1200" dirty="0"/>
              <a:t>Significance levels are highlighted with ***, **, or *, showing their contribution to predicting DEPSCORE.</a:t>
            </a:r>
          </a:p>
          <a:p>
            <a:pPr>
              <a:buFont typeface="Arial" panose="020B0604020202020204" pitchFamily="34" charset="0"/>
              <a:buChar char="•"/>
            </a:pPr>
            <a:endParaRPr lang="en-GB" sz="1200" dirty="0"/>
          </a:p>
          <a:p>
            <a:r>
              <a:rPr lang="en-GB" b="1" dirty="0"/>
              <a:t>2. Adjusted R-squared:</a:t>
            </a:r>
            <a:endParaRPr lang="en-GB" dirty="0"/>
          </a:p>
          <a:p>
            <a:pPr>
              <a:buFont typeface="Arial" panose="020B0604020202020204" pitchFamily="34" charset="0"/>
              <a:buChar char="•"/>
            </a:pPr>
            <a:r>
              <a:rPr lang="en-GB" dirty="0"/>
              <a:t>The </a:t>
            </a:r>
            <a:r>
              <a:rPr lang="en-GB" b="1" dirty="0"/>
              <a:t>Adjusted R-squared (0.2997)</a:t>
            </a:r>
            <a:r>
              <a:rPr lang="en-GB" dirty="0"/>
              <a:t> reflects that the model explains approximately </a:t>
            </a:r>
            <a:r>
              <a:rPr lang="en-GB" b="1" dirty="0"/>
              <a:t>30%</a:t>
            </a:r>
            <a:r>
              <a:rPr lang="en-GB" dirty="0"/>
              <a:t> of the variation in DEPSCORE while penalising unnecessary predictors.</a:t>
            </a:r>
          </a:p>
          <a:p>
            <a:pPr>
              <a:buFont typeface="Arial" panose="020B0604020202020204" pitchFamily="34" charset="0"/>
              <a:buChar char="•"/>
            </a:pPr>
            <a:r>
              <a:rPr lang="en-GB" dirty="0"/>
              <a:t>Including all 6 variables optimises this metric, indicating a well-fitting model without overfitting</a:t>
            </a:r>
          </a:p>
          <a:p>
            <a:pPr>
              <a:buFont typeface="Arial" panose="020B0604020202020204" pitchFamily="34" charset="0"/>
              <a:buChar char="•"/>
            </a:pPr>
            <a:endParaRPr lang="en-GB" dirty="0"/>
          </a:p>
          <a:p>
            <a:r>
              <a:rPr lang="en-GB" b="1" dirty="0"/>
              <a:t>3. Residual Standard Error:</a:t>
            </a:r>
            <a:endParaRPr lang="en-GB" dirty="0"/>
          </a:p>
          <a:p>
            <a:pPr>
              <a:buFont typeface="Arial" panose="020B0604020202020204" pitchFamily="34" charset="0"/>
              <a:buChar char="•"/>
            </a:pPr>
            <a:r>
              <a:rPr lang="en-GB" dirty="0"/>
              <a:t>The </a:t>
            </a:r>
            <a:r>
              <a:rPr lang="en-GB" b="1" dirty="0"/>
              <a:t>Residual Standard Error (3.278)</a:t>
            </a:r>
            <a:r>
              <a:rPr lang="en-GB" dirty="0"/>
              <a:t> is relatively low, suggesting that the model’s predictions closely match the observed values.</a:t>
            </a:r>
          </a:p>
          <a:p>
            <a:pPr>
              <a:buFont typeface="Arial" panose="020B0604020202020204" pitchFamily="34" charset="0"/>
              <a:buChar char="•"/>
            </a:pPr>
            <a:r>
              <a:rPr lang="en-GB" dirty="0"/>
              <a:t>Adding these variables minimizes prediction errors.</a:t>
            </a:r>
          </a:p>
          <a:p>
            <a:pPr>
              <a:buFont typeface="Arial" panose="020B0604020202020204" pitchFamily="34" charset="0"/>
              <a:buChar char="•"/>
            </a:pPr>
            <a:endParaRPr lang="en-US" dirty="0"/>
          </a:p>
          <a:p>
            <a:pPr>
              <a:buFont typeface="Arial" panose="020B0604020202020204" pitchFamily="34" charset="0"/>
              <a:buChar char="•"/>
            </a:pPr>
            <a:r>
              <a:rPr lang="en-GB" dirty="0"/>
              <a:t>p-value tells us how likely it is to see the data we have (or something more extreme) if our starting assumption (the "null hypothesis") is true. The null hypothesis usually represents "no effect" or "no difference."</a:t>
            </a:r>
          </a:p>
        </p:txBody>
      </p:sp>
      <p:sp>
        <p:nvSpPr>
          <p:cNvPr id="4" name="Slide Number Placeholder 3"/>
          <p:cNvSpPr>
            <a:spLocks noGrp="1"/>
          </p:cNvSpPr>
          <p:nvPr>
            <p:ph type="sldNum" sz="quarter" idx="5"/>
          </p:nvPr>
        </p:nvSpPr>
        <p:spPr/>
        <p:txBody>
          <a:bodyPr/>
          <a:lstStyle/>
          <a:p>
            <a:fld id="{F397FDB5-192D-D24F-A270-C65EFDB4AB84}" type="slidenum">
              <a:rPr lang="en-US" smtClean="0"/>
              <a:t>4</a:t>
            </a:fld>
            <a:endParaRPr lang="en-US"/>
          </a:p>
        </p:txBody>
      </p:sp>
    </p:spTree>
    <p:extLst>
      <p:ext uri="{BB962C8B-B14F-4D97-AF65-F5344CB8AC3E}">
        <p14:creationId xmlns:p14="http://schemas.microsoft.com/office/powerpoint/2010/main" val="4127435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Box Plot Features:</a:t>
            </a:r>
          </a:p>
          <a:p>
            <a:pPr>
              <a:buFont typeface="+mj-lt"/>
              <a:buAutoNum type="arabicPeriod"/>
            </a:pPr>
            <a:r>
              <a:rPr lang="en-GB" b="1" dirty="0"/>
              <a:t>Key Elements:</a:t>
            </a:r>
            <a:endParaRPr lang="en-GB" dirty="0"/>
          </a:p>
          <a:p>
            <a:pPr marL="742950" lvl="1" indent="-285750">
              <a:buFont typeface="+mj-lt"/>
              <a:buAutoNum type="arabicPeriod"/>
            </a:pPr>
            <a:r>
              <a:rPr lang="en-GB" b="1" dirty="0"/>
              <a:t>Median</a:t>
            </a:r>
            <a:r>
              <a:rPr lang="en-GB" dirty="0"/>
              <a:t> (dark horizontal line):</a:t>
            </a:r>
          </a:p>
          <a:p>
            <a:pPr marL="1143000" lvl="2" indent="-228600">
              <a:buFont typeface="+mj-lt"/>
              <a:buAutoNum type="arabicPeriod"/>
            </a:pPr>
            <a:r>
              <a:rPr lang="en-GB" dirty="0"/>
              <a:t>For females, the median depression score is </a:t>
            </a:r>
            <a:r>
              <a:rPr lang="en-GB" b="1" dirty="0"/>
              <a:t>7</a:t>
            </a:r>
            <a:r>
              <a:rPr lang="en-GB" dirty="0"/>
              <a:t>. For males, it is </a:t>
            </a:r>
            <a:r>
              <a:rPr lang="en-GB" b="1" dirty="0"/>
              <a:t>6</a:t>
            </a:r>
            <a:r>
              <a:rPr lang="en-GB" dirty="0"/>
              <a:t>.</a:t>
            </a:r>
          </a:p>
          <a:p>
            <a:pPr marL="742950" lvl="1" indent="-285750">
              <a:buFont typeface="+mj-lt"/>
              <a:buAutoNum type="arabicPeriod"/>
            </a:pPr>
            <a:r>
              <a:rPr lang="en-GB" b="1" dirty="0"/>
              <a:t>Interquartile Range (IQR)</a:t>
            </a:r>
            <a:r>
              <a:rPr lang="en-GB" dirty="0"/>
              <a:t> (box height):</a:t>
            </a:r>
          </a:p>
          <a:p>
            <a:pPr marL="1143000" lvl="2" indent="-228600">
              <a:buFont typeface="+mj-lt"/>
              <a:buAutoNum type="arabicPeriod"/>
            </a:pPr>
            <a:r>
              <a:rPr lang="en-GB" dirty="0"/>
              <a:t>The box represents the middle 50% of the data (25th to 75th percentile).</a:t>
            </a:r>
          </a:p>
          <a:p>
            <a:pPr marL="1143000" lvl="2" indent="-228600">
              <a:buFont typeface="+mj-lt"/>
              <a:buAutoNum type="arabicPeriod"/>
            </a:pPr>
            <a:r>
              <a:rPr lang="en-GB" dirty="0"/>
              <a:t>Both males and females show similar variability in this range.</a:t>
            </a:r>
          </a:p>
          <a:p>
            <a:pPr marL="742950" lvl="1" indent="-285750">
              <a:buFont typeface="+mj-lt"/>
              <a:buAutoNum type="arabicPeriod"/>
            </a:pPr>
            <a:r>
              <a:rPr lang="en-GB" b="1" dirty="0"/>
              <a:t>Whiskers</a:t>
            </a:r>
            <a:r>
              <a:rPr lang="en-GB" dirty="0"/>
              <a:t>:</a:t>
            </a:r>
          </a:p>
          <a:p>
            <a:pPr marL="1143000" lvl="2" indent="-228600">
              <a:buFont typeface="+mj-lt"/>
              <a:buAutoNum type="arabicPeriod"/>
            </a:pPr>
            <a:r>
              <a:rPr lang="en-GB" dirty="0"/>
              <a:t>Extend to capture data within 1.5 times the IQR. Whiskers indicate the range of most data points.</a:t>
            </a:r>
          </a:p>
          <a:p>
            <a:pPr marL="742950" lvl="1" indent="-285750">
              <a:buFont typeface="+mj-lt"/>
              <a:buAutoNum type="arabicPeriod"/>
            </a:pPr>
            <a:r>
              <a:rPr lang="en-GB" b="1" dirty="0"/>
              <a:t>Outliers</a:t>
            </a:r>
            <a:r>
              <a:rPr lang="en-GB" dirty="0"/>
              <a:t>:</a:t>
            </a:r>
          </a:p>
          <a:p>
            <a:pPr marL="1143000" lvl="2" indent="-228600">
              <a:buFont typeface="+mj-lt"/>
              <a:buAutoNum type="arabicPeriod"/>
            </a:pPr>
            <a:r>
              <a:rPr lang="en-GB" dirty="0"/>
              <a:t>Any data points beyond the whiskers would be marked as individual dots (none appear here).</a:t>
            </a:r>
          </a:p>
          <a:p>
            <a:pPr>
              <a:buFont typeface="+mj-lt"/>
              <a:buAutoNum type="arabicPeriod"/>
            </a:pPr>
            <a:r>
              <a:rPr lang="en-GB" b="1" dirty="0"/>
              <a:t>Sex Differences:</a:t>
            </a:r>
            <a:endParaRPr lang="en-GB" dirty="0"/>
          </a:p>
          <a:p>
            <a:pPr marL="742950" lvl="1" indent="-285750">
              <a:buFont typeface="+mj-lt"/>
              <a:buAutoNum type="arabicPeriod"/>
            </a:pPr>
            <a:r>
              <a:rPr lang="en-GB" b="1" dirty="0"/>
              <a:t>Females</a:t>
            </a:r>
            <a:r>
              <a:rPr lang="en-GB" dirty="0"/>
              <a:t>:</a:t>
            </a:r>
          </a:p>
          <a:p>
            <a:pPr marL="1143000" lvl="2" indent="-228600">
              <a:buFont typeface="+mj-lt"/>
              <a:buAutoNum type="arabicPeriod"/>
            </a:pPr>
            <a:r>
              <a:rPr lang="en-GB" dirty="0"/>
              <a:t>Show a slightly higher median depression score compared to males.</a:t>
            </a:r>
          </a:p>
          <a:p>
            <a:pPr marL="1143000" lvl="2" indent="-228600">
              <a:buFont typeface="+mj-lt"/>
              <a:buAutoNum type="arabicPeriod"/>
            </a:pPr>
            <a:r>
              <a:rPr lang="en-GB" dirty="0"/>
              <a:t>The spread of depression scores appears slightly wider, indicating more variability.</a:t>
            </a:r>
          </a:p>
          <a:p>
            <a:pPr marL="742950" lvl="1" indent="-285750">
              <a:buFont typeface="+mj-lt"/>
              <a:buAutoNum type="arabicPeriod"/>
            </a:pPr>
            <a:r>
              <a:rPr lang="en-GB" b="1" dirty="0"/>
              <a:t>Males</a:t>
            </a:r>
            <a:r>
              <a:rPr lang="en-GB" dirty="0"/>
              <a:t>:</a:t>
            </a:r>
          </a:p>
          <a:p>
            <a:pPr marL="1143000" lvl="2" indent="-228600">
              <a:buFont typeface="+mj-lt"/>
              <a:buAutoNum type="arabicPeriod"/>
            </a:pPr>
            <a:r>
              <a:rPr lang="en-GB" dirty="0"/>
              <a:t>Have a slightly lower median depression score and a comparable variability to females.</a:t>
            </a:r>
          </a:p>
          <a:p>
            <a:pPr>
              <a:buFont typeface="+mj-lt"/>
              <a:buAutoNum type="arabicPeriod"/>
            </a:pPr>
            <a:r>
              <a:rPr lang="en-GB" b="1" dirty="0"/>
              <a:t>Key Insights:</a:t>
            </a:r>
            <a:endParaRPr lang="en-GB" dirty="0"/>
          </a:p>
          <a:p>
            <a:pPr marL="742950" lvl="1" indent="-285750">
              <a:buFont typeface="+mj-lt"/>
              <a:buAutoNum type="arabicPeriod"/>
            </a:pPr>
            <a:r>
              <a:rPr lang="en-GB" dirty="0"/>
              <a:t>While the box plot suggests a small difference in median depression scores between sexes, the overlap in the interquartile ranges implies that the differences might not be significant.</a:t>
            </a:r>
          </a:p>
          <a:p>
            <a:pPr marL="742950" lvl="1" indent="-285750">
              <a:buFont typeface="+mj-lt"/>
              <a:buAutoNum type="arabicPeriod"/>
            </a:pPr>
            <a:r>
              <a:rPr lang="en-GB" dirty="0"/>
              <a:t>Further statistical testing (e.g., t-test) would confirm whether these differences are statistically meaningful.</a:t>
            </a:r>
          </a:p>
          <a:p>
            <a:endParaRPr lang="en-US" dirty="0"/>
          </a:p>
        </p:txBody>
      </p:sp>
      <p:sp>
        <p:nvSpPr>
          <p:cNvPr id="4" name="Slide Number Placeholder 3"/>
          <p:cNvSpPr>
            <a:spLocks noGrp="1"/>
          </p:cNvSpPr>
          <p:nvPr>
            <p:ph type="sldNum" sz="quarter" idx="5"/>
          </p:nvPr>
        </p:nvSpPr>
        <p:spPr/>
        <p:txBody>
          <a:bodyPr/>
          <a:lstStyle/>
          <a:p>
            <a:fld id="{F397FDB5-192D-D24F-A270-C65EFDB4AB84}" type="slidenum">
              <a:rPr lang="en-US" smtClean="0"/>
              <a:t>5</a:t>
            </a:fld>
            <a:endParaRPr lang="en-US"/>
          </a:p>
        </p:txBody>
      </p:sp>
    </p:spTree>
    <p:extLst>
      <p:ext uri="{BB962C8B-B14F-4D97-AF65-F5344CB8AC3E}">
        <p14:creationId xmlns:p14="http://schemas.microsoft.com/office/powerpoint/2010/main" val="570212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context, the </a:t>
            </a:r>
            <a:r>
              <a:rPr lang="en-GB" b="1" dirty="0"/>
              <a:t>t-test</a:t>
            </a:r>
            <a:r>
              <a:rPr lang="en-GB" dirty="0"/>
              <a:t> is a statistical method used to determine if there is a significant difference between the mean depression scores (</a:t>
            </a:r>
            <a:r>
              <a:rPr lang="en-GB" b="1" dirty="0"/>
              <a:t>DEPSCORE</a:t>
            </a:r>
            <a:r>
              <a:rPr lang="en-GB" dirty="0"/>
              <a:t>) of two independent groups, defined by </a:t>
            </a:r>
            <a:r>
              <a:rPr lang="en-GB" b="1" dirty="0"/>
              <a:t>SEX</a:t>
            </a:r>
            <a:r>
              <a:rPr lang="en-GB" dirty="0"/>
              <a:t> (Group 0 = Females, Group 1 = Males).</a:t>
            </a:r>
          </a:p>
          <a:p>
            <a:endParaRPr lang="en-GB" dirty="0"/>
          </a:p>
          <a:p>
            <a:r>
              <a:rPr lang="en-GB" dirty="0"/>
              <a:t>difference in means (7.19 for females vs. 6.59 for males) is approximately 1.59 standard errors away from a null hypothesis difference of 0.</a:t>
            </a:r>
          </a:p>
          <a:p>
            <a:endParaRPr lang="en-GB" b="0" i="0" dirty="0">
              <a:solidFill>
                <a:srgbClr val="EEF0FF"/>
              </a:solidFill>
              <a:effectLst/>
              <a:latin typeface="Google Sans"/>
            </a:endParaRPr>
          </a:p>
          <a:p>
            <a:r>
              <a:rPr lang="en-GB" b="0" i="0" dirty="0">
                <a:solidFill>
                  <a:srgbClr val="333333"/>
                </a:solidFill>
                <a:effectLst/>
                <a:latin typeface="Open Sans" panose="020F0502020204030204" pitchFamily="34" charset="0"/>
              </a:rPr>
              <a:t>The degrees of freedom (DF) are the amount of information your data provide that you can "spend" to estimate the values of unknown population parameters. </a:t>
            </a:r>
            <a:r>
              <a:rPr lang="en-GB" dirty="0"/>
              <a:t>A higher </a:t>
            </a:r>
            <a:r>
              <a:rPr lang="en-GB" dirty="0" err="1"/>
              <a:t>df</a:t>
            </a:r>
            <a:r>
              <a:rPr lang="en-GB" dirty="0"/>
              <a:t> value indicates more data and greater precision in estimating group </a:t>
            </a:r>
            <a:r>
              <a:rPr lang="en-GB" dirty="0" err="1"/>
              <a:t>differences.In</a:t>
            </a:r>
            <a:r>
              <a:rPr lang="en-GB" dirty="0"/>
              <a:t> this case, </a:t>
            </a:r>
            <a:r>
              <a:rPr lang="en-GB" dirty="0" err="1"/>
              <a:t>df</a:t>
            </a:r>
            <a:r>
              <a:rPr lang="en-GB" dirty="0"/>
              <a:t> is reasonably high, meaning the test is based on a relatively large amount of data.</a:t>
            </a:r>
            <a:endParaRPr lang="en-GB" b="0" i="0" dirty="0">
              <a:solidFill>
                <a:srgbClr val="333333"/>
              </a:solidFill>
              <a:effectLst/>
              <a:latin typeface="Open Sans" panose="020F0502020204030204" pitchFamily="34" charset="0"/>
            </a:endParaRPr>
          </a:p>
          <a:p>
            <a:endParaRPr lang="en-GB" b="0" i="0" dirty="0">
              <a:solidFill>
                <a:srgbClr val="333333"/>
              </a:solidFill>
              <a:effectLst/>
              <a:latin typeface="Open Sans" panose="020F0502020204030204" pitchFamily="34" charset="0"/>
            </a:endParaRPr>
          </a:p>
          <a:p>
            <a:r>
              <a:rPr lang="en-GB" b="1" dirty="0"/>
              <a:t>Null Hypothesis (H₀)</a:t>
            </a:r>
            <a:r>
              <a:rPr lang="en-GB" dirty="0"/>
              <a:t>: The mean depression scores are the same for both groups</a:t>
            </a:r>
            <a:endParaRPr lang="en-GB" b="0" i="0" dirty="0">
              <a:solidFill>
                <a:srgbClr val="333333"/>
              </a:solidFill>
              <a:effectLst/>
              <a:latin typeface="Open Sans" panose="020F0502020204030204" pitchFamily="34" charset="0"/>
            </a:endParaRPr>
          </a:p>
          <a:p>
            <a:r>
              <a:rPr lang="en-GB" b="1" dirty="0"/>
              <a:t>Alternative Hypothesis (Hₐ)</a:t>
            </a:r>
            <a:r>
              <a:rPr lang="en-GB" dirty="0"/>
              <a:t>: The mean depression scores are different between the two groups.</a:t>
            </a:r>
          </a:p>
          <a:p>
            <a:endParaRPr lang="en-GB" dirty="0"/>
          </a:p>
          <a:p>
            <a:endParaRPr lang="en-GB" dirty="0"/>
          </a:p>
          <a:p>
            <a:endParaRPr lang="en-GB" dirty="0"/>
          </a:p>
          <a:p>
            <a:endParaRPr lang="en-GB" b="0" i="0" dirty="0">
              <a:solidFill>
                <a:srgbClr val="EEF0FF"/>
              </a:solidFill>
              <a:effectLst/>
              <a:latin typeface="Google Sans"/>
            </a:endParaRPr>
          </a:p>
          <a:p>
            <a:r>
              <a:rPr lang="en-GB" dirty="0"/>
              <a:t>The test compares the sample means of the two groups while accounting for sample size and </a:t>
            </a:r>
            <a:r>
              <a:rPr lang="en-GB" dirty="0" err="1"/>
              <a:t>variability.The</a:t>
            </a:r>
            <a:r>
              <a:rPr lang="en-GB" dirty="0"/>
              <a:t> </a:t>
            </a:r>
            <a:r>
              <a:rPr lang="en-GB" b="1" dirty="0"/>
              <a:t>p-value</a:t>
            </a:r>
            <a:r>
              <a:rPr lang="en-GB" dirty="0"/>
              <a:t> (0.1132 in this case) indicates the probability of observing the data if the null hypothesis is </a:t>
            </a:r>
            <a:r>
              <a:rPr lang="en-GB" dirty="0" err="1"/>
              <a:t>true.Since</a:t>
            </a:r>
            <a:r>
              <a:rPr lang="en-GB" dirty="0"/>
              <a:t> the p-value &gt; 0.05, we fail to reject the null hypothesis. This means there is </a:t>
            </a:r>
            <a:r>
              <a:rPr lang="en-GB" b="1" dirty="0"/>
              <a:t>no statistically significant difference</a:t>
            </a:r>
            <a:r>
              <a:rPr lang="en-GB" dirty="0"/>
              <a:t> in depression scores between Females and Males in the dataset.</a:t>
            </a:r>
            <a:endParaRPr lang="en-GB" b="0" i="0" dirty="0">
              <a:solidFill>
                <a:srgbClr val="EEF0FF"/>
              </a:solidFill>
              <a:effectLst/>
              <a:latin typeface="Google Sans"/>
            </a:endParaRPr>
          </a:p>
          <a:p>
            <a:endParaRPr lang="en-GB" b="0" i="0" dirty="0">
              <a:solidFill>
                <a:srgbClr val="EEF0FF"/>
              </a:solidFill>
              <a:effectLst/>
              <a:latin typeface="Google Sans"/>
            </a:endParaRPr>
          </a:p>
          <a:p>
            <a:endParaRPr lang="en-US" dirty="0"/>
          </a:p>
        </p:txBody>
      </p:sp>
      <p:sp>
        <p:nvSpPr>
          <p:cNvPr id="4" name="Slide Number Placeholder 3"/>
          <p:cNvSpPr>
            <a:spLocks noGrp="1"/>
          </p:cNvSpPr>
          <p:nvPr>
            <p:ph type="sldNum" sz="quarter" idx="5"/>
          </p:nvPr>
        </p:nvSpPr>
        <p:spPr/>
        <p:txBody>
          <a:bodyPr/>
          <a:lstStyle/>
          <a:p>
            <a:fld id="{F397FDB5-192D-D24F-A270-C65EFDB4AB84}" type="slidenum">
              <a:rPr lang="en-US" smtClean="0"/>
              <a:t>6</a:t>
            </a:fld>
            <a:endParaRPr lang="en-US"/>
          </a:p>
        </p:txBody>
      </p:sp>
    </p:spTree>
    <p:extLst>
      <p:ext uri="{BB962C8B-B14F-4D97-AF65-F5344CB8AC3E}">
        <p14:creationId xmlns:p14="http://schemas.microsoft.com/office/powerpoint/2010/main" val="2948776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97FDB5-192D-D24F-A270-C65EFDB4AB84}" type="slidenum">
              <a:rPr lang="en-US" smtClean="0"/>
              <a:t>7</a:t>
            </a:fld>
            <a:endParaRPr lang="en-US"/>
          </a:p>
        </p:txBody>
      </p:sp>
    </p:spTree>
    <p:extLst>
      <p:ext uri="{BB962C8B-B14F-4D97-AF65-F5344CB8AC3E}">
        <p14:creationId xmlns:p14="http://schemas.microsoft.com/office/powerpoint/2010/main" val="2709299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58570-6DF4-261D-490B-473A88AC08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8EB3B0-EC18-F109-11B7-5BD7A9C9B4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9DB73E-7A30-8B96-AA58-DFF19463CBF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02A32E0-A077-94DD-3140-73BD3139F570}"/>
              </a:ext>
            </a:extLst>
          </p:cNvPr>
          <p:cNvSpPr>
            <a:spLocks noGrp="1"/>
          </p:cNvSpPr>
          <p:nvPr>
            <p:ph type="sldNum" sz="quarter" idx="5"/>
          </p:nvPr>
        </p:nvSpPr>
        <p:spPr/>
        <p:txBody>
          <a:bodyPr/>
          <a:lstStyle/>
          <a:p>
            <a:fld id="{F397FDB5-192D-D24F-A270-C65EFDB4AB84}" type="slidenum">
              <a:rPr lang="en-US" smtClean="0"/>
              <a:t>8</a:t>
            </a:fld>
            <a:endParaRPr lang="en-US"/>
          </a:p>
        </p:txBody>
      </p:sp>
    </p:spTree>
    <p:extLst>
      <p:ext uri="{BB962C8B-B14F-4D97-AF65-F5344CB8AC3E}">
        <p14:creationId xmlns:p14="http://schemas.microsoft.com/office/powerpoint/2010/main" val="581732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E4812-84F0-6CD3-07B1-D984E1C928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A0F325-A2D7-94D8-885A-508D59B3BE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470CA0-01CD-5A17-A1C0-4E44164FFD8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A4FBE20-98F4-061B-C6EC-11455F4861F8}"/>
              </a:ext>
            </a:extLst>
          </p:cNvPr>
          <p:cNvSpPr>
            <a:spLocks noGrp="1"/>
          </p:cNvSpPr>
          <p:nvPr>
            <p:ph type="sldNum" sz="quarter" idx="5"/>
          </p:nvPr>
        </p:nvSpPr>
        <p:spPr/>
        <p:txBody>
          <a:bodyPr/>
          <a:lstStyle/>
          <a:p>
            <a:fld id="{F397FDB5-192D-D24F-A270-C65EFDB4AB84}" type="slidenum">
              <a:rPr lang="en-US" smtClean="0"/>
              <a:t>10</a:t>
            </a:fld>
            <a:endParaRPr lang="en-US"/>
          </a:p>
        </p:txBody>
      </p:sp>
    </p:spTree>
    <p:extLst>
      <p:ext uri="{BB962C8B-B14F-4D97-AF65-F5344CB8AC3E}">
        <p14:creationId xmlns:p14="http://schemas.microsoft.com/office/powerpoint/2010/main" val="3296403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b="0" dirty="0"/>
              <a:t>Residuals vs Fitted Plot: </a:t>
            </a:r>
          </a:p>
          <a:p>
            <a:pPr marL="0" indent="0">
              <a:buFont typeface="Arial" panose="020B0604020202020204" pitchFamily="34" charset="0"/>
              <a:buNone/>
            </a:pPr>
            <a:r>
              <a:rPr lang="en-GB" b="0" dirty="0"/>
              <a:t>Assesses linearity and homoscedasticity.</a:t>
            </a:r>
          </a:p>
          <a:p>
            <a:pPr lvl="1">
              <a:buFont typeface="Arial" panose="020B0604020202020204" pitchFamily="34" charset="0"/>
              <a:buNone/>
            </a:pPr>
            <a:r>
              <a:rPr lang="en-GB" b="0" dirty="0"/>
              <a:t>Key Observations:</a:t>
            </a:r>
          </a:p>
          <a:p>
            <a:pPr lvl="1">
              <a:buFont typeface="Arial" panose="020B0604020202020204" pitchFamily="34" charset="0"/>
              <a:buNone/>
            </a:pPr>
            <a:r>
              <a:rPr lang="en-GB" b="0" dirty="0"/>
              <a:t>Non-random pattern suggests non-linearity.</a:t>
            </a:r>
          </a:p>
          <a:p>
            <a:pPr lvl="1">
              <a:buFont typeface="Arial" panose="020B0604020202020204" pitchFamily="34" charset="0"/>
              <a:buNone/>
            </a:pPr>
            <a:r>
              <a:rPr lang="en-GB" b="0" dirty="0"/>
              <a:t>Changing residual variance indicates heteroscedasticity.</a:t>
            </a:r>
          </a:p>
          <a:p>
            <a:pPr lvl="1">
              <a:buFont typeface="Arial" panose="020B0604020202020204" pitchFamily="34" charset="0"/>
              <a:buNone/>
            </a:pPr>
            <a:r>
              <a:rPr lang="en-GB" b="0" dirty="0"/>
              <a:t>Interpretation: A linear model might not fully capture the relationship.</a:t>
            </a:r>
          </a:p>
          <a:p>
            <a:pPr marL="0" indent="0">
              <a:buFont typeface="Arial" panose="020B0604020202020204" pitchFamily="34" charset="0"/>
              <a:buNone/>
            </a:pPr>
            <a:r>
              <a:rPr lang="en-GB" b="0" dirty="0"/>
              <a:t>predictor-response </a:t>
            </a:r>
          </a:p>
          <a:p>
            <a:pPr marL="0" indent="0">
              <a:buFont typeface="Arial" panose="020B0604020202020204" pitchFamily="34" charset="0"/>
              <a:buNone/>
            </a:pPr>
            <a:r>
              <a:rPr lang="en-GB" b="0" dirty="0"/>
              <a:t>Normal Q-Q Plot</a:t>
            </a:r>
          </a:p>
          <a:p>
            <a:pPr marL="0" indent="0">
              <a:buFont typeface="Arial" panose="020B0604020202020204" pitchFamily="34" charset="0"/>
              <a:buNone/>
            </a:pPr>
            <a:endParaRPr lang="en-GB" b="0" dirty="0"/>
          </a:p>
          <a:p>
            <a:pPr>
              <a:buFont typeface="Arial" panose="020B0604020202020204" pitchFamily="34" charset="0"/>
              <a:buNone/>
            </a:pPr>
            <a:r>
              <a:rPr lang="en-GB" b="0" dirty="0"/>
              <a:t>Purpose: Checks normality of residuals.</a:t>
            </a:r>
          </a:p>
          <a:p>
            <a:pPr>
              <a:buFont typeface="Arial" panose="020B0604020202020204" pitchFamily="34" charset="0"/>
              <a:buNone/>
            </a:pPr>
            <a:r>
              <a:rPr lang="en-GB" b="0" dirty="0"/>
              <a:t>Key Observations:</a:t>
            </a:r>
          </a:p>
          <a:p>
            <a:pPr marL="457200" lvl="1" indent="0">
              <a:buFont typeface="Arial" panose="020B0604020202020204" pitchFamily="34" charset="0"/>
              <a:buNone/>
            </a:pPr>
            <a:r>
              <a:rPr lang="en-GB" b="0" dirty="0"/>
              <a:t>Residuals follow the 45-degree line, with some deviations in the tails.</a:t>
            </a:r>
          </a:p>
          <a:p>
            <a:pPr>
              <a:buFont typeface="Arial" panose="020B0604020202020204" pitchFamily="34" charset="0"/>
              <a:buNone/>
            </a:pPr>
            <a:r>
              <a:rPr lang="en-GB" b="0" dirty="0"/>
              <a:t>Interpretation: Residuals are mostly normal, but tail deviations suggest potential improvement with a complex model.</a:t>
            </a:r>
          </a:p>
          <a:p>
            <a:pPr>
              <a:buFont typeface="Arial" panose="020B0604020202020204" pitchFamily="34" charset="0"/>
              <a:buNone/>
            </a:pPr>
            <a:endParaRPr lang="en-GB" b="0" dirty="0"/>
          </a:p>
          <a:p>
            <a:pPr marL="0" indent="0">
              <a:buFont typeface="Arial" panose="020B0604020202020204" pitchFamily="34" charset="0"/>
              <a:buNone/>
            </a:pPr>
            <a:r>
              <a:rPr lang="en-GB" b="0" dirty="0"/>
              <a:t>3. Scale-Location Plot</a:t>
            </a:r>
          </a:p>
          <a:p>
            <a:pPr>
              <a:buFont typeface="Arial" panose="020B0604020202020204" pitchFamily="34" charset="0"/>
              <a:buNone/>
            </a:pPr>
            <a:r>
              <a:rPr lang="en-GB" b="0" dirty="0"/>
              <a:t>Purpose: Examines homoscedasticity.</a:t>
            </a:r>
          </a:p>
          <a:p>
            <a:pPr>
              <a:buFont typeface="Arial" panose="020B0604020202020204" pitchFamily="34" charset="0"/>
              <a:buNone/>
            </a:pPr>
            <a:r>
              <a:rPr lang="en-GB" b="0" dirty="0"/>
              <a:t>Key Observations:</a:t>
            </a:r>
          </a:p>
          <a:p>
            <a:pPr marL="457200" lvl="1" indent="0">
              <a:buFont typeface="Arial" panose="020B0604020202020204" pitchFamily="34" charset="0"/>
              <a:buNone/>
            </a:pPr>
            <a:r>
              <a:rPr lang="en-GB" b="0" dirty="0"/>
              <a:t>Funnel-shaped trend indicates heteroscedasticity.</a:t>
            </a:r>
          </a:p>
          <a:p>
            <a:pPr>
              <a:buFont typeface="Arial" panose="020B0604020202020204" pitchFamily="34" charset="0"/>
              <a:buNone/>
            </a:pPr>
            <a:r>
              <a:rPr lang="en-GB" b="0" dirty="0"/>
              <a:t>Interpretation: Variability is not uniform, highlighting limitations of the linear model.</a:t>
            </a:r>
          </a:p>
          <a:p>
            <a:pPr>
              <a:buFont typeface="Arial" panose="020B0604020202020204" pitchFamily="34" charset="0"/>
              <a:buNone/>
            </a:pPr>
            <a:endParaRPr lang="en-GB" b="0" dirty="0"/>
          </a:p>
          <a:p>
            <a:pPr marL="0" indent="0">
              <a:buFont typeface="Arial" panose="020B0604020202020204" pitchFamily="34" charset="0"/>
              <a:buNone/>
            </a:pPr>
            <a:r>
              <a:rPr lang="en-GB" b="0" dirty="0"/>
              <a:t>Residuals vs Leverage Plot</a:t>
            </a:r>
          </a:p>
          <a:p>
            <a:pPr>
              <a:buFont typeface="Arial" panose="020B0604020202020204" pitchFamily="34" charset="0"/>
              <a:buNone/>
            </a:pPr>
            <a:r>
              <a:rPr lang="en-GB" b="0" dirty="0"/>
              <a:t>Purpose: Identifies influential points.</a:t>
            </a:r>
          </a:p>
          <a:p>
            <a:pPr>
              <a:buFont typeface="Arial" panose="020B0604020202020204" pitchFamily="34" charset="0"/>
              <a:buNone/>
            </a:pPr>
            <a:r>
              <a:rPr lang="en-GB" b="0" dirty="0"/>
              <a:t>Key Observations:</a:t>
            </a:r>
          </a:p>
          <a:p>
            <a:pPr marL="457200" lvl="1" indent="0">
              <a:buFont typeface="Arial" panose="020B0604020202020204" pitchFamily="34" charset="0"/>
              <a:buNone/>
            </a:pPr>
            <a:r>
              <a:rPr lang="en-GB" b="0" dirty="0"/>
              <a:t>Points near Cook's distance suggest high influence.</a:t>
            </a:r>
          </a:p>
          <a:p>
            <a:pPr>
              <a:buFont typeface="Arial" panose="020B0604020202020204" pitchFamily="34" charset="0"/>
              <a:buNone/>
            </a:pPr>
            <a:r>
              <a:rPr lang="en-GB" b="0" dirty="0"/>
              <a:t>Interpretation: Influential points may overly affect model reliability.</a:t>
            </a:r>
          </a:p>
          <a:p>
            <a:pPr>
              <a:buFont typeface="Arial" panose="020B0604020202020204" pitchFamily="34" charset="0"/>
              <a:buNone/>
            </a:pPr>
            <a:endParaRPr lang="en-GB"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Averaging within groups might make the residuals more normal since extreme outliers in individual data points (which can distort normality) are smoothed out in the grouping process. This aligns with the more linear trend observed when plotting group averages.</a:t>
            </a:r>
          </a:p>
          <a:p>
            <a:pPr>
              <a:buFont typeface="Arial" panose="020B0604020202020204" pitchFamily="34" charset="0"/>
              <a:buNone/>
            </a:pPr>
            <a:endParaRPr lang="en-GB" b="0" dirty="0"/>
          </a:p>
          <a:p>
            <a:endParaRPr lang="en-US" b="0" dirty="0"/>
          </a:p>
        </p:txBody>
      </p:sp>
      <p:sp>
        <p:nvSpPr>
          <p:cNvPr id="4" name="Slide Number Placeholder 3"/>
          <p:cNvSpPr>
            <a:spLocks noGrp="1"/>
          </p:cNvSpPr>
          <p:nvPr>
            <p:ph type="sldNum" sz="quarter" idx="5"/>
          </p:nvPr>
        </p:nvSpPr>
        <p:spPr/>
        <p:txBody>
          <a:bodyPr/>
          <a:lstStyle/>
          <a:p>
            <a:fld id="{F397FDB5-192D-D24F-A270-C65EFDB4AB84}" type="slidenum">
              <a:rPr lang="en-US" smtClean="0"/>
              <a:t>13</a:t>
            </a:fld>
            <a:endParaRPr lang="en-US"/>
          </a:p>
        </p:txBody>
      </p:sp>
    </p:spTree>
    <p:extLst>
      <p:ext uri="{BB962C8B-B14F-4D97-AF65-F5344CB8AC3E}">
        <p14:creationId xmlns:p14="http://schemas.microsoft.com/office/powerpoint/2010/main" val="1060907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2E2FA-2456-7750-7E9C-ED73FFD012D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2666754-09D7-6CEE-4987-5458393274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57D2B6C-6282-C9C4-2666-9419DEC41A89}"/>
              </a:ext>
            </a:extLst>
          </p:cNvPr>
          <p:cNvSpPr>
            <a:spLocks noGrp="1"/>
          </p:cNvSpPr>
          <p:nvPr>
            <p:ph type="dt" sz="half" idx="10"/>
          </p:nvPr>
        </p:nvSpPr>
        <p:spPr/>
        <p:txBody>
          <a:bodyPr/>
          <a:lstStyle/>
          <a:p>
            <a:fld id="{3950955E-031E-C14D-8746-9C5A56F799D5}" type="datetimeFigureOut">
              <a:rPr lang="en-US" smtClean="0"/>
              <a:t>3/17/25</a:t>
            </a:fld>
            <a:endParaRPr lang="en-US"/>
          </a:p>
        </p:txBody>
      </p:sp>
      <p:sp>
        <p:nvSpPr>
          <p:cNvPr id="5" name="Footer Placeholder 4">
            <a:extLst>
              <a:ext uri="{FF2B5EF4-FFF2-40B4-BE49-F238E27FC236}">
                <a16:creationId xmlns:a16="http://schemas.microsoft.com/office/drawing/2014/main" id="{CDDD52D5-7A02-2A88-9408-04E40B0BC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7AF20-8BB4-C8F2-25B7-F70A2165233B}"/>
              </a:ext>
            </a:extLst>
          </p:cNvPr>
          <p:cNvSpPr>
            <a:spLocks noGrp="1"/>
          </p:cNvSpPr>
          <p:nvPr>
            <p:ph type="sldNum" sz="quarter" idx="12"/>
          </p:nvPr>
        </p:nvSpPr>
        <p:spPr/>
        <p:txBody>
          <a:bodyPr/>
          <a:lstStyle/>
          <a:p>
            <a:fld id="{B81F3E52-0F2D-2546-A02D-A5114F2810D8}" type="slidenum">
              <a:rPr lang="en-US" smtClean="0"/>
              <a:t>‹#›</a:t>
            </a:fld>
            <a:endParaRPr lang="en-US"/>
          </a:p>
        </p:txBody>
      </p:sp>
    </p:spTree>
    <p:extLst>
      <p:ext uri="{BB962C8B-B14F-4D97-AF65-F5344CB8AC3E}">
        <p14:creationId xmlns:p14="http://schemas.microsoft.com/office/powerpoint/2010/main" val="2858956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A3141-1457-67AE-1AFB-209184F7080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C181ED3-0D5C-9AF5-CBE9-85B6CA15D92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3E63D3-AE96-8ACB-98E1-F8C5F76F4DB6}"/>
              </a:ext>
            </a:extLst>
          </p:cNvPr>
          <p:cNvSpPr>
            <a:spLocks noGrp="1"/>
          </p:cNvSpPr>
          <p:nvPr>
            <p:ph type="dt" sz="half" idx="10"/>
          </p:nvPr>
        </p:nvSpPr>
        <p:spPr/>
        <p:txBody>
          <a:bodyPr/>
          <a:lstStyle/>
          <a:p>
            <a:fld id="{3950955E-031E-C14D-8746-9C5A56F799D5}" type="datetimeFigureOut">
              <a:rPr lang="en-US" smtClean="0"/>
              <a:t>3/17/25</a:t>
            </a:fld>
            <a:endParaRPr lang="en-US"/>
          </a:p>
        </p:txBody>
      </p:sp>
      <p:sp>
        <p:nvSpPr>
          <p:cNvPr id="5" name="Footer Placeholder 4">
            <a:extLst>
              <a:ext uri="{FF2B5EF4-FFF2-40B4-BE49-F238E27FC236}">
                <a16:creationId xmlns:a16="http://schemas.microsoft.com/office/drawing/2014/main" id="{DF844348-9051-5F6B-4390-09D1C7C29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36CDEB-8961-8C42-6046-0EEABEAD966C}"/>
              </a:ext>
            </a:extLst>
          </p:cNvPr>
          <p:cNvSpPr>
            <a:spLocks noGrp="1"/>
          </p:cNvSpPr>
          <p:nvPr>
            <p:ph type="sldNum" sz="quarter" idx="12"/>
          </p:nvPr>
        </p:nvSpPr>
        <p:spPr/>
        <p:txBody>
          <a:bodyPr/>
          <a:lstStyle/>
          <a:p>
            <a:fld id="{B81F3E52-0F2D-2546-A02D-A5114F2810D8}" type="slidenum">
              <a:rPr lang="en-US" smtClean="0"/>
              <a:t>‹#›</a:t>
            </a:fld>
            <a:endParaRPr lang="en-US"/>
          </a:p>
        </p:txBody>
      </p:sp>
    </p:spTree>
    <p:extLst>
      <p:ext uri="{BB962C8B-B14F-4D97-AF65-F5344CB8AC3E}">
        <p14:creationId xmlns:p14="http://schemas.microsoft.com/office/powerpoint/2010/main" val="346085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D8C069-C7AE-BDB9-A008-3E9981D46DC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E7EBFAD-5950-254B-06C0-52C63F7608F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80EB42F-28D6-8A87-E227-398D117343FB}"/>
              </a:ext>
            </a:extLst>
          </p:cNvPr>
          <p:cNvSpPr>
            <a:spLocks noGrp="1"/>
          </p:cNvSpPr>
          <p:nvPr>
            <p:ph type="dt" sz="half" idx="10"/>
          </p:nvPr>
        </p:nvSpPr>
        <p:spPr/>
        <p:txBody>
          <a:bodyPr/>
          <a:lstStyle/>
          <a:p>
            <a:fld id="{3950955E-031E-C14D-8746-9C5A56F799D5}" type="datetimeFigureOut">
              <a:rPr lang="en-US" smtClean="0"/>
              <a:t>3/17/25</a:t>
            </a:fld>
            <a:endParaRPr lang="en-US"/>
          </a:p>
        </p:txBody>
      </p:sp>
      <p:sp>
        <p:nvSpPr>
          <p:cNvPr id="5" name="Footer Placeholder 4">
            <a:extLst>
              <a:ext uri="{FF2B5EF4-FFF2-40B4-BE49-F238E27FC236}">
                <a16:creationId xmlns:a16="http://schemas.microsoft.com/office/drawing/2014/main" id="{96113CBE-5F8C-95C4-4727-B2DAF7B3A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C3432-3E33-A8C9-CF32-F97BCB762192}"/>
              </a:ext>
            </a:extLst>
          </p:cNvPr>
          <p:cNvSpPr>
            <a:spLocks noGrp="1"/>
          </p:cNvSpPr>
          <p:nvPr>
            <p:ph type="sldNum" sz="quarter" idx="12"/>
          </p:nvPr>
        </p:nvSpPr>
        <p:spPr/>
        <p:txBody>
          <a:bodyPr/>
          <a:lstStyle/>
          <a:p>
            <a:fld id="{B81F3E52-0F2D-2546-A02D-A5114F2810D8}" type="slidenum">
              <a:rPr lang="en-US" smtClean="0"/>
              <a:t>‹#›</a:t>
            </a:fld>
            <a:endParaRPr lang="en-US"/>
          </a:p>
        </p:txBody>
      </p:sp>
    </p:spTree>
    <p:extLst>
      <p:ext uri="{BB962C8B-B14F-4D97-AF65-F5344CB8AC3E}">
        <p14:creationId xmlns:p14="http://schemas.microsoft.com/office/powerpoint/2010/main" val="903046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A270F-4203-CF4F-3726-679560FA799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25CC926-B91A-6131-3F76-5E8D382A389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F32B92F-2BFE-D755-068F-AB375A75F4A5}"/>
              </a:ext>
            </a:extLst>
          </p:cNvPr>
          <p:cNvSpPr>
            <a:spLocks noGrp="1"/>
          </p:cNvSpPr>
          <p:nvPr>
            <p:ph type="dt" sz="half" idx="10"/>
          </p:nvPr>
        </p:nvSpPr>
        <p:spPr/>
        <p:txBody>
          <a:bodyPr/>
          <a:lstStyle/>
          <a:p>
            <a:fld id="{3950955E-031E-C14D-8746-9C5A56F799D5}" type="datetimeFigureOut">
              <a:rPr lang="en-US" smtClean="0"/>
              <a:t>3/17/25</a:t>
            </a:fld>
            <a:endParaRPr lang="en-US"/>
          </a:p>
        </p:txBody>
      </p:sp>
      <p:sp>
        <p:nvSpPr>
          <p:cNvPr id="5" name="Footer Placeholder 4">
            <a:extLst>
              <a:ext uri="{FF2B5EF4-FFF2-40B4-BE49-F238E27FC236}">
                <a16:creationId xmlns:a16="http://schemas.microsoft.com/office/drawing/2014/main" id="{128A9A8E-2E54-1CA1-3B57-3271278F0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153A43-4699-BA18-0542-08B546EF0AFC}"/>
              </a:ext>
            </a:extLst>
          </p:cNvPr>
          <p:cNvSpPr>
            <a:spLocks noGrp="1"/>
          </p:cNvSpPr>
          <p:nvPr>
            <p:ph type="sldNum" sz="quarter" idx="12"/>
          </p:nvPr>
        </p:nvSpPr>
        <p:spPr/>
        <p:txBody>
          <a:bodyPr/>
          <a:lstStyle/>
          <a:p>
            <a:fld id="{B81F3E52-0F2D-2546-A02D-A5114F2810D8}" type="slidenum">
              <a:rPr lang="en-US" smtClean="0"/>
              <a:t>‹#›</a:t>
            </a:fld>
            <a:endParaRPr lang="en-US"/>
          </a:p>
        </p:txBody>
      </p:sp>
    </p:spTree>
    <p:extLst>
      <p:ext uri="{BB962C8B-B14F-4D97-AF65-F5344CB8AC3E}">
        <p14:creationId xmlns:p14="http://schemas.microsoft.com/office/powerpoint/2010/main" val="900731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3D7D0-0554-768D-D4EC-14DC2197A4F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40AE902-D0EE-743E-7691-EB47DADE70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1CEF5A3-4524-9CDB-782E-99850A47450B}"/>
              </a:ext>
            </a:extLst>
          </p:cNvPr>
          <p:cNvSpPr>
            <a:spLocks noGrp="1"/>
          </p:cNvSpPr>
          <p:nvPr>
            <p:ph type="dt" sz="half" idx="10"/>
          </p:nvPr>
        </p:nvSpPr>
        <p:spPr/>
        <p:txBody>
          <a:bodyPr/>
          <a:lstStyle/>
          <a:p>
            <a:fld id="{3950955E-031E-C14D-8746-9C5A56F799D5}" type="datetimeFigureOut">
              <a:rPr lang="en-US" smtClean="0"/>
              <a:t>3/17/25</a:t>
            </a:fld>
            <a:endParaRPr lang="en-US"/>
          </a:p>
        </p:txBody>
      </p:sp>
      <p:sp>
        <p:nvSpPr>
          <p:cNvPr id="5" name="Footer Placeholder 4">
            <a:extLst>
              <a:ext uri="{FF2B5EF4-FFF2-40B4-BE49-F238E27FC236}">
                <a16:creationId xmlns:a16="http://schemas.microsoft.com/office/drawing/2014/main" id="{B8F2C0D7-8345-E6E9-EE60-6D1D126B4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EE5D91-78EA-20E2-0CF2-11B6723A0439}"/>
              </a:ext>
            </a:extLst>
          </p:cNvPr>
          <p:cNvSpPr>
            <a:spLocks noGrp="1"/>
          </p:cNvSpPr>
          <p:nvPr>
            <p:ph type="sldNum" sz="quarter" idx="12"/>
          </p:nvPr>
        </p:nvSpPr>
        <p:spPr/>
        <p:txBody>
          <a:bodyPr/>
          <a:lstStyle/>
          <a:p>
            <a:fld id="{B81F3E52-0F2D-2546-A02D-A5114F2810D8}" type="slidenum">
              <a:rPr lang="en-US" smtClean="0"/>
              <a:t>‹#›</a:t>
            </a:fld>
            <a:endParaRPr lang="en-US"/>
          </a:p>
        </p:txBody>
      </p:sp>
    </p:spTree>
    <p:extLst>
      <p:ext uri="{BB962C8B-B14F-4D97-AF65-F5344CB8AC3E}">
        <p14:creationId xmlns:p14="http://schemas.microsoft.com/office/powerpoint/2010/main" val="2054010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CD1DF-E772-5995-62C7-421944810AF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183AAA9-1C62-D302-C36C-E64F332DBFB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04B58BE-8640-3C68-C188-A205F21BE60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9336A48-2BDF-914D-BE98-61312B3D8E66}"/>
              </a:ext>
            </a:extLst>
          </p:cNvPr>
          <p:cNvSpPr>
            <a:spLocks noGrp="1"/>
          </p:cNvSpPr>
          <p:nvPr>
            <p:ph type="dt" sz="half" idx="10"/>
          </p:nvPr>
        </p:nvSpPr>
        <p:spPr/>
        <p:txBody>
          <a:bodyPr/>
          <a:lstStyle/>
          <a:p>
            <a:fld id="{3950955E-031E-C14D-8746-9C5A56F799D5}" type="datetimeFigureOut">
              <a:rPr lang="en-US" smtClean="0"/>
              <a:t>3/17/25</a:t>
            </a:fld>
            <a:endParaRPr lang="en-US"/>
          </a:p>
        </p:txBody>
      </p:sp>
      <p:sp>
        <p:nvSpPr>
          <p:cNvPr id="6" name="Footer Placeholder 5">
            <a:extLst>
              <a:ext uri="{FF2B5EF4-FFF2-40B4-BE49-F238E27FC236}">
                <a16:creationId xmlns:a16="http://schemas.microsoft.com/office/drawing/2014/main" id="{1D8B7107-7F46-8B11-6FDE-203296A90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9D6780-0F61-AE69-3DCF-FF9CE25F605D}"/>
              </a:ext>
            </a:extLst>
          </p:cNvPr>
          <p:cNvSpPr>
            <a:spLocks noGrp="1"/>
          </p:cNvSpPr>
          <p:nvPr>
            <p:ph type="sldNum" sz="quarter" idx="12"/>
          </p:nvPr>
        </p:nvSpPr>
        <p:spPr/>
        <p:txBody>
          <a:bodyPr/>
          <a:lstStyle/>
          <a:p>
            <a:fld id="{B81F3E52-0F2D-2546-A02D-A5114F2810D8}" type="slidenum">
              <a:rPr lang="en-US" smtClean="0"/>
              <a:t>‹#›</a:t>
            </a:fld>
            <a:endParaRPr lang="en-US"/>
          </a:p>
        </p:txBody>
      </p:sp>
    </p:spTree>
    <p:extLst>
      <p:ext uri="{BB962C8B-B14F-4D97-AF65-F5344CB8AC3E}">
        <p14:creationId xmlns:p14="http://schemas.microsoft.com/office/powerpoint/2010/main" val="3095688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1DD4-56DA-CEB8-0F21-7ADC70A313D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739E87D-FA70-73AB-C8A9-FC70505EDA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E5122AC-F122-51D7-50EA-B3BC0D8BC0A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122B5DB-8AA6-D884-1F8C-51DC3B9384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6954D08-8686-AEE6-BF30-71002A43E97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3D1FB3D-B0C9-276A-D165-D0E2171A5766}"/>
              </a:ext>
            </a:extLst>
          </p:cNvPr>
          <p:cNvSpPr>
            <a:spLocks noGrp="1"/>
          </p:cNvSpPr>
          <p:nvPr>
            <p:ph type="dt" sz="half" idx="10"/>
          </p:nvPr>
        </p:nvSpPr>
        <p:spPr/>
        <p:txBody>
          <a:bodyPr/>
          <a:lstStyle/>
          <a:p>
            <a:fld id="{3950955E-031E-C14D-8746-9C5A56F799D5}" type="datetimeFigureOut">
              <a:rPr lang="en-US" smtClean="0"/>
              <a:t>3/17/25</a:t>
            </a:fld>
            <a:endParaRPr lang="en-US"/>
          </a:p>
        </p:txBody>
      </p:sp>
      <p:sp>
        <p:nvSpPr>
          <p:cNvPr id="8" name="Footer Placeholder 7">
            <a:extLst>
              <a:ext uri="{FF2B5EF4-FFF2-40B4-BE49-F238E27FC236}">
                <a16:creationId xmlns:a16="http://schemas.microsoft.com/office/drawing/2014/main" id="{CE140AB7-43E3-B56B-AE4C-146F7F94AC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7AC8F3-BF2D-3334-7EF0-47A9A3C777C4}"/>
              </a:ext>
            </a:extLst>
          </p:cNvPr>
          <p:cNvSpPr>
            <a:spLocks noGrp="1"/>
          </p:cNvSpPr>
          <p:nvPr>
            <p:ph type="sldNum" sz="quarter" idx="12"/>
          </p:nvPr>
        </p:nvSpPr>
        <p:spPr/>
        <p:txBody>
          <a:bodyPr/>
          <a:lstStyle/>
          <a:p>
            <a:fld id="{B81F3E52-0F2D-2546-A02D-A5114F2810D8}" type="slidenum">
              <a:rPr lang="en-US" smtClean="0"/>
              <a:t>‹#›</a:t>
            </a:fld>
            <a:endParaRPr lang="en-US"/>
          </a:p>
        </p:txBody>
      </p:sp>
    </p:spTree>
    <p:extLst>
      <p:ext uri="{BB962C8B-B14F-4D97-AF65-F5344CB8AC3E}">
        <p14:creationId xmlns:p14="http://schemas.microsoft.com/office/powerpoint/2010/main" val="1433522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47234-1232-B9D1-0781-AD9D35C5A2D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B254874-AB44-D14B-2BA3-65D85356A901}"/>
              </a:ext>
            </a:extLst>
          </p:cNvPr>
          <p:cNvSpPr>
            <a:spLocks noGrp="1"/>
          </p:cNvSpPr>
          <p:nvPr>
            <p:ph type="dt" sz="half" idx="10"/>
          </p:nvPr>
        </p:nvSpPr>
        <p:spPr/>
        <p:txBody>
          <a:bodyPr/>
          <a:lstStyle/>
          <a:p>
            <a:fld id="{3950955E-031E-C14D-8746-9C5A56F799D5}" type="datetimeFigureOut">
              <a:rPr lang="en-US" smtClean="0"/>
              <a:t>3/17/25</a:t>
            </a:fld>
            <a:endParaRPr lang="en-US"/>
          </a:p>
        </p:txBody>
      </p:sp>
      <p:sp>
        <p:nvSpPr>
          <p:cNvPr id="4" name="Footer Placeholder 3">
            <a:extLst>
              <a:ext uri="{FF2B5EF4-FFF2-40B4-BE49-F238E27FC236}">
                <a16:creationId xmlns:a16="http://schemas.microsoft.com/office/drawing/2014/main" id="{E9A6290D-82AD-E50B-B53F-6F1BB286AD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A57574-A130-D47A-CBA7-694AC8CD2A66}"/>
              </a:ext>
            </a:extLst>
          </p:cNvPr>
          <p:cNvSpPr>
            <a:spLocks noGrp="1"/>
          </p:cNvSpPr>
          <p:nvPr>
            <p:ph type="sldNum" sz="quarter" idx="12"/>
          </p:nvPr>
        </p:nvSpPr>
        <p:spPr/>
        <p:txBody>
          <a:bodyPr/>
          <a:lstStyle/>
          <a:p>
            <a:fld id="{B81F3E52-0F2D-2546-A02D-A5114F2810D8}" type="slidenum">
              <a:rPr lang="en-US" smtClean="0"/>
              <a:t>‹#›</a:t>
            </a:fld>
            <a:endParaRPr lang="en-US"/>
          </a:p>
        </p:txBody>
      </p:sp>
    </p:spTree>
    <p:extLst>
      <p:ext uri="{BB962C8B-B14F-4D97-AF65-F5344CB8AC3E}">
        <p14:creationId xmlns:p14="http://schemas.microsoft.com/office/powerpoint/2010/main" val="162136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E4998-CAF3-3F7E-FFFB-0FDE7F2A01E9}"/>
              </a:ext>
            </a:extLst>
          </p:cNvPr>
          <p:cNvSpPr>
            <a:spLocks noGrp="1"/>
          </p:cNvSpPr>
          <p:nvPr>
            <p:ph type="dt" sz="half" idx="10"/>
          </p:nvPr>
        </p:nvSpPr>
        <p:spPr/>
        <p:txBody>
          <a:bodyPr/>
          <a:lstStyle/>
          <a:p>
            <a:fld id="{3950955E-031E-C14D-8746-9C5A56F799D5}" type="datetimeFigureOut">
              <a:rPr lang="en-US" smtClean="0"/>
              <a:t>3/17/25</a:t>
            </a:fld>
            <a:endParaRPr lang="en-US"/>
          </a:p>
        </p:txBody>
      </p:sp>
      <p:sp>
        <p:nvSpPr>
          <p:cNvPr id="3" name="Footer Placeholder 2">
            <a:extLst>
              <a:ext uri="{FF2B5EF4-FFF2-40B4-BE49-F238E27FC236}">
                <a16:creationId xmlns:a16="http://schemas.microsoft.com/office/drawing/2014/main" id="{493B3F26-BBB4-69F1-BF88-000B51160F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565F95-E8F5-4C4D-39F5-719AD96081B8}"/>
              </a:ext>
            </a:extLst>
          </p:cNvPr>
          <p:cNvSpPr>
            <a:spLocks noGrp="1"/>
          </p:cNvSpPr>
          <p:nvPr>
            <p:ph type="sldNum" sz="quarter" idx="12"/>
          </p:nvPr>
        </p:nvSpPr>
        <p:spPr/>
        <p:txBody>
          <a:bodyPr/>
          <a:lstStyle/>
          <a:p>
            <a:fld id="{B81F3E52-0F2D-2546-A02D-A5114F2810D8}" type="slidenum">
              <a:rPr lang="en-US" smtClean="0"/>
              <a:t>‹#›</a:t>
            </a:fld>
            <a:endParaRPr lang="en-US"/>
          </a:p>
        </p:txBody>
      </p:sp>
    </p:spTree>
    <p:extLst>
      <p:ext uri="{BB962C8B-B14F-4D97-AF65-F5344CB8AC3E}">
        <p14:creationId xmlns:p14="http://schemas.microsoft.com/office/powerpoint/2010/main" val="386795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6FCCF-EE83-F838-05E5-55BB66C36CC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443FAE6-09E4-6F56-3D08-7A4169CBAE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CEED841-A486-551D-8825-5D8B229FB5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C721A3F-C25C-E255-007B-5A5FAA9ED7FF}"/>
              </a:ext>
            </a:extLst>
          </p:cNvPr>
          <p:cNvSpPr>
            <a:spLocks noGrp="1"/>
          </p:cNvSpPr>
          <p:nvPr>
            <p:ph type="dt" sz="half" idx="10"/>
          </p:nvPr>
        </p:nvSpPr>
        <p:spPr/>
        <p:txBody>
          <a:bodyPr/>
          <a:lstStyle/>
          <a:p>
            <a:fld id="{3950955E-031E-C14D-8746-9C5A56F799D5}" type="datetimeFigureOut">
              <a:rPr lang="en-US" smtClean="0"/>
              <a:t>3/17/25</a:t>
            </a:fld>
            <a:endParaRPr lang="en-US"/>
          </a:p>
        </p:txBody>
      </p:sp>
      <p:sp>
        <p:nvSpPr>
          <p:cNvPr id="6" name="Footer Placeholder 5">
            <a:extLst>
              <a:ext uri="{FF2B5EF4-FFF2-40B4-BE49-F238E27FC236}">
                <a16:creationId xmlns:a16="http://schemas.microsoft.com/office/drawing/2014/main" id="{3359E639-64B4-C12D-2274-0E3F029E7B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04FFFC-95F5-354B-BED4-1CE7BD44E4C8}"/>
              </a:ext>
            </a:extLst>
          </p:cNvPr>
          <p:cNvSpPr>
            <a:spLocks noGrp="1"/>
          </p:cNvSpPr>
          <p:nvPr>
            <p:ph type="sldNum" sz="quarter" idx="12"/>
          </p:nvPr>
        </p:nvSpPr>
        <p:spPr/>
        <p:txBody>
          <a:bodyPr/>
          <a:lstStyle/>
          <a:p>
            <a:fld id="{B81F3E52-0F2D-2546-A02D-A5114F2810D8}" type="slidenum">
              <a:rPr lang="en-US" smtClean="0"/>
              <a:t>‹#›</a:t>
            </a:fld>
            <a:endParaRPr lang="en-US"/>
          </a:p>
        </p:txBody>
      </p:sp>
    </p:spTree>
    <p:extLst>
      <p:ext uri="{BB962C8B-B14F-4D97-AF65-F5344CB8AC3E}">
        <p14:creationId xmlns:p14="http://schemas.microsoft.com/office/powerpoint/2010/main" val="170110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F41F0-2CF1-0908-8D15-A3ACFE1CEB3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49E41F8-2670-4386-F65A-BC8FAF1DE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21130A-14A1-B498-7EC9-FA0A98C89F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7139894-57CB-A1E4-263C-2AAA74989631}"/>
              </a:ext>
            </a:extLst>
          </p:cNvPr>
          <p:cNvSpPr>
            <a:spLocks noGrp="1"/>
          </p:cNvSpPr>
          <p:nvPr>
            <p:ph type="dt" sz="half" idx="10"/>
          </p:nvPr>
        </p:nvSpPr>
        <p:spPr/>
        <p:txBody>
          <a:bodyPr/>
          <a:lstStyle/>
          <a:p>
            <a:fld id="{3950955E-031E-C14D-8746-9C5A56F799D5}" type="datetimeFigureOut">
              <a:rPr lang="en-US" smtClean="0"/>
              <a:t>3/17/25</a:t>
            </a:fld>
            <a:endParaRPr lang="en-US"/>
          </a:p>
        </p:txBody>
      </p:sp>
      <p:sp>
        <p:nvSpPr>
          <p:cNvPr id="6" name="Footer Placeholder 5">
            <a:extLst>
              <a:ext uri="{FF2B5EF4-FFF2-40B4-BE49-F238E27FC236}">
                <a16:creationId xmlns:a16="http://schemas.microsoft.com/office/drawing/2014/main" id="{15F38D9F-956A-1061-B8CC-D86676E0D9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8C2AED-F969-88FF-6E28-85741BBE844C}"/>
              </a:ext>
            </a:extLst>
          </p:cNvPr>
          <p:cNvSpPr>
            <a:spLocks noGrp="1"/>
          </p:cNvSpPr>
          <p:nvPr>
            <p:ph type="sldNum" sz="quarter" idx="12"/>
          </p:nvPr>
        </p:nvSpPr>
        <p:spPr/>
        <p:txBody>
          <a:bodyPr/>
          <a:lstStyle/>
          <a:p>
            <a:fld id="{B81F3E52-0F2D-2546-A02D-A5114F2810D8}" type="slidenum">
              <a:rPr lang="en-US" smtClean="0"/>
              <a:t>‹#›</a:t>
            </a:fld>
            <a:endParaRPr lang="en-US"/>
          </a:p>
        </p:txBody>
      </p:sp>
    </p:spTree>
    <p:extLst>
      <p:ext uri="{BB962C8B-B14F-4D97-AF65-F5344CB8AC3E}">
        <p14:creationId xmlns:p14="http://schemas.microsoft.com/office/powerpoint/2010/main" val="219197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C79527-01BC-4B70-C85B-91FBDFFCCC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4778F67-7E73-D26C-5535-1037E9B57F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BB6358-C2C3-4862-1C1D-E54FB50386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950955E-031E-C14D-8746-9C5A56F799D5}" type="datetimeFigureOut">
              <a:rPr lang="en-US" smtClean="0"/>
              <a:t>3/17/25</a:t>
            </a:fld>
            <a:endParaRPr lang="en-US"/>
          </a:p>
        </p:txBody>
      </p:sp>
      <p:sp>
        <p:nvSpPr>
          <p:cNvPr id="5" name="Footer Placeholder 4">
            <a:extLst>
              <a:ext uri="{FF2B5EF4-FFF2-40B4-BE49-F238E27FC236}">
                <a16:creationId xmlns:a16="http://schemas.microsoft.com/office/drawing/2014/main" id="{424C7F6E-BD35-367A-1AF6-1EC38013A3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4339BBC-9171-E762-5578-605E6D6C91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81F3E52-0F2D-2546-A02D-A5114F2810D8}" type="slidenum">
              <a:rPr lang="en-US" smtClean="0"/>
              <a:t>‹#›</a:t>
            </a:fld>
            <a:endParaRPr lang="en-US"/>
          </a:p>
        </p:txBody>
      </p:sp>
    </p:spTree>
    <p:extLst>
      <p:ext uri="{BB962C8B-B14F-4D97-AF65-F5344CB8AC3E}">
        <p14:creationId xmlns:p14="http://schemas.microsoft.com/office/powerpoint/2010/main" val="3390785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B6199-FB63-3C12-C283-4F000A6F4577}"/>
              </a:ext>
            </a:extLst>
          </p:cNvPr>
          <p:cNvSpPr>
            <a:spLocks noGrp="1"/>
          </p:cNvSpPr>
          <p:nvPr>
            <p:ph type="ctrTitle"/>
          </p:nvPr>
        </p:nvSpPr>
        <p:spPr>
          <a:xfrm>
            <a:off x="3502731" y="1542402"/>
            <a:ext cx="5186842" cy="2387918"/>
          </a:xfrm>
        </p:spPr>
        <p:txBody>
          <a:bodyPr anchor="b">
            <a:normAutofit/>
          </a:bodyPr>
          <a:lstStyle/>
          <a:p>
            <a:r>
              <a:rPr lang="en-US" sz="5200" dirty="0">
                <a:solidFill>
                  <a:schemeClr val="tx2"/>
                </a:solidFill>
              </a:rPr>
              <a:t>MAST7210 Presentation</a:t>
            </a:r>
          </a:p>
        </p:txBody>
      </p:sp>
      <p:sp>
        <p:nvSpPr>
          <p:cNvPr id="3" name="Subtitle 2">
            <a:extLst>
              <a:ext uri="{FF2B5EF4-FFF2-40B4-BE49-F238E27FC236}">
                <a16:creationId xmlns:a16="http://schemas.microsoft.com/office/drawing/2014/main" id="{3B0B968D-A77F-FE8C-B6C2-9EE5254E72EC}"/>
              </a:ext>
            </a:extLst>
          </p:cNvPr>
          <p:cNvSpPr>
            <a:spLocks noGrp="1"/>
          </p:cNvSpPr>
          <p:nvPr>
            <p:ph type="subTitle" idx="1"/>
          </p:nvPr>
        </p:nvSpPr>
        <p:spPr>
          <a:xfrm>
            <a:off x="3502135" y="4001587"/>
            <a:ext cx="5188034" cy="682079"/>
          </a:xfrm>
        </p:spPr>
        <p:txBody>
          <a:bodyPr>
            <a:normAutofit/>
          </a:bodyPr>
          <a:lstStyle/>
          <a:p>
            <a:r>
              <a:rPr lang="en-US" dirty="0">
                <a:solidFill>
                  <a:schemeClr val="tx2"/>
                </a:solidFill>
              </a:rPr>
              <a:t>Deniz Korkmaz</a:t>
            </a:r>
          </a:p>
        </p:txBody>
      </p:sp>
    </p:spTree>
    <p:extLst>
      <p:ext uri="{BB962C8B-B14F-4D97-AF65-F5344CB8AC3E}">
        <p14:creationId xmlns:p14="http://schemas.microsoft.com/office/powerpoint/2010/main" val="243203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1ACA7-08DC-FFEA-6433-E35D221259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1CC13C-EDE1-8F52-28C5-2FBD818735F3}"/>
              </a:ext>
            </a:extLst>
          </p:cNvPr>
          <p:cNvSpPr>
            <a:spLocks noGrp="1"/>
          </p:cNvSpPr>
          <p:nvPr>
            <p:ph type="title"/>
          </p:nvPr>
        </p:nvSpPr>
        <p:spPr>
          <a:xfrm>
            <a:off x="1388223" y="552616"/>
            <a:ext cx="10044023" cy="877729"/>
          </a:xfrm>
        </p:spPr>
        <p:txBody>
          <a:bodyPr anchor="ctr">
            <a:normAutofit fontScale="90000"/>
          </a:bodyPr>
          <a:lstStyle/>
          <a:p>
            <a:pPr algn="ctr"/>
            <a:r>
              <a:rPr lang="en-GB" b="1" dirty="0"/>
              <a:t>T-test for School Type</a:t>
            </a:r>
            <a:br>
              <a:rPr lang="en-GB" sz="1600" dirty="0"/>
            </a:br>
            <a:endParaRPr lang="en-US" sz="4000" dirty="0">
              <a:solidFill>
                <a:srgbClr val="FFFFFF"/>
              </a:solidFill>
            </a:endParaRPr>
          </a:p>
        </p:txBody>
      </p:sp>
      <p:graphicFrame>
        <p:nvGraphicFramePr>
          <p:cNvPr id="5" name="Content Placeholder 2">
            <a:extLst>
              <a:ext uri="{FF2B5EF4-FFF2-40B4-BE49-F238E27FC236}">
                <a16:creationId xmlns:a16="http://schemas.microsoft.com/office/drawing/2014/main" id="{541DDB56-D880-DC37-5475-36332B39EABA}"/>
              </a:ext>
            </a:extLst>
          </p:cNvPr>
          <p:cNvGraphicFramePr>
            <a:graphicFrameLocks noGrp="1"/>
          </p:cNvGraphicFramePr>
          <p:nvPr>
            <p:ph idx="1"/>
            <p:extLst>
              <p:ext uri="{D42A27DB-BD31-4B8C-83A1-F6EECF244321}">
                <p14:modId xmlns:p14="http://schemas.microsoft.com/office/powerpoint/2010/main" val="7325106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9291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AE08-8D89-6457-F7E4-9CA6C047A2EC}"/>
              </a:ext>
            </a:extLst>
          </p:cNvPr>
          <p:cNvSpPr>
            <a:spLocks noGrp="1"/>
          </p:cNvSpPr>
          <p:nvPr>
            <p:ph type="title"/>
          </p:nvPr>
        </p:nvSpPr>
        <p:spPr>
          <a:xfrm>
            <a:off x="639024" y="47388"/>
            <a:ext cx="10515600" cy="1325563"/>
          </a:xfrm>
        </p:spPr>
        <p:txBody>
          <a:bodyPr/>
          <a:lstStyle/>
          <a:p>
            <a:r>
              <a:rPr lang="en-US" dirty="0"/>
              <a:t>Prediction of depression score without covariates</a:t>
            </a:r>
          </a:p>
        </p:txBody>
      </p:sp>
      <p:sp>
        <p:nvSpPr>
          <p:cNvPr id="3" name="Content Placeholder 2">
            <a:extLst>
              <a:ext uri="{FF2B5EF4-FFF2-40B4-BE49-F238E27FC236}">
                <a16:creationId xmlns:a16="http://schemas.microsoft.com/office/drawing/2014/main" id="{1AFC7B58-98F6-BFDD-8FFC-C3CFA9FE3412}"/>
              </a:ext>
            </a:extLst>
          </p:cNvPr>
          <p:cNvSpPr>
            <a:spLocks noGrp="1"/>
          </p:cNvSpPr>
          <p:nvPr>
            <p:ph idx="1"/>
          </p:nvPr>
        </p:nvSpPr>
        <p:spPr>
          <a:xfrm>
            <a:off x="86762" y="1372951"/>
            <a:ext cx="10515600" cy="4351338"/>
          </a:xfrm>
        </p:spPr>
        <p:txBody>
          <a:bodyPr>
            <a:normAutofit/>
          </a:bodyPr>
          <a:lstStyle/>
          <a:p>
            <a:pPr>
              <a:buFont typeface="Arial" panose="020B0604020202020204" pitchFamily="34" charset="0"/>
              <a:buChar char="•"/>
            </a:pPr>
            <a:r>
              <a:rPr lang="en-GB" dirty="0"/>
              <a:t>Predicts depression scores using only the overall mean (</a:t>
            </a:r>
            <a:r>
              <a:rPr lang="en-GB" b="1" dirty="0"/>
              <a:t>6.95</a:t>
            </a:r>
            <a:r>
              <a:rPr lang="en-GB" dirty="0"/>
              <a:t>), without considering individual factors.</a:t>
            </a:r>
          </a:p>
          <a:p>
            <a:pPr>
              <a:buFont typeface="Arial" panose="020B0604020202020204" pitchFamily="34" charset="0"/>
              <a:buChar char="•"/>
            </a:pPr>
            <a:r>
              <a:rPr lang="en-GB" dirty="0"/>
              <a:t>This represents the best estimate when no additional information (covariates) is available.</a:t>
            </a:r>
          </a:p>
          <a:p>
            <a:pPr>
              <a:buFont typeface="Arial" panose="020B0604020202020204" pitchFamily="34" charset="0"/>
              <a:buChar char="•"/>
            </a:pPr>
            <a:r>
              <a:rPr lang="en-GB" dirty="0"/>
              <a:t>The standard deviation (3.92) reflects the typical variation of individual scores around the mean.</a:t>
            </a:r>
          </a:p>
          <a:p>
            <a:pPr>
              <a:buFont typeface="Arial" panose="020B0604020202020204" pitchFamily="34" charset="0"/>
              <a:buChar char="•"/>
            </a:pPr>
            <a:r>
              <a:rPr lang="en-GB" dirty="0"/>
              <a:t>Ignores key predictors like BMI, sex, health, and social support.</a:t>
            </a:r>
          </a:p>
          <a:p>
            <a:pPr>
              <a:buFont typeface="Arial" panose="020B0604020202020204" pitchFamily="34" charset="0"/>
              <a:buChar char="•"/>
            </a:pPr>
            <a:r>
              <a:rPr lang="en-GB" dirty="0"/>
              <a:t>Likely less accurate compared to models that include covariates.</a:t>
            </a:r>
          </a:p>
          <a:p>
            <a:endParaRPr lang="en-US" dirty="0"/>
          </a:p>
        </p:txBody>
      </p:sp>
    </p:spTree>
    <p:extLst>
      <p:ext uri="{BB962C8B-B14F-4D97-AF65-F5344CB8AC3E}">
        <p14:creationId xmlns:p14="http://schemas.microsoft.com/office/powerpoint/2010/main" val="1469228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CDBF-DFA3-345C-972D-AEF8A0D48AED}"/>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2800" kern="1200" dirty="0">
                <a:solidFill>
                  <a:schemeClr val="tx2"/>
                </a:solidFill>
                <a:latin typeface="+mj-lt"/>
                <a:ea typeface="+mj-ea"/>
                <a:cs typeface="+mj-cs"/>
              </a:rPr>
              <a:t>Measure of Depression score using the covariates</a:t>
            </a:r>
          </a:p>
        </p:txBody>
      </p:sp>
      <p:pic>
        <p:nvPicPr>
          <p:cNvPr id="7" name="Graphic 6" descr="Bar chart">
            <a:extLst>
              <a:ext uri="{FF2B5EF4-FFF2-40B4-BE49-F238E27FC236}">
                <a16:creationId xmlns:a16="http://schemas.microsoft.com/office/drawing/2014/main" id="{AB3743F8-2502-C8F4-203F-A46C38BCDB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1786839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32C3-71AD-5089-A2CF-743BC89D9E66}"/>
              </a:ext>
            </a:extLst>
          </p:cNvPr>
          <p:cNvSpPr>
            <a:spLocks noGrp="1"/>
          </p:cNvSpPr>
          <p:nvPr>
            <p:ph type="title"/>
          </p:nvPr>
        </p:nvSpPr>
        <p:spPr>
          <a:xfrm>
            <a:off x="572493" y="1105472"/>
            <a:ext cx="11018520" cy="567482"/>
          </a:xfrm>
        </p:spPr>
        <p:txBody>
          <a:bodyPr vert="horz" lIns="91440" tIns="45720" rIns="91440" bIns="45720" rtlCol="0" anchor="b">
            <a:normAutofit/>
          </a:bodyPr>
          <a:lstStyle/>
          <a:p>
            <a:pPr algn="ctr"/>
            <a:r>
              <a:rPr lang="en-GB" sz="2400" b="1" dirty="0"/>
              <a:t>Evaluating Model Fit: Linear vs Quadratic Regression</a:t>
            </a:r>
            <a:endParaRPr lang="en-US" sz="5400" b="1" dirty="0"/>
          </a:p>
        </p:txBody>
      </p:sp>
      <p:sp>
        <p:nvSpPr>
          <p:cNvPr id="9" name="TextBox 8">
            <a:extLst>
              <a:ext uri="{FF2B5EF4-FFF2-40B4-BE49-F238E27FC236}">
                <a16:creationId xmlns:a16="http://schemas.microsoft.com/office/drawing/2014/main" id="{FD536EFB-28F9-003F-E185-352A6A102DC1}"/>
              </a:ext>
            </a:extLst>
          </p:cNvPr>
          <p:cNvSpPr txBox="1"/>
          <p:nvPr/>
        </p:nvSpPr>
        <p:spPr>
          <a:xfrm>
            <a:off x="572493" y="2546804"/>
            <a:ext cx="6713552" cy="4119172"/>
          </a:xfrm>
          <a:prstGeom prst="rect">
            <a:avLst/>
          </a:prstGeom>
        </p:spPr>
        <p:txBody>
          <a:bodyPr vert="horz" lIns="91440" tIns="45720" rIns="91440" bIns="45720" rtlCol="0" anchor="t">
            <a:normAutofit/>
          </a:bodyPr>
          <a:lstStyle/>
          <a:p>
            <a:pPr>
              <a:lnSpc>
                <a:spcPct val="90000"/>
              </a:lnSpc>
              <a:spcAft>
                <a:spcPts val="600"/>
              </a:spcAft>
            </a:pPr>
            <a:r>
              <a:rPr lang="en-US" sz="1500" dirty="0"/>
              <a:t>The quadratic regression model is likely better for this dataset because:</a:t>
            </a:r>
          </a:p>
          <a:p>
            <a:pPr marL="742950" lvl="1" indent="-228600">
              <a:lnSpc>
                <a:spcPct val="90000"/>
              </a:lnSpc>
              <a:spcAft>
                <a:spcPts val="600"/>
              </a:spcAft>
              <a:buFont typeface="Arial" panose="020B0604020202020204" pitchFamily="34" charset="0"/>
              <a:buChar char="•"/>
            </a:pPr>
            <a:r>
              <a:rPr lang="en-US" sz="1500" dirty="0"/>
              <a:t>It can capture the non-linear relationships indicated by the Residuals vs Fitted plot.</a:t>
            </a:r>
          </a:p>
          <a:p>
            <a:pPr marL="742950" lvl="1" indent="-228600">
              <a:lnSpc>
                <a:spcPct val="90000"/>
              </a:lnSpc>
              <a:spcAft>
                <a:spcPts val="600"/>
              </a:spcAft>
              <a:buFont typeface="Arial" panose="020B0604020202020204" pitchFamily="34" charset="0"/>
              <a:buChar char="•"/>
            </a:pPr>
            <a:r>
              <a:rPr lang="en-US" sz="1500" dirty="0"/>
              <a:t>It addresses heteroscedasticity to some extent by accounting for curvature.</a:t>
            </a:r>
          </a:p>
          <a:p>
            <a:pPr marL="742950" lvl="1" indent="-228600">
              <a:lnSpc>
                <a:spcPct val="90000"/>
              </a:lnSpc>
              <a:spcAft>
                <a:spcPts val="600"/>
              </a:spcAft>
              <a:buFont typeface="Arial" panose="020B0604020202020204" pitchFamily="34" charset="0"/>
              <a:buChar char="•"/>
            </a:pPr>
            <a:r>
              <a:rPr lang="en-US" sz="1500" dirty="0"/>
              <a:t>The linear model does not satisfy the assumptions of linearity and constant variance, as evident in the diagnostic plots.</a:t>
            </a:r>
          </a:p>
          <a:p>
            <a:pPr marL="742950" lvl="1" indent="-228600">
              <a:lnSpc>
                <a:spcPct val="90000"/>
              </a:lnSpc>
              <a:spcAft>
                <a:spcPts val="600"/>
              </a:spcAft>
              <a:buFont typeface="Arial" panose="020B0604020202020204" pitchFamily="34" charset="0"/>
              <a:buChar char="•"/>
            </a:pPr>
            <a:r>
              <a:rPr lang="en-US" sz="1500" dirty="0"/>
              <a:t>Linear models can arise if average for the predictors and/or dependent variable is used reducing complexity of the model.</a:t>
            </a:r>
          </a:p>
          <a:p>
            <a:pPr marL="742950" lvl="1" indent="-228600">
              <a:lnSpc>
                <a:spcPct val="90000"/>
              </a:lnSpc>
              <a:spcAft>
                <a:spcPts val="600"/>
              </a:spcAft>
              <a:buFont typeface="Arial" panose="020B0604020202020204" pitchFamily="34" charset="0"/>
              <a:buChar char="•"/>
            </a:pPr>
            <a:r>
              <a:rPr lang="en-GB" sz="1500" dirty="0"/>
              <a:t>However, this comes at the cost of losing detailed individual-level information, which might be important for understanding nuances in the data.</a:t>
            </a:r>
            <a:endParaRPr lang="en-US" sz="1500" dirty="0"/>
          </a:p>
        </p:txBody>
      </p:sp>
      <p:pic>
        <p:nvPicPr>
          <p:cNvPr id="12" name="Picture 11">
            <a:extLst>
              <a:ext uri="{FF2B5EF4-FFF2-40B4-BE49-F238E27FC236}">
                <a16:creationId xmlns:a16="http://schemas.microsoft.com/office/drawing/2014/main" id="{F84762AC-ACE5-49F7-4C36-D6DBC6B961B6}"/>
              </a:ext>
            </a:extLst>
          </p:cNvPr>
          <p:cNvPicPr>
            <a:picLocks noChangeAspect="1"/>
          </p:cNvPicPr>
          <p:nvPr/>
        </p:nvPicPr>
        <p:blipFill>
          <a:blip r:embed="rId3"/>
          <a:stretch>
            <a:fillRect/>
          </a:stretch>
        </p:blipFill>
        <p:spPr>
          <a:xfrm>
            <a:off x="7434462" y="2174488"/>
            <a:ext cx="3550521" cy="3466752"/>
          </a:xfrm>
          <a:prstGeom prst="rect">
            <a:avLst/>
          </a:prstGeom>
        </p:spPr>
      </p:pic>
    </p:spTree>
    <p:extLst>
      <p:ext uri="{BB962C8B-B14F-4D97-AF65-F5344CB8AC3E}">
        <p14:creationId xmlns:p14="http://schemas.microsoft.com/office/powerpoint/2010/main" val="703485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C9C33-9400-9E8D-00C7-86CD8C6F2A33}"/>
              </a:ext>
            </a:extLst>
          </p:cNvPr>
          <p:cNvSpPr>
            <a:spLocks noGrp="1"/>
          </p:cNvSpPr>
          <p:nvPr>
            <p:ph type="title"/>
          </p:nvPr>
        </p:nvSpPr>
        <p:spPr>
          <a:xfrm>
            <a:off x="1136397" y="502021"/>
            <a:ext cx="4959603" cy="1642969"/>
          </a:xfrm>
        </p:spPr>
        <p:txBody>
          <a:bodyPr anchor="b">
            <a:normAutofit/>
          </a:bodyPr>
          <a:lstStyle/>
          <a:p>
            <a:r>
              <a:rPr lang="en-GB" sz="3700"/>
              <a:t>Depression Score and Average BMI Relationship</a:t>
            </a:r>
            <a:endParaRPr lang="en-US" sz="3700"/>
          </a:p>
        </p:txBody>
      </p:sp>
      <p:sp>
        <p:nvSpPr>
          <p:cNvPr id="3" name="Content Placeholder 2">
            <a:extLst>
              <a:ext uri="{FF2B5EF4-FFF2-40B4-BE49-F238E27FC236}">
                <a16:creationId xmlns:a16="http://schemas.microsoft.com/office/drawing/2014/main" id="{30D8707B-EDAF-30C5-5AA7-B46713207D2B}"/>
              </a:ext>
            </a:extLst>
          </p:cNvPr>
          <p:cNvSpPr>
            <a:spLocks noGrp="1"/>
          </p:cNvSpPr>
          <p:nvPr>
            <p:ph idx="1"/>
          </p:nvPr>
        </p:nvSpPr>
        <p:spPr>
          <a:xfrm>
            <a:off x="1136397" y="2418408"/>
            <a:ext cx="4959603" cy="3522569"/>
          </a:xfrm>
        </p:spPr>
        <p:txBody>
          <a:bodyPr anchor="t">
            <a:normAutofit/>
          </a:bodyPr>
          <a:lstStyle/>
          <a:p>
            <a:pPr>
              <a:buFont typeface="+mj-lt"/>
              <a:buAutoNum type="arabicPeriod"/>
            </a:pPr>
            <a:r>
              <a:rPr lang="en-GB" sz="1400" b="1" dirty="0"/>
              <a:t>Plot Objective:</a:t>
            </a:r>
            <a:endParaRPr lang="en-GB" sz="1400" dirty="0"/>
          </a:p>
          <a:p>
            <a:pPr lvl="1"/>
            <a:r>
              <a:rPr lang="en-GB" sz="1400" dirty="0"/>
              <a:t>This scatter plot examines the relationship between average Body Mass Index (BMI) and PHQ-9 Depression Scores.</a:t>
            </a:r>
          </a:p>
          <a:p>
            <a:pPr>
              <a:buFont typeface="+mj-lt"/>
              <a:buAutoNum type="arabicPeriod"/>
            </a:pPr>
            <a:r>
              <a:rPr lang="en-GB" sz="1400" b="1" dirty="0"/>
              <a:t>Observation of Trends:</a:t>
            </a:r>
            <a:endParaRPr lang="en-GB" sz="1400" dirty="0"/>
          </a:p>
          <a:p>
            <a:pPr lvl="1"/>
            <a:r>
              <a:rPr lang="en-GB" sz="1400" dirty="0"/>
              <a:t>A </a:t>
            </a:r>
            <a:r>
              <a:rPr lang="en-GB" sz="1400" b="1" dirty="0"/>
              <a:t>negative correlation</a:t>
            </a:r>
            <a:r>
              <a:rPr lang="en-GB" sz="1400" dirty="0"/>
              <a:t> is observed, as indicated by the downward trend in the regression line.</a:t>
            </a:r>
          </a:p>
          <a:p>
            <a:pPr lvl="1"/>
            <a:r>
              <a:rPr lang="en-GB" sz="1400" dirty="0"/>
              <a:t>Higher BMI values are generally associated with lower depression scores.</a:t>
            </a:r>
          </a:p>
          <a:p>
            <a:pPr>
              <a:buFont typeface="+mj-lt"/>
              <a:buAutoNum type="arabicPeriod"/>
            </a:pPr>
            <a:r>
              <a:rPr lang="en-GB" sz="1400" b="1" dirty="0"/>
              <a:t>Statistical Importance:</a:t>
            </a:r>
          </a:p>
          <a:p>
            <a:pPr lvl="1"/>
            <a:r>
              <a:rPr lang="en-GB" sz="1400" dirty="0"/>
              <a:t>The data suggests BMI might influence depression scores, but further statistical testing is required to confirm causation.</a:t>
            </a:r>
          </a:p>
          <a:p>
            <a:endParaRPr lang="en-US" sz="1400" dirty="0"/>
          </a:p>
        </p:txBody>
      </p:sp>
      <p:pic>
        <p:nvPicPr>
          <p:cNvPr id="5" name="Picture 4">
            <a:extLst>
              <a:ext uri="{FF2B5EF4-FFF2-40B4-BE49-F238E27FC236}">
                <a16:creationId xmlns:a16="http://schemas.microsoft.com/office/drawing/2014/main" id="{E254F7D4-8CA7-4F9D-2701-6401746D8DBD}"/>
              </a:ext>
            </a:extLst>
          </p:cNvPr>
          <p:cNvPicPr>
            <a:picLocks noChangeAspect="1"/>
          </p:cNvPicPr>
          <p:nvPr/>
        </p:nvPicPr>
        <p:blipFill>
          <a:blip r:embed="rId3"/>
          <a:stretch>
            <a:fillRect/>
          </a:stretch>
        </p:blipFill>
        <p:spPr>
          <a:xfrm>
            <a:off x="6512442" y="1382260"/>
            <a:ext cx="5201023" cy="3679722"/>
          </a:xfrm>
          <a:prstGeom prst="rect">
            <a:avLst/>
          </a:prstGeom>
        </p:spPr>
      </p:pic>
    </p:spTree>
    <p:extLst>
      <p:ext uri="{BB962C8B-B14F-4D97-AF65-F5344CB8AC3E}">
        <p14:creationId xmlns:p14="http://schemas.microsoft.com/office/powerpoint/2010/main" val="2270061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C1411-03F5-3B72-1870-CF19A511A2E3}"/>
              </a:ext>
            </a:extLst>
          </p:cNvPr>
          <p:cNvSpPr>
            <a:spLocks noGrp="1"/>
          </p:cNvSpPr>
          <p:nvPr>
            <p:ph type="title"/>
          </p:nvPr>
        </p:nvSpPr>
        <p:spPr>
          <a:xfrm>
            <a:off x="572493" y="238539"/>
            <a:ext cx="11018520" cy="1434415"/>
          </a:xfrm>
        </p:spPr>
        <p:txBody>
          <a:bodyPr anchor="b">
            <a:normAutofit/>
          </a:bodyPr>
          <a:lstStyle/>
          <a:p>
            <a:r>
              <a:rPr lang="en-GB" sz="4200" b="1" i="0" u="none" strike="noStrike">
                <a:effectLst/>
              </a:rPr>
              <a:t>Depression Score and Average Age Relationship</a:t>
            </a:r>
            <a:br>
              <a:rPr lang="en-GB" sz="4200" b="0" i="0" u="none" strike="noStrike">
                <a:effectLst/>
              </a:rPr>
            </a:br>
            <a:endParaRPr lang="en-US" sz="4200"/>
          </a:p>
        </p:txBody>
      </p:sp>
      <p:sp>
        <p:nvSpPr>
          <p:cNvPr id="3" name="Content Placeholder 2">
            <a:extLst>
              <a:ext uri="{FF2B5EF4-FFF2-40B4-BE49-F238E27FC236}">
                <a16:creationId xmlns:a16="http://schemas.microsoft.com/office/drawing/2014/main" id="{84928137-0D8B-0979-1A39-4F128C921227}"/>
              </a:ext>
            </a:extLst>
          </p:cNvPr>
          <p:cNvSpPr>
            <a:spLocks noGrp="1"/>
          </p:cNvSpPr>
          <p:nvPr>
            <p:ph idx="1"/>
          </p:nvPr>
        </p:nvSpPr>
        <p:spPr>
          <a:xfrm>
            <a:off x="572493" y="2071316"/>
            <a:ext cx="6713552" cy="4119172"/>
          </a:xfrm>
        </p:spPr>
        <p:txBody>
          <a:bodyPr anchor="t">
            <a:normAutofit/>
          </a:bodyPr>
          <a:lstStyle/>
          <a:p>
            <a:pPr marL="0" indent="0">
              <a:buNone/>
            </a:pPr>
            <a:r>
              <a:rPr lang="en-GB" sz="1700" b="1" dirty="0"/>
              <a:t>1. Plot Objective:</a:t>
            </a:r>
          </a:p>
          <a:p>
            <a:pPr lvl="1"/>
            <a:r>
              <a:rPr lang="en-GB" sz="1700" dirty="0"/>
              <a:t>This scatter plot examines the relationship between age and average PHQ-9 Depression Scores.</a:t>
            </a:r>
          </a:p>
          <a:p>
            <a:pPr marL="0" indent="0">
              <a:buNone/>
            </a:pPr>
            <a:r>
              <a:rPr lang="en-GB" sz="1700" b="1" dirty="0"/>
              <a:t>2. Observation of Trends:</a:t>
            </a:r>
            <a:endParaRPr lang="en-GB" sz="1700" dirty="0"/>
          </a:p>
          <a:p>
            <a:pPr lvl="1"/>
            <a:r>
              <a:rPr lang="en-GB" sz="1700" dirty="0"/>
              <a:t>An </a:t>
            </a:r>
            <a:r>
              <a:rPr lang="en-GB" sz="1700" b="1" dirty="0"/>
              <a:t>inverted U-shaped trend</a:t>
            </a:r>
            <a:r>
              <a:rPr lang="en-GB" sz="1700" dirty="0"/>
              <a:t> is observed, indicating that depression scores increase with age up to a peak and then slightly decline.</a:t>
            </a:r>
          </a:p>
          <a:p>
            <a:pPr lvl="1"/>
            <a:r>
              <a:rPr lang="en-GB" sz="1700" dirty="0"/>
              <a:t>Younger individuals (e.g., ages 14-15) have lower depression scores compared to those aged 17-18.</a:t>
            </a:r>
          </a:p>
          <a:p>
            <a:pPr marL="0" indent="0">
              <a:buNone/>
            </a:pPr>
            <a:r>
              <a:rPr lang="en-GB" sz="1700" b="1" dirty="0"/>
              <a:t>3. Statistical Importance:</a:t>
            </a:r>
            <a:endParaRPr lang="en-GB" sz="1700" dirty="0"/>
          </a:p>
          <a:p>
            <a:pPr lvl="1"/>
            <a:r>
              <a:rPr lang="en-GB" sz="1700" dirty="0"/>
              <a:t>The shaded region represents the </a:t>
            </a:r>
            <a:r>
              <a:rPr lang="en-GB" sz="1700" b="1" dirty="0"/>
              <a:t>confidence interval</a:t>
            </a:r>
            <a:r>
              <a:rPr lang="en-GB" sz="1700" dirty="0"/>
              <a:t>, showing the variability in the regression line predictions.</a:t>
            </a:r>
          </a:p>
          <a:p>
            <a:pPr lvl="1"/>
            <a:r>
              <a:rPr lang="en-GB" sz="1700" dirty="0"/>
              <a:t>The curvature of the regression line highlights a possible non-linear relationship between age and depression scores.</a:t>
            </a:r>
          </a:p>
          <a:p>
            <a:endParaRPr lang="en-US" sz="1700" dirty="0"/>
          </a:p>
        </p:txBody>
      </p:sp>
      <p:pic>
        <p:nvPicPr>
          <p:cNvPr id="5" name="Picture 4">
            <a:extLst>
              <a:ext uri="{FF2B5EF4-FFF2-40B4-BE49-F238E27FC236}">
                <a16:creationId xmlns:a16="http://schemas.microsoft.com/office/drawing/2014/main" id="{753C70E0-1CFD-F126-1051-5EA20D2D057F}"/>
              </a:ext>
            </a:extLst>
          </p:cNvPr>
          <p:cNvPicPr>
            <a:picLocks noChangeAspect="1"/>
          </p:cNvPicPr>
          <p:nvPr/>
        </p:nvPicPr>
        <p:blipFill>
          <a:blip r:embed="rId3"/>
          <a:stretch>
            <a:fillRect/>
          </a:stretch>
        </p:blipFill>
        <p:spPr>
          <a:xfrm>
            <a:off x="7858538" y="1911493"/>
            <a:ext cx="3221140" cy="4070752"/>
          </a:xfrm>
          <a:prstGeom prst="rect">
            <a:avLst/>
          </a:prstGeom>
        </p:spPr>
      </p:pic>
    </p:spTree>
    <p:extLst>
      <p:ext uri="{BB962C8B-B14F-4D97-AF65-F5344CB8AC3E}">
        <p14:creationId xmlns:p14="http://schemas.microsoft.com/office/powerpoint/2010/main" val="2770794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B860-5355-DAD9-B848-ACBC811ED73A}"/>
              </a:ext>
            </a:extLst>
          </p:cNvPr>
          <p:cNvSpPr>
            <a:spLocks noGrp="1"/>
          </p:cNvSpPr>
          <p:nvPr>
            <p:ph type="title"/>
          </p:nvPr>
        </p:nvSpPr>
        <p:spPr>
          <a:xfrm>
            <a:off x="572493" y="238539"/>
            <a:ext cx="11018520" cy="1434415"/>
          </a:xfrm>
        </p:spPr>
        <p:txBody>
          <a:bodyPr anchor="b">
            <a:normAutofit/>
          </a:bodyPr>
          <a:lstStyle/>
          <a:p>
            <a:r>
              <a:rPr lang="en-GB" sz="3800" b="1"/>
              <a:t>Depression Score and Average OSLO3 Relationship</a:t>
            </a:r>
            <a:br>
              <a:rPr lang="en-GB" sz="3800"/>
            </a:br>
            <a:endParaRPr lang="en-US" sz="3800"/>
          </a:p>
        </p:txBody>
      </p:sp>
      <p:sp>
        <p:nvSpPr>
          <p:cNvPr id="3" name="Content Placeholder 2">
            <a:extLst>
              <a:ext uri="{FF2B5EF4-FFF2-40B4-BE49-F238E27FC236}">
                <a16:creationId xmlns:a16="http://schemas.microsoft.com/office/drawing/2014/main" id="{D5BCA967-69D4-0691-70DE-73D21231B147}"/>
              </a:ext>
            </a:extLst>
          </p:cNvPr>
          <p:cNvSpPr>
            <a:spLocks noGrp="1"/>
          </p:cNvSpPr>
          <p:nvPr>
            <p:ph idx="1"/>
          </p:nvPr>
        </p:nvSpPr>
        <p:spPr>
          <a:xfrm>
            <a:off x="572493" y="2071316"/>
            <a:ext cx="6713552" cy="4119172"/>
          </a:xfrm>
        </p:spPr>
        <p:txBody>
          <a:bodyPr anchor="t">
            <a:normAutofit/>
          </a:bodyPr>
          <a:lstStyle/>
          <a:p>
            <a:endParaRPr lang="en-GB" sz="1500" dirty="0"/>
          </a:p>
          <a:p>
            <a:pPr>
              <a:buFont typeface="+mj-lt"/>
              <a:buAutoNum type="arabicPeriod"/>
            </a:pPr>
            <a:r>
              <a:rPr lang="en-GB" sz="1500" b="1" dirty="0"/>
              <a:t> Plot Objective:</a:t>
            </a:r>
            <a:endParaRPr lang="en-GB" sz="1500" dirty="0"/>
          </a:p>
          <a:p>
            <a:pPr marL="742950" lvl="1" indent="-285750">
              <a:buFont typeface="+mj-lt"/>
              <a:buAutoNum type="arabicPeriod"/>
            </a:pPr>
            <a:r>
              <a:rPr lang="en-GB" sz="1500" dirty="0"/>
              <a:t>This scatter plot examines the relationship between the average OSLO3 score (a measure of social support) and PHQ-9 Depression Scores.</a:t>
            </a:r>
          </a:p>
          <a:p>
            <a:pPr>
              <a:buFont typeface="+mj-lt"/>
              <a:buAutoNum type="arabicPeriod"/>
            </a:pPr>
            <a:r>
              <a:rPr lang="en-GB" sz="1500" b="1" dirty="0"/>
              <a:t> Observation of Trends:</a:t>
            </a:r>
            <a:endParaRPr lang="en-GB" sz="1500" dirty="0"/>
          </a:p>
          <a:p>
            <a:pPr marL="742950" lvl="1" indent="-285750">
              <a:buFont typeface="+mj-lt"/>
              <a:buAutoNum type="arabicPeriod"/>
            </a:pPr>
            <a:r>
              <a:rPr lang="en-GB" sz="1500" dirty="0"/>
              <a:t>Negative correlation is observed, as shown by the downward trend of the regression line.</a:t>
            </a:r>
          </a:p>
          <a:p>
            <a:pPr marL="742950" lvl="1" indent="-285750">
              <a:buFont typeface="+mj-lt"/>
              <a:buAutoNum type="arabicPeriod"/>
            </a:pPr>
            <a:r>
              <a:rPr lang="en-GB" sz="1500" dirty="0"/>
              <a:t>Higher OSLO3 values (indicating stronger social support) are generally associated with lower depression scores.</a:t>
            </a:r>
          </a:p>
          <a:p>
            <a:pPr>
              <a:buFont typeface="+mj-lt"/>
              <a:buAutoNum type="arabicPeriod"/>
            </a:pPr>
            <a:r>
              <a:rPr lang="en-GB" sz="1500" b="1" dirty="0"/>
              <a:t> Statistical Importance:</a:t>
            </a:r>
            <a:endParaRPr lang="en-GB" sz="1500" dirty="0"/>
          </a:p>
          <a:p>
            <a:pPr marL="742950" lvl="1" indent="-285750">
              <a:buFont typeface="+mj-lt"/>
              <a:buAutoNum type="arabicPeriod"/>
            </a:pPr>
            <a:r>
              <a:rPr lang="en-GB" sz="1500" dirty="0"/>
              <a:t>The shaded region represents the confidence interval around the regression line, reflecting variability in predictions.</a:t>
            </a:r>
          </a:p>
          <a:p>
            <a:pPr marL="742950" lvl="1" indent="-285750">
              <a:buFont typeface="+mj-lt"/>
              <a:buAutoNum type="arabicPeriod"/>
            </a:pPr>
            <a:r>
              <a:rPr lang="en-GB" sz="1500" dirty="0"/>
              <a:t>This analysis emphasizes the potential role of social support (OSLO3) in mitigating depression.</a:t>
            </a:r>
          </a:p>
          <a:p>
            <a:endParaRPr lang="en-US" sz="1500" dirty="0"/>
          </a:p>
        </p:txBody>
      </p:sp>
      <p:pic>
        <p:nvPicPr>
          <p:cNvPr id="6" name="Picture 5" descr="A graph with a line and a blue line&#10;&#10;AI-generated content may be incorrect.">
            <a:extLst>
              <a:ext uri="{FF2B5EF4-FFF2-40B4-BE49-F238E27FC236}">
                <a16:creationId xmlns:a16="http://schemas.microsoft.com/office/drawing/2014/main" id="{1DF47174-1DBC-C3A7-B5C2-862E3897FA15}"/>
              </a:ext>
            </a:extLst>
          </p:cNvPr>
          <p:cNvPicPr>
            <a:picLocks noChangeAspect="1"/>
          </p:cNvPicPr>
          <p:nvPr/>
        </p:nvPicPr>
        <p:blipFill>
          <a:blip r:embed="rId2"/>
          <a:stretch>
            <a:fillRect/>
          </a:stretch>
        </p:blipFill>
        <p:spPr>
          <a:xfrm>
            <a:off x="7286045" y="2875788"/>
            <a:ext cx="3472833" cy="3314700"/>
          </a:xfrm>
          <a:prstGeom prst="rect">
            <a:avLst/>
          </a:prstGeom>
        </p:spPr>
      </p:pic>
    </p:spTree>
    <p:extLst>
      <p:ext uri="{BB962C8B-B14F-4D97-AF65-F5344CB8AC3E}">
        <p14:creationId xmlns:p14="http://schemas.microsoft.com/office/powerpoint/2010/main" val="3450009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5E1D-9237-CF6F-27B6-08FBD09DE4D0}"/>
              </a:ext>
            </a:extLst>
          </p:cNvPr>
          <p:cNvSpPr>
            <a:spLocks noGrp="1"/>
          </p:cNvSpPr>
          <p:nvPr>
            <p:ph type="title"/>
          </p:nvPr>
        </p:nvSpPr>
        <p:spPr>
          <a:xfrm>
            <a:off x="572493" y="238539"/>
            <a:ext cx="11018520" cy="1434415"/>
          </a:xfrm>
        </p:spPr>
        <p:txBody>
          <a:bodyPr anchor="b">
            <a:normAutofit/>
          </a:bodyPr>
          <a:lstStyle/>
          <a:p>
            <a:r>
              <a:rPr lang="en-GB" sz="3000" b="1" i="0" u="none" strike="noStrike" dirty="0">
                <a:effectLst/>
              </a:rPr>
              <a:t>Quadratic Regression: log(Depression Score) vs log(BMI) by Sex</a:t>
            </a:r>
            <a:br>
              <a:rPr lang="en-GB" sz="3000" b="1" i="0" u="none" strike="noStrike" dirty="0">
                <a:effectLst/>
              </a:rPr>
            </a:br>
            <a:br>
              <a:rPr lang="en-GB" sz="3000" dirty="0"/>
            </a:br>
            <a:endParaRPr lang="en-US" sz="3000" dirty="0"/>
          </a:p>
        </p:txBody>
      </p:sp>
      <p:sp>
        <p:nvSpPr>
          <p:cNvPr id="3" name="Content Placeholder 2">
            <a:extLst>
              <a:ext uri="{FF2B5EF4-FFF2-40B4-BE49-F238E27FC236}">
                <a16:creationId xmlns:a16="http://schemas.microsoft.com/office/drawing/2014/main" id="{4620B789-83A2-E9F0-4BF7-FE32291A6B84}"/>
              </a:ext>
            </a:extLst>
          </p:cNvPr>
          <p:cNvSpPr>
            <a:spLocks noGrp="1"/>
          </p:cNvSpPr>
          <p:nvPr>
            <p:ph idx="1"/>
          </p:nvPr>
        </p:nvSpPr>
        <p:spPr>
          <a:xfrm>
            <a:off x="572493" y="2071316"/>
            <a:ext cx="6713552" cy="4119172"/>
          </a:xfrm>
        </p:spPr>
        <p:txBody>
          <a:bodyPr anchor="t">
            <a:normAutofit/>
          </a:bodyPr>
          <a:lstStyle/>
          <a:p>
            <a:pPr>
              <a:buFont typeface="Arial" panose="020B0604020202020204" pitchFamily="34" charset="0"/>
              <a:buChar char="•"/>
            </a:pPr>
            <a:r>
              <a:rPr lang="en-GB" sz="1700" b="1" dirty="0"/>
              <a:t>Logarithmic Trends:</a:t>
            </a:r>
            <a:r>
              <a:rPr lang="en-GB" sz="1700" dirty="0"/>
              <a:t> The log-transformed plot shows a smoother nonlinear relationship, reducing the influence of extreme values.</a:t>
            </a:r>
          </a:p>
          <a:p>
            <a:pPr>
              <a:buFont typeface="Arial" panose="020B0604020202020204" pitchFamily="34" charset="0"/>
              <a:buChar char="•"/>
            </a:pPr>
            <a:r>
              <a:rPr lang="en-GB" sz="1700" b="1" dirty="0"/>
              <a:t>Sex-Specific Differences:</a:t>
            </a:r>
            <a:endParaRPr lang="en-GB" sz="1700" dirty="0"/>
          </a:p>
          <a:p>
            <a:pPr marL="742950" lvl="1" indent="-285750">
              <a:buFont typeface="Arial" panose="020B0604020202020204" pitchFamily="34" charset="0"/>
              <a:buChar char="•"/>
            </a:pPr>
            <a:r>
              <a:rPr lang="en-GB" sz="1700" dirty="0"/>
              <a:t>Females (Pink Line): Exhibit a more pronounced nonlinear trend compared to males.</a:t>
            </a:r>
          </a:p>
          <a:p>
            <a:pPr marL="742950" lvl="1" indent="-285750">
              <a:buFont typeface="Arial" panose="020B0604020202020204" pitchFamily="34" charset="0"/>
              <a:buChar char="•"/>
            </a:pPr>
            <a:r>
              <a:rPr lang="en-GB" sz="1700" dirty="0"/>
              <a:t>Males (Blue Line): Show a gradual decrease in depression scores with increasing BMI in the log scale.</a:t>
            </a:r>
          </a:p>
          <a:p>
            <a:r>
              <a:rPr lang="en-GB" sz="1700" b="1" dirty="0"/>
              <a:t>Interpretation:</a:t>
            </a:r>
            <a:endParaRPr lang="en-GB" sz="1700" dirty="0"/>
          </a:p>
          <a:p>
            <a:pPr>
              <a:buFont typeface="Arial" panose="020B0604020202020204" pitchFamily="34" charset="0"/>
              <a:buChar char="•"/>
            </a:pPr>
            <a:r>
              <a:rPr lang="en-GB" sz="1700" dirty="0"/>
              <a:t>Transforming variables helps stabilize variances and improve the model fit.</a:t>
            </a:r>
          </a:p>
          <a:p>
            <a:pPr>
              <a:buFont typeface="Arial" panose="020B0604020202020204" pitchFamily="34" charset="0"/>
              <a:buChar char="•"/>
            </a:pPr>
            <a:r>
              <a:rPr lang="en-GB" sz="1700" dirty="0"/>
              <a:t>Sex remains an important factor, as trends differ significantly between males and females, reinforcing the need to include interaction terms in the model.</a:t>
            </a:r>
          </a:p>
          <a:p>
            <a:endParaRPr lang="en-US" sz="1700" dirty="0"/>
          </a:p>
        </p:txBody>
      </p:sp>
      <p:pic>
        <p:nvPicPr>
          <p:cNvPr id="6" name="Picture 5" descr="A graph with red and blue dots&#10;&#10;AI-generated content may be incorrect.">
            <a:extLst>
              <a:ext uri="{FF2B5EF4-FFF2-40B4-BE49-F238E27FC236}">
                <a16:creationId xmlns:a16="http://schemas.microsoft.com/office/drawing/2014/main" id="{287629F8-3982-1125-6C89-A5D4B433B965}"/>
              </a:ext>
            </a:extLst>
          </p:cNvPr>
          <p:cNvPicPr>
            <a:picLocks noChangeAspect="1"/>
          </p:cNvPicPr>
          <p:nvPr/>
        </p:nvPicPr>
        <p:blipFill>
          <a:blip r:embed="rId2"/>
          <a:stretch>
            <a:fillRect/>
          </a:stretch>
        </p:blipFill>
        <p:spPr>
          <a:xfrm>
            <a:off x="7137401" y="2090366"/>
            <a:ext cx="4216400" cy="3884287"/>
          </a:xfrm>
          <a:prstGeom prst="rect">
            <a:avLst/>
          </a:prstGeom>
        </p:spPr>
      </p:pic>
    </p:spTree>
    <p:extLst>
      <p:ext uri="{BB962C8B-B14F-4D97-AF65-F5344CB8AC3E}">
        <p14:creationId xmlns:p14="http://schemas.microsoft.com/office/powerpoint/2010/main" val="1678139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5CAC5-FD27-94E1-F64D-4309A9CB9C7B}"/>
              </a:ext>
            </a:extLst>
          </p:cNvPr>
          <p:cNvSpPr>
            <a:spLocks noGrp="1"/>
          </p:cNvSpPr>
          <p:nvPr>
            <p:ph type="title"/>
          </p:nvPr>
        </p:nvSpPr>
        <p:spPr>
          <a:xfrm>
            <a:off x="572493" y="238539"/>
            <a:ext cx="11018520" cy="1434415"/>
          </a:xfrm>
        </p:spPr>
        <p:txBody>
          <a:bodyPr anchor="b">
            <a:normAutofit/>
          </a:bodyPr>
          <a:lstStyle/>
          <a:p>
            <a:r>
              <a:rPr lang="en-GB" sz="4600"/>
              <a:t>Log-Quadratic Regression: log(DEPSCORE) vs log(HEALTH) by SEX</a:t>
            </a:r>
            <a:endParaRPr lang="en-US" sz="4600"/>
          </a:p>
        </p:txBody>
      </p:sp>
      <p:sp>
        <p:nvSpPr>
          <p:cNvPr id="3" name="Content Placeholder 2">
            <a:extLst>
              <a:ext uri="{FF2B5EF4-FFF2-40B4-BE49-F238E27FC236}">
                <a16:creationId xmlns:a16="http://schemas.microsoft.com/office/drawing/2014/main" id="{C4318645-017C-0679-740D-703DDC080E51}"/>
              </a:ext>
            </a:extLst>
          </p:cNvPr>
          <p:cNvSpPr>
            <a:spLocks noGrp="1"/>
          </p:cNvSpPr>
          <p:nvPr>
            <p:ph idx="1"/>
          </p:nvPr>
        </p:nvSpPr>
        <p:spPr>
          <a:xfrm>
            <a:off x="572493" y="2071316"/>
            <a:ext cx="6713552" cy="4119172"/>
          </a:xfrm>
        </p:spPr>
        <p:txBody>
          <a:bodyPr anchor="t">
            <a:normAutofit/>
          </a:bodyPr>
          <a:lstStyle/>
          <a:p>
            <a:pPr>
              <a:buFont typeface="Arial" panose="020B0604020202020204" pitchFamily="34" charset="0"/>
              <a:buChar char="•"/>
            </a:pPr>
            <a:r>
              <a:rPr lang="en-GB" sz="1200" dirty="0"/>
              <a:t>Log transformation smooths the relationship, showing a nonlinear decrease in log(DEPSCORE) with increasing log(HEALTH).</a:t>
            </a:r>
          </a:p>
          <a:p>
            <a:pPr>
              <a:buFont typeface="Arial" panose="020B0604020202020204" pitchFamily="34" charset="0"/>
              <a:buChar char="•"/>
            </a:pPr>
            <a:r>
              <a:rPr lang="en-GB" sz="1200" dirty="0"/>
              <a:t>The curve for males and females converges at higher HEALTH levels, suggesting consistent trends at extreme values.</a:t>
            </a:r>
          </a:p>
          <a:p>
            <a:pPr>
              <a:buFont typeface="Arial" panose="020B0604020202020204" pitchFamily="34" charset="0"/>
              <a:buChar char="•"/>
            </a:pPr>
            <a:r>
              <a:rPr lang="en-GB" sz="1200" dirty="0"/>
              <a:t>Females (Pink Line): Display a slightly steeper initial decline, indicating a strong impact of HEALTH on depression scores at lower HEALTH levels.</a:t>
            </a:r>
          </a:p>
          <a:p>
            <a:pPr>
              <a:buFont typeface="Arial" panose="020B0604020202020204" pitchFamily="34" charset="0"/>
              <a:buChar char="•"/>
            </a:pPr>
            <a:r>
              <a:rPr lang="en-GB" sz="1200" dirty="0"/>
              <a:t>Males (Blue Line): Show a more gradual relationship, with depression scores less sensitive to changes in HEALTH.</a:t>
            </a:r>
          </a:p>
          <a:p>
            <a:pPr>
              <a:buFont typeface="Arial" panose="020B0604020202020204" pitchFamily="34" charset="0"/>
              <a:buChar char="•"/>
            </a:pPr>
            <a:r>
              <a:rPr lang="en-GB" sz="1200" dirty="0"/>
              <a:t>Log-quadratic regression provides a better fit compared to the quadratic model, stabilising variance and reducing the impact of extreme values.</a:t>
            </a:r>
          </a:p>
          <a:p>
            <a:pPr>
              <a:buFont typeface="Arial" panose="020B0604020202020204" pitchFamily="34" charset="0"/>
              <a:buChar char="•"/>
            </a:pPr>
            <a:r>
              <a:rPr lang="en-GB" sz="1200" dirty="0"/>
              <a:t>Differences between sexes reinforce the need to consider interaction effects.</a:t>
            </a:r>
          </a:p>
          <a:p>
            <a:endParaRPr lang="en-US" sz="1700" dirty="0"/>
          </a:p>
        </p:txBody>
      </p:sp>
      <p:pic>
        <p:nvPicPr>
          <p:cNvPr id="4" name="Picture 3">
            <a:extLst>
              <a:ext uri="{FF2B5EF4-FFF2-40B4-BE49-F238E27FC236}">
                <a16:creationId xmlns:a16="http://schemas.microsoft.com/office/drawing/2014/main" id="{A676C830-CD89-8A80-01FD-859C6A7C61EC}"/>
              </a:ext>
            </a:extLst>
          </p:cNvPr>
          <p:cNvPicPr>
            <a:picLocks noChangeAspect="1"/>
          </p:cNvPicPr>
          <p:nvPr/>
        </p:nvPicPr>
        <p:blipFill>
          <a:blip r:embed="rId3"/>
          <a:srcRect r="5959"/>
          <a:stretch/>
        </p:blipFill>
        <p:spPr>
          <a:xfrm>
            <a:off x="7675658" y="2093976"/>
            <a:ext cx="3941064" cy="4096512"/>
          </a:xfrm>
          <a:prstGeom prst="rect">
            <a:avLst/>
          </a:prstGeom>
        </p:spPr>
      </p:pic>
    </p:spTree>
    <p:extLst>
      <p:ext uri="{BB962C8B-B14F-4D97-AF65-F5344CB8AC3E}">
        <p14:creationId xmlns:p14="http://schemas.microsoft.com/office/powerpoint/2010/main" val="3825224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C6B4-031D-93B2-5156-3EE7D9A79873}"/>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2200" b="1" i="0" u="none" strike="noStrike" kern="1200">
                <a:solidFill>
                  <a:schemeClr val="tx1"/>
                </a:solidFill>
                <a:effectLst/>
                <a:latin typeface="+mj-lt"/>
                <a:ea typeface="+mj-ea"/>
                <a:cs typeface="+mj-cs"/>
              </a:rPr>
              <a:t>Log-Quadratic Regression: log(DEPSCORE) vs log(OSLO3) by SEX</a:t>
            </a:r>
            <a:br>
              <a:rPr lang="en-US" sz="2200" b="1" i="0" u="none" strike="noStrike" kern="1200">
                <a:solidFill>
                  <a:schemeClr val="tx1"/>
                </a:solidFill>
                <a:effectLst/>
                <a:latin typeface="+mj-lt"/>
                <a:ea typeface="+mj-ea"/>
                <a:cs typeface="+mj-cs"/>
              </a:rPr>
            </a:br>
            <a:endParaRPr lang="en-US" sz="2200" kern="1200">
              <a:solidFill>
                <a:schemeClr val="tx1"/>
              </a:solidFill>
              <a:latin typeface="+mj-lt"/>
              <a:ea typeface="+mj-ea"/>
              <a:cs typeface="+mj-cs"/>
            </a:endParaRPr>
          </a:p>
        </p:txBody>
      </p:sp>
      <p:sp>
        <p:nvSpPr>
          <p:cNvPr id="7" name="TextBox 6">
            <a:extLst>
              <a:ext uri="{FF2B5EF4-FFF2-40B4-BE49-F238E27FC236}">
                <a16:creationId xmlns:a16="http://schemas.microsoft.com/office/drawing/2014/main" id="{5A5D1A50-01F4-2C53-AF30-B1A198F02BA0}"/>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dirty="0"/>
              <a:t>The log-transformed model smooths out extreme values, providing a more stable representation of the nonlinear relationship. </a:t>
            </a:r>
          </a:p>
          <a:p>
            <a:pPr indent="-228600">
              <a:lnSpc>
                <a:spcPct val="90000"/>
              </a:lnSpc>
              <a:spcAft>
                <a:spcPts val="600"/>
              </a:spcAft>
              <a:buFont typeface="Arial" panose="020B0604020202020204" pitchFamily="34" charset="0"/>
              <a:buChar char="•"/>
            </a:pPr>
            <a:r>
              <a:rPr lang="en-US" sz="1700" dirty="0"/>
              <a:t>Females (Pink Line): Show a gradual decline in depression scores with increasing OSLO3, followed by a steeper increase on the log scale.</a:t>
            </a:r>
          </a:p>
          <a:p>
            <a:pPr indent="-228600">
              <a:lnSpc>
                <a:spcPct val="90000"/>
              </a:lnSpc>
              <a:spcAft>
                <a:spcPts val="600"/>
              </a:spcAft>
              <a:buFont typeface="Arial" panose="020B0604020202020204" pitchFamily="34" charset="0"/>
              <a:buChar char="•"/>
            </a:pPr>
            <a:r>
              <a:rPr lang="en-US" sz="1700" dirty="0"/>
              <a:t>Males (Blue Line): Display a similar trend but with less pronounced changes compared to females.</a:t>
            </a:r>
          </a:p>
          <a:p>
            <a:pPr indent="-228600">
              <a:lnSpc>
                <a:spcPct val="90000"/>
              </a:lnSpc>
              <a:spcAft>
                <a:spcPts val="600"/>
              </a:spcAft>
              <a:buFont typeface="Arial" panose="020B0604020202020204" pitchFamily="34" charset="0"/>
              <a:buChar char="•"/>
            </a:pPr>
            <a:r>
              <a:rPr lang="en-US" sz="1700" dirty="0"/>
              <a:t>Log-transformations </a:t>
            </a:r>
            <a:r>
              <a:rPr lang="en-US" sz="1700" dirty="0" err="1"/>
              <a:t>stabilise</a:t>
            </a:r>
            <a:r>
              <a:rPr lang="en-US" sz="1700" dirty="0"/>
              <a:t> variances and improve the model's ability to account for nonlinear patterns.</a:t>
            </a:r>
          </a:p>
        </p:txBody>
      </p:sp>
      <p:pic>
        <p:nvPicPr>
          <p:cNvPr id="11" name="Content Placeholder 10" descr="A graph with red and blue dots&#10;&#10;AI-generated content may be incorrect.">
            <a:extLst>
              <a:ext uri="{FF2B5EF4-FFF2-40B4-BE49-F238E27FC236}">
                <a16:creationId xmlns:a16="http://schemas.microsoft.com/office/drawing/2014/main" id="{574643A4-8E90-22A5-4501-634D30D11BFE}"/>
              </a:ext>
            </a:extLst>
          </p:cNvPr>
          <p:cNvPicPr>
            <a:picLocks noGrp="1" noChangeAspect="1"/>
          </p:cNvPicPr>
          <p:nvPr>
            <p:ph idx="1"/>
          </p:nvPr>
        </p:nvPicPr>
        <p:blipFill>
          <a:blip r:embed="rId2"/>
          <a:stretch>
            <a:fillRect/>
          </a:stretch>
        </p:blipFill>
        <p:spPr>
          <a:xfrm>
            <a:off x="5769864" y="2121408"/>
            <a:ext cx="4163845" cy="3747457"/>
          </a:xfrm>
        </p:spPr>
      </p:pic>
    </p:spTree>
    <p:extLst>
      <p:ext uri="{BB962C8B-B14F-4D97-AF65-F5344CB8AC3E}">
        <p14:creationId xmlns:p14="http://schemas.microsoft.com/office/powerpoint/2010/main" val="794931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90704-4D1C-D5DC-691B-48B2C8985357}"/>
              </a:ext>
            </a:extLst>
          </p:cNvPr>
          <p:cNvSpPr>
            <a:spLocks noGrp="1"/>
          </p:cNvSpPr>
          <p:nvPr>
            <p:ph type="title"/>
          </p:nvPr>
        </p:nvSpPr>
        <p:spPr>
          <a:xfrm>
            <a:off x="1371597" y="348865"/>
            <a:ext cx="10044023" cy="877729"/>
          </a:xfrm>
        </p:spPr>
        <p:txBody>
          <a:bodyPr anchor="ctr">
            <a:normAutofit/>
          </a:bodyPr>
          <a:lstStyle/>
          <a:p>
            <a:pPr algn="ctr"/>
            <a:r>
              <a:rPr lang="en-US" sz="4000" dirty="0"/>
              <a:t>Background</a:t>
            </a:r>
          </a:p>
        </p:txBody>
      </p:sp>
      <p:graphicFrame>
        <p:nvGraphicFramePr>
          <p:cNvPr id="5" name="Content Placeholder 2">
            <a:extLst>
              <a:ext uri="{FF2B5EF4-FFF2-40B4-BE49-F238E27FC236}">
                <a16:creationId xmlns:a16="http://schemas.microsoft.com/office/drawing/2014/main" id="{4E602BE2-5813-9E30-513C-8088253ABA4B}"/>
              </a:ext>
            </a:extLst>
          </p:cNvPr>
          <p:cNvGraphicFramePr>
            <a:graphicFrameLocks noGrp="1"/>
          </p:cNvGraphicFramePr>
          <p:nvPr>
            <p:ph idx="1"/>
            <p:extLst>
              <p:ext uri="{D42A27DB-BD31-4B8C-83A1-F6EECF244321}">
                <p14:modId xmlns:p14="http://schemas.microsoft.com/office/powerpoint/2010/main" val="206926806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8550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ECFE6-748D-6DD6-3B24-B062C1E1255F}"/>
              </a:ext>
            </a:extLst>
          </p:cNvPr>
          <p:cNvSpPr>
            <a:spLocks noGrp="1"/>
          </p:cNvSpPr>
          <p:nvPr>
            <p:ph type="title"/>
          </p:nvPr>
        </p:nvSpPr>
        <p:spPr>
          <a:xfrm>
            <a:off x="1137034" y="609597"/>
            <a:ext cx="9392421" cy="1330841"/>
          </a:xfrm>
        </p:spPr>
        <p:txBody>
          <a:bodyPr vert="horz" lIns="91440" tIns="45720" rIns="91440" bIns="45720" rtlCol="0" anchor="ctr">
            <a:normAutofit/>
          </a:bodyPr>
          <a:lstStyle/>
          <a:p>
            <a:r>
              <a:rPr lang="en-GB" dirty="0"/>
              <a:t>Interaction Terms with Sex</a:t>
            </a:r>
            <a:endParaRPr lang="en-US" kern="1200" dirty="0">
              <a:solidFill>
                <a:schemeClr val="tx1"/>
              </a:solidFill>
              <a:latin typeface="+mj-lt"/>
              <a:ea typeface="+mj-ea"/>
              <a:cs typeface="+mj-cs"/>
            </a:endParaRPr>
          </a:p>
        </p:txBody>
      </p:sp>
      <p:pic>
        <p:nvPicPr>
          <p:cNvPr id="9" name="Content Placeholder 8" descr="A close-up of a computer code&#10;&#10;AI-generated content may be incorrect.">
            <a:extLst>
              <a:ext uri="{FF2B5EF4-FFF2-40B4-BE49-F238E27FC236}">
                <a16:creationId xmlns:a16="http://schemas.microsoft.com/office/drawing/2014/main" id="{85ED230C-4408-469C-18AD-C296ECC8A089}"/>
              </a:ext>
            </a:extLst>
          </p:cNvPr>
          <p:cNvPicPr>
            <a:picLocks noGrp="1" noChangeAspect="1"/>
          </p:cNvPicPr>
          <p:nvPr>
            <p:ph idx="1"/>
          </p:nvPr>
        </p:nvPicPr>
        <p:blipFill>
          <a:blip r:embed="rId2"/>
          <a:stretch>
            <a:fillRect/>
          </a:stretch>
        </p:blipFill>
        <p:spPr>
          <a:xfrm>
            <a:off x="860009" y="1470991"/>
            <a:ext cx="7740889" cy="2129701"/>
          </a:xfrm>
          <a:prstGeom prst="rect">
            <a:avLst/>
          </a:prstGeom>
        </p:spPr>
      </p:pic>
      <p:sp>
        <p:nvSpPr>
          <p:cNvPr id="11" name="TextBox 10">
            <a:extLst>
              <a:ext uri="{FF2B5EF4-FFF2-40B4-BE49-F238E27FC236}">
                <a16:creationId xmlns:a16="http://schemas.microsoft.com/office/drawing/2014/main" id="{7EB6CCC9-5841-B76A-AAEA-33111874B14B}"/>
              </a:ext>
            </a:extLst>
          </p:cNvPr>
          <p:cNvSpPr txBox="1"/>
          <p:nvPr/>
        </p:nvSpPr>
        <p:spPr>
          <a:xfrm>
            <a:off x="616226" y="3498574"/>
            <a:ext cx="8478078" cy="2617561"/>
          </a:xfrm>
          <a:prstGeom prst="rect">
            <a:avLst/>
          </a:prstGeom>
        </p:spPr>
        <p:txBody>
          <a:bodyPr vert="horz" lIns="91440" tIns="45720" rIns="91440" bIns="45720" rtlCol="0">
            <a:normAutofit fontScale="92500"/>
          </a:bodyPr>
          <a:lstStyle/>
          <a:p>
            <a:pPr marL="285750" indent="-285750">
              <a:lnSpc>
                <a:spcPct val="90000"/>
              </a:lnSpc>
              <a:spcAft>
                <a:spcPts val="600"/>
              </a:spcAft>
              <a:buFont typeface="Arial" panose="020B0604020202020204" pitchFamily="34" charset="0"/>
              <a:buChar char="•"/>
            </a:pPr>
            <a:r>
              <a:rPr lang="en-US" sz="1400" dirty="0"/>
              <a:t>BMI, OSLO3, and HEALTH have negative relationships with DEPSCORE, indicating that better health, higher BMI, and stronger social support are associated with lower depression scores, particularly for females.</a:t>
            </a:r>
          </a:p>
          <a:p>
            <a:pPr indent="-228600">
              <a:lnSpc>
                <a:spcPct val="90000"/>
              </a:lnSpc>
              <a:spcAft>
                <a:spcPts val="600"/>
              </a:spcAft>
              <a:buFont typeface="Arial" panose="020B0604020202020204" pitchFamily="34" charset="0"/>
              <a:buChar char="•"/>
            </a:pPr>
            <a:endParaRPr lang="en-US" sz="1400" dirty="0"/>
          </a:p>
          <a:p>
            <a:pPr marL="285750" indent="-285750">
              <a:lnSpc>
                <a:spcPct val="90000"/>
              </a:lnSpc>
              <a:spcAft>
                <a:spcPts val="600"/>
              </a:spcAft>
              <a:buFont typeface="Arial" panose="020B0604020202020204" pitchFamily="34" charset="0"/>
              <a:buChar char="•"/>
            </a:pPr>
            <a:r>
              <a:rPr lang="en-US" sz="1400" dirty="0"/>
              <a:t>The reference level for SEX is 0 (Female). This means the coefficients of BMI, OSLO3, and HEALTH directly describe their effects on DEPSCORE for females. (-0.3369, -0.5272  and -0.8773 )</a:t>
            </a:r>
          </a:p>
          <a:p>
            <a:pPr marL="285750" indent="-285750">
              <a:lnSpc>
                <a:spcPct val="90000"/>
              </a:lnSpc>
              <a:spcAft>
                <a:spcPts val="600"/>
              </a:spcAft>
              <a:buFont typeface="Arial" panose="020B0604020202020204" pitchFamily="34" charset="0"/>
              <a:buChar char="•"/>
            </a:pPr>
            <a:endParaRPr lang="en-US" sz="1400" dirty="0"/>
          </a:p>
          <a:p>
            <a:pPr marL="285750" indent="-285750">
              <a:lnSpc>
                <a:spcPct val="90000"/>
              </a:lnSpc>
              <a:spcAft>
                <a:spcPts val="600"/>
              </a:spcAft>
              <a:buFont typeface="Arial" panose="020B0604020202020204" pitchFamily="34" charset="0"/>
              <a:buChar char="•"/>
            </a:pPr>
            <a:r>
              <a:rPr lang="en-US" sz="1400" dirty="0"/>
              <a:t>For males (SEX = 1), the coefficients are adjusted by adding the interaction terms (factor(SEX)1:*). The total effect for males is calculated as the sum of the base coefficient (for females) and the corresponding interaction term.</a:t>
            </a:r>
          </a:p>
          <a:p>
            <a:pPr marL="285750" indent="-285750">
              <a:lnSpc>
                <a:spcPct val="90000"/>
              </a:lnSpc>
              <a:spcAft>
                <a:spcPts val="600"/>
              </a:spcAft>
              <a:buFont typeface="Arial" panose="020B0604020202020204" pitchFamily="34" charset="0"/>
              <a:buChar char="•"/>
            </a:pPr>
            <a:endParaRPr lang="en-US" sz="1400" dirty="0"/>
          </a:p>
          <a:p>
            <a:pPr marL="285750" indent="-285750">
              <a:lnSpc>
                <a:spcPct val="90000"/>
              </a:lnSpc>
              <a:spcAft>
                <a:spcPts val="600"/>
              </a:spcAft>
              <a:buFont typeface="Arial" panose="020B0604020202020204" pitchFamily="34" charset="0"/>
              <a:buChar char="•"/>
            </a:pPr>
            <a:r>
              <a:rPr lang="en-US" sz="1400" dirty="0"/>
              <a:t>This means for males, for one unit, depression score decreases by −0.6666, OSLO3 decreases by −0.3209 and health decreases by −0.6199.</a:t>
            </a:r>
          </a:p>
        </p:txBody>
      </p:sp>
    </p:spTree>
    <p:extLst>
      <p:ext uri="{BB962C8B-B14F-4D97-AF65-F5344CB8AC3E}">
        <p14:creationId xmlns:p14="http://schemas.microsoft.com/office/powerpoint/2010/main" val="2176262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2116E-37CC-7D4C-1E46-913CF027ED09}"/>
              </a:ext>
            </a:extLst>
          </p:cNvPr>
          <p:cNvSpPr>
            <a:spLocks noGrp="1"/>
          </p:cNvSpPr>
          <p:nvPr>
            <p:ph type="title"/>
          </p:nvPr>
        </p:nvSpPr>
        <p:spPr>
          <a:xfrm>
            <a:off x="572493" y="265417"/>
            <a:ext cx="11018520" cy="1434415"/>
          </a:xfrm>
        </p:spPr>
        <p:txBody>
          <a:bodyPr vert="horz" lIns="91440" tIns="45720" rIns="91440" bIns="45720" rtlCol="0" anchor="b">
            <a:normAutofit/>
          </a:bodyPr>
          <a:lstStyle/>
          <a:p>
            <a:r>
              <a:rPr lang="en-US" sz="3000" dirty="0"/>
              <a:t>Model Performance: Observed vs. Predicted Depression Scores</a:t>
            </a:r>
            <a:br>
              <a:rPr lang="en-US" sz="3000" dirty="0"/>
            </a:br>
            <a:endParaRPr lang="en-US" sz="3000" dirty="0"/>
          </a:p>
        </p:txBody>
      </p:sp>
      <p:sp>
        <p:nvSpPr>
          <p:cNvPr id="7" name="TextBox 6">
            <a:extLst>
              <a:ext uri="{FF2B5EF4-FFF2-40B4-BE49-F238E27FC236}">
                <a16:creationId xmlns:a16="http://schemas.microsoft.com/office/drawing/2014/main" id="{309DEAE1-66C8-62D3-8D42-1BC754997972}"/>
              </a:ext>
            </a:extLst>
          </p:cNvPr>
          <p:cNvSpPr txBox="1"/>
          <p:nvPr/>
        </p:nvSpPr>
        <p:spPr>
          <a:xfrm>
            <a:off x="572493" y="2071316"/>
            <a:ext cx="6713552" cy="4119172"/>
          </a:xfrm>
          <a:prstGeom prst="rect">
            <a:avLst/>
          </a:prstGeom>
        </p:spPr>
        <p:txBody>
          <a:bodyPr vert="horz" lIns="91440" tIns="45720" rIns="91440" bIns="45720" rtlCol="0" anchor="t">
            <a:normAutofit fontScale="92500" lnSpcReduction="10000"/>
          </a:bodyPr>
          <a:lstStyle/>
          <a:p>
            <a:pPr marL="285750" indent="-285750">
              <a:lnSpc>
                <a:spcPct val="90000"/>
              </a:lnSpc>
              <a:spcAft>
                <a:spcPts val="600"/>
              </a:spcAft>
              <a:buFont typeface="Arial" panose="020B0604020202020204" pitchFamily="34" charset="0"/>
              <a:buChar char="•"/>
            </a:pPr>
            <a:r>
              <a:rPr lang="en-US" sz="1700" dirty="0"/>
              <a:t>R-squared (0.406): The model explains 41% of the variance in depression scores based on the predictors included. This indicates a moderate fit of the model.</a:t>
            </a:r>
          </a:p>
          <a:p>
            <a:pPr marL="285750" indent="-285750">
              <a:lnSpc>
                <a:spcPct val="90000"/>
              </a:lnSpc>
              <a:spcAft>
                <a:spcPts val="600"/>
              </a:spcAft>
              <a:buFont typeface="Arial" panose="020B0604020202020204" pitchFamily="34" charset="0"/>
              <a:buChar char="•"/>
            </a:pPr>
            <a:endParaRPr lang="en-US" sz="1700" dirty="0"/>
          </a:p>
          <a:p>
            <a:pPr marL="285750" indent="-285750">
              <a:lnSpc>
                <a:spcPct val="90000"/>
              </a:lnSpc>
              <a:spcAft>
                <a:spcPts val="600"/>
              </a:spcAft>
              <a:buFont typeface="Arial" panose="020B0604020202020204" pitchFamily="34" charset="0"/>
              <a:buChar char="•"/>
            </a:pPr>
            <a:r>
              <a:rPr lang="en-US" sz="1700" dirty="0"/>
              <a:t>RMSE (3.077): The Root Mean Square Error quantifies the average deviation of the predicted scores from the observed scores, providing a measure of prediction accuracy.</a:t>
            </a:r>
          </a:p>
          <a:p>
            <a:pPr marL="285750" indent="-285750">
              <a:lnSpc>
                <a:spcPct val="90000"/>
              </a:lnSpc>
              <a:spcAft>
                <a:spcPts val="600"/>
              </a:spcAft>
              <a:buFont typeface="Arial" panose="020B0604020202020204" pitchFamily="34" charset="0"/>
              <a:buChar char="•"/>
            </a:pPr>
            <a:endParaRPr lang="en-US" sz="1700" dirty="0"/>
          </a:p>
          <a:p>
            <a:pPr marL="285750" indent="-285750">
              <a:lnSpc>
                <a:spcPct val="90000"/>
              </a:lnSpc>
              <a:spcAft>
                <a:spcPts val="600"/>
              </a:spcAft>
              <a:buFont typeface="Arial" panose="020B0604020202020204" pitchFamily="34" charset="0"/>
              <a:buChar char="•"/>
            </a:pPr>
            <a:r>
              <a:rPr lang="en-US" sz="1700" dirty="0"/>
              <a:t>Points closely aligned with the dashed red line represent better predictions where observed and predicted values are similar.</a:t>
            </a:r>
          </a:p>
          <a:p>
            <a:pPr marL="285750" indent="-285750">
              <a:lnSpc>
                <a:spcPct val="90000"/>
              </a:lnSpc>
              <a:spcAft>
                <a:spcPts val="600"/>
              </a:spcAft>
              <a:buFont typeface="Arial" panose="020B0604020202020204" pitchFamily="34" charset="0"/>
              <a:buChar char="•"/>
            </a:pPr>
            <a:endParaRPr lang="en-US" sz="1700" dirty="0"/>
          </a:p>
          <a:p>
            <a:pPr marL="285750" indent="-285750">
              <a:lnSpc>
                <a:spcPct val="90000"/>
              </a:lnSpc>
              <a:spcAft>
                <a:spcPts val="600"/>
              </a:spcAft>
              <a:buFont typeface="Arial" panose="020B0604020202020204" pitchFamily="34" charset="0"/>
              <a:buChar char="•"/>
            </a:pPr>
            <a:r>
              <a:rPr lang="en-US" sz="1700" dirty="0"/>
              <a:t>Points deviating from the red line indicate larger prediction errors.</a:t>
            </a:r>
          </a:p>
          <a:p>
            <a:pPr marL="285750" indent="-285750">
              <a:lnSpc>
                <a:spcPct val="90000"/>
              </a:lnSpc>
              <a:spcAft>
                <a:spcPts val="600"/>
              </a:spcAft>
              <a:buFont typeface="Arial" panose="020B0604020202020204" pitchFamily="34" charset="0"/>
              <a:buChar char="•"/>
            </a:pPr>
            <a:endParaRPr lang="en-US" sz="1700" dirty="0"/>
          </a:p>
          <a:p>
            <a:pPr marL="285750" indent="-285750">
              <a:lnSpc>
                <a:spcPct val="90000"/>
              </a:lnSpc>
              <a:spcAft>
                <a:spcPts val="600"/>
              </a:spcAft>
              <a:buFont typeface="Arial" panose="020B0604020202020204" pitchFamily="34" charset="0"/>
              <a:buChar char="•"/>
            </a:pPr>
            <a:r>
              <a:rPr lang="en-US" sz="1700" dirty="0"/>
              <a:t>While the model captures some variability in depression scores, there is room for improvement. Including additional predictors or interaction terms may enhance predictive power.</a:t>
            </a:r>
          </a:p>
        </p:txBody>
      </p:sp>
      <p:pic>
        <p:nvPicPr>
          <p:cNvPr id="11" name="Content Placeholder 10" descr="A graph with blue dots and red line&#10;&#10;AI-generated content may be incorrect.">
            <a:extLst>
              <a:ext uri="{FF2B5EF4-FFF2-40B4-BE49-F238E27FC236}">
                <a16:creationId xmlns:a16="http://schemas.microsoft.com/office/drawing/2014/main" id="{4CB0DF30-1618-D11D-922E-7FBDD6D8A13D}"/>
              </a:ext>
            </a:extLst>
          </p:cNvPr>
          <p:cNvPicPr>
            <a:picLocks noGrp="1" noChangeAspect="1"/>
          </p:cNvPicPr>
          <p:nvPr>
            <p:ph idx="1"/>
          </p:nvPr>
        </p:nvPicPr>
        <p:blipFill>
          <a:blip r:embed="rId3"/>
          <a:stretch>
            <a:fillRect/>
          </a:stretch>
        </p:blipFill>
        <p:spPr>
          <a:xfrm>
            <a:off x="7286045" y="2339284"/>
            <a:ext cx="3924975" cy="3711885"/>
          </a:xfrm>
        </p:spPr>
      </p:pic>
    </p:spTree>
    <p:extLst>
      <p:ext uri="{BB962C8B-B14F-4D97-AF65-F5344CB8AC3E}">
        <p14:creationId xmlns:p14="http://schemas.microsoft.com/office/powerpoint/2010/main" val="3012082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113BE-4E16-F2AB-EC0B-3FD2AAF7969D}"/>
              </a:ext>
            </a:extLst>
          </p:cNvPr>
          <p:cNvSpPr>
            <a:spLocks noGrp="1"/>
          </p:cNvSpPr>
          <p:nvPr>
            <p:ph type="title"/>
          </p:nvPr>
        </p:nvSpPr>
        <p:spPr/>
        <p:txBody>
          <a:bodyPr/>
          <a:lstStyle/>
          <a:p>
            <a:pPr algn="ctr"/>
            <a:r>
              <a:rPr lang="en-GB" dirty="0"/>
              <a:t>Predicted Depression Scores Using Only SEX of the pupil</a:t>
            </a:r>
            <a:endParaRPr lang="en-US" dirty="0"/>
          </a:p>
        </p:txBody>
      </p:sp>
      <p:sp>
        <p:nvSpPr>
          <p:cNvPr id="3" name="Content Placeholder 2">
            <a:extLst>
              <a:ext uri="{FF2B5EF4-FFF2-40B4-BE49-F238E27FC236}">
                <a16:creationId xmlns:a16="http://schemas.microsoft.com/office/drawing/2014/main" id="{B244C937-35AC-FC65-5C3A-0265895BC8C2}"/>
              </a:ext>
            </a:extLst>
          </p:cNvPr>
          <p:cNvSpPr>
            <a:spLocks noGrp="1"/>
          </p:cNvSpPr>
          <p:nvPr>
            <p:ph idx="1"/>
          </p:nvPr>
        </p:nvSpPr>
        <p:spPr/>
        <p:txBody>
          <a:bodyPr>
            <a:normAutofit fontScale="92500" lnSpcReduction="10000"/>
          </a:bodyPr>
          <a:lstStyle/>
          <a:p>
            <a:r>
              <a:rPr lang="en-GB" dirty="0"/>
              <a:t>A simple regression model was used to predict depression scores based solely on the variable SEX (0 = Female, 1 = Male).</a:t>
            </a:r>
          </a:p>
          <a:p>
            <a:r>
              <a:rPr lang="en-GB" dirty="0"/>
              <a:t>For a new pupil (SEX = 0, Female): Predicted depression score: 7.19.</a:t>
            </a:r>
          </a:p>
          <a:p>
            <a:r>
              <a:rPr lang="en-GB" dirty="0"/>
              <a:t>For a new pupil (SEX = 1, Male): Predicted depression score: 6.59.</a:t>
            </a:r>
          </a:p>
          <a:p>
            <a:r>
              <a:rPr lang="en-GB" dirty="0"/>
              <a:t>The model captures the mean differences in depression scores between females and males.</a:t>
            </a:r>
          </a:p>
          <a:p>
            <a:pPr>
              <a:buFont typeface="Arial" panose="020B0604020202020204" pitchFamily="34" charset="0"/>
              <a:buChar char="•"/>
            </a:pPr>
            <a:r>
              <a:rPr lang="en-GB" dirty="0"/>
              <a:t>Females tend to have higher predicted depression scores compared to males based on the dataset.</a:t>
            </a:r>
          </a:p>
          <a:p>
            <a:pPr>
              <a:buFont typeface="Arial" panose="020B0604020202020204" pitchFamily="34" charset="0"/>
              <a:buChar char="•"/>
            </a:pPr>
            <a:r>
              <a:rPr lang="en-GB" dirty="0"/>
              <a:t>The accuracy of predictions using only SEX was 75.79%, which highlights the significant role of sex in influencing depression scores in the dataset. The accuracy can be increased by adding more covariates.</a:t>
            </a:r>
          </a:p>
          <a:p>
            <a:endParaRPr lang="en-US" dirty="0"/>
          </a:p>
        </p:txBody>
      </p:sp>
    </p:spTree>
    <p:extLst>
      <p:ext uri="{BB962C8B-B14F-4D97-AF65-F5344CB8AC3E}">
        <p14:creationId xmlns:p14="http://schemas.microsoft.com/office/powerpoint/2010/main" val="4035661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0E5BA5-94CC-F21E-941A-911DCB3537FF}"/>
              </a:ext>
            </a:extLst>
          </p:cNvPr>
          <p:cNvSpPr>
            <a:spLocks noGrp="1"/>
          </p:cNvSpPr>
          <p:nvPr>
            <p:ph type="title"/>
          </p:nvPr>
        </p:nvSpPr>
        <p:spPr>
          <a:xfrm>
            <a:off x="1371597" y="348865"/>
            <a:ext cx="10044023" cy="877729"/>
          </a:xfrm>
        </p:spPr>
        <p:txBody>
          <a:bodyPr anchor="ctr">
            <a:normAutofit/>
          </a:bodyPr>
          <a:lstStyle/>
          <a:p>
            <a:r>
              <a:rPr lang="en-US" sz="3400">
                <a:solidFill>
                  <a:srgbClr val="FFFFFF"/>
                </a:solidFill>
              </a:rPr>
              <a:t>Prediction of Depression Score knowing all Covariates</a:t>
            </a:r>
          </a:p>
        </p:txBody>
      </p:sp>
      <p:graphicFrame>
        <p:nvGraphicFramePr>
          <p:cNvPr id="23" name="Content Placeholder 20">
            <a:extLst>
              <a:ext uri="{FF2B5EF4-FFF2-40B4-BE49-F238E27FC236}">
                <a16:creationId xmlns:a16="http://schemas.microsoft.com/office/drawing/2014/main" id="{77F61DCF-F971-6865-C4A9-479BDDBD602C}"/>
              </a:ext>
            </a:extLst>
          </p:cNvPr>
          <p:cNvGraphicFramePr>
            <a:graphicFrameLocks noGrp="1"/>
          </p:cNvGraphicFramePr>
          <p:nvPr>
            <p:ph idx="1"/>
            <p:extLst>
              <p:ext uri="{D42A27DB-BD31-4B8C-83A1-F6EECF244321}">
                <p14:modId xmlns:p14="http://schemas.microsoft.com/office/powerpoint/2010/main" val="254481058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8933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5B8983-DA71-BAF2-0150-BCB5CA5B73D9}"/>
              </a:ext>
            </a:extLst>
          </p:cNvPr>
          <p:cNvSpPr>
            <a:spLocks noGrp="1"/>
          </p:cNvSpPr>
          <p:nvPr>
            <p:ph type="title"/>
          </p:nvPr>
        </p:nvSpPr>
        <p:spPr>
          <a:xfrm>
            <a:off x="630936" y="640080"/>
            <a:ext cx="4818888" cy="1481328"/>
          </a:xfrm>
        </p:spPr>
        <p:txBody>
          <a:bodyPr anchor="b">
            <a:normAutofit/>
          </a:bodyPr>
          <a:lstStyle/>
          <a:p>
            <a:r>
              <a:rPr lang="en-US" sz="5000"/>
              <a:t>Pupils at most risk of Depression</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145B85-4CD8-A203-2766-990CE69F85CC}"/>
              </a:ext>
            </a:extLst>
          </p:cNvPr>
          <p:cNvSpPr>
            <a:spLocks noGrp="1"/>
          </p:cNvSpPr>
          <p:nvPr>
            <p:ph idx="1"/>
          </p:nvPr>
        </p:nvSpPr>
        <p:spPr>
          <a:xfrm>
            <a:off x="630936" y="2660904"/>
            <a:ext cx="4818888" cy="3547872"/>
          </a:xfrm>
        </p:spPr>
        <p:txBody>
          <a:bodyPr anchor="t">
            <a:normAutofit/>
          </a:bodyPr>
          <a:lstStyle/>
          <a:p>
            <a:pPr>
              <a:buFont typeface="Arial" panose="020B0604020202020204" pitchFamily="34" charset="0"/>
              <a:buChar char="•"/>
            </a:pPr>
            <a:r>
              <a:rPr lang="en-GB" sz="1500" dirty="0"/>
              <a:t>By sorting pupils based on these predictions in descending order, the top 5 pupils at the highest risk of depression were identified.</a:t>
            </a:r>
          </a:p>
          <a:p>
            <a:r>
              <a:rPr lang="en-GB" sz="1500" dirty="0"/>
              <a:t>Characteristics of High-Risk Pupils:</a:t>
            </a:r>
          </a:p>
          <a:p>
            <a:pPr lvl="1"/>
            <a:r>
              <a:rPr lang="en-GB" sz="1500" dirty="0"/>
              <a:t>AGE: Primarily adolescents aged 15-19.</a:t>
            </a:r>
          </a:p>
          <a:p>
            <a:pPr lvl="1"/>
            <a:r>
              <a:rPr lang="en-GB" sz="1500" dirty="0"/>
              <a:t>SEX: The sex was primarily female for the top 5 pupils of the highest depression scores.</a:t>
            </a:r>
          </a:p>
          <a:p>
            <a:pPr lvl="1"/>
            <a:r>
              <a:rPr lang="en-GB" sz="1500" dirty="0"/>
              <a:t>Scores: Low HEALTH and OSLO3 scores are prevalent among these pupils, correlating with higher depression risk.</a:t>
            </a:r>
          </a:p>
          <a:p>
            <a:r>
              <a:rPr lang="en-GB" sz="1500" dirty="0"/>
              <a:t>By identifying pupils with high predicted depression scores, targeted interventions can be designed, focusing on improving health and social support (OSLO3) for at-risk students.</a:t>
            </a:r>
          </a:p>
          <a:p>
            <a:endParaRPr lang="en-GB" sz="1500" dirty="0"/>
          </a:p>
          <a:p>
            <a:pPr lvl="1"/>
            <a:endParaRPr lang="en-GB" sz="1500" dirty="0"/>
          </a:p>
          <a:p>
            <a:pPr marL="457200" lvl="1" indent="0">
              <a:buNone/>
            </a:pPr>
            <a:endParaRPr lang="en-GB" sz="1500" dirty="0"/>
          </a:p>
        </p:txBody>
      </p:sp>
      <p:pic>
        <p:nvPicPr>
          <p:cNvPr id="5" name="Picture 4" descr="A number of numbers on a white background&#10;&#10;AI-generated content may be incorrect.">
            <a:extLst>
              <a:ext uri="{FF2B5EF4-FFF2-40B4-BE49-F238E27FC236}">
                <a16:creationId xmlns:a16="http://schemas.microsoft.com/office/drawing/2014/main" id="{4076D287-062E-1770-28ED-25840C3AC6EF}"/>
              </a:ext>
            </a:extLst>
          </p:cNvPr>
          <p:cNvPicPr>
            <a:picLocks noChangeAspect="1"/>
          </p:cNvPicPr>
          <p:nvPr/>
        </p:nvPicPr>
        <p:blipFill>
          <a:blip r:embed="rId2"/>
          <a:stretch>
            <a:fillRect/>
          </a:stretch>
        </p:blipFill>
        <p:spPr>
          <a:xfrm>
            <a:off x="6099048" y="2903574"/>
            <a:ext cx="5458968" cy="1140105"/>
          </a:xfrm>
          <a:prstGeom prst="rect">
            <a:avLst/>
          </a:prstGeom>
        </p:spPr>
      </p:pic>
    </p:spTree>
    <p:extLst>
      <p:ext uri="{BB962C8B-B14F-4D97-AF65-F5344CB8AC3E}">
        <p14:creationId xmlns:p14="http://schemas.microsoft.com/office/powerpoint/2010/main" val="3780751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9CEC01BD-E7D4-7584-D81C-3F4822624DD8}"/>
              </a:ext>
            </a:extLst>
          </p:cNvPr>
          <p:cNvPicPr>
            <a:picLocks noChangeAspect="1"/>
          </p:cNvPicPr>
          <p:nvPr/>
        </p:nvPicPr>
        <p:blipFill>
          <a:blip r:embed="rId2"/>
          <a:srcRect l="9091" t="14773"/>
          <a:stretch/>
        </p:blipFill>
        <p:spPr>
          <a:xfrm>
            <a:off x="20" y="10"/>
            <a:ext cx="12191981" cy="6857990"/>
          </a:xfrm>
          <a:prstGeom prst="rect">
            <a:avLst/>
          </a:prstGeom>
        </p:spPr>
      </p:pic>
      <p:sp>
        <p:nvSpPr>
          <p:cNvPr id="2" name="Title 1">
            <a:extLst>
              <a:ext uri="{FF2B5EF4-FFF2-40B4-BE49-F238E27FC236}">
                <a16:creationId xmlns:a16="http://schemas.microsoft.com/office/drawing/2014/main" id="{4ACADD98-9573-C473-B54B-9BA9C22C05D5}"/>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dirty="0">
                <a:solidFill>
                  <a:schemeClr val="bg1"/>
                </a:solidFill>
              </a:rPr>
              <a:t>Any Questions?</a:t>
            </a:r>
          </a:p>
        </p:txBody>
      </p:sp>
    </p:spTree>
    <p:extLst>
      <p:ext uri="{BB962C8B-B14F-4D97-AF65-F5344CB8AC3E}">
        <p14:creationId xmlns:p14="http://schemas.microsoft.com/office/powerpoint/2010/main" val="2834950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5FFA3-23C5-00DB-44EE-6A3BF05878CC}"/>
              </a:ext>
            </a:extLst>
          </p:cNvPr>
          <p:cNvSpPr>
            <a:spLocks noGrp="1"/>
          </p:cNvSpPr>
          <p:nvPr>
            <p:ph type="title"/>
          </p:nvPr>
        </p:nvSpPr>
        <p:spPr>
          <a:xfrm>
            <a:off x="5894962" y="479493"/>
            <a:ext cx="5458838" cy="1325563"/>
          </a:xfrm>
        </p:spPr>
        <p:txBody>
          <a:bodyPr>
            <a:normAutofit fontScale="90000"/>
          </a:bodyPr>
          <a:lstStyle/>
          <a:p>
            <a:r>
              <a:rPr lang="en-GB" dirty="0"/>
              <a:t>Model Selection Insights Using R², BIC, and Cp</a:t>
            </a:r>
          </a:p>
        </p:txBody>
      </p:sp>
      <p:sp>
        <p:nvSpPr>
          <p:cNvPr id="9" name="Content Placeholder 8">
            <a:extLst>
              <a:ext uri="{FF2B5EF4-FFF2-40B4-BE49-F238E27FC236}">
                <a16:creationId xmlns:a16="http://schemas.microsoft.com/office/drawing/2014/main" id="{34BE2AC4-11DB-E0B6-D8CE-EA94E4C422DB}"/>
              </a:ext>
            </a:extLst>
          </p:cNvPr>
          <p:cNvSpPr>
            <a:spLocks noGrp="1"/>
          </p:cNvSpPr>
          <p:nvPr>
            <p:ph idx="1"/>
          </p:nvPr>
        </p:nvSpPr>
        <p:spPr>
          <a:xfrm>
            <a:off x="5894962" y="1984443"/>
            <a:ext cx="5458838" cy="4192520"/>
          </a:xfrm>
        </p:spPr>
        <p:txBody>
          <a:bodyPr>
            <a:normAutofit/>
          </a:bodyPr>
          <a:lstStyle/>
          <a:p>
            <a:pPr>
              <a:buFont typeface="+mj-lt"/>
              <a:buAutoNum type="arabicPeriod"/>
            </a:pPr>
            <a:r>
              <a:rPr lang="en-GB" sz="1400" b="1" dirty="0"/>
              <a:t>Adjusted R² (Blue Plot):</a:t>
            </a:r>
            <a:endParaRPr lang="en-GB" sz="1400" dirty="0"/>
          </a:p>
          <a:p>
            <a:pPr marL="457200" lvl="1" indent="0">
              <a:buNone/>
            </a:pPr>
            <a:r>
              <a:rPr lang="en-GB" sz="1400" dirty="0"/>
              <a:t>A maximum of </a:t>
            </a:r>
            <a:r>
              <a:rPr lang="en-GB" sz="1400" b="1" dirty="0"/>
              <a:t>6 variables</a:t>
            </a:r>
            <a:r>
              <a:rPr lang="en-GB" sz="1400" dirty="0"/>
              <a:t> yields the highest Adjusted R², suggesting the best explanatory power for the data.</a:t>
            </a:r>
          </a:p>
          <a:p>
            <a:pPr>
              <a:buFont typeface="+mj-lt"/>
              <a:buAutoNum type="arabicPeriod"/>
            </a:pPr>
            <a:r>
              <a:rPr lang="en-GB" sz="1400" b="1" dirty="0"/>
              <a:t>BIC (Bayesian Information Criterion – Red Plot):</a:t>
            </a:r>
            <a:endParaRPr lang="en-GB" sz="1400" dirty="0"/>
          </a:p>
          <a:p>
            <a:pPr marL="457200" lvl="1" indent="0">
              <a:buNone/>
            </a:pPr>
            <a:r>
              <a:rPr lang="en-GB" sz="1400" b="1" dirty="0"/>
              <a:t>4 variables</a:t>
            </a:r>
            <a:r>
              <a:rPr lang="en-GB" sz="1400" dirty="0"/>
              <a:t> provide the optimal balance between model simplicity and fit, as BIC starts to increase beyond this point.</a:t>
            </a:r>
          </a:p>
          <a:p>
            <a:pPr>
              <a:buFont typeface="+mj-lt"/>
              <a:buAutoNum type="arabicPeriod"/>
            </a:pPr>
            <a:r>
              <a:rPr lang="en-GB" sz="1400" b="1" dirty="0"/>
              <a:t>Mallows’ Cp (Green Plot):</a:t>
            </a:r>
            <a:endParaRPr lang="en-GB" sz="1400" dirty="0"/>
          </a:p>
          <a:p>
            <a:pPr marL="457200" lvl="1" indent="0">
              <a:buNone/>
            </a:pPr>
            <a:r>
              <a:rPr lang="en-GB" sz="1400" dirty="0"/>
              <a:t>At </a:t>
            </a:r>
            <a:r>
              <a:rPr lang="en-GB" sz="1400" b="1" dirty="0"/>
              <a:t>6 variables</a:t>
            </a:r>
            <a:r>
              <a:rPr lang="en-GB" sz="1400" dirty="0"/>
              <a:t>, Mallows’ Cp is minimised, suggesting this model captures the data’s true structure effectively.</a:t>
            </a:r>
          </a:p>
          <a:p>
            <a:endParaRPr lang="en-US" sz="1400" dirty="0"/>
          </a:p>
        </p:txBody>
      </p:sp>
      <p:pic>
        <p:nvPicPr>
          <p:cNvPr id="5" name="Content Placeholder 4" descr="A graph of different types of graphs&#10;&#10;AI-generated content may be incorrect.">
            <a:extLst>
              <a:ext uri="{FF2B5EF4-FFF2-40B4-BE49-F238E27FC236}">
                <a16:creationId xmlns:a16="http://schemas.microsoft.com/office/drawing/2014/main" id="{E87DE9F0-02B2-5F8A-2928-37ABDEC172BD}"/>
              </a:ext>
            </a:extLst>
          </p:cNvPr>
          <p:cNvPicPr>
            <a:picLocks noChangeAspect="1"/>
          </p:cNvPicPr>
          <p:nvPr/>
        </p:nvPicPr>
        <p:blipFill>
          <a:blip r:embed="rId3"/>
          <a:srcRect l="244" r="-1" b="-1"/>
          <a:stretch/>
        </p:blipFill>
        <p:spPr>
          <a:xfrm>
            <a:off x="485709" y="1443916"/>
            <a:ext cx="5409253" cy="383640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Tree>
    <p:extLst>
      <p:ext uri="{BB962C8B-B14F-4D97-AF65-F5344CB8AC3E}">
        <p14:creationId xmlns:p14="http://schemas.microsoft.com/office/powerpoint/2010/main" val="1556418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ABBFE-A57A-5ACF-E5AC-0D165CB0CEB7}"/>
              </a:ext>
            </a:extLst>
          </p:cNvPr>
          <p:cNvSpPr>
            <a:spLocks noGrp="1"/>
          </p:cNvSpPr>
          <p:nvPr>
            <p:ph type="title"/>
          </p:nvPr>
        </p:nvSpPr>
        <p:spPr>
          <a:xfrm>
            <a:off x="0" y="-157729"/>
            <a:ext cx="10725454" cy="2314303"/>
          </a:xfrm>
        </p:spPr>
        <p:txBody>
          <a:bodyPr anchor="b">
            <a:noAutofit/>
          </a:bodyPr>
          <a:lstStyle/>
          <a:p>
            <a:pPr algn="ctr"/>
            <a:br>
              <a:rPr lang="en-GB" sz="5000" dirty="0"/>
            </a:br>
            <a:br>
              <a:rPr lang="en-GB" sz="5000" dirty="0"/>
            </a:br>
            <a:br>
              <a:rPr lang="en-GB" sz="5000" dirty="0"/>
            </a:br>
            <a:br>
              <a:rPr lang="en-GB" sz="5000" dirty="0"/>
            </a:br>
            <a:br>
              <a:rPr lang="en-GB" sz="5000" dirty="0"/>
            </a:br>
            <a:r>
              <a:rPr lang="en-GB" sz="5000" dirty="0"/>
              <a:t>Why 6 Variables Are Preferred in the Model?</a:t>
            </a:r>
            <a:br>
              <a:rPr lang="en-GB" sz="5000" dirty="0"/>
            </a:br>
            <a:endParaRPr lang="en-US" sz="5000" dirty="0"/>
          </a:p>
        </p:txBody>
      </p:sp>
      <p:sp>
        <p:nvSpPr>
          <p:cNvPr id="9" name="Content Placeholder 8">
            <a:extLst>
              <a:ext uri="{FF2B5EF4-FFF2-40B4-BE49-F238E27FC236}">
                <a16:creationId xmlns:a16="http://schemas.microsoft.com/office/drawing/2014/main" id="{316277D2-F19B-F194-078F-79A3756B92AB}"/>
              </a:ext>
            </a:extLst>
          </p:cNvPr>
          <p:cNvSpPr>
            <a:spLocks noGrp="1"/>
          </p:cNvSpPr>
          <p:nvPr>
            <p:ph idx="1"/>
          </p:nvPr>
        </p:nvSpPr>
        <p:spPr>
          <a:xfrm>
            <a:off x="6406430" y="3514745"/>
            <a:ext cx="4436166" cy="1644657"/>
          </a:xfrm>
        </p:spPr>
        <p:txBody>
          <a:bodyPr anchor="ctr">
            <a:normAutofit/>
          </a:bodyPr>
          <a:lstStyle/>
          <a:p>
            <a:pPr marL="0" indent="0">
              <a:buNone/>
            </a:pPr>
            <a:r>
              <a:rPr lang="en-GB" sz="1050" dirty="0"/>
              <a:t>The preference for </a:t>
            </a:r>
            <a:r>
              <a:rPr lang="en-GB" sz="1050" b="1" dirty="0"/>
              <a:t>6 variables</a:t>
            </a:r>
            <a:r>
              <a:rPr lang="en-GB" sz="1050" dirty="0"/>
              <a:t> is supported by:</a:t>
            </a:r>
          </a:p>
          <a:p>
            <a:pPr>
              <a:buAutoNum type="arabicPeriod"/>
            </a:pPr>
            <a:r>
              <a:rPr lang="en-GB" sz="1050" dirty="0"/>
              <a:t>All predictors being statistically significant.</a:t>
            </a:r>
          </a:p>
          <a:p>
            <a:pPr>
              <a:buAutoNum type="arabicPeriod"/>
            </a:pPr>
            <a:r>
              <a:rPr lang="en-GB" sz="1050" dirty="0"/>
              <a:t>Maximised Adjusted R-squared.</a:t>
            </a:r>
          </a:p>
          <a:p>
            <a:pPr>
              <a:buAutoNum type="arabicPeriod"/>
            </a:pPr>
            <a:r>
              <a:rPr lang="en-GB" sz="1050" dirty="0"/>
              <a:t>Minimised Residual Standard Error.</a:t>
            </a:r>
          </a:p>
          <a:p>
            <a:pPr>
              <a:buAutoNum type="arabicPeriod"/>
            </a:pPr>
            <a:r>
              <a:rPr lang="en-GB" sz="1050" dirty="0"/>
              <a:t>Theoretical relevance of all variables.</a:t>
            </a:r>
          </a:p>
        </p:txBody>
      </p:sp>
      <p:pic>
        <p:nvPicPr>
          <p:cNvPr id="5" name="Content Placeholder 4" descr="A screenshot of a computer&#10;&#10;AI-generated content may be incorrect.">
            <a:extLst>
              <a:ext uri="{FF2B5EF4-FFF2-40B4-BE49-F238E27FC236}">
                <a16:creationId xmlns:a16="http://schemas.microsoft.com/office/drawing/2014/main" id="{62EAD3FB-2C89-48EA-E6E3-95C325725366}"/>
              </a:ext>
            </a:extLst>
          </p:cNvPr>
          <p:cNvPicPr>
            <a:picLocks noChangeAspect="1"/>
          </p:cNvPicPr>
          <p:nvPr/>
        </p:nvPicPr>
        <p:blipFill>
          <a:blip r:embed="rId3"/>
          <a:stretch>
            <a:fillRect/>
          </a:stretch>
        </p:blipFill>
        <p:spPr>
          <a:xfrm>
            <a:off x="635295" y="3100706"/>
            <a:ext cx="5150277" cy="2562262"/>
          </a:xfrm>
          <a:prstGeom prst="rect">
            <a:avLst/>
          </a:prstGeom>
        </p:spPr>
      </p:pic>
    </p:spTree>
    <p:extLst>
      <p:ext uri="{BB962C8B-B14F-4D97-AF65-F5344CB8AC3E}">
        <p14:creationId xmlns:p14="http://schemas.microsoft.com/office/powerpoint/2010/main" val="3111656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8475-A312-5796-5E5D-C45C240D8790}"/>
              </a:ext>
            </a:extLst>
          </p:cNvPr>
          <p:cNvSpPr>
            <a:spLocks noGrp="1"/>
          </p:cNvSpPr>
          <p:nvPr>
            <p:ph type="title"/>
          </p:nvPr>
        </p:nvSpPr>
        <p:spPr>
          <a:xfrm>
            <a:off x="640080" y="329184"/>
            <a:ext cx="6894576" cy="1783080"/>
          </a:xfrm>
        </p:spPr>
        <p:txBody>
          <a:bodyPr anchor="b">
            <a:normAutofit/>
          </a:bodyPr>
          <a:lstStyle/>
          <a:p>
            <a:r>
              <a:rPr lang="en-US" sz="5400" dirty="0"/>
              <a:t>Measure of Depression score Using Box Plots</a:t>
            </a:r>
          </a:p>
        </p:txBody>
      </p:sp>
      <p:sp>
        <p:nvSpPr>
          <p:cNvPr id="11" name="Content Placeholder 10">
            <a:extLst>
              <a:ext uri="{FF2B5EF4-FFF2-40B4-BE49-F238E27FC236}">
                <a16:creationId xmlns:a16="http://schemas.microsoft.com/office/drawing/2014/main" id="{FCED36B0-2925-45FA-9EF5-E8E78A987AE4}"/>
              </a:ext>
            </a:extLst>
          </p:cNvPr>
          <p:cNvSpPr>
            <a:spLocks noGrp="1"/>
          </p:cNvSpPr>
          <p:nvPr>
            <p:ph idx="1"/>
          </p:nvPr>
        </p:nvSpPr>
        <p:spPr>
          <a:xfrm>
            <a:off x="640080" y="2706624"/>
            <a:ext cx="6894576" cy="3483864"/>
          </a:xfrm>
        </p:spPr>
        <p:txBody>
          <a:bodyPr>
            <a:normAutofit fontScale="77500" lnSpcReduction="20000"/>
          </a:bodyPr>
          <a:lstStyle/>
          <a:p>
            <a:pPr>
              <a:buFont typeface="+mj-lt"/>
              <a:buAutoNum type="arabicPeriod"/>
            </a:pPr>
            <a:r>
              <a:rPr lang="en-GB" b="1" dirty="0"/>
              <a:t>Median Values</a:t>
            </a:r>
            <a:r>
              <a:rPr lang="en-GB" dirty="0"/>
              <a:t>:</a:t>
            </a:r>
          </a:p>
          <a:p>
            <a:pPr marL="742950" lvl="1" indent="-285750">
              <a:buFont typeface="+mj-lt"/>
              <a:buAutoNum type="arabicPeriod"/>
            </a:pPr>
            <a:r>
              <a:rPr lang="en-GB" dirty="0"/>
              <a:t>Females (0): Median depression score = </a:t>
            </a:r>
            <a:r>
              <a:rPr lang="en-GB" b="1" dirty="0"/>
              <a:t>7</a:t>
            </a:r>
            <a:r>
              <a:rPr lang="en-GB" dirty="0"/>
              <a:t>.</a:t>
            </a:r>
          </a:p>
          <a:p>
            <a:pPr marL="742950" lvl="1" indent="-285750">
              <a:buFont typeface="+mj-lt"/>
              <a:buAutoNum type="arabicPeriod"/>
            </a:pPr>
            <a:r>
              <a:rPr lang="en-GB" dirty="0"/>
              <a:t>Males (1): Median depression score = </a:t>
            </a:r>
            <a:r>
              <a:rPr lang="en-GB" b="1" dirty="0"/>
              <a:t>6</a:t>
            </a:r>
            <a:r>
              <a:rPr lang="en-GB" dirty="0"/>
              <a:t>.</a:t>
            </a:r>
          </a:p>
          <a:p>
            <a:pPr>
              <a:buFont typeface="+mj-lt"/>
              <a:buAutoNum type="arabicPeriod"/>
            </a:pPr>
            <a:r>
              <a:rPr lang="en-GB" b="1" dirty="0"/>
              <a:t>Distribution Insights</a:t>
            </a:r>
            <a:r>
              <a:rPr lang="en-GB" dirty="0"/>
              <a:t>:</a:t>
            </a:r>
          </a:p>
          <a:p>
            <a:pPr marL="742950" lvl="1" indent="-285750">
              <a:buFont typeface="+mj-lt"/>
              <a:buAutoNum type="arabicPeriod"/>
            </a:pPr>
            <a:r>
              <a:rPr lang="en-GB" dirty="0"/>
              <a:t>Both sexes show a similar spread of scores (Interquartile Range - IQR).</a:t>
            </a:r>
          </a:p>
          <a:p>
            <a:pPr marL="742950" lvl="1" indent="-285750">
              <a:buFont typeface="+mj-lt"/>
              <a:buAutoNum type="arabicPeriod"/>
            </a:pPr>
            <a:r>
              <a:rPr lang="en-GB" dirty="0"/>
              <a:t>Whiskers indicate data variability, with no outliers detected.</a:t>
            </a:r>
          </a:p>
          <a:p>
            <a:pPr>
              <a:buFont typeface="+mj-lt"/>
              <a:buAutoNum type="arabicPeriod"/>
            </a:pPr>
            <a:r>
              <a:rPr lang="en-GB" b="1" dirty="0"/>
              <a:t>Sex-Based Differences</a:t>
            </a:r>
            <a:r>
              <a:rPr lang="en-GB" dirty="0"/>
              <a:t>:</a:t>
            </a:r>
          </a:p>
          <a:p>
            <a:pPr marL="742950" lvl="1" indent="-285750">
              <a:buFont typeface="+mj-lt"/>
              <a:buAutoNum type="arabicPeriod"/>
            </a:pPr>
            <a:r>
              <a:rPr lang="en-GB" dirty="0"/>
              <a:t>Females have a slightly higher median depression score compared to males.</a:t>
            </a:r>
          </a:p>
          <a:p>
            <a:pPr marL="742950" lvl="1" indent="-285750">
              <a:buFont typeface="+mj-lt"/>
              <a:buAutoNum type="arabicPeriod"/>
            </a:pPr>
            <a:r>
              <a:rPr lang="en-GB" dirty="0"/>
              <a:t>Overlap in IQR suggests differences may not be statistically significant.</a:t>
            </a:r>
          </a:p>
          <a:p>
            <a:endParaRPr lang="en-US" sz="2200" dirty="0"/>
          </a:p>
        </p:txBody>
      </p:sp>
      <p:pic>
        <p:nvPicPr>
          <p:cNvPr id="5" name="Content Placeholder 4" descr="A graph showing a couple of boxes&#10;&#10;AI-generated content may be incorrect.">
            <a:extLst>
              <a:ext uri="{FF2B5EF4-FFF2-40B4-BE49-F238E27FC236}">
                <a16:creationId xmlns:a16="http://schemas.microsoft.com/office/drawing/2014/main" id="{6C6D05F7-58FB-1005-7B90-91AC842AD974}"/>
              </a:ext>
            </a:extLst>
          </p:cNvPr>
          <p:cNvPicPr>
            <a:picLocks noChangeAspect="1"/>
          </p:cNvPicPr>
          <p:nvPr/>
        </p:nvPicPr>
        <p:blipFill>
          <a:blip r:embed="rId3"/>
          <a:stretch>
            <a:fillRect/>
          </a:stretch>
        </p:blipFill>
        <p:spPr>
          <a:xfrm>
            <a:off x="7863840" y="619121"/>
            <a:ext cx="4014216" cy="2850093"/>
          </a:xfrm>
          <a:prstGeom prst="rect">
            <a:avLst/>
          </a:prstGeom>
        </p:spPr>
      </p:pic>
      <p:pic>
        <p:nvPicPr>
          <p:cNvPr id="7" name="Picture 6" descr="A computer screen shot of a computer&#10;&#10;AI-generated content may be incorrect.">
            <a:extLst>
              <a:ext uri="{FF2B5EF4-FFF2-40B4-BE49-F238E27FC236}">
                <a16:creationId xmlns:a16="http://schemas.microsoft.com/office/drawing/2014/main" id="{76F98522-CF82-77B6-A248-3D7A8C25B50E}"/>
              </a:ext>
            </a:extLst>
          </p:cNvPr>
          <p:cNvPicPr>
            <a:picLocks noChangeAspect="1"/>
          </p:cNvPicPr>
          <p:nvPr/>
        </p:nvPicPr>
        <p:blipFill>
          <a:blip r:embed="rId4"/>
          <a:stretch>
            <a:fillRect/>
          </a:stretch>
        </p:blipFill>
        <p:spPr>
          <a:xfrm>
            <a:off x="7863840" y="4295122"/>
            <a:ext cx="3995928" cy="1744414"/>
          </a:xfrm>
          <a:prstGeom prst="rect">
            <a:avLst/>
          </a:prstGeom>
        </p:spPr>
      </p:pic>
    </p:spTree>
    <p:extLst>
      <p:ext uri="{BB962C8B-B14F-4D97-AF65-F5344CB8AC3E}">
        <p14:creationId xmlns:p14="http://schemas.microsoft.com/office/powerpoint/2010/main" val="684962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B2BC9-C7F6-0754-E8C2-59D7C4B1B3DD}"/>
              </a:ext>
            </a:extLst>
          </p:cNvPr>
          <p:cNvSpPr>
            <a:spLocks noGrp="1"/>
          </p:cNvSpPr>
          <p:nvPr>
            <p:ph type="title"/>
          </p:nvPr>
        </p:nvSpPr>
        <p:spPr>
          <a:xfrm>
            <a:off x="1371597" y="348865"/>
            <a:ext cx="10044023" cy="877729"/>
          </a:xfrm>
        </p:spPr>
        <p:txBody>
          <a:bodyPr anchor="ctr">
            <a:normAutofit/>
          </a:bodyPr>
          <a:lstStyle/>
          <a:p>
            <a:pPr algn="ctr"/>
            <a:r>
              <a:rPr lang="en-US" sz="4000" dirty="0"/>
              <a:t>T-test for sex</a:t>
            </a:r>
          </a:p>
        </p:txBody>
      </p:sp>
      <p:graphicFrame>
        <p:nvGraphicFramePr>
          <p:cNvPr id="5" name="Content Placeholder 2">
            <a:extLst>
              <a:ext uri="{FF2B5EF4-FFF2-40B4-BE49-F238E27FC236}">
                <a16:creationId xmlns:a16="http://schemas.microsoft.com/office/drawing/2014/main" id="{31DB39E6-63C1-4D80-888A-10D52E35B7B7}"/>
              </a:ext>
            </a:extLst>
          </p:cNvPr>
          <p:cNvGraphicFramePr>
            <a:graphicFrameLocks noGrp="1"/>
          </p:cNvGraphicFramePr>
          <p:nvPr>
            <p:ph idx="1"/>
            <p:extLst>
              <p:ext uri="{D42A27DB-BD31-4B8C-83A1-F6EECF244321}">
                <p14:modId xmlns:p14="http://schemas.microsoft.com/office/powerpoint/2010/main" val="195125097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035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C7EA-3E44-16F4-41D9-95BEC3DC167D}"/>
              </a:ext>
            </a:extLst>
          </p:cNvPr>
          <p:cNvSpPr>
            <a:spLocks noGrp="1"/>
          </p:cNvSpPr>
          <p:nvPr>
            <p:ph type="title"/>
          </p:nvPr>
        </p:nvSpPr>
        <p:spPr>
          <a:xfrm>
            <a:off x="838201" y="643467"/>
            <a:ext cx="3888526" cy="1800526"/>
          </a:xfrm>
        </p:spPr>
        <p:txBody>
          <a:bodyPr>
            <a:normAutofit/>
          </a:bodyPr>
          <a:lstStyle/>
          <a:p>
            <a:r>
              <a:rPr lang="en-GB" sz="1600" b="1" dirty="0"/>
              <a:t>Depression Score by Residence</a:t>
            </a:r>
            <a:br>
              <a:rPr lang="en-GB" sz="1600" b="1" dirty="0"/>
            </a:br>
            <a:endParaRPr lang="en-US" sz="4100" dirty="0"/>
          </a:p>
        </p:txBody>
      </p:sp>
      <p:sp>
        <p:nvSpPr>
          <p:cNvPr id="11" name="Content Placeholder 10">
            <a:extLst>
              <a:ext uri="{FF2B5EF4-FFF2-40B4-BE49-F238E27FC236}">
                <a16:creationId xmlns:a16="http://schemas.microsoft.com/office/drawing/2014/main" id="{F408B052-E736-0CC1-8168-FC16C73F9453}"/>
              </a:ext>
            </a:extLst>
          </p:cNvPr>
          <p:cNvSpPr>
            <a:spLocks noGrp="1"/>
          </p:cNvSpPr>
          <p:nvPr>
            <p:ph idx="1"/>
          </p:nvPr>
        </p:nvSpPr>
        <p:spPr>
          <a:xfrm>
            <a:off x="838201" y="2623381"/>
            <a:ext cx="3888528" cy="3553581"/>
          </a:xfrm>
        </p:spPr>
        <p:txBody>
          <a:bodyPr>
            <a:normAutofit fontScale="62500" lnSpcReduction="20000"/>
          </a:bodyPr>
          <a:lstStyle/>
          <a:p>
            <a:pPr>
              <a:buFont typeface="+mj-lt"/>
              <a:buAutoNum type="arabicPeriod"/>
            </a:pPr>
            <a:r>
              <a:rPr lang="en-GB" b="1" dirty="0"/>
              <a:t>Median Values:</a:t>
            </a:r>
            <a:endParaRPr lang="en-GB" dirty="0"/>
          </a:p>
          <a:p>
            <a:pPr marL="742950" lvl="1" indent="-285750">
              <a:buFont typeface="+mj-lt"/>
              <a:buAutoNum type="arabicPeriod"/>
            </a:pPr>
            <a:r>
              <a:rPr lang="en-GB" dirty="0"/>
              <a:t>Urban (0): Median depression score = 6.</a:t>
            </a:r>
          </a:p>
          <a:p>
            <a:pPr marL="742950" lvl="1" indent="-285750">
              <a:buFont typeface="+mj-lt"/>
              <a:buAutoNum type="arabicPeriod"/>
            </a:pPr>
            <a:r>
              <a:rPr lang="en-GB" dirty="0"/>
              <a:t>Rural (1): Median depression score = 8.</a:t>
            </a:r>
          </a:p>
          <a:p>
            <a:pPr>
              <a:buFont typeface="+mj-lt"/>
              <a:buAutoNum type="arabicPeriod"/>
            </a:pPr>
            <a:r>
              <a:rPr lang="en-GB" b="1" dirty="0"/>
              <a:t>Distribution Insights:</a:t>
            </a:r>
            <a:endParaRPr lang="en-GB" dirty="0"/>
          </a:p>
          <a:p>
            <a:pPr marL="742950" lvl="1" indent="-285750">
              <a:buFont typeface="+mj-lt"/>
              <a:buAutoNum type="arabicPeriod"/>
            </a:pPr>
            <a:r>
              <a:rPr lang="en-GB" dirty="0"/>
              <a:t>Urban residences show a slightly wider spread of depression scores compared to rural.</a:t>
            </a:r>
          </a:p>
          <a:p>
            <a:pPr marL="742950" lvl="1" indent="-285750">
              <a:buFont typeface="+mj-lt"/>
              <a:buAutoNum type="arabicPeriod"/>
            </a:pPr>
            <a:r>
              <a:rPr lang="en-GB" dirty="0"/>
              <a:t>Whiskers capture data variability effectively, with no significant outliers.</a:t>
            </a:r>
          </a:p>
          <a:p>
            <a:pPr>
              <a:buFont typeface="+mj-lt"/>
              <a:buAutoNum type="arabicPeriod"/>
            </a:pPr>
            <a:r>
              <a:rPr lang="en-GB" b="1" dirty="0"/>
              <a:t>Residence-Based Differences:</a:t>
            </a:r>
            <a:endParaRPr lang="en-GB" dirty="0"/>
          </a:p>
          <a:p>
            <a:pPr marL="742950" lvl="1" indent="-285750">
              <a:buFont typeface="+mj-lt"/>
              <a:buAutoNum type="arabicPeriod"/>
            </a:pPr>
            <a:r>
              <a:rPr lang="en-GB" dirty="0"/>
              <a:t>Rural residents exhibit a higher median depression score than urban residents.</a:t>
            </a:r>
          </a:p>
          <a:p>
            <a:endParaRPr lang="en-US" sz="1800" dirty="0"/>
          </a:p>
        </p:txBody>
      </p:sp>
      <p:pic>
        <p:nvPicPr>
          <p:cNvPr id="5" name="Content Placeholder 4" descr="A green and red boxes&#10;&#10;AI-generated content may be incorrect.">
            <a:extLst>
              <a:ext uri="{FF2B5EF4-FFF2-40B4-BE49-F238E27FC236}">
                <a16:creationId xmlns:a16="http://schemas.microsoft.com/office/drawing/2014/main" id="{FF88C4C7-C662-A851-F0B3-445D4C541F01}"/>
              </a:ext>
            </a:extLst>
          </p:cNvPr>
          <p:cNvPicPr>
            <a:picLocks noChangeAspect="1"/>
          </p:cNvPicPr>
          <p:nvPr/>
        </p:nvPicPr>
        <p:blipFill>
          <a:blip r:embed="rId3"/>
          <a:stretch>
            <a:fillRect/>
          </a:stretch>
        </p:blipFill>
        <p:spPr>
          <a:xfrm>
            <a:off x="7222057" y="804101"/>
            <a:ext cx="3697040" cy="2624899"/>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3EE3E5F8-3F4C-61CD-F5AD-C2373607645E}"/>
              </a:ext>
            </a:extLst>
          </p:cNvPr>
          <p:cNvPicPr>
            <a:picLocks noChangeAspect="1"/>
          </p:cNvPicPr>
          <p:nvPr/>
        </p:nvPicPr>
        <p:blipFill>
          <a:blip r:embed="rId4"/>
          <a:stretch>
            <a:fillRect/>
          </a:stretch>
        </p:blipFill>
        <p:spPr>
          <a:xfrm>
            <a:off x="7056646" y="4041409"/>
            <a:ext cx="4491887" cy="1684457"/>
          </a:xfrm>
          <a:prstGeom prst="rect">
            <a:avLst/>
          </a:prstGeom>
        </p:spPr>
      </p:pic>
    </p:spTree>
    <p:extLst>
      <p:ext uri="{BB962C8B-B14F-4D97-AF65-F5344CB8AC3E}">
        <p14:creationId xmlns:p14="http://schemas.microsoft.com/office/powerpoint/2010/main" val="3457138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0008D-5D52-F802-D207-70ED7A07B1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15A96F-B72C-8B6D-83B7-ECCE718F7DBF}"/>
              </a:ext>
            </a:extLst>
          </p:cNvPr>
          <p:cNvSpPr>
            <a:spLocks noGrp="1"/>
          </p:cNvSpPr>
          <p:nvPr>
            <p:ph type="title"/>
          </p:nvPr>
        </p:nvSpPr>
        <p:spPr>
          <a:xfrm>
            <a:off x="1371597" y="348865"/>
            <a:ext cx="10044023" cy="877729"/>
          </a:xfrm>
        </p:spPr>
        <p:txBody>
          <a:bodyPr anchor="ctr">
            <a:normAutofit/>
          </a:bodyPr>
          <a:lstStyle/>
          <a:p>
            <a:pPr algn="ctr"/>
            <a:r>
              <a:rPr lang="en-US" sz="4000" dirty="0"/>
              <a:t>T-test for residence</a:t>
            </a:r>
            <a:endParaRPr lang="en-GB" sz="4000" dirty="0"/>
          </a:p>
        </p:txBody>
      </p:sp>
      <p:graphicFrame>
        <p:nvGraphicFramePr>
          <p:cNvPr id="5" name="Content Placeholder 2">
            <a:extLst>
              <a:ext uri="{FF2B5EF4-FFF2-40B4-BE49-F238E27FC236}">
                <a16:creationId xmlns:a16="http://schemas.microsoft.com/office/drawing/2014/main" id="{2C95654A-9804-8C4D-B737-FA534DE181E9}"/>
              </a:ext>
            </a:extLst>
          </p:cNvPr>
          <p:cNvGraphicFramePr>
            <a:graphicFrameLocks noGrp="1"/>
          </p:cNvGraphicFramePr>
          <p:nvPr>
            <p:ph idx="1"/>
            <p:extLst>
              <p:ext uri="{D42A27DB-BD31-4B8C-83A1-F6EECF244321}">
                <p14:modId xmlns:p14="http://schemas.microsoft.com/office/powerpoint/2010/main" val="103496285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3774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54565-E056-E60F-8DA1-AF24AE7DDBAD}"/>
              </a:ext>
            </a:extLst>
          </p:cNvPr>
          <p:cNvSpPr>
            <a:spLocks noGrp="1"/>
          </p:cNvSpPr>
          <p:nvPr>
            <p:ph type="title"/>
          </p:nvPr>
        </p:nvSpPr>
        <p:spPr>
          <a:xfrm>
            <a:off x="1043631" y="873940"/>
            <a:ext cx="4928291" cy="1035781"/>
          </a:xfrm>
        </p:spPr>
        <p:txBody>
          <a:bodyPr anchor="ctr">
            <a:normAutofit/>
          </a:bodyPr>
          <a:lstStyle/>
          <a:p>
            <a:r>
              <a:rPr lang="en-GB" sz="1400" b="1" dirty="0"/>
              <a:t>Depression Score by School Type</a:t>
            </a:r>
            <a:br>
              <a:rPr lang="en-GB" sz="1400" b="1" dirty="0"/>
            </a:br>
            <a:endParaRPr lang="en-US" sz="3600" dirty="0"/>
          </a:p>
        </p:txBody>
      </p:sp>
      <p:sp>
        <p:nvSpPr>
          <p:cNvPr id="11" name="Content Placeholder 10">
            <a:extLst>
              <a:ext uri="{FF2B5EF4-FFF2-40B4-BE49-F238E27FC236}">
                <a16:creationId xmlns:a16="http://schemas.microsoft.com/office/drawing/2014/main" id="{66BAA449-7D63-1CAD-3DFA-38CDFEDD3E9D}"/>
              </a:ext>
            </a:extLst>
          </p:cNvPr>
          <p:cNvSpPr>
            <a:spLocks noGrp="1"/>
          </p:cNvSpPr>
          <p:nvPr>
            <p:ph idx="1"/>
          </p:nvPr>
        </p:nvSpPr>
        <p:spPr>
          <a:xfrm>
            <a:off x="1045029" y="2524721"/>
            <a:ext cx="4991629" cy="3677123"/>
          </a:xfrm>
        </p:spPr>
        <p:txBody>
          <a:bodyPr anchor="ctr">
            <a:normAutofit fontScale="70000" lnSpcReduction="20000"/>
          </a:bodyPr>
          <a:lstStyle/>
          <a:p>
            <a:pPr>
              <a:buFont typeface="+mj-lt"/>
              <a:buAutoNum type="arabicPeriod"/>
            </a:pPr>
            <a:r>
              <a:rPr lang="en-GB" b="1" dirty="0"/>
              <a:t>Median Values:</a:t>
            </a:r>
            <a:endParaRPr lang="en-GB" dirty="0"/>
          </a:p>
          <a:p>
            <a:pPr marL="742950" lvl="1" indent="-285750">
              <a:buFont typeface="+mj-lt"/>
              <a:buAutoNum type="arabicPeriod"/>
            </a:pPr>
            <a:r>
              <a:rPr lang="en-GB" dirty="0"/>
              <a:t>Private Schools (0): Median depression score = 6.</a:t>
            </a:r>
          </a:p>
          <a:p>
            <a:pPr marL="742950" lvl="1" indent="-285750">
              <a:buFont typeface="+mj-lt"/>
              <a:buAutoNum type="arabicPeriod"/>
            </a:pPr>
            <a:r>
              <a:rPr lang="en-GB" dirty="0"/>
              <a:t>Public Schools (1): Median depression score = 7.</a:t>
            </a:r>
          </a:p>
          <a:p>
            <a:pPr>
              <a:buFont typeface="+mj-lt"/>
              <a:buAutoNum type="arabicPeriod"/>
            </a:pPr>
            <a:r>
              <a:rPr lang="en-GB" b="1" dirty="0"/>
              <a:t>Distribution Insights:</a:t>
            </a:r>
            <a:endParaRPr lang="en-GB" dirty="0"/>
          </a:p>
          <a:p>
            <a:pPr marL="742950" lvl="1" indent="-285750">
              <a:buFont typeface="+mj-lt"/>
              <a:buAutoNum type="arabicPeriod"/>
            </a:pPr>
            <a:r>
              <a:rPr lang="en-GB" dirty="0"/>
              <a:t>Public schools show a slightly wider spread of depression scores compared to private schools.</a:t>
            </a:r>
          </a:p>
          <a:p>
            <a:pPr marL="742950" lvl="1" indent="-285750">
              <a:buFont typeface="+mj-lt"/>
              <a:buAutoNum type="arabicPeriod"/>
            </a:pPr>
            <a:r>
              <a:rPr lang="en-GB" dirty="0"/>
              <a:t>Whiskers indicate variability without extreme outliers.</a:t>
            </a:r>
          </a:p>
          <a:p>
            <a:pPr>
              <a:buFont typeface="+mj-lt"/>
              <a:buAutoNum type="arabicPeriod"/>
            </a:pPr>
            <a:r>
              <a:rPr lang="en-GB" b="1" dirty="0"/>
              <a:t>School Type Differences:</a:t>
            </a:r>
            <a:endParaRPr lang="en-GB" dirty="0"/>
          </a:p>
          <a:p>
            <a:pPr marL="742950" lvl="1" indent="-285750">
              <a:buFont typeface="+mj-lt"/>
              <a:buAutoNum type="arabicPeriod"/>
            </a:pPr>
            <a:r>
              <a:rPr lang="en-GB" dirty="0"/>
              <a:t>Students in public schools exhibit a slightly higher median depression score compared to those in private schools.</a:t>
            </a:r>
          </a:p>
          <a:p>
            <a:endParaRPr lang="en-US" sz="1800" dirty="0"/>
          </a:p>
        </p:txBody>
      </p:sp>
      <p:pic>
        <p:nvPicPr>
          <p:cNvPr id="5" name="Content Placeholder 4" descr="A chart of a graph&#10;&#10;AI-generated content may be incorrect.">
            <a:extLst>
              <a:ext uri="{FF2B5EF4-FFF2-40B4-BE49-F238E27FC236}">
                <a16:creationId xmlns:a16="http://schemas.microsoft.com/office/drawing/2014/main" id="{D8DA80E6-09B3-5B20-41C5-65B776AD091D}"/>
              </a:ext>
            </a:extLst>
          </p:cNvPr>
          <p:cNvPicPr>
            <a:picLocks noChangeAspect="1"/>
          </p:cNvPicPr>
          <p:nvPr/>
        </p:nvPicPr>
        <p:blipFill>
          <a:blip r:embed="rId2"/>
          <a:stretch>
            <a:fillRect/>
          </a:stretch>
        </p:blipFill>
        <p:spPr>
          <a:xfrm>
            <a:off x="7362203" y="841905"/>
            <a:ext cx="3263631" cy="2317178"/>
          </a:xfrm>
          <a:prstGeom prst="rect">
            <a:avLst/>
          </a:prstGeom>
        </p:spPr>
      </p:pic>
      <p:pic>
        <p:nvPicPr>
          <p:cNvPr id="7" name="Picture 6" descr="A screenshot of a computer code&#10;&#10;AI-generated content may be incorrect.">
            <a:extLst>
              <a:ext uri="{FF2B5EF4-FFF2-40B4-BE49-F238E27FC236}">
                <a16:creationId xmlns:a16="http://schemas.microsoft.com/office/drawing/2014/main" id="{BF53D7B2-B56F-2C65-0155-ADDB43A37BAC}"/>
              </a:ext>
            </a:extLst>
          </p:cNvPr>
          <p:cNvPicPr>
            <a:picLocks noChangeAspect="1"/>
          </p:cNvPicPr>
          <p:nvPr/>
        </p:nvPicPr>
        <p:blipFill>
          <a:blip r:embed="rId3"/>
          <a:stretch>
            <a:fillRect/>
          </a:stretch>
        </p:blipFill>
        <p:spPr>
          <a:xfrm>
            <a:off x="6841066" y="4081803"/>
            <a:ext cx="4305905" cy="1560889"/>
          </a:xfrm>
          <a:prstGeom prst="rect">
            <a:avLst/>
          </a:prstGeom>
        </p:spPr>
      </p:pic>
    </p:spTree>
    <p:extLst>
      <p:ext uri="{BB962C8B-B14F-4D97-AF65-F5344CB8AC3E}">
        <p14:creationId xmlns:p14="http://schemas.microsoft.com/office/powerpoint/2010/main" val="2514228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11696</TotalTime>
  <Words>3626</Words>
  <Application>Microsoft Macintosh PowerPoint</Application>
  <PresentationFormat>Widescreen</PresentationFormat>
  <Paragraphs>332</Paragraphs>
  <Slides>25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Aptos Display</vt:lpstr>
      <vt:lpstr>Arial</vt:lpstr>
      <vt:lpstr>Google Sans</vt:lpstr>
      <vt:lpstr>Open Sans</vt:lpstr>
      <vt:lpstr>Office Theme</vt:lpstr>
      <vt:lpstr>MAST7210 Presentation</vt:lpstr>
      <vt:lpstr>Background</vt:lpstr>
      <vt:lpstr>Model Selection Insights Using R², BIC, and Cp</vt:lpstr>
      <vt:lpstr>     Why 6 Variables Are Preferred in the Model? </vt:lpstr>
      <vt:lpstr>Measure of Depression score Using Box Plots</vt:lpstr>
      <vt:lpstr>T-test for sex</vt:lpstr>
      <vt:lpstr>Depression Score by Residence </vt:lpstr>
      <vt:lpstr>T-test for residence</vt:lpstr>
      <vt:lpstr>Depression Score by School Type </vt:lpstr>
      <vt:lpstr>T-test for School Type </vt:lpstr>
      <vt:lpstr>Prediction of depression score without covariates</vt:lpstr>
      <vt:lpstr>Measure of Depression score using the covariates</vt:lpstr>
      <vt:lpstr>Evaluating Model Fit: Linear vs Quadratic Regression</vt:lpstr>
      <vt:lpstr>Depression Score and Average BMI Relationship</vt:lpstr>
      <vt:lpstr>Depression Score and Average Age Relationship </vt:lpstr>
      <vt:lpstr>Depression Score and Average OSLO3 Relationship </vt:lpstr>
      <vt:lpstr>Quadratic Regression: log(Depression Score) vs log(BMI) by Sex  </vt:lpstr>
      <vt:lpstr>Log-Quadratic Regression: log(DEPSCORE) vs log(HEALTH) by SEX</vt:lpstr>
      <vt:lpstr>Log-Quadratic Regression: log(DEPSCORE) vs log(OSLO3) by SEX </vt:lpstr>
      <vt:lpstr>Interaction Terms with Sex</vt:lpstr>
      <vt:lpstr>Model Performance: Observed vs. Predicted Depression Scores </vt:lpstr>
      <vt:lpstr>Predicted Depression Scores Using Only SEX of the pupil</vt:lpstr>
      <vt:lpstr>Prediction of Depression Score knowing all Covariates</vt:lpstr>
      <vt:lpstr>Pupils at most risk of Depression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Deniz Korkmaz</dc:creator>
  <cp:lastModifiedBy>Deniz Korkmaz</cp:lastModifiedBy>
  <cp:revision>3</cp:revision>
  <dcterms:created xsi:type="dcterms:W3CDTF">2025-01-18T13:05:06Z</dcterms:created>
  <dcterms:modified xsi:type="dcterms:W3CDTF">2025-03-17T19:07:20Z</dcterms:modified>
</cp:coreProperties>
</file>