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67" r:id="rId12"/>
    <p:sldId id="26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/>
          <p:nvPr/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916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/>
          <p:nvPr/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33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82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02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6480" y="273629"/>
            <a:ext cx="822384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125440" cy="4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94400" cy="4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6320" y="6247376"/>
            <a:ext cx="2125440" cy="4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install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.mysql.com/downloads/mysq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0025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873" y="1781175"/>
            <a:ext cx="2969202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92546" y="32327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dirty="0" smtClean="0"/>
              <a:t>Where and Having Clause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7" y="1117600"/>
            <a:ext cx="8031019" cy="5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6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456481" y="273961"/>
            <a:ext cx="8228160" cy="79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0025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	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371600"/>
            <a:ext cx="38100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608881" y="426361"/>
            <a:ext cx="8228160" cy="79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0025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56481" y="273961"/>
            <a:ext cx="8228160" cy="79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0025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	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524000"/>
            <a:ext cx="5410199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0025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81000" y="273629"/>
            <a:ext cx="8299320" cy="79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81000" y="1295400"/>
            <a:ext cx="829932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Installtion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Windows/Linux</a:t>
            </a:r>
            <a:endParaRPr lang="en-US" dirty="0">
              <a:ea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Data types in SQL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in SQL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and DML Queries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Where filter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379863" y="0"/>
            <a:ext cx="8299320" cy="79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 err="1" smtClean="0"/>
              <a:t>Installtion</a:t>
            </a:r>
            <a:r>
              <a:rPr lang="en-US" sz="3600" dirty="0" smtClean="0"/>
              <a:t> Linux/Windows</a:t>
            </a:r>
            <a:endParaRPr sz="3600" dirty="0"/>
          </a:p>
        </p:txBody>
      </p:sp>
      <p:sp>
        <p:nvSpPr>
          <p:cNvPr id="111" name="Google Shape;111;p16"/>
          <p:cNvSpPr/>
          <p:nvPr/>
        </p:nvSpPr>
        <p:spPr>
          <a:xfrm>
            <a:off x="379863" y="793171"/>
            <a:ext cx="8299320" cy="701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</a:t>
            </a:r>
            <a:r>
              <a:rPr lang="en-US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Installtion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342900" lvl="0" indent="-342900">
              <a:buAutoNum type="arabicParenR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installer :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https://dev.mysql.com/downloads/installer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/</a:t>
            </a: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Click to install , select the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 ,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 (workbench and shell)</a:t>
            </a: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Select user as root initially and finish.</a:t>
            </a:r>
          </a:p>
          <a:p>
            <a:pPr lvl="0"/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Installation </a:t>
            </a:r>
            <a:r>
              <a:rPr lang="en-U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lang="en-US" sz="16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Installation using RPM/YUM package manager. 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yum install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-server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Configure to start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 up automatically on reboot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chkconfig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mysqld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</a:t>
            </a: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ii) Start the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systemctl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mysqld</a:t>
            </a: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iii) Set 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root password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mysqladmin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uroot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password ****</a:t>
            </a: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iv) Connect to the server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uroot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–p</a:t>
            </a:r>
          </a:p>
          <a:p>
            <a:pPr lvl="0"/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Installation using tar.gz </a:t>
            </a:r>
          </a:p>
          <a:p>
            <a:pPr marL="400050" lvl="0" indent="-400050">
              <a:buAutoNum type="romanLcParenR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tar ball unzip and start the server.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https://dev.mysql.com/downloads/mysql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/</a:t>
            </a:r>
            <a:endParaRPr lang="en-US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00335" y="0"/>
            <a:ext cx="822384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 smtClean="0"/>
              <a:t>Introduction to </a:t>
            </a:r>
            <a:r>
              <a:rPr lang="en-US" sz="3600" dirty="0" err="1" smtClean="0"/>
              <a:t>my.cnf</a:t>
            </a:r>
            <a:endParaRPr dirty="0"/>
          </a:p>
        </p:txBody>
      </p:sp>
      <p:sp>
        <p:nvSpPr>
          <p:cNvPr id="117" name="Google Shape;117;p17"/>
          <p:cNvSpPr/>
          <p:nvPr/>
        </p:nvSpPr>
        <p:spPr>
          <a:xfrm>
            <a:off x="533400" y="1143000"/>
            <a:ext cx="79248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-652404" y="1752600"/>
            <a:ext cx="91162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89499" y="565727"/>
            <a:ext cx="8261580" cy="610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8109" y="943750"/>
            <a:ext cx="827116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my.cnf</a:t>
            </a:r>
            <a:r>
              <a:rPr lang="en-US" dirty="0" smtClean="0"/>
              <a:t> is the configuration file in </a:t>
            </a:r>
            <a:r>
              <a:rPr lang="en-US" dirty="0" err="1" smtClean="0"/>
              <a:t>linux</a:t>
            </a:r>
            <a:r>
              <a:rPr lang="en-US" dirty="0" smtClean="0"/>
              <a:t> to up the server from customized settings.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 err="1" smtClean="0">
                <a:solidFill>
                  <a:srgbClr val="222222"/>
                </a:solidFill>
                <a:latin typeface="Source Sans Pro"/>
              </a:rPr>
              <a:t>Similary</a:t>
            </a: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, 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Source Sans Pro"/>
              </a:rPr>
              <a:t>My.ini helps in setting up the </a:t>
            </a:r>
            <a:r>
              <a:rPr lang="en-US" dirty="0" err="1" smtClean="0">
                <a:solidFill>
                  <a:srgbClr val="222222"/>
                </a:solidFill>
                <a:latin typeface="Source Sans Pro"/>
              </a:rPr>
              <a:t>mysql</a:t>
            </a: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 server configuration in windows operating system.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Source Sans Pro"/>
              </a:rPr>
              <a:t>Default </a:t>
            </a:r>
            <a:r>
              <a:rPr lang="en-US" dirty="0" err="1" smtClean="0">
                <a:solidFill>
                  <a:srgbClr val="222222"/>
                </a:solidFill>
                <a:latin typeface="Source Sans Pro"/>
              </a:rPr>
              <a:t>my.cnf</a:t>
            </a: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 file will be located in /</a:t>
            </a:r>
            <a:r>
              <a:rPr lang="en-US" dirty="0" err="1" smtClean="0">
                <a:solidFill>
                  <a:srgbClr val="222222"/>
                </a:solidFill>
                <a:latin typeface="Source Sans Pro"/>
              </a:rPr>
              <a:t>etc</a:t>
            </a: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/</a:t>
            </a:r>
            <a:r>
              <a:rPr lang="en-US" dirty="0" err="1" smtClean="0">
                <a:solidFill>
                  <a:srgbClr val="222222"/>
                </a:solidFill>
                <a:latin typeface="Source Sans Pro"/>
              </a:rPr>
              <a:t>my.cnf</a:t>
            </a:r>
            <a:endParaRPr lang="en-US" dirty="0" smtClean="0">
              <a:solidFill>
                <a:srgbClr val="222222"/>
              </a:solidFill>
              <a:latin typeface="Source Sans Pro"/>
            </a:endParaRP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Source Sans Pro"/>
              </a:rPr>
              <a:t>Default Data directory will be located in /</a:t>
            </a:r>
            <a:r>
              <a:rPr lang="en-US" dirty="0" err="1" smtClean="0">
                <a:solidFill>
                  <a:srgbClr val="222222"/>
                </a:solidFill>
                <a:latin typeface="Source Sans Pro"/>
              </a:rPr>
              <a:t>var</a:t>
            </a: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/lib/</a:t>
            </a:r>
            <a:r>
              <a:rPr lang="en-US" dirty="0" err="1" smtClean="0">
                <a:solidFill>
                  <a:srgbClr val="222222"/>
                </a:solidFill>
                <a:latin typeface="Source Sans Pro"/>
              </a:rPr>
              <a:t>mysql</a:t>
            </a:r>
            <a:endParaRPr lang="en-US" dirty="0" smtClean="0">
              <a:solidFill>
                <a:srgbClr val="222222"/>
              </a:solidFill>
              <a:latin typeface="Source Sans Pro"/>
            </a:endParaRP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endParaRPr lang="en-US" dirty="0" smtClean="0">
              <a:solidFill>
                <a:srgbClr val="222222"/>
              </a:solidFill>
              <a:latin typeface="Source Sans Pro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Source Sans Pro"/>
              </a:rPr>
              <a:t>Sample </a:t>
            </a:r>
            <a:r>
              <a:rPr lang="en-US" dirty="0" err="1" smtClean="0">
                <a:solidFill>
                  <a:srgbClr val="222222"/>
                </a:solidFill>
                <a:latin typeface="Source Sans Pro"/>
              </a:rPr>
              <a:t>my.cnf</a:t>
            </a:r>
            <a:endParaRPr lang="en-US" dirty="0" smtClean="0">
              <a:solidFill>
                <a:srgbClr val="222222"/>
              </a:solidFill>
              <a:latin typeface="Source Sans Pro"/>
            </a:endParaRP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#</a:t>
            </a:r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mysql</a:t>
            </a:r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 server</a:t>
            </a:r>
          </a:p>
          <a:p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[</a:t>
            </a:r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mysqld</a:t>
            </a:r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]</a:t>
            </a:r>
          </a:p>
          <a:p>
            <a:endParaRPr lang="en-US" i="1" dirty="0">
              <a:solidFill>
                <a:srgbClr val="222222"/>
              </a:solidFill>
              <a:latin typeface="Source Sans Pro"/>
            </a:endParaRPr>
          </a:p>
          <a:p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port = 3306</a:t>
            </a:r>
          </a:p>
          <a:p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socket = /</a:t>
            </a:r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tmp</a:t>
            </a:r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/</a:t>
            </a:r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mysql.sock</a:t>
            </a:r>
            <a:endParaRPr lang="en-US" i="1" dirty="0" smtClean="0">
              <a:solidFill>
                <a:srgbClr val="222222"/>
              </a:solidFill>
              <a:latin typeface="Source Sans Pro"/>
            </a:endParaRPr>
          </a:p>
          <a:p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datadir</a:t>
            </a:r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 = /home/</a:t>
            </a:r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mysql</a:t>
            </a:r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/data</a:t>
            </a:r>
          </a:p>
          <a:p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server-id = 1</a:t>
            </a:r>
          </a:p>
          <a:p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log-bin = </a:t>
            </a:r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mysql.bin</a:t>
            </a:r>
            <a:endParaRPr lang="en-US" i="1" dirty="0" smtClean="0">
              <a:solidFill>
                <a:srgbClr val="222222"/>
              </a:solidFill>
              <a:latin typeface="Source Sans Pro"/>
            </a:endParaRPr>
          </a:p>
          <a:p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Innodb_data_home_dir</a:t>
            </a:r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 = /home/</a:t>
            </a:r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mysql</a:t>
            </a:r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/data</a:t>
            </a:r>
          </a:p>
          <a:p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Innodb_data_file_path</a:t>
            </a:r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 = ibdata1:1G:autoextend</a:t>
            </a:r>
          </a:p>
          <a:p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Innodb_log_group_home_dir</a:t>
            </a:r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 = /home/</a:t>
            </a:r>
            <a:r>
              <a:rPr lang="en-US" i="1" dirty="0" err="1" smtClean="0">
                <a:solidFill>
                  <a:srgbClr val="222222"/>
                </a:solidFill>
                <a:latin typeface="Source Sans Pro"/>
              </a:rPr>
              <a:t>mysql</a:t>
            </a:r>
            <a:r>
              <a:rPr lang="en-US" i="1" dirty="0" smtClean="0">
                <a:solidFill>
                  <a:srgbClr val="222222"/>
                </a:solidFill>
                <a:latin typeface="Source Sans Pro"/>
              </a:rPr>
              <a:t>/data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endParaRPr lang="en-US" dirty="0" smtClean="0">
              <a:solidFill>
                <a:srgbClr val="222222"/>
              </a:solidFill>
              <a:latin typeface="Source Sans Pro"/>
            </a:endParaRP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 smtClean="0"/>
              <a:t>Data types in SQL (MySQL)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" y="1147957"/>
            <a:ext cx="8229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database table contains multiple columns with specific data types such as numeric or string.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more data types other than just numeric and string. 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type in MySQL can be determined by the following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kind of values it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space that takes up and whether the values are a fixed-length or variable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Numeric Data type: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Integer Types (Exact Value) - INTEGER, INT, SMALLINT, TINYINT, MEDIUMINT,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BIGINT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Fixed-Point Types (Exact Value) - DECIMAL,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Floating-Point Types (Approximate Value) - FLOAT,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Bit-Value Type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– BIT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Date and Time Data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:  DATE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DATETIME,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TIMESTAMP , YEAR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String Data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: CHAR,VARCHAR,BINARY,VARBINARY,BLOB,TEXT,ENUM,SET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Spatial Data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: GEOMETRY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Type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dirty="0"/>
              <a:t>Operators in </a:t>
            </a:r>
            <a:r>
              <a:rPr lang="en-US" dirty="0" smtClean="0"/>
              <a:t>SQL (MySQL)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342900" y="715962"/>
            <a:ext cx="84582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/>
              <a:t>Operators are used to specifying a condition in a statement in MySQL. Below are the different types of operators used in MySQL</a:t>
            </a:r>
            <a:r>
              <a:rPr lang="en-US" sz="1600" dirty="0" smtClean="0"/>
              <a:t>.</a:t>
            </a:r>
          </a:p>
          <a:p>
            <a:pPr marL="114300" indent="0">
              <a:buNone/>
            </a:pPr>
            <a:endParaRPr lang="en-US" sz="1600" dirty="0" smtClean="0"/>
          </a:p>
          <a:p>
            <a:pPr>
              <a:buAutoNum type="arabicPeriod"/>
            </a:pPr>
            <a:r>
              <a:rPr lang="en-US" sz="1600" b="1" dirty="0" smtClean="0"/>
              <a:t>Arithmetic Operators :</a:t>
            </a:r>
          </a:p>
          <a:p>
            <a:pPr marL="114300" indent="0">
              <a:buNone/>
            </a:pPr>
            <a:r>
              <a:rPr lang="en-US" sz="1600" dirty="0" smtClean="0"/>
              <a:t>	+ , - , * , / , %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2. </a:t>
            </a:r>
            <a:r>
              <a:rPr lang="en-US" sz="1600" b="1" dirty="0"/>
              <a:t>Comparison </a:t>
            </a:r>
            <a:r>
              <a:rPr lang="en-US" sz="1600" b="1" dirty="0" smtClean="0"/>
              <a:t>Operators :</a:t>
            </a:r>
          </a:p>
          <a:p>
            <a:pPr marL="114300" indent="0">
              <a:buNone/>
            </a:pPr>
            <a:r>
              <a:rPr lang="en-US" sz="1600" b="1" dirty="0"/>
              <a:t>	</a:t>
            </a:r>
            <a:r>
              <a:rPr lang="en-US" sz="1600" dirty="0" smtClean="0"/>
              <a:t>&lt; , &gt; , = , != , &gt;= , &lt;= , !&lt; , &gt;! ,  &lt;&gt;</a:t>
            </a:r>
          </a:p>
          <a:p>
            <a:pPr marL="114300" indent="0">
              <a:buNone/>
            </a:pPr>
            <a:r>
              <a:rPr lang="en-US" sz="1600" b="1" dirty="0" smtClean="0"/>
              <a:t>3. </a:t>
            </a:r>
            <a:r>
              <a:rPr lang="en-US" sz="1600" b="1" dirty="0"/>
              <a:t>Logical </a:t>
            </a:r>
            <a:r>
              <a:rPr lang="en-US" sz="1600" b="1" dirty="0" smtClean="0"/>
              <a:t>Operators : </a:t>
            </a:r>
          </a:p>
          <a:p>
            <a:pPr marL="114300" indent="0">
              <a:buNone/>
            </a:pPr>
            <a:r>
              <a:rPr lang="en-US" sz="1600" b="1" dirty="0"/>
              <a:t>	</a:t>
            </a:r>
            <a:r>
              <a:rPr lang="en-US" sz="1600" dirty="0" smtClean="0"/>
              <a:t>BETWEEN , Exists , OR , AND , NOT , IN , ALL , ANY , LIKE , IS NULL, UNIQUE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dirty="0" smtClean="0"/>
              <a:t>DDL and DML Queries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342900" y="715962"/>
            <a:ext cx="84582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DDL: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DDL is Data Definition Language which is used to define data structures. For example: create table, alter table are instructions in SQL</a:t>
            </a:r>
            <a:r>
              <a:rPr lang="en-US" sz="1600" dirty="0" smtClean="0"/>
              <a:t>.</a:t>
            </a:r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14300" indent="0">
              <a:buNone/>
            </a:pPr>
            <a:r>
              <a:rPr lang="en-US" sz="1600" b="1" dirty="0"/>
              <a:t>DML: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DML is Data Manipulation Language which is used to manipulate data itself. For example: insert, update, delete are instructions in SQL</a:t>
            </a:r>
            <a:r>
              <a:rPr lang="en-US" sz="1600" dirty="0" smtClean="0"/>
              <a:t>.</a:t>
            </a:r>
          </a:p>
          <a:p>
            <a:pPr marL="114300" indent="0">
              <a:buNone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2697018"/>
            <a:ext cx="8108373" cy="38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92546" y="32327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dirty="0" smtClean="0"/>
              <a:t>Types of SQL Commands</a:t>
            </a:r>
            <a:br>
              <a:rPr lang="en-US" dirty="0" smtClean="0"/>
            </a:br>
            <a:r>
              <a:rPr lang="en-US" dirty="0" smtClean="0"/>
              <a:t>(High Level)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8" y="1450108"/>
            <a:ext cx="6629400" cy="54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92546" y="323273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00000"/>
            </a:pPr>
            <a:r>
              <a:rPr lang="en-US" dirty="0" smtClean="0"/>
              <a:t>Where and Having Clause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03381" y="1277157"/>
            <a:ext cx="84004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0424E"/>
                </a:solidFill>
                <a:latin typeface="urw-din"/>
              </a:rPr>
              <a:t>WHERE </a:t>
            </a:r>
            <a:r>
              <a:rPr lang="en-US" b="1" dirty="0">
                <a:solidFill>
                  <a:srgbClr val="40424E"/>
                </a:solidFill>
                <a:latin typeface="urw-din"/>
              </a:rPr>
              <a:t>Clause: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 </a:t>
            </a:r>
            <a:r>
              <a:rPr lang="en-US" dirty="0"/>
              <a:t>Clause is used to filter the records from the table or used while joining more than one </a:t>
            </a:r>
            <a:r>
              <a:rPr lang="en-US" dirty="0" smtClean="0"/>
              <a:t>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those records will be extracted who are satisfying the specified condition in WHERE clause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can be used with SELECT, UPDATE, DELETE statements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 smtClean="0">
              <a:solidFill>
                <a:srgbClr val="40424E"/>
              </a:solidFill>
              <a:latin typeface="urw-din"/>
            </a:endParaRPr>
          </a:p>
          <a:p>
            <a:r>
              <a:rPr lang="en-US" b="1" dirty="0" smtClean="0"/>
              <a:t>HAVING Clause: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HAVING </a:t>
            </a:r>
            <a:r>
              <a:rPr lang="en-US" dirty="0"/>
              <a:t>Clause is used to filter the records from the groups based on the given condition in the HAVING Clause.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Those </a:t>
            </a:r>
            <a:r>
              <a:rPr lang="en-US" dirty="0"/>
              <a:t>groups who will satisfy the given condition will appear in the final result.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HAVING </a:t>
            </a:r>
            <a:r>
              <a:rPr lang="en-US" dirty="0"/>
              <a:t>Clause can only be </a:t>
            </a:r>
            <a:r>
              <a:rPr lang="en-US" dirty="0" smtClean="0"/>
              <a:t>used with </a:t>
            </a:r>
            <a:r>
              <a:rPr lang="en-US" dirty="0"/>
              <a:t>SELECT statement.</a:t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 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4" y="5305195"/>
            <a:ext cx="5124450" cy="1101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712" y="2943225"/>
            <a:ext cx="3838575" cy="6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207</Words>
  <Application>Microsoft Office PowerPoint</Application>
  <PresentationFormat>On-screen Show (4:3)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Noto Sans Symbols</vt:lpstr>
      <vt:lpstr>Source Sans Pro</vt:lpstr>
      <vt:lpstr>urw-din</vt:lpstr>
      <vt:lpstr>Office Theme</vt:lpstr>
      <vt:lpstr> </vt:lpstr>
      <vt:lpstr> </vt:lpstr>
      <vt:lpstr>Installtion Linux/Windows</vt:lpstr>
      <vt:lpstr>Introduction to my.cnf</vt:lpstr>
      <vt:lpstr>Data types in SQL (MySQL)</vt:lpstr>
      <vt:lpstr>Operators in SQL (MySQL)</vt:lpstr>
      <vt:lpstr>DDL and DML Queries</vt:lpstr>
      <vt:lpstr>Types of SQL Commands (High Level)</vt:lpstr>
      <vt:lpstr>Where and Having Clause</vt:lpstr>
      <vt:lpstr>Where and Having Clause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sandy</dc:creator>
  <cp:lastModifiedBy>Windows User</cp:lastModifiedBy>
  <cp:revision>64</cp:revision>
  <dcterms:modified xsi:type="dcterms:W3CDTF">2021-05-26T16:05:36Z</dcterms:modified>
</cp:coreProperties>
</file>