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activeX/activeX2.xml" ContentType="application/vnd.ms-office.activeX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Mörchen" initials="LM" lastIdx="8" clrIdx="0">
    <p:extLst>
      <p:ext uri="{19B8F6BF-5375-455C-9EA6-DF929625EA0E}">
        <p15:presenceInfo xmlns:p15="http://schemas.microsoft.com/office/powerpoint/2012/main" userId="8723cd1167e959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6T11:13:28.972" idx="5">
    <p:pos x="7680" y="512"/>
    <p:text>Das Overlay zeigt den Willkommenstext mit einer kurzen Erklärung was es auf dieser Seite gibt.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15:03.397" idx="6">
    <p:pos x="7611" y="4110"/>
    <p:text>Man könnte zum Footer noch einen Reiter "Über uns" hinzufügen oder dies im Impressum aufführen.</p:text>
    <p:extLst>
      <p:ext uri="{C676402C-5697-4E1C-873F-D02D1690AC5C}">
        <p15:threadingInfo xmlns:p15="http://schemas.microsoft.com/office/powerpoint/2012/main" timeZoneBias="-60"/>
      </p:ext>
    </p:extLst>
  </p:cm>
  <p:cm authorId="1" dt="2016-11-22T15:28:28.099" idx="7">
    <p:pos x="3656" y="1367"/>
    <p:text>Dem Hintergrund angepasste Schriftart (Kreideschrift)</p:text>
    <p:extLst>
      <p:ext uri="{C676402C-5697-4E1C-873F-D02D1690AC5C}">
        <p15:threadingInfo xmlns:p15="http://schemas.microsoft.com/office/powerpoint/2012/main" timeZoneBias="-60"/>
      </p:ext>
    </p:extLst>
  </p:cm>
  <p:cm authorId="1" dt="2016-11-22T15:28:48.057" idx="8">
    <p:pos x="7591" y="1523"/>
    <p:text>Dem Hintergrund angepasste schriftart (Handschrift)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0:06:48.344" idx="1">
    <p:pos x="7611" y="740"/>
    <p:text>Scrollen möglich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06:28.206" idx="2">
    <p:pos x="7611" y="876"/>
    <p:text>Header und Footer als Overlay, so dass sie egal wie man scrollt zu sehen sind.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0:06:48.344" idx="1">
    <p:pos x="7611" y="740"/>
    <p:text>Scrollen möglich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06:28.206" idx="2">
    <p:pos x="7611" y="876"/>
    <p:text>Header und Footer als Overlay, so dass sie egal wie man scrollt zu sehen sind.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0:06:48.344" idx="1">
    <p:pos x="7611" y="740"/>
    <p:text>Scrollen möglich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06:28.206" idx="2">
    <p:pos x="7611" y="876"/>
    <p:text>Header und Footer als Overlay, so dass sie egal wie man scrollt zu sehen sind.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0:06:48.344" idx="1">
    <p:pos x="7611" y="740"/>
    <p:text>Scrollen möglich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06:28.206" idx="2">
    <p:pos x="7611" y="876"/>
    <p:text>Header und Footer als Overlay, so dass sie egal wie man scrollt zu sehen sind.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0:06:48.344" idx="1">
    <p:pos x="7611" y="740"/>
    <p:text>Scrollen möglich</p:text>
    <p:extLst>
      <p:ext uri="{C676402C-5697-4E1C-873F-D02D1690AC5C}">
        <p15:threadingInfo xmlns:p15="http://schemas.microsoft.com/office/powerpoint/2012/main" timeZoneBias="-60"/>
      </p:ext>
    </p:extLst>
  </p:cm>
  <p:cm authorId="1" dt="2016-11-16T11:06:28.206" idx="2">
    <p:pos x="7611" y="876"/>
    <p:text>Header und Footer als Overlay, so dass sie egal wie man scrollt zu sehen sind.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../slides/slide7.xml"/><Relationship Id="rId7" Type="http://schemas.openxmlformats.org/officeDocument/2006/relationships/image" Target="../media/image5.jpg"/><Relationship Id="rId2" Type="http://schemas.openxmlformats.org/officeDocument/2006/relationships/slide" Target="../slides/slide6.xml"/><Relationship Id="rId1" Type="http://schemas.openxmlformats.org/officeDocument/2006/relationships/slide" Target="../slides/slide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slide" Target="../slides/slide5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8F674-10CB-47DF-88A8-E0940300964E}" type="doc">
      <dgm:prSet loTypeId="urn:microsoft.com/office/officeart/2005/8/layout/vList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A9C0F32A-7973-4A8F-90CB-3392B5B94D5A}">
      <dgm:prSet phldrT="[Text]"/>
      <dgm:spPr/>
      <dgm:t>
        <a:bodyPr/>
        <a:lstStyle/>
        <a:p>
          <a:r>
            <a:rPr lang="de-DE" dirty="0">
              <a:hlinkClick xmlns:r="http://schemas.openxmlformats.org/officeDocument/2006/relationships" r:id="rId1" action="ppaction://hlinksldjump"/>
            </a:rPr>
            <a:t>Motivation</a:t>
          </a:r>
          <a:endParaRPr lang="de-D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6EB6891-F120-4502-B6E8-BEAA30843570}" type="parTrans" cxnId="{E80E0971-452E-4A86-B069-31CE51CFB2BD}">
      <dgm:prSet/>
      <dgm:spPr/>
      <dgm:t>
        <a:bodyPr/>
        <a:lstStyle/>
        <a:p>
          <a:endParaRPr lang="de-DE"/>
        </a:p>
      </dgm:t>
    </dgm:pt>
    <dgm:pt modelId="{F88D92D0-6407-4210-B9FC-63CE6FE53047}" type="sibTrans" cxnId="{E80E0971-452E-4A86-B069-31CE51CFB2BD}">
      <dgm:prSet/>
      <dgm:spPr/>
      <dgm:t>
        <a:bodyPr/>
        <a:lstStyle/>
        <a:p>
          <a:endParaRPr lang="de-DE"/>
        </a:p>
      </dgm:t>
    </dgm:pt>
    <dgm:pt modelId="{6CF432BC-2317-4314-9186-BA09434216AC}">
      <dgm:prSet phldrT="[Text]"/>
      <dgm:spPr/>
      <dgm:t>
        <a:bodyPr/>
        <a:lstStyle/>
        <a:p>
          <a:r>
            <a:rPr lang="de-DE" dirty="0">
              <a:hlinkClick xmlns:r="http://schemas.openxmlformats.org/officeDocument/2006/relationships" r:id="rId2" action="ppaction://hlinksldjump"/>
            </a:rPr>
            <a:t>Komplexität</a:t>
          </a:r>
          <a:endParaRPr lang="de-D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ACDFA0F-0E9C-422D-8401-D7BAF61FCE59}" type="parTrans" cxnId="{0854F584-D718-42E2-AF0E-134600004324}">
      <dgm:prSet/>
      <dgm:spPr/>
      <dgm:t>
        <a:bodyPr/>
        <a:lstStyle/>
        <a:p>
          <a:endParaRPr lang="de-DE"/>
        </a:p>
      </dgm:t>
    </dgm:pt>
    <dgm:pt modelId="{CEA10AAA-8901-468B-8423-8A6CA6D8455F}" type="sibTrans" cxnId="{0854F584-D718-42E2-AF0E-134600004324}">
      <dgm:prSet/>
      <dgm:spPr/>
      <dgm:t>
        <a:bodyPr/>
        <a:lstStyle/>
        <a:p>
          <a:endParaRPr lang="de-DE"/>
        </a:p>
      </dgm:t>
    </dgm:pt>
    <dgm:pt modelId="{84F2BBF4-FE39-4D6C-AC26-B49BA9CFD38E}">
      <dgm:prSet phldrT="[Text]"/>
      <dgm:spPr/>
      <dgm:t>
        <a:bodyPr/>
        <a:lstStyle/>
        <a:p>
          <a:r>
            <a:rPr lang="de-DE" dirty="0">
              <a:hlinkClick xmlns:r="http://schemas.openxmlformats.org/officeDocument/2006/relationships" r:id="rId3" action="ppaction://hlinksldjump"/>
            </a:rPr>
            <a:t>Zeitmanagement</a:t>
          </a:r>
          <a:endParaRPr lang="de-D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DFDBCB5-5466-4223-B41D-8F83BA72C3A9}" type="parTrans" cxnId="{295E049D-AA3A-4B05-96A0-761E60DC2C93}">
      <dgm:prSet/>
      <dgm:spPr/>
      <dgm:t>
        <a:bodyPr/>
        <a:lstStyle/>
        <a:p>
          <a:endParaRPr lang="de-DE"/>
        </a:p>
      </dgm:t>
    </dgm:pt>
    <dgm:pt modelId="{5B2607C5-7430-42C9-821F-FBEBB76E513D}" type="sibTrans" cxnId="{295E049D-AA3A-4B05-96A0-761E60DC2C93}">
      <dgm:prSet/>
      <dgm:spPr/>
      <dgm:t>
        <a:bodyPr/>
        <a:lstStyle/>
        <a:p>
          <a:endParaRPr lang="de-DE"/>
        </a:p>
      </dgm:t>
    </dgm:pt>
    <dgm:pt modelId="{ABD377EC-4D4B-4041-B63F-3B4E476A1718}">
      <dgm:prSet phldrT="[Text]"/>
      <dgm:spPr/>
      <dgm:t>
        <a:bodyPr/>
        <a:lstStyle/>
        <a:p>
          <a:r>
            <a:rPr lang="de-DE" dirty="0">
              <a:hlinkClick xmlns:r="http://schemas.openxmlformats.org/officeDocument/2006/relationships" r:id="rId4" action="ppaction://hlinksldjump"/>
            </a:rPr>
            <a:t>Aufmerksamkeit</a:t>
          </a:r>
          <a:endParaRPr lang="de-D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85A0F05-A2CA-4751-B688-367A1763EE55}" type="parTrans" cxnId="{525FF51B-A194-4587-9BC2-FD27052DF490}">
      <dgm:prSet/>
      <dgm:spPr/>
      <dgm:t>
        <a:bodyPr/>
        <a:lstStyle/>
        <a:p>
          <a:endParaRPr lang="de-DE"/>
        </a:p>
      </dgm:t>
    </dgm:pt>
    <dgm:pt modelId="{9F8B36D3-96AA-4949-9A9A-1A84EF7507DD}" type="sibTrans" cxnId="{525FF51B-A194-4587-9BC2-FD27052DF490}">
      <dgm:prSet/>
      <dgm:spPr/>
      <dgm:t>
        <a:bodyPr/>
        <a:lstStyle/>
        <a:p>
          <a:endParaRPr lang="de-DE"/>
        </a:p>
      </dgm:t>
    </dgm:pt>
    <dgm:pt modelId="{1F36C294-23C8-490C-BD7C-45A231A12EB5}" type="pres">
      <dgm:prSet presAssocID="{CF38F674-10CB-47DF-88A8-E0940300964E}" presName="linear" presStyleCnt="0">
        <dgm:presLayoutVars>
          <dgm:dir/>
          <dgm:resizeHandles val="exact"/>
        </dgm:presLayoutVars>
      </dgm:prSet>
      <dgm:spPr/>
    </dgm:pt>
    <dgm:pt modelId="{60CCB3AA-10CB-411A-B29C-6A2A698C7DA1}" type="pres">
      <dgm:prSet presAssocID="{A9C0F32A-7973-4A8F-90CB-3392B5B94D5A}" presName="comp" presStyleCnt="0"/>
      <dgm:spPr/>
    </dgm:pt>
    <dgm:pt modelId="{764447A6-B731-4569-B308-86363D7D0AB7}" type="pres">
      <dgm:prSet presAssocID="{A9C0F32A-7973-4A8F-90CB-3392B5B94D5A}" presName="box" presStyleLbl="node1" presStyleIdx="0" presStyleCnt="4"/>
      <dgm:spPr/>
    </dgm:pt>
    <dgm:pt modelId="{A5626426-4C68-499D-ADFF-3BCF2102268F}" type="pres">
      <dgm:prSet presAssocID="{A9C0F32A-7973-4A8F-90CB-3392B5B94D5A}" presName="img" presStyleLbl="fgImgPlace1" presStyleIdx="0" presStyleCnt="4"/>
      <dgm:spPr>
        <a:blipFill dpi="0" rotWithShape="1">
          <a:blip xmlns:r="http://schemas.openxmlformats.org/officeDocument/2006/relationships" r:embed="rId5"/>
          <a:srcRect/>
          <a:stretch>
            <a:fillRect t="-5384" b="-24616"/>
          </a:stretch>
        </a:blipFill>
      </dgm:spPr>
    </dgm:pt>
    <dgm:pt modelId="{3062D630-E397-463A-AB90-12CB06A9E592}" type="pres">
      <dgm:prSet presAssocID="{A9C0F32A-7973-4A8F-90CB-3392B5B94D5A}" presName="text" presStyleLbl="node1" presStyleIdx="0" presStyleCnt="4">
        <dgm:presLayoutVars>
          <dgm:bulletEnabled val="1"/>
        </dgm:presLayoutVars>
      </dgm:prSet>
      <dgm:spPr/>
    </dgm:pt>
    <dgm:pt modelId="{8B8308BB-9D79-4DB7-9FDA-D8517CDB9C03}" type="pres">
      <dgm:prSet presAssocID="{F88D92D0-6407-4210-B9FC-63CE6FE53047}" presName="spacer" presStyleCnt="0"/>
      <dgm:spPr/>
    </dgm:pt>
    <dgm:pt modelId="{2DC5F9D1-3392-4660-9B5E-1A322E518A18}" type="pres">
      <dgm:prSet presAssocID="{ABD377EC-4D4B-4041-B63F-3B4E476A1718}" presName="comp" presStyleCnt="0"/>
      <dgm:spPr/>
    </dgm:pt>
    <dgm:pt modelId="{9BCBEC3B-7986-4694-8F9B-D7D31B39139E}" type="pres">
      <dgm:prSet presAssocID="{ABD377EC-4D4B-4041-B63F-3B4E476A1718}" presName="box" presStyleLbl="node1" presStyleIdx="1" presStyleCnt="4"/>
      <dgm:spPr/>
    </dgm:pt>
    <dgm:pt modelId="{54156822-BB31-46A1-8810-4E9083A45416}" type="pres">
      <dgm:prSet presAssocID="{ABD377EC-4D4B-4041-B63F-3B4E476A1718}" presName="img" presStyleLbl="fgImgPlace1" presStyleIdx="1" presStyleCnt="4" custLinFactNeighborX="0"/>
      <dgm:spPr>
        <a:blipFill dpi="0" rotWithShape="1">
          <a:blip xmlns:r="http://schemas.openxmlformats.org/officeDocument/2006/relationships" r:embed="rId6"/>
          <a:srcRect/>
          <a:stretch>
            <a:fillRect l="-203210" t="-47417" r="-134708" b="-258061"/>
          </a:stretch>
        </a:blipFill>
      </dgm:spPr>
    </dgm:pt>
    <dgm:pt modelId="{F32D65A9-DAD2-4FB9-BF4A-53A1237EBA7F}" type="pres">
      <dgm:prSet presAssocID="{ABD377EC-4D4B-4041-B63F-3B4E476A1718}" presName="text" presStyleLbl="node1" presStyleIdx="1" presStyleCnt="4">
        <dgm:presLayoutVars>
          <dgm:bulletEnabled val="1"/>
        </dgm:presLayoutVars>
      </dgm:prSet>
      <dgm:spPr/>
    </dgm:pt>
    <dgm:pt modelId="{7B18C7A7-B2C1-40C0-B101-76E5EA2904BC}" type="pres">
      <dgm:prSet presAssocID="{9F8B36D3-96AA-4949-9A9A-1A84EF7507DD}" presName="spacer" presStyleCnt="0"/>
      <dgm:spPr/>
    </dgm:pt>
    <dgm:pt modelId="{B4ACC458-3732-4A11-A3C7-BDE0DDF47191}" type="pres">
      <dgm:prSet presAssocID="{6CF432BC-2317-4314-9186-BA09434216AC}" presName="comp" presStyleCnt="0"/>
      <dgm:spPr/>
    </dgm:pt>
    <dgm:pt modelId="{C6B012DF-B9B8-4D8F-BB85-C3F9393A089B}" type="pres">
      <dgm:prSet presAssocID="{6CF432BC-2317-4314-9186-BA09434216AC}" presName="box" presStyleLbl="node1" presStyleIdx="2" presStyleCnt="4"/>
      <dgm:spPr/>
    </dgm:pt>
    <dgm:pt modelId="{C6F46B64-130F-4C4C-B584-771FB3DC3347}" type="pres">
      <dgm:prSet presAssocID="{6CF432BC-2317-4314-9186-BA09434216AC}" presName="img" presStyleLbl="fgImgPlace1" presStyleIdx="2" presStyleCnt="4"/>
      <dgm:spPr>
        <a:blipFill dpi="0" rotWithShape="1">
          <a:blip xmlns:r="http://schemas.openxmlformats.org/officeDocument/2006/relationships" r:embed="rId7"/>
          <a:srcRect/>
          <a:stretch>
            <a:fillRect t="-4352" b="-57648"/>
          </a:stretch>
        </a:blipFill>
      </dgm:spPr>
    </dgm:pt>
    <dgm:pt modelId="{B092EBBD-26B9-4C3E-AB80-BF82DD2D7457}" type="pres">
      <dgm:prSet presAssocID="{6CF432BC-2317-4314-9186-BA09434216AC}" presName="text" presStyleLbl="node1" presStyleIdx="2" presStyleCnt="4">
        <dgm:presLayoutVars>
          <dgm:bulletEnabled val="1"/>
        </dgm:presLayoutVars>
      </dgm:prSet>
      <dgm:spPr/>
    </dgm:pt>
    <dgm:pt modelId="{E71E66F0-8747-4600-9CC1-D94520D68379}" type="pres">
      <dgm:prSet presAssocID="{CEA10AAA-8901-468B-8423-8A6CA6D8455F}" presName="spacer" presStyleCnt="0"/>
      <dgm:spPr/>
    </dgm:pt>
    <dgm:pt modelId="{C1EEB9AE-0F84-4829-9FB8-85A21444F4C4}" type="pres">
      <dgm:prSet presAssocID="{84F2BBF4-FE39-4D6C-AC26-B49BA9CFD38E}" presName="comp" presStyleCnt="0"/>
      <dgm:spPr/>
    </dgm:pt>
    <dgm:pt modelId="{849F9527-F2FA-4E83-B53E-FD9BEE238C21}" type="pres">
      <dgm:prSet presAssocID="{84F2BBF4-FE39-4D6C-AC26-B49BA9CFD38E}" presName="box" presStyleLbl="node1" presStyleIdx="3" presStyleCnt="4"/>
      <dgm:spPr/>
    </dgm:pt>
    <dgm:pt modelId="{9B682089-5787-49C8-AE42-79767BDABBE9}" type="pres">
      <dgm:prSet presAssocID="{84F2BBF4-FE39-4D6C-AC26-B49BA9CFD38E}" presName="img" presStyleLbl="fgImgPlac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FB7CB6FC-A3D0-4250-B9FC-2446E6AE0DFA}" type="pres">
      <dgm:prSet presAssocID="{84F2BBF4-FE39-4D6C-AC26-B49BA9CFD38E}" presName="text" presStyleLbl="node1" presStyleIdx="3" presStyleCnt="4">
        <dgm:presLayoutVars>
          <dgm:bulletEnabled val="1"/>
        </dgm:presLayoutVars>
      </dgm:prSet>
      <dgm:spPr/>
    </dgm:pt>
  </dgm:ptLst>
  <dgm:cxnLst>
    <dgm:cxn modelId="{0854F584-D718-42E2-AF0E-134600004324}" srcId="{CF38F674-10CB-47DF-88A8-E0940300964E}" destId="{6CF432BC-2317-4314-9186-BA09434216AC}" srcOrd="2" destOrd="0" parTransId="{4ACDFA0F-0E9C-422D-8401-D7BAF61FCE59}" sibTransId="{CEA10AAA-8901-468B-8423-8A6CA6D8455F}"/>
    <dgm:cxn modelId="{4F856B42-139C-4F48-B217-133817801F10}" type="presOf" srcId="{84F2BBF4-FE39-4D6C-AC26-B49BA9CFD38E}" destId="{849F9527-F2FA-4E83-B53E-FD9BEE238C21}" srcOrd="0" destOrd="0" presId="urn:microsoft.com/office/officeart/2005/8/layout/vList4"/>
    <dgm:cxn modelId="{232F7148-1DE1-4F7C-85D3-729278210D36}" type="presOf" srcId="{ABD377EC-4D4B-4041-B63F-3B4E476A1718}" destId="{F32D65A9-DAD2-4FB9-BF4A-53A1237EBA7F}" srcOrd="1" destOrd="0" presId="urn:microsoft.com/office/officeart/2005/8/layout/vList4"/>
    <dgm:cxn modelId="{E80E0971-452E-4A86-B069-31CE51CFB2BD}" srcId="{CF38F674-10CB-47DF-88A8-E0940300964E}" destId="{A9C0F32A-7973-4A8F-90CB-3392B5B94D5A}" srcOrd="0" destOrd="0" parTransId="{26EB6891-F120-4502-B6E8-BEAA30843570}" sibTransId="{F88D92D0-6407-4210-B9FC-63CE6FE53047}"/>
    <dgm:cxn modelId="{0A3D3F45-DEA0-437A-B0C5-AF7974ACD642}" type="presOf" srcId="{6CF432BC-2317-4314-9186-BA09434216AC}" destId="{C6B012DF-B9B8-4D8F-BB85-C3F9393A089B}" srcOrd="0" destOrd="0" presId="urn:microsoft.com/office/officeart/2005/8/layout/vList4"/>
    <dgm:cxn modelId="{7EC720FE-21F0-4DA8-99BC-CCDAAA246E0D}" type="presOf" srcId="{84F2BBF4-FE39-4D6C-AC26-B49BA9CFD38E}" destId="{FB7CB6FC-A3D0-4250-B9FC-2446E6AE0DFA}" srcOrd="1" destOrd="0" presId="urn:microsoft.com/office/officeart/2005/8/layout/vList4"/>
    <dgm:cxn modelId="{295E049D-AA3A-4B05-96A0-761E60DC2C93}" srcId="{CF38F674-10CB-47DF-88A8-E0940300964E}" destId="{84F2BBF4-FE39-4D6C-AC26-B49BA9CFD38E}" srcOrd="3" destOrd="0" parTransId="{ADFDBCB5-5466-4223-B41D-8F83BA72C3A9}" sibTransId="{5B2607C5-7430-42C9-821F-FBEBB76E513D}"/>
    <dgm:cxn modelId="{525FF51B-A194-4587-9BC2-FD27052DF490}" srcId="{CF38F674-10CB-47DF-88A8-E0940300964E}" destId="{ABD377EC-4D4B-4041-B63F-3B4E476A1718}" srcOrd="1" destOrd="0" parTransId="{F85A0F05-A2CA-4751-B688-367A1763EE55}" sibTransId="{9F8B36D3-96AA-4949-9A9A-1A84EF7507DD}"/>
    <dgm:cxn modelId="{A34EDCB2-368C-45C5-93D3-C1AE28264119}" type="presOf" srcId="{A9C0F32A-7973-4A8F-90CB-3392B5B94D5A}" destId="{764447A6-B731-4569-B308-86363D7D0AB7}" srcOrd="0" destOrd="0" presId="urn:microsoft.com/office/officeart/2005/8/layout/vList4"/>
    <dgm:cxn modelId="{2075E23E-1119-4332-8F6D-5E78DA99B43E}" type="presOf" srcId="{A9C0F32A-7973-4A8F-90CB-3392B5B94D5A}" destId="{3062D630-E397-463A-AB90-12CB06A9E592}" srcOrd="1" destOrd="0" presId="urn:microsoft.com/office/officeart/2005/8/layout/vList4"/>
    <dgm:cxn modelId="{FF489440-BFB6-4781-A7E8-CC2B7BB2C987}" type="presOf" srcId="{6CF432BC-2317-4314-9186-BA09434216AC}" destId="{B092EBBD-26B9-4C3E-AB80-BF82DD2D7457}" srcOrd="1" destOrd="0" presId="urn:microsoft.com/office/officeart/2005/8/layout/vList4"/>
    <dgm:cxn modelId="{9BD0B6A5-62FA-4753-A07F-F49BCBEF59C9}" type="presOf" srcId="{CF38F674-10CB-47DF-88A8-E0940300964E}" destId="{1F36C294-23C8-490C-BD7C-45A231A12EB5}" srcOrd="0" destOrd="0" presId="urn:microsoft.com/office/officeart/2005/8/layout/vList4"/>
    <dgm:cxn modelId="{466C36BF-EBB8-450F-B652-2DB1348BD605}" type="presOf" srcId="{ABD377EC-4D4B-4041-B63F-3B4E476A1718}" destId="{9BCBEC3B-7986-4694-8F9B-D7D31B39139E}" srcOrd="0" destOrd="0" presId="urn:microsoft.com/office/officeart/2005/8/layout/vList4"/>
    <dgm:cxn modelId="{3A8CDE9A-0FF0-48C6-98E2-69C7A3E04E9A}" type="presParOf" srcId="{1F36C294-23C8-490C-BD7C-45A231A12EB5}" destId="{60CCB3AA-10CB-411A-B29C-6A2A698C7DA1}" srcOrd="0" destOrd="0" presId="urn:microsoft.com/office/officeart/2005/8/layout/vList4"/>
    <dgm:cxn modelId="{0C427753-BC8C-449C-B0FA-33F04F9470C4}" type="presParOf" srcId="{60CCB3AA-10CB-411A-B29C-6A2A698C7DA1}" destId="{764447A6-B731-4569-B308-86363D7D0AB7}" srcOrd="0" destOrd="0" presId="urn:microsoft.com/office/officeart/2005/8/layout/vList4"/>
    <dgm:cxn modelId="{6F3A9DE8-25BE-4E33-BA57-931BC24D3C93}" type="presParOf" srcId="{60CCB3AA-10CB-411A-B29C-6A2A698C7DA1}" destId="{A5626426-4C68-499D-ADFF-3BCF2102268F}" srcOrd="1" destOrd="0" presId="urn:microsoft.com/office/officeart/2005/8/layout/vList4"/>
    <dgm:cxn modelId="{34B014EB-E4F2-45E5-AFE4-029CF60C2684}" type="presParOf" srcId="{60CCB3AA-10CB-411A-B29C-6A2A698C7DA1}" destId="{3062D630-E397-463A-AB90-12CB06A9E592}" srcOrd="2" destOrd="0" presId="urn:microsoft.com/office/officeart/2005/8/layout/vList4"/>
    <dgm:cxn modelId="{4F96EAE9-0803-439A-B4BA-BD0905B39A94}" type="presParOf" srcId="{1F36C294-23C8-490C-BD7C-45A231A12EB5}" destId="{8B8308BB-9D79-4DB7-9FDA-D8517CDB9C03}" srcOrd="1" destOrd="0" presId="urn:microsoft.com/office/officeart/2005/8/layout/vList4"/>
    <dgm:cxn modelId="{5A20C49D-5CEF-4D0D-A6DB-2A5E107B4069}" type="presParOf" srcId="{1F36C294-23C8-490C-BD7C-45A231A12EB5}" destId="{2DC5F9D1-3392-4660-9B5E-1A322E518A18}" srcOrd="2" destOrd="0" presId="urn:microsoft.com/office/officeart/2005/8/layout/vList4"/>
    <dgm:cxn modelId="{1E11C533-1A3D-432F-B55C-77C028642127}" type="presParOf" srcId="{2DC5F9D1-3392-4660-9B5E-1A322E518A18}" destId="{9BCBEC3B-7986-4694-8F9B-D7D31B39139E}" srcOrd="0" destOrd="0" presId="urn:microsoft.com/office/officeart/2005/8/layout/vList4"/>
    <dgm:cxn modelId="{1939A4EA-9F59-4D07-B152-35FFBBA655D9}" type="presParOf" srcId="{2DC5F9D1-3392-4660-9B5E-1A322E518A18}" destId="{54156822-BB31-46A1-8810-4E9083A45416}" srcOrd="1" destOrd="0" presId="urn:microsoft.com/office/officeart/2005/8/layout/vList4"/>
    <dgm:cxn modelId="{42DDAAAD-17A4-4BD1-B020-B8AF53E23D27}" type="presParOf" srcId="{2DC5F9D1-3392-4660-9B5E-1A322E518A18}" destId="{F32D65A9-DAD2-4FB9-BF4A-53A1237EBA7F}" srcOrd="2" destOrd="0" presId="urn:microsoft.com/office/officeart/2005/8/layout/vList4"/>
    <dgm:cxn modelId="{F480E049-C349-4B87-938A-3D611FA0D524}" type="presParOf" srcId="{1F36C294-23C8-490C-BD7C-45A231A12EB5}" destId="{7B18C7A7-B2C1-40C0-B101-76E5EA2904BC}" srcOrd="3" destOrd="0" presId="urn:microsoft.com/office/officeart/2005/8/layout/vList4"/>
    <dgm:cxn modelId="{1A99FAA9-0404-493B-9365-C9774F041B6D}" type="presParOf" srcId="{1F36C294-23C8-490C-BD7C-45A231A12EB5}" destId="{B4ACC458-3732-4A11-A3C7-BDE0DDF47191}" srcOrd="4" destOrd="0" presId="urn:microsoft.com/office/officeart/2005/8/layout/vList4"/>
    <dgm:cxn modelId="{3390F907-CC40-4399-85E3-6677DA6361C2}" type="presParOf" srcId="{B4ACC458-3732-4A11-A3C7-BDE0DDF47191}" destId="{C6B012DF-B9B8-4D8F-BB85-C3F9393A089B}" srcOrd="0" destOrd="0" presId="urn:microsoft.com/office/officeart/2005/8/layout/vList4"/>
    <dgm:cxn modelId="{027637CE-19E1-4B45-8EFA-59C6812F95AA}" type="presParOf" srcId="{B4ACC458-3732-4A11-A3C7-BDE0DDF47191}" destId="{C6F46B64-130F-4C4C-B584-771FB3DC3347}" srcOrd="1" destOrd="0" presId="urn:microsoft.com/office/officeart/2005/8/layout/vList4"/>
    <dgm:cxn modelId="{CCE28F13-2469-43E3-9ACC-7E3394997F82}" type="presParOf" srcId="{B4ACC458-3732-4A11-A3C7-BDE0DDF47191}" destId="{B092EBBD-26B9-4C3E-AB80-BF82DD2D7457}" srcOrd="2" destOrd="0" presId="urn:microsoft.com/office/officeart/2005/8/layout/vList4"/>
    <dgm:cxn modelId="{3319DFD2-8863-4351-BB65-2D35F888CD78}" type="presParOf" srcId="{1F36C294-23C8-490C-BD7C-45A231A12EB5}" destId="{E71E66F0-8747-4600-9CC1-D94520D68379}" srcOrd="5" destOrd="0" presId="urn:microsoft.com/office/officeart/2005/8/layout/vList4"/>
    <dgm:cxn modelId="{143BA8FE-66FC-4B3D-8D88-B57F43B7D3B9}" type="presParOf" srcId="{1F36C294-23C8-490C-BD7C-45A231A12EB5}" destId="{C1EEB9AE-0F84-4829-9FB8-85A21444F4C4}" srcOrd="6" destOrd="0" presId="urn:microsoft.com/office/officeart/2005/8/layout/vList4"/>
    <dgm:cxn modelId="{5FED82EC-6A94-4FD7-816B-6518559BA758}" type="presParOf" srcId="{C1EEB9AE-0F84-4829-9FB8-85A21444F4C4}" destId="{849F9527-F2FA-4E83-B53E-FD9BEE238C21}" srcOrd="0" destOrd="0" presId="urn:microsoft.com/office/officeart/2005/8/layout/vList4"/>
    <dgm:cxn modelId="{3C14F1D2-A483-472B-A81E-AB2B95AAB2A5}" type="presParOf" srcId="{C1EEB9AE-0F84-4829-9FB8-85A21444F4C4}" destId="{9B682089-5787-49C8-AE42-79767BDABBE9}" srcOrd="1" destOrd="0" presId="urn:microsoft.com/office/officeart/2005/8/layout/vList4"/>
    <dgm:cxn modelId="{0DD255F6-DDA2-477A-AEC3-F720DD719F83}" type="presParOf" srcId="{C1EEB9AE-0F84-4829-9FB8-85A21444F4C4}" destId="{FB7CB6FC-A3D0-4250-B9FC-2446E6AE0D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47A6-B731-4569-B308-86363D7D0AB7}">
      <dsp:nvSpPr>
        <dsp:cNvPr id="0" name=""/>
        <dsp:cNvSpPr/>
      </dsp:nvSpPr>
      <dsp:spPr>
        <a:xfrm>
          <a:off x="0" y="0"/>
          <a:ext cx="8128000" cy="1090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>
              <a:hlinkClick xmlns:r="http://schemas.openxmlformats.org/officeDocument/2006/relationships" r:id=""/>
            </a:rPr>
            <a:t>Motivation</a:t>
          </a:r>
          <a:endParaRPr lang="de-DE" sz="5000" kern="1200" dirty="0"/>
        </a:p>
      </dsp:txBody>
      <dsp:txXfrm>
        <a:off x="1734650" y="0"/>
        <a:ext cx="6393349" cy="1090504"/>
      </dsp:txXfrm>
    </dsp:sp>
    <dsp:sp modelId="{A5626426-4C68-499D-ADFF-3BCF2102268F}">
      <dsp:nvSpPr>
        <dsp:cNvPr id="0" name=""/>
        <dsp:cNvSpPr/>
      </dsp:nvSpPr>
      <dsp:spPr>
        <a:xfrm>
          <a:off x="109050" y="109050"/>
          <a:ext cx="1625600" cy="8724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5384" b="-246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BEC3B-7986-4694-8F9B-D7D31B39139E}">
      <dsp:nvSpPr>
        <dsp:cNvPr id="0" name=""/>
        <dsp:cNvSpPr/>
      </dsp:nvSpPr>
      <dsp:spPr>
        <a:xfrm>
          <a:off x="0" y="1199554"/>
          <a:ext cx="8128000" cy="1090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>
              <a:hlinkClick xmlns:r="http://schemas.openxmlformats.org/officeDocument/2006/relationships" r:id=""/>
            </a:rPr>
            <a:t>Aufmerksamkeit</a:t>
          </a:r>
          <a:endParaRPr lang="de-DE" sz="5000" kern="1200" dirty="0"/>
        </a:p>
      </dsp:txBody>
      <dsp:txXfrm>
        <a:off x="1734650" y="1199554"/>
        <a:ext cx="6393349" cy="1090504"/>
      </dsp:txXfrm>
    </dsp:sp>
    <dsp:sp modelId="{54156822-BB31-46A1-8810-4E9083A45416}">
      <dsp:nvSpPr>
        <dsp:cNvPr id="0" name=""/>
        <dsp:cNvSpPr/>
      </dsp:nvSpPr>
      <dsp:spPr>
        <a:xfrm>
          <a:off x="109050" y="1308605"/>
          <a:ext cx="1625600" cy="8724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-203210" t="-47417" r="-134708" b="-2580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012DF-B9B8-4D8F-BB85-C3F9393A089B}">
      <dsp:nvSpPr>
        <dsp:cNvPr id="0" name=""/>
        <dsp:cNvSpPr/>
      </dsp:nvSpPr>
      <dsp:spPr>
        <a:xfrm>
          <a:off x="0" y="2399109"/>
          <a:ext cx="8128000" cy="1090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>
              <a:hlinkClick xmlns:r="http://schemas.openxmlformats.org/officeDocument/2006/relationships" r:id=""/>
            </a:rPr>
            <a:t>Komplexität</a:t>
          </a:r>
          <a:endParaRPr lang="de-DE" sz="5000" kern="1200" dirty="0"/>
        </a:p>
      </dsp:txBody>
      <dsp:txXfrm>
        <a:off x="1734650" y="2399109"/>
        <a:ext cx="6393349" cy="1090504"/>
      </dsp:txXfrm>
    </dsp:sp>
    <dsp:sp modelId="{C6F46B64-130F-4C4C-B584-771FB3DC3347}">
      <dsp:nvSpPr>
        <dsp:cNvPr id="0" name=""/>
        <dsp:cNvSpPr/>
      </dsp:nvSpPr>
      <dsp:spPr>
        <a:xfrm>
          <a:off x="109050" y="2508160"/>
          <a:ext cx="1625600" cy="8724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t="-4352" b="-576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F9527-F2FA-4E83-B53E-FD9BEE238C21}">
      <dsp:nvSpPr>
        <dsp:cNvPr id="0" name=""/>
        <dsp:cNvSpPr/>
      </dsp:nvSpPr>
      <dsp:spPr>
        <a:xfrm>
          <a:off x="0" y="3598664"/>
          <a:ext cx="8128000" cy="1090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>
              <a:hlinkClick xmlns:r="http://schemas.openxmlformats.org/officeDocument/2006/relationships" r:id=""/>
            </a:rPr>
            <a:t>Zeitmanagement</a:t>
          </a:r>
          <a:endParaRPr lang="de-DE" sz="5000" kern="1200" dirty="0"/>
        </a:p>
      </dsp:txBody>
      <dsp:txXfrm>
        <a:off x="1734650" y="3598664"/>
        <a:ext cx="6393349" cy="1090504"/>
      </dsp:txXfrm>
    </dsp:sp>
    <dsp:sp modelId="{9B682089-5787-49C8-AE42-79767BDABBE9}">
      <dsp:nvSpPr>
        <dsp:cNvPr id="0" name=""/>
        <dsp:cNvSpPr/>
      </dsp:nvSpPr>
      <dsp:spPr>
        <a:xfrm>
          <a:off x="109050" y="3707714"/>
          <a:ext cx="1625600" cy="872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5A7A5-4058-473B-96FF-BAE6F1FFD99A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D801-9129-4695-8CC4-36A38E239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Startseite der Website</a:t>
            </a:r>
            <a:r>
              <a:rPr lang="de-DE" baseline="0" dirty="0"/>
              <a:t> mit Willkommenstext und zwei großen Schaltflächen die auf den jeweiligen Teil der Webseite weiterleiten.</a:t>
            </a:r>
          </a:p>
          <a:p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</a:p>
          <a:p>
            <a:endParaRPr lang="de-DE" baseline="0" dirty="0"/>
          </a:p>
          <a:p>
            <a:r>
              <a:rPr lang="de-DE" baseline="0" dirty="0"/>
              <a:t>Die Oberfläche ist der Einfachheit halber </a:t>
            </a:r>
            <a:r>
              <a:rPr lang="de-DE" baseline="0" dirty="0" err="1"/>
              <a:t>Touchbedienbar</a:t>
            </a:r>
            <a:r>
              <a:rPr lang="de-DE" baseline="0" dirty="0"/>
              <a:t>, indem große Schaltflächen das „Anklicken“ mit Fingern auf einem </a:t>
            </a:r>
            <a:r>
              <a:rPr lang="de-DE" baseline="0" dirty="0" err="1"/>
              <a:t>Touchbildschirm</a:t>
            </a:r>
            <a:r>
              <a:rPr lang="de-DE" baseline="0" dirty="0"/>
              <a:t> ermöglichen. Dies wird nach Möglichkeit auch auf den folgenden Seiten umgesetzt.</a:t>
            </a:r>
          </a:p>
          <a:p>
            <a:endParaRPr lang="de-DE" baseline="0" dirty="0"/>
          </a:p>
          <a:p>
            <a:r>
              <a:rPr lang="de-DE" baseline="0" dirty="0"/>
              <a:t>Auf dieser Seite kann man nicht scrollen, auf allen Geräten sollte jede Auswahlmöglichkeit auf dem Startbildschirm zu sehen sein!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1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wird in diesem Fall die Lernumgebung von Gräber, Leins et al. eingefügt.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85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die Übersicht über die 4 Herausforderungen, auf die wir uns im Anfangsstadium fokussieren.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5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Orange wird in diesem Fall die Übersicht über „Häufige Probleme mit Lösungsvorschlägen.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6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Orange wird in diesem Fall die Übersicht über „Häufige Probleme mit Lösungsvorschlägen.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3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Orange wird in diesem Fall die Übersicht über „Häufige Probleme mit Lösungsvorschlägen.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8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Orange wird in diesem Fall die Übersicht über „Häufige Probleme mit Lösungsvorschlägen.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3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Blau wird in diesem Fall das Impressum angezeigt.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76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Header:</a:t>
            </a:r>
            <a:r>
              <a:rPr lang="de-DE" baseline="0" dirty="0"/>
              <a:t> Farblich hinterlegt ist der Bereich, in dem sich der Kunde im Augenblick befindet. Daneben in „grau“ zwei Schaltflächen die auf die Startseite bzw. zum zweiten Bereich führen.</a:t>
            </a:r>
          </a:p>
          <a:p>
            <a:endParaRPr lang="de-DE" baseline="0" dirty="0"/>
          </a:p>
          <a:p>
            <a:r>
              <a:rPr lang="de-DE" baseline="0" dirty="0"/>
              <a:t>Mittig in Orange wird in diesem Fall ein Kontaktfeld gezeigt. Kunden können hiermit Fragen stellen oder ihre Probleme einsenden.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Außerdem im </a:t>
            </a:r>
            <a:r>
              <a:rPr lang="de-DE" baseline="0" dirty="0" err="1"/>
              <a:t>Footer</a:t>
            </a:r>
            <a:r>
              <a:rPr lang="de-DE" baseline="0" dirty="0"/>
              <a:t> (wie auf jeder weiteren Seite) die Links zum Impressum &amp; Kontakt.</a:t>
            </a:r>
            <a:endParaRPr lang="de-DE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EF16-B3AB-40C9-9275-DA5FE694E68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7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65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1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7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3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2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65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A18F-13B9-45EE-B05A-84A63EEDA15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4F52-CB6A-4A7C-808A-755497739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1.jp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comments" Target="../comments/comment2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1.xml"/><Relationship Id="rId12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11" Type="http://schemas.openxmlformats.org/officeDocument/2006/relationships/slide" Target="slide8.xml"/><Relationship Id="rId5" Type="http://schemas.openxmlformats.org/officeDocument/2006/relationships/diagramData" Target="../diagrams/data1.xml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12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comments" Target="../comments/comment3.xml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comments" Target="../comments/comment4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slide" Target="slide1.xml"/><Relationship Id="rId5" Type="http://schemas.microsoft.com/office/2007/relationships/hdphoto" Target="../media/hdphoto1.wdp"/><Relationship Id="rId10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slide" Target="slide1.xml"/><Relationship Id="rId3" Type="http://schemas.openxmlformats.org/officeDocument/2006/relationships/slideLayout" Target="../slideLayouts/slideLayout4.xml"/><Relationship Id="rId7" Type="http://schemas.microsoft.com/office/2007/relationships/hdphoto" Target="../media/hdphoto1.wdp"/><Relationship Id="rId12" Type="http://schemas.openxmlformats.org/officeDocument/2006/relationships/slide" Target="slide2.xml"/><Relationship Id="rId2" Type="http://schemas.openxmlformats.org/officeDocument/2006/relationships/control" Target="../activeX/activeX1.xml"/><Relationship Id="rId16" Type="http://schemas.openxmlformats.org/officeDocument/2006/relationships/comments" Target="../comments/commen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slide" Target="slide9.xml"/><Relationship Id="rId5" Type="http://schemas.openxmlformats.org/officeDocument/2006/relationships/image" Target="../media/image2.png"/><Relationship Id="rId15" Type="http://schemas.openxmlformats.org/officeDocument/2006/relationships/image" Target="../media/image10.wmf"/><Relationship Id="rId10" Type="http://schemas.openxmlformats.org/officeDocument/2006/relationships/slide" Target="slide8.xm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9.png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slide" Target="slide8.xml"/><Relationship Id="rId3" Type="http://schemas.openxmlformats.org/officeDocument/2006/relationships/slideLayout" Target="../slideLayouts/slideLayout4.xml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control" Target="../activeX/activeX2.xml"/><Relationship Id="rId16" Type="http://schemas.openxmlformats.org/officeDocument/2006/relationships/comments" Target="../comments/commen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slide" Target="slide3.xml"/><Relationship Id="rId5" Type="http://schemas.openxmlformats.org/officeDocument/2006/relationships/image" Target="../media/image2.png"/><Relationship Id="rId15" Type="http://schemas.openxmlformats.org/officeDocument/2006/relationships/image" Target="../media/image10.wmf"/><Relationship Id="rId10" Type="http://schemas.openxmlformats.org/officeDocument/2006/relationships/slide" Target="slide1.xml"/><Relationship Id="rId4" Type="http://schemas.openxmlformats.org/officeDocument/2006/relationships/notesSlide" Target="../notesSlides/notesSlide7.xml"/><Relationship Id="rId9" Type="http://schemas.openxmlformats.org/officeDocument/2006/relationships/slide" Target="slide2.xml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slide" Target="slide8.xml"/><Relationship Id="rId18" Type="http://schemas.openxmlformats.org/officeDocument/2006/relationships/image" Target="../media/image15.wmf"/><Relationship Id="rId3" Type="http://schemas.openxmlformats.org/officeDocument/2006/relationships/control" Target="../activeX/activeX4.xml"/><Relationship Id="rId7" Type="http://schemas.openxmlformats.org/officeDocument/2006/relationships/control" Target="../activeX/activeX8.xml"/><Relationship Id="rId12" Type="http://schemas.openxmlformats.org/officeDocument/2006/relationships/slide" Target="slide1.xml"/><Relationship Id="rId17" Type="http://schemas.openxmlformats.org/officeDocument/2006/relationships/image" Target="../media/image14.wmf"/><Relationship Id="rId2" Type="http://schemas.openxmlformats.org/officeDocument/2006/relationships/control" Target="../activeX/activeX3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7.xml"/><Relationship Id="rId11" Type="http://schemas.openxmlformats.org/officeDocument/2006/relationships/slide" Target="slide3.xml"/><Relationship Id="rId5" Type="http://schemas.openxmlformats.org/officeDocument/2006/relationships/control" Target="../activeX/activeX6.xml"/><Relationship Id="rId15" Type="http://schemas.openxmlformats.org/officeDocument/2006/relationships/image" Target="../media/image12.wmf"/><Relationship Id="rId10" Type="http://schemas.openxmlformats.org/officeDocument/2006/relationships/slide" Target="slide2.xml"/><Relationship Id="rId19" Type="http://schemas.openxmlformats.org/officeDocument/2006/relationships/image" Target="../media/image16.wmf"/><Relationship Id="rId4" Type="http://schemas.openxmlformats.org/officeDocument/2006/relationships/control" Target="../activeX/activeX5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hlinkClick r:id="rId3" action="ppaction://hlinksldjump"/>
          </p:cNvPr>
          <p:cNvSpPr/>
          <p:nvPr/>
        </p:nvSpPr>
        <p:spPr>
          <a:xfrm>
            <a:off x="101600" y="94343"/>
            <a:ext cx="5892800" cy="620730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CabinSketch" panose="020B0803050202020004" pitchFamily="34" charset="0"/>
              </a:rPr>
              <a:t>Lernumgebung zu den Grundlagen der Didaktik</a:t>
            </a:r>
          </a:p>
        </p:txBody>
      </p:sp>
      <p:sp>
        <p:nvSpPr>
          <p:cNvPr id="5" name="Rechteck 4">
            <a:hlinkClick r:id="rId5" action="ppaction://hlinksldjump"/>
          </p:cNvPr>
          <p:cNvSpPr/>
          <p:nvPr/>
        </p:nvSpPr>
        <p:spPr>
          <a:xfrm>
            <a:off x="6190343" y="94343"/>
            <a:ext cx="5892800" cy="620730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atin typeface="Segoe Print" panose="02000600000000000000" pitchFamily="2" charset="0"/>
            </a:endParaRPr>
          </a:p>
          <a:p>
            <a:pPr algn="ctr"/>
            <a:r>
              <a:rPr lang="de-DE" sz="4400" dirty="0">
                <a:latin typeface="Segoe Print" panose="02000600000000000000" pitchFamily="2" charset="0"/>
              </a:rPr>
              <a:t>Herausforderungen mit Lösungs-vorschlägen</a:t>
            </a:r>
          </a:p>
        </p:txBody>
      </p:sp>
      <p:sp>
        <p:nvSpPr>
          <p:cNvPr id="6" name="Rechteck 5"/>
          <p:cNvSpPr/>
          <p:nvPr/>
        </p:nvSpPr>
        <p:spPr>
          <a:xfrm>
            <a:off x="101599" y="452073"/>
            <a:ext cx="11981544" cy="811039"/>
          </a:xfrm>
          <a:prstGeom prst="rect">
            <a:avLst/>
          </a:prstGeom>
          <a:solidFill>
            <a:srgbClr val="70AD47">
              <a:alpha val="7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Willkommen! Hier findest du kostenlose Hilfestellungen zum Thema </a:t>
            </a:r>
            <a:r>
              <a:rPr lang="de-DE" sz="2400" b="1" dirty="0"/>
              <a:t>Didaktik in Tutorien</a:t>
            </a:r>
            <a:r>
              <a:rPr lang="de-DE" sz="2400" dirty="0"/>
              <a:t>.</a:t>
            </a:r>
          </a:p>
        </p:txBody>
      </p:sp>
      <p:sp>
        <p:nvSpPr>
          <p:cNvPr id="7" name="Rechteck 6">
            <a:hlinkClick r:id="rId7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8" name="Rechteck 7">
            <a:hlinkClick r:id="rId8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</p:spTree>
    <p:extLst>
      <p:ext uri="{BB962C8B-B14F-4D97-AF65-F5344CB8AC3E}">
        <p14:creationId xmlns:p14="http://schemas.microsoft.com/office/powerpoint/2010/main" val="5187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204686"/>
            <a:ext cx="11981544" cy="508638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[Lernumgebung von Gräber, Leins et al. einfügen]</a:t>
            </a:r>
          </a:p>
        </p:txBody>
      </p:sp>
      <p:sp>
        <p:nvSpPr>
          <p:cNvPr id="9" name="Rechteck 8">
            <a:hlinkClick r:id="rId4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10" name="Rechteck 9">
            <a:hlinkClick r:id="rId5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124171" y="94343"/>
            <a:ext cx="7560000" cy="994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13" name="Rechteck 12">
            <a:hlinkClick r:id="rId6" action="ppaction://hlinksldjump"/>
          </p:cNvPr>
          <p:cNvSpPr/>
          <p:nvPr/>
        </p:nvSpPr>
        <p:spPr>
          <a:xfrm>
            <a:off x="8843143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Herausforderungen mit Lösungsvorschlägen</a:t>
            </a:r>
          </a:p>
        </p:txBody>
      </p:sp>
      <p:sp>
        <p:nvSpPr>
          <p:cNvPr id="14" name="Interaktive Schaltfläche: Zur Startseite wechseln 13">
            <a:hlinkClick r:id="rId7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hlinkClick r:id="rId3" action="ppaction://hlinksldjump"/>
          </p:cNvPr>
          <p:cNvSpPr/>
          <p:nvPr/>
        </p:nvSpPr>
        <p:spPr>
          <a:xfrm>
            <a:off x="1124171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6" name="Rechteck 5"/>
          <p:cNvSpPr/>
          <p:nvPr/>
        </p:nvSpPr>
        <p:spPr>
          <a:xfrm>
            <a:off x="4523143" y="94343"/>
            <a:ext cx="7560000" cy="994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Herausforderungen mit Lösungsvorschlägen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1599" y="1179576"/>
            <a:ext cx="11981544" cy="51351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0" tIns="180000" rIns="288000" bIns="180000" rtlCol="0" anchor="t" anchorCtr="0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1822545" y="1177471"/>
            <a:ext cx="260598" cy="5137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833761" y="1174997"/>
            <a:ext cx="249382" cy="222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30699862"/>
              </p:ext>
            </p:extLst>
          </p:nvPr>
        </p:nvGraphicFramePr>
        <p:xfrm>
          <a:off x="2032000" y="1446415"/>
          <a:ext cx="8128000" cy="469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Interaktive Schaltfläche: Zur Startseite wechseln 14">
            <a:hlinkClick r:id="rId10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hlinkClick r:id="rId11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17" name="Rechteck 16">
            <a:hlinkClick r:id="rId12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</p:spTree>
    <p:extLst>
      <p:ext uri="{BB962C8B-B14F-4D97-AF65-F5344CB8AC3E}">
        <p14:creationId xmlns:p14="http://schemas.microsoft.com/office/powerpoint/2010/main" val="10340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315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0" tIns="180000" rIns="288000" bIns="1800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Herausforderung 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Motivation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b="1" dirty="0">
                <a:solidFill>
                  <a:schemeClr val="tx1"/>
                </a:solidFill>
              </a:rPr>
              <a:t>Theorie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consetetur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sadipscing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elitr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diam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nonumy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eirmod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tempor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invidunt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labore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dolore</a:t>
            </a:r>
            <a:r>
              <a:rPr lang="de-DE" dirty="0">
                <a:solidFill>
                  <a:schemeClr val="tx1"/>
                </a:solidFill>
              </a:rPr>
              <a:t> magna </a:t>
            </a:r>
            <a:r>
              <a:rPr lang="de-DE" dirty="0" err="1">
                <a:solidFill>
                  <a:schemeClr val="tx1"/>
                </a:solidFill>
              </a:rPr>
              <a:t>aliquyam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erat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diam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voluptua</a:t>
            </a:r>
            <a:r>
              <a:rPr lang="de-DE" dirty="0">
                <a:solidFill>
                  <a:schemeClr val="tx1"/>
                </a:solidFill>
              </a:rPr>
              <a:t>. At </a:t>
            </a:r>
            <a:r>
              <a:rPr lang="de-DE" dirty="0" err="1">
                <a:solidFill>
                  <a:schemeClr val="tx1"/>
                </a:solidFill>
              </a:rPr>
              <a:t>vero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eos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accusam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justo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duo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rebum</a:t>
            </a:r>
            <a:r>
              <a:rPr lang="de-DE" dirty="0">
                <a:solidFill>
                  <a:schemeClr val="tx1"/>
                </a:solidFill>
              </a:rPr>
              <a:t>. 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Duis </a:t>
            </a:r>
            <a:r>
              <a:rPr lang="de-DE" dirty="0" err="1">
                <a:solidFill>
                  <a:schemeClr val="tx1"/>
                </a:solidFill>
              </a:rPr>
              <a:t>autem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iriure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hendrerit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vulputate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velit</a:t>
            </a:r>
            <a:r>
              <a:rPr lang="de-DE" dirty="0">
                <a:solidFill>
                  <a:schemeClr val="tx1"/>
                </a:solidFill>
              </a:rPr>
              <a:t> esse </a:t>
            </a:r>
            <a:r>
              <a:rPr lang="de-DE" dirty="0" err="1">
                <a:solidFill>
                  <a:schemeClr val="tx1"/>
                </a:solidFill>
              </a:rPr>
              <a:t>molestie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consequat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vel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illum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feugiat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nulla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facilisis</a:t>
            </a:r>
            <a:r>
              <a:rPr lang="de-DE" dirty="0">
                <a:solidFill>
                  <a:schemeClr val="tx1"/>
                </a:solidFill>
              </a:rPr>
              <a:t> at </a:t>
            </a:r>
            <a:r>
              <a:rPr lang="de-DE" dirty="0" err="1">
                <a:solidFill>
                  <a:schemeClr val="tx1"/>
                </a:solidFill>
              </a:rPr>
              <a:t>vero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eros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accumsan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iusto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odio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dignissim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blandit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praesent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luptatum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zzril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delenit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augue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duis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feugait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nulla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facilisi</a:t>
            </a:r>
            <a:r>
              <a:rPr lang="de-DE" dirty="0">
                <a:solidFill>
                  <a:schemeClr val="tx1"/>
                </a:solidFill>
              </a:rPr>
              <a:t>. […]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b="1" dirty="0">
                <a:solidFill>
                  <a:schemeClr val="tx1"/>
                </a:solidFill>
              </a:rPr>
              <a:t>Beispiel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At </a:t>
            </a:r>
            <a:r>
              <a:rPr lang="de-DE" dirty="0" err="1">
                <a:solidFill>
                  <a:schemeClr val="tx1"/>
                </a:solidFill>
              </a:rPr>
              <a:t>vero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eos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accusam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justo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duo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rebum</a:t>
            </a:r>
            <a:r>
              <a:rPr lang="de-DE" dirty="0">
                <a:solidFill>
                  <a:schemeClr val="tx1"/>
                </a:solidFill>
              </a:rPr>
              <a:t>. 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Duis </a:t>
            </a:r>
            <a:r>
              <a:rPr lang="de-DE" dirty="0" err="1">
                <a:solidFill>
                  <a:schemeClr val="tx1"/>
                </a:solidFill>
              </a:rPr>
              <a:t>autem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iriure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hendrerit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vulputate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velit</a:t>
            </a:r>
            <a:r>
              <a:rPr lang="de-DE" dirty="0">
                <a:solidFill>
                  <a:schemeClr val="tx1"/>
                </a:solidFill>
              </a:rPr>
              <a:t> esse </a:t>
            </a:r>
            <a:r>
              <a:rPr lang="de-DE" dirty="0" err="1">
                <a:solidFill>
                  <a:schemeClr val="tx1"/>
                </a:solidFill>
              </a:rPr>
              <a:t>molestie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consequat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r>
              <a:rPr lang="de-DE" dirty="0">
                <a:solidFill>
                  <a:schemeClr val="tx1"/>
                </a:solidFill>
              </a:rPr>
              <a:t>	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Sprechblase: rechteckig 1"/>
          <p:cNvSpPr/>
          <p:nvPr/>
        </p:nvSpPr>
        <p:spPr>
          <a:xfrm>
            <a:off x="193964" y="1403927"/>
            <a:ext cx="563418" cy="701964"/>
          </a:xfrm>
          <a:prstGeom prst="wedgeRectCallout">
            <a:avLst>
              <a:gd name="adj1" fmla="val 80806"/>
              <a:gd name="adj2" fmla="val -361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Rechteck 2"/>
          <p:cNvSpPr/>
          <p:nvPr/>
        </p:nvSpPr>
        <p:spPr>
          <a:xfrm>
            <a:off x="11822545" y="1177471"/>
            <a:ext cx="260598" cy="513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833379" y="1175346"/>
            <a:ext cx="249382" cy="222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... buch buch übernehmen pdf epub odt zim gedrucktes buch bestell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41" y="1403926"/>
            <a:ext cx="1291479" cy="720000"/>
          </a:xfrm>
          <a:prstGeom prst="rect">
            <a:avLst/>
          </a:prstGeom>
        </p:spPr>
      </p:pic>
      <p:pic>
        <p:nvPicPr>
          <p:cNvPr id="9" name="Grafik 8" descr="If it appears black and white, its because you could play the game.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83" y="1403926"/>
            <a:ext cx="720000" cy="720000"/>
          </a:xfrm>
          <a:prstGeom prst="rect">
            <a:avLst/>
          </a:prstGeom>
        </p:spPr>
      </p:pic>
      <p:sp>
        <p:nvSpPr>
          <p:cNvPr id="10" name="Pfeil: Chevron 9"/>
          <p:cNvSpPr/>
          <p:nvPr/>
        </p:nvSpPr>
        <p:spPr>
          <a:xfrm>
            <a:off x="8004629" y="91311"/>
            <a:ext cx="4078514" cy="9936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Motivation</a:t>
            </a:r>
          </a:p>
        </p:txBody>
      </p:sp>
      <p:pic>
        <p:nvPicPr>
          <p:cNvPr id="25" name="Grafik 24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0"/>
          <a:stretch/>
        </p:blipFill>
        <p:spPr>
          <a:xfrm>
            <a:off x="8755618" y="1403926"/>
            <a:ext cx="1263158" cy="720000"/>
          </a:xfrm>
          <a:prstGeom prst="rect">
            <a:avLst/>
          </a:prstGeom>
        </p:spPr>
      </p:pic>
      <p:sp>
        <p:nvSpPr>
          <p:cNvPr id="20" name="Rechteck 19">
            <a:hlinkClick r:id="rId10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22" name="Rechteck 21">
            <a:hlinkClick r:id="rId12" action="ppaction://hlinksldjump"/>
          </p:cNvPr>
          <p:cNvSpPr/>
          <p:nvPr/>
        </p:nvSpPr>
        <p:spPr>
          <a:xfrm>
            <a:off x="1124171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23" name="Interaktive Schaltfläche: Zur Startseite wechseln 22">
            <a:hlinkClick r:id="rId13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Fünfeck 23">
            <a:hlinkClick r:id="rId14" action="ppaction://hlinksldjump"/>
          </p:cNvPr>
          <p:cNvSpPr/>
          <p:nvPr/>
        </p:nvSpPr>
        <p:spPr>
          <a:xfrm>
            <a:off x="4523142" y="94971"/>
            <a:ext cx="3780000" cy="993600"/>
          </a:xfrm>
          <a:prstGeom prst="homePlate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Herausforderungen mit Lösungsvorschlägen</a:t>
            </a:r>
          </a:p>
        </p:txBody>
      </p:sp>
    </p:spTree>
    <p:extLst>
      <p:ext uri="{BB962C8B-B14F-4D97-AF65-F5344CB8AC3E}">
        <p14:creationId xmlns:p14="http://schemas.microsoft.com/office/powerpoint/2010/main" val="8107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315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0" tIns="180000" rIns="288000" bIns="1800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Herausforderung 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Aufmerksamkeit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b="1" dirty="0">
                <a:solidFill>
                  <a:schemeClr val="tx1"/>
                </a:solidFill>
              </a:rPr>
              <a:t>Beispiel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Duis </a:t>
            </a:r>
            <a:r>
              <a:rPr lang="de-DE" dirty="0" err="1">
                <a:solidFill>
                  <a:schemeClr val="tx1"/>
                </a:solidFill>
              </a:rPr>
              <a:t>autem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iriure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hendrerit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vulputate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velit</a:t>
            </a:r>
            <a:r>
              <a:rPr lang="de-DE" dirty="0">
                <a:solidFill>
                  <a:schemeClr val="tx1"/>
                </a:solidFill>
              </a:rPr>
              <a:t> esse </a:t>
            </a:r>
            <a:r>
              <a:rPr lang="de-DE" dirty="0" err="1">
                <a:solidFill>
                  <a:schemeClr val="tx1"/>
                </a:solidFill>
              </a:rPr>
              <a:t>molestie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consequat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vel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illum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feugiat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nulla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facilisis</a:t>
            </a:r>
            <a:r>
              <a:rPr lang="de-DE" dirty="0">
                <a:solidFill>
                  <a:schemeClr val="tx1"/>
                </a:solidFill>
              </a:rPr>
              <a:t> at </a:t>
            </a:r>
            <a:r>
              <a:rPr lang="de-DE" dirty="0" err="1">
                <a:solidFill>
                  <a:schemeClr val="tx1"/>
                </a:solidFill>
              </a:rPr>
              <a:t>vero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eros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accumsan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iusto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odio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dignissim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blandit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praesent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luptatum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zzril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delenit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augue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duis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feugait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nulla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facilisi</a:t>
            </a:r>
            <a:r>
              <a:rPr lang="de-DE" dirty="0">
                <a:solidFill>
                  <a:schemeClr val="tx1"/>
                </a:solidFill>
              </a:rPr>
              <a:t>. […]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Sprechblase: rechteckig 1"/>
          <p:cNvSpPr/>
          <p:nvPr/>
        </p:nvSpPr>
        <p:spPr>
          <a:xfrm>
            <a:off x="193964" y="1403927"/>
            <a:ext cx="563418" cy="701964"/>
          </a:xfrm>
          <a:prstGeom prst="wedgeRectCallout">
            <a:avLst>
              <a:gd name="adj1" fmla="val 80806"/>
              <a:gd name="adj2" fmla="val -361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" name="Rechteck 2"/>
          <p:cNvSpPr/>
          <p:nvPr/>
        </p:nvSpPr>
        <p:spPr>
          <a:xfrm>
            <a:off x="11822545" y="1177471"/>
            <a:ext cx="260598" cy="513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833761" y="2123926"/>
            <a:ext cx="249382" cy="222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... buch buch übernehmen pdf epub odt zim gedrucktes buch bestellen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41" y="1403926"/>
            <a:ext cx="1291479" cy="720000"/>
          </a:xfrm>
          <a:prstGeom prst="rect">
            <a:avLst/>
          </a:prstGeom>
        </p:spPr>
      </p:pic>
      <p:pic>
        <p:nvPicPr>
          <p:cNvPr id="9" name="Grafik 8" descr="If it appears black and white, its because you could play the game.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83" y="1403926"/>
            <a:ext cx="720000" cy="720000"/>
          </a:xfrm>
          <a:prstGeom prst="rect">
            <a:avLst/>
          </a:prstGeom>
        </p:spPr>
      </p:pic>
      <p:sp>
        <p:nvSpPr>
          <p:cNvPr id="10" name="Pfeil: Chevron 9"/>
          <p:cNvSpPr/>
          <p:nvPr/>
        </p:nvSpPr>
        <p:spPr>
          <a:xfrm>
            <a:off x="8004629" y="91311"/>
            <a:ext cx="4078514" cy="9936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Aufmerksamkeit</a:t>
            </a:r>
          </a:p>
        </p:txBody>
      </p:sp>
      <p:pic>
        <p:nvPicPr>
          <p:cNvPr id="25" name="Grafik 24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0"/>
          <a:stretch/>
        </p:blipFill>
        <p:spPr>
          <a:xfrm>
            <a:off x="8755618" y="1403926"/>
            <a:ext cx="1263158" cy="720000"/>
          </a:xfrm>
          <a:prstGeom prst="rect">
            <a:avLst/>
          </a:prstGeom>
        </p:spPr>
      </p:pic>
      <p:pic>
        <p:nvPicPr>
          <p:cNvPr id="27" name="Grafik 26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23"/>
          <a:stretch/>
        </p:blipFill>
        <p:spPr>
          <a:xfrm>
            <a:off x="965200" y="4226538"/>
            <a:ext cx="7337942" cy="2084560"/>
          </a:xfrm>
          <a:prstGeom prst="rect">
            <a:avLst/>
          </a:prstGeom>
        </p:spPr>
      </p:pic>
      <p:pic>
        <p:nvPicPr>
          <p:cNvPr id="29" name="Grafik 28" descr="If it appears black and white, its because you could play the game.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3" y="2534379"/>
            <a:ext cx="360000" cy="360000"/>
          </a:xfrm>
          <a:prstGeom prst="rect">
            <a:avLst/>
          </a:prstGeom>
        </p:spPr>
      </p:pic>
      <p:sp>
        <p:nvSpPr>
          <p:cNvPr id="24" name="Rechteck 23">
            <a:hlinkClick r:id="rId8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30" name="Rechteck 29">
            <a:hlinkClick r:id="rId9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31" name="Rechteck 30">
            <a:hlinkClick r:id="rId10" action="ppaction://hlinksldjump"/>
          </p:cNvPr>
          <p:cNvSpPr/>
          <p:nvPr/>
        </p:nvSpPr>
        <p:spPr>
          <a:xfrm>
            <a:off x="1124171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32" name="Interaktive Schaltfläche: Zur Startseite wechseln 31">
            <a:hlinkClick r:id="rId11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Fünfeck 32">
            <a:hlinkClick r:id="rId12" action="ppaction://hlinksldjump"/>
          </p:cNvPr>
          <p:cNvSpPr/>
          <p:nvPr/>
        </p:nvSpPr>
        <p:spPr>
          <a:xfrm>
            <a:off x="4523142" y="94971"/>
            <a:ext cx="3780000" cy="993600"/>
          </a:xfrm>
          <a:prstGeom prst="homePlate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Herausforderungen mit Lösungsvorschlägen</a:t>
            </a:r>
          </a:p>
        </p:txBody>
      </p:sp>
    </p:spTree>
    <p:extLst>
      <p:ext uri="{BB962C8B-B14F-4D97-AF65-F5344CB8AC3E}">
        <p14:creationId xmlns:p14="http://schemas.microsoft.com/office/powerpoint/2010/main" val="8634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2941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0" tIns="180000" rIns="288000" bIns="1800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Herausforderung 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Komplexität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Kommentar von XY am 22.11.2016:</a:t>
            </a:r>
          </a:p>
          <a:p>
            <a:r>
              <a:rPr lang="de-DE" dirty="0">
                <a:solidFill>
                  <a:schemeClr val="tx1"/>
                </a:solidFill>
              </a:rPr>
              <a:t>	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Sprechblase: rechteckig 1"/>
          <p:cNvSpPr/>
          <p:nvPr/>
        </p:nvSpPr>
        <p:spPr>
          <a:xfrm>
            <a:off x="193964" y="1403927"/>
            <a:ext cx="563418" cy="701964"/>
          </a:xfrm>
          <a:prstGeom prst="wedgeRectCallout">
            <a:avLst>
              <a:gd name="adj1" fmla="val 80806"/>
              <a:gd name="adj2" fmla="val -361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" name="Rechteck 2"/>
          <p:cNvSpPr/>
          <p:nvPr/>
        </p:nvSpPr>
        <p:spPr>
          <a:xfrm>
            <a:off x="11822545" y="1177471"/>
            <a:ext cx="260598" cy="51315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822545" y="3429000"/>
            <a:ext cx="249382" cy="222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... buch buch übernehmen pdf epub odt zim gedrucktes buch bestellen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41" y="1403926"/>
            <a:ext cx="1291479" cy="720000"/>
          </a:xfrm>
          <a:prstGeom prst="rect">
            <a:avLst/>
          </a:prstGeom>
        </p:spPr>
      </p:pic>
      <p:pic>
        <p:nvPicPr>
          <p:cNvPr id="9" name="Grafik 8" descr="If it appears black and white, its because you could play the game.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8" y="1403926"/>
            <a:ext cx="720000" cy="720000"/>
          </a:xfrm>
          <a:prstGeom prst="rect">
            <a:avLst/>
          </a:prstGeom>
        </p:spPr>
      </p:pic>
      <p:sp>
        <p:nvSpPr>
          <p:cNvPr id="10" name="Pfeil: Chevron 9"/>
          <p:cNvSpPr/>
          <p:nvPr/>
        </p:nvSpPr>
        <p:spPr>
          <a:xfrm>
            <a:off x="8004629" y="91311"/>
            <a:ext cx="4078514" cy="9936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Komplexität</a:t>
            </a:r>
          </a:p>
        </p:txBody>
      </p:sp>
      <p:pic>
        <p:nvPicPr>
          <p:cNvPr id="25" name="Grafik 24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0"/>
          <a:stretch/>
        </p:blipFill>
        <p:spPr>
          <a:xfrm>
            <a:off x="8755618" y="1403926"/>
            <a:ext cx="1263158" cy="720000"/>
          </a:xfrm>
          <a:prstGeom prst="rect">
            <a:avLst/>
          </a:prstGeom>
        </p:spPr>
      </p:pic>
      <p:pic>
        <p:nvPicPr>
          <p:cNvPr id="21" name="Grafik 20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292" r="-290" b="16831"/>
          <a:stretch/>
        </p:blipFill>
        <p:spPr>
          <a:xfrm>
            <a:off x="965200" y="2323580"/>
            <a:ext cx="7337942" cy="2210839"/>
          </a:xfrm>
          <a:prstGeom prst="rect">
            <a:avLst/>
          </a:prstGeom>
        </p:spPr>
      </p:pic>
      <p:sp>
        <p:nvSpPr>
          <p:cNvPr id="23" name="Rechteck 22">
            <a:hlinkClick r:id="rId10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31" name="Rechteck 30">
            <a:hlinkClick r:id="rId11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32" name="Rechteck 31">
            <a:hlinkClick r:id="rId12" action="ppaction://hlinksldjump"/>
          </p:cNvPr>
          <p:cNvSpPr/>
          <p:nvPr/>
        </p:nvSpPr>
        <p:spPr>
          <a:xfrm>
            <a:off x="1124171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33" name="Interaktive Schaltfläche: Zur Startseite wechseln 32">
            <a:hlinkClick r:id="rId13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Fünfeck 33">
            <a:hlinkClick r:id="rId14" action="ppaction://hlinksldjump"/>
          </p:cNvPr>
          <p:cNvSpPr/>
          <p:nvPr/>
        </p:nvSpPr>
        <p:spPr>
          <a:xfrm>
            <a:off x="4523142" y="94971"/>
            <a:ext cx="3780000" cy="993600"/>
          </a:xfrm>
          <a:prstGeom prst="homePlate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Herausforderungen mit Lösungsvorschlägen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TextBox1" r:id="rId2" imgW="7639200" imgH="447840"/>
        </mc:Choice>
        <mc:Fallback>
          <p:control name="TextBox1" r:id="rId2" imgW="7639200" imgH="447840">
            <p:pic>
              <p:nvPicPr>
                <p:cNvPr id="22" name="Tex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1794" y="5455379"/>
                  <a:ext cx="7641592" cy="44608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372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3152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0" tIns="180000" rIns="288000" bIns="1800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Herausforderung 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Zeitmanagement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Kommentar von XY am 22.11.2016:</a:t>
            </a:r>
          </a:p>
          <a:p>
            <a:r>
              <a:rPr lang="de-DE" dirty="0">
                <a:solidFill>
                  <a:schemeClr val="tx1"/>
                </a:solidFill>
              </a:rPr>
              <a:t>	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Kommentar von XY am 22.11.2016:</a:t>
            </a:r>
          </a:p>
          <a:p>
            <a:r>
              <a:rPr lang="de-DE" dirty="0">
                <a:solidFill>
                  <a:schemeClr val="tx1"/>
                </a:solidFill>
              </a:rPr>
              <a:t>	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Kommentar von XY am 22.11.2016:</a:t>
            </a:r>
          </a:p>
          <a:p>
            <a:r>
              <a:rPr lang="de-DE" dirty="0">
                <a:solidFill>
                  <a:schemeClr val="tx1"/>
                </a:solidFill>
              </a:rPr>
              <a:t>	Stet </a:t>
            </a:r>
            <a:r>
              <a:rPr lang="de-DE" dirty="0" err="1">
                <a:solidFill>
                  <a:schemeClr val="tx1"/>
                </a:solidFill>
              </a:rPr>
              <a:t>clita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kasd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gubergren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takimata</a:t>
            </a:r>
            <a:r>
              <a:rPr lang="de-DE" dirty="0">
                <a:solidFill>
                  <a:schemeClr val="tx1"/>
                </a:solidFill>
              </a:rPr>
              <a:t> sanctus </a:t>
            </a:r>
            <a:r>
              <a:rPr lang="de-DE" dirty="0" err="1">
                <a:solidFill>
                  <a:schemeClr val="tx1"/>
                </a:solidFill>
              </a:rPr>
              <a:t>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amet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Sprechblase: rechteckig 1"/>
          <p:cNvSpPr/>
          <p:nvPr/>
        </p:nvSpPr>
        <p:spPr>
          <a:xfrm>
            <a:off x="193964" y="1403927"/>
            <a:ext cx="563418" cy="701964"/>
          </a:xfrm>
          <a:prstGeom prst="wedgeRectCallout">
            <a:avLst>
              <a:gd name="adj1" fmla="val 80806"/>
              <a:gd name="adj2" fmla="val -361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" name="Rechteck 2"/>
          <p:cNvSpPr/>
          <p:nvPr/>
        </p:nvSpPr>
        <p:spPr>
          <a:xfrm>
            <a:off x="11822545" y="1177471"/>
            <a:ext cx="260598" cy="513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822545" y="4087897"/>
            <a:ext cx="249382" cy="222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... buch buch übernehmen pdf epub odt zim gedrucktes buch bestellen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41" y="1403926"/>
            <a:ext cx="1291479" cy="720000"/>
          </a:xfrm>
          <a:prstGeom prst="rect">
            <a:avLst/>
          </a:prstGeom>
        </p:spPr>
      </p:pic>
      <p:pic>
        <p:nvPicPr>
          <p:cNvPr id="9" name="Grafik 8" descr="If it appears black and white, its because you could play the game.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83" y="1403926"/>
            <a:ext cx="720000" cy="720000"/>
          </a:xfrm>
          <a:prstGeom prst="rect">
            <a:avLst/>
          </a:prstGeom>
        </p:spPr>
      </p:pic>
      <p:sp>
        <p:nvSpPr>
          <p:cNvPr id="26" name="Rechteck 25">
            <a:hlinkClick r:id="rId9" action="ppaction://hlinksldjump"/>
          </p:cNvPr>
          <p:cNvSpPr/>
          <p:nvPr/>
        </p:nvSpPr>
        <p:spPr>
          <a:xfrm>
            <a:off x="1124171" y="94343"/>
            <a:ext cx="32400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28" name="Interaktive Schaltfläche: Zur Startseite wechseln 27">
            <a:hlinkClick r:id="rId10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Fünfeck 5">
            <a:hlinkClick r:id="rId11" action="ppaction://hlinksldjump"/>
          </p:cNvPr>
          <p:cNvSpPr/>
          <p:nvPr/>
        </p:nvSpPr>
        <p:spPr>
          <a:xfrm>
            <a:off x="4523142" y="94971"/>
            <a:ext cx="3780000" cy="993600"/>
          </a:xfrm>
          <a:prstGeom prst="homePlate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Herausforderungen mit Lösungsvorschlägen</a:t>
            </a:r>
          </a:p>
        </p:txBody>
      </p:sp>
      <p:sp>
        <p:nvSpPr>
          <p:cNvPr id="10" name="Pfeil: Chevron 9"/>
          <p:cNvSpPr/>
          <p:nvPr/>
        </p:nvSpPr>
        <p:spPr>
          <a:xfrm>
            <a:off x="8004629" y="91311"/>
            <a:ext cx="4078514" cy="9936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Zeitmanagement</a:t>
            </a:r>
          </a:p>
        </p:txBody>
      </p:sp>
      <p:pic>
        <p:nvPicPr>
          <p:cNvPr id="25" name="Grafik 24" descr="YouTube Tests New Video Player for Desktop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0"/>
          <a:stretch/>
        </p:blipFill>
        <p:spPr>
          <a:xfrm>
            <a:off x="8755618" y="1403926"/>
            <a:ext cx="1263158" cy="720000"/>
          </a:xfrm>
          <a:prstGeom prst="rect">
            <a:avLst/>
          </a:prstGeom>
        </p:spPr>
      </p:pic>
      <p:sp>
        <p:nvSpPr>
          <p:cNvPr id="24" name="Rechteck 23">
            <a:hlinkClick r:id="rId13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27" name="Rechteck 26">
            <a:hlinkClick r:id="rId14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2" name="TextBox1" r:id="rId2" imgW="7639200" imgH="447840"/>
        </mc:Choice>
        <mc:Fallback>
          <p:control name="TextBox1" r:id="rId2" imgW="7639200" imgH="447840">
            <p:pic>
              <p:nvPicPr>
                <p:cNvPr id="20" name="Tex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7596" y="5093639"/>
                  <a:ext cx="7642443" cy="44608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909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dirty="0"/>
              <a:t>Impressum:</a:t>
            </a:r>
          </a:p>
          <a:p>
            <a:endParaRPr lang="de-DE" dirty="0"/>
          </a:p>
          <a:p>
            <a:r>
              <a:rPr lang="de-DE" dirty="0" err="1"/>
              <a:t>Betreuuung</a:t>
            </a:r>
            <a:r>
              <a:rPr lang="de-DE" dirty="0"/>
              <a:t> durch:</a:t>
            </a:r>
          </a:p>
          <a:p>
            <a:r>
              <a:rPr lang="de-DE" dirty="0"/>
              <a:t>Abteilung Hochschuldidaktik</a:t>
            </a:r>
            <a:br>
              <a:rPr lang="de-DE" dirty="0"/>
            </a:br>
            <a:r>
              <a:rPr lang="de-DE" dirty="0"/>
              <a:t>Stabsstelle Lehrentwicklung und Lehrqualität</a:t>
            </a:r>
            <a:br>
              <a:rPr lang="de-DE" dirty="0"/>
            </a:br>
            <a:r>
              <a:rPr lang="de-DE" dirty="0"/>
              <a:t>Albert-Ludwigs-Universität Freiburg i. Br.</a:t>
            </a:r>
            <a:br>
              <a:rPr lang="de-DE" dirty="0"/>
            </a:br>
            <a:r>
              <a:rPr lang="de-DE" dirty="0"/>
              <a:t>79085 Freiburg</a:t>
            </a:r>
          </a:p>
          <a:p>
            <a:endParaRPr lang="de-DE" dirty="0"/>
          </a:p>
          <a:p>
            <a:r>
              <a:rPr lang="de-DE" dirty="0"/>
              <a:t>Entwickelt von:</a:t>
            </a:r>
          </a:p>
          <a:p>
            <a:r>
              <a:rPr lang="de-DE" dirty="0"/>
              <a:t>Tatiana Rödel, Dhruv Khattar, Simone Armbruster und Lukas Mörchen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14" name="Rechteck 13"/>
          <p:cNvSpPr/>
          <p:nvPr/>
        </p:nvSpPr>
        <p:spPr>
          <a:xfrm>
            <a:off x="101599" y="6400365"/>
            <a:ext cx="5892801" cy="363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6190342" y="6403657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10" name="Rechteck 9">
            <a:hlinkClick r:id="rId4" action="ppaction://hlinksldjump"/>
          </p:cNvPr>
          <p:cNvSpPr/>
          <p:nvPr/>
        </p:nvSpPr>
        <p:spPr>
          <a:xfrm>
            <a:off x="1070428" y="94343"/>
            <a:ext cx="5471886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11" name="Rechteck 10">
            <a:hlinkClick r:id="rId5" action="ppaction://hlinksldjump"/>
          </p:cNvPr>
          <p:cNvSpPr/>
          <p:nvPr/>
        </p:nvSpPr>
        <p:spPr>
          <a:xfrm>
            <a:off x="6647543" y="94343"/>
            <a:ext cx="54356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Herausforderungen mit Lösungsvorschlägen</a:t>
            </a:r>
          </a:p>
        </p:txBody>
      </p:sp>
      <p:sp>
        <p:nvSpPr>
          <p:cNvPr id="13" name="Interaktive Schaltfläche: Zur Startseite wechseln 12">
            <a:hlinkClick r:id="rId6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7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101599" y="1179576"/>
            <a:ext cx="11981544" cy="5120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de-DE" dirty="0"/>
              <a:t>Kontaktiere uns:</a:t>
            </a:r>
          </a:p>
          <a:p>
            <a:endParaRPr lang="de-DE" dirty="0"/>
          </a:p>
          <a:p>
            <a:r>
              <a:rPr lang="de-DE" dirty="0"/>
              <a:t>Name:</a:t>
            </a:r>
          </a:p>
          <a:p>
            <a:endParaRPr lang="de-DE" dirty="0"/>
          </a:p>
          <a:p>
            <a:r>
              <a:rPr lang="de-DE" dirty="0"/>
              <a:t>E-Mail:</a:t>
            </a:r>
          </a:p>
          <a:p>
            <a:endParaRPr lang="de-DE" dirty="0"/>
          </a:p>
          <a:p>
            <a:r>
              <a:rPr lang="de-DE" dirty="0"/>
              <a:t>Art des Anliegens:</a:t>
            </a:r>
          </a:p>
          <a:p>
            <a:endParaRPr lang="de-DE" dirty="0"/>
          </a:p>
          <a:p>
            <a:r>
              <a:rPr lang="de-DE" dirty="0"/>
              <a:t>Anliegen: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6190342" y="6403656"/>
            <a:ext cx="5892801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Kontakt | Fragen stellen | Eigenes Problem einsenden</a:t>
            </a:r>
          </a:p>
        </p:txBody>
      </p:sp>
      <p:sp>
        <p:nvSpPr>
          <p:cNvPr id="17" name="Rechteck 16">
            <a:hlinkClick r:id="rId10" action="ppaction://hlinksldjump"/>
          </p:cNvPr>
          <p:cNvSpPr/>
          <p:nvPr/>
        </p:nvSpPr>
        <p:spPr>
          <a:xfrm>
            <a:off x="1070428" y="94343"/>
            <a:ext cx="5471886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Lernumgebung zu den Grundlagen der Didaktik</a:t>
            </a:r>
          </a:p>
        </p:txBody>
      </p:sp>
      <p:sp>
        <p:nvSpPr>
          <p:cNvPr id="21" name="Rechteck 20">
            <a:hlinkClick r:id="rId11" action="ppaction://hlinksldjump"/>
          </p:cNvPr>
          <p:cNvSpPr/>
          <p:nvPr/>
        </p:nvSpPr>
        <p:spPr>
          <a:xfrm>
            <a:off x="6647543" y="94343"/>
            <a:ext cx="5435600" cy="9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Herausforderungen mit Lösungsvorschlägen</a:t>
            </a:r>
          </a:p>
        </p:txBody>
      </p:sp>
      <p:sp>
        <p:nvSpPr>
          <p:cNvPr id="22" name="Interaktive Schaltfläche: Zur Startseite wechseln 21">
            <a:hlinkClick r:id="rId12" action="ppaction://hlinksldjump" highlightClick="1"/>
          </p:cNvPr>
          <p:cNvSpPr/>
          <p:nvPr/>
        </p:nvSpPr>
        <p:spPr>
          <a:xfrm>
            <a:off x="101599" y="94343"/>
            <a:ext cx="863601" cy="994228"/>
          </a:xfrm>
          <a:prstGeom prst="actionButtonHom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hlinkClick r:id="rId13" action="ppaction://hlinksldjump"/>
          </p:cNvPr>
          <p:cNvSpPr/>
          <p:nvPr/>
        </p:nvSpPr>
        <p:spPr>
          <a:xfrm>
            <a:off x="101599" y="6403656"/>
            <a:ext cx="5892801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Impressum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6" name="TextBox1" r:id="rId2" imgW="10972800" imgH="333360"/>
        </mc:Choice>
        <mc:Fallback>
          <p:control name="TextBox1" r:id="rId2" imgW="10972800" imgH="333360">
            <p:pic>
              <p:nvPicPr>
                <p:cNvPr id="2" name="Text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5024" y="2450402"/>
                  <a:ext cx="10967040" cy="3381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7" name="TextBox2" r:id="rId3" imgW="10972800" imgH="333360"/>
        </mc:Choice>
        <mc:Fallback>
          <p:control name="TextBox2" r:id="rId3" imgW="10972800" imgH="333360">
            <p:pic>
              <p:nvPicPr>
                <p:cNvPr id="16" name="Tex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5024" y="1917002"/>
                  <a:ext cx="10967040" cy="3381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8" name="TextBox4" r:id="rId4" imgW="11725200" imgH="2390760"/>
        </mc:Choice>
        <mc:Fallback>
          <p:control name="TextBox4" r:id="rId4" imgW="11725200" imgH="2390760">
            <p:pic>
              <p:nvPicPr>
                <p:cNvPr id="18" name="TextBox4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684" y="3910489"/>
                  <a:ext cx="11723380" cy="226171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9" name="CheckBox1" r:id="rId5" imgW="1019160" imgH="257040"/>
        </mc:Choice>
        <mc:Fallback>
          <p:control name="CheckBox1" r:id="rId5" imgW="1019160" imgH="257040">
            <p:pic>
              <p:nvPicPr>
                <p:cNvPr id="4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2963" y="3027363"/>
                  <a:ext cx="1014286" cy="2555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0" name="CheckBox2" r:id="rId6" imgW="1019160" imgH="257040"/>
        </mc:Choice>
        <mc:Fallback>
          <p:control name="CheckBox2" r:id="rId6" imgW="1019160" imgH="25704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71787" y="3027363"/>
                  <a:ext cx="1014286" cy="2555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1" name="CheckBox3" r:id="rId7" imgW="1019160" imgH="257040"/>
        </mc:Choice>
        <mc:Fallback>
          <p:control name="CheckBox3" r:id="rId7" imgW="1019160" imgH="257040">
            <p:pic>
              <p:nvPicPr>
                <p:cNvPr id="20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0611" y="3027363"/>
                  <a:ext cx="1014286" cy="2555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797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Breitbild</PresentationFormat>
  <Paragraphs>176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CabinSketch</vt:lpstr>
      <vt:lpstr>Calibri</vt:lpstr>
      <vt:lpstr>Calibri Light</vt:lpstr>
      <vt:lpstr>Segoe Print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Mörchen</dc:creator>
  <cp:lastModifiedBy>Lukas Mörchen</cp:lastModifiedBy>
  <cp:revision>5</cp:revision>
  <dcterms:created xsi:type="dcterms:W3CDTF">2016-12-13T14:32:04Z</dcterms:created>
  <dcterms:modified xsi:type="dcterms:W3CDTF">2016-12-16T12:22:44Z</dcterms:modified>
</cp:coreProperties>
</file>