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
  </p:handoutMasterIdLst>
  <p:sldIdLst>
    <p:sldId id="256" r:id="rId2"/>
    <p:sldId id="257" r:id="rId3"/>
    <p:sldId id="258" r:id="rId4"/>
    <p:sldId id="261" r:id="rId5"/>
    <p:sldId id="262" r:id="rId6"/>
    <p:sldId id="263" r:id="rId7"/>
    <p:sldId id="264" r:id="rId8"/>
    <p:sldId id="259" r:id="rId9"/>
    <p:sldId id="260"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9C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94660"/>
  </p:normalViewPr>
  <p:slideViewPr>
    <p:cSldViewPr snapToGrid="0">
      <p:cViewPr varScale="1">
        <p:scale>
          <a:sx n="156" d="100"/>
          <a:sy n="156" d="100"/>
        </p:scale>
        <p:origin x="76" y="212"/>
      </p:cViewPr>
      <p:guideLst/>
    </p:cSldViewPr>
  </p:slideViewPr>
  <p:notesTextViewPr>
    <p:cViewPr>
      <p:scale>
        <a:sx n="1" d="1"/>
        <a:sy n="1" d="1"/>
      </p:scale>
      <p:origin x="0" y="0"/>
    </p:cViewPr>
  </p:notesTextViewPr>
  <p:notesViewPr>
    <p:cSldViewPr snapToGrid="0">
      <p:cViewPr varScale="1">
        <p:scale>
          <a:sx n="122" d="100"/>
          <a:sy n="122" d="100"/>
        </p:scale>
        <p:origin x="493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DF6B76-E001-48AF-8DBB-B46B84715D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62B6380-30B1-4E78-AD47-467DB9CDE1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526532-27C9-4CBE-8B54-1E5F3DF946C1}" type="datetimeFigureOut">
              <a:rPr lang="en-US" smtClean="0"/>
              <a:t>11/24/2021</a:t>
            </a:fld>
            <a:endParaRPr lang="en-US" dirty="0"/>
          </a:p>
        </p:txBody>
      </p:sp>
      <p:sp>
        <p:nvSpPr>
          <p:cNvPr id="4" name="Footer Placeholder 3">
            <a:extLst>
              <a:ext uri="{FF2B5EF4-FFF2-40B4-BE49-F238E27FC236}">
                <a16:creationId xmlns:a16="http://schemas.microsoft.com/office/drawing/2014/main" id="{0E62EB32-F798-4C89-A5BD-F6982E1DB9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CAA99C-815D-4661-B934-961D3E03D5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422A51-E4F3-41CC-BD9A-C2CDD7A433EB}" type="slidenum">
              <a:rPr lang="en-US" smtClean="0"/>
              <a:t>‹#›</a:t>
            </a:fld>
            <a:endParaRPr lang="en-US" dirty="0"/>
          </a:p>
        </p:txBody>
      </p:sp>
    </p:spTree>
    <p:extLst>
      <p:ext uri="{BB962C8B-B14F-4D97-AF65-F5344CB8AC3E}">
        <p14:creationId xmlns:p14="http://schemas.microsoft.com/office/powerpoint/2010/main" val="16791002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0A800F-16C6-4844-999F-4DD7D1F1062F}"/>
              </a:ext>
            </a:extLst>
          </p:cNvPr>
          <p:cNvPicPr>
            <a:picLocks noChangeAspect="1"/>
          </p:cNvPicPr>
          <p:nvPr userDrawn="1"/>
        </p:nvPicPr>
        <p:blipFill rotWithShape="1">
          <a:blip r:embed="rId2">
            <a:duotone>
              <a:schemeClr val="accent1">
                <a:shade val="45000"/>
                <a:satMod val="135000"/>
              </a:schemeClr>
              <a:prstClr val="white"/>
            </a:duotone>
            <a:alphaModFix amt="43000"/>
          </a:blip>
          <a:srcRect t="21428" b="19704"/>
          <a:stretch/>
        </p:blipFill>
        <p:spPr>
          <a:xfrm>
            <a:off x="63069" y="-1"/>
            <a:ext cx="12128931" cy="4750905"/>
          </a:xfrm>
          <a:prstGeom prst="rect">
            <a:avLst/>
          </a:prstGeom>
        </p:spPr>
      </p:pic>
      <p:sp>
        <p:nvSpPr>
          <p:cNvPr id="9" name="Rectangle 8">
            <a:extLst>
              <a:ext uri="{FF2B5EF4-FFF2-40B4-BE49-F238E27FC236}">
                <a16:creationId xmlns:a16="http://schemas.microsoft.com/office/drawing/2014/main" id="{6F3C0E3F-C078-4757-BA90-362843E7B390}"/>
              </a:ext>
            </a:extLst>
          </p:cNvPr>
          <p:cNvSpPr/>
          <p:nvPr userDrawn="1"/>
        </p:nvSpPr>
        <p:spPr>
          <a:xfrm>
            <a:off x="-1" y="-24413"/>
            <a:ext cx="12192001" cy="4768770"/>
          </a:xfrm>
          <a:prstGeom prst="rect">
            <a:avLst/>
          </a:prstGeom>
          <a:solidFill>
            <a:srgbClr val="005EB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3FCE4661-F29E-48FF-BE90-BD4BCFD43DC9}"/>
              </a:ext>
            </a:extLst>
          </p:cNvPr>
          <p:cNvCxnSpPr>
            <a:cxnSpLocks/>
          </p:cNvCxnSpPr>
          <p:nvPr userDrawn="1"/>
        </p:nvCxnSpPr>
        <p:spPr>
          <a:xfrm>
            <a:off x="0" y="4768770"/>
            <a:ext cx="12192000" cy="5940"/>
          </a:xfrm>
          <a:prstGeom prst="line">
            <a:avLst/>
          </a:prstGeom>
          <a:ln w="158750">
            <a:solidFill>
              <a:srgbClr val="005EB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14C12EB-692E-4955-A69B-CECE657D3F14}"/>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6B8AF144-8D0A-4E92-86F3-22F577B4B577}"/>
              </a:ext>
            </a:extLst>
          </p:cNvPr>
          <p:cNvSpPr>
            <a:spLocks noGrp="1"/>
          </p:cNvSpPr>
          <p:nvPr>
            <p:ph type="subTitle" idx="1"/>
          </p:nvPr>
        </p:nvSpPr>
        <p:spPr>
          <a:xfrm>
            <a:off x="1524000" y="3602038"/>
            <a:ext cx="9144000" cy="84258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872B6A2E-4FEE-461F-B993-3F11AB1E00B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56650" y="5955030"/>
            <a:ext cx="957475" cy="753637"/>
          </a:xfrm>
          <a:prstGeom prst="rect">
            <a:avLst/>
          </a:prstGeom>
        </p:spPr>
      </p:pic>
    </p:spTree>
    <p:extLst>
      <p:ext uri="{BB962C8B-B14F-4D97-AF65-F5344CB8AC3E}">
        <p14:creationId xmlns:p14="http://schemas.microsoft.com/office/powerpoint/2010/main" val="42314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E228-E0C9-42C6-98B5-55D65FC865AF}"/>
              </a:ext>
            </a:extLst>
          </p:cNvPr>
          <p:cNvSpPr>
            <a:spLocks noGrp="1"/>
          </p:cNvSpPr>
          <p:nvPr>
            <p:ph type="title"/>
          </p:nvPr>
        </p:nvSpPr>
        <p:spPr>
          <a:xfrm>
            <a:off x="838200" y="136525"/>
            <a:ext cx="10515600" cy="81426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29016C9-AC8E-4D52-B392-9B4C33A22E78}"/>
              </a:ext>
            </a:extLst>
          </p:cNvPr>
          <p:cNvSpPr>
            <a:spLocks noGrp="1"/>
          </p:cNvSpPr>
          <p:nvPr>
            <p:ph idx="1"/>
          </p:nvPr>
        </p:nvSpPr>
        <p:spPr>
          <a:xfrm>
            <a:off x="838200" y="1201006"/>
            <a:ext cx="10515600" cy="49759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8DC6906B-97A2-4C5A-873A-EC79A5F4CE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56650" y="5955030"/>
            <a:ext cx="957475" cy="753637"/>
          </a:xfrm>
          <a:prstGeom prst="rect">
            <a:avLst/>
          </a:prstGeom>
        </p:spPr>
      </p:pic>
      <p:cxnSp>
        <p:nvCxnSpPr>
          <p:cNvPr id="8" name="Straight Connector 7">
            <a:extLst>
              <a:ext uri="{FF2B5EF4-FFF2-40B4-BE49-F238E27FC236}">
                <a16:creationId xmlns:a16="http://schemas.microsoft.com/office/drawing/2014/main" id="{6F7542D5-6012-4D07-AA0F-889E207C9F78}"/>
              </a:ext>
            </a:extLst>
          </p:cNvPr>
          <p:cNvCxnSpPr>
            <a:cxnSpLocks/>
          </p:cNvCxnSpPr>
          <p:nvPr userDrawn="1"/>
        </p:nvCxnSpPr>
        <p:spPr>
          <a:xfrm>
            <a:off x="0" y="994612"/>
            <a:ext cx="10926501" cy="0"/>
          </a:xfrm>
          <a:prstGeom prst="line">
            <a:avLst/>
          </a:prstGeom>
          <a:ln w="76200">
            <a:solidFill>
              <a:srgbClr val="005E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00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496D-4EE3-4FE9-88BD-1C374F9D9389}"/>
              </a:ext>
            </a:extLst>
          </p:cNvPr>
          <p:cNvSpPr>
            <a:spLocks noGrp="1"/>
          </p:cNvSpPr>
          <p:nvPr>
            <p:ph type="title"/>
          </p:nvPr>
        </p:nvSpPr>
        <p:spPr>
          <a:xfrm>
            <a:off x="838200" y="136525"/>
            <a:ext cx="10515600" cy="80972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3424E6B-5F31-4B93-9587-C8AB6E642CE0}"/>
              </a:ext>
            </a:extLst>
          </p:cNvPr>
          <p:cNvSpPr>
            <a:spLocks noGrp="1"/>
          </p:cNvSpPr>
          <p:nvPr>
            <p:ph sz="half" idx="1"/>
          </p:nvPr>
        </p:nvSpPr>
        <p:spPr>
          <a:xfrm>
            <a:off x="838200" y="1114567"/>
            <a:ext cx="5181600" cy="50623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EAE7F76-CE69-427E-B3CD-731909CDFB47}"/>
              </a:ext>
            </a:extLst>
          </p:cNvPr>
          <p:cNvSpPr>
            <a:spLocks noGrp="1"/>
          </p:cNvSpPr>
          <p:nvPr>
            <p:ph sz="half" idx="2"/>
          </p:nvPr>
        </p:nvSpPr>
        <p:spPr>
          <a:xfrm>
            <a:off x="6172200" y="1114567"/>
            <a:ext cx="5181600" cy="50623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067E299E-4964-4871-9BE5-D9A7B44E13F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56650" y="5955030"/>
            <a:ext cx="957475" cy="753637"/>
          </a:xfrm>
          <a:prstGeom prst="rect">
            <a:avLst/>
          </a:prstGeom>
        </p:spPr>
      </p:pic>
      <p:cxnSp>
        <p:nvCxnSpPr>
          <p:cNvPr id="9" name="Straight Connector 8">
            <a:extLst>
              <a:ext uri="{FF2B5EF4-FFF2-40B4-BE49-F238E27FC236}">
                <a16:creationId xmlns:a16="http://schemas.microsoft.com/office/drawing/2014/main" id="{8C694AF8-62CB-4B43-9A7E-49C91FE1E25F}"/>
              </a:ext>
            </a:extLst>
          </p:cNvPr>
          <p:cNvCxnSpPr>
            <a:cxnSpLocks/>
          </p:cNvCxnSpPr>
          <p:nvPr userDrawn="1"/>
        </p:nvCxnSpPr>
        <p:spPr>
          <a:xfrm>
            <a:off x="0" y="994612"/>
            <a:ext cx="10926501" cy="0"/>
          </a:xfrm>
          <a:prstGeom prst="line">
            <a:avLst/>
          </a:prstGeom>
          <a:ln w="76200">
            <a:solidFill>
              <a:srgbClr val="005E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3878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BCFFE3-5FAA-4D31-8CA4-472EFA652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30CB0E-52F1-4897-900B-26B90DD0E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78362-5F15-42F3-A0F1-E97E28691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EFFC9-22DE-4F2F-BB5E-34B0BEB80E9B}" type="datetimeFigureOut">
              <a:rPr lang="en-US" smtClean="0"/>
              <a:t>11/24/2021</a:t>
            </a:fld>
            <a:endParaRPr lang="en-US" dirty="0"/>
          </a:p>
        </p:txBody>
      </p:sp>
      <p:sp>
        <p:nvSpPr>
          <p:cNvPr id="5" name="Footer Placeholder 4">
            <a:extLst>
              <a:ext uri="{FF2B5EF4-FFF2-40B4-BE49-F238E27FC236}">
                <a16:creationId xmlns:a16="http://schemas.microsoft.com/office/drawing/2014/main" id="{93C9A67E-5372-4F2A-A966-1858BF065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EE62B2A-9069-404B-91AD-67C7A3FAA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25CFA-83EC-4846-9E17-2A9C03BB6E92}" type="slidenum">
              <a:rPr lang="en-US" smtClean="0"/>
              <a:t>‹#›</a:t>
            </a:fld>
            <a:endParaRPr lang="en-US" dirty="0"/>
          </a:p>
        </p:txBody>
      </p:sp>
    </p:spTree>
    <p:extLst>
      <p:ext uri="{BB962C8B-B14F-4D97-AF65-F5344CB8AC3E}">
        <p14:creationId xmlns:p14="http://schemas.microsoft.com/office/powerpoint/2010/main" val="82833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k28yip.shinyapps.io/6306_SMU_EDA2_Yip/" TargetMode="External"/><Relationship Id="rId3" Type="http://schemas.openxmlformats.org/officeDocument/2006/relationships/image" Target="../media/image4.png"/><Relationship Id="rId7" Type="http://schemas.openxmlformats.org/officeDocument/2006/relationships/hyperlink" Target="https://github.com/dk28yip/6306_EDACase2.git"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s://youtu.be/RNLvVonVI6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A54C-A2D1-435B-831D-E72A0DCFBB81}"/>
              </a:ext>
            </a:extLst>
          </p:cNvPr>
          <p:cNvSpPr>
            <a:spLocks noGrp="1"/>
          </p:cNvSpPr>
          <p:nvPr>
            <p:ph type="ctrTitle"/>
          </p:nvPr>
        </p:nvSpPr>
        <p:spPr>
          <a:xfrm>
            <a:off x="1523999" y="2474793"/>
            <a:ext cx="9567081" cy="2106306"/>
          </a:xfrm>
        </p:spPr>
        <p:txBody>
          <a:bodyPr anchor="t">
            <a:normAutofit/>
          </a:bodyPr>
          <a:lstStyle/>
          <a:p>
            <a:pPr algn="l"/>
            <a:r>
              <a:rPr lang="en-US" dirty="0"/>
              <a:t>PepsiCo - Frito Lay</a:t>
            </a:r>
            <a:br>
              <a:rPr lang="en-US" dirty="0"/>
            </a:br>
            <a:r>
              <a:rPr lang="en-US" sz="4400" dirty="0"/>
              <a:t>Attrition Analysis and Recommendations</a:t>
            </a:r>
            <a:endParaRPr lang="en-US" dirty="0"/>
          </a:p>
        </p:txBody>
      </p:sp>
      <p:sp>
        <p:nvSpPr>
          <p:cNvPr id="5" name="TextBox 4">
            <a:extLst>
              <a:ext uri="{FF2B5EF4-FFF2-40B4-BE49-F238E27FC236}">
                <a16:creationId xmlns:a16="http://schemas.microsoft.com/office/drawing/2014/main" id="{56CAEBF7-DC51-4855-87F2-BC01E6F3FC28}"/>
              </a:ext>
            </a:extLst>
          </p:cNvPr>
          <p:cNvSpPr txBox="1"/>
          <p:nvPr/>
        </p:nvSpPr>
        <p:spPr>
          <a:xfrm>
            <a:off x="1523999" y="4867702"/>
            <a:ext cx="2039276" cy="646331"/>
          </a:xfrm>
          <a:prstGeom prst="rect">
            <a:avLst/>
          </a:prstGeom>
          <a:noFill/>
        </p:spPr>
        <p:txBody>
          <a:bodyPr wrap="none" rtlCol="0">
            <a:spAutoFit/>
          </a:bodyPr>
          <a:lstStyle/>
          <a:p>
            <a:r>
              <a:rPr lang="en-US" dirty="0"/>
              <a:t>Douglas Yip</a:t>
            </a:r>
          </a:p>
          <a:p>
            <a:r>
              <a:rPr lang="en-US" dirty="0"/>
              <a:t>November 27, 2021</a:t>
            </a:r>
          </a:p>
        </p:txBody>
      </p:sp>
      <p:grpSp>
        <p:nvGrpSpPr>
          <p:cNvPr id="4" name="Group 3">
            <a:extLst>
              <a:ext uri="{FF2B5EF4-FFF2-40B4-BE49-F238E27FC236}">
                <a16:creationId xmlns:a16="http://schemas.microsoft.com/office/drawing/2014/main" id="{832330C0-BA43-4741-9090-29150D3DD752}"/>
              </a:ext>
            </a:extLst>
          </p:cNvPr>
          <p:cNvGrpSpPr/>
          <p:nvPr/>
        </p:nvGrpSpPr>
        <p:grpSpPr>
          <a:xfrm>
            <a:off x="2543637" y="397118"/>
            <a:ext cx="6964196" cy="2106306"/>
            <a:chOff x="2955824" y="2392286"/>
            <a:chExt cx="3329781" cy="1348972"/>
          </a:xfrm>
        </p:grpSpPr>
        <p:pic>
          <p:nvPicPr>
            <p:cNvPr id="6" name="Picture 5">
              <a:extLst>
                <a:ext uri="{FF2B5EF4-FFF2-40B4-BE49-F238E27FC236}">
                  <a16:creationId xmlns:a16="http://schemas.microsoft.com/office/drawing/2014/main" id="{E8120EB0-9DAF-48DA-9AD0-A949E507957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520618">
              <a:off x="2955824" y="2392286"/>
              <a:ext cx="811646" cy="1289826"/>
            </a:xfrm>
            <a:prstGeom prst="rect">
              <a:avLst/>
            </a:prstGeom>
            <a:scene3d>
              <a:camera prst="orthographicFront">
                <a:rot lat="0" lon="0" rev="600000"/>
              </a:camera>
              <a:lightRig rig="threePt" dir="t"/>
            </a:scene3d>
          </p:spPr>
        </p:pic>
        <p:pic>
          <p:nvPicPr>
            <p:cNvPr id="7" name="Picture 4">
              <a:extLst>
                <a:ext uri="{FF2B5EF4-FFF2-40B4-BE49-F238E27FC236}">
                  <a16:creationId xmlns:a16="http://schemas.microsoft.com/office/drawing/2014/main" id="{00A0FCE2-C632-4B80-83E7-ADE89FE4876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3603794" y="2406179"/>
              <a:ext cx="811355"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84FA9357-F097-4118-A9CA-DBE41E285FC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bwMode="auto">
            <a:xfrm>
              <a:off x="4780437" y="2419039"/>
              <a:ext cx="932726" cy="126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AF060659-0126-4E89-AEEE-B11D005B28A4}"/>
                </a:ext>
              </a:extLst>
            </p:cNvPr>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4211638" y="2470512"/>
              <a:ext cx="847724" cy="1225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4DA789BF-E0A2-4472-80A2-D87B813075F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rot="20982175">
              <a:off x="5451761" y="2459444"/>
              <a:ext cx="833844" cy="1281814"/>
            </a:xfrm>
            <a:prstGeom prst="rect">
              <a:avLst/>
            </a:prstGeom>
            <a:scene3d>
              <a:camera prst="orthographicFront">
                <a:rot lat="0" lon="0" rev="20999999"/>
              </a:camera>
              <a:lightRig rig="threePt" dir="t"/>
            </a:scene3d>
          </p:spPr>
        </p:pic>
      </p:grpSp>
      <p:sp>
        <p:nvSpPr>
          <p:cNvPr id="3" name="TextBox 2">
            <a:extLst>
              <a:ext uri="{FF2B5EF4-FFF2-40B4-BE49-F238E27FC236}">
                <a16:creationId xmlns:a16="http://schemas.microsoft.com/office/drawing/2014/main" id="{AE95E84C-1431-4F4A-955D-1B1718BC6947}"/>
              </a:ext>
            </a:extLst>
          </p:cNvPr>
          <p:cNvSpPr txBox="1"/>
          <p:nvPr/>
        </p:nvSpPr>
        <p:spPr>
          <a:xfrm>
            <a:off x="6176433" y="5050367"/>
            <a:ext cx="5879045" cy="923330"/>
          </a:xfrm>
          <a:prstGeom prst="rect">
            <a:avLst/>
          </a:prstGeom>
          <a:noFill/>
        </p:spPr>
        <p:txBody>
          <a:bodyPr wrap="none" rtlCol="0">
            <a:spAutoFit/>
          </a:bodyPr>
          <a:lstStyle/>
          <a:p>
            <a:r>
              <a:rPr lang="en-US" dirty="0" err="1"/>
              <a:t>GitHUB</a:t>
            </a:r>
            <a:r>
              <a:rPr lang="en-US" dirty="0"/>
              <a:t> - </a:t>
            </a:r>
            <a:r>
              <a:rPr lang="en-US" dirty="0">
                <a:hlinkClick r:id="rId7"/>
              </a:rPr>
              <a:t>https://github.com/dk28yip/6306_EDACase2.git</a:t>
            </a:r>
            <a:endParaRPr lang="en-US" dirty="0"/>
          </a:p>
          <a:p>
            <a:r>
              <a:rPr lang="en-US" dirty="0" err="1"/>
              <a:t>Rshiny</a:t>
            </a:r>
            <a:r>
              <a:rPr lang="en-US" dirty="0"/>
              <a:t> - </a:t>
            </a:r>
            <a:r>
              <a:rPr lang="en-US" dirty="0">
                <a:hlinkClick r:id="rId8"/>
              </a:rPr>
              <a:t>https://dk28yip.shinyapps.io/6306_SMU_EDA2_Yip/</a:t>
            </a:r>
            <a:endParaRPr lang="en-US" dirty="0"/>
          </a:p>
          <a:p>
            <a:r>
              <a:rPr lang="en-US" dirty="0" err="1"/>
              <a:t>Youtube</a:t>
            </a:r>
            <a:r>
              <a:rPr lang="en-US"/>
              <a:t> - </a:t>
            </a:r>
            <a:r>
              <a:rPr lang="en-US" b="0" i="0" u="none" strike="noStrike">
                <a:effectLst/>
                <a:latin typeface="Roboto" panose="02000000000000000000" pitchFamily="2" charset="0"/>
                <a:hlinkClick r:id="rId9"/>
              </a:rPr>
              <a:t>https://youtu.be/RNLvVonVI6k</a:t>
            </a:r>
            <a:endParaRPr lang="en-US" dirty="0"/>
          </a:p>
        </p:txBody>
      </p:sp>
    </p:spTree>
    <p:extLst>
      <p:ext uri="{BB962C8B-B14F-4D97-AF65-F5344CB8AC3E}">
        <p14:creationId xmlns:p14="http://schemas.microsoft.com/office/powerpoint/2010/main" val="384667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F8E4-589D-4E9E-92E6-DB5D98E0BFD2}"/>
              </a:ext>
            </a:extLst>
          </p:cNvPr>
          <p:cNvSpPr>
            <a:spLocks noGrp="1"/>
          </p:cNvSpPr>
          <p:nvPr>
            <p:ph type="title"/>
          </p:nvPr>
        </p:nvSpPr>
        <p:spPr/>
        <p:txBody>
          <a:bodyPr/>
          <a:lstStyle/>
          <a:p>
            <a:r>
              <a:rPr lang="en-US" dirty="0"/>
              <a:t>Thank You!!</a:t>
            </a:r>
          </a:p>
        </p:txBody>
      </p:sp>
      <p:grpSp>
        <p:nvGrpSpPr>
          <p:cNvPr id="4" name="Graphic 4">
            <a:extLst>
              <a:ext uri="{FF2B5EF4-FFF2-40B4-BE49-F238E27FC236}">
                <a16:creationId xmlns:a16="http://schemas.microsoft.com/office/drawing/2014/main" id="{6338E057-9768-49A6-92BD-E0FE2059067F}"/>
              </a:ext>
            </a:extLst>
          </p:cNvPr>
          <p:cNvGrpSpPr/>
          <p:nvPr/>
        </p:nvGrpSpPr>
        <p:grpSpPr>
          <a:xfrm>
            <a:off x="1428750" y="1624584"/>
            <a:ext cx="3698748" cy="3608832"/>
            <a:chOff x="4248150" y="1171575"/>
            <a:chExt cx="3698748" cy="3608832"/>
          </a:xfrm>
          <a:solidFill>
            <a:schemeClr val="accent5"/>
          </a:solidFill>
          <a:effectLst>
            <a:outerShdw blurRad="50800" dist="38100" dir="2700000" algn="tl" rotWithShape="0">
              <a:prstClr val="black">
                <a:alpha val="40000"/>
              </a:prstClr>
            </a:outerShdw>
          </a:effectLst>
        </p:grpSpPr>
        <p:sp>
          <p:nvSpPr>
            <p:cNvPr id="5" name="Freeform: Shape 4">
              <a:extLst>
                <a:ext uri="{FF2B5EF4-FFF2-40B4-BE49-F238E27FC236}">
                  <a16:creationId xmlns:a16="http://schemas.microsoft.com/office/drawing/2014/main" id="{D359DBD6-9FC3-4748-ACB8-E84A83679EAE}"/>
                </a:ext>
              </a:extLst>
            </p:cNvPr>
            <p:cNvSpPr/>
            <p:nvPr/>
          </p:nvSpPr>
          <p:spPr>
            <a:xfrm>
              <a:off x="4248150" y="1171575"/>
              <a:ext cx="3040856" cy="3166300"/>
            </a:xfrm>
            <a:custGeom>
              <a:avLst/>
              <a:gdLst>
                <a:gd name="connsiteX0" fmla="*/ 1520476 w 3040856"/>
                <a:gd name="connsiteY0" fmla="*/ 0 h 3166300"/>
                <a:gd name="connsiteX1" fmla="*/ 3040856 w 3040856"/>
                <a:gd name="connsiteY1" fmla="*/ 1520476 h 3166300"/>
                <a:gd name="connsiteX2" fmla="*/ 1520476 w 3040856"/>
                <a:gd name="connsiteY2" fmla="*/ 3040856 h 3166300"/>
                <a:gd name="connsiteX3" fmla="*/ 892493 w 3040856"/>
                <a:gd name="connsiteY3" fmla="*/ 2905506 h 3166300"/>
                <a:gd name="connsiteX4" fmla="*/ 226981 w 3040856"/>
                <a:gd name="connsiteY4" fmla="*/ 3166301 h 3166300"/>
                <a:gd name="connsiteX5" fmla="*/ 389096 w 3040856"/>
                <a:gd name="connsiteY5" fmla="*/ 2536031 h 3166300"/>
                <a:gd name="connsiteX6" fmla="*/ 0 w 3040856"/>
                <a:gd name="connsiteY6" fmla="*/ 1520476 h 3166300"/>
                <a:gd name="connsiteX7" fmla="*/ 1520476 w 3040856"/>
                <a:gd name="connsiteY7" fmla="*/ 0 h 3166300"/>
                <a:gd name="connsiteX8" fmla="*/ 1148810 w 3040856"/>
                <a:gd name="connsiteY8" fmla="*/ 636651 h 3166300"/>
                <a:gd name="connsiteX9" fmla="*/ 1714405 w 3040856"/>
                <a:gd name="connsiteY9" fmla="*/ 617982 h 3166300"/>
                <a:gd name="connsiteX10" fmla="*/ 1989392 w 3040856"/>
                <a:gd name="connsiteY10" fmla="*/ 1029557 h 3166300"/>
                <a:gd name="connsiteX11" fmla="*/ 1709071 w 3040856"/>
                <a:gd name="connsiteY11" fmla="*/ 1558385 h 3166300"/>
                <a:gd name="connsiteX12" fmla="*/ 1650968 w 3040856"/>
                <a:gd name="connsiteY12" fmla="*/ 1643729 h 3166300"/>
                <a:gd name="connsiteX13" fmla="*/ 1651064 w 3040856"/>
                <a:gd name="connsiteY13" fmla="*/ 1746790 h 3166300"/>
                <a:gd name="connsiteX14" fmla="*/ 1484662 w 3040856"/>
                <a:gd name="connsiteY14" fmla="*/ 1906714 h 3166300"/>
                <a:gd name="connsiteX15" fmla="*/ 1324737 w 3040856"/>
                <a:gd name="connsiteY15" fmla="*/ 1740313 h 3166300"/>
                <a:gd name="connsiteX16" fmla="*/ 1341501 w 3040856"/>
                <a:gd name="connsiteY16" fmla="*/ 1538573 h 3166300"/>
                <a:gd name="connsiteX17" fmla="*/ 1513808 w 3040856"/>
                <a:gd name="connsiteY17" fmla="*/ 1296734 h 3166300"/>
                <a:gd name="connsiteX18" fmla="*/ 1663065 w 3040856"/>
                <a:gd name="connsiteY18" fmla="*/ 1043845 h 3166300"/>
                <a:gd name="connsiteX19" fmla="*/ 1577435 w 3040856"/>
                <a:gd name="connsiteY19" fmla="*/ 914686 h 3166300"/>
                <a:gd name="connsiteX20" fmla="*/ 1273683 w 3040856"/>
                <a:gd name="connsiteY20" fmla="*/ 939546 h 3166300"/>
                <a:gd name="connsiteX21" fmla="*/ 1148810 w 3040856"/>
                <a:gd name="connsiteY21" fmla="*/ 636651 h 3166300"/>
                <a:gd name="connsiteX22" fmla="*/ 1468184 w 3040856"/>
                <a:gd name="connsiteY22" fmla="*/ 2072259 h 3166300"/>
                <a:gd name="connsiteX23" fmla="*/ 1668875 w 3040856"/>
                <a:gd name="connsiteY23" fmla="*/ 2273046 h 3166300"/>
                <a:gd name="connsiteX24" fmla="*/ 1468184 w 3040856"/>
                <a:gd name="connsiteY24" fmla="*/ 2473833 h 3166300"/>
                <a:gd name="connsiteX25" fmla="*/ 1267397 w 3040856"/>
                <a:gd name="connsiteY25" fmla="*/ 2273046 h 3166300"/>
                <a:gd name="connsiteX26" fmla="*/ 1468184 w 3040856"/>
                <a:gd name="connsiteY26" fmla="*/ 2072259 h 316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0856" h="3166300">
                  <a:moveTo>
                    <a:pt x="1520476" y="0"/>
                  </a:moveTo>
                  <a:cubicBezTo>
                    <a:pt x="2360105" y="0"/>
                    <a:pt x="3040856" y="680752"/>
                    <a:pt x="3040856" y="1520476"/>
                  </a:cubicBezTo>
                  <a:cubicBezTo>
                    <a:pt x="3040856" y="2360105"/>
                    <a:pt x="2360105" y="3040856"/>
                    <a:pt x="1520476" y="3040856"/>
                  </a:cubicBezTo>
                  <a:cubicBezTo>
                    <a:pt x="1296543" y="3040856"/>
                    <a:pt x="1083945" y="2992374"/>
                    <a:pt x="892493" y="2905506"/>
                  </a:cubicBezTo>
                  <a:lnTo>
                    <a:pt x="226981" y="3166301"/>
                  </a:lnTo>
                  <a:lnTo>
                    <a:pt x="389096" y="2536031"/>
                  </a:lnTo>
                  <a:cubicBezTo>
                    <a:pt x="147161" y="2266760"/>
                    <a:pt x="0" y="1910810"/>
                    <a:pt x="0" y="1520476"/>
                  </a:cubicBezTo>
                  <a:cubicBezTo>
                    <a:pt x="0" y="680752"/>
                    <a:pt x="680752" y="0"/>
                    <a:pt x="1520476" y="0"/>
                  </a:cubicBezTo>
                  <a:close/>
                  <a:moveTo>
                    <a:pt x="1148810" y="636651"/>
                  </a:moveTo>
                  <a:cubicBezTo>
                    <a:pt x="1328261" y="564071"/>
                    <a:pt x="1533239" y="533781"/>
                    <a:pt x="1714405" y="617982"/>
                  </a:cubicBezTo>
                  <a:cubicBezTo>
                    <a:pt x="1879092" y="694373"/>
                    <a:pt x="1981200" y="848392"/>
                    <a:pt x="1989392" y="1029557"/>
                  </a:cubicBezTo>
                  <a:cubicBezTo>
                    <a:pt x="1999107" y="1243870"/>
                    <a:pt x="1875758" y="1434751"/>
                    <a:pt x="1709071" y="1558385"/>
                  </a:cubicBezTo>
                  <a:cubicBezTo>
                    <a:pt x="1681163" y="1581626"/>
                    <a:pt x="1662684" y="1609535"/>
                    <a:pt x="1650968" y="1643729"/>
                  </a:cubicBezTo>
                  <a:cubicBezTo>
                    <a:pt x="1639538" y="1677543"/>
                    <a:pt x="1651730" y="1711928"/>
                    <a:pt x="1651064" y="1746790"/>
                  </a:cubicBezTo>
                  <a:cubicBezTo>
                    <a:pt x="1649159" y="1836801"/>
                    <a:pt x="1574768" y="1908429"/>
                    <a:pt x="1484662" y="1906714"/>
                  </a:cubicBezTo>
                  <a:cubicBezTo>
                    <a:pt x="1394651" y="1905000"/>
                    <a:pt x="1322832" y="1830419"/>
                    <a:pt x="1324737" y="1740313"/>
                  </a:cubicBezTo>
                  <a:cubicBezTo>
                    <a:pt x="1326356" y="1662589"/>
                    <a:pt x="1315022" y="1616107"/>
                    <a:pt x="1341501" y="1538573"/>
                  </a:cubicBezTo>
                  <a:cubicBezTo>
                    <a:pt x="1377506" y="1433036"/>
                    <a:pt x="1429036" y="1369695"/>
                    <a:pt x="1513808" y="1296734"/>
                  </a:cubicBezTo>
                  <a:cubicBezTo>
                    <a:pt x="1592009" y="1238726"/>
                    <a:pt x="1667828" y="1146905"/>
                    <a:pt x="1663065" y="1043845"/>
                  </a:cubicBezTo>
                  <a:cubicBezTo>
                    <a:pt x="1660493" y="986219"/>
                    <a:pt x="1629918" y="938975"/>
                    <a:pt x="1577435" y="914686"/>
                  </a:cubicBezTo>
                  <a:cubicBezTo>
                    <a:pt x="1481900" y="870395"/>
                    <a:pt x="1366171" y="901351"/>
                    <a:pt x="1273683" y="939546"/>
                  </a:cubicBezTo>
                  <a:cubicBezTo>
                    <a:pt x="1079945" y="1019365"/>
                    <a:pt x="953357" y="715613"/>
                    <a:pt x="1148810" y="636651"/>
                  </a:cubicBezTo>
                  <a:close/>
                  <a:moveTo>
                    <a:pt x="1468184" y="2072259"/>
                  </a:moveTo>
                  <a:cubicBezTo>
                    <a:pt x="1579150" y="2072259"/>
                    <a:pt x="1668875" y="2162175"/>
                    <a:pt x="1668875" y="2273046"/>
                  </a:cubicBezTo>
                  <a:cubicBezTo>
                    <a:pt x="1668875" y="2384012"/>
                    <a:pt x="1579150" y="2473833"/>
                    <a:pt x="1468184" y="2473833"/>
                  </a:cubicBezTo>
                  <a:cubicBezTo>
                    <a:pt x="1357217" y="2473833"/>
                    <a:pt x="1267397" y="2384012"/>
                    <a:pt x="1267397" y="2273046"/>
                  </a:cubicBezTo>
                  <a:cubicBezTo>
                    <a:pt x="1267397" y="2162175"/>
                    <a:pt x="1357217" y="2072259"/>
                    <a:pt x="1468184" y="2072259"/>
                  </a:cubicBezTo>
                  <a:close/>
                </a:path>
              </a:pathLst>
            </a:custGeom>
            <a:grp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FBAE9CBF-2293-4CD1-8303-B2BD3915BA7D}"/>
                </a:ext>
              </a:extLst>
            </p:cNvPr>
            <p:cNvSpPr/>
            <p:nvPr/>
          </p:nvSpPr>
          <p:spPr>
            <a:xfrm>
              <a:off x="5923216" y="2451354"/>
              <a:ext cx="2023681" cy="2329053"/>
            </a:xfrm>
            <a:custGeom>
              <a:avLst/>
              <a:gdLst>
                <a:gd name="connsiteX0" fmla="*/ 0 w 2023681"/>
                <a:gd name="connsiteY0" fmla="*/ 1955673 h 2329053"/>
                <a:gd name="connsiteX1" fmla="*/ 775716 w 2023681"/>
                <a:gd name="connsiteY1" fmla="*/ 2226088 h 2329053"/>
                <a:gd name="connsiteX2" fmla="*/ 1291114 w 2023681"/>
                <a:gd name="connsiteY2" fmla="*/ 2114931 h 2329053"/>
                <a:gd name="connsiteX3" fmla="*/ 1837373 w 2023681"/>
                <a:gd name="connsiteY3" fmla="*/ 2329053 h 2329053"/>
                <a:gd name="connsiteX4" fmla="*/ 1704308 w 2023681"/>
                <a:gd name="connsiteY4" fmla="*/ 1811655 h 2329053"/>
                <a:gd name="connsiteX5" fmla="*/ 2023682 w 2023681"/>
                <a:gd name="connsiteY5" fmla="*/ 978122 h 2329053"/>
                <a:gd name="connsiteX6" fmla="*/ 1550575 w 2023681"/>
                <a:gd name="connsiteY6" fmla="*/ 0 h 2329053"/>
                <a:gd name="connsiteX7" fmla="*/ 1567339 w 2023681"/>
                <a:gd name="connsiteY7" fmla="*/ 240697 h 2329053"/>
                <a:gd name="connsiteX8" fmla="*/ 0 w 2023681"/>
                <a:gd name="connsiteY8" fmla="*/ 1955673 h 2329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3681" h="2329053">
                  <a:moveTo>
                    <a:pt x="0" y="1955673"/>
                  </a:moveTo>
                  <a:cubicBezTo>
                    <a:pt x="212979" y="2124932"/>
                    <a:pt x="482537" y="2226088"/>
                    <a:pt x="775716" y="2226088"/>
                  </a:cubicBezTo>
                  <a:cubicBezTo>
                    <a:pt x="959453" y="2226088"/>
                    <a:pt x="1133951" y="2186274"/>
                    <a:pt x="1291114" y="2114931"/>
                  </a:cubicBezTo>
                  <a:lnTo>
                    <a:pt x="1837373" y="2329053"/>
                  </a:lnTo>
                  <a:lnTo>
                    <a:pt x="1704308" y="1811655"/>
                  </a:lnTo>
                  <a:cubicBezTo>
                    <a:pt x="1902905" y="1590675"/>
                    <a:pt x="2023682" y="1298543"/>
                    <a:pt x="2023682" y="978122"/>
                  </a:cubicBezTo>
                  <a:cubicBezTo>
                    <a:pt x="2023682" y="581692"/>
                    <a:pt x="1838706" y="228600"/>
                    <a:pt x="1550575" y="0"/>
                  </a:cubicBezTo>
                  <a:cubicBezTo>
                    <a:pt x="1561528" y="78676"/>
                    <a:pt x="1567339" y="158972"/>
                    <a:pt x="1567339" y="240697"/>
                  </a:cubicBezTo>
                  <a:cubicBezTo>
                    <a:pt x="1567339" y="1139476"/>
                    <a:pt x="878491" y="1877473"/>
                    <a:pt x="0" y="1955673"/>
                  </a:cubicBezTo>
                  <a:close/>
                </a:path>
              </a:pathLst>
            </a:custGeom>
            <a:grpFill/>
            <a:ln w="9525" cap="flat">
              <a:noFill/>
              <a:prstDash val="solid"/>
              <a:miter/>
            </a:ln>
          </p:spPr>
          <p:txBody>
            <a:bodyPr rtlCol="0" anchor="ctr"/>
            <a:lstStyle/>
            <a:p>
              <a:endParaRPr lang="en-US" dirty="0"/>
            </a:p>
          </p:txBody>
        </p:sp>
      </p:grpSp>
      <p:sp>
        <p:nvSpPr>
          <p:cNvPr id="7" name="TextBox 6">
            <a:extLst>
              <a:ext uri="{FF2B5EF4-FFF2-40B4-BE49-F238E27FC236}">
                <a16:creationId xmlns:a16="http://schemas.microsoft.com/office/drawing/2014/main" id="{97A3FE4B-D857-4875-B9B5-5DBD2083CB0C}"/>
              </a:ext>
            </a:extLst>
          </p:cNvPr>
          <p:cNvSpPr txBox="1"/>
          <p:nvPr/>
        </p:nvSpPr>
        <p:spPr>
          <a:xfrm>
            <a:off x="5127497" y="2486251"/>
            <a:ext cx="6800806" cy="1754326"/>
          </a:xfrm>
          <a:prstGeom prst="rect">
            <a:avLst/>
          </a:prstGeom>
          <a:noFill/>
        </p:spPr>
        <p:txBody>
          <a:bodyPr wrap="square" rtlCol="0">
            <a:spAutoFit/>
          </a:bodyPr>
          <a:lstStyle/>
          <a:p>
            <a:pPr algn="ctr"/>
            <a:r>
              <a:rPr lang="en-US" sz="5400" b="1" cap="small" spc="0" baseline="0" dirty="0">
                <a:solidFill>
                  <a:schemeClr val="accent5"/>
                </a:solidFill>
                <a:latin typeface="Avenir Next LT Pro" panose="020B0504020202020204" pitchFamily="34" charset="0"/>
              </a:rPr>
              <a:t>Any questions</a:t>
            </a:r>
          </a:p>
          <a:p>
            <a:pPr algn="ctr"/>
            <a:r>
              <a:rPr lang="en-US" sz="5400" b="1" cap="small" spc="0" baseline="0" dirty="0">
                <a:solidFill>
                  <a:schemeClr val="accent5"/>
                </a:solidFill>
                <a:latin typeface="Avenir Next LT Pro" panose="020B0504020202020204" pitchFamily="34" charset="0"/>
              </a:rPr>
              <a:t> or concerns?</a:t>
            </a:r>
          </a:p>
        </p:txBody>
      </p:sp>
    </p:spTree>
    <p:extLst>
      <p:ext uri="{BB962C8B-B14F-4D97-AF65-F5344CB8AC3E}">
        <p14:creationId xmlns:p14="http://schemas.microsoft.com/office/powerpoint/2010/main" val="357155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F8E4-589D-4E9E-92E6-DB5D98E0BFD2}"/>
              </a:ext>
            </a:extLst>
          </p:cNvPr>
          <p:cNvSpPr>
            <a:spLocks noGrp="1"/>
          </p:cNvSpPr>
          <p:nvPr>
            <p:ph type="title"/>
          </p:nvPr>
        </p:nvSpPr>
        <p:spPr/>
        <p:txBody>
          <a:bodyPr/>
          <a:lstStyle/>
          <a:p>
            <a:r>
              <a:rPr lang="en-US" dirty="0"/>
              <a:t>Appendix – Model Output</a:t>
            </a:r>
          </a:p>
        </p:txBody>
      </p:sp>
      <p:pic>
        <p:nvPicPr>
          <p:cNvPr id="8" name="Picture 7">
            <a:extLst>
              <a:ext uri="{FF2B5EF4-FFF2-40B4-BE49-F238E27FC236}">
                <a16:creationId xmlns:a16="http://schemas.microsoft.com/office/drawing/2014/main" id="{BBD82474-CE5B-4CF0-9CF2-BB975CF47C82}"/>
              </a:ext>
            </a:extLst>
          </p:cNvPr>
          <p:cNvPicPr>
            <a:picLocks noChangeAspect="1"/>
          </p:cNvPicPr>
          <p:nvPr/>
        </p:nvPicPr>
        <p:blipFill>
          <a:blip r:embed="rId2"/>
          <a:stretch>
            <a:fillRect/>
          </a:stretch>
        </p:blipFill>
        <p:spPr>
          <a:xfrm>
            <a:off x="549932" y="1911817"/>
            <a:ext cx="3686202" cy="3619526"/>
          </a:xfrm>
          <a:prstGeom prst="rect">
            <a:avLst/>
          </a:prstGeom>
        </p:spPr>
      </p:pic>
      <p:sp>
        <p:nvSpPr>
          <p:cNvPr id="9" name="Rectangle: Rounded Corners 8">
            <a:extLst>
              <a:ext uri="{FF2B5EF4-FFF2-40B4-BE49-F238E27FC236}">
                <a16:creationId xmlns:a16="http://schemas.microsoft.com/office/drawing/2014/main" id="{E40D2681-006B-4351-9BEA-85C058EBDA31}"/>
              </a:ext>
            </a:extLst>
          </p:cNvPr>
          <p:cNvSpPr/>
          <p:nvPr/>
        </p:nvSpPr>
        <p:spPr>
          <a:xfrm>
            <a:off x="221716" y="1189087"/>
            <a:ext cx="348756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KNN - Attrition</a:t>
            </a:r>
          </a:p>
        </p:txBody>
      </p:sp>
      <p:sp>
        <p:nvSpPr>
          <p:cNvPr id="10" name="Rectangle: Rounded Corners 9">
            <a:extLst>
              <a:ext uri="{FF2B5EF4-FFF2-40B4-BE49-F238E27FC236}">
                <a16:creationId xmlns:a16="http://schemas.microsoft.com/office/drawing/2014/main" id="{2E3BC184-BE45-4B6C-B169-FBEF45715289}"/>
              </a:ext>
            </a:extLst>
          </p:cNvPr>
          <p:cNvSpPr/>
          <p:nvPr/>
        </p:nvSpPr>
        <p:spPr>
          <a:xfrm>
            <a:off x="4083399" y="1189087"/>
            <a:ext cx="3235777"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Naïve Bayes - Attrition</a:t>
            </a:r>
          </a:p>
        </p:txBody>
      </p:sp>
      <p:pic>
        <p:nvPicPr>
          <p:cNvPr id="12" name="Picture 11">
            <a:extLst>
              <a:ext uri="{FF2B5EF4-FFF2-40B4-BE49-F238E27FC236}">
                <a16:creationId xmlns:a16="http://schemas.microsoft.com/office/drawing/2014/main" id="{29883A87-C1AD-4F1F-8A9A-337ACCF2F408}"/>
              </a:ext>
            </a:extLst>
          </p:cNvPr>
          <p:cNvPicPr>
            <a:picLocks noChangeAspect="1"/>
          </p:cNvPicPr>
          <p:nvPr/>
        </p:nvPicPr>
        <p:blipFill>
          <a:blip r:embed="rId3"/>
          <a:stretch>
            <a:fillRect/>
          </a:stretch>
        </p:blipFill>
        <p:spPr>
          <a:xfrm>
            <a:off x="4116775" y="1911817"/>
            <a:ext cx="3505226" cy="3543326"/>
          </a:xfrm>
          <a:prstGeom prst="rect">
            <a:avLst/>
          </a:prstGeom>
        </p:spPr>
      </p:pic>
      <p:sp>
        <p:nvSpPr>
          <p:cNvPr id="13" name="Rectangle: Rounded Corners 12">
            <a:extLst>
              <a:ext uri="{FF2B5EF4-FFF2-40B4-BE49-F238E27FC236}">
                <a16:creationId xmlns:a16="http://schemas.microsoft.com/office/drawing/2014/main" id="{E42C777B-7B42-439C-AF83-0CCB90F54DE6}"/>
              </a:ext>
            </a:extLst>
          </p:cNvPr>
          <p:cNvSpPr/>
          <p:nvPr/>
        </p:nvSpPr>
        <p:spPr>
          <a:xfrm>
            <a:off x="7925204" y="1185180"/>
            <a:ext cx="3235777"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MLR - Wage</a:t>
            </a:r>
          </a:p>
        </p:txBody>
      </p:sp>
      <p:pic>
        <p:nvPicPr>
          <p:cNvPr id="4" name="Picture 3">
            <a:extLst>
              <a:ext uri="{FF2B5EF4-FFF2-40B4-BE49-F238E27FC236}">
                <a16:creationId xmlns:a16="http://schemas.microsoft.com/office/drawing/2014/main" id="{27E469AA-4812-4E9B-BA39-5B85DEB0AF4E}"/>
              </a:ext>
            </a:extLst>
          </p:cNvPr>
          <p:cNvPicPr>
            <a:picLocks noChangeAspect="1"/>
          </p:cNvPicPr>
          <p:nvPr/>
        </p:nvPicPr>
        <p:blipFill>
          <a:blip r:embed="rId4"/>
          <a:stretch>
            <a:fillRect/>
          </a:stretch>
        </p:blipFill>
        <p:spPr>
          <a:xfrm>
            <a:off x="7955869" y="1844004"/>
            <a:ext cx="3203910" cy="2118396"/>
          </a:xfrm>
          <a:prstGeom prst="rect">
            <a:avLst/>
          </a:prstGeom>
        </p:spPr>
      </p:pic>
      <p:sp>
        <p:nvSpPr>
          <p:cNvPr id="16" name="TextBox 15">
            <a:extLst>
              <a:ext uri="{FF2B5EF4-FFF2-40B4-BE49-F238E27FC236}">
                <a16:creationId xmlns:a16="http://schemas.microsoft.com/office/drawing/2014/main" id="{18D7CB34-3A92-4A09-B52C-A8D180A21030}"/>
              </a:ext>
            </a:extLst>
          </p:cNvPr>
          <p:cNvSpPr txBox="1"/>
          <p:nvPr/>
        </p:nvSpPr>
        <p:spPr>
          <a:xfrm>
            <a:off x="8565567" y="3721580"/>
            <a:ext cx="724878" cy="369332"/>
          </a:xfrm>
          <a:prstGeom prst="rect">
            <a:avLst/>
          </a:prstGeom>
          <a:noFill/>
        </p:spPr>
        <p:txBody>
          <a:bodyPr wrap="none" rtlCol="0">
            <a:spAutoFit/>
          </a:bodyPr>
          <a:lstStyle/>
          <a:p>
            <a:r>
              <a:rPr lang="en-US" dirty="0">
                <a:solidFill>
                  <a:schemeClr val="accent2"/>
                </a:solidFill>
              </a:rPr>
              <a:t>RMSE</a:t>
            </a:r>
          </a:p>
        </p:txBody>
      </p:sp>
    </p:spTree>
    <p:extLst>
      <p:ext uri="{BB962C8B-B14F-4D97-AF65-F5344CB8AC3E}">
        <p14:creationId xmlns:p14="http://schemas.microsoft.com/office/powerpoint/2010/main" val="108114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00E0-C1F7-4C09-96A9-6642F179E9FE}"/>
              </a:ext>
            </a:extLst>
          </p:cNvPr>
          <p:cNvSpPr>
            <a:spLocks noGrp="1"/>
          </p:cNvSpPr>
          <p:nvPr>
            <p:ph type="title"/>
          </p:nvPr>
        </p:nvSpPr>
        <p:spPr/>
        <p:txBody>
          <a:bodyPr/>
          <a:lstStyle/>
          <a:p>
            <a:r>
              <a:rPr lang="en-US" dirty="0"/>
              <a:t>Agenda</a:t>
            </a:r>
          </a:p>
        </p:txBody>
      </p:sp>
      <p:sp>
        <p:nvSpPr>
          <p:cNvPr id="9" name="Title 1">
            <a:extLst>
              <a:ext uri="{FF2B5EF4-FFF2-40B4-BE49-F238E27FC236}">
                <a16:creationId xmlns:a16="http://schemas.microsoft.com/office/drawing/2014/main" id="{B6708492-A18E-4BF1-80D1-6E7606A39B84}"/>
              </a:ext>
            </a:extLst>
          </p:cNvPr>
          <p:cNvSpPr txBox="1">
            <a:spLocks/>
          </p:cNvSpPr>
          <p:nvPr/>
        </p:nvSpPr>
        <p:spPr>
          <a:xfrm>
            <a:off x="2004874" y="1198636"/>
            <a:ext cx="5516165" cy="110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tx1"/>
                </a:solidFill>
                <a:latin typeface="Avenir Next LT Pro" panose="020B0504020202020204" pitchFamily="34" charset="0"/>
                <a:ea typeface="+mj-ea"/>
                <a:cs typeface="+mj-cs"/>
              </a:defRPr>
            </a:lvl1pPr>
          </a:lstStyle>
          <a:p>
            <a:pPr marL="342900" indent="-342900">
              <a:spcAft>
                <a:spcPts val="300"/>
              </a:spcAft>
              <a:buFont typeface="Arial" panose="020B0604020202020204" pitchFamily="34" charset="0"/>
              <a:buChar char="•"/>
              <a:defRPr/>
            </a:pPr>
            <a:r>
              <a:rPr lang="en-US" sz="1800" dirty="0"/>
              <a:t>Provide Frito Lay Talent Management Team an iterative process with developing and retaining employees.</a:t>
            </a:r>
            <a:endParaRPr kumimoji="0" lang="en-US" sz="1800" b="0" i="0" u="none" strike="noStrike" kern="1200" cap="none" spc="0" normalizeH="0" baseline="0" noProof="0" dirty="0">
              <a:ln>
                <a:noFill/>
              </a:ln>
              <a:effectLst/>
              <a:uLnTx/>
              <a:uFillTx/>
              <a:latin typeface="Avenir Next LT Pro" panose="020B0504020202020204" pitchFamily="34" charset="0"/>
              <a:ea typeface="+mj-ea"/>
              <a:cs typeface="+mj-cs"/>
            </a:endParaRPr>
          </a:p>
        </p:txBody>
      </p:sp>
      <p:sp>
        <p:nvSpPr>
          <p:cNvPr id="10" name="Rectangle 9">
            <a:extLst>
              <a:ext uri="{FF2B5EF4-FFF2-40B4-BE49-F238E27FC236}">
                <a16:creationId xmlns:a16="http://schemas.microsoft.com/office/drawing/2014/main" id="{72066D06-8658-4747-896F-92312E70ED70}"/>
              </a:ext>
            </a:extLst>
          </p:cNvPr>
          <p:cNvSpPr/>
          <p:nvPr/>
        </p:nvSpPr>
        <p:spPr bwMode="auto">
          <a:xfrm>
            <a:off x="305174" y="1198636"/>
            <a:ext cx="1488792" cy="1124889"/>
          </a:xfrm>
          <a:prstGeom prst="rect">
            <a:avLst/>
          </a:prstGeom>
          <a:solidFill>
            <a:srgbClr val="213052"/>
          </a:solidFill>
          <a:ln>
            <a:solidFill>
              <a:srgbClr val="213052"/>
            </a:solidFill>
            <a:headEnd/>
            <a:tailEnd/>
          </a:ln>
          <a:effectLst/>
          <a:scene3d>
            <a:camera prst="orthographicFront">
              <a:rot lat="0" lon="0" rev="0"/>
            </a:camera>
            <a:lightRig rig="threePt" dir="t">
              <a:rot lat="0" lon="0" rev="1200000"/>
            </a:lightRig>
          </a:scene3d>
          <a:sp3d/>
        </p:spPr>
        <p:txBody>
          <a:bodyPr vert="horz" wrap="square" lIns="91440" tIns="45720" rIns="91440" bIns="45720" numCol="1" rtlCol="0" anchor="ctr" anchorCtr="1"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
                <a:srgbClr val="0C2D83"/>
              </a:buClr>
              <a:buSzTx/>
              <a:buFontTx/>
              <a:buNone/>
              <a:tabLst/>
              <a:defRPr/>
            </a:pPr>
            <a:r>
              <a:rPr kumimoji="0" lang="en-US" sz="1800" b="1" i="0" u="none" strike="noStrike" kern="0" cap="none" spc="0" normalizeH="0" baseline="0" noProof="0" dirty="0">
                <a:ln>
                  <a:noFill/>
                </a:ln>
                <a:solidFill>
                  <a:srgbClr val="FFFFFF"/>
                </a:solidFill>
                <a:effectLst/>
                <a:uLnTx/>
                <a:uFillTx/>
              </a:rPr>
              <a:t>Objectives</a:t>
            </a:r>
          </a:p>
        </p:txBody>
      </p:sp>
      <p:sp>
        <p:nvSpPr>
          <p:cNvPr id="11" name="Rectangle 10">
            <a:extLst>
              <a:ext uri="{FF2B5EF4-FFF2-40B4-BE49-F238E27FC236}">
                <a16:creationId xmlns:a16="http://schemas.microsoft.com/office/drawing/2014/main" id="{16B9B0D0-6BFF-4D9B-8553-4E06B494D443}"/>
              </a:ext>
            </a:extLst>
          </p:cNvPr>
          <p:cNvSpPr/>
          <p:nvPr/>
        </p:nvSpPr>
        <p:spPr bwMode="auto">
          <a:xfrm>
            <a:off x="305174" y="2535463"/>
            <a:ext cx="1488792" cy="1992811"/>
          </a:xfrm>
          <a:prstGeom prst="rect">
            <a:avLst/>
          </a:prstGeom>
          <a:solidFill>
            <a:srgbClr val="213052"/>
          </a:solidFill>
          <a:ln>
            <a:solidFill>
              <a:srgbClr val="213052"/>
            </a:solidFill>
            <a:headEnd/>
            <a:tailEnd/>
          </a:ln>
          <a:effectLst/>
          <a:scene3d>
            <a:camera prst="orthographicFront">
              <a:rot lat="0" lon="0" rev="0"/>
            </a:camera>
            <a:lightRig rig="threePt" dir="t">
              <a:rot lat="0" lon="0" rev="1200000"/>
            </a:lightRig>
          </a:scene3d>
          <a:sp3d/>
        </p:spPr>
        <p:txBody>
          <a:bodyPr vert="horz" wrap="square" lIns="91440" tIns="45720" rIns="91440" bIns="45720" numCol="1" rtlCol="0" anchor="ctr" anchorCtr="1"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
                <a:srgbClr val="0C2D83"/>
              </a:buClr>
              <a:buSzTx/>
              <a:buFontTx/>
              <a:buNone/>
              <a:tabLst/>
              <a:defRPr/>
            </a:pPr>
            <a:r>
              <a:rPr kumimoji="0" lang="en-US" sz="1800" b="1" i="0" u="none" strike="noStrike" kern="0" cap="none" spc="0" normalizeH="0" baseline="0" noProof="0" dirty="0">
                <a:ln>
                  <a:noFill/>
                </a:ln>
                <a:solidFill>
                  <a:srgbClr val="FFFFFF"/>
                </a:solidFill>
                <a:effectLst/>
                <a:uLnTx/>
                <a:uFillTx/>
              </a:rPr>
              <a:t>Discussion</a:t>
            </a:r>
          </a:p>
          <a:p>
            <a:pPr marL="0" marR="0" lvl="0" indent="0" algn="ctr" defTabSz="914400" eaLnBrk="1" fontAlgn="auto" latinLnBrk="0" hangingPunct="1">
              <a:lnSpc>
                <a:spcPct val="100000"/>
              </a:lnSpc>
              <a:spcBef>
                <a:spcPts val="0"/>
              </a:spcBef>
              <a:spcAft>
                <a:spcPts val="0"/>
              </a:spcAft>
              <a:buClr>
                <a:srgbClr val="0C2D83"/>
              </a:buClr>
              <a:buSzTx/>
              <a:buFontTx/>
              <a:buNone/>
              <a:tabLst/>
              <a:defRPr/>
            </a:pPr>
            <a:r>
              <a:rPr kumimoji="0" lang="en-US" sz="1800" b="1" i="0" u="none" strike="noStrike" kern="0" cap="none" spc="0" normalizeH="0" baseline="0" noProof="0" dirty="0">
                <a:ln>
                  <a:noFill/>
                </a:ln>
                <a:solidFill>
                  <a:srgbClr val="FFFFFF"/>
                </a:solidFill>
                <a:effectLst/>
                <a:uLnTx/>
                <a:uFillTx/>
              </a:rPr>
              <a:t>Agenda</a:t>
            </a:r>
          </a:p>
        </p:txBody>
      </p:sp>
      <p:sp>
        <p:nvSpPr>
          <p:cNvPr id="12" name="Rectangle 11">
            <a:extLst>
              <a:ext uri="{FF2B5EF4-FFF2-40B4-BE49-F238E27FC236}">
                <a16:creationId xmlns:a16="http://schemas.microsoft.com/office/drawing/2014/main" id="{1451A0C2-BD80-41A2-9887-BC70C7D171FB}"/>
              </a:ext>
            </a:extLst>
          </p:cNvPr>
          <p:cNvSpPr/>
          <p:nvPr/>
        </p:nvSpPr>
        <p:spPr bwMode="auto">
          <a:xfrm>
            <a:off x="305174" y="4792205"/>
            <a:ext cx="1488792" cy="1022626"/>
          </a:xfrm>
          <a:prstGeom prst="rect">
            <a:avLst/>
          </a:prstGeom>
          <a:solidFill>
            <a:srgbClr val="213052"/>
          </a:solidFill>
          <a:ln>
            <a:solidFill>
              <a:srgbClr val="213052"/>
            </a:solidFill>
            <a:headEnd/>
            <a:tailEnd/>
          </a:ln>
          <a:effectLst/>
          <a:scene3d>
            <a:camera prst="orthographicFront">
              <a:rot lat="0" lon="0" rev="0"/>
            </a:camera>
            <a:lightRig rig="threePt" dir="t">
              <a:rot lat="0" lon="0" rev="1200000"/>
            </a:lightRig>
          </a:scene3d>
          <a:sp3d/>
        </p:spPr>
        <p:txBody>
          <a:bodyPr vert="horz" wrap="square" lIns="91440" tIns="45720" rIns="91440" bIns="45720" numCol="1" rtlCol="0" anchor="ctr" anchorCtr="1"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
                <a:srgbClr val="0C2D83"/>
              </a:buClr>
              <a:buSzTx/>
              <a:buFontTx/>
              <a:buNone/>
              <a:tabLst/>
              <a:defRPr/>
            </a:pPr>
            <a:r>
              <a:rPr kumimoji="0" lang="en-US" sz="1800" b="1" i="0" u="none" strike="noStrike" kern="0" cap="none" spc="0" normalizeH="0" baseline="0" noProof="0" dirty="0">
                <a:ln>
                  <a:noFill/>
                </a:ln>
                <a:solidFill>
                  <a:srgbClr val="FFFFFF"/>
                </a:solidFill>
                <a:effectLst/>
                <a:uLnTx/>
                <a:uFillTx/>
              </a:rPr>
              <a:t>Action</a:t>
            </a:r>
          </a:p>
        </p:txBody>
      </p:sp>
      <p:sp>
        <p:nvSpPr>
          <p:cNvPr id="13" name="Title 1">
            <a:extLst>
              <a:ext uri="{FF2B5EF4-FFF2-40B4-BE49-F238E27FC236}">
                <a16:creationId xmlns:a16="http://schemas.microsoft.com/office/drawing/2014/main" id="{8FA61F77-6D46-47BE-9EC2-602C04C24552}"/>
              </a:ext>
            </a:extLst>
          </p:cNvPr>
          <p:cNvSpPr txBox="1">
            <a:spLocks/>
          </p:cNvSpPr>
          <p:nvPr/>
        </p:nvSpPr>
        <p:spPr>
          <a:xfrm>
            <a:off x="2004874" y="2535463"/>
            <a:ext cx="5516165" cy="19928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tx1"/>
                </a:solidFill>
                <a:latin typeface="Avenir Next LT Pro" panose="020B0504020202020204" pitchFamily="34" charset="0"/>
                <a:ea typeface="+mj-ea"/>
                <a:cs typeface="+mj-cs"/>
              </a:defRPr>
            </a:lvl1pPr>
          </a:lstStyle>
          <a:p>
            <a:pPr marL="342900" indent="-342900">
              <a:spcAft>
                <a:spcPts val="300"/>
              </a:spcAft>
              <a:buFont typeface="Arial" panose="020B0604020202020204" pitchFamily="34" charset="0"/>
              <a:buChar char="•"/>
              <a:defRPr/>
            </a:pPr>
            <a:r>
              <a:rPr lang="en-US" sz="1600" dirty="0">
                <a:latin typeface="Avenir Next LT Pro"/>
              </a:rPr>
              <a:t>Attrition Deep dive analysis</a:t>
            </a:r>
          </a:p>
          <a:p>
            <a:pPr marL="800100" lvl="1" indent="-342900">
              <a:spcAft>
                <a:spcPts val="300"/>
              </a:spcAft>
              <a:buFont typeface="Arial" panose="020B0604020202020204" pitchFamily="34" charset="0"/>
              <a:buChar char="•"/>
              <a:defRPr/>
            </a:pPr>
            <a:r>
              <a:rPr lang="en-US" sz="1200" dirty="0">
                <a:latin typeface="Avenir Next LT Pro"/>
              </a:rPr>
              <a:t>Impact of Wage and Tenure</a:t>
            </a:r>
          </a:p>
          <a:p>
            <a:pPr marL="800100" lvl="1" indent="-342900">
              <a:spcAft>
                <a:spcPts val="300"/>
              </a:spcAft>
              <a:buFont typeface="Arial" panose="020B0604020202020204" pitchFamily="34" charset="0"/>
              <a:buChar char="•"/>
              <a:defRPr/>
            </a:pPr>
            <a:r>
              <a:rPr lang="en-US" sz="1200" dirty="0">
                <a:latin typeface="Avenir Next LT Pro"/>
              </a:rPr>
              <a:t>Work Life Balance and Travel</a:t>
            </a:r>
          </a:p>
          <a:p>
            <a:pPr marL="800100" lvl="1" indent="-342900">
              <a:spcAft>
                <a:spcPts val="300"/>
              </a:spcAft>
              <a:buFont typeface="Arial" panose="020B0604020202020204" pitchFamily="34" charset="0"/>
              <a:buChar char="•"/>
              <a:defRPr/>
            </a:pPr>
            <a:r>
              <a:rPr lang="en-US" sz="1200" dirty="0">
                <a:latin typeface="Avenir Next LT Pro"/>
              </a:rPr>
              <a:t>Associate working overtime </a:t>
            </a:r>
          </a:p>
          <a:p>
            <a:pPr marL="800100" lvl="1" indent="-342900">
              <a:spcAft>
                <a:spcPts val="300"/>
              </a:spcAft>
              <a:buFont typeface="Arial" panose="020B0604020202020204" pitchFamily="34" charset="0"/>
              <a:buChar char="•"/>
              <a:defRPr/>
            </a:pPr>
            <a:r>
              <a:rPr lang="en-US" sz="1200" dirty="0">
                <a:latin typeface="Avenir Next LT Pro"/>
              </a:rPr>
              <a:t>Job roles impacting attrition rate</a:t>
            </a:r>
          </a:p>
          <a:p>
            <a:pPr lvl="1">
              <a:spcAft>
                <a:spcPts val="300"/>
              </a:spcAft>
              <a:defRPr/>
            </a:pPr>
            <a:endParaRPr lang="en-US" sz="1200" dirty="0">
              <a:latin typeface="Avenir Next LT Pro"/>
            </a:endParaRPr>
          </a:p>
          <a:p>
            <a:pPr marL="342900" indent="-342900">
              <a:spcAft>
                <a:spcPts val="300"/>
              </a:spcAft>
              <a:buFont typeface="Arial" panose="020B0604020202020204" pitchFamily="34" charset="0"/>
              <a:buChar char="•"/>
              <a:defRPr/>
            </a:pPr>
            <a:r>
              <a:rPr lang="en-US" sz="1600" dirty="0">
                <a:latin typeface="Avenir Next LT Pro"/>
              </a:rPr>
              <a:t>4 Predictors that will help you improve your wage and attrition at Frito Lay</a:t>
            </a:r>
          </a:p>
          <a:p>
            <a:pPr marL="342900" indent="-342900">
              <a:spcAft>
                <a:spcPts val="300"/>
              </a:spcAft>
              <a:buFont typeface="Arial" panose="020B0604020202020204" pitchFamily="34" charset="0"/>
              <a:buChar char="•"/>
              <a:defRPr/>
            </a:pPr>
            <a:endParaRPr lang="en-US" sz="1600" dirty="0">
              <a:latin typeface="Avenir Next LT Pro"/>
            </a:endParaRPr>
          </a:p>
        </p:txBody>
      </p:sp>
      <p:sp>
        <p:nvSpPr>
          <p:cNvPr id="14" name="Title 1">
            <a:extLst>
              <a:ext uri="{FF2B5EF4-FFF2-40B4-BE49-F238E27FC236}">
                <a16:creationId xmlns:a16="http://schemas.microsoft.com/office/drawing/2014/main" id="{69DD4300-5DB9-4EB6-94E5-EDD245E9E220}"/>
              </a:ext>
            </a:extLst>
          </p:cNvPr>
          <p:cNvSpPr txBox="1">
            <a:spLocks/>
          </p:cNvSpPr>
          <p:nvPr/>
        </p:nvSpPr>
        <p:spPr>
          <a:xfrm>
            <a:off x="2004875" y="4762501"/>
            <a:ext cx="9326879" cy="10226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tx1"/>
                </a:solidFill>
                <a:latin typeface="Avenir Next LT Pro" panose="020B0504020202020204" pitchFamily="34" charset="0"/>
                <a:ea typeface="+mj-ea"/>
                <a:cs typeface="+mj-cs"/>
              </a:defRPr>
            </a:lvl1pPr>
          </a:lstStyle>
          <a:p>
            <a:pPr marL="342900" indent="-342900">
              <a:spcAft>
                <a:spcPts val="300"/>
              </a:spcAft>
              <a:buFont typeface="Arial" panose="020B0604020202020204" pitchFamily="34" charset="0"/>
              <a:buChar char="•"/>
              <a:defRPr/>
            </a:pPr>
            <a:r>
              <a:rPr lang="en-US" sz="1600" dirty="0">
                <a:latin typeface="Avenir Next LT Pro"/>
              </a:rPr>
              <a:t>Re-evaluate the Travel Program for frequently traveling associates</a:t>
            </a:r>
          </a:p>
          <a:p>
            <a:pPr marL="342900" indent="-342900">
              <a:spcAft>
                <a:spcPts val="300"/>
              </a:spcAft>
              <a:buFont typeface="Arial" panose="020B0604020202020204" pitchFamily="34" charset="0"/>
              <a:buChar char="•"/>
              <a:defRPr/>
            </a:pPr>
            <a:r>
              <a:rPr lang="en-US" sz="1600" dirty="0">
                <a:latin typeface="Avenir Next LT Pro"/>
              </a:rPr>
              <a:t>Re-evaluate your Overtime policies to ensure equitable working conditions and wage</a:t>
            </a:r>
          </a:p>
          <a:p>
            <a:pPr marL="342900" indent="-342900">
              <a:spcAft>
                <a:spcPts val="300"/>
              </a:spcAft>
              <a:buFont typeface="Arial" panose="020B0604020202020204" pitchFamily="34" charset="0"/>
              <a:buChar char="•"/>
              <a:defRPr/>
            </a:pPr>
            <a:r>
              <a:rPr lang="en-US" sz="1600" dirty="0">
                <a:latin typeface="Avenir Next LT Pro"/>
              </a:rPr>
              <a:t>Re-evaluate job description and wage requirements for low band levels like sales associates and research scientist</a:t>
            </a:r>
          </a:p>
        </p:txBody>
      </p:sp>
      <p:pic>
        <p:nvPicPr>
          <p:cNvPr id="17" name="Picture 2" descr="Image result for evolving retail landscape&quot;">
            <a:extLst>
              <a:ext uri="{FF2B5EF4-FFF2-40B4-BE49-F238E27FC236}">
                <a16:creationId xmlns:a16="http://schemas.microsoft.com/office/drawing/2014/main" id="{F96DD004-18BC-41BF-9ECE-EA6BD5AA91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42"/>
          <a:stretch/>
        </p:blipFill>
        <p:spPr bwMode="auto">
          <a:xfrm>
            <a:off x="7404379" y="1198636"/>
            <a:ext cx="4717835" cy="36464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87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00E0-C1F7-4C09-96A9-6642F179E9FE}"/>
              </a:ext>
            </a:extLst>
          </p:cNvPr>
          <p:cNvSpPr>
            <a:spLocks noGrp="1"/>
          </p:cNvSpPr>
          <p:nvPr>
            <p:ph type="title"/>
          </p:nvPr>
        </p:nvSpPr>
        <p:spPr/>
        <p:txBody>
          <a:bodyPr>
            <a:noAutofit/>
          </a:bodyPr>
          <a:lstStyle/>
          <a:p>
            <a:r>
              <a:rPr lang="en-US" sz="3000" dirty="0"/>
              <a:t>Acquired Frito Lay data is imbalanced; however, we have methods to identify solutions to reduce your attrition rate</a:t>
            </a:r>
          </a:p>
        </p:txBody>
      </p:sp>
      <p:pic>
        <p:nvPicPr>
          <p:cNvPr id="6" name="Picture 5">
            <a:extLst>
              <a:ext uri="{FF2B5EF4-FFF2-40B4-BE49-F238E27FC236}">
                <a16:creationId xmlns:a16="http://schemas.microsoft.com/office/drawing/2014/main" id="{5EB94E5A-5771-4067-AD84-F0296991B250}"/>
              </a:ext>
            </a:extLst>
          </p:cNvPr>
          <p:cNvPicPr>
            <a:picLocks noChangeAspect="1"/>
          </p:cNvPicPr>
          <p:nvPr/>
        </p:nvPicPr>
        <p:blipFill>
          <a:blip r:embed="rId2"/>
          <a:stretch>
            <a:fillRect/>
          </a:stretch>
        </p:blipFill>
        <p:spPr>
          <a:xfrm>
            <a:off x="646245" y="2167168"/>
            <a:ext cx="4924069" cy="3038854"/>
          </a:xfrm>
          <a:prstGeom prst="rect">
            <a:avLst/>
          </a:prstGeom>
        </p:spPr>
      </p:pic>
      <p:sp>
        <p:nvSpPr>
          <p:cNvPr id="7" name="Rectangle: Rounded Corners 6">
            <a:extLst>
              <a:ext uri="{FF2B5EF4-FFF2-40B4-BE49-F238E27FC236}">
                <a16:creationId xmlns:a16="http://schemas.microsoft.com/office/drawing/2014/main" id="{DF283ABC-6612-4E16-9167-85E39BD5F906}"/>
              </a:ext>
            </a:extLst>
          </p:cNvPr>
          <p:cNvSpPr/>
          <p:nvPr/>
        </p:nvSpPr>
        <p:spPr>
          <a:xfrm>
            <a:off x="213372" y="1277006"/>
            <a:ext cx="513526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Attrition</a:t>
            </a:r>
          </a:p>
        </p:txBody>
      </p:sp>
      <p:cxnSp>
        <p:nvCxnSpPr>
          <p:cNvPr id="11" name="Straight Connector 10">
            <a:extLst>
              <a:ext uri="{FF2B5EF4-FFF2-40B4-BE49-F238E27FC236}">
                <a16:creationId xmlns:a16="http://schemas.microsoft.com/office/drawing/2014/main" id="{F38FB21C-9DD1-4A17-A49A-BC847EF995CD}"/>
              </a:ext>
            </a:extLst>
          </p:cNvPr>
          <p:cNvCxnSpPr>
            <a:cxnSpLocks/>
          </p:cNvCxnSpPr>
          <p:nvPr/>
        </p:nvCxnSpPr>
        <p:spPr>
          <a:xfrm>
            <a:off x="6100659" y="1397783"/>
            <a:ext cx="0" cy="3724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F60245F-D37D-410C-84A8-4E72DC3AB675}"/>
              </a:ext>
            </a:extLst>
          </p:cNvPr>
          <p:cNvPicPr>
            <a:picLocks noChangeAspect="1"/>
          </p:cNvPicPr>
          <p:nvPr/>
        </p:nvPicPr>
        <p:blipFill>
          <a:blip r:embed="rId3"/>
          <a:stretch>
            <a:fillRect/>
          </a:stretch>
        </p:blipFill>
        <p:spPr>
          <a:xfrm>
            <a:off x="7248500" y="2274044"/>
            <a:ext cx="4203079" cy="2593900"/>
          </a:xfrm>
          <a:prstGeom prst="rect">
            <a:avLst/>
          </a:prstGeom>
        </p:spPr>
      </p:pic>
      <p:sp>
        <p:nvSpPr>
          <p:cNvPr id="15" name="Rectangle: Rounded Corners 14">
            <a:extLst>
              <a:ext uri="{FF2B5EF4-FFF2-40B4-BE49-F238E27FC236}">
                <a16:creationId xmlns:a16="http://schemas.microsoft.com/office/drawing/2014/main" id="{C17C3C36-C8D6-415F-AAF8-E9040544B640}"/>
              </a:ext>
            </a:extLst>
          </p:cNvPr>
          <p:cNvSpPr/>
          <p:nvPr/>
        </p:nvSpPr>
        <p:spPr>
          <a:xfrm>
            <a:off x="6782406" y="1277006"/>
            <a:ext cx="513526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Attrition by Headcount</a:t>
            </a:r>
          </a:p>
        </p:txBody>
      </p:sp>
      <p:sp>
        <p:nvSpPr>
          <p:cNvPr id="17" name="Rectangle 16">
            <a:extLst>
              <a:ext uri="{FF2B5EF4-FFF2-40B4-BE49-F238E27FC236}">
                <a16:creationId xmlns:a16="http://schemas.microsoft.com/office/drawing/2014/main" id="{57E51B10-CF7E-49A8-A72B-26F018762DB6}"/>
              </a:ext>
            </a:extLst>
          </p:cNvPr>
          <p:cNvSpPr/>
          <p:nvPr/>
        </p:nvSpPr>
        <p:spPr>
          <a:xfrm>
            <a:off x="1302327" y="5206021"/>
            <a:ext cx="9642763" cy="1420409"/>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19" name="TextBox 18">
            <a:extLst>
              <a:ext uri="{FF2B5EF4-FFF2-40B4-BE49-F238E27FC236}">
                <a16:creationId xmlns:a16="http://schemas.microsoft.com/office/drawing/2014/main" id="{FF17AD2B-30AD-409E-BD3E-DFFF15792510}"/>
              </a:ext>
            </a:extLst>
          </p:cNvPr>
          <p:cNvSpPr txBox="1"/>
          <p:nvPr/>
        </p:nvSpPr>
        <p:spPr>
          <a:xfrm>
            <a:off x="1397337" y="5206020"/>
            <a:ext cx="9547753" cy="1169551"/>
          </a:xfrm>
          <a:prstGeom prst="rect">
            <a:avLst/>
          </a:prstGeom>
          <a:noFill/>
        </p:spPr>
        <p:txBody>
          <a:bodyPr wrap="square">
            <a:spAutoFit/>
          </a:bodyPr>
          <a:lstStyle/>
          <a:p>
            <a:r>
              <a:rPr lang="en-US" sz="1400" b="1" i="1" u="sng" dirty="0">
                <a:solidFill>
                  <a:schemeClr val="tx1"/>
                </a:solidFill>
              </a:rPr>
              <a:t>Summary of Data Set</a:t>
            </a:r>
          </a:p>
          <a:p>
            <a:pPr marL="285750" indent="-285750">
              <a:buFont typeface="Arial" panose="020B0604020202020204" pitchFamily="34" charset="0"/>
              <a:buChar char="•"/>
            </a:pPr>
            <a:r>
              <a:rPr lang="en-US" sz="1400" dirty="0">
                <a:solidFill>
                  <a:schemeClr val="tx1"/>
                </a:solidFill>
              </a:rPr>
              <a:t>Given that Frito-Lay is a Fortune 500 Consumer Packages Good company, we observe an unbalance dataset, where we have 16% of the associates identify as leaving the company, which we deem unreasonable and unlikely.</a:t>
            </a:r>
          </a:p>
          <a:p>
            <a:pPr marL="285750" indent="-285750">
              <a:buFont typeface="Arial" panose="020B0604020202020204" pitchFamily="34" charset="0"/>
              <a:buChar char="•"/>
            </a:pPr>
            <a:r>
              <a:rPr lang="en-US" sz="1400" dirty="0">
                <a:solidFill>
                  <a:schemeClr val="tx1"/>
                </a:solidFill>
              </a:rPr>
              <a:t>Headcount mainly pertains to R&amp;D (562) and Sales (273) count.  </a:t>
            </a:r>
          </a:p>
          <a:p>
            <a:pPr marL="285750" indent="-285750">
              <a:buFont typeface="Arial" panose="020B0604020202020204" pitchFamily="34" charset="0"/>
              <a:buChar char="•"/>
            </a:pPr>
            <a:r>
              <a:rPr lang="en-US" sz="1400" dirty="0">
                <a:solidFill>
                  <a:schemeClr val="tx1"/>
                </a:solidFill>
              </a:rPr>
              <a:t>There is enough detail in data to identify </a:t>
            </a:r>
            <a:r>
              <a:rPr lang="en-US" sz="1400" dirty="0"/>
              <a:t>potential solutions to reducing you attrition rate</a:t>
            </a:r>
            <a:endParaRPr lang="en-US" sz="1400" dirty="0">
              <a:solidFill>
                <a:schemeClr val="tx1"/>
              </a:solidFill>
            </a:endParaRPr>
          </a:p>
        </p:txBody>
      </p:sp>
    </p:spTree>
    <p:extLst>
      <p:ext uri="{BB962C8B-B14F-4D97-AF65-F5344CB8AC3E}">
        <p14:creationId xmlns:p14="http://schemas.microsoft.com/office/powerpoint/2010/main" val="83648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00E0-C1F7-4C09-96A9-6642F179E9FE}"/>
              </a:ext>
            </a:extLst>
          </p:cNvPr>
          <p:cNvSpPr>
            <a:spLocks noGrp="1"/>
          </p:cNvSpPr>
          <p:nvPr>
            <p:ph type="title"/>
          </p:nvPr>
        </p:nvSpPr>
        <p:spPr/>
        <p:txBody>
          <a:bodyPr>
            <a:noAutofit/>
          </a:bodyPr>
          <a:lstStyle/>
          <a:p>
            <a:r>
              <a:rPr lang="en-US" sz="3000" dirty="0"/>
              <a:t>Majority of your Attrition occurs given Monthly incomes levels &lt;$10,000 and tenure &lt;12 years</a:t>
            </a:r>
          </a:p>
        </p:txBody>
      </p:sp>
      <p:sp>
        <p:nvSpPr>
          <p:cNvPr id="7" name="Rectangle: Rounded Corners 6">
            <a:extLst>
              <a:ext uri="{FF2B5EF4-FFF2-40B4-BE49-F238E27FC236}">
                <a16:creationId xmlns:a16="http://schemas.microsoft.com/office/drawing/2014/main" id="{DF283ABC-6612-4E16-9167-85E39BD5F906}"/>
              </a:ext>
            </a:extLst>
          </p:cNvPr>
          <p:cNvSpPr/>
          <p:nvPr/>
        </p:nvSpPr>
        <p:spPr>
          <a:xfrm>
            <a:off x="213372" y="1277006"/>
            <a:ext cx="513526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Impact of Tenure and Monthly Income to Attrition</a:t>
            </a:r>
          </a:p>
        </p:txBody>
      </p:sp>
      <p:sp>
        <p:nvSpPr>
          <p:cNvPr id="15" name="Rectangle: Rounded Corners 14">
            <a:extLst>
              <a:ext uri="{FF2B5EF4-FFF2-40B4-BE49-F238E27FC236}">
                <a16:creationId xmlns:a16="http://schemas.microsoft.com/office/drawing/2014/main" id="{C17C3C36-C8D6-415F-AAF8-E9040544B640}"/>
              </a:ext>
            </a:extLst>
          </p:cNvPr>
          <p:cNvSpPr/>
          <p:nvPr/>
        </p:nvSpPr>
        <p:spPr>
          <a:xfrm>
            <a:off x="5597236" y="1277006"/>
            <a:ext cx="632043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Attrition by Tenure and Monthly Income</a:t>
            </a:r>
          </a:p>
        </p:txBody>
      </p:sp>
      <p:sp>
        <p:nvSpPr>
          <p:cNvPr id="17" name="Rectangle 16">
            <a:extLst>
              <a:ext uri="{FF2B5EF4-FFF2-40B4-BE49-F238E27FC236}">
                <a16:creationId xmlns:a16="http://schemas.microsoft.com/office/drawing/2014/main" id="{57E51B10-CF7E-49A8-A72B-26F018762DB6}"/>
              </a:ext>
            </a:extLst>
          </p:cNvPr>
          <p:cNvSpPr/>
          <p:nvPr/>
        </p:nvSpPr>
        <p:spPr>
          <a:xfrm>
            <a:off x="229206" y="1883838"/>
            <a:ext cx="5135268" cy="4028516"/>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pic>
        <p:nvPicPr>
          <p:cNvPr id="4" name="Picture 3">
            <a:extLst>
              <a:ext uri="{FF2B5EF4-FFF2-40B4-BE49-F238E27FC236}">
                <a16:creationId xmlns:a16="http://schemas.microsoft.com/office/drawing/2014/main" id="{B30776F0-08AA-4639-848D-0403AA6A0762}"/>
              </a:ext>
            </a:extLst>
          </p:cNvPr>
          <p:cNvPicPr>
            <a:picLocks noChangeAspect="1"/>
          </p:cNvPicPr>
          <p:nvPr/>
        </p:nvPicPr>
        <p:blipFill>
          <a:blip r:embed="rId2"/>
          <a:stretch>
            <a:fillRect/>
          </a:stretch>
        </p:blipFill>
        <p:spPr>
          <a:xfrm>
            <a:off x="5490032" y="1840953"/>
            <a:ext cx="6666667" cy="4114286"/>
          </a:xfrm>
          <a:prstGeom prst="rect">
            <a:avLst/>
          </a:prstGeom>
        </p:spPr>
      </p:pic>
      <p:sp>
        <p:nvSpPr>
          <p:cNvPr id="9" name="Rectangle: Rounded Corners 8">
            <a:extLst>
              <a:ext uri="{FF2B5EF4-FFF2-40B4-BE49-F238E27FC236}">
                <a16:creationId xmlns:a16="http://schemas.microsoft.com/office/drawing/2014/main" id="{66C57065-E5D2-4F52-90B8-F4B8F2317390}"/>
              </a:ext>
            </a:extLst>
          </p:cNvPr>
          <p:cNvSpPr/>
          <p:nvPr/>
        </p:nvSpPr>
        <p:spPr>
          <a:xfrm>
            <a:off x="550424" y="3068329"/>
            <a:ext cx="4405746" cy="7213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C9E674CB-45DA-4F0E-AA3F-FF88C080C10D}"/>
              </a:ext>
            </a:extLst>
          </p:cNvPr>
          <p:cNvSpPr/>
          <p:nvPr/>
        </p:nvSpPr>
        <p:spPr>
          <a:xfrm>
            <a:off x="533805" y="3063540"/>
            <a:ext cx="1520827" cy="7213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&lt;$10,000</a:t>
            </a:r>
          </a:p>
        </p:txBody>
      </p:sp>
      <p:sp>
        <p:nvSpPr>
          <p:cNvPr id="10" name="TextBox 9">
            <a:extLst>
              <a:ext uri="{FF2B5EF4-FFF2-40B4-BE49-F238E27FC236}">
                <a16:creationId xmlns:a16="http://schemas.microsoft.com/office/drawing/2014/main" id="{CB861142-D201-4320-83AD-B7442D2D32AE}"/>
              </a:ext>
            </a:extLst>
          </p:cNvPr>
          <p:cNvSpPr txBox="1"/>
          <p:nvPr/>
        </p:nvSpPr>
        <p:spPr>
          <a:xfrm>
            <a:off x="2196024" y="3193377"/>
            <a:ext cx="2717392" cy="461665"/>
          </a:xfrm>
          <a:prstGeom prst="rect">
            <a:avLst/>
          </a:prstGeom>
          <a:noFill/>
        </p:spPr>
        <p:txBody>
          <a:bodyPr wrap="square" rtlCol="0">
            <a:spAutoFit/>
          </a:bodyPr>
          <a:lstStyle/>
          <a:p>
            <a:r>
              <a:rPr lang="en-US" sz="1200" b="1" dirty="0">
                <a:solidFill>
                  <a:schemeClr val="accent4"/>
                </a:solidFill>
              </a:rPr>
              <a:t>Income Range </a:t>
            </a:r>
            <a:r>
              <a:rPr lang="en-US" sz="1200" dirty="0"/>
              <a:t>where attrition occurred the most</a:t>
            </a:r>
          </a:p>
        </p:txBody>
      </p:sp>
      <p:sp>
        <p:nvSpPr>
          <p:cNvPr id="20" name="Rectangle: Rounded Corners 19">
            <a:extLst>
              <a:ext uri="{FF2B5EF4-FFF2-40B4-BE49-F238E27FC236}">
                <a16:creationId xmlns:a16="http://schemas.microsoft.com/office/drawing/2014/main" id="{281271E2-8514-4791-81FA-9C84CA38D7B6}"/>
              </a:ext>
            </a:extLst>
          </p:cNvPr>
          <p:cNvSpPr/>
          <p:nvPr/>
        </p:nvSpPr>
        <p:spPr>
          <a:xfrm>
            <a:off x="550424" y="4034062"/>
            <a:ext cx="4405746" cy="721341"/>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AD1DA815-E12C-43B8-814B-58C4B07E3F61}"/>
              </a:ext>
            </a:extLst>
          </p:cNvPr>
          <p:cNvSpPr/>
          <p:nvPr/>
        </p:nvSpPr>
        <p:spPr>
          <a:xfrm>
            <a:off x="533805" y="4029273"/>
            <a:ext cx="1520827" cy="7213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&lt;12 Years</a:t>
            </a:r>
          </a:p>
        </p:txBody>
      </p:sp>
      <p:sp>
        <p:nvSpPr>
          <p:cNvPr id="22" name="TextBox 21">
            <a:extLst>
              <a:ext uri="{FF2B5EF4-FFF2-40B4-BE49-F238E27FC236}">
                <a16:creationId xmlns:a16="http://schemas.microsoft.com/office/drawing/2014/main" id="{FE22E343-6317-4FE1-AECF-DFF9FA8A439B}"/>
              </a:ext>
            </a:extLst>
          </p:cNvPr>
          <p:cNvSpPr txBox="1"/>
          <p:nvPr/>
        </p:nvSpPr>
        <p:spPr>
          <a:xfrm>
            <a:off x="2196024" y="4159110"/>
            <a:ext cx="2717392" cy="461665"/>
          </a:xfrm>
          <a:prstGeom prst="rect">
            <a:avLst/>
          </a:prstGeom>
          <a:noFill/>
        </p:spPr>
        <p:txBody>
          <a:bodyPr wrap="square" rtlCol="0">
            <a:spAutoFit/>
          </a:bodyPr>
          <a:lstStyle/>
          <a:p>
            <a:r>
              <a:rPr lang="en-US" sz="1200" b="1" dirty="0">
                <a:solidFill>
                  <a:schemeClr val="accent2"/>
                </a:solidFill>
              </a:rPr>
              <a:t>Tenure Range </a:t>
            </a:r>
            <a:r>
              <a:rPr lang="en-US" sz="1200" dirty="0"/>
              <a:t>where attrition occurred the most</a:t>
            </a:r>
          </a:p>
        </p:txBody>
      </p:sp>
      <p:sp>
        <p:nvSpPr>
          <p:cNvPr id="23" name="TextBox 22">
            <a:extLst>
              <a:ext uri="{FF2B5EF4-FFF2-40B4-BE49-F238E27FC236}">
                <a16:creationId xmlns:a16="http://schemas.microsoft.com/office/drawing/2014/main" id="{71F78CEC-BED8-40C3-8AF0-CB0E4DBA7D0D}"/>
              </a:ext>
            </a:extLst>
          </p:cNvPr>
          <p:cNvSpPr txBox="1"/>
          <p:nvPr/>
        </p:nvSpPr>
        <p:spPr>
          <a:xfrm>
            <a:off x="463137" y="2167972"/>
            <a:ext cx="4647211" cy="646331"/>
          </a:xfrm>
          <a:prstGeom prst="rect">
            <a:avLst/>
          </a:prstGeom>
          <a:noFill/>
        </p:spPr>
        <p:txBody>
          <a:bodyPr wrap="square">
            <a:spAutoFit/>
          </a:bodyPr>
          <a:lstStyle/>
          <a:p>
            <a:r>
              <a:rPr lang="en-US" dirty="0"/>
              <a:t>A right skewed distribution is observed for attrition given tenure and salary.</a:t>
            </a:r>
          </a:p>
        </p:txBody>
      </p:sp>
      <p:sp>
        <p:nvSpPr>
          <p:cNvPr id="24" name="Arrow: Down 23">
            <a:extLst>
              <a:ext uri="{FF2B5EF4-FFF2-40B4-BE49-F238E27FC236}">
                <a16:creationId xmlns:a16="http://schemas.microsoft.com/office/drawing/2014/main" id="{7383BFCB-6EAB-4D07-AEF8-10D30A9EE608}"/>
              </a:ext>
            </a:extLst>
          </p:cNvPr>
          <p:cNvSpPr/>
          <p:nvPr/>
        </p:nvSpPr>
        <p:spPr>
          <a:xfrm>
            <a:off x="1524000" y="4857291"/>
            <a:ext cx="2367148" cy="285008"/>
          </a:xfrm>
          <a:prstGeom prst="downArrow">
            <a:avLst>
              <a:gd name="adj1" fmla="val 50000"/>
              <a:gd name="adj2" fmla="val 10000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B72A83F5-C5AC-4ABE-8741-3A88BF994839}"/>
              </a:ext>
            </a:extLst>
          </p:cNvPr>
          <p:cNvSpPr txBox="1"/>
          <p:nvPr/>
        </p:nvSpPr>
        <p:spPr>
          <a:xfrm>
            <a:off x="643155" y="5204161"/>
            <a:ext cx="4275701" cy="646331"/>
          </a:xfrm>
          <a:prstGeom prst="rect">
            <a:avLst/>
          </a:prstGeom>
          <a:noFill/>
        </p:spPr>
        <p:txBody>
          <a:bodyPr wrap="square" rtlCol="0">
            <a:spAutoFit/>
          </a:bodyPr>
          <a:lstStyle/>
          <a:p>
            <a:pPr algn="ctr"/>
            <a:r>
              <a:rPr lang="en-US" i="1" dirty="0"/>
              <a:t>Attrition analysis will exclude headcount outside the Income and Tenure Ranges</a:t>
            </a:r>
          </a:p>
        </p:txBody>
      </p:sp>
    </p:spTree>
    <p:extLst>
      <p:ext uri="{BB962C8B-B14F-4D97-AF65-F5344CB8AC3E}">
        <p14:creationId xmlns:p14="http://schemas.microsoft.com/office/powerpoint/2010/main" val="350424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00E0-C1F7-4C09-96A9-6642F179E9FE}"/>
              </a:ext>
            </a:extLst>
          </p:cNvPr>
          <p:cNvSpPr>
            <a:spLocks noGrp="1"/>
          </p:cNvSpPr>
          <p:nvPr>
            <p:ph type="title"/>
          </p:nvPr>
        </p:nvSpPr>
        <p:spPr>
          <a:xfrm>
            <a:off x="838199" y="136525"/>
            <a:ext cx="11144003" cy="814267"/>
          </a:xfrm>
        </p:spPr>
        <p:txBody>
          <a:bodyPr>
            <a:noAutofit/>
          </a:bodyPr>
          <a:lstStyle/>
          <a:p>
            <a:r>
              <a:rPr lang="en-US" sz="2400" dirty="0"/>
              <a:t>Commute and Work Life Balance (WLB) are inconclusive; however, we recommend to reevaluate you travel program to reduce your attrition rate</a:t>
            </a:r>
          </a:p>
        </p:txBody>
      </p:sp>
      <p:sp>
        <p:nvSpPr>
          <p:cNvPr id="7" name="Rectangle: Rounded Corners 6">
            <a:extLst>
              <a:ext uri="{FF2B5EF4-FFF2-40B4-BE49-F238E27FC236}">
                <a16:creationId xmlns:a16="http://schemas.microsoft.com/office/drawing/2014/main" id="{DF283ABC-6612-4E16-9167-85E39BD5F906}"/>
              </a:ext>
            </a:extLst>
          </p:cNvPr>
          <p:cNvSpPr/>
          <p:nvPr/>
        </p:nvSpPr>
        <p:spPr>
          <a:xfrm>
            <a:off x="213372" y="1277006"/>
            <a:ext cx="513526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WLB impact on attrition is inconclusive</a:t>
            </a:r>
          </a:p>
          <a:p>
            <a:pPr algn="ctr"/>
            <a:r>
              <a:rPr lang="en-US" dirty="0"/>
              <a:t>Travel program needs to be reevaluated</a:t>
            </a:r>
          </a:p>
        </p:txBody>
      </p:sp>
      <p:sp>
        <p:nvSpPr>
          <p:cNvPr id="15" name="Rectangle: Rounded Corners 14">
            <a:extLst>
              <a:ext uri="{FF2B5EF4-FFF2-40B4-BE49-F238E27FC236}">
                <a16:creationId xmlns:a16="http://schemas.microsoft.com/office/drawing/2014/main" id="{C17C3C36-C8D6-415F-AAF8-E9040544B640}"/>
              </a:ext>
            </a:extLst>
          </p:cNvPr>
          <p:cNvSpPr/>
          <p:nvPr/>
        </p:nvSpPr>
        <p:spPr>
          <a:xfrm>
            <a:off x="5597236" y="1277006"/>
            <a:ext cx="632043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Life Balance Impact to Attrition</a:t>
            </a:r>
          </a:p>
        </p:txBody>
      </p:sp>
      <p:sp>
        <p:nvSpPr>
          <p:cNvPr id="17" name="Rectangle 16">
            <a:extLst>
              <a:ext uri="{FF2B5EF4-FFF2-40B4-BE49-F238E27FC236}">
                <a16:creationId xmlns:a16="http://schemas.microsoft.com/office/drawing/2014/main" id="{57E51B10-CF7E-49A8-A72B-26F018762DB6}"/>
              </a:ext>
            </a:extLst>
          </p:cNvPr>
          <p:cNvSpPr/>
          <p:nvPr/>
        </p:nvSpPr>
        <p:spPr>
          <a:xfrm>
            <a:off x="229206" y="1883837"/>
            <a:ext cx="5135268" cy="4398209"/>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pic>
        <p:nvPicPr>
          <p:cNvPr id="8" name="Picture 7">
            <a:extLst>
              <a:ext uri="{FF2B5EF4-FFF2-40B4-BE49-F238E27FC236}">
                <a16:creationId xmlns:a16="http://schemas.microsoft.com/office/drawing/2014/main" id="{653515CD-B679-47AC-84B0-3E47F24ED5EE}"/>
              </a:ext>
            </a:extLst>
          </p:cNvPr>
          <p:cNvPicPr>
            <a:picLocks noChangeAspect="1"/>
          </p:cNvPicPr>
          <p:nvPr/>
        </p:nvPicPr>
        <p:blipFill>
          <a:blip r:embed="rId2"/>
          <a:stretch>
            <a:fillRect/>
          </a:stretch>
        </p:blipFill>
        <p:spPr>
          <a:xfrm>
            <a:off x="5685692" y="2026003"/>
            <a:ext cx="6227447" cy="3602901"/>
          </a:xfrm>
          <a:prstGeom prst="rect">
            <a:avLst/>
          </a:prstGeom>
        </p:spPr>
      </p:pic>
      <p:pic>
        <p:nvPicPr>
          <p:cNvPr id="12" name="Picture 11">
            <a:extLst>
              <a:ext uri="{FF2B5EF4-FFF2-40B4-BE49-F238E27FC236}">
                <a16:creationId xmlns:a16="http://schemas.microsoft.com/office/drawing/2014/main" id="{3A556398-9558-490A-ADAF-BE1E4DF67585}"/>
              </a:ext>
            </a:extLst>
          </p:cNvPr>
          <p:cNvPicPr>
            <a:picLocks noChangeAspect="1"/>
          </p:cNvPicPr>
          <p:nvPr/>
        </p:nvPicPr>
        <p:blipFill>
          <a:blip r:embed="rId3"/>
          <a:stretch>
            <a:fillRect/>
          </a:stretch>
        </p:blipFill>
        <p:spPr>
          <a:xfrm>
            <a:off x="711619" y="1924741"/>
            <a:ext cx="3963302" cy="2386002"/>
          </a:xfrm>
          <a:prstGeom prst="rect">
            <a:avLst/>
          </a:prstGeom>
          <a:ln>
            <a:noFill/>
          </a:ln>
          <a:effectLst>
            <a:softEdge rad="112500"/>
          </a:effectLst>
        </p:spPr>
      </p:pic>
      <p:sp>
        <p:nvSpPr>
          <p:cNvPr id="13" name="Rectangle: Rounded Corners 12">
            <a:extLst>
              <a:ext uri="{FF2B5EF4-FFF2-40B4-BE49-F238E27FC236}">
                <a16:creationId xmlns:a16="http://schemas.microsoft.com/office/drawing/2014/main" id="{053612B8-A28D-4FE3-850B-262C9F1DFA1C}"/>
              </a:ext>
            </a:extLst>
          </p:cNvPr>
          <p:cNvSpPr/>
          <p:nvPr/>
        </p:nvSpPr>
        <p:spPr>
          <a:xfrm>
            <a:off x="10941132" y="3964800"/>
            <a:ext cx="482930" cy="16641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573647E8-36ED-467D-AD88-7D08075289CD}"/>
              </a:ext>
            </a:extLst>
          </p:cNvPr>
          <p:cNvSpPr/>
          <p:nvPr/>
        </p:nvSpPr>
        <p:spPr>
          <a:xfrm>
            <a:off x="9506197" y="4437413"/>
            <a:ext cx="482930" cy="12102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EC6A2D8D-BE13-428F-B04A-6ED8EE5D049F}"/>
              </a:ext>
            </a:extLst>
          </p:cNvPr>
          <p:cNvCxnSpPr>
            <a:cxnSpLocks/>
          </p:cNvCxnSpPr>
          <p:nvPr/>
        </p:nvCxnSpPr>
        <p:spPr>
          <a:xfrm flipV="1">
            <a:off x="10018816" y="4310743"/>
            <a:ext cx="953984" cy="2810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9565AD6-89BE-4701-940D-315DDFFB1C76}"/>
              </a:ext>
            </a:extLst>
          </p:cNvPr>
          <p:cNvSpPr txBox="1"/>
          <p:nvPr/>
        </p:nvSpPr>
        <p:spPr>
          <a:xfrm>
            <a:off x="9027918" y="3964799"/>
            <a:ext cx="2220686" cy="400110"/>
          </a:xfrm>
          <a:prstGeom prst="rect">
            <a:avLst/>
          </a:prstGeom>
          <a:noFill/>
        </p:spPr>
        <p:txBody>
          <a:bodyPr wrap="square" rtlCol="0">
            <a:spAutoFit/>
          </a:bodyPr>
          <a:lstStyle/>
          <a:p>
            <a:r>
              <a:rPr lang="en-US" sz="1000" dirty="0">
                <a:solidFill>
                  <a:srgbClr val="FF0000"/>
                </a:solidFill>
              </a:rPr>
              <a:t>Attrition over indexing for associates traveling frequently</a:t>
            </a:r>
          </a:p>
        </p:txBody>
      </p:sp>
      <p:sp>
        <p:nvSpPr>
          <p:cNvPr id="29" name="TextBox 28">
            <a:extLst>
              <a:ext uri="{FF2B5EF4-FFF2-40B4-BE49-F238E27FC236}">
                <a16:creationId xmlns:a16="http://schemas.microsoft.com/office/drawing/2014/main" id="{769DB424-4905-4D71-9ED1-6A45646DE82B}"/>
              </a:ext>
            </a:extLst>
          </p:cNvPr>
          <p:cNvSpPr txBox="1"/>
          <p:nvPr/>
        </p:nvSpPr>
        <p:spPr>
          <a:xfrm>
            <a:off x="5838702" y="5675454"/>
            <a:ext cx="2360262" cy="276999"/>
          </a:xfrm>
          <a:prstGeom prst="rect">
            <a:avLst/>
          </a:prstGeom>
          <a:noFill/>
        </p:spPr>
        <p:txBody>
          <a:bodyPr wrap="none" rtlCol="0">
            <a:spAutoFit/>
          </a:bodyPr>
          <a:lstStyle/>
          <a:p>
            <a:r>
              <a:rPr lang="en-US" sz="1200" dirty="0"/>
              <a:t>Note: Assumes 1 Best and 4 Worse</a:t>
            </a:r>
          </a:p>
        </p:txBody>
      </p:sp>
      <p:sp>
        <p:nvSpPr>
          <p:cNvPr id="30" name="TextBox 29">
            <a:extLst>
              <a:ext uri="{FF2B5EF4-FFF2-40B4-BE49-F238E27FC236}">
                <a16:creationId xmlns:a16="http://schemas.microsoft.com/office/drawing/2014/main" id="{077EB3A5-199D-46CC-AA8B-0C6AF7CC2CFD}"/>
              </a:ext>
            </a:extLst>
          </p:cNvPr>
          <p:cNvSpPr txBox="1"/>
          <p:nvPr/>
        </p:nvSpPr>
        <p:spPr>
          <a:xfrm>
            <a:off x="213372" y="4310743"/>
            <a:ext cx="5135268"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We observed attrition trend  where dissatisfaction is related to higher commute medians, but WLB is inconclusive as individuals who rated WLB the worse had the lowest median commutes and left the company.  This associates left for other reasons.</a:t>
            </a:r>
          </a:p>
          <a:p>
            <a:pPr marL="285750" indent="-285750">
              <a:buFont typeface="Arial" panose="020B0604020202020204" pitchFamily="34" charset="0"/>
              <a:buChar char="•"/>
            </a:pPr>
            <a:r>
              <a:rPr lang="en-US" sz="1400" dirty="0"/>
              <a:t>Attrition on associates that travel frequently over index vs the rest and shows higher degree of leaving the company</a:t>
            </a:r>
          </a:p>
          <a:p>
            <a:endParaRPr lang="en-US" sz="1400" b="1" u="sng" dirty="0"/>
          </a:p>
          <a:p>
            <a:r>
              <a:rPr lang="en-US" sz="1400" b="1" u="sng" dirty="0"/>
              <a:t>Recommendation</a:t>
            </a:r>
            <a:r>
              <a:rPr lang="en-US" sz="1400" b="1" dirty="0"/>
              <a:t> – We recommend that you review your travel program and compare it to industry to reduce your attrition rate.</a:t>
            </a:r>
          </a:p>
        </p:txBody>
      </p:sp>
      <p:cxnSp>
        <p:nvCxnSpPr>
          <p:cNvPr id="32" name="Straight Arrow Connector 31">
            <a:extLst>
              <a:ext uri="{FF2B5EF4-FFF2-40B4-BE49-F238E27FC236}">
                <a16:creationId xmlns:a16="http://schemas.microsoft.com/office/drawing/2014/main" id="{A9C44185-A8C9-4298-96F4-C73EF0B18D5C}"/>
              </a:ext>
            </a:extLst>
          </p:cNvPr>
          <p:cNvCxnSpPr/>
          <p:nvPr/>
        </p:nvCxnSpPr>
        <p:spPr>
          <a:xfrm flipV="1">
            <a:off x="7485413" y="4050050"/>
            <a:ext cx="819398" cy="3148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29DF3A8-EC20-4A8F-9D74-A3538925B0BC}"/>
              </a:ext>
            </a:extLst>
          </p:cNvPr>
          <p:cNvSpPr txBox="1"/>
          <p:nvPr/>
        </p:nvSpPr>
        <p:spPr>
          <a:xfrm>
            <a:off x="6794020" y="3603390"/>
            <a:ext cx="1455371" cy="400110"/>
          </a:xfrm>
          <a:prstGeom prst="rect">
            <a:avLst/>
          </a:prstGeom>
          <a:noFill/>
        </p:spPr>
        <p:txBody>
          <a:bodyPr wrap="square" rtlCol="0">
            <a:spAutoFit/>
          </a:bodyPr>
          <a:lstStyle/>
          <a:p>
            <a:r>
              <a:rPr lang="en-US" sz="1000" dirty="0">
                <a:solidFill>
                  <a:srgbClr val="FF0000"/>
                </a:solidFill>
              </a:rPr>
              <a:t>Increase commute more dissatisfied to WLB</a:t>
            </a:r>
          </a:p>
        </p:txBody>
      </p:sp>
      <p:sp>
        <p:nvSpPr>
          <p:cNvPr id="34" name="Flowchart: Terminator 33">
            <a:extLst>
              <a:ext uri="{FF2B5EF4-FFF2-40B4-BE49-F238E27FC236}">
                <a16:creationId xmlns:a16="http://schemas.microsoft.com/office/drawing/2014/main" id="{D5937430-E367-444C-B6BA-1CACEE6B164C}"/>
              </a:ext>
            </a:extLst>
          </p:cNvPr>
          <p:cNvSpPr/>
          <p:nvPr/>
        </p:nvSpPr>
        <p:spPr>
          <a:xfrm>
            <a:off x="7788936" y="4139278"/>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35" name="Flowchart: Terminator 34">
            <a:extLst>
              <a:ext uri="{FF2B5EF4-FFF2-40B4-BE49-F238E27FC236}">
                <a16:creationId xmlns:a16="http://schemas.microsoft.com/office/drawing/2014/main" id="{4BB1B307-BECA-4B80-AF04-E70EF2E2AE0A}"/>
              </a:ext>
            </a:extLst>
          </p:cNvPr>
          <p:cNvSpPr/>
          <p:nvPr/>
        </p:nvSpPr>
        <p:spPr>
          <a:xfrm>
            <a:off x="10340146" y="4385576"/>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36" name="Flowchart: Terminator 35">
            <a:extLst>
              <a:ext uri="{FF2B5EF4-FFF2-40B4-BE49-F238E27FC236}">
                <a16:creationId xmlns:a16="http://schemas.microsoft.com/office/drawing/2014/main" id="{339380FB-02EF-4B8A-954A-78559614B900}"/>
              </a:ext>
            </a:extLst>
          </p:cNvPr>
          <p:cNvSpPr/>
          <p:nvPr/>
        </p:nvSpPr>
        <p:spPr>
          <a:xfrm>
            <a:off x="273629" y="4391620"/>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37" name="Flowchart: Terminator 36">
            <a:extLst>
              <a:ext uri="{FF2B5EF4-FFF2-40B4-BE49-F238E27FC236}">
                <a16:creationId xmlns:a16="http://schemas.microsoft.com/office/drawing/2014/main" id="{0568EE0B-10A8-4298-84A4-B6EB1E6136FE}"/>
              </a:ext>
            </a:extLst>
          </p:cNvPr>
          <p:cNvSpPr/>
          <p:nvPr/>
        </p:nvSpPr>
        <p:spPr>
          <a:xfrm>
            <a:off x="273629" y="5245571"/>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Tree>
    <p:extLst>
      <p:ext uri="{BB962C8B-B14F-4D97-AF65-F5344CB8AC3E}">
        <p14:creationId xmlns:p14="http://schemas.microsoft.com/office/powerpoint/2010/main" val="215807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00E0-C1F7-4C09-96A9-6642F179E9FE}"/>
              </a:ext>
            </a:extLst>
          </p:cNvPr>
          <p:cNvSpPr>
            <a:spLocks noGrp="1"/>
          </p:cNvSpPr>
          <p:nvPr>
            <p:ph type="title"/>
          </p:nvPr>
        </p:nvSpPr>
        <p:spPr>
          <a:xfrm>
            <a:off x="838199" y="136525"/>
            <a:ext cx="11144003" cy="814267"/>
          </a:xfrm>
        </p:spPr>
        <p:txBody>
          <a:bodyPr>
            <a:noAutofit/>
          </a:bodyPr>
          <a:lstStyle/>
          <a:p>
            <a:r>
              <a:rPr lang="en-US" sz="2400" dirty="0"/>
              <a:t>Associates who incur overtime are likely to leave the company </a:t>
            </a:r>
          </a:p>
        </p:txBody>
      </p:sp>
      <p:sp>
        <p:nvSpPr>
          <p:cNvPr id="7" name="Rectangle: Rounded Corners 6">
            <a:extLst>
              <a:ext uri="{FF2B5EF4-FFF2-40B4-BE49-F238E27FC236}">
                <a16:creationId xmlns:a16="http://schemas.microsoft.com/office/drawing/2014/main" id="{DF283ABC-6612-4E16-9167-85E39BD5F906}"/>
              </a:ext>
            </a:extLst>
          </p:cNvPr>
          <p:cNvSpPr/>
          <p:nvPr/>
        </p:nvSpPr>
        <p:spPr>
          <a:xfrm>
            <a:off x="213372" y="1277006"/>
            <a:ext cx="513526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Associates who incur overtime impact attrition</a:t>
            </a:r>
          </a:p>
        </p:txBody>
      </p:sp>
      <p:sp>
        <p:nvSpPr>
          <p:cNvPr id="15" name="Rectangle: Rounded Corners 14">
            <a:extLst>
              <a:ext uri="{FF2B5EF4-FFF2-40B4-BE49-F238E27FC236}">
                <a16:creationId xmlns:a16="http://schemas.microsoft.com/office/drawing/2014/main" id="{C17C3C36-C8D6-415F-AAF8-E9040544B640}"/>
              </a:ext>
            </a:extLst>
          </p:cNvPr>
          <p:cNvSpPr/>
          <p:nvPr/>
        </p:nvSpPr>
        <p:spPr>
          <a:xfrm>
            <a:off x="5597236" y="1277006"/>
            <a:ext cx="632043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Overtime Impact to Attrition</a:t>
            </a:r>
          </a:p>
        </p:txBody>
      </p:sp>
      <p:sp>
        <p:nvSpPr>
          <p:cNvPr id="17" name="Rectangle 16">
            <a:extLst>
              <a:ext uri="{FF2B5EF4-FFF2-40B4-BE49-F238E27FC236}">
                <a16:creationId xmlns:a16="http://schemas.microsoft.com/office/drawing/2014/main" id="{57E51B10-CF7E-49A8-A72B-26F018762DB6}"/>
              </a:ext>
            </a:extLst>
          </p:cNvPr>
          <p:cNvSpPr/>
          <p:nvPr/>
        </p:nvSpPr>
        <p:spPr>
          <a:xfrm>
            <a:off x="229206" y="1883837"/>
            <a:ext cx="5135268" cy="4398209"/>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0" name="TextBox 29">
            <a:extLst>
              <a:ext uri="{FF2B5EF4-FFF2-40B4-BE49-F238E27FC236}">
                <a16:creationId xmlns:a16="http://schemas.microsoft.com/office/drawing/2014/main" id="{077EB3A5-199D-46CC-AA8B-0C6AF7CC2CFD}"/>
              </a:ext>
            </a:extLst>
          </p:cNvPr>
          <p:cNvSpPr txBox="1"/>
          <p:nvPr/>
        </p:nvSpPr>
        <p:spPr>
          <a:xfrm>
            <a:off x="229206" y="4310743"/>
            <a:ext cx="5135267"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Attrition for associates who incur overtime significantly over indexes vs individual who do not.</a:t>
            </a:r>
          </a:p>
          <a:p>
            <a:pPr marL="285750" indent="-285750">
              <a:buFont typeface="Arial" panose="020B0604020202020204" pitchFamily="34" charset="0"/>
              <a:buChar char="•"/>
            </a:pPr>
            <a:r>
              <a:rPr lang="en-US" sz="1400" dirty="0"/>
              <a:t>Trends for associates who continue to work overtime over a long period time, have a higher chance with leaving</a:t>
            </a:r>
          </a:p>
          <a:p>
            <a:endParaRPr lang="en-US" sz="1400" b="1" u="sng" dirty="0"/>
          </a:p>
          <a:p>
            <a:r>
              <a:rPr lang="en-US" sz="1400" b="1" u="sng" dirty="0"/>
              <a:t>Recommendation</a:t>
            </a:r>
            <a:r>
              <a:rPr lang="en-US" sz="1400" b="1" dirty="0"/>
              <a:t> – We recommend that you reevaluate your overtime program to ensure equitable working conditions and wages by looking any issues like forced overtime, caps to overtime and base wage.</a:t>
            </a:r>
          </a:p>
          <a:p>
            <a:endParaRPr lang="en-US" sz="1400" dirty="0"/>
          </a:p>
          <a:p>
            <a:pPr marL="285750" indent="-285750">
              <a:buFont typeface="Arial" panose="020B0604020202020204" pitchFamily="34" charset="0"/>
              <a:buChar char="•"/>
            </a:pPr>
            <a:endParaRPr lang="en-US" sz="1400" dirty="0"/>
          </a:p>
        </p:txBody>
      </p:sp>
      <p:sp>
        <p:nvSpPr>
          <p:cNvPr id="36" name="Flowchart: Terminator 35">
            <a:extLst>
              <a:ext uri="{FF2B5EF4-FFF2-40B4-BE49-F238E27FC236}">
                <a16:creationId xmlns:a16="http://schemas.microsoft.com/office/drawing/2014/main" id="{339380FB-02EF-4B8A-954A-78559614B900}"/>
              </a:ext>
            </a:extLst>
          </p:cNvPr>
          <p:cNvSpPr/>
          <p:nvPr/>
        </p:nvSpPr>
        <p:spPr>
          <a:xfrm>
            <a:off x="273629" y="4391620"/>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37" name="Flowchart: Terminator 36">
            <a:extLst>
              <a:ext uri="{FF2B5EF4-FFF2-40B4-BE49-F238E27FC236}">
                <a16:creationId xmlns:a16="http://schemas.microsoft.com/office/drawing/2014/main" id="{0568EE0B-10A8-4298-84A4-B6EB1E6136FE}"/>
              </a:ext>
            </a:extLst>
          </p:cNvPr>
          <p:cNvSpPr/>
          <p:nvPr/>
        </p:nvSpPr>
        <p:spPr>
          <a:xfrm>
            <a:off x="280380" y="4792464"/>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pic>
        <p:nvPicPr>
          <p:cNvPr id="21" name="Picture 20">
            <a:extLst>
              <a:ext uri="{FF2B5EF4-FFF2-40B4-BE49-F238E27FC236}">
                <a16:creationId xmlns:a16="http://schemas.microsoft.com/office/drawing/2014/main" id="{C81AA2D7-6681-430D-A7AF-8871D040AA9D}"/>
              </a:ext>
            </a:extLst>
          </p:cNvPr>
          <p:cNvPicPr>
            <a:picLocks noChangeAspect="1"/>
          </p:cNvPicPr>
          <p:nvPr/>
        </p:nvPicPr>
        <p:blipFill>
          <a:blip r:embed="rId2"/>
          <a:stretch>
            <a:fillRect/>
          </a:stretch>
        </p:blipFill>
        <p:spPr>
          <a:xfrm>
            <a:off x="5593163" y="1924741"/>
            <a:ext cx="6133416" cy="3785194"/>
          </a:xfrm>
          <a:prstGeom prst="rect">
            <a:avLst/>
          </a:prstGeom>
        </p:spPr>
      </p:pic>
      <p:sp>
        <p:nvSpPr>
          <p:cNvPr id="43" name="Flowchart: Terminator 42">
            <a:extLst>
              <a:ext uri="{FF2B5EF4-FFF2-40B4-BE49-F238E27FC236}">
                <a16:creationId xmlns:a16="http://schemas.microsoft.com/office/drawing/2014/main" id="{D4BD5916-D51C-4453-8C04-6219885370E7}"/>
              </a:ext>
            </a:extLst>
          </p:cNvPr>
          <p:cNvSpPr/>
          <p:nvPr/>
        </p:nvSpPr>
        <p:spPr>
          <a:xfrm>
            <a:off x="10575473" y="4710273"/>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44" name="Flowchart: Terminator 43">
            <a:extLst>
              <a:ext uri="{FF2B5EF4-FFF2-40B4-BE49-F238E27FC236}">
                <a16:creationId xmlns:a16="http://schemas.microsoft.com/office/drawing/2014/main" id="{B9D7ACCD-878D-44A8-A7CA-CEFFD063B716}"/>
              </a:ext>
            </a:extLst>
          </p:cNvPr>
          <p:cNvSpPr/>
          <p:nvPr/>
        </p:nvSpPr>
        <p:spPr>
          <a:xfrm>
            <a:off x="10112336" y="2666190"/>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pic>
        <p:nvPicPr>
          <p:cNvPr id="23" name="Picture 22">
            <a:extLst>
              <a:ext uri="{FF2B5EF4-FFF2-40B4-BE49-F238E27FC236}">
                <a16:creationId xmlns:a16="http://schemas.microsoft.com/office/drawing/2014/main" id="{5D210B22-6031-4C1F-AA38-1EFFAFC56DD1}"/>
              </a:ext>
            </a:extLst>
          </p:cNvPr>
          <p:cNvPicPr>
            <a:picLocks noChangeAspect="1"/>
          </p:cNvPicPr>
          <p:nvPr/>
        </p:nvPicPr>
        <p:blipFill>
          <a:blip r:embed="rId3"/>
          <a:stretch>
            <a:fillRect/>
          </a:stretch>
        </p:blipFill>
        <p:spPr>
          <a:xfrm>
            <a:off x="914699" y="1857736"/>
            <a:ext cx="3657300" cy="2479109"/>
          </a:xfrm>
          <a:prstGeom prst="rect">
            <a:avLst/>
          </a:prstGeom>
          <a:ln>
            <a:noFill/>
          </a:ln>
          <a:effectLst>
            <a:softEdge rad="112500"/>
          </a:effectLst>
        </p:spPr>
      </p:pic>
    </p:spTree>
    <p:extLst>
      <p:ext uri="{BB962C8B-B14F-4D97-AF65-F5344CB8AC3E}">
        <p14:creationId xmlns:p14="http://schemas.microsoft.com/office/powerpoint/2010/main" val="21258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00E0-C1F7-4C09-96A9-6642F179E9FE}"/>
              </a:ext>
            </a:extLst>
          </p:cNvPr>
          <p:cNvSpPr>
            <a:spLocks noGrp="1"/>
          </p:cNvSpPr>
          <p:nvPr>
            <p:ph type="title"/>
          </p:nvPr>
        </p:nvSpPr>
        <p:spPr>
          <a:xfrm>
            <a:off x="838199" y="136525"/>
            <a:ext cx="11144003" cy="814267"/>
          </a:xfrm>
        </p:spPr>
        <p:txBody>
          <a:bodyPr>
            <a:noAutofit/>
          </a:bodyPr>
          <a:lstStyle/>
          <a:p>
            <a:r>
              <a:rPr lang="en-US" sz="2400" dirty="0"/>
              <a:t>Research Scientist and Sales Reps with the lowest bands over index in attrition vs other roles.  Comp&amp;Ben team needs to evaluate job description and pay.</a:t>
            </a:r>
          </a:p>
        </p:txBody>
      </p:sp>
      <p:sp>
        <p:nvSpPr>
          <p:cNvPr id="7" name="Rectangle: Rounded Corners 6">
            <a:extLst>
              <a:ext uri="{FF2B5EF4-FFF2-40B4-BE49-F238E27FC236}">
                <a16:creationId xmlns:a16="http://schemas.microsoft.com/office/drawing/2014/main" id="{DF283ABC-6612-4E16-9167-85E39BD5F906}"/>
              </a:ext>
            </a:extLst>
          </p:cNvPr>
          <p:cNvSpPr/>
          <p:nvPr/>
        </p:nvSpPr>
        <p:spPr>
          <a:xfrm>
            <a:off x="213372" y="1277006"/>
            <a:ext cx="513526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Band and </a:t>
            </a:r>
            <a:r>
              <a:rPr lang="en-US" dirty="0" err="1"/>
              <a:t>ype</a:t>
            </a:r>
            <a:r>
              <a:rPr lang="en-US" dirty="0"/>
              <a:t> of role impact Attrition</a:t>
            </a:r>
          </a:p>
        </p:txBody>
      </p:sp>
      <p:sp>
        <p:nvSpPr>
          <p:cNvPr id="15" name="Rectangle: Rounded Corners 14">
            <a:extLst>
              <a:ext uri="{FF2B5EF4-FFF2-40B4-BE49-F238E27FC236}">
                <a16:creationId xmlns:a16="http://schemas.microsoft.com/office/drawing/2014/main" id="{C17C3C36-C8D6-415F-AAF8-E9040544B640}"/>
              </a:ext>
            </a:extLst>
          </p:cNvPr>
          <p:cNvSpPr/>
          <p:nvPr/>
        </p:nvSpPr>
        <p:spPr>
          <a:xfrm>
            <a:off x="5597236" y="1277006"/>
            <a:ext cx="6320438"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 and Level Impact to Attrition</a:t>
            </a:r>
          </a:p>
        </p:txBody>
      </p:sp>
      <p:sp>
        <p:nvSpPr>
          <p:cNvPr id="17" name="Rectangle 16">
            <a:extLst>
              <a:ext uri="{FF2B5EF4-FFF2-40B4-BE49-F238E27FC236}">
                <a16:creationId xmlns:a16="http://schemas.microsoft.com/office/drawing/2014/main" id="{57E51B10-CF7E-49A8-A72B-26F018762DB6}"/>
              </a:ext>
            </a:extLst>
          </p:cNvPr>
          <p:cNvSpPr/>
          <p:nvPr/>
        </p:nvSpPr>
        <p:spPr>
          <a:xfrm>
            <a:off x="229206" y="1883837"/>
            <a:ext cx="5135268" cy="4398209"/>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0" name="TextBox 29">
            <a:extLst>
              <a:ext uri="{FF2B5EF4-FFF2-40B4-BE49-F238E27FC236}">
                <a16:creationId xmlns:a16="http://schemas.microsoft.com/office/drawing/2014/main" id="{077EB3A5-199D-46CC-AA8B-0C6AF7CC2CFD}"/>
              </a:ext>
            </a:extLst>
          </p:cNvPr>
          <p:cNvSpPr txBox="1"/>
          <p:nvPr/>
        </p:nvSpPr>
        <p:spPr>
          <a:xfrm>
            <a:off x="229206" y="4310743"/>
            <a:ext cx="5135267"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High Research Scientist attrition where 31 of the 161 associates have left the company.  Majority are low band employees.</a:t>
            </a:r>
          </a:p>
          <a:p>
            <a:pPr marL="285750" indent="-285750">
              <a:buFont typeface="Arial" panose="020B0604020202020204" pitchFamily="34" charset="0"/>
              <a:buChar char="•"/>
            </a:pPr>
            <a:r>
              <a:rPr lang="en-US" sz="1400" dirty="0"/>
              <a:t>High Sales Rep attrition where 24 of the 52 associates have left the company.  All are low band employees. </a:t>
            </a:r>
          </a:p>
          <a:p>
            <a:pPr marL="285750" indent="-285750">
              <a:buFont typeface="Arial" panose="020B0604020202020204" pitchFamily="34" charset="0"/>
              <a:buChar char="•"/>
            </a:pPr>
            <a:endParaRPr lang="en-US" sz="1400" b="1" u="sng" dirty="0"/>
          </a:p>
          <a:p>
            <a:r>
              <a:rPr lang="en-US" sz="1400" b="1" u="sng" dirty="0"/>
              <a:t>Recommendation</a:t>
            </a:r>
            <a:r>
              <a:rPr lang="en-US" sz="1400" b="1" dirty="0"/>
              <a:t> – We recommend that your Comp and Ben to re-evaluate the job description and pay within this group to ensure that jobs are equitable vs industry.</a:t>
            </a:r>
          </a:p>
          <a:p>
            <a:endParaRPr lang="en-US" sz="1400" dirty="0"/>
          </a:p>
        </p:txBody>
      </p:sp>
      <p:sp>
        <p:nvSpPr>
          <p:cNvPr id="36" name="Flowchart: Terminator 35">
            <a:extLst>
              <a:ext uri="{FF2B5EF4-FFF2-40B4-BE49-F238E27FC236}">
                <a16:creationId xmlns:a16="http://schemas.microsoft.com/office/drawing/2014/main" id="{339380FB-02EF-4B8A-954A-78559614B900}"/>
              </a:ext>
            </a:extLst>
          </p:cNvPr>
          <p:cNvSpPr/>
          <p:nvPr/>
        </p:nvSpPr>
        <p:spPr>
          <a:xfrm>
            <a:off x="273629" y="4391620"/>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37" name="Flowchart: Terminator 36">
            <a:extLst>
              <a:ext uri="{FF2B5EF4-FFF2-40B4-BE49-F238E27FC236}">
                <a16:creationId xmlns:a16="http://schemas.microsoft.com/office/drawing/2014/main" id="{0568EE0B-10A8-4298-84A4-B6EB1E6136FE}"/>
              </a:ext>
            </a:extLst>
          </p:cNvPr>
          <p:cNvSpPr/>
          <p:nvPr/>
        </p:nvSpPr>
        <p:spPr>
          <a:xfrm>
            <a:off x="273627" y="4814148"/>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pic>
        <p:nvPicPr>
          <p:cNvPr id="6" name="Picture 5">
            <a:extLst>
              <a:ext uri="{FF2B5EF4-FFF2-40B4-BE49-F238E27FC236}">
                <a16:creationId xmlns:a16="http://schemas.microsoft.com/office/drawing/2014/main" id="{DF600B21-442D-433A-961D-9649052F3940}"/>
              </a:ext>
            </a:extLst>
          </p:cNvPr>
          <p:cNvPicPr>
            <a:picLocks noChangeAspect="1"/>
          </p:cNvPicPr>
          <p:nvPr/>
        </p:nvPicPr>
        <p:blipFill>
          <a:blip r:embed="rId2"/>
          <a:stretch>
            <a:fillRect/>
          </a:stretch>
        </p:blipFill>
        <p:spPr>
          <a:xfrm>
            <a:off x="5643988" y="1924741"/>
            <a:ext cx="3790341" cy="2339182"/>
          </a:xfrm>
          <a:prstGeom prst="rect">
            <a:avLst/>
          </a:prstGeom>
        </p:spPr>
      </p:pic>
      <p:pic>
        <p:nvPicPr>
          <p:cNvPr id="10" name="Picture 9">
            <a:extLst>
              <a:ext uri="{FF2B5EF4-FFF2-40B4-BE49-F238E27FC236}">
                <a16:creationId xmlns:a16="http://schemas.microsoft.com/office/drawing/2014/main" id="{B76246EC-9F50-40F9-9CBE-47A3F3F852F8}"/>
              </a:ext>
            </a:extLst>
          </p:cNvPr>
          <p:cNvPicPr>
            <a:picLocks noChangeAspect="1"/>
          </p:cNvPicPr>
          <p:nvPr/>
        </p:nvPicPr>
        <p:blipFill>
          <a:blip r:embed="rId3"/>
          <a:stretch>
            <a:fillRect/>
          </a:stretch>
        </p:blipFill>
        <p:spPr>
          <a:xfrm>
            <a:off x="5643988" y="4263923"/>
            <a:ext cx="3790341" cy="2339182"/>
          </a:xfrm>
          <a:prstGeom prst="rect">
            <a:avLst/>
          </a:prstGeom>
        </p:spPr>
      </p:pic>
      <p:pic>
        <p:nvPicPr>
          <p:cNvPr id="14" name="Picture 13">
            <a:extLst>
              <a:ext uri="{FF2B5EF4-FFF2-40B4-BE49-F238E27FC236}">
                <a16:creationId xmlns:a16="http://schemas.microsoft.com/office/drawing/2014/main" id="{5F973AC8-A902-4D13-A1D0-36863328390C}"/>
              </a:ext>
            </a:extLst>
          </p:cNvPr>
          <p:cNvPicPr>
            <a:picLocks noChangeAspect="1"/>
          </p:cNvPicPr>
          <p:nvPr/>
        </p:nvPicPr>
        <p:blipFill rotWithShape="1">
          <a:blip r:embed="rId4"/>
          <a:srcRect l="26526" t="28661" r="26579" b="30004"/>
          <a:stretch/>
        </p:blipFill>
        <p:spPr>
          <a:xfrm>
            <a:off x="9817833" y="3640665"/>
            <a:ext cx="2164369" cy="1177361"/>
          </a:xfrm>
          <a:prstGeom prst="rect">
            <a:avLst/>
          </a:prstGeom>
        </p:spPr>
      </p:pic>
      <p:sp>
        <p:nvSpPr>
          <p:cNvPr id="19" name="TextBox 18">
            <a:extLst>
              <a:ext uri="{FF2B5EF4-FFF2-40B4-BE49-F238E27FC236}">
                <a16:creationId xmlns:a16="http://schemas.microsoft.com/office/drawing/2014/main" id="{F252D991-79C9-4994-B59E-3BDAEAB0AB11}"/>
              </a:ext>
            </a:extLst>
          </p:cNvPr>
          <p:cNvSpPr txBox="1"/>
          <p:nvPr/>
        </p:nvSpPr>
        <p:spPr>
          <a:xfrm>
            <a:off x="9713843" y="4818026"/>
            <a:ext cx="2343397" cy="523220"/>
          </a:xfrm>
          <a:prstGeom prst="rect">
            <a:avLst/>
          </a:prstGeom>
          <a:noFill/>
        </p:spPr>
        <p:txBody>
          <a:bodyPr wrap="square" rtlCol="0">
            <a:spAutoFit/>
          </a:bodyPr>
          <a:lstStyle/>
          <a:p>
            <a:pPr algn="ctr"/>
            <a:r>
              <a:rPr lang="en-US" sz="1400" dirty="0"/>
              <a:t>Roles by level with the highest attrition count</a:t>
            </a:r>
          </a:p>
        </p:txBody>
      </p:sp>
      <p:sp>
        <p:nvSpPr>
          <p:cNvPr id="31" name="Rectangle: Rounded Corners 30">
            <a:extLst>
              <a:ext uri="{FF2B5EF4-FFF2-40B4-BE49-F238E27FC236}">
                <a16:creationId xmlns:a16="http://schemas.microsoft.com/office/drawing/2014/main" id="{741BE8FF-CD85-4BC3-BCA4-5F56C1FA6574}"/>
              </a:ext>
            </a:extLst>
          </p:cNvPr>
          <p:cNvSpPr/>
          <p:nvPr/>
        </p:nvSpPr>
        <p:spPr>
          <a:xfrm>
            <a:off x="8515989" y="5529942"/>
            <a:ext cx="849683" cy="192967"/>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B814E960-A6A9-4D2D-8FC8-AE0A5169FFDB}"/>
              </a:ext>
            </a:extLst>
          </p:cNvPr>
          <p:cNvSpPr/>
          <p:nvPr/>
        </p:nvSpPr>
        <p:spPr>
          <a:xfrm>
            <a:off x="8515989" y="4789442"/>
            <a:ext cx="849683" cy="1929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Rounded Corners 38">
            <a:extLst>
              <a:ext uri="{FF2B5EF4-FFF2-40B4-BE49-F238E27FC236}">
                <a16:creationId xmlns:a16="http://schemas.microsoft.com/office/drawing/2014/main" id="{5B20AB7F-8A8B-4345-8194-E6E2EC90FABD}"/>
              </a:ext>
            </a:extLst>
          </p:cNvPr>
          <p:cNvSpPr/>
          <p:nvPr/>
        </p:nvSpPr>
        <p:spPr>
          <a:xfrm>
            <a:off x="7666306" y="5017053"/>
            <a:ext cx="849683" cy="1929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C3235E8E-339A-4750-B090-9F523926D765}"/>
              </a:ext>
            </a:extLst>
          </p:cNvPr>
          <p:cNvSpPr/>
          <p:nvPr/>
        </p:nvSpPr>
        <p:spPr>
          <a:xfrm>
            <a:off x="7666306" y="6028048"/>
            <a:ext cx="849683" cy="192967"/>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Terminator 40">
            <a:extLst>
              <a:ext uri="{FF2B5EF4-FFF2-40B4-BE49-F238E27FC236}">
                <a16:creationId xmlns:a16="http://schemas.microsoft.com/office/drawing/2014/main" id="{8531BB92-5BB5-4E30-917B-066F47B6C847}"/>
              </a:ext>
            </a:extLst>
          </p:cNvPr>
          <p:cNvSpPr/>
          <p:nvPr/>
        </p:nvSpPr>
        <p:spPr>
          <a:xfrm>
            <a:off x="9328791" y="4934861"/>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42" name="Flowchart: Terminator 41">
            <a:extLst>
              <a:ext uri="{FF2B5EF4-FFF2-40B4-BE49-F238E27FC236}">
                <a16:creationId xmlns:a16="http://schemas.microsoft.com/office/drawing/2014/main" id="{02A8C3A8-4F5E-4F3C-B03D-D9470DC2D09E}"/>
              </a:ext>
            </a:extLst>
          </p:cNvPr>
          <p:cNvSpPr/>
          <p:nvPr/>
        </p:nvSpPr>
        <p:spPr>
          <a:xfrm>
            <a:off x="9328790" y="5621198"/>
            <a:ext cx="211075" cy="164383"/>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pic>
        <p:nvPicPr>
          <p:cNvPr id="22" name="Picture 4" descr="Image result for in business meeting">
            <a:extLst>
              <a:ext uri="{FF2B5EF4-FFF2-40B4-BE49-F238E27FC236}">
                <a16:creationId xmlns:a16="http://schemas.microsoft.com/office/drawing/2014/main" id="{2030DCEB-535F-494C-930B-AC863D1FC1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034" y="1880407"/>
            <a:ext cx="3575274" cy="23835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5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00E0-C1F7-4C09-96A9-6642F179E9FE}"/>
              </a:ext>
            </a:extLst>
          </p:cNvPr>
          <p:cNvSpPr>
            <a:spLocks noGrp="1"/>
          </p:cNvSpPr>
          <p:nvPr>
            <p:ph type="title"/>
          </p:nvPr>
        </p:nvSpPr>
        <p:spPr/>
        <p:txBody>
          <a:bodyPr>
            <a:noAutofit/>
          </a:bodyPr>
          <a:lstStyle/>
          <a:p>
            <a:r>
              <a:rPr lang="en-US" sz="2800" dirty="0"/>
              <a:t>We are confident that 4 predictors can identify your attrition opportunities and wage inequalities</a:t>
            </a:r>
          </a:p>
        </p:txBody>
      </p:sp>
      <p:sp>
        <p:nvSpPr>
          <p:cNvPr id="6" name="Oval 5">
            <a:extLst>
              <a:ext uri="{FF2B5EF4-FFF2-40B4-BE49-F238E27FC236}">
                <a16:creationId xmlns:a16="http://schemas.microsoft.com/office/drawing/2014/main" id="{363274A0-44C0-4A73-B1DC-F8530AFEC267}"/>
              </a:ext>
            </a:extLst>
          </p:cNvPr>
          <p:cNvSpPr/>
          <p:nvPr/>
        </p:nvSpPr>
        <p:spPr>
          <a:xfrm>
            <a:off x="348343" y="1714047"/>
            <a:ext cx="5747657" cy="50074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662B245-EB21-4DCD-B1C1-B8B60C19DC35}"/>
              </a:ext>
            </a:extLst>
          </p:cNvPr>
          <p:cNvSpPr txBox="1"/>
          <p:nvPr/>
        </p:nvSpPr>
        <p:spPr>
          <a:xfrm>
            <a:off x="2208809" y="1951512"/>
            <a:ext cx="2086099" cy="553998"/>
          </a:xfrm>
          <a:prstGeom prst="rect">
            <a:avLst/>
          </a:prstGeom>
          <a:noFill/>
        </p:spPr>
        <p:txBody>
          <a:bodyPr wrap="square" rtlCol="0">
            <a:spAutoFit/>
          </a:bodyPr>
          <a:lstStyle/>
          <a:p>
            <a:pPr algn="ctr"/>
            <a:r>
              <a:rPr lang="en-US" sz="3000" dirty="0"/>
              <a:t>Predictors</a:t>
            </a:r>
          </a:p>
        </p:txBody>
      </p:sp>
      <p:sp>
        <p:nvSpPr>
          <p:cNvPr id="8" name="Flowchart: Alternate Process 7">
            <a:extLst>
              <a:ext uri="{FF2B5EF4-FFF2-40B4-BE49-F238E27FC236}">
                <a16:creationId xmlns:a16="http://schemas.microsoft.com/office/drawing/2014/main" id="{19A34A36-3D36-42A7-8EBF-6D1DB11A2601}"/>
              </a:ext>
            </a:extLst>
          </p:cNvPr>
          <p:cNvSpPr/>
          <p:nvPr/>
        </p:nvSpPr>
        <p:spPr>
          <a:xfrm>
            <a:off x="2450274" y="2505510"/>
            <a:ext cx="1844634" cy="519545"/>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Attrition Status</a:t>
            </a:r>
          </a:p>
        </p:txBody>
      </p:sp>
      <p:sp>
        <p:nvSpPr>
          <p:cNvPr id="9" name="Flowchart: Alternate Process 8">
            <a:extLst>
              <a:ext uri="{FF2B5EF4-FFF2-40B4-BE49-F238E27FC236}">
                <a16:creationId xmlns:a16="http://schemas.microsoft.com/office/drawing/2014/main" id="{374F37F0-C18F-474B-8FF8-F34A8FFFDA7E}"/>
              </a:ext>
            </a:extLst>
          </p:cNvPr>
          <p:cNvSpPr/>
          <p:nvPr/>
        </p:nvSpPr>
        <p:spPr>
          <a:xfrm>
            <a:off x="3599212" y="3528537"/>
            <a:ext cx="1844634" cy="519545"/>
          </a:xfrm>
          <a:prstGeom prst="flowChartAlternate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Overtime Status</a:t>
            </a:r>
          </a:p>
        </p:txBody>
      </p:sp>
      <p:sp>
        <p:nvSpPr>
          <p:cNvPr id="10" name="Flowchart: Alternate Process 9">
            <a:extLst>
              <a:ext uri="{FF2B5EF4-FFF2-40B4-BE49-F238E27FC236}">
                <a16:creationId xmlns:a16="http://schemas.microsoft.com/office/drawing/2014/main" id="{863E72C7-92C2-477E-AF71-B39F3B795D26}"/>
              </a:ext>
            </a:extLst>
          </p:cNvPr>
          <p:cNvSpPr/>
          <p:nvPr/>
        </p:nvSpPr>
        <p:spPr>
          <a:xfrm>
            <a:off x="1102424" y="4814147"/>
            <a:ext cx="1844634" cy="519545"/>
          </a:xfrm>
          <a:prstGeom prst="flowChartAlternate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Job Band</a:t>
            </a:r>
          </a:p>
        </p:txBody>
      </p:sp>
      <p:sp>
        <p:nvSpPr>
          <p:cNvPr id="11" name="Flowchart: Alternate Process 10">
            <a:extLst>
              <a:ext uri="{FF2B5EF4-FFF2-40B4-BE49-F238E27FC236}">
                <a16:creationId xmlns:a16="http://schemas.microsoft.com/office/drawing/2014/main" id="{B9615894-4B7A-41B3-9B8B-D1B235B9F2A6}"/>
              </a:ext>
            </a:extLst>
          </p:cNvPr>
          <p:cNvSpPr/>
          <p:nvPr/>
        </p:nvSpPr>
        <p:spPr>
          <a:xfrm>
            <a:off x="3535382" y="4884180"/>
            <a:ext cx="1844634" cy="519545"/>
          </a:xfrm>
          <a:prstGeom prst="flowChartAlternate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Tenure</a:t>
            </a:r>
          </a:p>
        </p:txBody>
      </p:sp>
      <p:sp>
        <p:nvSpPr>
          <p:cNvPr id="12" name="Flowchart: Alternate Process 11">
            <a:extLst>
              <a:ext uri="{FF2B5EF4-FFF2-40B4-BE49-F238E27FC236}">
                <a16:creationId xmlns:a16="http://schemas.microsoft.com/office/drawing/2014/main" id="{1183655D-45D9-4A28-A44E-58814FDA4FA1}"/>
              </a:ext>
            </a:extLst>
          </p:cNvPr>
          <p:cNvSpPr/>
          <p:nvPr/>
        </p:nvSpPr>
        <p:spPr>
          <a:xfrm>
            <a:off x="1102424" y="3521250"/>
            <a:ext cx="1844634" cy="51954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Monthly Income</a:t>
            </a:r>
          </a:p>
        </p:txBody>
      </p:sp>
      <p:sp>
        <p:nvSpPr>
          <p:cNvPr id="13" name="Arrow: Right 12">
            <a:extLst>
              <a:ext uri="{FF2B5EF4-FFF2-40B4-BE49-F238E27FC236}">
                <a16:creationId xmlns:a16="http://schemas.microsoft.com/office/drawing/2014/main" id="{D24E576F-DAC5-4997-91AE-1BBE763629C7}"/>
              </a:ext>
            </a:extLst>
          </p:cNvPr>
          <p:cNvSpPr/>
          <p:nvPr/>
        </p:nvSpPr>
        <p:spPr>
          <a:xfrm>
            <a:off x="6554190" y="2187184"/>
            <a:ext cx="744187" cy="3355739"/>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A27F4C4F-9FAA-40E0-9277-8A4A25F51316}"/>
              </a:ext>
            </a:extLst>
          </p:cNvPr>
          <p:cNvSpPr/>
          <p:nvPr/>
        </p:nvSpPr>
        <p:spPr>
          <a:xfrm>
            <a:off x="7298376" y="1277006"/>
            <a:ext cx="4619297" cy="563947"/>
          </a:xfrm>
          <a:prstGeom prst="roundRect">
            <a:avLst/>
          </a:prstGeom>
          <a:solidFill>
            <a:srgbClr val="589CDA"/>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these predictors work</a:t>
            </a:r>
          </a:p>
        </p:txBody>
      </p:sp>
      <p:sp>
        <p:nvSpPr>
          <p:cNvPr id="15" name="TextBox 14">
            <a:extLst>
              <a:ext uri="{FF2B5EF4-FFF2-40B4-BE49-F238E27FC236}">
                <a16:creationId xmlns:a16="http://schemas.microsoft.com/office/drawing/2014/main" id="{606A3744-DF14-4CEB-A112-EFF45A5053E8}"/>
              </a:ext>
            </a:extLst>
          </p:cNvPr>
          <p:cNvSpPr txBox="1"/>
          <p:nvPr/>
        </p:nvSpPr>
        <p:spPr>
          <a:xfrm>
            <a:off x="7330538" y="1970430"/>
            <a:ext cx="4554972" cy="3970318"/>
          </a:xfrm>
          <a:prstGeom prst="rect">
            <a:avLst/>
          </a:prstGeom>
          <a:noFill/>
        </p:spPr>
        <p:txBody>
          <a:bodyPr wrap="square" rtlCol="0">
            <a:spAutoFit/>
          </a:bodyPr>
          <a:lstStyle/>
          <a:p>
            <a:r>
              <a:rPr lang="en-US" b="1" u="sng" dirty="0"/>
              <a:t>Prediction Model for Attrition</a:t>
            </a:r>
          </a:p>
          <a:p>
            <a:r>
              <a:rPr lang="en-US" dirty="0"/>
              <a:t>We evaluated two models (KNN and Naïve Bayes) and identified the Naïve Bayes resulted in the best prediction</a:t>
            </a:r>
          </a:p>
          <a:p>
            <a:pPr marL="742950" lvl="1" indent="-285750">
              <a:buFont typeface="Arial" panose="020B0604020202020204" pitchFamily="34" charset="0"/>
              <a:buChar char="•"/>
            </a:pPr>
            <a:r>
              <a:rPr lang="en-US" dirty="0"/>
              <a:t>Accuracy – 84%</a:t>
            </a:r>
          </a:p>
          <a:p>
            <a:pPr marL="742950" lvl="1" indent="-285750">
              <a:buFont typeface="Arial" panose="020B0604020202020204" pitchFamily="34" charset="0"/>
              <a:buChar char="•"/>
            </a:pPr>
            <a:r>
              <a:rPr lang="en-US" b="1" i="1" dirty="0">
                <a:solidFill>
                  <a:schemeClr val="accent6"/>
                </a:solidFill>
              </a:rPr>
              <a:t>Sensitivity – 92%</a:t>
            </a:r>
          </a:p>
          <a:p>
            <a:pPr marL="742950" lvl="1" indent="-285750">
              <a:buFont typeface="Arial" panose="020B0604020202020204" pitchFamily="34" charset="0"/>
              <a:buChar char="•"/>
            </a:pPr>
            <a:r>
              <a:rPr lang="en-US" b="1" i="1" dirty="0">
                <a:solidFill>
                  <a:schemeClr val="accent6"/>
                </a:solidFill>
              </a:rPr>
              <a:t>Specificity – 49%</a:t>
            </a:r>
          </a:p>
          <a:p>
            <a:endParaRPr lang="en-US" dirty="0"/>
          </a:p>
          <a:p>
            <a:r>
              <a:rPr lang="en-US" b="1" u="sng" dirty="0"/>
              <a:t>Predict Wage through Linear Regression </a:t>
            </a:r>
            <a:r>
              <a:rPr lang="en-US" dirty="0"/>
              <a:t>Utilizing Overtime status, Job Band, Tenure and Monthly income, the linear regression predicted your associates' wages and yielded a </a:t>
            </a:r>
            <a:r>
              <a:rPr lang="en-US" b="1" i="1" dirty="0">
                <a:solidFill>
                  <a:schemeClr val="accent6"/>
                </a:solidFill>
              </a:rPr>
              <a:t>RMSE error of $1401</a:t>
            </a:r>
            <a:r>
              <a:rPr lang="en-US" dirty="0"/>
              <a:t>.  Lower than your target of $3000.</a:t>
            </a:r>
          </a:p>
        </p:txBody>
      </p:sp>
      <p:sp>
        <p:nvSpPr>
          <p:cNvPr id="3" name="TextBox 2">
            <a:extLst>
              <a:ext uri="{FF2B5EF4-FFF2-40B4-BE49-F238E27FC236}">
                <a16:creationId xmlns:a16="http://schemas.microsoft.com/office/drawing/2014/main" id="{DD26075A-A790-4C1C-8A96-C3BE6A61CEFA}"/>
              </a:ext>
            </a:extLst>
          </p:cNvPr>
          <p:cNvSpPr txBox="1"/>
          <p:nvPr/>
        </p:nvSpPr>
        <p:spPr>
          <a:xfrm>
            <a:off x="1196629" y="3972846"/>
            <a:ext cx="1656223" cy="253916"/>
          </a:xfrm>
          <a:prstGeom prst="rect">
            <a:avLst/>
          </a:prstGeom>
          <a:noFill/>
        </p:spPr>
        <p:txBody>
          <a:bodyPr wrap="none" rtlCol="0">
            <a:spAutoFit/>
          </a:bodyPr>
          <a:lstStyle/>
          <a:p>
            <a:r>
              <a:rPr lang="en-US" sz="1050" dirty="0"/>
              <a:t>Response Variable for MLR</a:t>
            </a:r>
          </a:p>
        </p:txBody>
      </p:sp>
    </p:spTree>
    <p:extLst>
      <p:ext uri="{BB962C8B-B14F-4D97-AF65-F5344CB8AC3E}">
        <p14:creationId xmlns:p14="http://schemas.microsoft.com/office/powerpoint/2010/main" val="65883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00E0-C1F7-4C09-96A9-6642F179E9FE}"/>
              </a:ext>
            </a:extLst>
          </p:cNvPr>
          <p:cNvSpPr>
            <a:spLocks noGrp="1"/>
          </p:cNvSpPr>
          <p:nvPr>
            <p:ph type="title"/>
          </p:nvPr>
        </p:nvSpPr>
        <p:spPr/>
        <p:txBody>
          <a:bodyPr>
            <a:noAutofit/>
          </a:bodyPr>
          <a:lstStyle/>
          <a:p>
            <a:r>
              <a:rPr lang="en-US" sz="3200" dirty="0"/>
              <a:t>Key Takeaways</a:t>
            </a:r>
            <a:br>
              <a:rPr lang="en-US" sz="3200" dirty="0"/>
            </a:br>
            <a:r>
              <a:rPr lang="en-US" sz="3200" dirty="0"/>
              <a:t>Three Actions to take to improve your attrition</a:t>
            </a:r>
          </a:p>
        </p:txBody>
      </p:sp>
      <p:sp>
        <p:nvSpPr>
          <p:cNvPr id="14" name="TextBox 13">
            <a:extLst>
              <a:ext uri="{FF2B5EF4-FFF2-40B4-BE49-F238E27FC236}">
                <a16:creationId xmlns:a16="http://schemas.microsoft.com/office/drawing/2014/main" id="{39AC338C-A38D-4F79-A351-C93E2EC6A069}"/>
              </a:ext>
            </a:extLst>
          </p:cNvPr>
          <p:cNvSpPr txBox="1"/>
          <p:nvPr/>
        </p:nvSpPr>
        <p:spPr>
          <a:xfrm>
            <a:off x="229060" y="1112324"/>
            <a:ext cx="3586494" cy="637308"/>
          </a:xfrm>
          <a:prstGeom prst="roundRect">
            <a:avLst/>
          </a:prstGeom>
          <a:solidFill>
            <a:schemeClr val="accent1"/>
          </a:solidFill>
        </p:spPr>
        <p:txBody>
          <a:bodyPr vert="horz" wrap="square" lIns="91440" tIns="45720" rIns="91440" bIns="45720" rtlCol="0" anchor="ctr" anchorCtr="1">
            <a:noAutofit/>
          </a:bodyPr>
          <a:lstStyle>
            <a:defPPr>
              <a:defRPr lang="en-US"/>
            </a:defPPr>
            <a:lvl1pPr marR="0" lvl="0" indent="0" algn="ctr" fontAlgn="auto">
              <a:lnSpc>
                <a:spcPct val="100000"/>
              </a:lnSpc>
              <a:spcBef>
                <a:spcPts val="0"/>
              </a:spcBef>
              <a:spcAft>
                <a:spcPts val="0"/>
              </a:spcAft>
              <a:buClrTx/>
              <a:buSzTx/>
              <a:buFontTx/>
              <a:buNone/>
              <a:tabLst/>
              <a:defRPr kumimoji="0" b="1" i="0" u="none" strike="noStrike" cap="none" spc="0" normalizeH="0" baseline="0">
                <a:ln>
                  <a:noFill/>
                </a:ln>
                <a:solidFill>
                  <a:srgbClr val="FFFFFF"/>
                </a:solidFill>
                <a:effectLst/>
                <a:uLnTx/>
                <a:uFillTx/>
                <a:latin typeface="Century Gothic" charset="0"/>
              </a:defRPr>
            </a:lvl1pPr>
          </a:lstStyle>
          <a:p>
            <a:r>
              <a:rPr lang="en-US" sz="2400" dirty="0">
                <a:solidFill>
                  <a:schemeClr val="bg1"/>
                </a:solidFill>
                <a:latin typeface="+mj-lt"/>
                <a:sym typeface="DIN Pro" charset="0"/>
              </a:rPr>
              <a:t>Travel Program</a:t>
            </a:r>
          </a:p>
        </p:txBody>
      </p:sp>
      <p:pic>
        <p:nvPicPr>
          <p:cNvPr id="15" name="Picture 14">
            <a:extLst>
              <a:ext uri="{FF2B5EF4-FFF2-40B4-BE49-F238E27FC236}">
                <a16:creationId xmlns:a16="http://schemas.microsoft.com/office/drawing/2014/main" id="{C1613B6E-C4C5-47D9-9A6D-FFEC949ADE33}"/>
              </a:ext>
            </a:extLst>
          </p:cNvPr>
          <p:cNvPicPr>
            <a:picLocks noChangeAspect="1"/>
          </p:cNvPicPr>
          <p:nvPr/>
        </p:nvPicPr>
        <p:blipFill>
          <a:blip r:embed="rId2"/>
          <a:stretch>
            <a:fillRect/>
          </a:stretch>
        </p:blipFill>
        <p:spPr>
          <a:xfrm>
            <a:off x="292396" y="1898823"/>
            <a:ext cx="3523158" cy="2121025"/>
          </a:xfrm>
          <a:prstGeom prst="rect">
            <a:avLst/>
          </a:prstGeom>
          <a:ln>
            <a:noFill/>
          </a:ln>
          <a:effectLst>
            <a:softEdge rad="112500"/>
          </a:effectLst>
        </p:spPr>
      </p:pic>
      <p:pic>
        <p:nvPicPr>
          <p:cNvPr id="16" name="Picture 15">
            <a:extLst>
              <a:ext uri="{FF2B5EF4-FFF2-40B4-BE49-F238E27FC236}">
                <a16:creationId xmlns:a16="http://schemas.microsoft.com/office/drawing/2014/main" id="{E0A5474E-9DDA-4574-B23A-4D2567D8C411}"/>
              </a:ext>
            </a:extLst>
          </p:cNvPr>
          <p:cNvPicPr>
            <a:picLocks noChangeAspect="1"/>
          </p:cNvPicPr>
          <p:nvPr/>
        </p:nvPicPr>
        <p:blipFill>
          <a:blip r:embed="rId3"/>
          <a:stretch>
            <a:fillRect/>
          </a:stretch>
        </p:blipFill>
        <p:spPr>
          <a:xfrm>
            <a:off x="4524699" y="1857439"/>
            <a:ext cx="3251139" cy="2203792"/>
          </a:xfrm>
          <a:prstGeom prst="rect">
            <a:avLst/>
          </a:prstGeom>
          <a:ln>
            <a:noFill/>
          </a:ln>
          <a:effectLst>
            <a:softEdge rad="112500"/>
          </a:effectLst>
        </p:spPr>
      </p:pic>
      <p:pic>
        <p:nvPicPr>
          <p:cNvPr id="17" name="Picture 4" descr="Image result for in business meeting">
            <a:extLst>
              <a:ext uri="{FF2B5EF4-FFF2-40B4-BE49-F238E27FC236}">
                <a16:creationId xmlns:a16="http://schemas.microsoft.com/office/drawing/2014/main" id="{EBCCA92C-B6EF-46E7-A412-FCBA224C0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1001" y="1899928"/>
            <a:ext cx="3178223" cy="21188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253B57E-6FF5-48A0-99E8-8EB93DFE23D7}"/>
              </a:ext>
            </a:extLst>
          </p:cNvPr>
          <p:cNvSpPr txBox="1"/>
          <p:nvPr/>
        </p:nvSpPr>
        <p:spPr>
          <a:xfrm>
            <a:off x="4189344" y="1112324"/>
            <a:ext cx="3586494" cy="637308"/>
          </a:xfrm>
          <a:prstGeom prst="roundRect">
            <a:avLst/>
          </a:prstGeom>
          <a:solidFill>
            <a:schemeClr val="accent1"/>
          </a:solidFill>
        </p:spPr>
        <p:txBody>
          <a:bodyPr vert="horz" wrap="square" lIns="91440" tIns="45720" rIns="91440" bIns="45720" rtlCol="0" anchor="ctr" anchorCtr="1">
            <a:noAutofit/>
          </a:bodyPr>
          <a:lstStyle>
            <a:defPPr>
              <a:defRPr lang="en-US"/>
            </a:defPPr>
            <a:lvl1pPr marR="0" lvl="0" indent="0" algn="ctr" fontAlgn="auto">
              <a:lnSpc>
                <a:spcPct val="100000"/>
              </a:lnSpc>
              <a:spcBef>
                <a:spcPts val="0"/>
              </a:spcBef>
              <a:spcAft>
                <a:spcPts val="0"/>
              </a:spcAft>
              <a:buClrTx/>
              <a:buSzTx/>
              <a:buFontTx/>
              <a:buNone/>
              <a:tabLst/>
              <a:defRPr kumimoji="0" b="1" i="0" u="none" strike="noStrike" cap="none" spc="0" normalizeH="0" baseline="0">
                <a:ln>
                  <a:noFill/>
                </a:ln>
                <a:solidFill>
                  <a:srgbClr val="FFFFFF"/>
                </a:solidFill>
                <a:effectLst/>
                <a:uLnTx/>
                <a:uFillTx/>
                <a:latin typeface="Century Gothic" charset="0"/>
              </a:defRPr>
            </a:lvl1pPr>
          </a:lstStyle>
          <a:p>
            <a:r>
              <a:rPr lang="en-US" sz="2400" dirty="0">
                <a:solidFill>
                  <a:schemeClr val="bg1"/>
                </a:solidFill>
                <a:latin typeface="+mj-lt"/>
                <a:sym typeface="DIN Pro" charset="0"/>
              </a:rPr>
              <a:t>Overtime</a:t>
            </a:r>
          </a:p>
        </p:txBody>
      </p:sp>
      <p:sp>
        <p:nvSpPr>
          <p:cNvPr id="19" name="TextBox 18">
            <a:extLst>
              <a:ext uri="{FF2B5EF4-FFF2-40B4-BE49-F238E27FC236}">
                <a16:creationId xmlns:a16="http://schemas.microsoft.com/office/drawing/2014/main" id="{EE9B2EB4-1C39-4E3D-8F91-A72259B788F7}"/>
              </a:ext>
            </a:extLst>
          </p:cNvPr>
          <p:cNvSpPr txBox="1"/>
          <p:nvPr/>
        </p:nvSpPr>
        <p:spPr>
          <a:xfrm>
            <a:off x="8185391" y="1112323"/>
            <a:ext cx="3586494" cy="637308"/>
          </a:xfrm>
          <a:prstGeom prst="roundRect">
            <a:avLst/>
          </a:prstGeom>
          <a:solidFill>
            <a:schemeClr val="accent1"/>
          </a:solidFill>
        </p:spPr>
        <p:txBody>
          <a:bodyPr vert="horz" wrap="square" lIns="91440" tIns="45720" rIns="91440" bIns="45720" rtlCol="0" anchor="ctr" anchorCtr="1">
            <a:noAutofit/>
          </a:bodyPr>
          <a:lstStyle>
            <a:defPPr>
              <a:defRPr lang="en-US"/>
            </a:defPPr>
            <a:lvl1pPr marR="0" lvl="0" indent="0" algn="ctr" fontAlgn="auto">
              <a:lnSpc>
                <a:spcPct val="100000"/>
              </a:lnSpc>
              <a:spcBef>
                <a:spcPts val="0"/>
              </a:spcBef>
              <a:spcAft>
                <a:spcPts val="0"/>
              </a:spcAft>
              <a:buClrTx/>
              <a:buSzTx/>
              <a:buFontTx/>
              <a:buNone/>
              <a:tabLst/>
              <a:defRPr kumimoji="0" b="1" i="0" u="none" strike="noStrike" cap="none" spc="0" normalizeH="0" baseline="0">
                <a:ln>
                  <a:noFill/>
                </a:ln>
                <a:solidFill>
                  <a:srgbClr val="FFFFFF"/>
                </a:solidFill>
                <a:effectLst/>
                <a:uLnTx/>
                <a:uFillTx/>
                <a:latin typeface="Century Gothic" charset="0"/>
              </a:defRPr>
            </a:lvl1pPr>
          </a:lstStyle>
          <a:p>
            <a:r>
              <a:rPr lang="en-US" sz="2400" dirty="0">
                <a:solidFill>
                  <a:schemeClr val="bg1"/>
                </a:solidFill>
                <a:latin typeface="+mj-lt"/>
                <a:sym typeface="DIN Pro" charset="0"/>
              </a:rPr>
              <a:t>Job Description/Wage</a:t>
            </a:r>
          </a:p>
        </p:txBody>
      </p:sp>
      <p:sp>
        <p:nvSpPr>
          <p:cNvPr id="20" name="Rectangle 19">
            <a:extLst>
              <a:ext uri="{FF2B5EF4-FFF2-40B4-BE49-F238E27FC236}">
                <a16:creationId xmlns:a16="http://schemas.microsoft.com/office/drawing/2014/main" id="{C23D8591-C33D-4405-B46B-97A13ACB26CD}"/>
              </a:ext>
            </a:extLst>
          </p:cNvPr>
          <p:cNvSpPr/>
          <p:nvPr/>
        </p:nvSpPr>
        <p:spPr>
          <a:xfrm>
            <a:off x="352301" y="4239491"/>
            <a:ext cx="3420094" cy="22800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 name="TextBox 20">
            <a:extLst>
              <a:ext uri="{FF2B5EF4-FFF2-40B4-BE49-F238E27FC236}">
                <a16:creationId xmlns:a16="http://schemas.microsoft.com/office/drawing/2014/main" id="{B94E57D1-1209-4ADA-8967-A26013006CAB}"/>
              </a:ext>
            </a:extLst>
          </p:cNvPr>
          <p:cNvSpPr txBox="1"/>
          <p:nvPr/>
        </p:nvSpPr>
        <p:spPr>
          <a:xfrm>
            <a:off x="352301" y="4275117"/>
            <a:ext cx="3420094" cy="1569660"/>
          </a:xfrm>
          <a:prstGeom prst="rect">
            <a:avLst/>
          </a:prstGeom>
          <a:noFill/>
        </p:spPr>
        <p:txBody>
          <a:bodyPr wrap="square" rtlCol="0">
            <a:spAutoFit/>
          </a:bodyPr>
          <a:lstStyle/>
          <a:p>
            <a:r>
              <a:rPr lang="en-US" sz="1200" b="1" i="1" u="sng" dirty="0"/>
              <a:t>Issue</a:t>
            </a:r>
          </a:p>
          <a:p>
            <a:pPr marL="285750" indent="-285750">
              <a:buFont typeface="Arial" panose="020B0604020202020204" pitchFamily="34" charset="0"/>
              <a:buChar char="•"/>
            </a:pPr>
            <a:r>
              <a:rPr lang="en-US" sz="1200" dirty="0"/>
              <a:t>Associates who travel-frequently over index in attrition vs others that do not travel</a:t>
            </a:r>
          </a:p>
          <a:p>
            <a:endParaRPr lang="en-US" sz="1200" dirty="0"/>
          </a:p>
          <a:p>
            <a:r>
              <a:rPr lang="en-US" sz="1200" b="1" i="1" u="sng" dirty="0">
                <a:solidFill>
                  <a:schemeClr val="accent2"/>
                </a:solidFill>
              </a:rPr>
              <a:t>Action</a:t>
            </a:r>
          </a:p>
          <a:p>
            <a:r>
              <a:rPr lang="en-US" sz="1200" b="1" dirty="0">
                <a:solidFill>
                  <a:schemeClr val="accent2"/>
                </a:solidFill>
              </a:rPr>
              <a:t>Re-evaluate your travel program.  Create a survey to identify how often is the travel, how long are the trips and incentives vs industry?  </a:t>
            </a:r>
            <a:endParaRPr lang="en-US" sz="1200" dirty="0">
              <a:solidFill>
                <a:schemeClr val="accent2"/>
              </a:solidFill>
            </a:endParaRPr>
          </a:p>
        </p:txBody>
      </p:sp>
      <p:sp>
        <p:nvSpPr>
          <p:cNvPr id="22" name="Rectangle 21">
            <a:extLst>
              <a:ext uri="{FF2B5EF4-FFF2-40B4-BE49-F238E27FC236}">
                <a16:creationId xmlns:a16="http://schemas.microsoft.com/office/drawing/2014/main" id="{196DC09D-977A-4CB9-91F0-2CCAAE96F7D0}"/>
              </a:ext>
            </a:extLst>
          </p:cNvPr>
          <p:cNvSpPr/>
          <p:nvPr/>
        </p:nvSpPr>
        <p:spPr>
          <a:xfrm>
            <a:off x="4237511" y="4241470"/>
            <a:ext cx="3420094" cy="22800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TextBox 22">
            <a:extLst>
              <a:ext uri="{FF2B5EF4-FFF2-40B4-BE49-F238E27FC236}">
                <a16:creationId xmlns:a16="http://schemas.microsoft.com/office/drawing/2014/main" id="{F658785E-3EA4-4FE1-B548-15D889A8FBF6}"/>
              </a:ext>
            </a:extLst>
          </p:cNvPr>
          <p:cNvSpPr txBox="1"/>
          <p:nvPr/>
        </p:nvSpPr>
        <p:spPr>
          <a:xfrm>
            <a:off x="4237511" y="4277096"/>
            <a:ext cx="3420094" cy="2123658"/>
          </a:xfrm>
          <a:prstGeom prst="rect">
            <a:avLst/>
          </a:prstGeom>
          <a:noFill/>
        </p:spPr>
        <p:txBody>
          <a:bodyPr wrap="square" rtlCol="0">
            <a:spAutoFit/>
          </a:bodyPr>
          <a:lstStyle/>
          <a:p>
            <a:r>
              <a:rPr lang="en-US" sz="1200" b="1" i="1" u="sng" dirty="0"/>
              <a:t>Issue</a:t>
            </a:r>
          </a:p>
          <a:p>
            <a:pPr marL="285750" indent="-285750">
              <a:buFont typeface="Arial" panose="020B0604020202020204" pitchFamily="34" charset="0"/>
              <a:buChar char="•"/>
            </a:pPr>
            <a:r>
              <a:rPr lang="en-US" sz="1200" dirty="0"/>
              <a:t>Associates who work over time and for long periods off time over index in attrition vs associates who do not work overtime</a:t>
            </a:r>
          </a:p>
          <a:p>
            <a:endParaRPr lang="en-US" sz="1200" dirty="0"/>
          </a:p>
          <a:p>
            <a:r>
              <a:rPr lang="en-US" sz="1200" b="1" i="1" u="sng" dirty="0">
                <a:solidFill>
                  <a:schemeClr val="accent2"/>
                </a:solidFill>
              </a:rPr>
              <a:t>Action</a:t>
            </a:r>
          </a:p>
          <a:p>
            <a:r>
              <a:rPr lang="en-US" sz="1200" b="1" dirty="0">
                <a:solidFill>
                  <a:schemeClr val="accent2"/>
                </a:solidFill>
              </a:rPr>
              <a:t>Re-evaluate your overtime policies to ensure equitable working conditions and wage. </a:t>
            </a:r>
            <a:r>
              <a:rPr lang="en-US" sz="1200" b="1">
                <a:solidFill>
                  <a:schemeClr val="accent2"/>
                </a:solidFill>
              </a:rPr>
              <a:t>Investigate into potentials issues like forced overtime, reasons why people work overtime, and comparison vs industry</a:t>
            </a:r>
            <a:endParaRPr lang="en-US" sz="1200" dirty="0">
              <a:solidFill>
                <a:schemeClr val="accent2"/>
              </a:solidFill>
            </a:endParaRPr>
          </a:p>
        </p:txBody>
      </p:sp>
      <p:sp>
        <p:nvSpPr>
          <p:cNvPr id="24" name="Rectangle 23">
            <a:extLst>
              <a:ext uri="{FF2B5EF4-FFF2-40B4-BE49-F238E27FC236}">
                <a16:creationId xmlns:a16="http://schemas.microsoft.com/office/drawing/2014/main" id="{A7C3562B-88F8-4953-BB87-9810BAE04BF1}"/>
              </a:ext>
            </a:extLst>
          </p:cNvPr>
          <p:cNvSpPr/>
          <p:nvPr/>
        </p:nvSpPr>
        <p:spPr>
          <a:xfrm>
            <a:off x="8351791" y="4239491"/>
            <a:ext cx="3420094" cy="22800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184E9F12-418D-4153-8848-3499E882EC40}"/>
              </a:ext>
            </a:extLst>
          </p:cNvPr>
          <p:cNvSpPr txBox="1"/>
          <p:nvPr/>
        </p:nvSpPr>
        <p:spPr>
          <a:xfrm>
            <a:off x="8351791" y="4275117"/>
            <a:ext cx="3420094" cy="1754326"/>
          </a:xfrm>
          <a:prstGeom prst="rect">
            <a:avLst/>
          </a:prstGeom>
          <a:noFill/>
        </p:spPr>
        <p:txBody>
          <a:bodyPr wrap="square" rtlCol="0">
            <a:spAutoFit/>
          </a:bodyPr>
          <a:lstStyle/>
          <a:p>
            <a:r>
              <a:rPr lang="en-US" sz="1200" b="1" i="1" u="sng" dirty="0"/>
              <a:t>Issue</a:t>
            </a:r>
          </a:p>
          <a:p>
            <a:pPr marL="285750" indent="-285750">
              <a:buFont typeface="Arial" panose="020B0604020202020204" pitchFamily="34" charset="0"/>
              <a:buChar char="•"/>
            </a:pPr>
            <a:r>
              <a:rPr lang="en-US" sz="1200" dirty="0"/>
              <a:t>Associates with low job bands likes, sales associates and research scientist, over index in attrition vs other roles</a:t>
            </a:r>
          </a:p>
          <a:p>
            <a:endParaRPr lang="en-US" sz="1200" dirty="0"/>
          </a:p>
          <a:p>
            <a:r>
              <a:rPr lang="en-US" sz="1200" b="1" i="1" u="sng" dirty="0">
                <a:solidFill>
                  <a:schemeClr val="accent2"/>
                </a:solidFill>
              </a:rPr>
              <a:t>Action</a:t>
            </a:r>
          </a:p>
          <a:p>
            <a:r>
              <a:rPr lang="en-US" sz="1200" b="1" dirty="0">
                <a:solidFill>
                  <a:schemeClr val="accent2"/>
                </a:solidFill>
              </a:rPr>
              <a:t>Have your Comp and Ben team to re-evaluate the job description and median wages of these low band roles vs industry. </a:t>
            </a:r>
            <a:endParaRPr lang="en-US" sz="1200" dirty="0">
              <a:solidFill>
                <a:schemeClr val="accent2"/>
              </a:solidFill>
            </a:endParaRPr>
          </a:p>
        </p:txBody>
      </p:sp>
    </p:spTree>
    <p:extLst>
      <p:ext uri="{BB962C8B-B14F-4D97-AF65-F5344CB8AC3E}">
        <p14:creationId xmlns:p14="http://schemas.microsoft.com/office/powerpoint/2010/main" val="349557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977</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Calibri Light</vt:lpstr>
      <vt:lpstr>Roboto</vt:lpstr>
      <vt:lpstr>Office Theme</vt:lpstr>
      <vt:lpstr>PepsiCo - Frito Lay Attrition Analysis and Recommendations</vt:lpstr>
      <vt:lpstr>Agenda</vt:lpstr>
      <vt:lpstr>Acquired Frito Lay data is imbalanced; however, we have methods to identify solutions to reduce your attrition rate</vt:lpstr>
      <vt:lpstr>Majority of your Attrition occurs given Monthly incomes levels &lt;$10,000 and tenure &lt;12 years</vt:lpstr>
      <vt:lpstr>Commute and Work Life Balance (WLB) are inconclusive; however, we recommend to reevaluate you travel program to reduce your attrition rate</vt:lpstr>
      <vt:lpstr>Associates who incur overtime are likely to leave the company </vt:lpstr>
      <vt:lpstr>Research Scientist and Sales Reps with the lowest bands over index in attrition vs other roles.  Comp&amp;Ben team needs to evaluate job description and pay.</vt:lpstr>
      <vt:lpstr>We are confident that 4 predictors can identify your attrition opportunities and wage inequalities</vt:lpstr>
      <vt:lpstr>Key Takeaways Three Actions to take to improve your attrition</vt:lpstr>
      <vt:lpstr>Thank You!!</vt:lpstr>
      <vt:lpstr>Appendix – Model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Yip, Douglas K {PEP}</dc:creator>
  <cp:lastModifiedBy>Yip, Douglas K {PEP}</cp:lastModifiedBy>
  <cp:revision>35</cp:revision>
  <dcterms:created xsi:type="dcterms:W3CDTF">2021-11-22T13:50:04Z</dcterms:created>
  <dcterms:modified xsi:type="dcterms:W3CDTF">2021-11-25T03:43:29Z</dcterms:modified>
</cp:coreProperties>
</file>