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299" r:id="rId4"/>
    <p:sldId id="288" r:id="rId5"/>
    <p:sldId id="283" r:id="rId6"/>
    <p:sldId id="303" r:id="rId7"/>
    <p:sldId id="304" r:id="rId8"/>
    <p:sldId id="305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93" d="100"/>
          <a:sy n="193" d="100"/>
        </p:scale>
        <p:origin x="174" y="36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[clean.xlsx]Sheet2!PivotTable1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 Number of Shooting</a:t>
            </a:r>
            <a:r>
              <a:rPr lang="en-US" b="1" baseline="0" dirty="0"/>
              <a:t> Incident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Sheet2!$A$4:$A$199</c:f>
              <c:multiLvlStrCache>
                <c:ptCount val="180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  <c:pt idx="48">
                    <c:v>Jan</c:v>
                  </c:pt>
                  <c:pt idx="49">
                    <c:v>Feb</c:v>
                  </c:pt>
                  <c:pt idx="50">
                    <c:v>Mar</c:v>
                  </c:pt>
                  <c:pt idx="51">
                    <c:v>Apr</c:v>
                  </c:pt>
                  <c:pt idx="52">
                    <c:v>May</c:v>
                  </c:pt>
                  <c:pt idx="53">
                    <c:v>Jun</c:v>
                  </c:pt>
                  <c:pt idx="54">
                    <c:v>Jul</c:v>
                  </c:pt>
                  <c:pt idx="55">
                    <c:v>Aug</c:v>
                  </c:pt>
                  <c:pt idx="56">
                    <c:v>Sep</c:v>
                  </c:pt>
                  <c:pt idx="57">
                    <c:v>Oct</c:v>
                  </c:pt>
                  <c:pt idx="58">
                    <c:v>Nov</c:v>
                  </c:pt>
                  <c:pt idx="59">
                    <c:v>Dec</c:v>
                  </c:pt>
                  <c:pt idx="60">
                    <c:v>Jan</c:v>
                  </c:pt>
                  <c:pt idx="61">
                    <c:v>Feb</c:v>
                  </c:pt>
                  <c:pt idx="62">
                    <c:v>Mar</c:v>
                  </c:pt>
                  <c:pt idx="63">
                    <c:v>Apr</c:v>
                  </c:pt>
                  <c:pt idx="64">
                    <c:v>May</c:v>
                  </c:pt>
                  <c:pt idx="65">
                    <c:v>Jun</c:v>
                  </c:pt>
                  <c:pt idx="66">
                    <c:v>Jul</c:v>
                  </c:pt>
                  <c:pt idx="67">
                    <c:v>Aug</c:v>
                  </c:pt>
                  <c:pt idx="68">
                    <c:v>Sep</c:v>
                  </c:pt>
                  <c:pt idx="69">
                    <c:v>Oct</c:v>
                  </c:pt>
                  <c:pt idx="70">
                    <c:v>Nov</c:v>
                  </c:pt>
                  <c:pt idx="71">
                    <c:v>Dec</c:v>
                  </c:pt>
                  <c:pt idx="72">
                    <c:v>Jan</c:v>
                  </c:pt>
                  <c:pt idx="73">
                    <c:v>Feb</c:v>
                  </c:pt>
                  <c:pt idx="74">
                    <c:v>Mar</c:v>
                  </c:pt>
                  <c:pt idx="75">
                    <c:v>Apr</c:v>
                  </c:pt>
                  <c:pt idx="76">
                    <c:v>May</c:v>
                  </c:pt>
                  <c:pt idx="77">
                    <c:v>Jun</c:v>
                  </c:pt>
                  <c:pt idx="78">
                    <c:v>Jul</c:v>
                  </c:pt>
                  <c:pt idx="79">
                    <c:v>Aug</c:v>
                  </c:pt>
                  <c:pt idx="80">
                    <c:v>Sep</c:v>
                  </c:pt>
                  <c:pt idx="81">
                    <c:v>Oct</c:v>
                  </c:pt>
                  <c:pt idx="82">
                    <c:v>Nov</c:v>
                  </c:pt>
                  <c:pt idx="83">
                    <c:v>Dec</c:v>
                  </c:pt>
                  <c:pt idx="84">
                    <c:v>Jan</c:v>
                  </c:pt>
                  <c:pt idx="85">
                    <c:v>Feb</c:v>
                  </c:pt>
                  <c:pt idx="86">
                    <c:v>Mar</c:v>
                  </c:pt>
                  <c:pt idx="87">
                    <c:v>Apr</c:v>
                  </c:pt>
                  <c:pt idx="88">
                    <c:v>May</c:v>
                  </c:pt>
                  <c:pt idx="89">
                    <c:v>Jun</c:v>
                  </c:pt>
                  <c:pt idx="90">
                    <c:v>Jul</c:v>
                  </c:pt>
                  <c:pt idx="91">
                    <c:v>Aug</c:v>
                  </c:pt>
                  <c:pt idx="92">
                    <c:v>Sep</c:v>
                  </c:pt>
                  <c:pt idx="93">
                    <c:v>Oct</c:v>
                  </c:pt>
                  <c:pt idx="94">
                    <c:v>Nov</c:v>
                  </c:pt>
                  <c:pt idx="95">
                    <c:v>Dec</c:v>
                  </c:pt>
                  <c:pt idx="96">
                    <c:v>Jan</c:v>
                  </c:pt>
                  <c:pt idx="97">
                    <c:v>Feb</c:v>
                  </c:pt>
                  <c:pt idx="98">
                    <c:v>Mar</c:v>
                  </c:pt>
                  <c:pt idx="99">
                    <c:v>Apr</c:v>
                  </c:pt>
                  <c:pt idx="100">
                    <c:v>May</c:v>
                  </c:pt>
                  <c:pt idx="101">
                    <c:v>Jun</c:v>
                  </c:pt>
                  <c:pt idx="102">
                    <c:v>Jul</c:v>
                  </c:pt>
                  <c:pt idx="103">
                    <c:v>Aug</c:v>
                  </c:pt>
                  <c:pt idx="104">
                    <c:v>Sep</c:v>
                  </c:pt>
                  <c:pt idx="105">
                    <c:v>Oct</c:v>
                  </c:pt>
                  <c:pt idx="106">
                    <c:v>Nov</c:v>
                  </c:pt>
                  <c:pt idx="107">
                    <c:v>Dec</c:v>
                  </c:pt>
                  <c:pt idx="108">
                    <c:v>Jan</c:v>
                  </c:pt>
                  <c:pt idx="109">
                    <c:v>Feb</c:v>
                  </c:pt>
                  <c:pt idx="110">
                    <c:v>Mar</c:v>
                  </c:pt>
                  <c:pt idx="111">
                    <c:v>Apr</c:v>
                  </c:pt>
                  <c:pt idx="112">
                    <c:v>May</c:v>
                  </c:pt>
                  <c:pt idx="113">
                    <c:v>Jun</c:v>
                  </c:pt>
                  <c:pt idx="114">
                    <c:v>Jul</c:v>
                  </c:pt>
                  <c:pt idx="115">
                    <c:v>Aug</c:v>
                  </c:pt>
                  <c:pt idx="116">
                    <c:v>Sep</c:v>
                  </c:pt>
                  <c:pt idx="117">
                    <c:v>Oct</c:v>
                  </c:pt>
                  <c:pt idx="118">
                    <c:v>Nov</c:v>
                  </c:pt>
                  <c:pt idx="119">
                    <c:v>Dec</c:v>
                  </c:pt>
                  <c:pt idx="120">
                    <c:v>Jan</c:v>
                  </c:pt>
                  <c:pt idx="121">
                    <c:v>Feb</c:v>
                  </c:pt>
                  <c:pt idx="122">
                    <c:v>Mar</c:v>
                  </c:pt>
                  <c:pt idx="123">
                    <c:v>Apr</c:v>
                  </c:pt>
                  <c:pt idx="124">
                    <c:v>May</c:v>
                  </c:pt>
                  <c:pt idx="125">
                    <c:v>Jun</c:v>
                  </c:pt>
                  <c:pt idx="126">
                    <c:v>Jul</c:v>
                  </c:pt>
                  <c:pt idx="127">
                    <c:v>Aug</c:v>
                  </c:pt>
                  <c:pt idx="128">
                    <c:v>Sep</c:v>
                  </c:pt>
                  <c:pt idx="129">
                    <c:v>Oct</c:v>
                  </c:pt>
                  <c:pt idx="130">
                    <c:v>Nov</c:v>
                  </c:pt>
                  <c:pt idx="131">
                    <c:v>Dec</c:v>
                  </c:pt>
                  <c:pt idx="132">
                    <c:v>Jan</c:v>
                  </c:pt>
                  <c:pt idx="133">
                    <c:v>Feb</c:v>
                  </c:pt>
                  <c:pt idx="134">
                    <c:v>Mar</c:v>
                  </c:pt>
                  <c:pt idx="135">
                    <c:v>Apr</c:v>
                  </c:pt>
                  <c:pt idx="136">
                    <c:v>May</c:v>
                  </c:pt>
                  <c:pt idx="137">
                    <c:v>Jun</c:v>
                  </c:pt>
                  <c:pt idx="138">
                    <c:v>Jul</c:v>
                  </c:pt>
                  <c:pt idx="139">
                    <c:v>Aug</c:v>
                  </c:pt>
                  <c:pt idx="140">
                    <c:v>Sep</c:v>
                  </c:pt>
                  <c:pt idx="141">
                    <c:v>Oct</c:v>
                  </c:pt>
                  <c:pt idx="142">
                    <c:v>Nov</c:v>
                  </c:pt>
                  <c:pt idx="143">
                    <c:v>Dec</c:v>
                  </c:pt>
                  <c:pt idx="144">
                    <c:v>Jan</c:v>
                  </c:pt>
                  <c:pt idx="145">
                    <c:v>Feb</c:v>
                  </c:pt>
                  <c:pt idx="146">
                    <c:v>Mar</c:v>
                  </c:pt>
                  <c:pt idx="147">
                    <c:v>Apr</c:v>
                  </c:pt>
                  <c:pt idx="148">
                    <c:v>May</c:v>
                  </c:pt>
                  <c:pt idx="149">
                    <c:v>Jun</c:v>
                  </c:pt>
                  <c:pt idx="150">
                    <c:v>Jul</c:v>
                  </c:pt>
                  <c:pt idx="151">
                    <c:v>Aug</c:v>
                  </c:pt>
                  <c:pt idx="152">
                    <c:v>Sep</c:v>
                  </c:pt>
                  <c:pt idx="153">
                    <c:v>Oct</c:v>
                  </c:pt>
                  <c:pt idx="154">
                    <c:v>Nov</c:v>
                  </c:pt>
                  <c:pt idx="155">
                    <c:v>Dec</c:v>
                  </c:pt>
                  <c:pt idx="156">
                    <c:v>Jan</c:v>
                  </c:pt>
                  <c:pt idx="157">
                    <c:v>Feb</c:v>
                  </c:pt>
                  <c:pt idx="158">
                    <c:v>Mar</c:v>
                  </c:pt>
                  <c:pt idx="159">
                    <c:v>Apr</c:v>
                  </c:pt>
                  <c:pt idx="160">
                    <c:v>May</c:v>
                  </c:pt>
                  <c:pt idx="161">
                    <c:v>Jun</c:v>
                  </c:pt>
                  <c:pt idx="162">
                    <c:v>Jul</c:v>
                  </c:pt>
                  <c:pt idx="163">
                    <c:v>Aug</c:v>
                  </c:pt>
                  <c:pt idx="164">
                    <c:v>Sep</c:v>
                  </c:pt>
                  <c:pt idx="165">
                    <c:v>Oct</c:v>
                  </c:pt>
                  <c:pt idx="166">
                    <c:v>Nov</c:v>
                  </c:pt>
                  <c:pt idx="167">
                    <c:v>Dec</c:v>
                  </c:pt>
                  <c:pt idx="168">
                    <c:v>Jan</c:v>
                  </c:pt>
                  <c:pt idx="169">
                    <c:v>Feb</c:v>
                  </c:pt>
                  <c:pt idx="170">
                    <c:v>Mar</c:v>
                  </c:pt>
                  <c:pt idx="171">
                    <c:v>Apr</c:v>
                  </c:pt>
                  <c:pt idx="172">
                    <c:v>May</c:v>
                  </c:pt>
                  <c:pt idx="173">
                    <c:v>Jun</c:v>
                  </c:pt>
                  <c:pt idx="174">
                    <c:v>Jul</c:v>
                  </c:pt>
                  <c:pt idx="175">
                    <c:v>Aug</c:v>
                  </c:pt>
                  <c:pt idx="176">
                    <c:v>Sep</c:v>
                  </c:pt>
                  <c:pt idx="177">
                    <c:v>Oct</c:v>
                  </c:pt>
                  <c:pt idx="178">
                    <c:v>Nov</c:v>
                  </c:pt>
                  <c:pt idx="179">
                    <c:v>Dec</c:v>
                  </c:pt>
                </c:lvl>
                <c:lvl>
                  <c:pt idx="0">
                    <c:v>2006</c:v>
                  </c:pt>
                  <c:pt idx="12">
                    <c:v>2007</c:v>
                  </c:pt>
                  <c:pt idx="24">
                    <c:v>2008</c:v>
                  </c:pt>
                  <c:pt idx="36">
                    <c:v>2009</c:v>
                  </c:pt>
                  <c:pt idx="48">
                    <c:v>2010</c:v>
                  </c:pt>
                  <c:pt idx="60">
                    <c:v>2011</c:v>
                  </c:pt>
                  <c:pt idx="72">
                    <c:v>2012</c:v>
                  </c:pt>
                  <c:pt idx="84">
                    <c:v>2013</c:v>
                  </c:pt>
                  <c:pt idx="96">
                    <c:v>2014</c:v>
                  </c:pt>
                  <c:pt idx="108">
                    <c:v>2015</c:v>
                  </c:pt>
                  <c:pt idx="120">
                    <c:v>2016</c:v>
                  </c:pt>
                  <c:pt idx="132">
                    <c:v>2017</c:v>
                  </c:pt>
                  <c:pt idx="144">
                    <c:v>2018</c:v>
                  </c:pt>
                  <c:pt idx="156">
                    <c:v>2019</c:v>
                  </c:pt>
                  <c:pt idx="168">
                    <c:v>2020</c:v>
                  </c:pt>
                </c:lvl>
              </c:multiLvlStrCache>
            </c:multiLvlStrRef>
          </c:cat>
          <c:val>
            <c:numRef>
              <c:f>Sheet2!$B$4:$B$199</c:f>
              <c:numCache>
                <c:formatCode>General</c:formatCode>
                <c:ptCount val="180"/>
                <c:pt idx="0">
                  <c:v>129</c:v>
                </c:pt>
                <c:pt idx="1">
                  <c:v>97</c:v>
                </c:pt>
                <c:pt idx="2">
                  <c:v>102</c:v>
                </c:pt>
                <c:pt idx="3">
                  <c:v>156</c:v>
                </c:pt>
                <c:pt idx="4">
                  <c:v>173</c:v>
                </c:pt>
                <c:pt idx="5">
                  <c:v>180</c:v>
                </c:pt>
                <c:pt idx="6">
                  <c:v>233</c:v>
                </c:pt>
                <c:pt idx="7">
                  <c:v>245</c:v>
                </c:pt>
                <c:pt idx="8">
                  <c:v>196</c:v>
                </c:pt>
                <c:pt idx="9">
                  <c:v>199</c:v>
                </c:pt>
                <c:pt idx="10">
                  <c:v>167</c:v>
                </c:pt>
                <c:pt idx="11">
                  <c:v>178</c:v>
                </c:pt>
                <c:pt idx="12">
                  <c:v>109</c:v>
                </c:pt>
                <c:pt idx="13">
                  <c:v>78</c:v>
                </c:pt>
                <c:pt idx="14">
                  <c:v>103</c:v>
                </c:pt>
                <c:pt idx="15">
                  <c:v>117</c:v>
                </c:pt>
                <c:pt idx="16">
                  <c:v>199</c:v>
                </c:pt>
                <c:pt idx="17">
                  <c:v>201</c:v>
                </c:pt>
                <c:pt idx="18">
                  <c:v>239</c:v>
                </c:pt>
                <c:pt idx="19">
                  <c:v>212</c:v>
                </c:pt>
                <c:pt idx="20">
                  <c:v>173</c:v>
                </c:pt>
                <c:pt idx="21">
                  <c:v>197</c:v>
                </c:pt>
                <c:pt idx="22">
                  <c:v>135</c:v>
                </c:pt>
                <c:pt idx="23">
                  <c:v>124</c:v>
                </c:pt>
                <c:pt idx="24">
                  <c:v>114</c:v>
                </c:pt>
                <c:pt idx="25">
                  <c:v>80</c:v>
                </c:pt>
                <c:pt idx="26">
                  <c:v>128</c:v>
                </c:pt>
                <c:pt idx="27">
                  <c:v>153</c:v>
                </c:pt>
                <c:pt idx="28">
                  <c:v>194</c:v>
                </c:pt>
                <c:pt idx="29">
                  <c:v>197</c:v>
                </c:pt>
                <c:pt idx="30">
                  <c:v>233</c:v>
                </c:pt>
                <c:pt idx="31">
                  <c:v>215</c:v>
                </c:pt>
                <c:pt idx="32">
                  <c:v>197</c:v>
                </c:pt>
                <c:pt idx="33">
                  <c:v>153</c:v>
                </c:pt>
                <c:pt idx="34">
                  <c:v>130</c:v>
                </c:pt>
                <c:pt idx="35">
                  <c:v>164</c:v>
                </c:pt>
                <c:pt idx="36">
                  <c:v>105</c:v>
                </c:pt>
                <c:pt idx="37">
                  <c:v>113</c:v>
                </c:pt>
                <c:pt idx="38">
                  <c:v>104</c:v>
                </c:pt>
                <c:pt idx="39">
                  <c:v>136</c:v>
                </c:pt>
                <c:pt idx="40">
                  <c:v>172</c:v>
                </c:pt>
                <c:pt idx="41">
                  <c:v>182</c:v>
                </c:pt>
                <c:pt idx="42">
                  <c:v>211</c:v>
                </c:pt>
                <c:pt idx="43">
                  <c:v>210</c:v>
                </c:pt>
                <c:pt idx="44">
                  <c:v>167</c:v>
                </c:pt>
                <c:pt idx="45">
                  <c:v>143</c:v>
                </c:pt>
                <c:pt idx="46">
                  <c:v>161</c:v>
                </c:pt>
                <c:pt idx="47">
                  <c:v>124</c:v>
                </c:pt>
                <c:pt idx="48">
                  <c:v>97</c:v>
                </c:pt>
                <c:pt idx="49">
                  <c:v>123</c:v>
                </c:pt>
                <c:pt idx="50">
                  <c:v>132</c:v>
                </c:pt>
                <c:pt idx="51">
                  <c:v>167</c:v>
                </c:pt>
                <c:pt idx="52">
                  <c:v>166</c:v>
                </c:pt>
                <c:pt idx="53">
                  <c:v>218</c:v>
                </c:pt>
                <c:pt idx="54">
                  <c:v>211</c:v>
                </c:pt>
                <c:pt idx="55">
                  <c:v>203</c:v>
                </c:pt>
                <c:pt idx="56">
                  <c:v>181</c:v>
                </c:pt>
                <c:pt idx="57">
                  <c:v>144</c:v>
                </c:pt>
                <c:pt idx="58">
                  <c:v>140</c:v>
                </c:pt>
                <c:pt idx="59">
                  <c:v>128</c:v>
                </c:pt>
                <c:pt idx="60">
                  <c:v>102</c:v>
                </c:pt>
                <c:pt idx="61">
                  <c:v>98</c:v>
                </c:pt>
                <c:pt idx="62">
                  <c:v>89</c:v>
                </c:pt>
                <c:pt idx="63">
                  <c:v>136</c:v>
                </c:pt>
                <c:pt idx="64">
                  <c:v>176</c:v>
                </c:pt>
                <c:pt idx="65">
                  <c:v>178</c:v>
                </c:pt>
                <c:pt idx="66">
                  <c:v>221</c:v>
                </c:pt>
                <c:pt idx="67">
                  <c:v>217</c:v>
                </c:pt>
                <c:pt idx="68">
                  <c:v>250</c:v>
                </c:pt>
                <c:pt idx="69">
                  <c:v>188</c:v>
                </c:pt>
                <c:pt idx="70">
                  <c:v>133</c:v>
                </c:pt>
                <c:pt idx="71">
                  <c:v>151</c:v>
                </c:pt>
                <c:pt idx="72">
                  <c:v>114</c:v>
                </c:pt>
                <c:pt idx="73">
                  <c:v>101</c:v>
                </c:pt>
                <c:pt idx="74">
                  <c:v>130</c:v>
                </c:pt>
                <c:pt idx="75">
                  <c:v>127</c:v>
                </c:pt>
                <c:pt idx="76">
                  <c:v>173</c:v>
                </c:pt>
                <c:pt idx="77">
                  <c:v>183</c:v>
                </c:pt>
                <c:pt idx="78">
                  <c:v>247</c:v>
                </c:pt>
                <c:pt idx="79">
                  <c:v>191</c:v>
                </c:pt>
                <c:pt idx="80">
                  <c:v>140</c:v>
                </c:pt>
                <c:pt idx="81">
                  <c:v>113</c:v>
                </c:pt>
                <c:pt idx="82">
                  <c:v>98</c:v>
                </c:pt>
                <c:pt idx="83">
                  <c:v>100</c:v>
                </c:pt>
                <c:pt idx="84">
                  <c:v>119</c:v>
                </c:pt>
                <c:pt idx="85">
                  <c:v>66</c:v>
                </c:pt>
                <c:pt idx="86">
                  <c:v>85</c:v>
                </c:pt>
                <c:pt idx="87">
                  <c:v>94</c:v>
                </c:pt>
                <c:pt idx="88">
                  <c:v>99</c:v>
                </c:pt>
                <c:pt idx="89">
                  <c:v>139</c:v>
                </c:pt>
                <c:pt idx="90">
                  <c:v>141</c:v>
                </c:pt>
                <c:pt idx="91">
                  <c:v>162</c:v>
                </c:pt>
                <c:pt idx="92">
                  <c:v>120</c:v>
                </c:pt>
                <c:pt idx="93">
                  <c:v>125</c:v>
                </c:pt>
                <c:pt idx="94">
                  <c:v>98</c:v>
                </c:pt>
                <c:pt idx="95">
                  <c:v>91</c:v>
                </c:pt>
                <c:pt idx="96">
                  <c:v>107</c:v>
                </c:pt>
                <c:pt idx="97">
                  <c:v>52</c:v>
                </c:pt>
                <c:pt idx="98">
                  <c:v>109</c:v>
                </c:pt>
                <c:pt idx="99">
                  <c:v>98</c:v>
                </c:pt>
                <c:pt idx="100">
                  <c:v>129</c:v>
                </c:pt>
                <c:pt idx="101">
                  <c:v>153</c:v>
                </c:pt>
                <c:pt idx="102">
                  <c:v>161</c:v>
                </c:pt>
                <c:pt idx="103">
                  <c:v>169</c:v>
                </c:pt>
                <c:pt idx="104">
                  <c:v>109</c:v>
                </c:pt>
                <c:pt idx="105">
                  <c:v>130</c:v>
                </c:pt>
                <c:pt idx="106">
                  <c:v>107</c:v>
                </c:pt>
                <c:pt idx="107">
                  <c:v>140</c:v>
                </c:pt>
                <c:pt idx="108">
                  <c:v>117</c:v>
                </c:pt>
                <c:pt idx="109">
                  <c:v>68</c:v>
                </c:pt>
                <c:pt idx="110">
                  <c:v>93</c:v>
                </c:pt>
                <c:pt idx="111">
                  <c:v>106</c:v>
                </c:pt>
                <c:pt idx="112">
                  <c:v>181</c:v>
                </c:pt>
                <c:pt idx="113">
                  <c:v>135</c:v>
                </c:pt>
                <c:pt idx="114">
                  <c:v>132</c:v>
                </c:pt>
                <c:pt idx="115">
                  <c:v>162</c:v>
                </c:pt>
                <c:pt idx="116">
                  <c:v>115</c:v>
                </c:pt>
                <c:pt idx="117">
                  <c:v>103</c:v>
                </c:pt>
                <c:pt idx="118">
                  <c:v>104</c:v>
                </c:pt>
                <c:pt idx="119">
                  <c:v>118</c:v>
                </c:pt>
                <c:pt idx="120">
                  <c:v>79</c:v>
                </c:pt>
                <c:pt idx="121">
                  <c:v>74</c:v>
                </c:pt>
                <c:pt idx="122">
                  <c:v>79</c:v>
                </c:pt>
                <c:pt idx="123">
                  <c:v>72</c:v>
                </c:pt>
                <c:pt idx="124">
                  <c:v>108</c:v>
                </c:pt>
                <c:pt idx="125">
                  <c:v>116</c:v>
                </c:pt>
                <c:pt idx="126">
                  <c:v>112</c:v>
                </c:pt>
                <c:pt idx="127">
                  <c:v>184</c:v>
                </c:pt>
                <c:pt idx="128">
                  <c:v>128</c:v>
                </c:pt>
                <c:pt idx="129">
                  <c:v>105</c:v>
                </c:pt>
                <c:pt idx="130">
                  <c:v>77</c:v>
                </c:pt>
                <c:pt idx="131">
                  <c:v>74</c:v>
                </c:pt>
                <c:pt idx="132">
                  <c:v>68</c:v>
                </c:pt>
                <c:pt idx="133">
                  <c:v>48</c:v>
                </c:pt>
                <c:pt idx="134">
                  <c:v>56</c:v>
                </c:pt>
                <c:pt idx="135">
                  <c:v>81</c:v>
                </c:pt>
                <c:pt idx="136">
                  <c:v>88</c:v>
                </c:pt>
                <c:pt idx="137">
                  <c:v>113</c:v>
                </c:pt>
                <c:pt idx="138">
                  <c:v>104</c:v>
                </c:pt>
                <c:pt idx="139">
                  <c:v>96</c:v>
                </c:pt>
                <c:pt idx="140">
                  <c:v>90</c:v>
                </c:pt>
                <c:pt idx="141">
                  <c:v>89</c:v>
                </c:pt>
                <c:pt idx="142">
                  <c:v>60</c:v>
                </c:pt>
                <c:pt idx="143">
                  <c:v>76</c:v>
                </c:pt>
                <c:pt idx="144">
                  <c:v>88</c:v>
                </c:pt>
                <c:pt idx="145">
                  <c:v>41</c:v>
                </c:pt>
                <c:pt idx="146">
                  <c:v>56</c:v>
                </c:pt>
                <c:pt idx="147">
                  <c:v>68</c:v>
                </c:pt>
                <c:pt idx="148">
                  <c:v>98</c:v>
                </c:pt>
                <c:pt idx="149">
                  <c:v>90</c:v>
                </c:pt>
                <c:pt idx="150">
                  <c:v>114</c:v>
                </c:pt>
                <c:pt idx="151">
                  <c:v>91</c:v>
                </c:pt>
                <c:pt idx="152">
                  <c:v>81</c:v>
                </c:pt>
                <c:pt idx="153">
                  <c:v>82</c:v>
                </c:pt>
                <c:pt idx="154">
                  <c:v>71</c:v>
                </c:pt>
                <c:pt idx="155">
                  <c:v>71</c:v>
                </c:pt>
                <c:pt idx="156">
                  <c:v>63</c:v>
                </c:pt>
                <c:pt idx="157">
                  <c:v>59</c:v>
                </c:pt>
                <c:pt idx="158">
                  <c:v>64</c:v>
                </c:pt>
                <c:pt idx="159">
                  <c:v>67</c:v>
                </c:pt>
                <c:pt idx="160">
                  <c:v>81</c:v>
                </c:pt>
                <c:pt idx="161">
                  <c:v>107</c:v>
                </c:pt>
                <c:pt idx="162">
                  <c:v>123</c:v>
                </c:pt>
                <c:pt idx="163">
                  <c:v>105</c:v>
                </c:pt>
                <c:pt idx="164">
                  <c:v>86</c:v>
                </c:pt>
                <c:pt idx="165">
                  <c:v>80</c:v>
                </c:pt>
                <c:pt idx="166">
                  <c:v>69</c:v>
                </c:pt>
                <c:pt idx="167">
                  <c:v>62</c:v>
                </c:pt>
                <c:pt idx="168">
                  <c:v>94</c:v>
                </c:pt>
                <c:pt idx="169">
                  <c:v>51</c:v>
                </c:pt>
                <c:pt idx="170">
                  <c:v>71</c:v>
                </c:pt>
                <c:pt idx="171">
                  <c:v>71</c:v>
                </c:pt>
                <c:pt idx="172">
                  <c:v>138</c:v>
                </c:pt>
                <c:pt idx="173">
                  <c:v>266</c:v>
                </c:pt>
                <c:pt idx="174">
                  <c:v>316</c:v>
                </c:pt>
                <c:pt idx="175">
                  <c:v>312</c:v>
                </c:pt>
                <c:pt idx="176">
                  <c:v>186</c:v>
                </c:pt>
                <c:pt idx="177">
                  <c:v>168</c:v>
                </c:pt>
                <c:pt idx="178">
                  <c:v>138</c:v>
                </c:pt>
                <c:pt idx="179">
                  <c:v>131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653488"/>
        <c:axId val="528632712"/>
      </c:lineChart>
      <c:catAx>
        <c:axId val="5286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32712"/>
        <c:crosses val="autoZero"/>
        <c:auto val="1"/>
        <c:lblAlgn val="ctr"/>
        <c:lblOffset val="100"/>
        <c:noMultiLvlLbl val="0"/>
      </c:catAx>
      <c:valAx>
        <c:axId val="52863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Shooting Incidents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5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</a:rPr>
              <a:t>Breakdowns of Number of Shooting Incidents by Month</a:t>
            </a:r>
            <a:endParaRPr lang="en-US" sz="1300" dirty="0">
              <a:effectLst/>
            </a:endParaRPr>
          </a:p>
        </c:rich>
      </c:tx>
      <c:layout>
        <c:manualLayout>
          <c:xMode val="edge"/>
          <c:yMode val="edge"/>
          <c:x val="0.11260572975999622"/>
          <c:y val="2.3845003720696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C00000"/>
          </a:solidFill>
          <a:ln>
            <a:noFill/>
          </a:ln>
          <a:effectLst/>
        </c:spPr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Sheet3!$A$4:$A$16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1505</c:v>
                </c:pt>
                <c:pt idx="1">
                  <c:v>1149</c:v>
                </c:pt>
                <c:pt idx="2">
                  <c:v>1401</c:v>
                </c:pt>
                <c:pt idx="3">
                  <c:v>1649</c:v>
                </c:pt>
                <c:pt idx="4">
                  <c:v>2175</c:v>
                </c:pt>
                <c:pt idx="5">
                  <c:v>2458</c:v>
                </c:pt>
                <c:pt idx="6">
                  <c:v>2798</c:v>
                </c:pt>
                <c:pt idx="7">
                  <c:v>2774</c:v>
                </c:pt>
                <c:pt idx="8">
                  <c:v>2219</c:v>
                </c:pt>
                <c:pt idx="9">
                  <c:v>2019</c:v>
                </c:pt>
                <c:pt idx="10">
                  <c:v>1688</c:v>
                </c:pt>
                <c:pt idx="11">
                  <c:v>1732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028664"/>
        <c:axId val="584029840"/>
      </c:barChart>
      <c:catAx>
        <c:axId val="58402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9840"/>
        <c:crosses val="autoZero"/>
        <c:auto val="1"/>
        <c:lblAlgn val="ctr"/>
        <c:lblOffset val="100"/>
        <c:noMultiLvlLbl val="0"/>
      </c:catAx>
      <c:valAx>
        <c:axId val="5840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Brooklyn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41457620890740177"/>
          <c:y val="2.5195613185836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5.4591257448548536E-2"/>
                  <c:y val="9.008653918260213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9050522358002158E-2"/>
                  <c:y val="5.838230221222347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6336987952271719E-2"/>
                  <c:y val="0.13099812523434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Sheet2!$K$28:$K$32</c:f>
              <c:strCache>
                <c:ptCount val="5"/>
                <c:pt idx="0">
                  <c:v>ASIAN / PACIFIC ISLANDER</c:v>
                </c:pt>
                <c:pt idx="1">
                  <c:v>BLACK</c:v>
                </c:pt>
                <c:pt idx="2">
                  <c:v>BLACK HISPANIC</c:v>
                </c:pt>
                <c:pt idx="3">
                  <c:v>WHITE</c:v>
                </c:pt>
                <c:pt idx="4">
                  <c:v>WHITE HISPANIC</c:v>
                </c:pt>
              </c:strCache>
            </c:strRef>
          </c:cat>
          <c:val>
            <c:numRef>
              <c:f>Sheet2!$L$28:$L$32</c:f>
              <c:numCache>
                <c:formatCode>General</c:formatCode>
                <c:ptCount val="5"/>
                <c:pt idx="0">
                  <c:v>33</c:v>
                </c:pt>
                <c:pt idx="1">
                  <c:v>4280</c:v>
                </c:pt>
                <c:pt idx="2">
                  <c:v>231</c:v>
                </c:pt>
                <c:pt idx="3">
                  <c:v>78</c:v>
                </c:pt>
                <c:pt idx="4">
                  <c:v>359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10270763261036"/>
          <c:y val="0.14134342215944259"/>
          <c:w val="0.2102301686203627"/>
          <c:h val="0.587546324217943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/>
              <a:t>Bronx </a:t>
            </a:r>
            <a:endParaRPr lang="en-US" sz="1200" b="1" dirty="0"/>
          </a:p>
        </c:rich>
      </c:tx>
      <c:layout>
        <c:manualLayout>
          <c:xMode val="edge"/>
          <c:yMode val="edge"/>
          <c:x val="0.450383412588395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Sheet2!$K$15:$K$20</c:f>
              <c:strCache>
                <c:ptCount val="6"/>
                <c:pt idx="0">
                  <c:v>AMERICAN INDIAN/ALASKAN NATIVE</c:v>
                </c:pt>
                <c:pt idx="1">
                  <c:v>ASIAN / PACIFIC ISLANDER</c:v>
                </c:pt>
                <c:pt idx="2">
                  <c:v>BLACK</c:v>
                </c:pt>
                <c:pt idx="3">
                  <c:v>BLACK HISPANIC</c:v>
                </c:pt>
                <c:pt idx="4">
                  <c:v>WHITE</c:v>
                </c:pt>
                <c:pt idx="5">
                  <c:v>WHITE HISPANIC</c:v>
                </c:pt>
              </c:strCache>
            </c:strRef>
          </c:cat>
          <c:val>
            <c:numRef>
              <c:f>Sheet2!$L$15:$L$20</c:f>
              <c:numCache>
                <c:formatCode>General</c:formatCode>
                <c:ptCount val="6"/>
                <c:pt idx="0">
                  <c:v>1</c:v>
                </c:pt>
                <c:pt idx="1">
                  <c:v>27</c:v>
                </c:pt>
                <c:pt idx="2">
                  <c:v>2452</c:v>
                </c:pt>
                <c:pt idx="3">
                  <c:v>525</c:v>
                </c:pt>
                <c:pt idx="4">
                  <c:v>47</c:v>
                </c:pt>
                <c:pt idx="5">
                  <c:v>917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2021-06-06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0C99-6591-4F76-8D5D-CEDAD4AEDF8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4847E-B2C6-4D95-9DBD-43411F21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, welcome to my presentation for the final project on NYPD shooting incident data report.</a:t>
            </a:r>
          </a:p>
          <a:p>
            <a:r>
              <a:rPr lang="en-US" baseline="0" dirty="0" err="1" smtClean="0"/>
              <a:t>NewYork</a:t>
            </a:r>
            <a:r>
              <a:rPr lang="en-US" baseline="0" dirty="0" smtClean="0"/>
              <a:t> is the home of American dream. It is furnace of races and the biggest city of the world.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bright sides to the cities but naturally comes with many problems.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 a pleasure to analyze the NYPD shooting incident data showcasing the underlying problems in New York.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presentation, I’d like to show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big this shooting problem is throughout the city and share my insights on this data set.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baseline="0" dirty="0" smtClean="0"/>
              <a:t>analyzed the NYPD shooting incident data provided between 2006 and 2020.</a:t>
            </a:r>
          </a:p>
          <a:p>
            <a:r>
              <a:rPr lang="en-US" baseline="0" dirty="0" smtClean="0"/>
              <a:t>With tools I learned in lectures, I cleaned up, performed Exploratory data analysis, visualized the data for further insights.</a:t>
            </a:r>
          </a:p>
          <a:p>
            <a:r>
              <a:rPr lang="en-US" baseline="0" dirty="0" smtClean="0"/>
              <a:t>I ended up filling in NA values and made a quick trend line to look at how number of shooting incidents trended over time.</a:t>
            </a:r>
          </a:p>
          <a:p>
            <a:r>
              <a:rPr lang="en-US" baseline="0" dirty="0" smtClean="0"/>
              <a:t>Also had a chance to break down the victim’s race in different counties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 until 2020, there was clearly downward movement to the number of shooting incidents reported to NYPD.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most interesting 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insight I found from this trend line is that there is seasonality in the reported shooting incident data.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makes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sense as people are more active and greater chance for confrontation.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It’d be interesting to further investigate what happened in 2020.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mentioned,</a:t>
            </a:r>
            <a:r>
              <a:rPr lang="en-US" baseline="0" dirty="0" smtClean="0"/>
              <a:t> there is probably more activities during the summer months leaving to more shooting incidents reported. </a:t>
            </a:r>
          </a:p>
          <a:p>
            <a:r>
              <a:rPr lang="en-US" baseline="0" dirty="0" smtClean="0"/>
              <a:t>People party more and my take is that there are more people using drugs in the parties leaving to more gang activities and confrontations.</a:t>
            </a:r>
          </a:p>
          <a:p>
            <a:r>
              <a:rPr lang="en-US" baseline="0" dirty="0" smtClean="0"/>
              <a:t>Unfortunately that probably means more gun violence. Trend line and this monthly shooting bar graph clearly shows that there are more shooting incidents reported to NYPD during the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four counties, Bronx and Brooklyn had majority</a:t>
            </a:r>
            <a:r>
              <a:rPr lang="en-US" baseline="0" dirty="0" smtClean="0"/>
              <a:t> of shooting incidents reported.</a:t>
            </a:r>
          </a:p>
          <a:p>
            <a:r>
              <a:rPr lang="en-US" baseline="0" dirty="0" smtClean="0"/>
              <a:t>62% and 86% of victims were black followed by Hispanics.</a:t>
            </a:r>
          </a:p>
          <a:p>
            <a:r>
              <a:rPr lang="en-US" baseline="0" dirty="0" smtClean="0"/>
              <a:t>I strongly suspect this is due to gang related shooting incidents reported to NYPD</a:t>
            </a:r>
          </a:p>
          <a:p>
            <a:r>
              <a:rPr lang="en-US" baseline="0" dirty="0" smtClean="0"/>
              <a:t>With further digging, I found out that Bronx and Brooklyn had higher black population compare to other two counties as well.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was clear downward fall to the monthly number of shootings reported in </a:t>
            </a:r>
            <a:r>
              <a:rPr lang="en-US" baseline="0" dirty="0" err="1" smtClean="0"/>
              <a:t>NewYork</a:t>
            </a:r>
            <a:r>
              <a:rPr lang="en-US" baseline="0" dirty="0" smtClean="0"/>
              <a:t> except 2020. </a:t>
            </a:r>
          </a:p>
          <a:p>
            <a:r>
              <a:rPr lang="en-US" baseline="0" dirty="0" smtClean="0"/>
              <a:t>The most interesting insight I found is the seasonality in the shooting incidents reported. I did not think there’d be any relationship between shooting incidents and the season</a:t>
            </a:r>
          </a:p>
          <a:p>
            <a:r>
              <a:rPr lang="en-US" baseline="0" dirty="0" smtClean="0"/>
              <a:t>But clearly, as more people and gangs are active, there are more chances for confrontations leading to shooting incidents it seems.</a:t>
            </a:r>
          </a:p>
          <a:p>
            <a:r>
              <a:rPr lang="en-US" baseline="0" dirty="0" smtClean="0"/>
              <a:t>Unfortunately, two biggest counties with most shooting incidents are Bronx and Brooklyn.</a:t>
            </a:r>
          </a:p>
          <a:p>
            <a:r>
              <a:rPr lang="en-US" baseline="0" dirty="0" smtClean="0"/>
              <a:t>As suspected very large portion of victims of shooting incidents were blacks and Hispanics. This further solidifies my suspicions of</a:t>
            </a:r>
          </a:p>
          <a:p>
            <a:r>
              <a:rPr lang="en-US" baseline="0" dirty="0" smtClean="0"/>
              <a:t>Gang related shooting incidents. Gangs and shootings as we know are go together and it is unfortunate the data set clearly shows this.</a:t>
            </a:r>
          </a:p>
          <a:p>
            <a:r>
              <a:rPr lang="en-US" baseline="0" dirty="0" smtClean="0"/>
              <a:t>With further granular data, I would like to investigate what caused the big spike in 2020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feel free to use</a:t>
            </a:r>
            <a:r>
              <a:rPr lang="en-US" baseline="0" dirty="0" smtClean="0"/>
              <a:t> the link provided to have a look at my report written in R on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for listening and hope to hear back from you for feedbacks!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NYPD </a:t>
            </a:r>
            <a:r>
              <a:rPr lang="en-US" dirty="0"/>
              <a:t>Shooting Incident Data Report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29249" y="2646010"/>
            <a:ext cx="9143999" cy="432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100"/>
              <a:t>Prepared By </a:t>
            </a:r>
            <a:r>
              <a:rPr lang="en-US" sz="1100" dirty="0" err="1"/>
              <a:t>Daekyum</a:t>
            </a:r>
            <a:r>
              <a:rPr lang="en-US" sz="1100" dirty="0"/>
              <a:t> Kim</a:t>
            </a:r>
          </a:p>
          <a:p>
            <a:pPr algn="r"/>
            <a:r>
              <a:rPr lang="en-US" sz="1100" dirty="0"/>
              <a:t>June 6</a:t>
            </a:r>
            <a:r>
              <a:rPr lang="en-US" sz="1100" baseline="30000" dirty="0"/>
              <a:t>th</a:t>
            </a:r>
            <a:r>
              <a:rPr lang="en-US" sz="1100" dirty="0"/>
              <a:t>, 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43408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Historic NYPD Shooting Incident data between 2006 and 2020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Trend Line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Seasonality of Shooting Incidents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Breakdown of Reported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Shooting Incidents By Race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Monthly Number of Shooting Incident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16238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Downward movement to shooting incidents reported to NYPD.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 </a:t>
            </a:r>
            <a:r>
              <a:rPr lang="en-US" altLang="ko-KR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seasonality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the number of shooting incidents reported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Very interesting to further investigate what happened in 2020 causing the spike.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32747"/>
              </p:ext>
            </p:extLst>
          </p:nvPr>
        </p:nvGraphicFramePr>
        <p:xfrm>
          <a:off x="1840862" y="771550"/>
          <a:ext cx="6979610" cy="321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Seasonality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264481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Clearly, there are more shooting incidents during the summer months.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509962"/>
              </p:ext>
            </p:extLst>
          </p:nvPr>
        </p:nvGraphicFramePr>
        <p:xfrm>
          <a:off x="1778794" y="973931"/>
          <a:ext cx="6969670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60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Breakdown of Shooting Incidents’ Victims By Race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37628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Majority of victims are black with 62% and 86%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suspect these are all gang related shooting violence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419298"/>
              </p:ext>
            </p:extLst>
          </p:nvPr>
        </p:nvGraphicFramePr>
        <p:xfrm>
          <a:off x="3775721" y="783617"/>
          <a:ext cx="5012977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71653"/>
              </p:ext>
            </p:extLst>
          </p:nvPr>
        </p:nvGraphicFramePr>
        <p:xfrm>
          <a:off x="1291406" y="884466"/>
          <a:ext cx="3928666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1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48005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Number</a:t>
                      </a:r>
                      <a:r>
                        <a:rPr lang="en-US" altLang="ko-KR" sz="1200" b="1" baseline="0" dirty="0" smtClean="0">
                          <a:cs typeface="Arial" pitchFamily="34" charset="0"/>
                        </a:rPr>
                        <a:t> of Shooting Incidents reported was trending downward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Seasonality in Shooting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Incidents Reported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Bronx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Brooklyn, notorious for gangs, had big shooting incidents reported.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43836" y="46645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Conclusion</a:t>
            </a:r>
            <a:endParaRPr lang="en-US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5696" y="2571750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512" y="1635646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https://github.com/dk2kim/Final-Report/blob/main/README.md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35646"/>
            <a:ext cx="760503" cy="42054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740</Words>
  <Application>Microsoft Office PowerPoint</Application>
  <PresentationFormat>On-screen Show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Final Project:  NYPD Shooting Incident Data Report</vt:lpstr>
      <vt:lpstr>PowerPoint Presentation</vt:lpstr>
      <vt:lpstr>Monthly Number of Shooting Incident</vt:lpstr>
      <vt:lpstr>Seasonality</vt:lpstr>
      <vt:lpstr>Breakdown of Shooting Incidents’ Victims By Race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96</cp:revision>
  <dcterms:created xsi:type="dcterms:W3CDTF">2016-12-01T00:32:25Z</dcterms:created>
  <dcterms:modified xsi:type="dcterms:W3CDTF">2021-06-07T04:19:15Z</dcterms:modified>
</cp:coreProperties>
</file>