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4" r:id="rId3"/>
  </p:sldMasterIdLst>
  <p:notesMasterIdLst>
    <p:notesMasterId r:id="rId14"/>
  </p:notesMasterIdLst>
  <p:handoutMasterIdLst>
    <p:handoutMasterId r:id="rId15"/>
  </p:handoutMasterIdLst>
  <p:sldIdLst>
    <p:sldId id="299" r:id="rId4"/>
    <p:sldId id="288" r:id="rId5"/>
    <p:sldId id="283" r:id="rId6"/>
    <p:sldId id="303" r:id="rId7"/>
    <p:sldId id="304" r:id="rId8"/>
    <p:sldId id="305" r:id="rId9"/>
    <p:sldId id="261" r:id="rId10"/>
    <p:sldId id="296" r:id="rId11"/>
    <p:sldId id="298" r:id="rId12"/>
    <p:sldId id="300" r:id="rId1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7DE1"/>
    <a:srgbClr val="F4BD2D"/>
    <a:srgbClr val="F07624"/>
    <a:srgbClr val="1ED4DE"/>
    <a:srgbClr val="E62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howGuides="1">
      <p:cViewPr varScale="1">
        <p:scale>
          <a:sx n="143" d="100"/>
          <a:sy n="143" d="100"/>
        </p:scale>
        <p:origin x="702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585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k2ki\Desktop\Grad\clea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k2ki\Desktop\Grad\clea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k2ki\Desktop\Grad\clea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k2ki\Desktop\Grad\clea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[clean.xlsx]Sheet2!PivotTable1</c:name>
    <c:fmtId val="1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Monthly Number of Shooting</a:t>
            </a:r>
            <a:r>
              <a:rPr lang="en-US" b="1" baseline="0" dirty="0"/>
              <a:t> Incident</a:t>
            </a:r>
            <a:endParaRPr lang="en-US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Sheet2!$B$3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multiLvlStrRef>
              <c:f>Sheet2!$A$4:$A$199</c:f>
              <c:multiLvlStrCache>
                <c:ptCount val="180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  <c:pt idx="12">
                    <c:v>Jan</c:v>
                  </c:pt>
                  <c:pt idx="13">
                    <c:v>Feb</c:v>
                  </c:pt>
                  <c:pt idx="14">
                    <c:v>Mar</c:v>
                  </c:pt>
                  <c:pt idx="15">
                    <c:v>Apr</c:v>
                  </c:pt>
                  <c:pt idx="16">
                    <c:v>May</c:v>
                  </c:pt>
                  <c:pt idx="17">
                    <c:v>Jun</c:v>
                  </c:pt>
                  <c:pt idx="18">
                    <c:v>Jul</c:v>
                  </c:pt>
                  <c:pt idx="19">
                    <c:v>Aug</c:v>
                  </c:pt>
                  <c:pt idx="20">
                    <c:v>Sep</c:v>
                  </c:pt>
                  <c:pt idx="21">
                    <c:v>Oct</c:v>
                  </c:pt>
                  <c:pt idx="22">
                    <c:v>Nov</c:v>
                  </c:pt>
                  <c:pt idx="23">
                    <c:v>Dec</c:v>
                  </c:pt>
                  <c:pt idx="24">
                    <c:v>Jan</c:v>
                  </c:pt>
                  <c:pt idx="25">
                    <c:v>Feb</c:v>
                  </c:pt>
                  <c:pt idx="26">
                    <c:v>Mar</c:v>
                  </c:pt>
                  <c:pt idx="27">
                    <c:v>Apr</c:v>
                  </c:pt>
                  <c:pt idx="28">
                    <c:v>May</c:v>
                  </c:pt>
                  <c:pt idx="29">
                    <c:v>Jun</c:v>
                  </c:pt>
                  <c:pt idx="30">
                    <c:v>Jul</c:v>
                  </c:pt>
                  <c:pt idx="31">
                    <c:v>Aug</c:v>
                  </c:pt>
                  <c:pt idx="32">
                    <c:v>Sep</c:v>
                  </c:pt>
                  <c:pt idx="33">
                    <c:v>Oct</c:v>
                  </c:pt>
                  <c:pt idx="34">
                    <c:v>Nov</c:v>
                  </c:pt>
                  <c:pt idx="35">
                    <c:v>Dec</c:v>
                  </c:pt>
                  <c:pt idx="36">
                    <c:v>Jan</c:v>
                  </c:pt>
                  <c:pt idx="37">
                    <c:v>Feb</c:v>
                  </c:pt>
                  <c:pt idx="38">
                    <c:v>Mar</c:v>
                  </c:pt>
                  <c:pt idx="39">
                    <c:v>Apr</c:v>
                  </c:pt>
                  <c:pt idx="40">
                    <c:v>May</c:v>
                  </c:pt>
                  <c:pt idx="41">
                    <c:v>Jun</c:v>
                  </c:pt>
                  <c:pt idx="42">
                    <c:v>Jul</c:v>
                  </c:pt>
                  <c:pt idx="43">
                    <c:v>Aug</c:v>
                  </c:pt>
                  <c:pt idx="44">
                    <c:v>Sep</c:v>
                  </c:pt>
                  <c:pt idx="45">
                    <c:v>Oct</c:v>
                  </c:pt>
                  <c:pt idx="46">
                    <c:v>Nov</c:v>
                  </c:pt>
                  <c:pt idx="47">
                    <c:v>Dec</c:v>
                  </c:pt>
                  <c:pt idx="48">
                    <c:v>Jan</c:v>
                  </c:pt>
                  <c:pt idx="49">
                    <c:v>Feb</c:v>
                  </c:pt>
                  <c:pt idx="50">
                    <c:v>Mar</c:v>
                  </c:pt>
                  <c:pt idx="51">
                    <c:v>Apr</c:v>
                  </c:pt>
                  <c:pt idx="52">
                    <c:v>May</c:v>
                  </c:pt>
                  <c:pt idx="53">
                    <c:v>Jun</c:v>
                  </c:pt>
                  <c:pt idx="54">
                    <c:v>Jul</c:v>
                  </c:pt>
                  <c:pt idx="55">
                    <c:v>Aug</c:v>
                  </c:pt>
                  <c:pt idx="56">
                    <c:v>Sep</c:v>
                  </c:pt>
                  <c:pt idx="57">
                    <c:v>Oct</c:v>
                  </c:pt>
                  <c:pt idx="58">
                    <c:v>Nov</c:v>
                  </c:pt>
                  <c:pt idx="59">
                    <c:v>Dec</c:v>
                  </c:pt>
                  <c:pt idx="60">
                    <c:v>Jan</c:v>
                  </c:pt>
                  <c:pt idx="61">
                    <c:v>Feb</c:v>
                  </c:pt>
                  <c:pt idx="62">
                    <c:v>Mar</c:v>
                  </c:pt>
                  <c:pt idx="63">
                    <c:v>Apr</c:v>
                  </c:pt>
                  <c:pt idx="64">
                    <c:v>May</c:v>
                  </c:pt>
                  <c:pt idx="65">
                    <c:v>Jun</c:v>
                  </c:pt>
                  <c:pt idx="66">
                    <c:v>Jul</c:v>
                  </c:pt>
                  <c:pt idx="67">
                    <c:v>Aug</c:v>
                  </c:pt>
                  <c:pt idx="68">
                    <c:v>Sep</c:v>
                  </c:pt>
                  <c:pt idx="69">
                    <c:v>Oct</c:v>
                  </c:pt>
                  <c:pt idx="70">
                    <c:v>Nov</c:v>
                  </c:pt>
                  <c:pt idx="71">
                    <c:v>Dec</c:v>
                  </c:pt>
                  <c:pt idx="72">
                    <c:v>Jan</c:v>
                  </c:pt>
                  <c:pt idx="73">
                    <c:v>Feb</c:v>
                  </c:pt>
                  <c:pt idx="74">
                    <c:v>Mar</c:v>
                  </c:pt>
                  <c:pt idx="75">
                    <c:v>Apr</c:v>
                  </c:pt>
                  <c:pt idx="76">
                    <c:v>May</c:v>
                  </c:pt>
                  <c:pt idx="77">
                    <c:v>Jun</c:v>
                  </c:pt>
                  <c:pt idx="78">
                    <c:v>Jul</c:v>
                  </c:pt>
                  <c:pt idx="79">
                    <c:v>Aug</c:v>
                  </c:pt>
                  <c:pt idx="80">
                    <c:v>Sep</c:v>
                  </c:pt>
                  <c:pt idx="81">
                    <c:v>Oct</c:v>
                  </c:pt>
                  <c:pt idx="82">
                    <c:v>Nov</c:v>
                  </c:pt>
                  <c:pt idx="83">
                    <c:v>Dec</c:v>
                  </c:pt>
                  <c:pt idx="84">
                    <c:v>Jan</c:v>
                  </c:pt>
                  <c:pt idx="85">
                    <c:v>Feb</c:v>
                  </c:pt>
                  <c:pt idx="86">
                    <c:v>Mar</c:v>
                  </c:pt>
                  <c:pt idx="87">
                    <c:v>Apr</c:v>
                  </c:pt>
                  <c:pt idx="88">
                    <c:v>May</c:v>
                  </c:pt>
                  <c:pt idx="89">
                    <c:v>Jun</c:v>
                  </c:pt>
                  <c:pt idx="90">
                    <c:v>Jul</c:v>
                  </c:pt>
                  <c:pt idx="91">
                    <c:v>Aug</c:v>
                  </c:pt>
                  <c:pt idx="92">
                    <c:v>Sep</c:v>
                  </c:pt>
                  <c:pt idx="93">
                    <c:v>Oct</c:v>
                  </c:pt>
                  <c:pt idx="94">
                    <c:v>Nov</c:v>
                  </c:pt>
                  <c:pt idx="95">
                    <c:v>Dec</c:v>
                  </c:pt>
                  <c:pt idx="96">
                    <c:v>Jan</c:v>
                  </c:pt>
                  <c:pt idx="97">
                    <c:v>Feb</c:v>
                  </c:pt>
                  <c:pt idx="98">
                    <c:v>Mar</c:v>
                  </c:pt>
                  <c:pt idx="99">
                    <c:v>Apr</c:v>
                  </c:pt>
                  <c:pt idx="100">
                    <c:v>May</c:v>
                  </c:pt>
                  <c:pt idx="101">
                    <c:v>Jun</c:v>
                  </c:pt>
                  <c:pt idx="102">
                    <c:v>Jul</c:v>
                  </c:pt>
                  <c:pt idx="103">
                    <c:v>Aug</c:v>
                  </c:pt>
                  <c:pt idx="104">
                    <c:v>Sep</c:v>
                  </c:pt>
                  <c:pt idx="105">
                    <c:v>Oct</c:v>
                  </c:pt>
                  <c:pt idx="106">
                    <c:v>Nov</c:v>
                  </c:pt>
                  <c:pt idx="107">
                    <c:v>Dec</c:v>
                  </c:pt>
                  <c:pt idx="108">
                    <c:v>Jan</c:v>
                  </c:pt>
                  <c:pt idx="109">
                    <c:v>Feb</c:v>
                  </c:pt>
                  <c:pt idx="110">
                    <c:v>Mar</c:v>
                  </c:pt>
                  <c:pt idx="111">
                    <c:v>Apr</c:v>
                  </c:pt>
                  <c:pt idx="112">
                    <c:v>May</c:v>
                  </c:pt>
                  <c:pt idx="113">
                    <c:v>Jun</c:v>
                  </c:pt>
                  <c:pt idx="114">
                    <c:v>Jul</c:v>
                  </c:pt>
                  <c:pt idx="115">
                    <c:v>Aug</c:v>
                  </c:pt>
                  <c:pt idx="116">
                    <c:v>Sep</c:v>
                  </c:pt>
                  <c:pt idx="117">
                    <c:v>Oct</c:v>
                  </c:pt>
                  <c:pt idx="118">
                    <c:v>Nov</c:v>
                  </c:pt>
                  <c:pt idx="119">
                    <c:v>Dec</c:v>
                  </c:pt>
                  <c:pt idx="120">
                    <c:v>Jan</c:v>
                  </c:pt>
                  <c:pt idx="121">
                    <c:v>Feb</c:v>
                  </c:pt>
                  <c:pt idx="122">
                    <c:v>Mar</c:v>
                  </c:pt>
                  <c:pt idx="123">
                    <c:v>Apr</c:v>
                  </c:pt>
                  <c:pt idx="124">
                    <c:v>May</c:v>
                  </c:pt>
                  <c:pt idx="125">
                    <c:v>Jun</c:v>
                  </c:pt>
                  <c:pt idx="126">
                    <c:v>Jul</c:v>
                  </c:pt>
                  <c:pt idx="127">
                    <c:v>Aug</c:v>
                  </c:pt>
                  <c:pt idx="128">
                    <c:v>Sep</c:v>
                  </c:pt>
                  <c:pt idx="129">
                    <c:v>Oct</c:v>
                  </c:pt>
                  <c:pt idx="130">
                    <c:v>Nov</c:v>
                  </c:pt>
                  <c:pt idx="131">
                    <c:v>Dec</c:v>
                  </c:pt>
                  <c:pt idx="132">
                    <c:v>Jan</c:v>
                  </c:pt>
                  <c:pt idx="133">
                    <c:v>Feb</c:v>
                  </c:pt>
                  <c:pt idx="134">
                    <c:v>Mar</c:v>
                  </c:pt>
                  <c:pt idx="135">
                    <c:v>Apr</c:v>
                  </c:pt>
                  <c:pt idx="136">
                    <c:v>May</c:v>
                  </c:pt>
                  <c:pt idx="137">
                    <c:v>Jun</c:v>
                  </c:pt>
                  <c:pt idx="138">
                    <c:v>Jul</c:v>
                  </c:pt>
                  <c:pt idx="139">
                    <c:v>Aug</c:v>
                  </c:pt>
                  <c:pt idx="140">
                    <c:v>Sep</c:v>
                  </c:pt>
                  <c:pt idx="141">
                    <c:v>Oct</c:v>
                  </c:pt>
                  <c:pt idx="142">
                    <c:v>Nov</c:v>
                  </c:pt>
                  <c:pt idx="143">
                    <c:v>Dec</c:v>
                  </c:pt>
                  <c:pt idx="144">
                    <c:v>Jan</c:v>
                  </c:pt>
                  <c:pt idx="145">
                    <c:v>Feb</c:v>
                  </c:pt>
                  <c:pt idx="146">
                    <c:v>Mar</c:v>
                  </c:pt>
                  <c:pt idx="147">
                    <c:v>Apr</c:v>
                  </c:pt>
                  <c:pt idx="148">
                    <c:v>May</c:v>
                  </c:pt>
                  <c:pt idx="149">
                    <c:v>Jun</c:v>
                  </c:pt>
                  <c:pt idx="150">
                    <c:v>Jul</c:v>
                  </c:pt>
                  <c:pt idx="151">
                    <c:v>Aug</c:v>
                  </c:pt>
                  <c:pt idx="152">
                    <c:v>Sep</c:v>
                  </c:pt>
                  <c:pt idx="153">
                    <c:v>Oct</c:v>
                  </c:pt>
                  <c:pt idx="154">
                    <c:v>Nov</c:v>
                  </c:pt>
                  <c:pt idx="155">
                    <c:v>Dec</c:v>
                  </c:pt>
                  <c:pt idx="156">
                    <c:v>Jan</c:v>
                  </c:pt>
                  <c:pt idx="157">
                    <c:v>Feb</c:v>
                  </c:pt>
                  <c:pt idx="158">
                    <c:v>Mar</c:v>
                  </c:pt>
                  <c:pt idx="159">
                    <c:v>Apr</c:v>
                  </c:pt>
                  <c:pt idx="160">
                    <c:v>May</c:v>
                  </c:pt>
                  <c:pt idx="161">
                    <c:v>Jun</c:v>
                  </c:pt>
                  <c:pt idx="162">
                    <c:v>Jul</c:v>
                  </c:pt>
                  <c:pt idx="163">
                    <c:v>Aug</c:v>
                  </c:pt>
                  <c:pt idx="164">
                    <c:v>Sep</c:v>
                  </c:pt>
                  <c:pt idx="165">
                    <c:v>Oct</c:v>
                  </c:pt>
                  <c:pt idx="166">
                    <c:v>Nov</c:v>
                  </c:pt>
                  <c:pt idx="167">
                    <c:v>Dec</c:v>
                  </c:pt>
                  <c:pt idx="168">
                    <c:v>Jan</c:v>
                  </c:pt>
                  <c:pt idx="169">
                    <c:v>Feb</c:v>
                  </c:pt>
                  <c:pt idx="170">
                    <c:v>Mar</c:v>
                  </c:pt>
                  <c:pt idx="171">
                    <c:v>Apr</c:v>
                  </c:pt>
                  <c:pt idx="172">
                    <c:v>May</c:v>
                  </c:pt>
                  <c:pt idx="173">
                    <c:v>Jun</c:v>
                  </c:pt>
                  <c:pt idx="174">
                    <c:v>Jul</c:v>
                  </c:pt>
                  <c:pt idx="175">
                    <c:v>Aug</c:v>
                  </c:pt>
                  <c:pt idx="176">
                    <c:v>Sep</c:v>
                  </c:pt>
                  <c:pt idx="177">
                    <c:v>Oct</c:v>
                  </c:pt>
                  <c:pt idx="178">
                    <c:v>Nov</c:v>
                  </c:pt>
                  <c:pt idx="179">
                    <c:v>Dec</c:v>
                  </c:pt>
                </c:lvl>
                <c:lvl>
                  <c:pt idx="0">
                    <c:v>2006</c:v>
                  </c:pt>
                  <c:pt idx="12">
                    <c:v>2007</c:v>
                  </c:pt>
                  <c:pt idx="24">
                    <c:v>2008</c:v>
                  </c:pt>
                  <c:pt idx="36">
                    <c:v>2009</c:v>
                  </c:pt>
                  <c:pt idx="48">
                    <c:v>2010</c:v>
                  </c:pt>
                  <c:pt idx="60">
                    <c:v>2011</c:v>
                  </c:pt>
                  <c:pt idx="72">
                    <c:v>2012</c:v>
                  </c:pt>
                  <c:pt idx="84">
                    <c:v>2013</c:v>
                  </c:pt>
                  <c:pt idx="96">
                    <c:v>2014</c:v>
                  </c:pt>
                  <c:pt idx="108">
                    <c:v>2015</c:v>
                  </c:pt>
                  <c:pt idx="120">
                    <c:v>2016</c:v>
                  </c:pt>
                  <c:pt idx="132">
                    <c:v>2017</c:v>
                  </c:pt>
                  <c:pt idx="144">
                    <c:v>2018</c:v>
                  </c:pt>
                  <c:pt idx="156">
                    <c:v>2019</c:v>
                  </c:pt>
                  <c:pt idx="168">
                    <c:v>2020</c:v>
                  </c:pt>
                </c:lvl>
              </c:multiLvlStrCache>
            </c:multiLvlStrRef>
          </c:cat>
          <c:val>
            <c:numRef>
              <c:f>Sheet2!$B$4:$B$199</c:f>
              <c:numCache>
                <c:formatCode>General</c:formatCode>
                <c:ptCount val="180"/>
                <c:pt idx="0">
                  <c:v>129</c:v>
                </c:pt>
                <c:pt idx="1">
                  <c:v>97</c:v>
                </c:pt>
                <c:pt idx="2">
                  <c:v>102</c:v>
                </c:pt>
                <c:pt idx="3">
                  <c:v>156</c:v>
                </c:pt>
                <c:pt idx="4">
                  <c:v>173</c:v>
                </c:pt>
                <c:pt idx="5">
                  <c:v>180</c:v>
                </c:pt>
                <c:pt idx="6">
                  <c:v>233</c:v>
                </c:pt>
                <c:pt idx="7">
                  <c:v>245</c:v>
                </c:pt>
                <c:pt idx="8">
                  <c:v>196</c:v>
                </c:pt>
                <c:pt idx="9">
                  <c:v>199</c:v>
                </c:pt>
                <c:pt idx="10">
                  <c:v>167</c:v>
                </c:pt>
                <c:pt idx="11">
                  <c:v>178</c:v>
                </c:pt>
                <c:pt idx="12">
                  <c:v>109</c:v>
                </c:pt>
                <c:pt idx="13">
                  <c:v>78</c:v>
                </c:pt>
                <c:pt idx="14">
                  <c:v>103</c:v>
                </c:pt>
                <c:pt idx="15">
                  <c:v>117</c:v>
                </c:pt>
                <c:pt idx="16">
                  <c:v>199</c:v>
                </c:pt>
                <c:pt idx="17">
                  <c:v>201</c:v>
                </c:pt>
                <c:pt idx="18">
                  <c:v>239</c:v>
                </c:pt>
                <c:pt idx="19">
                  <c:v>212</c:v>
                </c:pt>
                <c:pt idx="20">
                  <c:v>173</c:v>
                </c:pt>
                <c:pt idx="21">
                  <c:v>197</c:v>
                </c:pt>
                <c:pt idx="22">
                  <c:v>135</c:v>
                </c:pt>
                <c:pt idx="23">
                  <c:v>124</c:v>
                </c:pt>
                <c:pt idx="24">
                  <c:v>114</c:v>
                </c:pt>
                <c:pt idx="25">
                  <c:v>80</c:v>
                </c:pt>
                <c:pt idx="26">
                  <c:v>128</c:v>
                </c:pt>
                <c:pt idx="27">
                  <c:v>153</c:v>
                </c:pt>
                <c:pt idx="28">
                  <c:v>194</c:v>
                </c:pt>
                <c:pt idx="29">
                  <c:v>197</c:v>
                </c:pt>
                <c:pt idx="30">
                  <c:v>233</c:v>
                </c:pt>
                <c:pt idx="31">
                  <c:v>215</c:v>
                </c:pt>
                <c:pt idx="32">
                  <c:v>197</c:v>
                </c:pt>
                <c:pt idx="33">
                  <c:v>153</c:v>
                </c:pt>
                <c:pt idx="34">
                  <c:v>130</c:v>
                </c:pt>
                <c:pt idx="35">
                  <c:v>164</c:v>
                </c:pt>
                <c:pt idx="36">
                  <c:v>105</c:v>
                </c:pt>
                <c:pt idx="37">
                  <c:v>113</c:v>
                </c:pt>
                <c:pt idx="38">
                  <c:v>104</c:v>
                </c:pt>
                <c:pt idx="39">
                  <c:v>136</c:v>
                </c:pt>
                <c:pt idx="40">
                  <c:v>172</c:v>
                </c:pt>
                <c:pt idx="41">
                  <c:v>182</c:v>
                </c:pt>
                <c:pt idx="42">
                  <c:v>211</c:v>
                </c:pt>
                <c:pt idx="43">
                  <c:v>210</c:v>
                </c:pt>
                <c:pt idx="44">
                  <c:v>167</c:v>
                </c:pt>
                <c:pt idx="45">
                  <c:v>143</c:v>
                </c:pt>
                <c:pt idx="46">
                  <c:v>161</c:v>
                </c:pt>
                <c:pt idx="47">
                  <c:v>124</c:v>
                </c:pt>
                <c:pt idx="48">
                  <c:v>97</c:v>
                </c:pt>
                <c:pt idx="49">
                  <c:v>123</c:v>
                </c:pt>
                <c:pt idx="50">
                  <c:v>132</c:v>
                </c:pt>
                <c:pt idx="51">
                  <c:v>167</c:v>
                </c:pt>
                <c:pt idx="52">
                  <c:v>166</c:v>
                </c:pt>
                <c:pt idx="53">
                  <c:v>218</c:v>
                </c:pt>
                <c:pt idx="54">
                  <c:v>211</c:v>
                </c:pt>
                <c:pt idx="55">
                  <c:v>203</c:v>
                </c:pt>
                <c:pt idx="56">
                  <c:v>181</c:v>
                </c:pt>
                <c:pt idx="57">
                  <c:v>144</c:v>
                </c:pt>
                <c:pt idx="58">
                  <c:v>140</c:v>
                </c:pt>
                <c:pt idx="59">
                  <c:v>128</c:v>
                </c:pt>
                <c:pt idx="60">
                  <c:v>102</c:v>
                </c:pt>
                <c:pt idx="61">
                  <c:v>98</c:v>
                </c:pt>
                <c:pt idx="62">
                  <c:v>89</c:v>
                </c:pt>
                <c:pt idx="63">
                  <c:v>136</c:v>
                </c:pt>
                <c:pt idx="64">
                  <c:v>176</c:v>
                </c:pt>
                <c:pt idx="65">
                  <c:v>178</c:v>
                </c:pt>
                <c:pt idx="66">
                  <c:v>221</c:v>
                </c:pt>
                <c:pt idx="67">
                  <c:v>217</c:v>
                </c:pt>
                <c:pt idx="68">
                  <c:v>250</c:v>
                </c:pt>
                <c:pt idx="69">
                  <c:v>188</c:v>
                </c:pt>
                <c:pt idx="70">
                  <c:v>133</c:v>
                </c:pt>
                <c:pt idx="71">
                  <c:v>151</c:v>
                </c:pt>
                <c:pt idx="72">
                  <c:v>114</c:v>
                </c:pt>
                <c:pt idx="73">
                  <c:v>101</c:v>
                </c:pt>
                <c:pt idx="74">
                  <c:v>130</c:v>
                </c:pt>
                <c:pt idx="75">
                  <c:v>127</c:v>
                </c:pt>
                <c:pt idx="76">
                  <c:v>173</c:v>
                </c:pt>
                <c:pt idx="77">
                  <c:v>183</c:v>
                </c:pt>
                <c:pt idx="78">
                  <c:v>247</c:v>
                </c:pt>
                <c:pt idx="79">
                  <c:v>191</c:v>
                </c:pt>
                <c:pt idx="80">
                  <c:v>140</c:v>
                </c:pt>
                <c:pt idx="81">
                  <c:v>113</c:v>
                </c:pt>
                <c:pt idx="82">
                  <c:v>98</c:v>
                </c:pt>
                <c:pt idx="83">
                  <c:v>100</c:v>
                </c:pt>
                <c:pt idx="84">
                  <c:v>119</c:v>
                </c:pt>
                <c:pt idx="85">
                  <c:v>66</c:v>
                </c:pt>
                <c:pt idx="86">
                  <c:v>85</c:v>
                </c:pt>
                <c:pt idx="87">
                  <c:v>94</c:v>
                </c:pt>
                <c:pt idx="88">
                  <c:v>99</c:v>
                </c:pt>
                <c:pt idx="89">
                  <c:v>139</c:v>
                </c:pt>
                <c:pt idx="90">
                  <c:v>141</c:v>
                </c:pt>
                <c:pt idx="91">
                  <c:v>162</c:v>
                </c:pt>
                <c:pt idx="92">
                  <c:v>120</c:v>
                </c:pt>
                <c:pt idx="93">
                  <c:v>125</c:v>
                </c:pt>
                <c:pt idx="94">
                  <c:v>98</c:v>
                </c:pt>
                <c:pt idx="95">
                  <c:v>91</c:v>
                </c:pt>
                <c:pt idx="96">
                  <c:v>107</c:v>
                </c:pt>
                <c:pt idx="97">
                  <c:v>52</c:v>
                </c:pt>
                <c:pt idx="98">
                  <c:v>109</c:v>
                </c:pt>
                <c:pt idx="99">
                  <c:v>98</c:v>
                </c:pt>
                <c:pt idx="100">
                  <c:v>129</c:v>
                </c:pt>
                <c:pt idx="101">
                  <c:v>153</c:v>
                </c:pt>
                <c:pt idx="102">
                  <c:v>161</c:v>
                </c:pt>
                <c:pt idx="103">
                  <c:v>169</c:v>
                </c:pt>
                <c:pt idx="104">
                  <c:v>109</c:v>
                </c:pt>
                <c:pt idx="105">
                  <c:v>130</c:v>
                </c:pt>
                <c:pt idx="106">
                  <c:v>107</c:v>
                </c:pt>
                <c:pt idx="107">
                  <c:v>140</c:v>
                </c:pt>
                <c:pt idx="108">
                  <c:v>117</c:v>
                </c:pt>
                <c:pt idx="109">
                  <c:v>68</c:v>
                </c:pt>
                <c:pt idx="110">
                  <c:v>93</c:v>
                </c:pt>
                <c:pt idx="111">
                  <c:v>106</c:v>
                </c:pt>
                <c:pt idx="112">
                  <c:v>181</c:v>
                </c:pt>
                <c:pt idx="113">
                  <c:v>135</c:v>
                </c:pt>
                <c:pt idx="114">
                  <c:v>132</c:v>
                </c:pt>
                <c:pt idx="115">
                  <c:v>162</c:v>
                </c:pt>
                <c:pt idx="116">
                  <c:v>115</c:v>
                </c:pt>
                <c:pt idx="117">
                  <c:v>103</c:v>
                </c:pt>
                <c:pt idx="118">
                  <c:v>104</c:v>
                </c:pt>
                <c:pt idx="119">
                  <c:v>118</c:v>
                </c:pt>
                <c:pt idx="120">
                  <c:v>79</c:v>
                </c:pt>
                <c:pt idx="121">
                  <c:v>74</c:v>
                </c:pt>
                <c:pt idx="122">
                  <c:v>79</c:v>
                </c:pt>
                <c:pt idx="123">
                  <c:v>72</c:v>
                </c:pt>
                <c:pt idx="124">
                  <c:v>108</c:v>
                </c:pt>
                <c:pt idx="125">
                  <c:v>116</c:v>
                </c:pt>
                <c:pt idx="126">
                  <c:v>112</c:v>
                </c:pt>
                <c:pt idx="127">
                  <c:v>184</c:v>
                </c:pt>
                <c:pt idx="128">
                  <c:v>128</c:v>
                </c:pt>
                <c:pt idx="129">
                  <c:v>105</c:v>
                </c:pt>
                <c:pt idx="130">
                  <c:v>77</c:v>
                </c:pt>
                <c:pt idx="131">
                  <c:v>74</c:v>
                </c:pt>
                <c:pt idx="132">
                  <c:v>68</c:v>
                </c:pt>
                <c:pt idx="133">
                  <c:v>48</c:v>
                </c:pt>
                <c:pt idx="134">
                  <c:v>56</c:v>
                </c:pt>
                <c:pt idx="135">
                  <c:v>81</c:v>
                </c:pt>
                <c:pt idx="136">
                  <c:v>88</c:v>
                </c:pt>
                <c:pt idx="137">
                  <c:v>113</c:v>
                </c:pt>
                <c:pt idx="138">
                  <c:v>104</c:v>
                </c:pt>
                <c:pt idx="139">
                  <c:v>96</c:v>
                </c:pt>
                <c:pt idx="140">
                  <c:v>90</c:v>
                </c:pt>
                <c:pt idx="141">
                  <c:v>89</c:v>
                </c:pt>
                <c:pt idx="142">
                  <c:v>60</c:v>
                </c:pt>
                <c:pt idx="143">
                  <c:v>76</c:v>
                </c:pt>
                <c:pt idx="144">
                  <c:v>88</c:v>
                </c:pt>
                <c:pt idx="145">
                  <c:v>41</c:v>
                </c:pt>
                <c:pt idx="146">
                  <c:v>56</c:v>
                </c:pt>
                <c:pt idx="147">
                  <c:v>68</c:v>
                </c:pt>
                <c:pt idx="148">
                  <c:v>98</c:v>
                </c:pt>
                <c:pt idx="149">
                  <c:v>90</c:v>
                </c:pt>
                <c:pt idx="150">
                  <c:v>114</c:v>
                </c:pt>
                <c:pt idx="151">
                  <c:v>91</c:v>
                </c:pt>
                <c:pt idx="152">
                  <c:v>81</c:v>
                </c:pt>
                <c:pt idx="153">
                  <c:v>82</c:v>
                </c:pt>
                <c:pt idx="154">
                  <c:v>71</c:v>
                </c:pt>
                <c:pt idx="155">
                  <c:v>71</c:v>
                </c:pt>
                <c:pt idx="156">
                  <c:v>63</c:v>
                </c:pt>
                <c:pt idx="157">
                  <c:v>59</c:v>
                </c:pt>
                <c:pt idx="158">
                  <c:v>64</c:v>
                </c:pt>
                <c:pt idx="159">
                  <c:v>67</c:v>
                </c:pt>
                <c:pt idx="160">
                  <c:v>81</c:v>
                </c:pt>
                <c:pt idx="161">
                  <c:v>107</c:v>
                </c:pt>
                <c:pt idx="162">
                  <c:v>123</c:v>
                </c:pt>
                <c:pt idx="163">
                  <c:v>105</c:v>
                </c:pt>
                <c:pt idx="164">
                  <c:v>86</c:v>
                </c:pt>
                <c:pt idx="165">
                  <c:v>80</c:v>
                </c:pt>
                <c:pt idx="166">
                  <c:v>69</c:v>
                </c:pt>
                <c:pt idx="167">
                  <c:v>62</c:v>
                </c:pt>
                <c:pt idx="168">
                  <c:v>94</c:v>
                </c:pt>
                <c:pt idx="169">
                  <c:v>51</c:v>
                </c:pt>
                <c:pt idx="170">
                  <c:v>71</c:v>
                </c:pt>
                <c:pt idx="171">
                  <c:v>71</c:v>
                </c:pt>
                <c:pt idx="172">
                  <c:v>138</c:v>
                </c:pt>
                <c:pt idx="173">
                  <c:v>266</c:v>
                </c:pt>
                <c:pt idx="174">
                  <c:v>316</c:v>
                </c:pt>
                <c:pt idx="175">
                  <c:v>312</c:v>
                </c:pt>
                <c:pt idx="176">
                  <c:v>186</c:v>
                </c:pt>
                <c:pt idx="177">
                  <c:v>168</c:v>
                </c:pt>
                <c:pt idx="178">
                  <c:v>138</c:v>
                </c:pt>
                <c:pt idx="179">
                  <c:v>131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8653488"/>
        <c:axId val="528632712"/>
      </c:lineChart>
      <c:catAx>
        <c:axId val="528653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8632712"/>
        <c:crosses val="autoZero"/>
        <c:auto val="1"/>
        <c:lblAlgn val="ctr"/>
        <c:lblOffset val="100"/>
        <c:noMultiLvlLbl val="0"/>
      </c:catAx>
      <c:valAx>
        <c:axId val="528632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Shooting Incidents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8653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[clean.xlsx]Sheet3!PivotTable2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300" b="1" i="0" baseline="0" dirty="0">
                <a:effectLst/>
              </a:rPr>
              <a:t>Breakdowns of Number of Shooting Incidents by Month</a:t>
            </a:r>
            <a:endParaRPr lang="en-US" sz="1300" dirty="0">
              <a:effectLst/>
            </a:endParaRPr>
          </a:p>
        </c:rich>
      </c:tx>
      <c:layout>
        <c:manualLayout>
          <c:xMode val="edge"/>
          <c:yMode val="edge"/>
          <c:x val="0.11260572975999622"/>
          <c:y val="2.384500372069677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rgbClr val="C00000"/>
          </a:solidFill>
          <a:ln>
            <a:noFill/>
          </a:ln>
          <a:effectLst/>
        </c:spPr>
      </c:pivotFmt>
      <c:pivotFmt>
        <c:idx val="2"/>
        <c:spPr>
          <a:solidFill>
            <a:srgbClr val="C00000"/>
          </a:solidFill>
          <a:ln>
            <a:noFill/>
          </a:ln>
          <a:effectLst/>
        </c:spP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rgbClr val="C00000"/>
          </a:solidFill>
          <a:ln>
            <a:noFill/>
          </a:ln>
          <a:effectLst/>
        </c:spPr>
      </c:pivotFmt>
      <c:pivotFmt>
        <c:idx val="5"/>
        <c:spPr>
          <a:solidFill>
            <a:srgbClr val="C00000"/>
          </a:solidFill>
          <a:ln>
            <a:noFill/>
          </a:ln>
          <a:effectLst/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rgbClr val="C00000"/>
          </a:solidFill>
          <a:ln>
            <a:noFill/>
          </a:ln>
          <a:effectLst/>
        </c:spPr>
      </c:pivotFmt>
      <c:pivotFmt>
        <c:idx val="8"/>
        <c:spPr>
          <a:solidFill>
            <a:srgbClr val="C00000"/>
          </a:solidFill>
          <a:ln>
            <a:noFill/>
          </a:ln>
          <a:effectLst/>
        </c:spP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7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cat>
            <c:strRef>
              <c:f>Sheet3!$A$4:$A$16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Sheet3!$B$4:$B$16</c:f>
              <c:numCache>
                <c:formatCode>General</c:formatCode>
                <c:ptCount val="12"/>
                <c:pt idx="0">
                  <c:v>1505</c:v>
                </c:pt>
                <c:pt idx="1">
                  <c:v>1149</c:v>
                </c:pt>
                <c:pt idx="2">
                  <c:v>1401</c:v>
                </c:pt>
                <c:pt idx="3">
                  <c:v>1649</c:v>
                </c:pt>
                <c:pt idx="4">
                  <c:v>2175</c:v>
                </c:pt>
                <c:pt idx="5">
                  <c:v>2458</c:v>
                </c:pt>
                <c:pt idx="6">
                  <c:v>2798</c:v>
                </c:pt>
                <c:pt idx="7">
                  <c:v>2774</c:v>
                </c:pt>
                <c:pt idx="8">
                  <c:v>2219</c:v>
                </c:pt>
                <c:pt idx="9">
                  <c:v>2019</c:v>
                </c:pt>
                <c:pt idx="10">
                  <c:v>1688</c:v>
                </c:pt>
                <c:pt idx="11">
                  <c:v>1732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4028664"/>
        <c:axId val="584029840"/>
      </c:barChart>
      <c:catAx>
        <c:axId val="584028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4029840"/>
        <c:crosses val="autoZero"/>
        <c:auto val="1"/>
        <c:lblAlgn val="ctr"/>
        <c:lblOffset val="100"/>
        <c:noMultiLvlLbl val="0"/>
      </c:catAx>
      <c:valAx>
        <c:axId val="584029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4028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baseline="0" dirty="0" smtClean="0">
                <a:effectLst/>
              </a:rPr>
              <a:t>Brooklyn</a:t>
            </a:r>
            <a:endParaRPr lang="en-US" sz="1200" b="1" dirty="0">
              <a:effectLst/>
            </a:endParaRPr>
          </a:p>
        </c:rich>
      </c:tx>
      <c:layout>
        <c:manualLayout>
          <c:xMode val="edge"/>
          <c:yMode val="edge"/>
          <c:x val="0.41457620890740177"/>
          <c:y val="2.51956131858364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explosion val="2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2"/>
              <c:layout>
                <c:manualLayout>
                  <c:x val="5.4591257448548536E-2"/>
                  <c:y val="9.0086539182602135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2.9050522358002158E-2"/>
                  <c:y val="5.8382302212223472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2.6336987952271719E-2"/>
                  <c:y val="0.1309981252343457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solidFill>
                <a:sysClr val="window" lastClr="FFFFFF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Sheet2!$K$28:$K$32</c:f>
              <c:strCache>
                <c:ptCount val="5"/>
                <c:pt idx="0">
                  <c:v>ASIAN / PACIFIC ISLANDER</c:v>
                </c:pt>
                <c:pt idx="1">
                  <c:v>BLACK</c:v>
                </c:pt>
                <c:pt idx="2">
                  <c:v>BLACK HISPANIC</c:v>
                </c:pt>
                <c:pt idx="3">
                  <c:v>WHITE</c:v>
                </c:pt>
                <c:pt idx="4">
                  <c:v>WHITE HISPANIC</c:v>
                </c:pt>
              </c:strCache>
            </c:strRef>
          </c:cat>
          <c:val>
            <c:numRef>
              <c:f>Sheet2!$L$28:$L$32</c:f>
              <c:numCache>
                <c:formatCode>General</c:formatCode>
                <c:ptCount val="5"/>
                <c:pt idx="0">
                  <c:v>33</c:v>
                </c:pt>
                <c:pt idx="1">
                  <c:v>4280</c:v>
                </c:pt>
                <c:pt idx="2">
                  <c:v>231</c:v>
                </c:pt>
                <c:pt idx="3">
                  <c:v>78</c:v>
                </c:pt>
                <c:pt idx="4">
                  <c:v>359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7710270763261036"/>
          <c:y val="0.14134342215944259"/>
          <c:w val="0.2102301686203627"/>
          <c:h val="0.5875463242179439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baseline="0" dirty="0" smtClean="0"/>
              <a:t>Bronx </a:t>
            </a:r>
            <a:endParaRPr lang="en-US" sz="1200" b="1" dirty="0"/>
          </a:p>
        </c:rich>
      </c:tx>
      <c:layout>
        <c:manualLayout>
          <c:xMode val="edge"/>
          <c:yMode val="edge"/>
          <c:x val="0.4503834125883950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solidFill>
                <a:schemeClr val="bg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Sheet2!$K$15:$K$20</c:f>
              <c:strCache>
                <c:ptCount val="6"/>
                <c:pt idx="0">
                  <c:v>AMERICAN INDIAN/ALASKAN NATIVE</c:v>
                </c:pt>
                <c:pt idx="1">
                  <c:v>ASIAN / PACIFIC ISLANDER</c:v>
                </c:pt>
                <c:pt idx="2">
                  <c:v>BLACK</c:v>
                </c:pt>
                <c:pt idx="3">
                  <c:v>BLACK HISPANIC</c:v>
                </c:pt>
                <c:pt idx="4">
                  <c:v>WHITE</c:v>
                </c:pt>
                <c:pt idx="5">
                  <c:v>WHITE HISPANIC</c:v>
                </c:pt>
              </c:strCache>
            </c:strRef>
          </c:cat>
          <c:val>
            <c:numRef>
              <c:f>Sheet2!$L$15:$L$20</c:f>
              <c:numCache>
                <c:formatCode>General</c:formatCode>
                <c:ptCount val="6"/>
                <c:pt idx="0">
                  <c:v>1</c:v>
                </c:pt>
                <c:pt idx="1">
                  <c:v>27</c:v>
                </c:pt>
                <c:pt idx="2">
                  <c:v>2452</c:v>
                </c:pt>
                <c:pt idx="3">
                  <c:v>525</c:v>
                </c:pt>
                <c:pt idx="4">
                  <c:v>47</c:v>
                </c:pt>
                <c:pt idx="5">
                  <c:v>917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52B2B-0BBC-4845-BD5C-6186374697E3}" type="datetimeFigureOut">
              <a:rPr lang="ko-KR" altLang="en-US" smtClean="0"/>
              <a:t>2021-06-06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153E3-D943-4A51-8AD5-41FA50EBC5B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95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80C99-6591-4F76-8D5D-CEDAD4AEDF84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A4847E-B2C6-4D95-9DBD-43411F218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258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Hello</a:t>
            </a:r>
            <a:r>
              <a:rPr lang="en-US" baseline="0" dirty="0" smtClean="0"/>
              <a:t>, welcome to my presentation for the final project on NYPD shooting incident data report.</a:t>
            </a:r>
          </a:p>
          <a:p>
            <a:r>
              <a:rPr lang="en-US" baseline="0" dirty="0" err="1" smtClean="0"/>
              <a:t>NewYork</a:t>
            </a:r>
            <a:r>
              <a:rPr lang="en-US" baseline="0" dirty="0" smtClean="0"/>
              <a:t> is the home of American dream. It is furnace of races and the biggest city of the world.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bright sides to the cities but naturally comes with many problems.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had a pleasure to analyze the NYPD shooting incident data showcasing the underlying problems in New York.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this presentation, I’d like to show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how big this shooting problem is throughout the city and share my insights on this data set.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4847E-B2C6-4D95-9DBD-43411F2181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53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</a:t>
            </a:r>
            <a:r>
              <a:rPr lang="en-US" baseline="0" dirty="0" smtClean="0"/>
              <a:t>analyzed the NYPD shooting incident data provided between 2006 and 2020.</a:t>
            </a:r>
          </a:p>
          <a:p>
            <a:r>
              <a:rPr lang="en-US" baseline="0" dirty="0" smtClean="0"/>
              <a:t>With tools I learned in lectures, I cleaned up, performed Exploratory data analysis, visualized the data to further insights.</a:t>
            </a:r>
          </a:p>
          <a:p>
            <a:r>
              <a:rPr lang="en-US" baseline="0" dirty="0" smtClean="0"/>
              <a:t>I ended up filling in NA values and made a quick trend line to look at how number of shooting incidents trended over time</a:t>
            </a:r>
          </a:p>
          <a:p>
            <a:r>
              <a:rPr lang="en-US" baseline="0" dirty="0" smtClean="0"/>
              <a:t>Also had a chance to break down the victim’s race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4847E-B2C6-4D95-9DBD-43411F2181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00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Up until 2020, there was clearly downward movement to shooting incidents reported to NYPD.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Also another</a:t>
            </a:r>
            <a:r>
              <a:rPr lang="en-US" altLang="ko-KR" sz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interesting insight I found from this trend line is that there is seasonality in the reported shooting incident data.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It makes</a:t>
            </a:r>
            <a:r>
              <a:rPr lang="en-US" altLang="ko-KR" sz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sense as people are more active and greater chance for confrontation.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It’d be interesting to further investigate what happened in 2020.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4847E-B2C6-4D95-9DBD-43411F2181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03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mentioned,</a:t>
            </a:r>
            <a:r>
              <a:rPr lang="en-US" baseline="0" dirty="0" smtClean="0"/>
              <a:t> there is probably more activities during the summer months leaving to more shooting incidents reported. </a:t>
            </a:r>
          </a:p>
          <a:p>
            <a:r>
              <a:rPr lang="en-US" baseline="0" dirty="0" smtClean="0"/>
              <a:t>People party more and my take is that there are more people using drugs in the parties leaving to more gang activities and confrontations.</a:t>
            </a:r>
          </a:p>
          <a:p>
            <a:r>
              <a:rPr lang="en-US" baseline="0" dirty="0" smtClean="0"/>
              <a:t>Unfortunately that probably means more gun violence. Trend line and this monthly shooting bar graph clearly shows that there are more shooting incidents reported to NYPD during the summer.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4847E-B2C6-4D95-9DBD-43411F2181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33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Of four counties, Bronx and Brooklyn had majority</a:t>
            </a:r>
            <a:r>
              <a:rPr lang="en-US" baseline="0" dirty="0" smtClean="0"/>
              <a:t> of shooting incidents reported.</a:t>
            </a:r>
          </a:p>
          <a:p>
            <a:r>
              <a:rPr lang="en-US" baseline="0" dirty="0" smtClean="0"/>
              <a:t>62% and 86% of victims were black followed by Hispanics.</a:t>
            </a:r>
          </a:p>
          <a:p>
            <a:r>
              <a:rPr lang="en-US" baseline="0" dirty="0" smtClean="0"/>
              <a:t>I strongly suspect this is due to gang related shooting incidents reported to NYPD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4847E-B2C6-4D95-9DBD-43411F2181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4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There was clear downward fall to the monthly number of shootings reported in </a:t>
            </a:r>
            <a:r>
              <a:rPr lang="en-US" baseline="0" dirty="0" err="1" smtClean="0"/>
              <a:t>NewYork</a:t>
            </a:r>
            <a:r>
              <a:rPr lang="en-US" baseline="0" dirty="0" smtClean="0"/>
              <a:t> except 2020. </a:t>
            </a:r>
          </a:p>
          <a:p>
            <a:r>
              <a:rPr lang="en-US" baseline="0" dirty="0" smtClean="0"/>
              <a:t>The most interesting insight I found is the seasonality in the shooting incidents reported. I did not think there’d be any relationship between shooting incidents and the season</a:t>
            </a:r>
          </a:p>
          <a:p>
            <a:r>
              <a:rPr lang="en-US" baseline="0" dirty="0" smtClean="0"/>
              <a:t>But clearly, as more people and gangs are active, there are more chances for confrontations leading to shooting incidents it seems.</a:t>
            </a:r>
          </a:p>
          <a:p>
            <a:r>
              <a:rPr lang="en-US" baseline="0" dirty="0" smtClean="0"/>
              <a:t>Unfortunately, two biggest counties with most shooting incidents are Bronx and Brooklyn.</a:t>
            </a:r>
          </a:p>
          <a:p>
            <a:r>
              <a:rPr lang="en-US" baseline="0" dirty="0" smtClean="0"/>
              <a:t>As suspected very large portion of victims of shooting incidents were blacks and Hispanics. This further solidifies my suspicions of</a:t>
            </a:r>
          </a:p>
          <a:p>
            <a:r>
              <a:rPr lang="en-US" baseline="0" dirty="0" smtClean="0"/>
              <a:t>Gang related shooting incidents. Gangs and shootings as we know are go together and it is unfortunate the data set clearly shows this.</a:t>
            </a:r>
          </a:p>
          <a:p>
            <a:r>
              <a:rPr lang="en-US" baseline="0" dirty="0" smtClean="0"/>
              <a:t>With further </a:t>
            </a:r>
            <a:r>
              <a:rPr lang="en-US" baseline="0" dirty="0" err="1" smtClean="0"/>
              <a:t>granual</a:t>
            </a:r>
            <a:r>
              <a:rPr lang="en-US" baseline="0" dirty="0" smtClean="0"/>
              <a:t> data, I would like to investigate what caused the big spike in 2020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4847E-B2C6-4D95-9DBD-43411F2181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63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Please feel free to use</a:t>
            </a:r>
            <a:r>
              <a:rPr lang="en-US" baseline="0" dirty="0" smtClean="0"/>
              <a:t> the link provided to have a look at my report written in R on my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Thank you for listening and hope to hear back from you for feedbacks!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4847E-B2C6-4D95-9DBD-43411F2181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1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>
            <a:spLocks noGrp="1"/>
          </p:cNvSpPr>
          <p:nvPr>
            <p:ph type="title" hasCustomPrompt="1"/>
          </p:nvPr>
        </p:nvSpPr>
        <p:spPr>
          <a:xfrm>
            <a:off x="0" y="627534"/>
            <a:ext cx="9144000" cy="533308"/>
          </a:xfrm>
          <a:prstGeom prst="rect">
            <a:avLst/>
          </a:prstGeom>
        </p:spPr>
        <p:txBody>
          <a:bodyPr anchor="ctr"/>
          <a:lstStyle>
            <a:lvl1pPr>
              <a:buFontTx/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xmlns="" id="{B3F0AB86-7940-4230-BC06-4EF20DC497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203598"/>
            <a:ext cx="9143999" cy="432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4619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-1"/>
            <a:ext cx="9144000" cy="27162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2024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48178" y="557440"/>
            <a:ext cx="2592000" cy="40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12448" y="557440"/>
            <a:ext cx="2592000" cy="40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280313" y="557440"/>
            <a:ext cx="2592000" cy="4032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208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059900" y="1"/>
            <a:ext cx="30242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572100" y="2571750"/>
            <a:ext cx="151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059900" y="2571750"/>
            <a:ext cx="151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6476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426012" y="540000"/>
            <a:ext cx="1728192" cy="40370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53804" y="540000"/>
            <a:ext cx="1728192" cy="40370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298220" y="540000"/>
            <a:ext cx="1728192" cy="40370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6261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6912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xmlns="" id="{C7304401-68B8-4E0E-A9DB-540B76DF928B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563888" y="638650"/>
            <a:ext cx="4320480" cy="4504851"/>
          </a:xfrm>
          <a:custGeom>
            <a:avLst/>
            <a:gdLst>
              <a:gd name="connsiteX0" fmla="*/ 2160240 w 4320480"/>
              <a:gd name="connsiteY0" fmla="*/ 0 h 4504851"/>
              <a:gd name="connsiteX1" fmla="*/ 4320480 w 4320480"/>
              <a:gd name="connsiteY1" fmla="*/ 4504851 h 4504851"/>
              <a:gd name="connsiteX2" fmla="*/ 0 w 4320480"/>
              <a:gd name="connsiteY2" fmla="*/ 4504851 h 450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0480" h="4504851">
                <a:moveTo>
                  <a:pt x="2160240" y="0"/>
                </a:moveTo>
                <a:lnTo>
                  <a:pt x="4320480" y="4504851"/>
                </a:lnTo>
                <a:lnTo>
                  <a:pt x="0" y="45048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xmlns="" id="{D2ABAD60-FE41-4786-B9AF-4454375D2129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5635630" y="1"/>
            <a:ext cx="3508370" cy="4339267"/>
          </a:xfrm>
          <a:custGeom>
            <a:avLst/>
            <a:gdLst>
              <a:gd name="connsiteX0" fmla="*/ 0 w 3508370"/>
              <a:gd name="connsiteY0" fmla="*/ 0 h 4339267"/>
              <a:gd name="connsiteX1" fmla="*/ 3508370 w 3508370"/>
              <a:gd name="connsiteY1" fmla="*/ 0 h 4339267"/>
              <a:gd name="connsiteX2" fmla="*/ 3504823 w 3508370"/>
              <a:gd name="connsiteY2" fmla="*/ 1594801 h 4339267"/>
              <a:gd name="connsiteX3" fmla="*/ 2097974 w 3508370"/>
              <a:gd name="connsiteY3" fmla="*/ 4339267 h 433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8370" h="4339267">
                <a:moveTo>
                  <a:pt x="0" y="0"/>
                </a:moveTo>
                <a:lnTo>
                  <a:pt x="3508370" y="0"/>
                </a:lnTo>
                <a:cubicBezTo>
                  <a:pt x="3507188" y="531600"/>
                  <a:pt x="3506005" y="1063201"/>
                  <a:pt x="3504823" y="1594801"/>
                </a:cubicBezTo>
                <a:lnTo>
                  <a:pt x="2097974" y="43392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180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5076056" cy="5143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57298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452395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3" name="Rounded Rectangle 12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Rounded Rectangle 15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Half Frame 16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656042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9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accent3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mond 10"/>
          <p:cNvSpPr/>
          <p:nvPr userDrawn="1"/>
        </p:nvSpPr>
        <p:spPr>
          <a:xfrm rot="10800000">
            <a:off x="3222000" y="3337155"/>
            <a:ext cx="2700000" cy="1806344"/>
          </a:xfrm>
          <a:custGeom>
            <a:avLst/>
            <a:gdLst/>
            <a:ahLst/>
            <a:cxnLst/>
            <a:rect l="l" t="t" r="r" b="b"/>
            <a:pathLst>
              <a:path w="2700000" h="1806344">
                <a:moveTo>
                  <a:pt x="456344" y="0"/>
                </a:moveTo>
                <a:lnTo>
                  <a:pt x="2243656" y="0"/>
                </a:lnTo>
                <a:lnTo>
                  <a:pt x="2700000" y="456344"/>
                </a:lnTo>
                <a:lnTo>
                  <a:pt x="1350000" y="1806344"/>
                </a:lnTo>
                <a:lnTo>
                  <a:pt x="0" y="4563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Isosceles Triangle 4"/>
          <p:cNvSpPr/>
          <p:nvPr userDrawn="1"/>
        </p:nvSpPr>
        <p:spPr>
          <a:xfrm rot="10800000">
            <a:off x="3746892" y="0"/>
            <a:ext cx="1650216" cy="812260"/>
          </a:xfrm>
          <a:prstGeom prst="triangl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Isosceles Triangle 5"/>
          <p:cNvSpPr/>
          <p:nvPr userDrawn="1"/>
        </p:nvSpPr>
        <p:spPr>
          <a:xfrm rot="10800000">
            <a:off x="4041648" y="99959"/>
            <a:ext cx="1060704" cy="55436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xmlns="" id="{8E48000A-B218-4CCF-8C0E-D9ACDAFA26B8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312000" y="3430238"/>
            <a:ext cx="2520000" cy="1713262"/>
          </a:xfrm>
          <a:custGeom>
            <a:avLst/>
            <a:gdLst>
              <a:gd name="connsiteX0" fmla="*/ 1260000 w 2520000"/>
              <a:gd name="connsiteY0" fmla="*/ 0 h 1713262"/>
              <a:gd name="connsiteX1" fmla="*/ 2520000 w 2520000"/>
              <a:gd name="connsiteY1" fmla="*/ 1260000 h 1713262"/>
              <a:gd name="connsiteX2" fmla="*/ 2066250 w 2520000"/>
              <a:gd name="connsiteY2" fmla="*/ 1713262 h 1713262"/>
              <a:gd name="connsiteX3" fmla="*/ 439730 w 2520000"/>
              <a:gd name="connsiteY3" fmla="*/ 1706453 h 1713262"/>
              <a:gd name="connsiteX4" fmla="*/ 0 w 2520000"/>
              <a:gd name="connsiteY4" fmla="*/ 1260000 h 171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0000" h="1713262">
                <a:moveTo>
                  <a:pt x="1260000" y="0"/>
                </a:moveTo>
                <a:lnTo>
                  <a:pt x="2520000" y="1260000"/>
                </a:lnTo>
                <a:lnTo>
                  <a:pt x="2066250" y="1713262"/>
                </a:lnTo>
                <a:lnTo>
                  <a:pt x="439730" y="1706453"/>
                </a:lnTo>
                <a:lnTo>
                  <a:pt x="0" y="126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5305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503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1257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1550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accent3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mond 10"/>
          <p:cNvSpPr/>
          <p:nvPr userDrawn="1"/>
        </p:nvSpPr>
        <p:spPr>
          <a:xfrm>
            <a:off x="3203848" y="-2322"/>
            <a:ext cx="2700000" cy="1806344"/>
          </a:xfrm>
          <a:custGeom>
            <a:avLst/>
            <a:gdLst/>
            <a:ahLst/>
            <a:cxnLst/>
            <a:rect l="l" t="t" r="r" b="b"/>
            <a:pathLst>
              <a:path w="2700000" h="1806344">
                <a:moveTo>
                  <a:pt x="456344" y="0"/>
                </a:moveTo>
                <a:lnTo>
                  <a:pt x="2243656" y="0"/>
                </a:lnTo>
                <a:lnTo>
                  <a:pt x="2700000" y="456344"/>
                </a:lnTo>
                <a:lnTo>
                  <a:pt x="1350000" y="1806344"/>
                </a:lnTo>
                <a:lnTo>
                  <a:pt x="0" y="4563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Isosceles Triangle 4"/>
          <p:cNvSpPr/>
          <p:nvPr userDrawn="1"/>
        </p:nvSpPr>
        <p:spPr>
          <a:xfrm>
            <a:off x="3746892" y="4331240"/>
            <a:ext cx="1650216" cy="812260"/>
          </a:xfrm>
          <a:prstGeom prst="triangl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Isosceles Triangle 5"/>
          <p:cNvSpPr/>
          <p:nvPr userDrawn="1"/>
        </p:nvSpPr>
        <p:spPr>
          <a:xfrm>
            <a:off x="4041648" y="4493810"/>
            <a:ext cx="1060704" cy="55436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xmlns="" id="{28FC5FB3-D739-474A-9148-1ABF4FC27690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293848" y="1"/>
            <a:ext cx="2520000" cy="1711155"/>
          </a:xfrm>
          <a:custGeom>
            <a:avLst/>
            <a:gdLst>
              <a:gd name="connsiteX0" fmla="*/ 442968 w 2520000"/>
              <a:gd name="connsiteY0" fmla="*/ 0 h 1711155"/>
              <a:gd name="connsiteX1" fmla="*/ 985757 w 2520000"/>
              <a:gd name="connsiteY1" fmla="*/ 0 h 1711155"/>
              <a:gd name="connsiteX2" fmla="*/ 2080270 w 2520000"/>
              <a:gd name="connsiteY2" fmla="*/ 4702 h 1711155"/>
              <a:gd name="connsiteX3" fmla="*/ 2520000 w 2520000"/>
              <a:gd name="connsiteY3" fmla="*/ 451155 h 1711155"/>
              <a:gd name="connsiteX4" fmla="*/ 1260000 w 2520000"/>
              <a:gd name="connsiteY4" fmla="*/ 1711155 h 1711155"/>
              <a:gd name="connsiteX5" fmla="*/ 0 w 2520000"/>
              <a:gd name="connsiteY5" fmla="*/ 451155 h 1711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000" h="1711155">
                <a:moveTo>
                  <a:pt x="442968" y="0"/>
                </a:moveTo>
                <a:lnTo>
                  <a:pt x="985757" y="0"/>
                </a:lnTo>
                <a:lnTo>
                  <a:pt x="2080270" y="4702"/>
                </a:lnTo>
                <a:lnTo>
                  <a:pt x="2520000" y="451155"/>
                </a:lnTo>
                <a:lnTo>
                  <a:pt x="1260000" y="1711155"/>
                </a:lnTo>
                <a:lnTo>
                  <a:pt x="0" y="4511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9455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65878" y="1176692"/>
            <a:ext cx="1871760" cy="30512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2612855" y="1176061"/>
            <a:ext cx="1871760" cy="30512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4659832" y="1175430"/>
            <a:ext cx="1871760" cy="3051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6706810" y="1174799"/>
            <a:ext cx="1871760" cy="30512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825475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966407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872452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919429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974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754" y="451443"/>
            <a:ext cx="3282039" cy="327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1363708" y="584771"/>
            <a:ext cx="2991584" cy="20767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43454" y="1295867"/>
            <a:ext cx="3055840" cy="22313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8149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1" name="Picture 4" descr="D:\KBM-정애\014-Fullppt\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499742"/>
            <a:ext cx="3600400" cy="1831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753800" y="2764640"/>
            <a:ext cx="1711407" cy="12496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0998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3216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2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4156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7" r:id="rId3"/>
    <p:sldLayoutId id="2147483671" r:id="rId4"/>
    <p:sldLayoutId id="2147483658" r:id="rId5"/>
    <p:sldLayoutId id="2147483659" r:id="rId6"/>
    <p:sldLayoutId id="2147483673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75" r:id="rId15"/>
    <p:sldLayoutId id="2147483674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270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NYPD </a:t>
            </a:r>
            <a:r>
              <a:rPr lang="en-US" dirty="0"/>
              <a:t>Shooting Incident Data Report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-29249" y="2646010"/>
            <a:ext cx="9143999" cy="4320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sz="1100"/>
              <a:t>Prepared By </a:t>
            </a:r>
            <a:r>
              <a:rPr lang="en-US" sz="1100" dirty="0" err="1"/>
              <a:t>Daekyum</a:t>
            </a:r>
            <a:r>
              <a:rPr lang="en-US" sz="1100" dirty="0"/>
              <a:t> Kim</a:t>
            </a:r>
          </a:p>
          <a:p>
            <a:pPr algn="r"/>
            <a:r>
              <a:rPr lang="en-US" sz="1100" dirty="0"/>
              <a:t>June 6</a:t>
            </a:r>
            <a:r>
              <a:rPr lang="en-US" sz="1100" baseline="30000" dirty="0"/>
              <a:t>th</a:t>
            </a:r>
            <a:r>
              <a:rPr lang="en-US" sz="1100" dirty="0"/>
              <a:t>, 2021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843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C</a:t>
            </a:r>
            <a:endParaRPr lang="ko-KR" altLang="en-US" dirty="0"/>
          </a:p>
        </p:txBody>
      </p:sp>
      <p:sp>
        <p:nvSpPr>
          <p:cNvPr id="105" name="Freeform 47">
            <a:extLst>
              <a:ext uri="{FF2B5EF4-FFF2-40B4-BE49-F238E27FC236}">
                <a16:creationId xmlns:a16="http://schemas.microsoft.com/office/drawing/2014/main" xmlns="" id="{F29D845C-05C3-454F-B3BD-8F5BD7312ABC}"/>
              </a:ext>
            </a:extLst>
          </p:cNvPr>
          <p:cNvSpPr>
            <a:spLocks noChangeAspect="1"/>
          </p:cNvSpPr>
          <p:nvPr/>
        </p:nvSpPr>
        <p:spPr>
          <a:xfrm>
            <a:off x="3706960" y="1353413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Freeform 48">
            <a:extLst>
              <a:ext uri="{FF2B5EF4-FFF2-40B4-BE49-F238E27FC236}">
                <a16:creationId xmlns:a16="http://schemas.microsoft.com/office/drawing/2014/main" xmlns="" id="{E3CDEDE3-513F-43E0-BCE9-5278FAD6F7F7}"/>
              </a:ext>
            </a:extLst>
          </p:cNvPr>
          <p:cNvSpPr>
            <a:spLocks noChangeAspect="1"/>
          </p:cNvSpPr>
          <p:nvPr/>
        </p:nvSpPr>
        <p:spPr>
          <a:xfrm>
            <a:off x="4282582" y="1383506"/>
            <a:ext cx="360000" cy="299814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7" name="Freeform 49">
            <a:extLst>
              <a:ext uri="{FF2B5EF4-FFF2-40B4-BE49-F238E27FC236}">
                <a16:creationId xmlns:a16="http://schemas.microsoft.com/office/drawing/2014/main" xmlns="" id="{7317680F-9304-4801-BBA2-AC5493245E36}"/>
              </a:ext>
            </a:extLst>
          </p:cNvPr>
          <p:cNvSpPr>
            <a:spLocks noChangeAspect="1"/>
          </p:cNvSpPr>
          <p:nvPr/>
        </p:nvSpPr>
        <p:spPr>
          <a:xfrm>
            <a:off x="5449552" y="1373426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8" name="Freeform 50">
            <a:extLst>
              <a:ext uri="{FF2B5EF4-FFF2-40B4-BE49-F238E27FC236}">
                <a16:creationId xmlns:a16="http://schemas.microsoft.com/office/drawing/2014/main" xmlns="" id="{E10B1665-5FDF-47FF-BCAD-85F705BB8E79}"/>
              </a:ext>
            </a:extLst>
          </p:cNvPr>
          <p:cNvSpPr>
            <a:spLocks noChangeAspect="1"/>
          </p:cNvSpPr>
          <p:nvPr/>
        </p:nvSpPr>
        <p:spPr>
          <a:xfrm>
            <a:off x="4851982" y="1381413"/>
            <a:ext cx="360000" cy="304000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9" name="Teardrop 9">
            <a:extLst>
              <a:ext uri="{FF2B5EF4-FFF2-40B4-BE49-F238E27FC236}">
                <a16:creationId xmlns:a16="http://schemas.microsoft.com/office/drawing/2014/main" xmlns="" id="{1BB08550-C11B-4578-96FE-88F23016F76E}"/>
              </a:ext>
            </a:extLst>
          </p:cNvPr>
          <p:cNvSpPr>
            <a:spLocks noChangeAspect="1"/>
          </p:cNvSpPr>
          <p:nvPr/>
        </p:nvSpPr>
        <p:spPr>
          <a:xfrm rot="18900000">
            <a:off x="6023939" y="2076781"/>
            <a:ext cx="348493" cy="29743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0" name="Freeform 97">
            <a:extLst>
              <a:ext uri="{FF2B5EF4-FFF2-40B4-BE49-F238E27FC236}">
                <a16:creationId xmlns:a16="http://schemas.microsoft.com/office/drawing/2014/main" xmlns="" id="{0172BEF8-AD04-40D4-B70C-D65C6CD41914}"/>
              </a:ext>
            </a:extLst>
          </p:cNvPr>
          <p:cNvSpPr>
            <a:spLocks noChangeAspect="1"/>
          </p:cNvSpPr>
          <p:nvPr/>
        </p:nvSpPr>
        <p:spPr>
          <a:xfrm>
            <a:off x="6513205" y="1376236"/>
            <a:ext cx="420675" cy="314355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Donut 22">
            <a:extLst>
              <a:ext uri="{FF2B5EF4-FFF2-40B4-BE49-F238E27FC236}">
                <a16:creationId xmlns:a16="http://schemas.microsoft.com/office/drawing/2014/main" xmlns="" id="{FB1C5F6D-1F3C-4DE8-B74E-EEF45968C843}"/>
              </a:ext>
            </a:extLst>
          </p:cNvPr>
          <p:cNvSpPr>
            <a:spLocks noChangeAspect="1"/>
          </p:cNvSpPr>
          <p:nvPr/>
        </p:nvSpPr>
        <p:spPr>
          <a:xfrm>
            <a:off x="7679627" y="1441217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2" name="Freeform 99">
            <a:extLst>
              <a:ext uri="{FF2B5EF4-FFF2-40B4-BE49-F238E27FC236}">
                <a16:creationId xmlns:a16="http://schemas.microsoft.com/office/drawing/2014/main" xmlns="" id="{4A54175D-F8BA-4084-959D-5F9F0AA514E5}"/>
              </a:ext>
            </a:extLst>
          </p:cNvPr>
          <p:cNvSpPr>
            <a:spLocks noChangeAspect="1"/>
          </p:cNvSpPr>
          <p:nvPr/>
        </p:nvSpPr>
        <p:spPr>
          <a:xfrm>
            <a:off x="6066104" y="1368148"/>
            <a:ext cx="264162" cy="330530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Oval 10">
            <a:extLst>
              <a:ext uri="{FF2B5EF4-FFF2-40B4-BE49-F238E27FC236}">
                <a16:creationId xmlns:a16="http://schemas.microsoft.com/office/drawing/2014/main" xmlns="" id="{3ECF8CC4-6B0F-45C1-A9E6-E50D22981443}"/>
              </a:ext>
            </a:extLst>
          </p:cNvPr>
          <p:cNvSpPr/>
          <p:nvPr/>
        </p:nvSpPr>
        <p:spPr>
          <a:xfrm>
            <a:off x="7124399" y="1368839"/>
            <a:ext cx="330674" cy="329148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Freeform 101">
            <a:extLst>
              <a:ext uri="{FF2B5EF4-FFF2-40B4-BE49-F238E27FC236}">
                <a16:creationId xmlns:a16="http://schemas.microsoft.com/office/drawing/2014/main" xmlns="" id="{A4B1FC52-FA63-4DA2-8321-AC1B08BEE40D}"/>
              </a:ext>
            </a:extLst>
          </p:cNvPr>
          <p:cNvSpPr/>
          <p:nvPr/>
        </p:nvSpPr>
        <p:spPr>
          <a:xfrm>
            <a:off x="8293275" y="1404641"/>
            <a:ext cx="193444" cy="257545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5" name="Group 102">
            <a:extLst>
              <a:ext uri="{FF2B5EF4-FFF2-40B4-BE49-F238E27FC236}">
                <a16:creationId xmlns:a16="http://schemas.microsoft.com/office/drawing/2014/main" xmlns="" id="{358F6E4E-7FEF-4EEE-A3D7-FCF3665410E3}"/>
              </a:ext>
            </a:extLst>
          </p:cNvPr>
          <p:cNvGrpSpPr>
            <a:grpSpLocks noChangeAspect="1"/>
          </p:cNvGrpSpPr>
          <p:nvPr/>
        </p:nvGrpSpPr>
        <p:grpSpPr>
          <a:xfrm>
            <a:off x="6612876" y="2045497"/>
            <a:ext cx="221332" cy="36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116" name="Freeform 103">
              <a:extLst>
                <a:ext uri="{FF2B5EF4-FFF2-40B4-BE49-F238E27FC236}">
                  <a16:creationId xmlns:a16="http://schemas.microsoft.com/office/drawing/2014/main" xmlns="" id="{066E67E1-172A-4DEE-94F0-5D6A13954C20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7" name="Freeform 104">
              <a:extLst>
                <a:ext uri="{FF2B5EF4-FFF2-40B4-BE49-F238E27FC236}">
                  <a16:creationId xmlns:a16="http://schemas.microsoft.com/office/drawing/2014/main" xmlns="" id="{E66DEB77-A1DE-4876-BB88-32CBA0038DE8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8" name="Freeform 105">
              <a:extLst>
                <a:ext uri="{FF2B5EF4-FFF2-40B4-BE49-F238E27FC236}">
                  <a16:creationId xmlns:a16="http://schemas.microsoft.com/office/drawing/2014/main" xmlns="" id="{EF0CDFDA-7FC9-420D-B151-2444D28AEB77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9" name="Freeform 106">
              <a:extLst>
                <a:ext uri="{FF2B5EF4-FFF2-40B4-BE49-F238E27FC236}">
                  <a16:creationId xmlns:a16="http://schemas.microsoft.com/office/drawing/2014/main" xmlns="" id="{B380EE08-B6F5-4923-A2DD-39833BDDF927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0" name="Freeform 107">
            <a:extLst>
              <a:ext uri="{FF2B5EF4-FFF2-40B4-BE49-F238E27FC236}">
                <a16:creationId xmlns:a16="http://schemas.microsoft.com/office/drawing/2014/main" xmlns="" id="{048C36DB-D742-48B1-BCC7-A141782F210A}"/>
              </a:ext>
            </a:extLst>
          </p:cNvPr>
          <p:cNvSpPr>
            <a:spLocks noChangeAspect="1"/>
          </p:cNvSpPr>
          <p:nvPr/>
        </p:nvSpPr>
        <p:spPr>
          <a:xfrm>
            <a:off x="7232016" y="2045497"/>
            <a:ext cx="115441" cy="36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1" name="Freeform 108">
            <a:extLst>
              <a:ext uri="{FF2B5EF4-FFF2-40B4-BE49-F238E27FC236}">
                <a16:creationId xmlns:a16="http://schemas.microsoft.com/office/drawing/2014/main" xmlns="" id="{E608774C-2D22-4C32-835B-E5A7E35DEA26}"/>
              </a:ext>
            </a:extLst>
          </p:cNvPr>
          <p:cNvSpPr/>
          <p:nvPr/>
        </p:nvSpPr>
        <p:spPr>
          <a:xfrm>
            <a:off x="4861480" y="2037091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Oval 8">
            <a:extLst>
              <a:ext uri="{FF2B5EF4-FFF2-40B4-BE49-F238E27FC236}">
                <a16:creationId xmlns:a16="http://schemas.microsoft.com/office/drawing/2014/main" xmlns="" id="{69E68D40-162B-4BC2-AD31-56EF83D42FC0}"/>
              </a:ext>
            </a:extLst>
          </p:cNvPr>
          <p:cNvSpPr/>
          <p:nvPr/>
        </p:nvSpPr>
        <p:spPr>
          <a:xfrm>
            <a:off x="5430443" y="2045477"/>
            <a:ext cx="358193" cy="36004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3" name="Group 110">
            <a:extLst>
              <a:ext uri="{FF2B5EF4-FFF2-40B4-BE49-F238E27FC236}">
                <a16:creationId xmlns:a16="http://schemas.microsoft.com/office/drawing/2014/main" xmlns="" id="{E74561B1-D39F-4038-9E3D-523CFA8A957B}"/>
              </a:ext>
            </a:extLst>
          </p:cNvPr>
          <p:cNvGrpSpPr/>
          <p:nvPr/>
        </p:nvGrpSpPr>
        <p:grpSpPr>
          <a:xfrm>
            <a:off x="4292080" y="2037091"/>
            <a:ext cx="341005" cy="376812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124" name="Freeform 111">
              <a:extLst>
                <a:ext uri="{FF2B5EF4-FFF2-40B4-BE49-F238E27FC236}">
                  <a16:creationId xmlns:a16="http://schemas.microsoft.com/office/drawing/2014/main" xmlns="" id="{C978F4B4-F0B9-4665-9F71-D73FB28B80DA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5" name="Oval 37">
              <a:extLst>
                <a:ext uri="{FF2B5EF4-FFF2-40B4-BE49-F238E27FC236}">
                  <a16:creationId xmlns:a16="http://schemas.microsoft.com/office/drawing/2014/main" xmlns="" id="{3BDBC763-D21B-4744-A896-298C9B7AE653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6" name="Rectangle 19">
            <a:extLst>
              <a:ext uri="{FF2B5EF4-FFF2-40B4-BE49-F238E27FC236}">
                <a16:creationId xmlns:a16="http://schemas.microsoft.com/office/drawing/2014/main" xmlns="" id="{805F637D-28CE-4DA1-9AED-20FC37DA104B}"/>
              </a:ext>
            </a:extLst>
          </p:cNvPr>
          <p:cNvSpPr/>
          <p:nvPr/>
        </p:nvSpPr>
        <p:spPr>
          <a:xfrm>
            <a:off x="3734269" y="2057538"/>
            <a:ext cx="305600" cy="335918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7" name="Freeform 114">
            <a:extLst>
              <a:ext uri="{FF2B5EF4-FFF2-40B4-BE49-F238E27FC236}">
                <a16:creationId xmlns:a16="http://schemas.microsoft.com/office/drawing/2014/main" xmlns="" id="{1D74AC20-39AE-400E-8A67-AB86B9EC9AB2}"/>
              </a:ext>
            </a:extLst>
          </p:cNvPr>
          <p:cNvSpPr>
            <a:spLocks noChangeAspect="1"/>
          </p:cNvSpPr>
          <p:nvPr/>
        </p:nvSpPr>
        <p:spPr>
          <a:xfrm>
            <a:off x="7672979" y="2045497"/>
            <a:ext cx="373296" cy="36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Rounded Rectangle 31">
            <a:extLst>
              <a:ext uri="{FF2B5EF4-FFF2-40B4-BE49-F238E27FC236}">
                <a16:creationId xmlns:a16="http://schemas.microsoft.com/office/drawing/2014/main" xmlns="" id="{1BD14C41-2381-4E1C-8BA9-23F9BAD76B27}"/>
              </a:ext>
            </a:extLst>
          </p:cNvPr>
          <p:cNvSpPr>
            <a:spLocks noChangeAspect="1"/>
          </p:cNvSpPr>
          <p:nvPr/>
        </p:nvSpPr>
        <p:spPr>
          <a:xfrm>
            <a:off x="3760469" y="2821406"/>
            <a:ext cx="253200" cy="36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9" name="Oval 47">
            <a:extLst>
              <a:ext uri="{FF2B5EF4-FFF2-40B4-BE49-F238E27FC236}">
                <a16:creationId xmlns:a16="http://schemas.microsoft.com/office/drawing/2014/main" xmlns="" id="{192370CA-4030-4D77-A0BD-BABCEE5381AF}"/>
              </a:ext>
            </a:extLst>
          </p:cNvPr>
          <p:cNvSpPr>
            <a:spLocks noChangeAspect="1"/>
          </p:cNvSpPr>
          <p:nvPr/>
        </p:nvSpPr>
        <p:spPr>
          <a:xfrm>
            <a:off x="8209997" y="2045497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" name="Oval 50">
            <a:extLst>
              <a:ext uri="{FF2B5EF4-FFF2-40B4-BE49-F238E27FC236}">
                <a16:creationId xmlns:a16="http://schemas.microsoft.com/office/drawing/2014/main" xmlns="" id="{6ED1A0CE-2BCE-4D75-9F82-439936CE1D3C}"/>
              </a:ext>
            </a:extLst>
          </p:cNvPr>
          <p:cNvSpPr>
            <a:spLocks noChangeAspect="1"/>
          </p:cNvSpPr>
          <p:nvPr/>
        </p:nvSpPr>
        <p:spPr>
          <a:xfrm>
            <a:off x="4303211" y="2821406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1" name="Heart 17">
            <a:extLst>
              <a:ext uri="{FF2B5EF4-FFF2-40B4-BE49-F238E27FC236}">
                <a16:creationId xmlns:a16="http://schemas.microsoft.com/office/drawing/2014/main" xmlns="" id="{CD040962-0E71-41D1-9FC4-F3376F99C753}"/>
              </a:ext>
            </a:extLst>
          </p:cNvPr>
          <p:cNvSpPr/>
          <p:nvPr/>
        </p:nvSpPr>
        <p:spPr>
          <a:xfrm>
            <a:off x="6027872" y="2833290"/>
            <a:ext cx="340626" cy="333972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Rounded Rectangle 25">
            <a:extLst>
              <a:ext uri="{FF2B5EF4-FFF2-40B4-BE49-F238E27FC236}">
                <a16:creationId xmlns:a16="http://schemas.microsoft.com/office/drawing/2014/main" xmlns="" id="{DE70F3DC-DA7A-4D0D-A958-98D5061B9FE8}"/>
              </a:ext>
            </a:extLst>
          </p:cNvPr>
          <p:cNvSpPr/>
          <p:nvPr/>
        </p:nvSpPr>
        <p:spPr>
          <a:xfrm>
            <a:off x="5440459" y="2858907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Chord 32">
            <a:extLst>
              <a:ext uri="{FF2B5EF4-FFF2-40B4-BE49-F238E27FC236}">
                <a16:creationId xmlns:a16="http://schemas.microsoft.com/office/drawing/2014/main" xmlns="" id="{104DD698-3EF2-4623-83A2-6CA72ED6CC18}"/>
              </a:ext>
            </a:extLst>
          </p:cNvPr>
          <p:cNvSpPr/>
          <p:nvPr/>
        </p:nvSpPr>
        <p:spPr>
          <a:xfrm>
            <a:off x="4862902" y="2833809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Rounded Rectangle 40">
            <a:extLst>
              <a:ext uri="{FF2B5EF4-FFF2-40B4-BE49-F238E27FC236}">
                <a16:creationId xmlns:a16="http://schemas.microsoft.com/office/drawing/2014/main" xmlns="" id="{98CAB94B-B2F1-4FC5-AEB6-76674F828050}"/>
              </a:ext>
            </a:extLst>
          </p:cNvPr>
          <p:cNvSpPr/>
          <p:nvPr/>
        </p:nvSpPr>
        <p:spPr>
          <a:xfrm rot="2942052">
            <a:off x="6566376" y="2834205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Rounded Rectangle 7">
            <a:extLst>
              <a:ext uri="{FF2B5EF4-FFF2-40B4-BE49-F238E27FC236}">
                <a16:creationId xmlns:a16="http://schemas.microsoft.com/office/drawing/2014/main" xmlns="" id="{B798A181-935D-4945-8294-49EB07D4580A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976755" y="3535534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6" name="Rounded Rectangle 17">
            <a:extLst>
              <a:ext uri="{FF2B5EF4-FFF2-40B4-BE49-F238E27FC236}">
                <a16:creationId xmlns:a16="http://schemas.microsoft.com/office/drawing/2014/main" xmlns="" id="{13889FD5-CD17-43C1-9271-77A1338AECA9}"/>
              </a:ext>
            </a:extLst>
          </p:cNvPr>
          <p:cNvSpPr>
            <a:spLocks noChangeAspect="1"/>
          </p:cNvSpPr>
          <p:nvPr/>
        </p:nvSpPr>
        <p:spPr>
          <a:xfrm>
            <a:off x="8276866" y="2821406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Oval 21">
            <a:extLst>
              <a:ext uri="{FF2B5EF4-FFF2-40B4-BE49-F238E27FC236}">
                <a16:creationId xmlns:a16="http://schemas.microsoft.com/office/drawing/2014/main" xmlns="" id="{BF92B84C-D568-49FE-B563-124F2189BA5F}"/>
              </a:ext>
            </a:extLst>
          </p:cNvPr>
          <p:cNvSpPr>
            <a:spLocks noChangeAspect="1"/>
          </p:cNvSpPr>
          <p:nvPr/>
        </p:nvSpPr>
        <p:spPr>
          <a:xfrm>
            <a:off x="7109736" y="2821406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Oval 25">
            <a:extLst>
              <a:ext uri="{FF2B5EF4-FFF2-40B4-BE49-F238E27FC236}">
                <a16:creationId xmlns:a16="http://schemas.microsoft.com/office/drawing/2014/main" xmlns="" id="{B726902F-8CD7-4917-8F2D-384AB7BFF7EE}"/>
              </a:ext>
            </a:extLst>
          </p:cNvPr>
          <p:cNvSpPr>
            <a:spLocks noChangeAspect="1"/>
          </p:cNvSpPr>
          <p:nvPr/>
        </p:nvSpPr>
        <p:spPr>
          <a:xfrm>
            <a:off x="7679872" y="2821406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Block Arc 20">
            <a:extLst>
              <a:ext uri="{FF2B5EF4-FFF2-40B4-BE49-F238E27FC236}">
                <a16:creationId xmlns:a16="http://schemas.microsoft.com/office/drawing/2014/main" xmlns="" id="{DE47E03B-4171-452B-A78D-28FD9DECB8EA}"/>
              </a:ext>
            </a:extLst>
          </p:cNvPr>
          <p:cNvSpPr>
            <a:spLocks noChangeAspect="1"/>
          </p:cNvSpPr>
          <p:nvPr/>
        </p:nvSpPr>
        <p:spPr>
          <a:xfrm rot="10800000">
            <a:off x="4296578" y="3571534"/>
            <a:ext cx="332010" cy="36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0" name="Block Arc 11">
            <a:extLst>
              <a:ext uri="{FF2B5EF4-FFF2-40B4-BE49-F238E27FC236}">
                <a16:creationId xmlns:a16="http://schemas.microsoft.com/office/drawing/2014/main" xmlns="" id="{C660EA91-3D5C-49F7-9E8B-1E81CF4C2FD4}"/>
              </a:ext>
            </a:extLst>
          </p:cNvPr>
          <p:cNvSpPr/>
          <p:nvPr/>
        </p:nvSpPr>
        <p:spPr>
          <a:xfrm rot="10800000">
            <a:off x="6614789" y="3560896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1" name="Rectangle 21">
            <a:extLst>
              <a:ext uri="{FF2B5EF4-FFF2-40B4-BE49-F238E27FC236}">
                <a16:creationId xmlns:a16="http://schemas.microsoft.com/office/drawing/2014/main" xmlns="" id="{795B8BEC-E87E-4695-93C7-4D5F3166598B}"/>
              </a:ext>
            </a:extLst>
          </p:cNvPr>
          <p:cNvSpPr/>
          <p:nvPr/>
        </p:nvSpPr>
        <p:spPr>
          <a:xfrm>
            <a:off x="5437664" y="3655251"/>
            <a:ext cx="343751" cy="192566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2" name="Round Same Side Corner Rectangle 8">
            <a:extLst>
              <a:ext uri="{FF2B5EF4-FFF2-40B4-BE49-F238E27FC236}">
                <a16:creationId xmlns:a16="http://schemas.microsoft.com/office/drawing/2014/main" xmlns="" id="{5F6800AB-84C3-4BA6-8C67-1AF6A4E7D31D}"/>
              </a:ext>
            </a:extLst>
          </p:cNvPr>
          <p:cNvSpPr/>
          <p:nvPr/>
        </p:nvSpPr>
        <p:spPr>
          <a:xfrm>
            <a:off x="8212501" y="358860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3" name="Rounded Rectangle 51">
            <a:extLst>
              <a:ext uri="{FF2B5EF4-FFF2-40B4-BE49-F238E27FC236}">
                <a16:creationId xmlns:a16="http://schemas.microsoft.com/office/drawing/2014/main" xmlns="" id="{A0F85B75-1FBE-4236-A8C6-4319AF4EFA3E}"/>
              </a:ext>
            </a:extLst>
          </p:cNvPr>
          <p:cNvSpPr/>
          <p:nvPr/>
        </p:nvSpPr>
        <p:spPr>
          <a:xfrm rot="16200000" flipH="1">
            <a:off x="7112464" y="4219259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4" name="Isosceles Triangle 5">
            <a:extLst>
              <a:ext uri="{FF2B5EF4-FFF2-40B4-BE49-F238E27FC236}">
                <a16:creationId xmlns:a16="http://schemas.microsoft.com/office/drawing/2014/main" xmlns="" id="{B2BDDF8C-8D2C-4698-9A6D-DBB60BD48C3A}"/>
              </a:ext>
            </a:extLst>
          </p:cNvPr>
          <p:cNvSpPr>
            <a:spLocks noChangeAspect="1"/>
          </p:cNvSpPr>
          <p:nvPr/>
        </p:nvSpPr>
        <p:spPr>
          <a:xfrm>
            <a:off x="6060854" y="3614352"/>
            <a:ext cx="274662" cy="274365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5" name="Trapezoid 22">
            <a:extLst>
              <a:ext uri="{FF2B5EF4-FFF2-40B4-BE49-F238E27FC236}">
                <a16:creationId xmlns:a16="http://schemas.microsoft.com/office/drawing/2014/main" xmlns="" id="{B72F6059-47CD-4610-8CA9-44C11749EE3A}"/>
              </a:ext>
            </a:extLst>
          </p:cNvPr>
          <p:cNvSpPr>
            <a:spLocks noChangeAspect="1"/>
          </p:cNvSpPr>
          <p:nvPr/>
        </p:nvSpPr>
        <p:spPr>
          <a:xfrm>
            <a:off x="7109736" y="3659965"/>
            <a:ext cx="360000" cy="183139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6" name="Rounded Rectangle 20">
            <a:extLst>
              <a:ext uri="{FF2B5EF4-FFF2-40B4-BE49-F238E27FC236}">
                <a16:creationId xmlns:a16="http://schemas.microsoft.com/office/drawing/2014/main" xmlns="" id="{954152D4-CF9D-4011-A0D5-37B0CF1C4B4A}"/>
              </a:ext>
            </a:extLst>
          </p:cNvPr>
          <p:cNvSpPr>
            <a:spLocks noChangeAspect="1"/>
          </p:cNvSpPr>
          <p:nvPr/>
        </p:nvSpPr>
        <p:spPr>
          <a:xfrm rot="2160000">
            <a:off x="7692804" y="3571534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Trapezoid 28">
            <a:extLst>
              <a:ext uri="{FF2B5EF4-FFF2-40B4-BE49-F238E27FC236}">
                <a16:creationId xmlns:a16="http://schemas.microsoft.com/office/drawing/2014/main" xmlns="" id="{F2FAF78A-A0D8-4BC1-81D5-A5D84EDC2DC7}"/>
              </a:ext>
            </a:extLst>
          </p:cNvPr>
          <p:cNvSpPr>
            <a:spLocks noChangeAspect="1"/>
          </p:cNvSpPr>
          <p:nvPr/>
        </p:nvSpPr>
        <p:spPr>
          <a:xfrm>
            <a:off x="3738542" y="3571534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48" name="Rounded Rectangle 2">
            <a:extLst>
              <a:ext uri="{FF2B5EF4-FFF2-40B4-BE49-F238E27FC236}">
                <a16:creationId xmlns:a16="http://schemas.microsoft.com/office/drawing/2014/main" xmlns="" id="{E0ECC5EB-AEFA-4F5B-A5BB-2D0A844B5A38}"/>
              </a:ext>
            </a:extLst>
          </p:cNvPr>
          <p:cNvSpPr/>
          <p:nvPr/>
        </p:nvSpPr>
        <p:spPr>
          <a:xfrm>
            <a:off x="4286165" y="4223696"/>
            <a:ext cx="352834" cy="35283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9" name="Rounded Rectangle 8">
            <a:extLst>
              <a:ext uri="{FF2B5EF4-FFF2-40B4-BE49-F238E27FC236}">
                <a16:creationId xmlns:a16="http://schemas.microsoft.com/office/drawing/2014/main" xmlns="" id="{DB54947B-BB4A-4BD1-A7FC-AE08E998C9F5}"/>
              </a:ext>
            </a:extLst>
          </p:cNvPr>
          <p:cNvSpPr/>
          <p:nvPr/>
        </p:nvSpPr>
        <p:spPr>
          <a:xfrm>
            <a:off x="3710633" y="4223696"/>
            <a:ext cx="352873" cy="352834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Rounded Rectangle 2">
            <a:extLst>
              <a:ext uri="{FF2B5EF4-FFF2-40B4-BE49-F238E27FC236}">
                <a16:creationId xmlns:a16="http://schemas.microsoft.com/office/drawing/2014/main" xmlns="" id="{E1CD6667-3E01-4B86-8A61-5ED461FBBEF1}"/>
              </a:ext>
            </a:extLst>
          </p:cNvPr>
          <p:cNvSpPr/>
          <p:nvPr/>
        </p:nvSpPr>
        <p:spPr>
          <a:xfrm>
            <a:off x="5433122" y="4223696"/>
            <a:ext cx="352834" cy="352834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1" name="Rounded Rectangle 3">
            <a:extLst>
              <a:ext uri="{FF2B5EF4-FFF2-40B4-BE49-F238E27FC236}">
                <a16:creationId xmlns:a16="http://schemas.microsoft.com/office/drawing/2014/main" xmlns="" id="{366D3E0D-828B-4BF7-A55B-CE118EB0E4F0}"/>
              </a:ext>
            </a:extLst>
          </p:cNvPr>
          <p:cNvSpPr>
            <a:spLocks noChangeAspect="1"/>
          </p:cNvSpPr>
          <p:nvPr/>
        </p:nvSpPr>
        <p:spPr>
          <a:xfrm>
            <a:off x="4855565" y="4223696"/>
            <a:ext cx="352834" cy="35283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2" name="Rounded Rectangle 10">
            <a:extLst>
              <a:ext uri="{FF2B5EF4-FFF2-40B4-BE49-F238E27FC236}">
                <a16:creationId xmlns:a16="http://schemas.microsoft.com/office/drawing/2014/main" xmlns="" id="{E402C988-DF19-4E53-802F-AB7351B80413}"/>
              </a:ext>
            </a:extLst>
          </p:cNvPr>
          <p:cNvSpPr>
            <a:spLocks noChangeAspect="1"/>
          </p:cNvSpPr>
          <p:nvPr/>
        </p:nvSpPr>
        <p:spPr>
          <a:xfrm>
            <a:off x="6021140" y="4216530"/>
            <a:ext cx="354091" cy="36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3" name="Block Arc 6">
            <a:extLst>
              <a:ext uri="{FF2B5EF4-FFF2-40B4-BE49-F238E27FC236}">
                <a16:creationId xmlns:a16="http://schemas.microsoft.com/office/drawing/2014/main" xmlns="" id="{F5A1208A-D753-4CA7-A72D-45C7084D5034}"/>
              </a:ext>
            </a:extLst>
          </p:cNvPr>
          <p:cNvSpPr/>
          <p:nvPr/>
        </p:nvSpPr>
        <p:spPr>
          <a:xfrm>
            <a:off x="6557572" y="4241324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4" name="Left Arrow 1">
            <a:extLst>
              <a:ext uri="{FF2B5EF4-FFF2-40B4-BE49-F238E27FC236}">
                <a16:creationId xmlns:a16="http://schemas.microsoft.com/office/drawing/2014/main" xmlns="" id="{C16CBBCC-FEF7-403F-A92E-27BEBA1D59A9}"/>
              </a:ext>
            </a:extLst>
          </p:cNvPr>
          <p:cNvSpPr>
            <a:spLocks noChangeAspect="1"/>
          </p:cNvSpPr>
          <p:nvPr/>
        </p:nvSpPr>
        <p:spPr>
          <a:xfrm>
            <a:off x="8231065" y="4216530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5" name="Oval 35">
            <a:extLst>
              <a:ext uri="{FF2B5EF4-FFF2-40B4-BE49-F238E27FC236}">
                <a16:creationId xmlns:a16="http://schemas.microsoft.com/office/drawing/2014/main" xmlns="" id="{97660676-8DB8-41F5-9DB2-49881CD0B2D6}"/>
              </a:ext>
            </a:extLst>
          </p:cNvPr>
          <p:cNvSpPr/>
          <p:nvPr/>
        </p:nvSpPr>
        <p:spPr>
          <a:xfrm>
            <a:off x="7735185" y="4217255"/>
            <a:ext cx="289606" cy="365156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xmlns="" id="{B13D8C3E-0563-4A5C-A06E-E56CCCE044C5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xmlns="" id="{D07CD772-E4D3-4697-BF0C-35712E4A1D6F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xmlns="" id="{A5EB9714-04F2-4818-AC94-A0D27B2F44C2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xmlns="" id="{6363D10C-0FF3-407A-B041-76F84D562933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871981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543836" y="1356806"/>
            <a:ext cx="524091" cy="52409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" name="Oval 10"/>
          <p:cNvSpPr/>
          <p:nvPr/>
        </p:nvSpPr>
        <p:spPr>
          <a:xfrm>
            <a:off x="543836" y="2048713"/>
            <a:ext cx="524091" cy="52409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Oval 11"/>
          <p:cNvSpPr/>
          <p:nvPr/>
        </p:nvSpPr>
        <p:spPr>
          <a:xfrm>
            <a:off x="543836" y="2783750"/>
            <a:ext cx="524091" cy="52409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043408"/>
              </p:ext>
            </p:extLst>
          </p:nvPr>
        </p:nvGraphicFramePr>
        <p:xfrm>
          <a:off x="513814" y="488878"/>
          <a:ext cx="8090634" cy="287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3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1222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8704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>
                        <a:latin typeface="+mn-lt"/>
                        <a:cs typeface="Arial" pitchFamily="34" charset="0"/>
                      </a:endParaRPr>
                    </a:p>
                    <a:p>
                      <a:pPr latinLnBrk="1"/>
                      <a:endParaRPr lang="ko-KR" altLang="en-US" sz="1200" b="0" dirty="0"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+mn-lt"/>
                      </a:endParaRPr>
                    </a:p>
                  </a:txBody>
                  <a:tcPr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01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200" b="1" dirty="0" smtClean="0">
                          <a:cs typeface="Arial" pitchFamily="34" charset="0"/>
                        </a:rPr>
                        <a:t>Historic NYPD Shooting Incident data between 2006 and 2020</a:t>
                      </a:r>
                      <a:endParaRPr lang="en-US" altLang="ko-KR" sz="1200" b="1" dirty="0"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02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Trend Line</a:t>
                      </a:r>
                      <a:r>
                        <a:rPr lang="en-US" altLang="ko-KR" sz="12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and Seasonality of Shooting Incidents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03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Breakdown of Reported</a:t>
                      </a:r>
                      <a:r>
                        <a:rPr lang="en-US" altLang="ko-KR" sz="12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Shooting Incidents By Race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370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47664" y="0"/>
            <a:ext cx="7596336" cy="884466"/>
          </a:xfrm>
        </p:spPr>
        <p:txBody>
          <a:bodyPr/>
          <a:lstStyle/>
          <a:p>
            <a:pPr algn="ctr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25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Monthly Number of Shooting Incident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07704" y="4162386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Downward movement to shooting incidents reported to NYPD.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Clear </a:t>
            </a:r>
            <a:r>
              <a:rPr lang="en-US" altLang="ko-KR" sz="1200" u="sng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seasonality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in the number of shooting incidents reported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Very interesting to further investigate what happened in 2020 causing the spike.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0132747"/>
              </p:ext>
            </p:extLst>
          </p:nvPr>
        </p:nvGraphicFramePr>
        <p:xfrm>
          <a:off x="1840862" y="771550"/>
          <a:ext cx="6979610" cy="32194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3231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47664" y="0"/>
            <a:ext cx="7596336" cy="884466"/>
          </a:xfrm>
        </p:spPr>
        <p:txBody>
          <a:bodyPr/>
          <a:lstStyle/>
          <a:p>
            <a:pPr algn="ctr"/>
            <a:r>
              <a:rPr lang="en-US" altLang="ko-KR" sz="2500" dirty="0" smtClean="0">
                <a:solidFill>
                  <a:schemeClr val="tx1"/>
                </a:solidFill>
              </a:rPr>
              <a:t>Seasonality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07704" y="4264481"/>
            <a:ext cx="6624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Clearly, there are more shooting incidents during the summer months. 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3509962"/>
              </p:ext>
            </p:extLst>
          </p:nvPr>
        </p:nvGraphicFramePr>
        <p:xfrm>
          <a:off x="1778794" y="973931"/>
          <a:ext cx="6969670" cy="3195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7601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47664" y="0"/>
            <a:ext cx="7596336" cy="884466"/>
          </a:xfrm>
        </p:spPr>
        <p:txBody>
          <a:bodyPr/>
          <a:lstStyle/>
          <a:p>
            <a:pPr algn="ctr"/>
            <a:r>
              <a:rPr lang="en-US" altLang="ko-KR" sz="2500" dirty="0" smtClean="0">
                <a:solidFill>
                  <a:schemeClr val="tx1"/>
                </a:solidFill>
              </a:rPr>
              <a:t>Breakdown of Shooting Incidents’ Victims By Race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07704" y="4376286"/>
            <a:ext cx="6624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Majority of victims are black with 62% and 86% respectively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suspect these are all gang related shooting violence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0419298"/>
              </p:ext>
            </p:extLst>
          </p:nvPr>
        </p:nvGraphicFramePr>
        <p:xfrm>
          <a:off x="3775721" y="783617"/>
          <a:ext cx="5012977" cy="4032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071653"/>
              </p:ext>
            </p:extLst>
          </p:nvPr>
        </p:nvGraphicFramePr>
        <p:xfrm>
          <a:off x="1291406" y="884466"/>
          <a:ext cx="3928666" cy="33289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09155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543836" y="1356806"/>
            <a:ext cx="524091" cy="52409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" name="Oval 10"/>
          <p:cNvSpPr/>
          <p:nvPr/>
        </p:nvSpPr>
        <p:spPr>
          <a:xfrm>
            <a:off x="543836" y="2048713"/>
            <a:ext cx="524091" cy="52409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Oval 11"/>
          <p:cNvSpPr/>
          <p:nvPr/>
        </p:nvSpPr>
        <p:spPr>
          <a:xfrm>
            <a:off x="543836" y="2783750"/>
            <a:ext cx="524091" cy="52409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848005"/>
              </p:ext>
            </p:extLst>
          </p:nvPr>
        </p:nvGraphicFramePr>
        <p:xfrm>
          <a:off x="513814" y="488878"/>
          <a:ext cx="8090634" cy="287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3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1222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8704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>
                        <a:latin typeface="+mn-lt"/>
                        <a:cs typeface="Arial" pitchFamily="34" charset="0"/>
                      </a:endParaRPr>
                    </a:p>
                    <a:p>
                      <a:pPr latinLnBrk="1"/>
                      <a:endParaRPr lang="ko-KR" altLang="en-US" sz="1200" b="0" dirty="0"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latin typeface="+mn-lt"/>
                      </a:endParaRPr>
                    </a:p>
                  </a:txBody>
                  <a:tcPr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01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200" b="1" dirty="0" smtClean="0">
                          <a:cs typeface="Arial" pitchFamily="34" charset="0"/>
                        </a:rPr>
                        <a:t>Number</a:t>
                      </a:r>
                      <a:r>
                        <a:rPr lang="en-US" altLang="ko-KR" sz="1200" b="1" baseline="0" dirty="0" smtClean="0">
                          <a:cs typeface="Arial" pitchFamily="34" charset="0"/>
                        </a:rPr>
                        <a:t> of Shooting Incidents reported was trending downward</a:t>
                      </a:r>
                      <a:endParaRPr lang="en-US" altLang="ko-KR" sz="1200" b="1" dirty="0"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02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Seasonality in Shooting</a:t>
                      </a:r>
                      <a:r>
                        <a:rPr lang="en-US" altLang="ko-KR" sz="12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Incidents Reported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03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Bronx</a:t>
                      </a:r>
                      <a:r>
                        <a:rPr lang="en-US" altLang="ko-KR" sz="12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and Brooklyn, notorious for gangs, had big shooting incidents reported.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543836" y="46645"/>
            <a:ext cx="7596336" cy="884466"/>
          </a:xfrm>
        </p:spPr>
        <p:txBody>
          <a:bodyPr/>
          <a:lstStyle/>
          <a:p>
            <a:pPr algn="ctr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25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Conclusion</a:t>
            </a:r>
            <a:endParaRPr lang="en-US" sz="25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61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835696" y="2571750"/>
            <a:ext cx="5472608" cy="542078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dirty="0">
                <a:solidFill>
                  <a:schemeClr val="accent5"/>
                </a:solidFill>
                <a:latin typeface="+mj-lt"/>
              </a:rPr>
              <a:t>Thank you</a:t>
            </a:r>
            <a:endParaRPr lang="ko-KR" altLang="en-US" dirty="0">
              <a:solidFill>
                <a:schemeClr val="accent5"/>
              </a:solidFill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65512" y="1635646"/>
            <a:ext cx="6678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https://github.com/dk2kim/Final-Report/blob/main/README.md</a:t>
            </a:r>
          </a:p>
        </p:txBody>
      </p:sp>
    </p:spTree>
    <p:extLst>
      <p:ext uri="{BB962C8B-B14F-4D97-AF65-F5344CB8AC3E}">
        <p14:creationId xmlns:p14="http://schemas.microsoft.com/office/powerpoint/2010/main" val="360252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A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AC5E9642-2CE6-43EF-9D4E-CF163CDAF7F5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9B1C09E2-000D-40AA-9164-FF799AC6E2C6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65B4B6EB-11F7-4C9F-ADFF-02C132FB9386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8854B320-9435-4495-84A1-8716FAF80983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57" name="Diamond 5">
            <a:extLst>
              <a:ext uri="{FF2B5EF4-FFF2-40B4-BE49-F238E27FC236}">
                <a16:creationId xmlns:a16="http://schemas.microsoft.com/office/drawing/2014/main" xmlns="" id="{6C08ED44-84ED-4FF4-998C-0D46E42B7EAA}"/>
              </a:ext>
            </a:extLst>
          </p:cNvPr>
          <p:cNvSpPr/>
          <p:nvPr/>
        </p:nvSpPr>
        <p:spPr>
          <a:xfrm>
            <a:off x="4870785" y="1339861"/>
            <a:ext cx="357266" cy="358322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8" name="Isosceles Triangle 51">
            <a:extLst>
              <a:ext uri="{FF2B5EF4-FFF2-40B4-BE49-F238E27FC236}">
                <a16:creationId xmlns:a16="http://schemas.microsoft.com/office/drawing/2014/main" xmlns="" id="{F89F89B1-B9B6-4729-AAD1-B09E1C429E5D}"/>
              </a:ext>
            </a:extLst>
          </p:cNvPr>
          <p:cNvSpPr/>
          <p:nvPr/>
        </p:nvSpPr>
        <p:spPr>
          <a:xfrm>
            <a:off x="4297988" y="1388030"/>
            <a:ext cx="357265" cy="26198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9" name="Isosceles Triangle 57">
            <a:extLst>
              <a:ext uri="{FF2B5EF4-FFF2-40B4-BE49-F238E27FC236}">
                <a16:creationId xmlns:a16="http://schemas.microsoft.com/office/drawing/2014/main" xmlns="" id="{81ADB14B-862C-4A28-B968-6FCCD903865A}"/>
              </a:ext>
            </a:extLst>
          </p:cNvPr>
          <p:cNvSpPr/>
          <p:nvPr/>
        </p:nvSpPr>
        <p:spPr>
          <a:xfrm>
            <a:off x="4872210" y="3407764"/>
            <a:ext cx="213843" cy="483435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0" name="Rectangle 7">
            <a:extLst>
              <a:ext uri="{FF2B5EF4-FFF2-40B4-BE49-F238E27FC236}">
                <a16:creationId xmlns:a16="http://schemas.microsoft.com/office/drawing/2014/main" xmlns="" id="{D5EBEC76-3404-4A32-A8FC-951D9522304F}"/>
              </a:ext>
            </a:extLst>
          </p:cNvPr>
          <p:cNvSpPr/>
          <p:nvPr/>
        </p:nvSpPr>
        <p:spPr>
          <a:xfrm rot="18900000">
            <a:off x="7243003" y="2816601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1" name="Parallelogram 15">
            <a:extLst>
              <a:ext uri="{FF2B5EF4-FFF2-40B4-BE49-F238E27FC236}">
                <a16:creationId xmlns:a16="http://schemas.microsoft.com/office/drawing/2014/main" xmlns="" id="{673A6FEA-1B46-4402-9D59-7858AB9586DD}"/>
              </a:ext>
            </a:extLst>
          </p:cNvPr>
          <p:cNvSpPr/>
          <p:nvPr/>
        </p:nvSpPr>
        <p:spPr>
          <a:xfrm flipH="1">
            <a:off x="4293692" y="3490877"/>
            <a:ext cx="317209" cy="317209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2" name="Freeform 19">
            <a:extLst>
              <a:ext uri="{FF2B5EF4-FFF2-40B4-BE49-F238E27FC236}">
                <a16:creationId xmlns:a16="http://schemas.microsoft.com/office/drawing/2014/main" xmlns="" id="{249E198D-D40F-45B6-8F3D-F8A79B6D11DE}"/>
              </a:ext>
            </a:extLst>
          </p:cNvPr>
          <p:cNvSpPr/>
          <p:nvPr/>
        </p:nvSpPr>
        <p:spPr>
          <a:xfrm>
            <a:off x="5986218" y="2808370"/>
            <a:ext cx="314672" cy="309626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3" name="Rectangle 30">
            <a:extLst>
              <a:ext uri="{FF2B5EF4-FFF2-40B4-BE49-F238E27FC236}">
                <a16:creationId xmlns:a16="http://schemas.microsoft.com/office/drawing/2014/main" xmlns="" id="{14302CD8-9730-4558-85D1-CD7DAD851FA6}"/>
              </a:ext>
            </a:extLst>
          </p:cNvPr>
          <p:cNvSpPr/>
          <p:nvPr/>
        </p:nvSpPr>
        <p:spPr>
          <a:xfrm>
            <a:off x="8252327" y="2779728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4" name="Rectangle 7">
            <a:extLst>
              <a:ext uri="{FF2B5EF4-FFF2-40B4-BE49-F238E27FC236}">
                <a16:creationId xmlns:a16="http://schemas.microsoft.com/office/drawing/2014/main" xmlns="" id="{923102AD-4104-4816-AD50-75CFE102C2E7}"/>
              </a:ext>
            </a:extLst>
          </p:cNvPr>
          <p:cNvSpPr/>
          <p:nvPr/>
        </p:nvSpPr>
        <p:spPr>
          <a:xfrm>
            <a:off x="5443583" y="1358002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5" name="Rectangle 15">
            <a:extLst>
              <a:ext uri="{FF2B5EF4-FFF2-40B4-BE49-F238E27FC236}">
                <a16:creationId xmlns:a16="http://schemas.microsoft.com/office/drawing/2014/main" xmlns="" id="{7E0DEDEA-56FC-46C5-9650-ECDBA0C00682}"/>
              </a:ext>
            </a:extLst>
          </p:cNvPr>
          <p:cNvSpPr/>
          <p:nvPr/>
        </p:nvSpPr>
        <p:spPr>
          <a:xfrm rot="5400000">
            <a:off x="5980941" y="1358002"/>
            <a:ext cx="322469" cy="322041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6" name="Pie 24">
            <a:extLst>
              <a:ext uri="{FF2B5EF4-FFF2-40B4-BE49-F238E27FC236}">
                <a16:creationId xmlns:a16="http://schemas.microsoft.com/office/drawing/2014/main" xmlns="" id="{0565F0E4-DB3B-4471-AD2C-024C48899596}"/>
              </a:ext>
            </a:extLst>
          </p:cNvPr>
          <p:cNvSpPr/>
          <p:nvPr/>
        </p:nvSpPr>
        <p:spPr>
          <a:xfrm>
            <a:off x="5347362" y="3475221"/>
            <a:ext cx="350460" cy="348520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Parallelogram 30">
            <a:extLst>
              <a:ext uri="{FF2B5EF4-FFF2-40B4-BE49-F238E27FC236}">
                <a16:creationId xmlns:a16="http://schemas.microsoft.com/office/drawing/2014/main" xmlns="" id="{EF001BEE-B713-4378-AB60-2DA8C3AE30F6}"/>
              </a:ext>
            </a:extLst>
          </p:cNvPr>
          <p:cNvSpPr/>
          <p:nvPr/>
        </p:nvSpPr>
        <p:spPr>
          <a:xfrm flipH="1">
            <a:off x="8235089" y="2047097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8" name="Block Arc 14">
            <a:extLst>
              <a:ext uri="{FF2B5EF4-FFF2-40B4-BE49-F238E27FC236}">
                <a16:creationId xmlns:a16="http://schemas.microsoft.com/office/drawing/2014/main" xmlns="" id="{6AC5AE3A-94A0-448E-BB40-F534B002DA60}"/>
              </a:ext>
            </a:extLst>
          </p:cNvPr>
          <p:cNvSpPr/>
          <p:nvPr/>
        </p:nvSpPr>
        <p:spPr>
          <a:xfrm rot="16200000">
            <a:off x="6518856" y="1325152"/>
            <a:ext cx="387486" cy="38774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Block Arc 41">
            <a:extLst>
              <a:ext uri="{FF2B5EF4-FFF2-40B4-BE49-F238E27FC236}">
                <a16:creationId xmlns:a16="http://schemas.microsoft.com/office/drawing/2014/main" xmlns="" id="{BDB0C899-247A-4F2A-A1BE-3DA583CD023A}"/>
              </a:ext>
            </a:extLst>
          </p:cNvPr>
          <p:cNvSpPr/>
          <p:nvPr/>
        </p:nvSpPr>
        <p:spPr>
          <a:xfrm>
            <a:off x="7122001" y="1293526"/>
            <a:ext cx="323224" cy="450993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0" name="Right Triangle 17">
            <a:extLst>
              <a:ext uri="{FF2B5EF4-FFF2-40B4-BE49-F238E27FC236}">
                <a16:creationId xmlns:a16="http://schemas.microsoft.com/office/drawing/2014/main" xmlns="" id="{D0705AF2-7216-418D-97F9-A486DF734075}"/>
              </a:ext>
            </a:extLst>
          </p:cNvPr>
          <p:cNvSpPr/>
          <p:nvPr/>
        </p:nvSpPr>
        <p:spPr>
          <a:xfrm>
            <a:off x="5959131" y="3462912"/>
            <a:ext cx="263462" cy="373139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1" name="Oval 27">
            <a:extLst>
              <a:ext uri="{FF2B5EF4-FFF2-40B4-BE49-F238E27FC236}">
                <a16:creationId xmlns:a16="http://schemas.microsoft.com/office/drawing/2014/main" xmlns="" id="{C6DD9318-2FAE-4447-B022-8636508564A5}"/>
              </a:ext>
            </a:extLst>
          </p:cNvPr>
          <p:cNvSpPr/>
          <p:nvPr/>
        </p:nvSpPr>
        <p:spPr>
          <a:xfrm>
            <a:off x="3714219" y="4055836"/>
            <a:ext cx="279812" cy="532138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2" name="Parallelogram 15">
            <a:extLst>
              <a:ext uri="{FF2B5EF4-FFF2-40B4-BE49-F238E27FC236}">
                <a16:creationId xmlns:a16="http://schemas.microsoft.com/office/drawing/2014/main" xmlns="" id="{896AFBFF-F567-4122-831C-8A513ACD4D61}"/>
              </a:ext>
            </a:extLst>
          </p:cNvPr>
          <p:cNvSpPr/>
          <p:nvPr/>
        </p:nvSpPr>
        <p:spPr>
          <a:xfrm rot="16200000">
            <a:off x="6526713" y="2741871"/>
            <a:ext cx="408905" cy="44262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3" name="Round Same Side Corner Rectangle 21">
            <a:extLst>
              <a:ext uri="{FF2B5EF4-FFF2-40B4-BE49-F238E27FC236}">
                <a16:creationId xmlns:a16="http://schemas.microsoft.com/office/drawing/2014/main" xmlns="" id="{689F8078-2EA1-433F-9902-2267A74EC4D9}"/>
              </a:ext>
            </a:extLst>
          </p:cNvPr>
          <p:cNvSpPr/>
          <p:nvPr/>
        </p:nvSpPr>
        <p:spPr>
          <a:xfrm rot="10800000">
            <a:off x="7055425" y="2058137"/>
            <a:ext cx="264059" cy="298187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4" name="Oval 26">
            <a:extLst>
              <a:ext uri="{FF2B5EF4-FFF2-40B4-BE49-F238E27FC236}">
                <a16:creationId xmlns:a16="http://schemas.microsoft.com/office/drawing/2014/main" xmlns="" id="{E67D79E8-6FBB-433A-88F1-29BF6E8E76F7}"/>
              </a:ext>
            </a:extLst>
          </p:cNvPr>
          <p:cNvSpPr/>
          <p:nvPr/>
        </p:nvSpPr>
        <p:spPr>
          <a:xfrm>
            <a:off x="5454590" y="2770652"/>
            <a:ext cx="322665" cy="385063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5" name="Freeform 32">
            <a:extLst>
              <a:ext uri="{FF2B5EF4-FFF2-40B4-BE49-F238E27FC236}">
                <a16:creationId xmlns:a16="http://schemas.microsoft.com/office/drawing/2014/main" xmlns="" id="{64D7D246-FC45-4459-99DF-135C7465FAD2}"/>
              </a:ext>
            </a:extLst>
          </p:cNvPr>
          <p:cNvSpPr/>
          <p:nvPr/>
        </p:nvSpPr>
        <p:spPr>
          <a:xfrm>
            <a:off x="3674423" y="1332150"/>
            <a:ext cx="408033" cy="373744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6" name="Rounded Rectangle 10">
            <a:extLst>
              <a:ext uri="{FF2B5EF4-FFF2-40B4-BE49-F238E27FC236}">
                <a16:creationId xmlns:a16="http://schemas.microsoft.com/office/drawing/2014/main" xmlns="" id="{B751C24E-F19C-42C1-A845-287935D0375A}"/>
              </a:ext>
            </a:extLst>
          </p:cNvPr>
          <p:cNvSpPr/>
          <p:nvPr/>
        </p:nvSpPr>
        <p:spPr>
          <a:xfrm>
            <a:off x="6524895" y="2039054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7" name="Rounded Rectangle 32">
            <a:extLst>
              <a:ext uri="{FF2B5EF4-FFF2-40B4-BE49-F238E27FC236}">
                <a16:creationId xmlns:a16="http://schemas.microsoft.com/office/drawing/2014/main" xmlns="" id="{F5EBA0FA-1646-452C-B9FB-52477430A6D3}"/>
              </a:ext>
            </a:extLst>
          </p:cNvPr>
          <p:cNvSpPr/>
          <p:nvPr/>
        </p:nvSpPr>
        <p:spPr>
          <a:xfrm>
            <a:off x="7648558" y="2795360"/>
            <a:ext cx="335647" cy="33564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8" name="Trapezoid 13">
            <a:extLst>
              <a:ext uri="{FF2B5EF4-FFF2-40B4-BE49-F238E27FC236}">
                <a16:creationId xmlns:a16="http://schemas.microsoft.com/office/drawing/2014/main" xmlns="" id="{D6131DB8-8FDA-438A-90AA-9D6ED2E20936}"/>
              </a:ext>
            </a:extLst>
          </p:cNvPr>
          <p:cNvSpPr/>
          <p:nvPr/>
        </p:nvSpPr>
        <p:spPr>
          <a:xfrm>
            <a:off x="4332749" y="2054252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9" name="Rounded Rectangle 7">
            <a:extLst>
              <a:ext uri="{FF2B5EF4-FFF2-40B4-BE49-F238E27FC236}">
                <a16:creationId xmlns:a16="http://schemas.microsoft.com/office/drawing/2014/main" xmlns="" id="{76ACEC56-18E3-4905-843D-878E12C7C4CF}"/>
              </a:ext>
            </a:extLst>
          </p:cNvPr>
          <p:cNvSpPr/>
          <p:nvPr/>
        </p:nvSpPr>
        <p:spPr>
          <a:xfrm>
            <a:off x="6063254" y="2046918"/>
            <a:ext cx="185271" cy="32062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0" name="Rectangle 18">
            <a:extLst>
              <a:ext uri="{FF2B5EF4-FFF2-40B4-BE49-F238E27FC236}">
                <a16:creationId xmlns:a16="http://schemas.microsoft.com/office/drawing/2014/main" xmlns="" id="{4F279CAE-7FC5-45F6-894F-2FD1B29CC320}"/>
              </a:ext>
            </a:extLst>
          </p:cNvPr>
          <p:cNvSpPr/>
          <p:nvPr/>
        </p:nvSpPr>
        <p:spPr>
          <a:xfrm>
            <a:off x="4970957" y="2074010"/>
            <a:ext cx="335348" cy="266441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xmlns="" id="{3A7292F1-03E1-4D49-91D1-431CA91189C0}"/>
              </a:ext>
            </a:extLst>
          </p:cNvPr>
          <p:cNvSpPr/>
          <p:nvPr/>
        </p:nvSpPr>
        <p:spPr>
          <a:xfrm>
            <a:off x="5582675" y="2063662"/>
            <a:ext cx="204209" cy="287136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2" name="Chord 14">
            <a:extLst>
              <a:ext uri="{FF2B5EF4-FFF2-40B4-BE49-F238E27FC236}">
                <a16:creationId xmlns:a16="http://schemas.microsoft.com/office/drawing/2014/main" xmlns="" id="{EEEB0DCD-BF79-4FF9-9D68-E15BD55E6E9E}"/>
              </a:ext>
            </a:extLst>
          </p:cNvPr>
          <p:cNvSpPr/>
          <p:nvPr/>
        </p:nvSpPr>
        <p:spPr>
          <a:xfrm>
            <a:off x="4739580" y="4101013"/>
            <a:ext cx="350089" cy="441784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3" name="Rounded Rectangle 6">
            <a:extLst>
              <a:ext uri="{FF2B5EF4-FFF2-40B4-BE49-F238E27FC236}">
                <a16:creationId xmlns:a16="http://schemas.microsoft.com/office/drawing/2014/main" xmlns="" id="{43EC1B73-1CF5-4DFD-BD33-D7F65196841C}"/>
              </a:ext>
            </a:extLst>
          </p:cNvPr>
          <p:cNvSpPr/>
          <p:nvPr/>
        </p:nvSpPr>
        <p:spPr>
          <a:xfrm>
            <a:off x="3709354" y="2008765"/>
            <a:ext cx="347025" cy="352816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4" name="Oval 66">
            <a:extLst>
              <a:ext uri="{FF2B5EF4-FFF2-40B4-BE49-F238E27FC236}">
                <a16:creationId xmlns:a16="http://schemas.microsoft.com/office/drawing/2014/main" xmlns="" id="{934046C8-6BCC-4FCD-A03F-E67F99CEDA43}"/>
              </a:ext>
            </a:extLst>
          </p:cNvPr>
          <p:cNvSpPr/>
          <p:nvPr/>
        </p:nvSpPr>
        <p:spPr>
          <a:xfrm rot="20700000">
            <a:off x="4888177" y="2802702"/>
            <a:ext cx="374702" cy="320962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5" name="Isosceles Triangle 13">
            <a:extLst>
              <a:ext uri="{FF2B5EF4-FFF2-40B4-BE49-F238E27FC236}">
                <a16:creationId xmlns:a16="http://schemas.microsoft.com/office/drawing/2014/main" xmlns="" id="{2FC90D2C-E850-4929-9EB6-11E4FF079ADF}"/>
              </a:ext>
            </a:extLst>
          </p:cNvPr>
          <p:cNvSpPr/>
          <p:nvPr/>
        </p:nvSpPr>
        <p:spPr>
          <a:xfrm rot="10800000">
            <a:off x="4239875" y="4067280"/>
            <a:ext cx="257150" cy="509250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6" name="Smiley Face 14">
            <a:extLst>
              <a:ext uri="{FF2B5EF4-FFF2-40B4-BE49-F238E27FC236}">
                <a16:creationId xmlns:a16="http://schemas.microsoft.com/office/drawing/2014/main" xmlns="" id="{DD10439E-2FAA-4648-B797-7530B9040B6B}"/>
              </a:ext>
            </a:extLst>
          </p:cNvPr>
          <p:cNvSpPr/>
          <p:nvPr/>
        </p:nvSpPr>
        <p:spPr>
          <a:xfrm>
            <a:off x="5898553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7" name="Smiley Face 12">
            <a:extLst>
              <a:ext uri="{FF2B5EF4-FFF2-40B4-BE49-F238E27FC236}">
                <a16:creationId xmlns:a16="http://schemas.microsoft.com/office/drawing/2014/main" xmlns="" id="{A3199C23-C0E8-483C-B1F2-1A1943DE1A3E}"/>
              </a:ext>
            </a:extLst>
          </p:cNvPr>
          <p:cNvSpPr/>
          <p:nvPr/>
        </p:nvSpPr>
        <p:spPr>
          <a:xfrm>
            <a:off x="7635601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8" name="Smiley Face 15">
            <a:extLst>
              <a:ext uri="{FF2B5EF4-FFF2-40B4-BE49-F238E27FC236}">
                <a16:creationId xmlns:a16="http://schemas.microsoft.com/office/drawing/2014/main" xmlns="" id="{3FC38535-7358-474F-BD25-7816DAF20AAF}"/>
              </a:ext>
            </a:extLst>
          </p:cNvPr>
          <p:cNvSpPr/>
          <p:nvPr/>
        </p:nvSpPr>
        <p:spPr>
          <a:xfrm>
            <a:off x="6480365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9" name="Oval 37">
            <a:extLst>
              <a:ext uri="{FF2B5EF4-FFF2-40B4-BE49-F238E27FC236}">
                <a16:creationId xmlns:a16="http://schemas.microsoft.com/office/drawing/2014/main" xmlns="" id="{0CB33A90-BD57-419A-B1AF-FF0DC1BDD480}"/>
              </a:ext>
            </a:extLst>
          </p:cNvPr>
          <p:cNvSpPr/>
          <p:nvPr/>
        </p:nvSpPr>
        <p:spPr>
          <a:xfrm>
            <a:off x="8217414" y="4128388"/>
            <a:ext cx="387034" cy="3870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0" name="Smiley Face 14">
            <a:extLst>
              <a:ext uri="{FF2B5EF4-FFF2-40B4-BE49-F238E27FC236}">
                <a16:creationId xmlns:a16="http://schemas.microsoft.com/office/drawing/2014/main" xmlns="" id="{E945C34C-F0A0-440A-8B86-E933DBC7350D}"/>
              </a:ext>
            </a:extLst>
          </p:cNvPr>
          <p:cNvSpPr/>
          <p:nvPr/>
        </p:nvSpPr>
        <p:spPr>
          <a:xfrm>
            <a:off x="7057983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1" name="Rectangle 16">
            <a:extLst>
              <a:ext uri="{FF2B5EF4-FFF2-40B4-BE49-F238E27FC236}">
                <a16:creationId xmlns:a16="http://schemas.microsoft.com/office/drawing/2014/main" xmlns="" id="{CC068563-A580-47B0-951D-A9DF4D882B70}"/>
              </a:ext>
            </a:extLst>
          </p:cNvPr>
          <p:cNvSpPr/>
          <p:nvPr/>
        </p:nvSpPr>
        <p:spPr>
          <a:xfrm rot="2700000">
            <a:off x="4333760" y="2724811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Rectangle 9">
            <a:extLst>
              <a:ext uri="{FF2B5EF4-FFF2-40B4-BE49-F238E27FC236}">
                <a16:creationId xmlns:a16="http://schemas.microsoft.com/office/drawing/2014/main" xmlns="" id="{0CEFC199-53BF-4FB3-9696-5A0679D99DA5}"/>
              </a:ext>
            </a:extLst>
          </p:cNvPr>
          <p:cNvSpPr/>
          <p:nvPr/>
        </p:nvSpPr>
        <p:spPr>
          <a:xfrm>
            <a:off x="3702389" y="2741950"/>
            <a:ext cx="360125" cy="3371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Round Same Side Corner Rectangle 6">
            <a:extLst>
              <a:ext uri="{FF2B5EF4-FFF2-40B4-BE49-F238E27FC236}">
                <a16:creationId xmlns:a16="http://schemas.microsoft.com/office/drawing/2014/main" xmlns="" id="{5E452DB9-650F-4617-9C8C-74FEA26E6E29}"/>
              </a:ext>
            </a:extLst>
          </p:cNvPr>
          <p:cNvSpPr/>
          <p:nvPr/>
        </p:nvSpPr>
        <p:spPr>
          <a:xfrm rot="2700000">
            <a:off x="5462844" y="4060819"/>
            <a:ext cx="130246" cy="52217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4" name="Frame 17">
            <a:extLst>
              <a:ext uri="{FF2B5EF4-FFF2-40B4-BE49-F238E27FC236}">
                <a16:creationId xmlns:a16="http://schemas.microsoft.com/office/drawing/2014/main" xmlns="" id="{8AFF86F7-8CCA-437F-B4B1-01AC42CBEF8D}"/>
              </a:ext>
            </a:extLst>
          </p:cNvPr>
          <p:cNvSpPr/>
          <p:nvPr/>
        </p:nvSpPr>
        <p:spPr>
          <a:xfrm>
            <a:off x="3685358" y="3471419"/>
            <a:ext cx="347025" cy="34702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5" name="Rounded Rectangle 5">
            <a:extLst>
              <a:ext uri="{FF2B5EF4-FFF2-40B4-BE49-F238E27FC236}">
                <a16:creationId xmlns:a16="http://schemas.microsoft.com/office/drawing/2014/main" xmlns="" id="{D5559164-2C48-4BD0-9228-7B2DA83637C5}"/>
              </a:ext>
            </a:extLst>
          </p:cNvPr>
          <p:cNvSpPr/>
          <p:nvPr/>
        </p:nvSpPr>
        <p:spPr>
          <a:xfrm flipH="1">
            <a:off x="7595854" y="2065085"/>
            <a:ext cx="344621" cy="284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Teardrop 1">
            <a:extLst>
              <a:ext uri="{FF2B5EF4-FFF2-40B4-BE49-F238E27FC236}">
                <a16:creationId xmlns:a16="http://schemas.microsoft.com/office/drawing/2014/main" xmlns="" id="{1927BE5C-41E4-4FD8-BC5E-81B932461939}"/>
              </a:ext>
            </a:extLst>
          </p:cNvPr>
          <p:cNvSpPr/>
          <p:nvPr/>
        </p:nvSpPr>
        <p:spPr>
          <a:xfrm rot="18805991">
            <a:off x="7612430" y="1372092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7" name="Rectangle 130">
            <a:extLst>
              <a:ext uri="{FF2B5EF4-FFF2-40B4-BE49-F238E27FC236}">
                <a16:creationId xmlns:a16="http://schemas.microsoft.com/office/drawing/2014/main" xmlns="" id="{4B04B099-FCE6-4BBA-90BC-20A3F9946F42}"/>
              </a:ext>
            </a:extLst>
          </p:cNvPr>
          <p:cNvSpPr/>
          <p:nvPr/>
        </p:nvSpPr>
        <p:spPr>
          <a:xfrm>
            <a:off x="8162947" y="1372137"/>
            <a:ext cx="371900" cy="37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8" name="Right Triangle 17">
            <a:extLst>
              <a:ext uri="{FF2B5EF4-FFF2-40B4-BE49-F238E27FC236}">
                <a16:creationId xmlns:a16="http://schemas.microsoft.com/office/drawing/2014/main" xmlns="" id="{E0F72A79-8E74-4478-BDF9-EB659B5D0C71}"/>
              </a:ext>
            </a:extLst>
          </p:cNvPr>
          <p:cNvSpPr>
            <a:spLocks noChangeAspect="1"/>
          </p:cNvSpPr>
          <p:nvPr/>
        </p:nvSpPr>
        <p:spPr>
          <a:xfrm>
            <a:off x="7091217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9" name="Right Triangle 17">
            <a:extLst>
              <a:ext uri="{FF2B5EF4-FFF2-40B4-BE49-F238E27FC236}">
                <a16:creationId xmlns:a16="http://schemas.microsoft.com/office/drawing/2014/main" xmlns="" id="{68913C1E-9230-42DF-8316-C83A362DD581}"/>
              </a:ext>
            </a:extLst>
          </p:cNvPr>
          <p:cNvSpPr>
            <a:spLocks noChangeAspect="1"/>
          </p:cNvSpPr>
          <p:nvPr/>
        </p:nvSpPr>
        <p:spPr>
          <a:xfrm>
            <a:off x="6493638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0" name="Right Triangle 17">
            <a:extLst>
              <a:ext uri="{FF2B5EF4-FFF2-40B4-BE49-F238E27FC236}">
                <a16:creationId xmlns:a16="http://schemas.microsoft.com/office/drawing/2014/main" xmlns="" id="{54F4E2F4-9217-40DB-B998-EE3BCBC73305}"/>
              </a:ext>
            </a:extLst>
          </p:cNvPr>
          <p:cNvSpPr>
            <a:spLocks noChangeAspect="1"/>
          </p:cNvSpPr>
          <p:nvPr/>
        </p:nvSpPr>
        <p:spPr>
          <a:xfrm>
            <a:off x="7688796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1" name="Oval 44">
            <a:extLst>
              <a:ext uri="{FF2B5EF4-FFF2-40B4-BE49-F238E27FC236}">
                <a16:creationId xmlns:a16="http://schemas.microsoft.com/office/drawing/2014/main" xmlns="" id="{124F1161-B2DB-47D9-A7EF-DC1EF59E7094}"/>
              </a:ext>
            </a:extLst>
          </p:cNvPr>
          <p:cNvSpPr>
            <a:spLocks noChangeAspect="1"/>
          </p:cNvSpPr>
          <p:nvPr/>
        </p:nvSpPr>
        <p:spPr>
          <a:xfrm>
            <a:off x="8286375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104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B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277D8593-B08C-4DF3-BA17-A6D3F2EEC603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F25538AB-D9F5-4BE7-8B53-57412B5D2514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71C1682E-ACE5-4749-95E8-09B8C4A50E2E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6189633E-E782-45C1-BFC7-E611D44DE657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57" name="Isosceles Triangle 68">
            <a:extLst>
              <a:ext uri="{FF2B5EF4-FFF2-40B4-BE49-F238E27FC236}">
                <a16:creationId xmlns:a16="http://schemas.microsoft.com/office/drawing/2014/main" xmlns="" id="{F80D1085-53D6-48D6-B0A8-4C210DA535DA}"/>
              </a:ext>
            </a:extLst>
          </p:cNvPr>
          <p:cNvSpPr/>
          <p:nvPr/>
        </p:nvSpPr>
        <p:spPr>
          <a:xfrm rot="10800000">
            <a:off x="6076603" y="3430121"/>
            <a:ext cx="154974" cy="482618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8" name="Rectangle 9">
            <a:extLst>
              <a:ext uri="{FF2B5EF4-FFF2-40B4-BE49-F238E27FC236}">
                <a16:creationId xmlns:a16="http://schemas.microsoft.com/office/drawing/2014/main" xmlns="" id="{226D7E44-4CBD-4099-BBFA-5B4FF777F65D}"/>
              </a:ext>
            </a:extLst>
          </p:cNvPr>
          <p:cNvSpPr/>
          <p:nvPr/>
        </p:nvSpPr>
        <p:spPr>
          <a:xfrm>
            <a:off x="6472358" y="348584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9" name="Isosceles Triangle 8">
            <a:extLst>
              <a:ext uri="{FF2B5EF4-FFF2-40B4-BE49-F238E27FC236}">
                <a16:creationId xmlns:a16="http://schemas.microsoft.com/office/drawing/2014/main" xmlns="" id="{1573EE40-AE1A-4712-95EC-9C44358068D2}"/>
              </a:ext>
            </a:extLst>
          </p:cNvPr>
          <p:cNvSpPr/>
          <p:nvPr/>
        </p:nvSpPr>
        <p:spPr>
          <a:xfrm rot="16200000">
            <a:off x="3610095" y="2744881"/>
            <a:ext cx="311874" cy="371836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0" name="Donut 8">
            <a:extLst>
              <a:ext uri="{FF2B5EF4-FFF2-40B4-BE49-F238E27FC236}">
                <a16:creationId xmlns:a16="http://schemas.microsoft.com/office/drawing/2014/main" xmlns="" id="{7868BCBE-8637-4E17-9FD8-172C5154DC10}"/>
              </a:ext>
            </a:extLst>
          </p:cNvPr>
          <p:cNvSpPr/>
          <p:nvPr/>
        </p:nvSpPr>
        <p:spPr>
          <a:xfrm>
            <a:off x="7202344" y="2726749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Freeform 18">
            <a:extLst>
              <a:ext uri="{FF2B5EF4-FFF2-40B4-BE49-F238E27FC236}">
                <a16:creationId xmlns:a16="http://schemas.microsoft.com/office/drawing/2014/main" xmlns="" id="{3EDC2A41-7DCF-4904-AAA0-6F87FCFD187A}"/>
              </a:ext>
            </a:extLst>
          </p:cNvPr>
          <p:cNvSpPr/>
          <p:nvPr/>
        </p:nvSpPr>
        <p:spPr>
          <a:xfrm>
            <a:off x="7644583" y="3526543"/>
            <a:ext cx="359044" cy="289775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2" name="Oval 7">
            <a:extLst>
              <a:ext uri="{FF2B5EF4-FFF2-40B4-BE49-F238E27FC236}">
                <a16:creationId xmlns:a16="http://schemas.microsoft.com/office/drawing/2014/main" xmlns="" id="{9E1842A7-E74F-433E-81E2-1DF5A8941FA3}"/>
              </a:ext>
            </a:extLst>
          </p:cNvPr>
          <p:cNvSpPr/>
          <p:nvPr/>
        </p:nvSpPr>
        <p:spPr>
          <a:xfrm>
            <a:off x="7748036" y="2750160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3" name="Freeform 20">
            <a:extLst>
              <a:ext uri="{FF2B5EF4-FFF2-40B4-BE49-F238E27FC236}">
                <a16:creationId xmlns:a16="http://schemas.microsoft.com/office/drawing/2014/main" xmlns="" id="{54ADE71A-9BA6-4CDB-BE04-6CEF9AD72E2D}"/>
              </a:ext>
            </a:extLst>
          </p:cNvPr>
          <p:cNvSpPr/>
          <p:nvPr/>
        </p:nvSpPr>
        <p:spPr>
          <a:xfrm>
            <a:off x="8271827" y="4162169"/>
            <a:ext cx="376670" cy="402560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4" name="Rounded Rectangle 25">
            <a:extLst>
              <a:ext uri="{FF2B5EF4-FFF2-40B4-BE49-F238E27FC236}">
                <a16:creationId xmlns:a16="http://schemas.microsoft.com/office/drawing/2014/main" xmlns="" id="{8F839E66-0CCA-459D-81C9-C9B8D1AEF03E}"/>
              </a:ext>
            </a:extLst>
          </p:cNvPr>
          <p:cNvSpPr/>
          <p:nvPr/>
        </p:nvSpPr>
        <p:spPr>
          <a:xfrm>
            <a:off x="8254078" y="2047226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5" name="Block Arc 41">
            <a:extLst>
              <a:ext uri="{FF2B5EF4-FFF2-40B4-BE49-F238E27FC236}">
                <a16:creationId xmlns:a16="http://schemas.microsoft.com/office/drawing/2014/main" xmlns="" id="{C1CA706B-0319-42B5-ABAE-B9F59F2591D4}"/>
              </a:ext>
            </a:extLst>
          </p:cNvPr>
          <p:cNvSpPr/>
          <p:nvPr/>
        </p:nvSpPr>
        <p:spPr>
          <a:xfrm>
            <a:off x="7187564" y="4163165"/>
            <a:ext cx="395557" cy="400568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Round Same Side Corner Rectangle 11">
            <a:extLst>
              <a:ext uri="{FF2B5EF4-FFF2-40B4-BE49-F238E27FC236}">
                <a16:creationId xmlns:a16="http://schemas.microsoft.com/office/drawing/2014/main" xmlns="" id="{BFF76CE4-5BCC-4119-9BE0-DF676146163E}"/>
              </a:ext>
            </a:extLst>
          </p:cNvPr>
          <p:cNvSpPr/>
          <p:nvPr/>
        </p:nvSpPr>
        <p:spPr>
          <a:xfrm rot="9900000">
            <a:off x="7717589" y="1270728"/>
            <a:ext cx="407173" cy="34581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7" name="Donut 39">
            <a:extLst>
              <a:ext uri="{FF2B5EF4-FFF2-40B4-BE49-F238E27FC236}">
                <a16:creationId xmlns:a16="http://schemas.microsoft.com/office/drawing/2014/main" xmlns="" id="{24C283D1-788F-4C49-ABEC-2E9ADCC3D15D}"/>
              </a:ext>
            </a:extLst>
          </p:cNvPr>
          <p:cNvSpPr/>
          <p:nvPr/>
        </p:nvSpPr>
        <p:spPr>
          <a:xfrm>
            <a:off x="3530744" y="3469364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Freeform 25">
            <a:extLst>
              <a:ext uri="{FF2B5EF4-FFF2-40B4-BE49-F238E27FC236}">
                <a16:creationId xmlns:a16="http://schemas.microsoft.com/office/drawing/2014/main" xmlns="" id="{3FEBA52E-2138-46EB-B65A-3FF2C49CC3F9}"/>
              </a:ext>
            </a:extLst>
          </p:cNvPr>
          <p:cNvSpPr/>
          <p:nvPr/>
        </p:nvSpPr>
        <p:spPr>
          <a:xfrm>
            <a:off x="6704653" y="2749259"/>
            <a:ext cx="293412" cy="363079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9" name="Rectangle 36">
            <a:extLst>
              <a:ext uri="{FF2B5EF4-FFF2-40B4-BE49-F238E27FC236}">
                <a16:creationId xmlns:a16="http://schemas.microsoft.com/office/drawing/2014/main" xmlns="" id="{0CE83CD1-D036-4785-A31D-DBD1491EA037}"/>
              </a:ext>
            </a:extLst>
          </p:cNvPr>
          <p:cNvSpPr/>
          <p:nvPr/>
        </p:nvSpPr>
        <p:spPr>
          <a:xfrm>
            <a:off x="4175657" y="3499408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0" name="Rounded Rectangle 27">
            <a:extLst>
              <a:ext uri="{FF2B5EF4-FFF2-40B4-BE49-F238E27FC236}">
                <a16:creationId xmlns:a16="http://schemas.microsoft.com/office/drawing/2014/main" xmlns="" id="{99814834-5358-4F4E-9ECF-2EA36305358A}"/>
              </a:ext>
            </a:extLst>
          </p:cNvPr>
          <p:cNvSpPr/>
          <p:nvPr/>
        </p:nvSpPr>
        <p:spPr>
          <a:xfrm>
            <a:off x="6388738" y="1280390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1" name="Rounded Rectangle 7">
            <a:extLst>
              <a:ext uri="{FF2B5EF4-FFF2-40B4-BE49-F238E27FC236}">
                <a16:creationId xmlns:a16="http://schemas.microsoft.com/office/drawing/2014/main" xmlns="" id="{AF021B77-E997-4AED-8847-1ADC360E38EB}"/>
              </a:ext>
            </a:extLst>
          </p:cNvPr>
          <p:cNvSpPr/>
          <p:nvPr/>
        </p:nvSpPr>
        <p:spPr>
          <a:xfrm>
            <a:off x="7049617" y="1257171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2" name="Chord 15">
            <a:extLst>
              <a:ext uri="{FF2B5EF4-FFF2-40B4-BE49-F238E27FC236}">
                <a16:creationId xmlns:a16="http://schemas.microsoft.com/office/drawing/2014/main" xmlns="" id="{E532BAB1-CDE8-499B-8A0E-2AF415CB93A7}"/>
              </a:ext>
            </a:extLst>
          </p:cNvPr>
          <p:cNvSpPr/>
          <p:nvPr/>
        </p:nvSpPr>
        <p:spPr>
          <a:xfrm>
            <a:off x="8360600" y="122656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3" name="Rectangle 16">
            <a:extLst>
              <a:ext uri="{FF2B5EF4-FFF2-40B4-BE49-F238E27FC236}">
                <a16:creationId xmlns:a16="http://schemas.microsoft.com/office/drawing/2014/main" xmlns="" id="{715CBFEF-F702-4DBB-90CC-16E238DD19A5}"/>
              </a:ext>
            </a:extLst>
          </p:cNvPr>
          <p:cNvSpPr/>
          <p:nvPr/>
        </p:nvSpPr>
        <p:spPr>
          <a:xfrm>
            <a:off x="4828013" y="3529428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xmlns="" id="{B8620A69-77FB-43BB-9497-8B5215E74F18}"/>
              </a:ext>
            </a:extLst>
          </p:cNvPr>
          <p:cNvSpPr/>
          <p:nvPr/>
        </p:nvSpPr>
        <p:spPr>
          <a:xfrm>
            <a:off x="4156229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5" name="Rounded Rectangle 6">
            <a:extLst>
              <a:ext uri="{FF2B5EF4-FFF2-40B4-BE49-F238E27FC236}">
                <a16:creationId xmlns:a16="http://schemas.microsoft.com/office/drawing/2014/main" xmlns="" id="{55A46852-6C12-4FC7-AF9A-4C600CD37CAC}"/>
              </a:ext>
            </a:extLst>
          </p:cNvPr>
          <p:cNvSpPr/>
          <p:nvPr/>
        </p:nvSpPr>
        <p:spPr>
          <a:xfrm>
            <a:off x="4793335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6" name="Rounded Rectangle 6">
            <a:extLst>
              <a:ext uri="{FF2B5EF4-FFF2-40B4-BE49-F238E27FC236}">
                <a16:creationId xmlns:a16="http://schemas.microsoft.com/office/drawing/2014/main" xmlns="" id="{57E7B078-7AAE-4115-A713-F6424D0F94F9}"/>
              </a:ext>
            </a:extLst>
          </p:cNvPr>
          <p:cNvSpPr/>
          <p:nvPr/>
        </p:nvSpPr>
        <p:spPr>
          <a:xfrm>
            <a:off x="5430441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7" name="Rounded Rectangle 6">
            <a:extLst>
              <a:ext uri="{FF2B5EF4-FFF2-40B4-BE49-F238E27FC236}">
                <a16:creationId xmlns:a16="http://schemas.microsoft.com/office/drawing/2014/main" xmlns="" id="{C95AAC98-6455-4A53-9EF8-1276C7123C06}"/>
              </a:ext>
            </a:extLst>
          </p:cNvPr>
          <p:cNvSpPr/>
          <p:nvPr/>
        </p:nvSpPr>
        <p:spPr>
          <a:xfrm>
            <a:off x="6067547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8" name="Teardrop 6">
            <a:extLst>
              <a:ext uri="{FF2B5EF4-FFF2-40B4-BE49-F238E27FC236}">
                <a16:creationId xmlns:a16="http://schemas.microsoft.com/office/drawing/2014/main" xmlns="" id="{EE591C53-3623-47D7-AB9E-92A3003263F8}"/>
              </a:ext>
            </a:extLst>
          </p:cNvPr>
          <p:cNvSpPr/>
          <p:nvPr/>
        </p:nvSpPr>
        <p:spPr>
          <a:xfrm rot="8100000">
            <a:off x="8313590" y="2784226"/>
            <a:ext cx="293144" cy="29314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9" name="Donut 24">
            <a:extLst>
              <a:ext uri="{FF2B5EF4-FFF2-40B4-BE49-F238E27FC236}">
                <a16:creationId xmlns:a16="http://schemas.microsoft.com/office/drawing/2014/main" xmlns="" id="{8BF50A0A-454E-454B-A449-67B53A854FB1}"/>
              </a:ext>
            </a:extLst>
          </p:cNvPr>
          <p:cNvSpPr/>
          <p:nvPr/>
        </p:nvSpPr>
        <p:spPr>
          <a:xfrm>
            <a:off x="4603191" y="1979686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0" name="Chord 38">
            <a:extLst>
              <a:ext uri="{FF2B5EF4-FFF2-40B4-BE49-F238E27FC236}">
                <a16:creationId xmlns:a16="http://schemas.microsoft.com/office/drawing/2014/main" xmlns="" id="{BDA7CF54-9F37-4520-A3F4-25C3EC3A776B}"/>
              </a:ext>
            </a:extLst>
          </p:cNvPr>
          <p:cNvSpPr/>
          <p:nvPr/>
        </p:nvSpPr>
        <p:spPr>
          <a:xfrm>
            <a:off x="5277177" y="1979317"/>
            <a:ext cx="340508" cy="437873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Heart 38">
            <a:extLst>
              <a:ext uri="{FF2B5EF4-FFF2-40B4-BE49-F238E27FC236}">
                <a16:creationId xmlns:a16="http://schemas.microsoft.com/office/drawing/2014/main" xmlns="" id="{73EF6EE9-C896-415C-A264-28479307D570}"/>
              </a:ext>
            </a:extLst>
          </p:cNvPr>
          <p:cNvSpPr/>
          <p:nvPr/>
        </p:nvSpPr>
        <p:spPr>
          <a:xfrm>
            <a:off x="5770720" y="1252545"/>
            <a:ext cx="382181" cy="382181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Round Same Side Corner Rectangle 19">
            <a:extLst>
              <a:ext uri="{FF2B5EF4-FFF2-40B4-BE49-F238E27FC236}">
                <a16:creationId xmlns:a16="http://schemas.microsoft.com/office/drawing/2014/main" xmlns="" id="{FD7DC5CE-D99A-4A24-A059-E7A747D8A536}"/>
              </a:ext>
            </a:extLst>
          </p:cNvPr>
          <p:cNvSpPr/>
          <p:nvPr/>
        </p:nvSpPr>
        <p:spPr>
          <a:xfrm>
            <a:off x="7782928" y="4184858"/>
            <a:ext cx="289093" cy="357183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Rectangle 23">
            <a:extLst>
              <a:ext uri="{FF2B5EF4-FFF2-40B4-BE49-F238E27FC236}">
                <a16:creationId xmlns:a16="http://schemas.microsoft.com/office/drawing/2014/main" xmlns="" id="{7C2DCBCA-2BC3-4459-A6D5-2B7DA7CF896C}"/>
              </a:ext>
            </a:extLst>
          </p:cNvPr>
          <p:cNvSpPr/>
          <p:nvPr/>
        </p:nvSpPr>
        <p:spPr>
          <a:xfrm>
            <a:off x="3527955" y="4223407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Oval 31">
            <a:extLst>
              <a:ext uri="{FF2B5EF4-FFF2-40B4-BE49-F238E27FC236}">
                <a16:creationId xmlns:a16="http://schemas.microsoft.com/office/drawing/2014/main" xmlns="" id="{A562338D-A6BB-4174-9A71-93BB1672B635}"/>
              </a:ext>
            </a:extLst>
          </p:cNvPr>
          <p:cNvSpPr/>
          <p:nvPr/>
        </p:nvSpPr>
        <p:spPr>
          <a:xfrm>
            <a:off x="6633502" y="4184654"/>
            <a:ext cx="354255" cy="35759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xmlns="" id="{619BC7AD-71BA-44F4-A783-9A37D2C7E87D}"/>
              </a:ext>
            </a:extLst>
          </p:cNvPr>
          <p:cNvSpPr/>
          <p:nvPr/>
        </p:nvSpPr>
        <p:spPr>
          <a:xfrm>
            <a:off x="4736303" y="4206900"/>
            <a:ext cx="485828" cy="31309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Oval 31">
            <a:extLst>
              <a:ext uri="{FF2B5EF4-FFF2-40B4-BE49-F238E27FC236}">
                <a16:creationId xmlns:a16="http://schemas.microsoft.com/office/drawing/2014/main" xmlns="" id="{F868F06C-402D-4D13-942D-8B7163B55E24}"/>
              </a:ext>
            </a:extLst>
          </p:cNvPr>
          <p:cNvSpPr/>
          <p:nvPr/>
        </p:nvSpPr>
        <p:spPr>
          <a:xfrm>
            <a:off x="5421938" y="4162596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Teardrop 17">
            <a:extLst>
              <a:ext uri="{FF2B5EF4-FFF2-40B4-BE49-F238E27FC236}">
                <a16:creationId xmlns:a16="http://schemas.microsoft.com/office/drawing/2014/main" xmlns="" id="{70EA793E-62E9-4EB6-81DC-CDF5E4631C01}"/>
              </a:ext>
            </a:extLst>
          </p:cNvPr>
          <p:cNvSpPr/>
          <p:nvPr/>
        </p:nvSpPr>
        <p:spPr>
          <a:xfrm rot="18900000">
            <a:off x="4203914" y="4194545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Rectangle 23">
            <a:extLst>
              <a:ext uri="{FF2B5EF4-FFF2-40B4-BE49-F238E27FC236}">
                <a16:creationId xmlns:a16="http://schemas.microsoft.com/office/drawing/2014/main" xmlns="" id="{7831D0A7-A340-4934-A1F5-6ACE6E1861B0}"/>
              </a:ext>
            </a:extLst>
          </p:cNvPr>
          <p:cNvSpPr/>
          <p:nvPr/>
        </p:nvSpPr>
        <p:spPr>
          <a:xfrm>
            <a:off x="6028922" y="4159866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Round Same Side Corner Rectangle 8">
            <a:extLst>
              <a:ext uri="{FF2B5EF4-FFF2-40B4-BE49-F238E27FC236}">
                <a16:creationId xmlns:a16="http://schemas.microsoft.com/office/drawing/2014/main" xmlns="" id="{4C21F48E-DD7D-42FF-8FA0-206224A45700}"/>
              </a:ext>
            </a:extLst>
          </p:cNvPr>
          <p:cNvSpPr/>
          <p:nvPr/>
        </p:nvSpPr>
        <p:spPr>
          <a:xfrm>
            <a:off x="3677801" y="1211259"/>
            <a:ext cx="176460" cy="4647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0" name="Round Same Side Corner Rectangle 20">
            <a:extLst>
              <a:ext uri="{FF2B5EF4-FFF2-40B4-BE49-F238E27FC236}">
                <a16:creationId xmlns:a16="http://schemas.microsoft.com/office/drawing/2014/main" xmlns="" id="{75DE9827-D3D2-4677-834E-DF8FE0E4E192}"/>
              </a:ext>
            </a:extLst>
          </p:cNvPr>
          <p:cNvSpPr/>
          <p:nvPr/>
        </p:nvSpPr>
        <p:spPr>
          <a:xfrm rot="10800000">
            <a:off x="4090098" y="1209113"/>
            <a:ext cx="219879" cy="46904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Donut 87">
            <a:extLst>
              <a:ext uri="{FF2B5EF4-FFF2-40B4-BE49-F238E27FC236}">
                <a16:creationId xmlns:a16="http://schemas.microsoft.com/office/drawing/2014/main" xmlns="" id="{913B53CC-1597-41AB-B96F-FA347487C3C4}"/>
              </a:ext>
            </a:extLst>
          </p:cNvPr>
          <p:cNvSpPr/>
          <p:nvPr/>
        </p:nvSpPr>
        <p:spPr>
          <a:xfrm>
            <a:off x="4545814" y="1274208"/>
            <a:ext cx="356471" cy="366339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2" name="Donut 90">
            <a:extLst>
              <a:ext uri="{FF2B5EF4-FFF2-40B4-BE49-F238E27FC236}">
                <a16:creationId xmlns:a16="http://schemas.microsoft.com/office/drawing/2014/main" xmlns="" id="{24AE5E34-4E4B-4B71-B9DE-CD91CE727E02}"/>
              </a:ext>
            </a:extLst>
          </p:cNvPr>
          <p:cNvSpPr/>
          <p:nvPr/>
        </p:nvSpPr>
        <p:spPr>
          <a:xfrm>
            <a:off x="5161285" y="1247479"/>
            <a:ext cx="373598" cy="38181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3" name="Oval 6">
            <a:extLst>
              <a:ext uri="{FF2B5EF4-FFF2-40B4-BE49-F238E27FC236}">
                <a16:creationId xmlns:a16="http://schemas.microsoft.com/office/drawing/2014/main" xmlns="" id="{E91CFD00-CECD-45FD-8311-9122FE4DB4BD}"/>
              </a:ext>
            </a:extLst>
          </p:cNvPr>
          <p:cNvSpPr/>
          <p:nvPr/>
        </p:nvSpPr>
        <p:spPr>
          <a:xfrm>
            <a:off x="5858067" y="2021781"/>
            <a:ext cx="356681" cy="352945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Block Arc 25">
            <a:extLst>
              <a:ext uri="{FF2B5EF4-FFF2-40B4-BE49-F238E27FC236}">
                <a16:creationId xmlns:a16="http://schemas.microsoft.com/office/drawing/2014/main" xmlns="" id="{457FEAFC-3C16-4D51-A94C-9F68C4F7547D}"/>
              </a:ext>
            </a:extLst>
          </p:cNvPr>
          <p:cNvSpPr/>
          <p:nvPr/>
        </p:nvSpPr>
        <p:spPr>
          <a:xfrm>
            <a:off x="4117415" y="2020993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5" name="Block Arc 31">
            <a:extLst>
              <a:ext uri="{FF2B5EF4-FFF2-40B4-BE49-F238E27FC236}">
                <a16:creationId xmlns:a16="http://schemas.microsoft.com/office/drawing/2014/main" xmlns="" id="{9F768792-4DA1-407F-9C92-CC22B6240D24}"/>
              </a:ext>
            </a:extLst>
          </p:cNvPr>
          <p:cNvSpPr/>
          <p:nvPr/>
        </p:nvSpPr>
        <p:spPr>
          <a:xfrm>
            <a:off x="6455130" y="2020993"/>
            <a:ext cx="320167" cy="35452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6" name="Freeform 53">
            <a:extLst>
              <a:ext uri="{FF2B5EF4-FFF2-40B4-BE49-F238E27FC236}">
                <a16:creationId xmlns:a16="http://schemas.microsoft.com/office/drawing/2014/main" xmlns="" id="{CC1DAD73-AFE3-4ED1-9BC3-F32B897434FE}"/>
              </a:ext>
            </a:extLst>
          </p:cNvPr>
          <p:cNvSpPr/>
          <p:nvPr/>
        </p:nvSpPr>
        <p:spPr>
          <a:xfrm>
            <a:off x="7662840" y="2018386"/>
            <a:ext cx="350856" cy="35973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Block Arc 10">
            <a:extLst>
              <a:ext uri="{FF2B5EF4-FFF2-40B4-BE49-F238E27FC236}">
                <a16:creationId xmlns:a16="http://schemas.microsoft.com/office/drawing/2014/main" xmlns="" id="{E4AEC7AB-3060-42C4-A575-95FF48CB4D30}"/>
              </a:ext>
            </a:extLst>
          </p:cNvPr>
          <p:cNvSpPr/>
          <p:nvPr/>
        </p:nvSpPr>
        <p:spPr>
          <a:xfrm>
            <a:off x="8244408" y="3525290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8" name="Freeform 55">
            <a:extLst>
              <a:ext uri="{FF2B5EF4-FFF2-40B4-BE49-F238E27FC236}">
                <a16:creationId xmlns:a16="http://schemas.microsoft.com/office/drawing/2014/main" xmlns="" id="{C56FDFAB-E0F0-4464-A6E4-F59C6F4DCE4E}"/>
              </a:ext>
            </a:extLst>
          </p:cNvPr>
          <p:cNvSpPr/>
          <p:nvPr/>
        </p:nvSpPr>
        <p:spPr>
          <a:xfrm>
            <a:off x="3655029" y="1926261"/>
            <a:ext cx="222004" cy="54398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Round Same Side Corner Rectangle 36">
            <a:extLst>
              <a:ext uri="{FF2B5EF4-FFF2-40B4-BE49-F238E27FC236}">
                <a16:creationId xmlns:a16="http://schemas.microsoft.com/office/drawing/2014/main" xmlns="" id="{24FD3874-C322-4FBB-85AF-A19A5310B7A9}"/>
              </a:ext>
            </a:extLst>
          </p:cNvPr>
          <p:cNvSpPr/>
          <p:nvPr/>
        </p:nvSpPr>
        <p:spPr>
          <a:xfrm>
            <a:off x="7015679" y="2037450"/>
            <a:ext cx="406779" cy="3216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Oval 21">
            <a:extLst>
              <a:ext uri="{FF2B5EF4-FFF2-40B4-BE49-F238E27FC236}">
                <a16:creationId xmlns:a16="http://schemas.microsoft.com/office/drawing/2014/main" xmlns="" id="{A906A0E0-8D05-41A3-BE6D-DDF09C8808E8}"/>
              </a:ext>
            </a:extLst>
          </p:cNvPr>
          <p:cNvSpPr>
            <a:spLocks noChangeAspect="1"/>
          </p:cNvSpPr>
          <p:nvPr/>
        </p:nvSpPr>
        <p:spPr>
          <a:xfrm>
            <a:off x="5500929" y="3502585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1" name="Oval 32">
            <a:extLst>
              <a:ext uri="{FF2B5EF4-FFF2-40B4-BE49-F238E27FC236}">
                <a16:creationId xmlns:a16="http://schemas.microsoft.com/office/drawing/2014/main" xmlns="" id="{C538A813-30F7-4870-8DAA-A652BFEB0F56}"/>
              </a:ext>
            </a:extLst>
          </p:cNvPr>
          <p:cNvSpPr/>
          <p:nvPr/>
        </p:nvSpPr>
        <p:spPr>
          <a:xfrm>
            <a:off x="7084921" y="3479620"/>
            <a:ext cx="318881" cy="383620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678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1207</TotalTime>
  <Words>782</Words>
  <Application>Microsoft Office PowerPoint</Application>
  <PresentationFormat>On-screen Show (16:9)</PresentationFormat>
  <Paragraphs>98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 Unicode MS</vt:lpstr>
      <vt:lpstr>맑은 고딕</vt:lpstr>
      <vt:lpstr>Arial</vt:lpstr>
      <vt:lpstr>Calibri</vt:lpstr>
      <vt:lpstr>Cover and End Slide Master</vt:lpstr>
      <vt:lpstr>Contents Slide Master</vt:lpstr>
      <vt:lpstr>Section Break Slide Master</vt:lpstr>
      <vt:lpstr>Final Project:  NYPD Shooting Incident Data Report</vt:lpstr>
      <vt:lpstr>PowerPoint Presentation</vt:lpstr>
      <vt:lpstr>Monthly Number of Shooting Incident</vt:lpstr>
      <vt:lpstr>Seasonality</vt:lpstr>
      <vt:lpstr>Breakdown of Shooting Incidents’ Victims By Race</vt:lpstr>
      <vt:lpstr>Conclusion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Microsoft account</cp:lastModifiedBy>
  <cp:revision>92</cp:revision>
  <dcterms:created xsi:type="dcterms:W3CDTF">2016-12-01T00:32:25Z</dcterms:created>
  <dcterms:modified xsi:type="dcterms:W3CDTF">2021-06-07T03:20:45Z</dcterms:modified>
</cp:coreProperties>
</file>