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23_DD5DCA1B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92" r:id="rId3"/>
    <p:sldId id="291" r:id="rId4"/>
    <p:sldId id="270" r:id="rId5"/>
    <p:sldId id="302" r:id="rId6"/>
    <p:sldId id="290" r:id="rId7"/>
    <p:sldId id="261" r:id="rId8"/>
    <p:sldId id="287" r:id="rId9"/>
    <p:sldId id="285" r:id="rId10"/>
    <p:sldId id="284" r:id="rId11"/>
    <p:sldId id="274" r:id="rId12"/>
    <p:sldId id="263" r:id="rId13"/>
    <p:sldId id="273" r:id="rId14"/>
    <p:sldId id="296" r:id="rId15"/>
    <p:sldId id="297" r:id="rId16"/>
    <p:sldId id="272" r:id="rId17"/>
    <p:sldId id="265" r:id="rId18"/>
    <p:sldId id="298" r:id="rId19"/>
    <p:sldId id="276" r:id="rId20"/>
    <p:sldId id="282" r:id="rId21"/>
    <p:sldId id="303" r:id="rId22"/>
    <p:sldId id="301" r:id="rId23"/>
    <p:sldId id="289" r:id="rId24"/>
    <p:sldId id="294" r:id="rId25"/>
    <p:sldId id="26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  <p15:guide id="4" orient="horz" pos="127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  <p15:guide id="7" orient="horz" pos="595" userDrawn="1">
          <p15:clr>
            <a:srgbClr val="A4A3A4"/>
          </p15:clr>
        </p15:guide>
        <p15:guide id="8" pos="2343" userDrawn="1">
          <p15:clr>
            <a:srgbClr val="A4A3A4"/>
          </p15:clr>
        </p15:guide>
        <p15:guide id="9" pos="511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7D5881-FDD5-B257-3065-977BC2D0FBC9}" name="지호 박" initials="지박" userId="bddd1a3290b8b9d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DF1"/>
    <a:srgbClr val="5E8FBA"/>
    <a:srgbClr val="FFFFFF"/>
    <a:srgbClr val="2A5783"/>
    <a:srgbClr val="EAE6E3"/>
    <a:srgbClr val="EAE7E4"/>
    <a:srgbClr val="EAE6E4"/>
    <a:srgbClr val="4675A3"/>
    <a:srgbClr val="5E7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6101" autoAdjust="0"/>
  </p:normalViewPr>
  <p:slideViewPr>
    <p:cSldViewPr snapToGrid="0">
      <p:cViewPr varScale="1">
        <p:scale>
          <a:sx n="102" d="100"/>
          <a:sy n="102" d="100"/>
        </p:scale>
        <p:origin x="1116" y="114"/>
      </p:cViewPr>
      <p:guideLst>
        <p:guide pos="551"/>
        <p:guide pos="7242"/>
        <p:guide orient="horz" pos="3748"/>
        <p:guide orient="horz" pos="1275"/>
        <p:guide pos="3840"/>
        <p:guide orient="horz" pos="799"/>
        <p:guide orient="horz" pos="595"/>
        <p:guide pos="2343"/>
        <p:guide pos="5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&#53685;&#54633;%20&#47928;&#49436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&#53685;&#54633;%20&#47928;&#49436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&#53685;&#54633;%20&#47928;&#49436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SPARTA\01.%20&#54532;&#47196;&#51229;&#53944;\2.%20(4&#51452;&#52264;)%20&#48120;&#45768;%20&#54532;&#47196;&#51229;&#53944;\01.%20&#45936;&#51060;&#53552;\&#45908;&#48660;&#52404;&#53356;&#50857;%20&#45936;&#51060;&#53552;\_select_from_select_customer_id_customer_segment_from_customer_g_202401171416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SPARTA\01.%20&#54532;&#47196;&#51229;&#53944;\2.%20(4&#51452;&#52264;)%20&#48120;&#45768;%20&#54532;&#47196;&#51229;&#53944;\01.%20&#45936;&#51060;&#53552;\&#45908;&#48660;&#52404;&#53356;&#50857;%20&#45936;&#51060;&#53552;\_select_from_select_customer_id_customer_segment_from_customer_g_202401171416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SPARTA\01.%20&#54532;&#47196;&#51229;&#53944;\2.%20(4&#51452;&#52264;)%20&#48120;&#45768;%20&#54532;&#47196;&#51229;&#53944;\01.%20&#45936;&#51060;&#53552;\&#45908;&#48660;&#52404;&#53356;&#50857;%20&#45936;&#51060;&#53552;\_select_from_select_customer_id_customer_segment_from_customer_g_202401171416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그래프!$C$1</c:f>
              <c:strCache>
                <c:ptCount val="1"/>
                <c:pt idx="0">
                  <c:v>고객 수</c:v>
                </c:pt>
              </c:strCache>
            </c:strRef>
          </c:tx>
          <c:spPr>
            <a:solidFill>
              <a:srgbClr val="B9DD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그래프!$A$2:$A$8</c:f>
              <c:strCache>
                <c:ptCount val="7"/>
                <c:pt idx="0">
                  <c:v>VVIP</c:v>
                </c:pt>
                <c:pt idx="1">
                  <c:v>VIP</c:v>
                </c:pt>
                <c:pt idx="2">
                  <c:v>잠재충성고객</c:v>
                </c:pt>
                <c:pt idx="3">
                  <c:v>신경써야 할 고객</c:v>
                </c:pt>
                <c:pt idx="4">
                  <c:v>휴면 우려 고객</c:v>
                </c:pt>
                <c:pt idx="5">
                  <c:v>이탈우려고객</c:v>
                </c:pt>
                <c:pt idx="6">
                  <c:v>휴면 고객</c:v>
                </c:pt>
              </c:strCache>
            </c:strRef>
          </c:cat>
          <c:val>
            <c:numRef>
              <c:f>그래프!$C$2:$C$8</c:f>
              <c:numCache>
                <c:formatCode>0.0_);[Red]\(0.0\)</c:formatCode>
                <c:ptCount val="7"/>
                <c:pt idx="0">
                  <c:v>19.3</c:v>
                </c:pt>
                <c:pt idx="1">
                  <c:v>33.299999999999997</c:v>
                </c:pt>
                <c:pt idx="2">
                  <c:v>17.3</c:v>
                </c:pt>
                <c:pt idx="3">
                  <c:v>3.6</c:v>
                </c:pt>
                <c:pt idx="4">
                  <c:v>6.4</c:v>
                </c:pt>
                <c:pt idx="5">
                  <c:v>10.5</c:v>
                </c:pt>
                <c:pt idx="6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15-4CF8-9C5A-B06E8B07572A}"/>
            </c:ext>
          </c:extLst>
        </c:ser>
        <c:ser>
          <c:idx val="1"/>
          <c:order val="1"/>
          <c:tx>
            <c:strRef>
              <c:f>그래프!$D$1</c:f>
              <c:strCache>
                <c:ptCount val="1"/>
                <c:pt idx="0">
                  <c:v>판매액</c:v>
                </c:pt>
              </c:strCache>
            </c:strRef>
          </c:tx>
          <c:spPr>
            <a:solidFill>
              <a:srgbClr val="5E8FB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그래프!$A$2:$A$8</c:f>
              <c:strCache>
                <c:ptCount val="7"/>
                <c:pt idx="0">
                  <c:v>VVIP</c:v>
                </c:pt>
                <c:pt idx="1">
                  <c:v>VIP</c:v>
                </c:pt>
                <c:pt idx="2">
                  <c:v>잠재충성고객</c:v>
                </c:pt>
                <c:pt idx="3">
                  <c:v>신경써야 할 고객</c:v>
                </c:pt>
                <c:pt idx="4">
                  <c:v>휴면 우려 고객</c:v>
                </c:pt>
                <c:pt idx="5">
                  <c:v>이탈우려고객</c:v>
                </c:pt>
                <c:pt idx="6">
                  <c:v>휴면 고객</c:v>
                </c:pt>
              </c:strCache>
            </c:strRef>
          </c:cat>
          <c:val>
            <c:numRef>
              <c:f>그래프!$D$2:$D$8</c:f>
              <c:numCache>
                <c:formatCode>0.0_);[Red]\(0.0\)</c:formatCode>
                <c:ptCount val="7"/>
                <c:pt idx="0">
                  <c:v>36.6</c:v>
                </c:pt>
                <c:pt idx="1">
                  <c:v>44.6</c:v>
                </c:pt>
                <c:pt idx="2">
                  <c:v>3.6</c:v>
                </c:pt>
                <c:pt idx="3">
                  <c:v>1.9</c:v>
                </c:pt>
                <c:pt idx="4">
                  <c:v>0.6</c:v>
                </c:pt>
                <c:pt idx="5">
                  <c:v>11.5</c:v>
                </c:pt>
                <c:pt idx="6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15-4CF8-9C5A-B06E8B07572A}"/>
            </c:ext>
          </c:extLst>
        </c:ser>
        <c:ser>
          <c:idx val="2"/>
          <c:order val="2"/>
          <c:tx>
            <c:strRef>
              <c:f>그래프!$E$1</c:f>
              <c:strCache>
                <c:ptCount val="1"/>
                <c:pt idx="0">
                  <c:v>순수익</c:v>
                </c:pt>
              </c:strCache>
            </c:strRef>
          </c:tx>
          <c:spPr>
            <a:solidFill>
              <a:srgbClr val="2A578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6395648612163897E-17"/>
                  <c:y val="3.166135611820746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E15-4CF8-9C5A-B06E8B0757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그래프!$A$2:$A$8</c:f>
              <c:strCache>
                <c:ptCount val="7"/>
                <c:pt idx="0">
                  <c:v>VVIP</c:v>
                </c:pt>
                <c:pt idx="1">
                  <c:v>VIP</c:v>
                </c:pt>
                <c:pt idx="2">
                  <c:v>잠재충성고객</c:v>
                </c:pt>
                <c:pt idx="3">
                  <c:v>신경써야 할 고객</c:v>
                </c:pt>
                <c:pt idx="4">
                  <c:v>휴면 우려 고객</c:v>
                </c:pt>
                <c:pt idx="5">
                  <c:v>이탈우려고객</c:v>
                </c:pt>
                <c:pt idx="6">
                  <c:v>휴면 고객</c:v>
                </c:pt>
              </c:strCache>
            </c:strRef>
          </c:cat>
          <c:val>
            <c:numRef>
              <c:f>그래프!$E$2:$E$8</c:f>
              <c:numCache>
                <c:formatCode>0.0_);[Red]\(0.0\)</c:formatCode>
                <c:ptCount val="7"/>
                <c:pt idx="0">
                  <c:v>36.299999999999997</c:v>
                </c:pt>
                <c:pt idx="1">
                  <c:v>41.5</c:v>
                </c:pt>
                <c:pt idx="2">
                  <c:v>3.6</c:v>
                </c:pt>
                <c:pt idx="3">
                  <c:v>1.7</c:v>
                </c:pt>
                <c:pt idx="4">
                  <c:v>0.7</c:v>
                </c:pt>
                <c:pt idx="5">
                  <c:v>15.7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15-4CF8-9C5A-B06E8B0757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2330872"/>
        <c:axId val="652332672"/>
      </c:barChart>
      <c:catAx>
        <c:axId val="65233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2332672"/>
        <c:crosses val="autoZero"/>
        <c:auto val="1"/>
        <c:lblAlgn val="ctr"/>
        <c:lblOffset val="100"/>
        <c:noMultiLvlLbl val="0"/>
      </c:catAx>
      <c:valAx>
        <c:axId val="6523326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%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233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그래프!$A$22</c:f>
              <c:strCache>
                <c:ptCount val="1"/>
                <c:pt idx="0">
                  <c:v>Office Supplies</c:v>
                </c:pt>
              </c:strCache>
            </c:strRef>
          </c:tx>
          <c:spPr>
            <a:solidFill>
              <a:srgbClr val="2A578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그래프!$B$21:$E$21</c:f>
              <c:strCache>
                <c:ptCount val="3"/>
                <c:pt idx="0">
                  <c:v>VVIP</c:v>
                </c:pt>
                <c:pt idx="1">
                  <c:v>잠재충성고객</c:v>
                </c:pt>
                <c:pt idx="2">
                  <c:v>이탈우려고객</c:v>
                </c:pt>
              </c:strCache>
              <c:extLst/>
            </c:strRef>
          </c:cat>
          <c:val>
            <c:numRef>
              <c:f>그래프!$B$22:$E$22</c:f>
              <c:numCache>
                <c:formatCode>0.0_);[Red]\(0.0\)</c:formatCode>
                <c:ptCount val="3"/>
                <c:pt idx="0">
                  <c:v>55.6</c:v>
                </c:pt>
                <c:pt idx="1">
                  <c:v>66.666666666666657</c:v>
                </c:pt>
                <c:pt idx="2">
                  <c:v>61.656441717791409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641-4EBC-9D5F-D24937ADBF7A}"/>
            </c:ext>
          </c:extLst>
        </c:ser>
        <c:ser>
          <c:idx val="0"/>
          <c:order val="1"/>
          <c:tx>
            <c:strRef>
              <c:f>그래프!$A$23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rgbClr val="5E8FB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그래프!$B$21:$E$21</c:f>
              <c:strCache>
                <c:ptCount val="3"/>
                <c:pt idx="0">
                  <c:v>VVIP</c:v>
                </c:pt>
                <c:pt idx="1">
                  <c:v>잠재충성고객</c:v>
                </c:pt>
                <c:pt idx="2">
                  <c:v>이탈우려고객</c:v>
                </c:pt>
              </c:strCache>
              <c:extLst/>
            </c:strRef>
          </c:cat>
          <c:val>
            <c:numRef>
              <c:f>그래프!$B$23:$E$23</c:f>
              <c:numCache>
                <c:formatCode>0.0_);[Red]\(0.0\)</c:formatCode>
                <c:ptCount val="3"/>
                <c:pt idx="0">
                  <c:v>23.5</c:v>
                </c:pt>
                <c:pt idx="1">
                  <c:v>19.551282051282051</c:v>
                </c:pt>
                <c:pt idx="2">
                  <c:v>18.711656441717793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2641-4EBC-9D5F-D24937ADBF7A}"/>
            </c:ext>
          </c:extLst>
        </c:ser>
        <c:ser>
          <c:idx val="2"/>
          <c:order val="2"/>
          <c:tx>
            <c:strRef>
              <c:f>그래프!$A$24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rgbClr val="B9DD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그래프!$B$21:$E$21</c:f>
              <c:strCache>
                <c:ptCount val="3"/>
                <c:pt idx="0">
                  <c:v>VVIP</c:v>
                </c:pt>
                <c:pt idx="1">
                  <c:v>잠재충성고객</c:v>
                </c:pt>
                <c:pt idx="2">
                  <c:v>이탈우려고객</c:v>
                </c:pt>
              </c:strCache>
              <c:extLst/>
            </c:strRef>
          </c:cat>
          <c:val>
            <c:numRef>
              <c:f>그래프!$B$24:$E$24</c:f>
              <c:numCache>
                <c:formatCode>0.0_);[Red]\(0.0\)</c:formatCode>
                <c:ptCount val="3"/>
                <c:pt idx="0">
                  <c:v>20.8</c:v>
                </c:pt>
                <c:pt idx="1">
                  <c:v>13.782051282051283</c:v>
                </c:pt>
                <c:pt idx="2">
                  <c:v>19.631901840490798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641-4EBC-9D5F-D24937ADBF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6948640"/>
        <c:axId val="476949360"/>
      </c:barChart>
      <c:catAx>
        <c:axId val="47694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6949360"/>
        <c:crosses val="autoZero"/>
        <c:auto val="1"/>
        <c:lblAlgn val="ctr"/>
        <c:lblOffset val="100"/>
        <c:noMultiLvlLbl val="0"/>
      </c:catAx>
      <c:valAx>
        <c:axId val="476949360"/>
        <c:scaling>
          <c:orientation val="minMax"/>
        </c:scaling>
        <c:delete val="0"/>
        <c:axPos val="l"/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694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'할인율 관련 그래프'!$R$1</c:f>
              <c:strCache>
                <c:ptCount val="1"/>
                <c:pt idx="0">
                  <c:v>VVIP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A57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A17-4587-9CF4-51151511C4B0}"/>
              </c:ext>
            </c:extLst>
          </c:dPt>
          <c:cat>
            <c:numRef>
              <c:f>'할인율 관련 그래프'!$Q$2:$Q$13</c:f>
              <c:numCache>
                <c:formatCode>0_ 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32</c:v>
                </c:pt>
                <c:pt idx="6">
                  <c:v>40</c:v>
                </c:pt>
                <c:pt idx="7">
                  <c:v>45</c:v>
                </c:pt>
                <c:pt idx="8">
                  <c:v>50</c:v>
                </c:pt>
                <c:pt idx="9">
                  <c:v>60</c:v>
                </c:pt>
                <c:pt idx="10">
                  <c:v>70</c:v>
                </c:pt>
                <c:pt idx="11">
                  <c:v>80</c:v>
                </c:pt>
              </c:numCache>
            </c:numRef>
          </c:cat>
          <c:val>
            <c:numRef>
              <c:f>'할인율 관련 그래프'!$R$2:$R$13</c:f>
              <c:numCache>
                <c:formatCode>0.0_ </c:formatCode>
                <c:ptCount val="12"/>
                <c:pt idx="0">
                  <c:v>47.041707080504366</c:v>
                </c:pt>
                <c:pt idx="1">
                  <c:v>0.58195926285160038</c:v>
                </c:pt>
                <c:pt idx="2">
                  <c:v>0.38797284190106696</c:v>
                </c:pt>
                <c:pt idx="3">
                  <c:v>38.700290979631426</c:v>
                </c:pt>
                <c:pt idx="4">
                  <c:v>2.3278370514064015</c:v>
                </c:pt>
                <c:pt idx="5">
                  <c:v>0.19398642095053348</c:v>
                </c:pt>
                <c:pt idx="6">
                  <c:v>2.3278370514064015</c:v>
                </c:pt>
                <c:pt idx="7">
                  <c:v>0.29097963142580019</c:v>
                </c:pt>
                <c:pt idx="8">
                  <c:v>9.6993210475266739E-2</c:v>
                </c:pt>
                <c:pt idx="9">
                  <c:v>1.1639185257032008</c:v>
                </c:pt>
                <c:pt idx="10">
                  <c:v>3.9767216294859362</c:v>
                </c:pt>
                <c:pt idx="11">
                  <c:v>2.9097963142580019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A1-4C56-ABF3-CDD3A4100BAB}"/>
            </c:ext>
          </c:extLst>
        </c:ser>
        <c:ser>
          <c:idx val="2"/>
          <c:order val="2"/>
          <c:tx>
            <c:strRef>
              <c:f>'할인율 관련 그래프'!$S$1</c:f>
              <c:strCache>
                <c:ptCount val="1"/>
                <c:pt idx="0">
                  <c:v>잠재 충성 고객</c:v>
                </c:pt>
              </c:strCache>
            </c:strRef>
          </c:tx>
          <c:spPr>
            <a:solidFill>
              <a:srgbClr val="5E8FBA"/>
            </a:solidFill>
            <a:ln>
              <a:noFill/>
            </a:ln>
            <a:effectLst/>
          </c:spPr>
          <c:invertIfNegative val="0"/>
          <c:cat>
            <c:numRef>
              <c:f>'할인율 관련 그래프'!$Q$2:$Q$13</c:f>
              <c:numCache>
                <c:formatCode>0_ 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32</c:v>
                </c:pt>
                <c:pt idx="6">
                  <c:v>40</c:v>
                </c:pt>
                <c:pt idx="7">
                  <c:v>45</c:v>
                </c:pt>
                <c:pt idx="8">
                  <c:v>50</c:v>
                </c:pt>
                <c:pt idx="9">
                  <c:v>60</c:v>
                </c:pt>
                <c:pt idx="10">
                  <c:v>70</c:v>
                </c:pt>
                <c:pt idx="11">
                  <c:v>80</c:v>
                </c:pt>
              </c:numCache>
            </c:numRef>
          </c:cat>
          <c:val>
            <c:numRef>
              <c:f>'할인율 관련 그래프'!$S$2:$S$13</c:f>
              <c:numCache>
                <c:formatCode>0.0_ </c:formatCode>
                <c:ptCount val="12"/>
                <c:pt idx="0">
                  <c:v>45.779220779220779</c:v>
                </c:pt>
                <c:pt idx="1">
                  <c:v>0</c:v>
                </c:pt>
                <c:pt idx="2">
                  <c:v>0.32467532467532467</c:v>
                </c:pt>
                <c:pt idx="3">
                  <c:v>40.259740259740262</c:v>
                </c:pt>
                <c:pt idx="4">
                  <c:v>1.948051948051948</c:v>
                </c:pt>
                <c:pt idx="5">
                  <c:v>0.97402597402597402</c:v>
                </c:pt>
                <c:pt idx="6">
                  <c:v>1.2987012987012987</c:v>
                </c:pt>
                <c:pt idx="7">
                  <c:v>0</c:v>
                </c:pt>
                <c:pt idx="8">
                  <c:v>1.2987012987012987</c:v>
                </c:pt>
                <c:pt idx="9">
                  <c:v>1.948051948051948</c:v>
                </c:pt>
                <c:pt idx="10">
                  <c:v>2.2727272727272729</c:v>
                </c:pt>
                <c:pt idx="11">
                  <c:v>3.8961038961038961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A1-4C56-ABF3-CDD3A4100BAB}"/>
            </c:ext>
          </c:extLst>
        </c:ser>
        <c:ser>
          <c:idx val="3"/>
          <c:order val="3"/>
          <c:tx>
            <c:strRef>
              <c:f>'할인율 관련 그래프'!$T$1</c:f>
              <c:strCache>
                <c:ptCount val="1"/>
                <c:pt idx="0">
                  <c:v>이탈우려고객</c:v>
                </c:pt>
              </c:strCache>
            </c:strRef>
          </c:tx>
          <c:spPr>
            <a:solidFill>
              <a:srgbClr val="B9DDF1"/>
            </a:solidFill>
            <a:ln>
              <a:noFill/>
            </a:ln>
            <a:effectLst/>
          </c:spPr>
          <c:invertIfNegative val="0"/>
          <c:cat>
            <c:numRef>
              <c:f>'할인율 관련 그래프'!$Q$2:$Q$13</c:f>
              <c:numCache>
                <c:formatCode>0_ 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32</c:v>
                </c:pt>
                <c:pt idx="6">
                  <c:v>40</c:v>
                </c:pt>
                <c:pt idx="7">
                  <c:v>45</c:v>
                </c:pt>
                <c:pt idx="8">
                  <c:v>50</c:v>
                </c:pt>
                <c:pt idx="9">
                  <c:v>60</c:v>
                </c:pt>
                <c:pt idx="10">
                  <c:v>70</c:v>
                </c:pt>
                <c:pt idx="11">
                  <c:v>80</c:v>
                </c:pt>
              </c:numCache>
            </c:numRef>
          </c:cat>
          <c:val>
            <c:numRef>
              <c:f>'할인율 관련 그래프'!$T$2:$T$13</c:f>
              <c:numCache>
                <c:formatCode>0.0_ </c:formatCode>
                <c:ptCount val="12"/>
                <c:pt idx="0">
                  <c:v>51.533742331288344</c:v>
                </c:pt>
                <c:pt idx="1">
                  <c:v>0.92024539877300615</c:v>
                </c:pt>
                <c:pt idx="2">
                  <c:v>0.92024539877300615</c:v>
                </c:pt>
                <c:pt idx="3">
                  <c:v>35.889570552147241</c:v>
                </c:pt>
                <c:pt idx="4">
                  <c:v>2.147239263803681</c:v>
                </c:pt>
                <c:pt idx="5">
                  <c:v>0.30674846625766872</c:v>
                </c:pt>
                <c:pt idx="6">
                  <c:v>2.7607361963190185</c:v>
                </c:pt>
                <c:pt idx="7">
                  <c:v>0.30674846625766872</c:v>
                </c:pt>
                <c:pt idx="8">
                  <c:v>0</c:v>
                </c:pt>
                <c:pt idx="9">
                  <c:v>0.30674846625766872</c:v>
                </c:pt>
                <c:pt idx="10">
                  <c:v>2.4539877300613497</c:v>
                </c:pt>
                <c:pt idx="11">
                  <c:v>2.4539877300613497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A1-4C56-ABF3-CDD3A4100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72424"/>
        <c:axId val="64067170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'할인율 관련 그래프'!#REF!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'할인율 관련 그래프'!$Q$2:$Q$13</c15:sqref>
                        </c15:formulaRef>
                      </c:ext>
                    </c:extLst>
                    <c:numCache>
                      <c:formatCode>0_ </c:formatCode>
                      <c:ptCount val="12"/>
                      <c:pt idx="0">
                        <c:v>0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32</c:v>
                      </c:pt>
                      <c:pt idx="6">
                        <c:v>40</c:v>
                      </c:pt>
                      <c:pt idx="7">
                        <c:v>45</c:v>
                      </c:pt>
                      <c:pt idx="8">
                        <c:v>50</c:v>
                      </c:pt>
                      <c:pt idx="9">
                        <c:v>60</c:v>
                      </c:pt>
                      <c:pt idx="10">
                        <c:v>70</c:v>
                      </c:pt>
                      <c:pt idx="11">
                        <c:v>80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'할인율 관련 그래프'!#REF!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CFA1-4C56-ABF3-CDD3A4100BAB}"/>
                  </c:ext>
                </c:extLst>
              </c15:ser>
            </c15:filteredBarSeries>
          </c:ext>
        </c:extLst>
      </c:barChart>
      <c:catAx>
        <c:axId val="64067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할인율</a:t>
                </a:r>
                <a:r>
                  <a:rPr lang="en-US" altLang="ko-KR"/>
                  <a:t>(%)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0671704"/>
        <c:crosses val="autoZero"/>
        <c:auto val="1"/>
        <c:lblAlgn val="ctr"/>
        <c:lblOffset val="100"/>
        <c:noMultiLvlLbl val="0"/>
      </c:catAx>
      <c:valAx>
        <c:axId val="64067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구매율</a:t>
                </a:r>
                <a:r>
                  <a:rPr lang="en-US" altLang="ko-KR"/>
                  <a:t>(%)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067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6345814954663212E-3"/>
          <c:w val="1"/>
          <c:h val="0.99536541850453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Sheet2!$K$2</c:f>
              <c:strCache>
                <c:ptCount val="1"/>
                <c:pt idx="0">
                  <c:v>순 이익률(%)</c:v>
                </c:pt>
              </c:strCache>
            </c:strRef>
          </c:tx>
          <c:spPr>
            <a:solidFill>
              <a:srgbClr val="2A5783"/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219-4BCD-8AC4-80C1FF73D1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Sheet2!$J$3:$J$6</c:f>
              <c:strCache>
                <c:ptCount val="4"/>
                <c:pt idx="0">
                  <c:v>0 ~ 10 </c:v>
                </c:pt>
                <c:pt idx="1">
                  <c:v>10 ~ 20</c:v>
                </c:pt>
                <c:pt idx="2">
                  <c:v>20 ~ 30</c:v>
                </c:pt>
                <c:pt idx="3">
                  <c:v>30 ~ 40</c:v>
                </c:pt>
              </c:strCache>
            </c:strRef>
          </c:cat>
          <c:val>
            <c:numRef>
              <c:f>Sheet2!$K$3:$K$6</c:f>
              <c:numCache>
                <c:formatCode>General</c:formatCode>
                <c:ptCount val="4"/>
                <c:pt idx="0">
                  <c:v>31.5</c:v>
                </c:pt>
                <c:pt idx="1">
                  <c:v>14.8</c:v>
                </c:pt>
                <c:pt idx="2">
                  <c:v>11.5</c:v>
                </c:pt>
                <c:pt idx="3">
                  <c:v>-10.3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19-4BCD-8AC4-80C1FF73D1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3689400"/>
        <c:axId val="633683640"/>
      </c:barChart>
      <c:catAx>
        <c:axId val="633689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3683640"/>
        <c:crosses val="autoZero"/>
        <c:auto val="1"/>
        <c:lblAlgn val="ctr"/>
        <c:lblOffset val="100"/>
        <c:noMultiLvlLbl val="0"/>
      </c:catAx>
      <c:valAx>
        <c:axId val="633683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3689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0231481481481485E-2"/>
          <c:w val="1"/>
          <c:h val="0.93884259259259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Sheet2!$O$2</c:f>
              <c:strCache>
                <c:ptCount val="1"/>
                <c:pt idx="0">
                  <c:v>순이익률(%)</c:v>
                </c:pt>
              </c:strCache>
            </c:strRef>
          </c:tx>
          <c:spPr>
            <a:solidFill>
              <a:srgbClr val="5E8FBA"/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E8C-41DD-8FCF-998298BCEF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Sheet2!$N$3:$N$6</c:f>
              <c:strCache>
                <c:ptCount val="4"/>
                <c:pt idx="0">
                  <c:v>0 ~ 10 </c:v>
                </c:pt>
                <c:pt idx="1">
                  <c:v>10 ~ 20</c:v>
                </c:pt>
                <c:pt idx="2">
                  <c:v>20 ~ 30</c:v>
                </c:pt>
                <c:pt idx="3">
                  <c:v>30 ~ 40</c:v>
                </c:pt>
              </c:strCache>
            </c:strRef>
          </c:cat>
          <c:val>
            <c:numRef>
              <c:f>Sheet2!$O$3:$O$6</c:f>
              <c:numCache>
                <c:formatCode>General</c:formatCode>
                <c:ptCount val="4"/>
                <c:pt idx="0">
                  <c:v>30.2</c:v>
                </c:pt>
                <c:pt idx="1">
                  <c:v>10.3</c:v>
                </c:pt>
                <c:pt idx="2">
                  <c:v>11.5</c:v>
                </c:pt>
                <c:pt idx="3">
                  <c:v>-8.6999999999999993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C-41DD-8FCF-998298BCEF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3691560"/>
        <c:axId val="633691920"/>
      </c:barChart>
      <c:catAx>
        <c:axId val="633691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3691920"/>
        <c:crosses val="autoZero"/>
        <c:auto val="1"/>
        <c:lblAlgn val="ctr"/>
        <c:lblOffset val="100"/>
        <c:noMultiLvlLbl val="0"/>
      </c:catAx>
      <c:valAx>
        <c:axId val="6336919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36915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7222222222222621E-4"/>
          <c:w val="0.99999999999999989"/>
          <c:h val="0.948101851851851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Sheet2!$S$2</c:f>
              <c:strCache>
                <c:ptCount val="1"/>
                <c:pt idx="0">
                  <c:v>순이익률(%)</c:v>
                </c:pt>
              </c:strCache>
            </c:strRef>
          </c:tx>
          <c:spPr>
            <a:solidFill>
              <a:srgbClr val="B9DDF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0"/>
                  <c:y val="2.31481481481481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25-4755-AC8D-32D11225A0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Sheet2!$R$3:$R$6</c:f>
              <c:strCache>
                <c:ptCount val="4"/>
                <c:pt idx="0">
                  <c:v>0 ~ 10 </c:v>
                </c:pt>
                <c:pt idx="1">
                  <c:v>10 ~ 20</c:v>
                </c:pt>
                <c:pt idx="2">
                  <c:v>20 ~ 30</c:v>
                </c:pt>
                <c:pt idx="3">
                  <c:v>30 ~ 40</c:v>
                </c:pt>
              </c:strCache>
            </c:strRef>
          </c:cat>
          <c:val>
            <c:numRef>
              <c:f>Sheet2!$S$3:$S$6</c:f>
              <c:numCache>
                <c:formatCode>General</c:formatCode>
                <c:ptCount val="4"/>
                <c:pt idx="0">
                  <c:v>28.9</c:v>
                </c:pt>
                <c:pt idx="1">
                  <c:v>14.8</c:v>
                </c:pt>
                <c:pt idx="2">
                  <c:v>10.5</c:v>
                </c:pt>
                <c:pt idx="3">
                  <c:v>-11.6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25-4755-AC8D-32D11225A0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9495704"/>
        <c:axId val="639500024"/>
      </c:barChart>
      <c:catAx>
        <c:axId val="639495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9500024"/>
        <c:crosses val="autoZero"/>
        <c:auto val="1"/>
        <c:lblAlgn val="ctr"/>
        <c:lblOffset val="100"/>
        <c:noMultiLvlLbl val="0"/>
      </c:catAx>
      <c:valAx>
        <c:axId val="639500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94957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23_DD5DCA1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95F7CA-F424-4B1B-ABAF-D3B57E3F32DC}" authorId="{3F7D5881-FDD5-B257-3065-977BC2D0FBC9}" created="2024-01-17T13:40:54.412">
    <pc:sldMkLst xmlns:pc="http://schemas.microsoft.com/office/powerpoint/2013/main/command">
      <pc:docMk/>
      <pc:sldMk cId="3713911323" sldId="291"/>
    </pc:sldMkLst>
    <p188:txBody>
      <a:bodyPr/>
      <a:lstStyle/>
      <a:p>
        <a:r>
          <a:rPr lang="ko-KR" altLang="en-US"/>
          <a:t>발표 시간이 타이트 하다면
간략하게 어떤 분야의 데이터셋인지만 소개하면 좋을 거 같아요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6T12:06:40.8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3F6DC-5EFB-4417-976B-B736A9316B0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A23ED-B2BC-4FA0-8A26-A6DC0717D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1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/>
              <a:t>세그먼트 라벨은 아래와 같다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VVIP, VIP, </a:t>
            </a:r>
            <a:r>
              <a:rPr lang="ko-KR" altLang="en-US" sz="1200" b="1" dirty="0"/>
              <a:t>잠재 충성 고객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신규 고객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유망 고객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신경써야</a:t>
            </a:r>
            <a:r>
              <a:rPr lang="ko-KR" altLang="en-US" sz="1200" b="1" dirty="0"/>
              <a:t> 할 고객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휴면 우려 고객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이탈 우려 고객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떠나간 </a:t>
            </a:r>
            <a:r>
              <a:rPr lang="en-US" altLang="ko-KR" sz="1200" b="1" dirty="0"/>
              <a:t>VIP, </a:t>
            </a:r>
            <a:r>
              <a:rPr lang="ko-KR" altLang="en-US" sz="1200" b="1" dirty="0"/>
              <a:t>휴면 고객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이탈한 고객</a:t>
            </a:r>
            <a:endParaRPr lang="en-US" altLang="ko-KR" sz="1200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1-1. </a:t>
            </a:r>
            <a:r>
              <a:rPr lang="ko-KR" altLang="en-US" dirty="0"/>
              <a:t>각 그룹에 대한 정의</a:t>
            </a:r>
            <a:r>
              <a:rPr lang="en-US" altLang="ko-KR" dirty="0"/>
              <a:t>, </a:t>
            </a:r>
            <a:r>
              <a:rPr lang="ko-KR" altLang="en-US" dirty="0"/>
              <a:t>각 그룹별로 접근 방식 </a:t>
            </a:r>
            <a:r>
              <a:rPr lang="en-US" altLang="ko-KR" dirty="0"/>
              <a:t>ex) </a:t>
            </a:r>
            <a:r>
              <a:rPr lang="ko-KR" altLang="en-US" dirty="0"/>
              <a:t>이탈 우려 고객 </a:t>
            </a:r>
            <a:r>
              <a:rPr lang="en-US" altLang="ko-KR" dirty="0"/>
              <a:t>: </a:t>
            </a:r>
            <a:r>
              <a:rPr lang="ko-KR" altLang="en-US" dirty="0"/>
              <a:t>과거에는 활발히 구매하였으나</a:t>
            </a:r>
            <a:r>
              <a:rPr lang="en-US" altLang="ko-KR" dirty="0"/>
              <a:t>, </a:t>
            </a:r>
            <a:r>
              <a:rPr lang="ko-KR" altLang="en-US" dirty="0"/>
              <a:t>최근에는 상대적으로 주문 빈도나 구매액이 감소한 그룹 이 그룹에 속하는 고객들을 유지하고 </a:t>
            </a:r>
            <a:r>
              <a:rPr lang="ko-KR" altLang="en-US" dirty="0">
                <a:effectLst/>
              </a:rPr>
              <a:t>재구매를 유도</a:t>
            </a:r>
            <a:r>
              <a:rPr lang="ko-KR" altLang="en-US" dirty="0"/>
              <a:t>하기 위한 개인화된 접근이 필요 위와 같은 노력으로 </a:t>
            </a:r>
            <a:r>
              <a:rPr lang="ko-KR" altLang="en-US" dirty="0">
                <a:effectLst/>
              </a:rPr>
              <a:t>이탈을 방지하는 노력이 필요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endParaRPr lang="en-US" altLang="ko-KR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19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3-1. VVIP </a:t>
            </a:r>
            <a:r>
              <a:rPr lang="ko-KR" altLang="en-US" dirty="0"/>
              <a:t>그룹의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매출량</a:t>
            </a:r>
            <a:r>
              <a:rPr lang="ko-KR" altLang="en-US" dirty="0"/>
              <a:t> 추이 그래프를 보면 목금 상승하다가 주말에 주춤하고 월요일을 지나 화요일에 가장 높은 매출을 보여줬다</a:t>
            </a:r>
            <a:r>
              <a:rPr lang="en-US" altLang="ko-KR" dirty="0"/>
              <a:t>. 3-2. </a:t>
            </a:r>
            <a:r>
              <a:rPr lang="ko-KR" altLang="en-US" dirty="0"/>
              <a:t>이탈 우려 고객도 주말까지 매출이 상승하는 추세였고</a:t>
            </a:r>
            <a:r>
              <a:rPr lang="en-US" altLang="ko-KR" dirty="0"/>
              <a:t>, </a:t>
            </a:r>
            <a:r>
              <a:rPr lang="ko-KR" altLang="en-US" dirty="0"/>
              <a:t>월요일에 가장 높은 </a:t>
            </a:r>
            <a:r>
              <a:rPr lang="ko-KR" altLang="en-US" dirty="0" err="1"/>
              <a:t>매출량을</a:t>
            </a:r>
            <a:r>
              <a:rPr lang="ko-KR" altLang="en-US" dirty="0"/>
              <a:t> 기록했다 </a:t>
            </a:r>
            <a:r>
              <a:rPr lang="en-US" altLang="ko-KR" dirty="0"/>
              <a:t>3-3. </a:t>
            </a:r>
            <a:r>
              <a:rPr lang="ko-KR" altLang="en-US" dirty="0"/>
              <a:t>잠재 충성 고객도 일요일이 가장 높은 매출을 보여줬고</a:t>
            </a:r>
            <a:r>
              <a:rPr lang="en-US" altLang="ko-KR" dirty="0"/>
              <a:t>, </a:t>
            </a:r>
            <a:r>
              <a:rPr lang="ko-KR" altLang="en-US" dirty="0"/>
              <a:t>그 다음으로 화요일 월요일 순으로 높았다</a:t>
            </a:r>
            <a:r>
              <a:rPr lang="en-US" altLang="ko-KR" dirty="0"/>
              <a:t>. → </a:t>
            </a:r>
            <a:r>
              <a:rPr lang="ko-KR" altLang="en-US" dirty="0"/>
              <a:t>해당 분석을 통해서 주말에 구매 활동이 많은 것을 알 수 있었고</a:t>
            </a:r>
            <a:r>
              <a:rPr lang="en-US" altLang="ko-KR" dirty="0"/>
              <a:t>, </a:t>
            </a:r>
            <a:r>
              <a:rPr lang="ko-KR" altLang="en-US" dirty="0"/>
              <a:t>주말동안 고민을 하다가 월요일과 화요일에 구매를 결심하는 패턴을 알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46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3-1. VVIP </a:t>
            </a:r>
            <a:r>
              <a:rPr lang="ko-KR" altLang="en-US" dirty="0"/>
              <a:t>그룹의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매출량</a:t>
            </a:r>
            <a:r>
              <a:rPr lang="ko-KR" altLang="en-US" dirty="0"/>
              <a:t> 추이 그래프를 보면 목금 상승하다가 주말에 주춤하고 월요일을 지나 화요일에 가장 높은 매출을 보여줬다</a:t>
            </a:r>
            <a:r>
              <a:rPr lang="en-US" altLang="ko-KR" dirty="0"/>
              <a:t>. 3-2. </a:t>
            </a:r>
            <a:r>
              <a:rPr lang="ko-KR" altLang="en-US" dirty="0"/>
              <a:t>이탈 우려 고객도 주말까지 매출이 상승하는 추세였고</a:t>
            </a:r>
            <a:r>
              <a:rPr lang="en-US" altLang="ko-KR" dirty="0"/>
              <a:t>, </a:t>
            </a:r>
            <a:r>
              <a:rPr lang="ko-KR" altLang="en-US" dirty="0"/>
              <a:t>월요일에 가장 높은 </a:t>
            </a:r>
            <a:r>
              <a:rPr lang="ko-KR" altLang="en-US" dirty="0" err="1"/>
              <a:t>매출량을</a:t>
            </a:r>
            <a:r>
              <a:rPr lang="ko-KR" altLang="en-US" dirty="0"/>
              <a:t> 기록했다 </a:t>
            </a:r>
            <a:r>
              <a:rPr lang="en-US" altLang="ko-KR" dirty="0"/>
              <a:t>3-3. </a:t>
            </a:r>
            <a:r>
              <a:rPr lang="ko-KR" altLang="en-US" dirty="0"/>
              <a:t>잠재 충성 고객도 일요일이 가장 높은 매출을 보여줬고</a:t>
            </a:r>
            <a:r>
              <a:rPr lang="en-US" altLang="ko-KR" dirty="0"/>
              <a:t>, </a:t>
            </a:r>
            <a:r>
              <a:rPr lang="ko-KR" altLang="en-US" dirty="0"/>
              <a:t>그 다음으로 화요일 월요일 순으로 높았다</a:t>
            </a:r>
            <a:r>
              <a:rPr lang="en-US" altLang="ko-KR" dirty="0"/>
              <a:t>. → </a:t>
            </a:r>
            <a:r>
              <a:rPr lang="ko-KR" altLang="en-US" dirty="0"/>
              <a:t>해당 분석을 통해서 주말에 구매 활동이 많은 것을 알 수 있었고</a:t>
            </a:r>
            <a:r>
              <a:rPr lang="en-US" altLang="ko-KR" dirty="0"/>
              <a:t>, </a:t>
            </a:r>
            <a:r>
              <a:rPr lang="ko-KR" altLang="en-US" dirty="0"/>
              <a:t>주말동안 고민을 하다가 월요일과 화요일에 구매를 결심하는 패턴을 알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90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3-1. VVIP </a:t>
            </a:r>
            <a:r>
              <a:rPr lang="ko-KR" altLang="en-US" dirty="0"/>
              <a:t>그룹의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매출량</a:t>
            </a:r>
            <a:r>
              <a:rPr lang="ko-KR" altLang="en-US" dirty="0"/>
              <a:t> 추이 그래프를 보면 목금 상승하다가 주말에 주춤하고 월요일을 지나 화요일에 가장 높은 매출을 보여줬다</a:t>
            </a:r>
            <a:r>
              <a:rPr lang="en-US" altLang="ko-KR" dirty="0"/>
              <a:t>. 3-2. </a:t>
            </a:r>
            <a:r>
              <a:rPr lang="ko-KR" altLang="en-US" dirty="0"/>
              <a:t>이탈 우려 고객도 주말까지 매출이 상승하는 추세였고</a:t>
            </a:r>
            <a:r>
              <a:rPr lang="en-US" altLang="ko-KR" dirty="0"/>
              <a:t>, </a:t>
            </a:r>
            <a:r>
              <a:rPr lang="ko-KR" altLang="en-US" dirty="0"/>
              <a:t>월요일에 가장 높은 </a:t>
            </a:r>
            <a:r>
              <a:rPr lang="ko-KR" altLang="en-US" dirty="0" err="1"/>
              <a:t>매출량을</a:t>
            </a:r>
            <a:r>
              <a:rPr lang="ko-KR" altLang="en-US" dirty="0"/>
              <a:t> 기록했다 </a:t>
            </a:r>
            <a:r>
              <a:rPr lang="en-US" altLang="ko-KR" dirty="0"/>
              <a:t>3-3. </a:t>
            </a:r>
            <a:r>
              <a:rPr lang="ko-KR" altLang="en-US" dirty="0"/>
              <a:t>잠재 충성 고객도 일요일이 가장 높은 매출을 보여줬고</a:t>
            </a:r>
            <a:r>
              <a:rPr lang="en-US" altLang="ko-KR" dirty="0"/>
              <a:t>, </a:t>
            </a:r>
            <a:r>
              <a:rPr lang="ko-KR" altLang="en-US" dirty="0"/>
              <a:t>그 다음으로 화요일 월요일 순으로 높았다</a:t>
            </a:r>
            <a:r>
              <a:rPr lang="en-US" altLang="ko-KR" dirty="0"/>
              <a:t>. → </a:t>
            </a:r>
            <a:r>
              <a:rPr lang="ko-KR" altLang="en-US" dirty="0"/>
              <a:t>해당 분석을 통해서 주말에 구매 활동이 많은 것을 알 수 있었고</a:t>
            </a:r>
            <a:r>
              <a:rPr lang="en-US" altLang="ko-KR" dirty="0"/>
              <a:t>, </a:t>
            </a:r>
            <a:r>
              <a:rPr lang="ko-KR" altLang="en-US" dirty="0"/>
              <a:t>주말동안 고민을 하다가 월요일과 화요일에 구매를 결심하는 패턴을 알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471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84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VVIP 그룹은 상대적으로 First Class 배송옵션을,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잠재 충성 그룹은 Same Day 배송옵션을,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이탈 우려 그룹은 Standard Class 배송옵션을 선호하는 것으로 나타났다.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할인율별 고객 반응 그래프를 보면 </a:t>
            </a:r>
            <a:r>
              <a:rPr lang="en-US" altLang="ko-KR" dirty="0"/>
              <a:t>20% </a:t>
            </a:r>
            <a:r>
              <a:rPr lang="ko-KR" altLang="en-US" dirty="0"/>
              <a:t>의 구간에서 모든 세그먼트들이 가장 많은 반응을 보였다</a:t>
            </a:r>
            <a:r>
              <a:rPr lang="en-US" altLang="ko-KR" dirty="0"/>
              <a:t>. 1</a:t>
            </a:r>
            <a:r>
              <a:rPr lang="ko-KR" altLang="en-US" dirty="0"/>
              <a:t>년간의 데이터를 보면 </a:t>
            </a:r>
            <a:r>
              <a:rPr lang="en-US" altLang="ko-KR" dirty="0"/>
              <a:t>0~30% </a:t>
            </a:r>
            <a:r>
              <a:rPr lang="ko-KR" altLang="en-US" dirty="0"/>
              <a:t>할인율은 평균적으로 손해보다는 이윤을 많이 남겼다 따라서 할인율은 </a:t>
            </a:r>
            <a:r>
              <a:rPr lang="en-US" altLang="ko-KR" dirty="0"/>
              <a:t>20~30%</a:t>
            </a:r>
            <a:r>
              <a:rPr lang="ko-KR" altLang="en-US" dirty="0"/>
              <a:t>로 측정하여 고객들의 충성도를 높일 수 있을 것으로 보인다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236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30% </a:t>
            </a:r>
            <a:r>
              <a:rPr lang="ko-KR" altLang="en-US" dirty="0"/>
              <a:t>이상의 할인율에 손해가 발생하는 것을 알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51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세 그룹은 주말에도 많은 활동을 하지만 월요일, 화요일에도 많은 구매 활동을 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프로모션 기간을 타이트하게 잡으면 부정적 경험을 줄 수 있으며,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프로모션의 유예기간을 넉넉하게 화요일까지 주게 되면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주말에 고민을하고 월요일과 화요일에 구매를 결심하는 사람들에게도 좋은 경험을 줄 수 있다.</a:t>
            </a:r>
            <a:b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프로모션의 시작 시기는 목요일이 적절해 보이며, 일요일에 리마인드용 푸시를 보내면 좋을 것 같다. </a:t>
            </a:r>
            <a:b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20% ~ 30%의 할인 구간은 회사도 손해를 보지 않는 할인 구간이며</a:t>
            </a:r>
            <a:b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20%할인에서 가장 많은 반응을 보였기 때문에 할인율은 20%~30%가 적당해 보인다.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세 그룹은 주말에도 많은 활동을 하지만 월요일, 화요일에도 많은 구매 활동을 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프로모션 기간을 타이트하게 잡으면 부정적 경험을 줄 수 있으며,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프로모션의 유예기간을 넉넉하게 화요일까지 주게 되면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주말에 고민을하고 월요일과 화요일에 구매를 결심하는 사람들에게도 좋은 경험을 줄 수 있다.</a:t>
            </a:r>
            <a:b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프로모션의 시작 시기는 목요일이 적절해 보이며, 일요일에 리마인드용 푸시를 보내면 좋을 것 같다. </a:t>
            </a:r>
            <a:b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20% ~ 30%의 할인 구간은 회사도 손해를 보지 않는 할인 구간이며</a:t>
            </a:r>
            <a:b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20%할인에서 가장 많은 반응을 보였기 때문에 할인율은 20%~30%가 적당해 보인다.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717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세 그룹은 주말에도 많은 활동을 하지만 월요일, 화요일에도 많은 구매 활동을 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프로모션 기간을 타이트하게 잡으면 부정적 경험을 줄 수 있으며,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프로모션의 유예기간을 넉넉하게 화요일까지 주게 되면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주말에 고민을하고 월요일과 화요일에 구매를 결심하는 사람들에게도 좋은 경험을 줄 수 있다.</a:t>
            </a:r>
            <a:b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</a:b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프로모션의 시작 시기는 목요일이 적절해 보이며, 일요일에 리마인드용 푸시를 보내면 좋을 것 같다. </a:t>
            </a:r>
            <a:b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20% ~ 30%의 할인 구간은 회사도 손해를 보지 않는 할인 구간이며</a:t>
            </a:r>
            <a:b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20%할인에서 가장 많은 반응을 보였기 때문에 할인율은 20%~30%가 적당해 보인다.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16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시간의 흐름에 따른 자료를 살펴보면 주문의 양은 점차 늘어나며 성장해왔지만 수익률은 감소하는 경향을 보이고 있다</a:t>
            </a:r>
            <a:r>
              <a:rPr lang="en-US" altLang="ko-KR" dirty="0"/>
              <a:t>. (</a:t>
            </a:r>
            <a:r>
              <a:rPr lang="ko-KR" altLang="en-US" dirty="0" err="1"/>
              <a:t>치완님</a:t>
            </a:r>
            <a:r>
              <a:rPr lang="ko-KR" altLang="en-US" dirty="0"/>
              <a:t> 그래프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매출과 수익률 증대를 위한 타겟 마케팅 전략을 수립하려 한다</a:t>
            </a:r>
            <a:r>
              <a:rPr lang="en-US" altLang="ko-KR" dirty="0"/>
              <a:t>. </a:t>
            </a:r>
            <a:r>
              <a:rPr lang="ko-KR" altLang="en-US" dirty="0"/>
              <a:t>고객을 세분화해서 특성을 파악하고 차별화 된 프로모션 행사를 진행하려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055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 도출 단계 </a:t>
            </a:r>
            <a:r>
              <a:rPr lang="en-US" altLang="ko-KR" dirty="0"/>
              <a:t>: </a:t>
            </a:r>
            <a:r>
              <a:rPr lang="ko-KR" altLang="en-US" dirty="0"/>
              <a:t>결론</a:t>
            </a:r>
            <a:r>
              <a:rPr lang="en-US" altLang="ko-KR" dirty="0"/>
              <a:t>1. VVIP </a:t>
            </a:r>
            <a:r>
              <a:rPr lang="ko-KR" altLang="en-US" dirty="0"/>
              <a:t>그룹</a:t>
            </a:r>
            <a:r>
              <a:rPr lang="en-US" altLang="ko-KR" dirty="0"/>
              <a:t>: VVIP </a:t>
            </a:r>
            <a:r>
              <a:rPr lang="ko-KR" altLang="en-US" dirty="0"/>
              <a:t>고객군은 구매력과 충성도가 모두 높은 그룹이다</a:t>
            </a:r>
            <a:r>
              <a:rPr lang="en-US" altLang="ko-KR" dirty="0"/>
              <a:t>. </a:t>
            </a:r>
            <a:r>
              <a:rPr lang="ko-KR" altLang="en-US" dirty="0"/>
              <a:t>이들을 대상으로 선호하고 취향에 맞는 전자제품 카테고리 상품을 추천 하고 할인 </a:t>
            </a:r>
            <a:r>
              <a:rPr lang="ko-KR" altLang="en-US" dirty="0" err="1"/>
              <a:t>헤택을</a:t>
            </a:r>
            <a:r>
              <a:rPr lang="ko-KR" altLang="en-US" dirty="0"/>
              <a:t> 제공하여 최상위 </a:t>
            </a:r>
            <a:r>
              <a:rPr lang="ko-KR" altLang="en-US" dirty="0" err="1"/>
              <a:t>고객군들과의</a:t>
            </a:r>
            <a:r>
              <a:rPr lang="ko-KR" altLang="en-US" dirty="0"/>
              <a:t> 관계를 유지 개선하고 충성도를 높일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</a:t>
            </a:r>
            <a:r>
              <a:rPr lang="en-US" altLang="ko-KR" dirty="0"/>
              <a:t>2. </a:t>
            </a:r>
            <a:r>
              <a:rPr lang="ko-KR" altLang="en-US" dirty="0"/>
              <a:t>잠재 충성 고객과 이탈 우려 </a:t>
            </a:r>
            <a:r>
              <a:rPr lang="ko-KR" altLang="en-US" dirty="0" err="1"/>
              <a:t>고객군</a:t>
            </a:r>
            <a:r>
              <a:rPr lang="en-US" altLang="ko-KR" dirty="0"/>
              <a:t>: </a:t>
            </a:r>
            <a:r>
              <a:rPr lang="ko-KR" altLang="en-US" dirty="0"/>
              <a:t>두 고객군은 비교적 카테고리를 다양하게 구매를 하는 모습을 보였다</a:t>
            </a:r>
            <a:r>
              <a:rPr lang="en-US" altLang="ko-KR" dirty="0"/>
              <a:t>. </a:t>
            </a:r>
            <a:r>
              <a:rPr lang="ko-KR" altLang="en-US" dirty="0"/>
              <a:t>따라서 모든 카테고리에 다양하게 프로모션을 적용해 접근성과 선택의 폭을 넓히는 기회를 제공한다</a:t>
            </a:r>
            <a:r>
              <a:rPr lang="en-US" altLang="ko-KR" dirty="0"/>
              <a:t>. </a:t>
            </a:r>
            <a:r>
              <a:rPr lang="ko-KR" altLang="en-US" dirty="0"/>
              <a:t>이를 통해 얻을 수 있는 효과는 재구매를 유도하고 최근성을 높여 이탈 우려 고객군의 </a:t>
            </a:r>
            <a:r>
              <a:rPr lang="ko-KR" altLang="en-US" dirty="0" err="1"/>
              <a:t>이탈률을</a:t>
            </a:r>
            <a:r>
              <a:rPr lang="ko-KR" altLang="en-US" dirty="0"/>
              <a:t> 낮출 수 있다</a:t>
            </a:r>
            <a:r>
              <a:rPr lang="en-US" altLang="ko-KR" dirty="0"/>
              <a:t>. </a:t>
            </a:r>
            <a:r>
              <a:rPr lang="ko-KR" altLang="en-US" dirty="0"/>
              <a:t>또한 잠재 충성 고객들에게는 고객 만족도를 높이고</a:t>
            </a:r>
            <a:r>
              <a:rPr lang="en-US" altLang="ko-KR" dirty="0"/>
              <a:t>, </a:t>
            </a:r>
            <a:r>
              <a:rPr lang="ko-KR" altLang="en-US" dirty="0"/>
              <a:t>장기적은 고객 관계를 유지 및 개선을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</a:t>
            </a:r>
            <a:r>
              <a:rPr lang="en-US" altLang="ko-KR" dirty="0"/>
              <a:t>3. </a:t>
            </a:r>
            <a:r>
              <a:rPr lang="ko-KR" altLang="en-US" dirty="0"/>
              <a:t>모든 고객군이 배송타입을 스탠다드 클래스를 선호하기 때문에 해당 타입에 대해 쿠폰이나 프로모션을 진행하면 좋은 인식과 구매 경험을 제공해줄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</a:t>
            </a:r>
            <a:r>
              <a:rPr lang="en-US" altLang="ko-KR" dirty="0"/>
              <a:t>4. </a:t>
            </a:r>
            <a:r>
              <a:rPr lang="ko-KR" altLang="en-US" dirty="0"/>
              <a:t>세 </a:t>
            </a:r>
            <a:r>
              <a:rPr lang="ko-KR" altLang="en-US" dirty="0" err="1"/>
              <a:t>고객군</a:t>
            </a:r>
            <a:r>
              <a:rPr lang="ko-KR" altLang="en-US" dirty="0"/>
              <a:t> 모두 주말에도 많은 구매 활동을 하지만 월요일 화요일까지도 많은 활동을 했다</a:t>
            </a:r>
            <a:r>
              <a:rPr lang="en-US" altLang="ko-KR" dirty="0"/>
              <a:t>. → </a:t>
            </a:r>
            <a:r>
              <a:rPr lang="ko-KR" altLang="en-US" dirty="0"/>
              <a:t>주말동안 구매를 고민하는 고객들을 위해 할인 프로모션을 주말에 그치지 않고 월요일을 지나 화요일까지 유예기간을 줘야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우리는 고객과의 관계를 개선하고</a:t>
            </a:r>
            <a:r>
              <a:rPr lang="en-US" altLang="ko-KR" dirty="0"/>
              <a:t>, </a:t>
            </a:r>
            <a:r>
              <a:rPr lang="ko-KR" altLang="en-US" dirty="0"/>
              <a:t>충성도를 높일 수 있는 이러한 방법을 제안한다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김동제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VVIP </a:t>
            </a:r>
            <a:r>
              <a:rPr lang="ko-KR" altLang="en-US" dirty="0"/>
              <a:t>그룹은 관심사에 맞는 테크놀로지 상품을 광고해서 구매 활동 장려를 하는 전략을 수립한다</a:t>
            </a:r>
            <a:r>
              <a:rPr lang="en-US" altLang="ko-KR" dirty="0"/>
              <a:t>. </a:t>
            </a:r>
            <a:r>
              <a:rPr lang="ko-KR" altLang="en-US" dirty="0" err="1"/>
              <a:t>요일별</a:t>
            </a:r>
            <a:r>
              <a:rPr lang="ko-KR" altLang="en-US" dirty="0"/>
              <a:t> 차별화 전략을 수립한다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잠재 충성 고객과 이탈 우려 고객의 </a:t>
            </a:r>
            <a:r>
              <a:rPr lang="ko-KR" altLang="en-US" dirty="0" err="1"/>
              <a:t>요일별</a:t>
            </a:r>
            <a:r>
              <a:rPr lang="ko-KR" altLang="en-US" dirty="0"/>
              <a:t> 차별화 전략을 수립한다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 그룹 모두 </a:t>
            </a:r>
            <a:r>
              <a:rPr lang="en-US" altLang="ko-KR" dirty="0"/>
              <a:t>Standard Class </a:t>
            </a:r>
            <a:r>
              <a:rPr lang="ko-KR" altLang="en-US" dirty="0"/>
              <a:t>배송옵션에 대한 쿠폰을 지급한다</a:t>
            </a:r>
            <a:r>
              <a:rPr lang="en-US" altLang="ko-KR" dirty="0"/>
              <a:t>. </a:t>
            </a:r>
            <a:r>
              <a:rPr lang="ko-KR" altLang="en-US" dirty="0" err="1"/>
              <a:t>세그룹</a:t>
            </a:r>
            <a:r>
              <a:rPr lang="ko-KR" altLang="en-US" dirty="0"/>
              <a:t> 모두 </a:t>
            </a:r>
            <a:r>
              <a:rPr lang="en-US" altLang="ko-KR" dirty="0"/>
              <a:t>20% </a:t>
            </a:r>
            <a:r>
              <a:rPr lang="ko-KR" altLang="en-US" dirty="0" err="1"/>
              <a:t>할인율으로</a:t>
            </a:r>
            <a:r>
              <a:rPr lang="ko-KR" altLang="en-US" dirty="0"/>
              <a:t> 상품 할인을 하는 전략을 수립한다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90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 도출 단계 </a:t>
            </a:r>
            <a:r>
              <a:rPr lang="en-US" altLang="ko-KR" dirty="0"/>
              <a:t>: </a:t>
            </a:r>
            <a:r>
              <a:rPr lang="ko-KR" altLang="en-US" dirty="0"/>
              <a:t>결론</a:t>
            </a:r>
            <a:r>
              <a:rPr lang="en-US" altLang="ko-KR" dirty="0"/>
              <a:t>1. VVIP </a:t>
            </a:r>
            <a:r>
              <a:rPr lang="ko-KR" altLang="en-US" dirty="0"/>
              <a:t>그룹</a:t>
            </a:r>
            <a:r>
              <a:rPr lang="en-US" altLang="ko-KR" dirty="0"/>
              <a:t>: VVIP </a:t>
            </a:r>
            <a:r>
              <a:rPr lang="ko-KR" altLang="en-US" dirty="0"/>
              <a:t>고객군은 구매력과 충성도가 모두 높은 그룹이다</a:t>
            </a:r>
            <a:r>
              <a:rPr lang="en-US" altLang="ko-KR" dirty="0"/>
              <a:t>. </a:t>
            </a:r>
            <a:r>
              <a:rPr lang="ko-KR" altLang="en-US" dirty="0"/>
              <a:t>이들을 대상으로 선호하고 취향에 맞는 전자제품 카테고리 상품을 추천 하고 할인 </a:t>
            </a:r>
            <a:r>
              <a:rPr lang="ko-KR" altLang="en-US" dirty="0" err="1"/>
              <a:t>헤택을</a:t>
            </a:r>
            <a:r>
              <a:rPr lang="ko-KR" altLang="en-US" dirty="0"/>
              <a:t> 제공하여 최상위 </a:t>
            </a:r>
            <a:r>
              <a:rPr lang="ko-KR" altLang="en-US" dirty="0" err="1"/>
              <a:t>고객군들과의</a:t>
            </a:r>
            <a:r>
              <a:rPr lang="ko-KR" altLang="en-US" dirty="0"/>
              <a:t> 관계를 유지 개선하고 충성도를 높일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</a:t>
            </a:r>
            <a:r>
              <a:rPr lang="en-US" altLang="ko-KR" dirty="0"/>
              <a:t>2. </a:t>
            </a:r>
            <a:r>
              <a:rPr lang="ko-KR" altLang="en-US" dirty="0"/>
              <a:t>잠재 충성 고객과 이탈 우려 </a:t>
            </a:r>
            <a:r>
              <a:rPr lang="ko-KR" altLang="en-US" dirty="0" err="1"/>
              <a:t>고객군</a:t>
            </a:r>
            <a:r>
              <a:rPr lang="en-US" altLang="ko-KR" dirty="0"/>
              <a:t>: </a:t>
            </a:r>
            <a:r>
              <a:rPr lang="ko-KR" altLang="en-US" dirty="0"/>
              <a:t>두 고객군은 비교적 카테고리를 다양하게 구매를 하는 모습을 보였다</a:t>
            </a:r>
            <a:r>
              <a:rPr lang="en-US" altLang="ko-KR" dirty="0"/>
              <a:t>. </a:t>
            </a:r>
            <a:r>
              <a:rPr lang="ko-KR" altLang="en-US" dirty="0"/>
              <a:t>따라서 모든 카테고리에 다양하게 프로모션을 적용해 접근성과 선택의 폭을 넓히는 기회를 제공한다</a:t>
            </a:r>
            <a:r>
              <a:rPr lang="en-US" altLang="ko-KR" dirty="0"/>
              <a:t>. </a:t>
            </a:r>
            <a:r>
              <a:rPr lang="ko-KR" altLang="en-US" dirty="0"/>
              <a:t>이를 통해 얻을 수 있는 효과는 재구매를 유도하고 최근성을 높여 이탈 우려 고객군의 </a:t>
            </a:r>
            <a:r>
              <a:rPr lang="ko-KR" altLang="en-US" dirty="0" err="1"/>
              <a:t>이탈률을</a:t>
            </a:r>
            <a:r>
              <a:rPr lang="ko-KR" altLang="en-US" dirty="0"/>
              <a:t> 낮출 수 있다</a:t>
            </a:r>
            <a:r>
              <a:rPr lang="en-US" altLang="ko-KR" dirty="0"/>
              <a:t>. </a:t>
            </a:r>
            <a:r>
              <a:rPr lang="ko-KR" altLang="en-US" dirty="0"/>
              <a:t>또한 잠재 충성 고객들에게는 고객 만족도를 높이고</a:t>
            </a:r>
            <a:r>
              <a:rPr lang="en-US" altLang="ko-KR" dirty="0"/>
              <a:t>, </a:t>
            </a:r>
            <a:r>
              <a:rPr lang="ko-KR" altLang="en-US" dirty="0"/>
              <a:t>장기적은 고객 관계를 유지 및 개선을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</a:t>
            </a:r>
            <a:r>
              <a:rPr lang="en-US" altLang="ko-KR" dirty="0"/>
              <a:t>3. </a:t>
            </a:r>
            <a:r>
              <a:rPr lang="ko-KR" altLang="en-US" dirty="0"/>
              <a:t>모든 고객군이 배송타입을 스탠다드 클래스를 선호하기 때문에 해당 타입에 대해 쿠폰이나 프로모션을 진행하면 좋은 인식과 구매 경험을 제공해줄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</a:t>
            </a:r>
            <a:r>
              <a:rPr lang="en-US" altLang="ko-KR" dirty="0"/>
              <a:t>4. </a:t>
            </a:r>
            <a:r>
              <a:rPr lang="ko-KR" altLang="en-US" dirty="0"/>
              <a:t>세 </a:t>
            </a:r>
            <a:r>
              <a:rPr lang="ko-KR" altLang="en-US" dirty="0" err="1"/>
              <a:t>고객군</a:t>
            </a:r>
            <a:r>
              <a:rPr lang="ko-KR" altLang="en-US" dirty="0"/>
              <a:t> 모두 주말에도 많은 구매 활동을 하지만 월요일 화요일까지도 많은 활동을 했다</a:t>
            </a:r>
            <a:r>
              <a:rPr lang="en-US" altLang="ko-KR" dirty="0"/>
              <a:t>. → </a:t>
            </a:r>
            <a:r>
              <a:rPr lang="ko-KR" altLang="en-US" dirty="0"/>
              <a:t>주말동안 구매를 고민하는 고객들을 위해 할인 프로모션을 주말에 그치지 않고 월요일을 지나 화요일까지 유예기간을 줘야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우리는 고객과의 관계를 개선하고</a:t>
            </a:r>
            <a:r>
              <a:rPr lang="en-US" altLang="ko-KR" dirty="0"/>
              <a:t>, </a:t>
            </a:r>
            <a:r>
              <a:rPr lang="ko-KR" altLang="en-US" dirty="0"/>
              <a:t>충성도를 높일 수 있는 이러한 방법을 제안한다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김동제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VVIP </a:t>
            </a:r>
            <a:r>
              <a:rPr lang="ko-KR" altLang="en-US" dirty="0"/>
              <a:t>그룹은 관심사에 맞는 테크놀로지 상품을 광고해서 구매 활동 장려를 하는 전략을 수립한다</a:t>
            </a:r>
            <a:r>
              <a:rPr lang="en-US" altLang="ko-KR" dirty="0"/>
              <a:t>. </a:t>
            </a:r>
            <a:r>
              <a:rPr lang="ko-KR" altLang="en-US" dirty="0" err="1"/>
              <a:t>요일별</a:t>
            </a:r>
            <a:r>
              <a:rPr lang="ko-KR" altLang="en-US" dirty="0"/>
              <a:t> 차별화 전략을 수립한다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잠재 충성 고객과 이탈 우려 고객의 </a:t>
            </a:r>
            <a:r>
              <a:rPr lang="ko-KR" altLang="en-US" dirty="0" err="1"/>
              <a:t>요일별</a:t>
            </a:r>
            <a:r>
              <a:rPr lang="ko-KR" altLang="en-US" dirty="0"/>
              <a:t> 차별화 전략을 수립한다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 그룹 모두 </a:t>
            </a:r>
            <a:r>
              <a:rPr lang="en-US" altLang="ko-KR" dirty="0"/>
              <a:t>Standard Class </a:t>
            </a:r>
            <a:r>
              <a:rPr lang="ko-KR" altLang="en-US" dirty="0"/>
              <a:t>배송옵션에 대한 쿠폰을 지급한다</a:t>
            </a:r>
            <a:r>
              <a:rPr lang="en-US" altLang="ko-KR" dirty="0"/>
              <a:t>. </a:t>
            </a:r>
            <a:r>
              <a:rPr lang="ko-KR" altLang="en-US" dirty="0" err="1"/>
              <a:t>세그룹</a:t>
            </a:r>
            <a:r>
              <a:rPr lang="ko-KR" altLang="en-US" dirty="0"/>
              <a:t> 모두 </a:t>
            </a:r>
            <a:r>
              <a:rPr lang="en-US" altLang="ko-KR" dirty="0"/>
              <a:t>20% </a:t>
            </a:r>
            <a:r>
              <a:rPr lang="ko-KR" altLang="en-US" dirty="0" err="1"/>
              <a:t>할인율으로</a:t>
            </a:r>
            <a:r>
              <a:rPr lang="ko-KR" altLang="en-US" dirty="0"/>
              <a:t> 상품 할인을 하는 전략을 수립한다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77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4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시간의 흐름에 따른 자료를 살펴보면 주문의 양은 점차 늘어나며 성장해왔지만 수익률은 감소하는 경향을 보이고 있다</a:t>
            </a:r>
            <a:r>
              <a:rPr lang="en-US" altLang="ko-KR" dirty="0"/>
              <a:t>. (</a:t>
            </a:r>
            <a:r>
              <a:rPr lang="ko-KR" altLang="en-US" dirty="0" err="1"/>
              <a:t>치완님</a:t>
            </a:r>
            <a:r>
              <a:rPr lang="ko-KR" altLang="en-US" dirty="0"/>
              <a:t> 그래프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매출과 수익률 증대를 위한 타겟 마케팅 전략을 수립하려 한다</a:t>
            </a:r>
            <a:r>
              <a:rPr lang="en-US" altLang="ko-KR" dirty="0"/>
              <a:t>. </a:t>
            </a:r>
            <a:r>
              <a:rPr lang="ko-KR" altLang="en-US" dirty="0"/>
              <a:t>고객을 세분화해서 특성을 파악하고 차별화 된 프로모션 행사를 진행하려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8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→ </a:t>
            </a:r>
            <a:r>
              <a:rPr lang="ko-KR" altLang="en-US" dirty="0" err="1"/>
              <a:t>고객군별로</a:t>
            </a:r>
            <a:r>
              <a:rPr lang="ko-KR" altLang="en-US" dirty="0"/>
              <a:t> 선호하는 제품</a:t>
            </a:r>
            <a:r>
              <a:rPr lang="en-US" altLang="ko-KR" dirty="0"/>
              <a:t>, </a:t>
            </a:r>
            <a:r>
              <a:rPr lang="ko-KR" altLang="en-US" dirty="0"/>
              <a:t>구매 활동이 가장 활발한 요일을 선정해서 프로모션을 진행하면****</a:t>
            </a:r>
          </a:p>
          <a:p>
            <a:r>
              <a:rPr lang="ko-KR" altLang="en-US" dirty="0"/>
              <a:t>적은 마케팅 비용으로 큰 이익을 얻을 수 있을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선호하는 배송타입에 대한 쿠폰을 지급한다면 구매 활동을 장려할 수 있을 것이다**</a:t>
            </a:r>
            <a:r>
              <a:rPr lang="en-US" altLang="ko-KR" dirty="0"/>
              <a:t>.**</a:t>
            </a:r>
          </a:p>
          <a:p>
            <a:endParaRPr lang="en-US" altLang="ko-KR" dirty="0"/>
          </a:p>
          <a:p>
            <a:r>
              <a:rPr lang="en-US" altLang="ko-KR" dirty="0"/>
              <a:t>RFM </a:t>
            </a:r>
            <a:r>
              <a:rPr lang="ko-KR" altLang="en-US" dirty="0"/>
              <a:t>분석을 통해 고객을 그룹화하고 그룹별 구매 패턴과 매출</a:t>
            </a:r>
            <a:r>
              <a:rPr lang="en-US" altLang="ko-KR" dirty="0"/>
              <a:t>, </a:t>
            </a:r>
            <a:r>
              <a:rPr lang="ko-KR" altLang="en-US" dirty="0"/>
              <a:t>이익 증가의 요소를 파악하여 차별화 된 세일즈 프로모션 전략을 수립할 수 있을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/>
              <a:t>세그먼트 라벨은 아래와 같다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VVIP, VIP, </a:t>
            </a:r>
            <a:r>
              <a:rPr lang="ko-KR" altLang="en-US" sz="1200" b="1" dirty="0"/>
              <a:t>잠재 충성 고객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신규 고객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유망 고객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신경써야</a:t>
            </a:r>
            <a:r>
              <a:rPr lang="ko-KR" altLang="en-US" sz="1200" b="1" dirty="0"/>
              <a:t> 할 고객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휴면 우려 고객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이탈 우려 고객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떠나간 </a:t>
            </a:r>
            <a:r>
              <a:rPr lang="en-US" altLang="ko-KR" sz="1200" b="1" dirty="0"/>
              <a:t>VIP, </a:t>
            </a:r>
            <a:r>
              <a:rPr lang="ko-KR" altLang="en-US" sz="1200" b="1" dirty="0"/>
              <a:t>휴면 고객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이탈한 고객</a:t>
            </a:r>
            <a:endParaRPr lang="en-US" altLang="ko-KR" sz="1200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1-1. </a:t>
            </a:r>
            <a:r>
              <a:rPr lang="ko-KR" altLang="en-US" dirty="0"/>
              <a:t>각 그룹에 대한 정의</a:t>
            </a:r>
            <a:r>
              <a:rPr lang="en-US" altLang="ko-KR" dirty="0"/>
              <a:t>, </a:t>
            </a:r>
            <a:r>
              <a:rPr lang="ko-KR" altLang="en-US" dirty="0"/>
              <a:t>각 그룹별로 접근 방식 </a:t>
            </a:r>
            <a:r>
              <a:rPr lang="en-US" altLang="ko-KR" dirty="0"/>
              <a:t>ex) </a:t>
            </a:r>
            <a:r>
              <a:rPr lang="ko-KR" altLang="en-US" dirty="0"/>
              <a:t>이탈 우려 고객 </a:t>
            </a:r>
            <a:r>
              <a:rPr lang="en-US" altLang="ko-KR" dirty="0"/>
              <a:t>: </a:t>
            </a:r>
            <a:r>
              <a:rPr lang="ko-KR" altLang="en-US" dirty="0"/>
              <a:t>과거에는 활발히 구매하였으나</a:t>
            </a:r>
            <a:r>
              <a:rPr lang="en-US" altLang="ko-KR" dirty="0"/>
              <a:t>, </a:t>
            </a:r>
            <a:r>
              <a:rPr lang="ko-KR" altLang="en-US" dirty="0"/>
              <a:t>최근에는 상대적으로 주문 빈도나 구매액이 감소한 그룹 이 그룹에 속하는 고객들을 유지하고 </a:t>
            </a:r>
            <a:r>
              <a:rPr lang="ko-KR" altLang="en-US" dirty="0">
                <a:effectLst/>
              </a:rPr>
              <a:t>재구매를 유도</a:t>
            </a:r>
            <a:r>
              <a:rPr lang="ko-KR" altLang="en-US" dirty="0"/>
              <a:t>하기 위한 개인화된 접근이 필요 위와 같은 노력으로 </a:t>
            </a:r>
            <a:r>
              <a:rPr lang="ko-KR" altLang="en-US" dirty="0">
                <a:effectLst/>
              </a:rPr>
              <a:t>이탈을 방지하는 노력이 필요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endParaRPr lang="en-US" altLang="ko-KR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1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최상위 고객군인 </a:t>
            </a:r>
            <a:r>
              <a:rPr lang="en-US" altLang="ko-KR" dirty="0"/>
              <a:t>VVIP </a:t>
            </a:r>
            <a:r>
              <a:rPr lang="ko-KR" altLang="en-US" dirty="0"/>
              <a:t>그룹과</a:t>
            </a:r>
            <a:br>
              <a:rPr lang="en-US" altLang="ko-KR" dirty="0"/>
            </a:br>
            <a:r>
              <a:rPr lang="ko-KR" altLang="en-US" dirty="0"/>
              <a:t>상위 고객군으로 전환시켰을 때 큰 메리트가 있을 </a:t>
            </a:r>
            <a:r>
              <a:rPr lang="ko-KR" altLang="en-US" dirty="0" err="1"/>
              <a:t>잠재충성고객과</a:t>
            </a:r>
            <a:r>
              <a:rPr lang="ko-KR" altLang="en-US" dirty="0"/>
              <a:t> 이탈우려고객군을 선정하였습니다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62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잠재충성고객은</a:t>
            </a:r>
            <a:r>
              <a:rPr lang="ko-KR" altLang="en-US" dirty="0"/>
              <a:t> 확실한 로열티 고객으로 전환시키는 것이 목표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6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세 그룹의 카테고리별 판매량 그래프를 통해 </a:t>
            </a:r>
            <a:r>
              <a:rPr lang="en-US" altLang="ko-KR" dirty="0"/>
              <a:t>VVIP </a:t>
            </a:r>
            <a:r>
              <a:rPr lang="ko-KR" altLang="en-US" dirty="0"/>
              <a:t>그룹은 전자제품을 가장 선호하는 것으로 파악 잠재 충성 그룹과 이탈 우려 그룹은 </a:t>
            </a:r>
            <a:r>
              <a:rPr lang="ko-KR" altLang="en-US" dirty="0" err="1"/>
              <a:t>카테리고리별로</a:t>
            </a:r>
            <a:r>
              <a:rPr lang="ko-KR" altLang="en-US" dirty="0"/>
              <a:t> 유의미한 차이는 없었다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→ </a:t>
            </a:r>
            <a:r>
              <a:rPr lang="ko-KR" altLang="en-US" dirty="0"/>
              <a:t>해당 분석을 통해서 </a:t>
            </a:r>
            <a:r>
              <a:rPr lang="en-US" altLang="ko-KR" dirty="0"/>
              <a:t>VVIP </a:t>
            </a:r>
            <a:r>
              <a:rPr lang="ko-KR" altLang="en-US" dirty="0"/>
              <a:t>그룹이 선호하는 카테고리를 알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78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3-1. VVIP </a:t>
            </a:r>
            <a:r>
              <a:rPr lang="ko-KR" altLang="en-US" dirty="0"/>
              <a:t>그룹의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매출량</a:t>
            </a:r>
            <a:r>
              <a:rPr lang="ko-KR" altLang="en-US" dirty="0"/>
              <a:t> 추이 그래프를 보면 목금 상승하다가 주말에 주춤하고 월요일을 지나 화요일에 가장 높은 매출을 보여줬다</a:t>
            </a:r>
            <a:r>
              <a:rPr lang="en-US" altLang="ko-KR" dirty="0"/>
              <a:t>. 3-2. </a:t>
            </a:r>
            <a:r>
              <a:rPr lang="ko-KR" altLang="en-US" dirty="0"/>
              <a:t>이탈 우려 고객도 주말까지 매출이 상승하는 추세였고</a:t>
            </a:r>
            <a:r>
              <a:rPr lang="en-US" altLang="ko-KR" dirty="0"/>
              <a:t>, </a:t>
            </a:r>
            <a:r>
              <a:rPr lang="ko-KR" altLang="en-US" dirty="0"/>
              <a:t>월요일에 가장 높은 </a:t>
            </a:r>
            <a:r>
              <a:rPr lang="ko-KR" altLang="en-US" dirty="0" err="1"/>
              <a:t>매출량을</a:t>
            </a:r>
            <a:r>
              <a:rPr lang="ko-KR" altLang="en-US" dirty="0"/>
              <a:t> 기록했다 </a:t>
            </a:r>
            <a:r>
              <a:rPr lang="en-US" altLang="ko-KR" dirty="0"/>
              <a:t>3-3. </a:t>
            </a:r>
            <a:r>
              <a:rPr lang="ko-KR" altLang="en-US" dirty="0"/>
              <a:t>잠재 충성 고객도 일요일이 가장 높은 매출을 보여줬고</a:t>
            </a:r>
            <a:r>
              <a:rPr lang="en-US" altLang="ko-KR" dirty="0"/>
              <a:t>, </a:t>
            </a:r>
            <a:r>
              <a:rPr lang="ko-KR" altLang="en-US" dirty="0"/>
              <a:t>그 다음으로 화요일 월요일 순으로 높았다</a:t>
            </a:r>
            <a:r>
              <a:rPr lang="en-US" altLang="ko-KR" dirty="0"/>
              <a:t>. → </a:t>
            </a:r>
            <a:r>
              <a:rPr lang="ko-KR" altLang="en-US" dirty="0"/>
              <a:t>해당 분석을 통해서 주말에 구매 활동이 많은 것을 알 수 있었고</a:t>
            </a:r>
            <a:r>
              <a:rPr lang="en-US" altLang="ko-KR" dirty="0"/>
              <a:t>, </a:t>
            </a:r>
            <a:r>
              <a:rPr lang="ko-KR" altLang="en-US" dirty="0"/>
              <a:t>주말동안 고민을 하다가 월요일과 화요일에 구매를 결심하는 패턴을 알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23ED-B2BC-4FA0-8A26-A6DC0717D0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16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7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7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9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2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23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8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1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1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9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1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3" Type="http://schemas.openxmlformats.org/officeDocument/2006/relationships/customXml" Target="../ink/ink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.png"/><Relationship Id="rId1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ginsight.io/trend-report-2021-tim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3_DD5DCA1B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75C22B6-FDEF-4C71-B36F-AA9C6F10230B}"/>
              </a:ext>
            </a:extLst>
          </p:cNvPr>
          <p:cNvGrpSpPr/>
          <p:nvPr/>
        </p:nvGrpSpPr>
        <p:grpSpPr>
          <a:xfrm>
            <a:off x="5129217" y="2197100"/>
            <a:ext cx="2314574" cy="810974"/>
            <a:chOff x="5272429" y="2289782"/>
            <a:chExt cx="1651339" cy="578592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BD8EADF-21D8-4D4E-B97F-7FF784C454D6}"/>
                </a:ext>
              </a:extLst>
            </p:cNvPr>
            <p:cNvSpPr/>
            <p:nvPr/>
          </p:nvSpPr>
          <p:spPr>
            <a:xfrm>
              <a:off x="5344432" y="2289782"/>
              <a:ext cx="1503135" cy="359956"/>
            </a:xfrm>
            <a:custGeom>
              <a:avLst/>
              <a:gdLst>
                <a:gd name="connsiteX0" fmla="*/ 0 w 1955800"/>
                <a:gd name="connsiteY0" fmla="*/ 323956 h 359956"/>
                <a:gd name="connsiteX1" fmla="*/ 1955800 w 1955800"/>
                <a:gd name="connsiteY1" fmla="*/ 323956 h 359956"/>
                <a:gd name="connsiteX2" fmla="*/ 1955800 w 1955800"/>
                <a:gd name="connsiteY2" fmla="*/ 359956 h 359956"/>
                <a:gd name="connsiteX3" fmla="*/ 0 w 1955800"/>
                <a:gd name="connsiteY3" fmla="*/ 359956 h 359956"/>
                <a:gd name="connsiteX4" fmla="*/ 0 w 1955800"/>
                <a:gd name="connsiteY4" fmla="*/ 0 h 359956"/>
                <a:gd name="connsiteX5" fmla="*/ 1955800 w 1955800"/>
                <a:gd name="connsiteY5" fmla="*/ 0 h 359956"/>
                <a:gd name="connsiteX6" fmla="*/ 1955800 w 1955800"/>
                <a:gd name="connsiteY6" fmla="*/ 36000 h 359956"/>
                <a:gd name="connsiteX7" fmla="*/ 0 w 1955800"/>
                <a:gd name="connsiteY7" fmla="*/ 36000 h 35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5800" h="359956">
                  <a:moveTo>
                    <a:pt x="0" y="323956"/>
                  </a:moveTo>
                  <a:lnTo>
                    <a:pt x="1955800" y="323956"/>
                  </a:lnTo>
                  <a:lnTo>
                    <a:pt x="1955800" y="359956"/>
                  </a:lnTo>
                  <a:lnTo>
                    <a:pt x="0" y="359956"/>
                  </a:lnTo>
                  <a:close/>
                  <a:moveTo>
                    <a:pt x="0" y="0"/>
                  </a:moveTo>
                  <a:lnTo>
                    <a:pt x="1955800" y="0"/>
                  </a:lnTo>
                  <a:lnTo>
                    <a:pt x="19558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1D6DA24C-FC5E-42FB-965E-39A436C17AC2}"/>
                </a:ext>
              </a:extLst>
            </p:cNvPr>
            <p:cNvSpPr/>
            <p:nvPr/>
          </p:nvSpPr>
          <p:spPr>
            <a:xfrm>
              <a:off x="6851768" y="2325782"/>
              <a:ext cx="72000" cy="288000"/>
            </a:xfrm>
            <a:custGeom>
              <a:avLst/>
              <a:gdLst>
                <a:gd name="connsiteX0" fmla="*/ 0 w 72000"/>
                <a:gd name="connsiteY0" fmla="*/ 252000 h 288000"/>
                <a:gd name="connsiteX1" fmla="*/ 36000 w 72000"/>
                <a:gd name="connsiteY1" fmla="*/ 252000 h 288000"/>
                <a:gd name="connsiteX2" fmla="*/ 36000 w 72000"/>
                <a:gd name="connsiteY2" fmla="*/ 288000 h 288000"/>
                <a:gd name="connsiteX3" fmla="*/ 0 w 72000"/>
                <a:gd name="connsiteY3" fmla="*/ 288000 h 288000"/>
                <a:gd name="connsiteX4" fmla="*/ 36000 w 72000"/>
                <a:gd name="connsiteY4" fmla="*/ 36000 h 288000"/>
                <a:gd name="connsiteX5" fmla="*/ 72000 w 72000"/>
                <a:gd name="connsiteY5" fmla="*/ 36000 h 288000"/>
                <a:gd name="connsiteX6" fmla="*/ 72000 w 72000"/>
                <a:gd name="connsiteY6" fmla="*/ 252000 h 288000"/>
                <a:gd name="connsiteX7" fmla="*/ 36000 w 72000"/>
                <a:gd name="connsiteY7" fmla="*/ 252000 h 288000"/>
                <a:gd name="connsiteX8" fmla="*/ 0 w 72000"/>
                <a:gd name="connsiteY8" fmla="*/ 0 h 288000"/>
                <a:gd name="connsiteX9" fmla="*/ 36000 w 72000"/>
                <a:gd name="connsiteY9" fmla="*/ 0 h 288000"/>
                <a:gd name="connsiteX10" fmla="*/ 36000 w 72000"/>
                <a:gd name="connsiteY10" fmla="*/ 36000 h 288000"/>
                <a:gd name="connsiteX11" fmla="*/ 0 w 72000"/>
                <a:gd name="connsiteY11" fmla="*/ 36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000" h="288000">
                  <a:moveTo>
                    <a:pt x="0" y="252000"/>
                  </a:moveTo>
                  <a:lnTo>
                    <a:pt x="36000" y="252000"/>
                  </a:lnTo>
                  <a:lnTo>
                    <a:pt x="36000" y="288000"/>
                  </a:lnTo>
                  <a:lnTo>
                    <a:pt x="0" y="288000"/>
                  </a:lnTo>
                  <a:close/>
                  <a:moveTo>
                    <a:pt x="36000" y="36000"/>
                  </a:moveTo>
                  <a:lnTo>
                    <a:pt x="72000" y="36000"/>
                  </a:lnTo>
                  <a:lnTo>
                    <a:pt x="72000" y="252000"/>
                  </a:lnTo>
                  <a:lnTo>
                    <a:pt x="36000" y="252000"/>
                  </a:lnTo>
                  <a:close/>
                  <a:moveTo>
                    <a:pt x="0" y="0"/>
                  </a:move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A24D3FC1-6E92-4826-9FDC-1C65CC05768C}"/>
                </a:ext>
              </a:extLst>
            </p:cNvPr>
            <p:cNvSpPr/>
            <p:nvPr/>
          </p:nvSpPr>
          <p:spPr>
            <a:xfrm flipH="1">
              <a:off x="5272429" y="2325782"/>
              <a:ext cx="72000" cy="288000"/>
            </a:xfrm>
            <a:custGeom>
              <a:avLst/>
              <a:gdLst>
                <a:gd name="connsiteX0" fmla="*/ 36000 w 72000"/>
                <a:gd name="connsiteY0" fmla="*/ 252000 h 288000"/>
                <a:gd name="connsiteX1" fmla="*/ 0 w 72000"/>
                <a:gd name="connsiteY1" fmla="*/ 252000 h 288000"/>
                <a:gd name="connsiteX2" fmla="*/ 0 w 72000"/>
                <a:gd name="connsiteY2" fmla="*/ 288000 h 288000"/>
                <a:gd name="connsiteX3" fmla="*/ 36000 w 72000"/>
                <a:gd name="connsiteY3" fmla="*/ 288000 h 288000"/>
                <a:gd name="connsiteX4" fmla="*/ 72000 w 72000"/>
                <a:gd name="connsiteY4" fmla="*/ 36000 h 288000"/>
                <a:gd name="connsiteX5" fmla="*/ 36000 w 72000"/>
                <a:gd name="connsiteY5" fmla="*/ 36000 h 288000"/>
                <a:gd name="connsiteX6" fmla="*/ 36000 w 72000"/>
                <a:gd name="connsiteY6" fmla="*/ 252000 h 288000"/>
                <a:gd name="connsiteX7" fmla="*/ 72000 w 72000"/>
                <a:gd name="connsiteY7" fmla="*/ 252000 h 288000"/>
                <a:gd name="connsiteX8" fmla="*/ 36000 w 72000"/>
                <a:gd name="connsiteY8" fmla="*/ 0 h 288000"/>
                <a:gd name="connsiteX9" fmla="*/ 0 w 72000"/>
                <a:gd name="connsiteY9" fmla="*/ 0 h 288000"/>
                <a:gd name="connsiteX10" fmla="*/ 0 w 72000"/>
                <a:gd name="connsiteY10" fmla="*/ 36000 h 288000"/>
                <a:gd name="connsiteX11" fmla="*/ 36000 w 72000"/>
                <a:gd name="connsiteY11" fmla="*/ 36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000" h="288000">
                  <a:moveTo>
                    <a:pt x="36000" y="252000"/>
                  </a:moveTo>
                  <a:lnTo>
                    <a:pt x="0" y="252000"/>
                  </a:lnTo>
                  <a:lnTo>
                    <a:pt x="0" y="288000"/>
                  </a:lnTo>
                  <a:lnTo>
                    <a:pt x="36000" y="288000"/>
                  </a:lnTo>
                  <a:close/>
                  <a:moveTo>
                    <a:pt x="72000" y="36000"/>
                  </a:moveTo>
                  <a:lnTo>
                    <a:pt x="36000" y="36000"/>
                  </a:lnTo>
                  <a:lnTo>
                    <a:pt x="36000" y="252000"/>
                  </a:lnTo>
                  <a:lnTo>
                    <a:pt x="72000" y="252000"/>
                  </a:lnTo>
                  <a:close/>
                  <a:moveTo>
                    <a:pt x="36000" y="0"/>
                  </a:moveTo>
                  <a:lnTo>
                    <a:pt x="0" y="0"/>
                  </a:lnTo>
                  <a:lnTo>
                    <a:pt x="0" y="36000"/>
                  </a:lnTo>
                  <a:lnTo>
                    <a:pt x="36000" y="36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9E383A6B-C748-4C47-8C6A-2ED43D9947D3}"/>
                </a:ext>
              </a:extLst>
            </p:cNvPr>
            <p:cNvGrpSpPr/>
            <p:nvPr/>
          </p:nvGrpSpPr>
          <p:grpSpPr>
            <a:xfrm>
              <a:off x="5499395" y="2580375"/>
              <a:ext cx="250562" cy="287999"/>
              <a:chOff x="990181" y="649738"/>
              <a:chExt cx="250562" cy="287999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DFB8C9F-AAA3-454C-91FE-48FB676E5932}"/>
                  </a:ext>
                </a:extLst>
              </p:cNvPr>
              <p:cNvSpPr/>
              <p:nvPr/>
            </p:nvSpPr>
            <p:spPr>
              <a:xfrm>
                <a:off x="1204743" y="685737"/>
                <a:ext cx="36000" cy="10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D57A708-EB81-48F3-A7C2-43591FF77BC9}"/>
                  </a:ext>
                </a:extLst>
              </p:cNvPr>
              <p:cNvSpPr/>
              <p:nvPr/>
            </p:nvSpPr>
            <p:spPr>
              <a:xfrm>
                <a:off x="1062181" y="685737"/>
                <a:ext cx="36000" cy="10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ED04AAB-37F3-4DD6-BA7D-3A1EAE004775}"/>
                  </a:ext>
                </a:extLst>
              </p:cNvPr>
              <p:cNvSpPr/>
              <p:nvPr/>
            </p:nvSpPr>
            <p:spPr>
              <a:xfrm>
                <a:off x="1168743" y="793737"/>
                <a:ext cx="36000" cy="36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CAB086C9-4F7E-4903-8B25-471FA29B9BBF}"/>
                  </a:ext>
                </a:extLst>
              </p:cNvPr>
              <p:cNvSpPr/>
              <p:nvPr/>
            </p:nvSpPr>
            <p:spPr>
              <a:xfrm>
                <a:off x="1132743" y="829737"/>
                <a:ext cx="36000" cy="36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122D4CF9-96FE-44B3-A222-22B335BD8725}"/>
                  </a:ext>
                </a:extLst>
              </p:cNvPr>
              <p:cNvSpPr/>
              <p:nvPr/>
            </p:nvSpPr>
            <p:spPr>
              <a:xfrm>
                <a:off x="1026181" y="793737"/>
                <a:ext cx="36000" cy="10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43EA7D33-5AD9-4F7E-AD2A-3152233BEDF9}"/>
                  </a:ext>
                </a:extLst>
              </p:cNvPr>
              <p:cNvSpPr/>
              <p:nvPr/>
            </p:nvSpPr>
            <p:spPr>
              <a:xfrm>
                <a:off x="1026181" y="865737"/>
                <a:ext cx="108000" cy="36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89BBEF0D-111E-4744-AB7F-274F159F1CE7}"/>
                  </a:ext>
                </a:extLst>
              </p:cNvPr>
              <p:cNvSpPr/>
              <p:nvPr/>
            </p:nvSpPr>
            <p:spPr>
              <a:xfrm>
                <a:off x="990181" y="901737"/>
                <a:ext cx="36000" cy="36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3BB7043-2F21-4426-9CAE-669618DBAD12}"/>
                  </a:ext>
                </a:extLst>
              </p:cNvPr>
              <p:cNvSpPr/>
              <p:nvPr/>
            </p:nvSpPr>
            <p:spPr>
              <a:xfrm>
                <a:off x="1096744" y="649738"/>
                <a:ext cx="108000" cy="107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F940459-9D7D-492A-9037-F189AA6FDD3D}"/>
                </a:ext>
              </a:extLst>
            </p:cNvPr>
            <p:cNvSpPr txBox="1"/>
            <p:nvPr/>
          </p:nvSpPr>
          <p:spPr>
            <a:xfrm>
              <a:off x="5344720" y="2338041"/>
              <a:ext cx="1505566" cy="26350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b="1" i="1" kern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B06. </a:t>
              </a:r>
              <a:r>
                <a:rPr lang="ko-KR" altLang="en-US" b="1" i="1" kern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비타민조</a:t>
              </a:r>
              <a:endParaRPr lang="ko-KR" altLang="en-US" sz="300" b="1" i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B5E8223-3482-4928-8BE5-D6F5BB559FE6}"/>
              </a:ext>
            </a:extLst>
          </p:cNvPr>
          <p:cNvSpPr txBox="1"/>
          <p:nvPr/>
        </p:nvSpPr>
        <p:spPr>
          <a:xfrm>
            <a:off x="2909582" y="3105230"/>
            <a:ext cx="63728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RFM </a:t>
            </a:r>
            <a:r>
              <a:rPr lang="ko-KR" altLang="en-US" sz="48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분석</a:t>
            </a:r>
            <a:r>
              <a:rPr lang="ko-KR" altLang="en-US" sz="48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</a:rPr>
              <a:t>을 통한 세그먼트별 전략 수립 </a:t>
            </a:r>
            <a:endParaRPr lang="en-US" altLang="ko-KR" sz="4800" b="1" i="1" kern="0" dirty="0">
              <a:solidFill>
                <a:prstClr val="black">
                  <a:lumMod val="85000"/>
                  <a:lumOff val="15000"/>
                </a:prst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51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2E550-DC64-5D46-DE3F-F61A364A4152}"/>
              </a:ext>
            </a:extLst>
          </p:cNvPr>
          <p:cNvSpPr txBox="1"/>
          <p:nvPr/>
        </p:nvSpPr>
        <p:spPr>
          <a:xfrm>
            <a:off x="874713" y="944563"/>
            <a:ext cx="10621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VVIP </a:t>
            </a:r>
            <a:r>
              <a:rPr lang="ko-KR" altLang="en-US" sz="2000" b="1" dirty="0"/>
              <a:t>그룹은 상대적으로 </a:t>
            </a:r>
            <a:r>
              <a:rPr lang="en-US" altLang="ko-KR" sz="2000" b="1" dirty="0"/>
              <a:t>Furniture, Technology </a:t>
            </a:r>
            <a:r>
              <a:rPr lang="ko-KR" altLang="en-US" sz="2000" b="1" dirty="0"/>
              <a:t>제품을 선호하고</a:t>
            </a:r>
            <a:r>
              <a:rPr lang="en-US" altLang="ko-KR" sz="2000" b="1" dirty="0"/>
              <a:t>,</a:t>
            </a:r>
            <a:br>
              <a:rPr lang="en-US" altLang="ko-KR" sz="2000" b="1" dirty="0"/>
            </a:br>
            <a:r>
              <a:rPr lang="ko-KR" altLang="en-US" sz="2000" b="1" dirty="0" err="1"/>
              <a:t>잠재충성고객은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Office Supplies </a:t>
            </a:r>
            <a:r>
              <a:rPr lang="ko-KR" altLang="en-US" sz="2000" b="1" dirty="0"/>
              <a:t>제품</a:t>
            </a:r>
            <a:br>
              <a:rPr lang="en-US" altLang="ko-KR" sz="2000" b="1" dirty="0"/>
            </a:br>
            <a:r>
              <a:rPr lang="ko-KR" altLang="en-US" sz="2000" b="1" dirty="0"/>
              <a:t>이탈우려고객은 </a:t>
            </a:r>
            <a:r>
              <a:rPr lang="en-US" altLang="ko-KR" sz="2000" b="1" dirty="0"/>
              <a:t>Technology </a:t>
            </a:r>
            <a:r>
              <a:rPr lang="ko-KR" altLang="en-US" sz="2000" b="1" dirty="0"/>
              <a:t>제품에 판매량이 높은 것으로 나타남</a:t>
            </a:r>
            <a:endParaRPr lang="en-US" altLang="ko-KR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F91693-FDEF-7D88-A7DA-E2504D536BC4}"/>
              </a:ext>
            </a:extLst>
          </p:cNvPr>
          <p:cNvSpPr/>
          <p:nvPr/>
        </p:nvSpPr>
        <p:spPr>
          <a:xfrm>
            <a:off x="6400800" y="193250"/>
            <a:ext cx="2809301" cy="48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D2683-1FCF-464F-A312-7F12ADF46329}"/>
              </a:ext>
            </a:extLst>
          </p:cNvPr>
          <p:cNvSpPr txBox="1"/>
          <p:nvPr/>
        </p:nvSpPr>
        <p:spPr>
          <a:xfrm>
            <a:off x="2072190" y="211250"/>
            <a:ext cx="7421400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en-US" altLang="ko-KR" sz="2800" b="1" dirty="0"/>
              <a:t>03. </a:t>
            </a:r>
            <a:r>
              <a:rPr lang="ko-KR" altLang="en-US" sz="2800" b="1" dirty="0"/>
              <a:t>실험 설계 및 검증 </a:t>
            </a:r>
            <a:r>
              <a:rPr lang="en-US" altLang="ko-KR" sz="2800" b="1" dirty="0"/>
              <a:t>–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카테고리별 판매량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271C0390-A32F-7785-227A-97E851E03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15477"/>
              </p:ext>
            </p:extLst>
          </p:nvPr>
        </p:nvGraphicFramePr>
        <p:xfrm>
          <a:off x="874713" y="1989139"/>
          <a:ext cx="10621962" cy="3960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4E36A6-51AF-DDA7-7034-2CAA9868B9C9}"/>
              </a:ext>
            </a:extLst>
          </p:cNvPr>
          <p:cNvSpPr/>
          <p:nvPr/>
        </p:nvSpPr>
        <p:spPr>
          <a:xfrm>
            <a:off x="2721052" y="3864274"/>
            <a:ext cx="515571" cy="36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2B19C9-C8A8-07B9-9E15-9E612E571D86}"/>
              </a:ext>
            </a:extLst>
          </p:cNvPr>
          <p:cNvSpPr/>
          <p:nvPr/>
        </p:nvSpPr>
        <p:spPr>
          <a:xfrm>
            <a:off x="3461727" y="3969545"/>
            <a:ext cx="515571" cy="36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862C6A-BA69-DC2C-5529-67B075AFE8BE}"/>
              </a:ext>
            </a:extLst>
          </p:cNvPr>
          <p:cNvSpPr/>
          <p:nvPr/>
        </p:nvSpPr>
        <p:spPr>
          <a:xfrm>
            <a:off x="5340427" y="1893834"/>
            <a:ext cx="515571" cy="36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FF3131-4297-C2A7-BBF4-B69FE3E9B22E}"/>
              </a:ext>
            </a:extLst>
          </p:cNvPr>
          <p:cNvSpPr/>
          <p:nvPr/>
        </p:nvSpPr>
        <p:spPr>
          <a:xfrm>
            <a:off x="10169602" y="4049147"/>
            <a:ext cx="515571" cy="36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5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2E550-DC64-5D46-DE3F-F61A364A4152}"/>
              </a:ext>
            </a:extLst>
          </p:cNvPr>
          <p:cNvSpPr txBox="1"/>
          <p:nvPr/>
        </p:nvSpPr>
        <p:spPr>
          <a:xfrm>
            <a:off x="874713" y="944563"/>
            <a:ext cx="10621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VVIP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고객</a:t>
            </a:r>
            <a:r>
              <a:rPr lang="ko-KR" altLang="en-US" sz="2000" b="1" dirty="0"/>
              <a:t>은 화요일 가장 높은 매출을 보여주었으며 </a:t>
            </a:r>
            <a:br>
              <a:rPr lang="en-US" altLang="ko-KR" sz="2000" b="1" dirty="0"/>
            </a:br>
            <a:r>
              <a:rPr lang="ko-KR" altLang="en-US" sz="2000" b="1" dirty="0"/>
              <a:t>목요일부터 일요일까지 매출이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상승하거나 비슷한 수치를 유지하다가</a:t>
            </a:r>
            <a:br>
              <a:rPr lang="en-US" altLang="ko-KR" sz="2000" b="1" dirty="0"/>
            </a:br>
            <a:r>
              <a:rPr lang="ko-KR" altLang="en-US" sz="2000" b="1" dirty="0"/>
              <a:t>월요일과 화요일에 높은 폭으로 증가하는 것을 확인할 수 있습니다</a:t>
            </a:r>
            <a:r>
              <a:rPr lang="en-US" altLang="ko-KR" sz="2000" b="1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64C14B-21BD-D3E5-71C8-C38A2C29EE84}"/>
              </a:ext>
            </a:extLst>
          </p:cNvPr>
          <p:cNvSpPr/>
          <p:nvPr/>
        </p:nvSpPr>
        <p:spPr>
          <a:xfrm>
            <a:off x="6377672" y="211250"/>
            <a:ext cx="2058298" cy="524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D2683-1FCF-464F-A312-7F12ADF46329}"/>
              </a:ext>
            </a:extLst>
          </p:cNvPr>
          <p:cNvSpPr txBox="1"/>
          <p:nvPr/>
        </p:nvSpPr>
        <p:spPr>
          <a:xfrm>
            <a:off x="2072190" y="211250"/>
            <a:ext cx="6925641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en-US" altLang="ko-KR" sz="2800" b="1" dirty="0"/>
              <a:t>03. </a:t>
            </a:r>
            <a:r>
              <a:rPr lang="ko-KR" altLang="en-US" sz="2800" b="1" dirty="0"/>
              <a:t>실험 설계 및 검증 </a:t>
            </a:r>
            <a:r>
              <a:rPr lang="en-US" altLang="ko-KR" sz="2800" b="1" dirty="0"/>
              <a:t>– </a:t>
            </a:r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</a:rPr>
              <a:t>요일별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</a:rPr>
              <a:t>매출량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045527-348A-E834-6610-93D89466A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931" y="1989950"/>
            <a:ext cx="4382954" cy="396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7FBA322-A8F7-CF63-7E18-BDED988D7DDE}"/>
              </a:ext>
            </a:extLst>
          </p:cNvPr>
          <p:cNvSpPr/>
          <p:nvPr/>
        </p:nvSpPr>
        <p:spPr>
          <a:xfrm>
            <a:off x="5502352" y="2178349"/>
            <a:ext cx="515571" cy="36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7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2E550-DC64-5D46-DE3F-F61A364A4152}"/>
              </a:ext>
            </a:extLst>
          </p:cNvPr>
          <p:cNvSpPr txBox="1"/>
          <p:nvPr/>
        </p:nvSpPr>
        <p:spPr>
          <a:xfrm>
            <a:off x="874713" y="944563"/>
            <a:ext cx="10621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잠재충성고객</a:t>
            </a:r>
            <a:r>
              <a:rPr lang="ko-KR" altLang="en-US" sz="2000" b="1" dirty="0" err="1"/>
              <a:t>은</a:t>
            </a:r>
            <a:r>
              <a:rPr lang="ko-KR" altLang="en-US" sz="2000" b="1" dirty="0"/>
              <a:t> 일요일과 금요일에 가장 높은 매출을 보였으며</a:t>
            </a:r>
            <a:r>
              <a:rPr lang="en-US" altLang="ko-KR" sz="2000" b="1" dirty="0"/>
              <a:t> </a:t>
            </a:r>
            <a:br>
              <a:rPr lang="en-US" altLang="ko-KR" sz="2000" b="1" dirty="0"/>
            </a:br>
            <a:r>
              <a:rPr lang="ko-KR" altLang="en-US" sz="2000" b="1" dirty="0"/>
              <a:t>월요일은 주말인 토요일보다 소폭이지만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높은 수치를 보여줬다</a:t>
            </a:r>
            <a:r>
              <a:rPr lang="en-US" altLang="ko-KR" sz="2000" b="1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64C14B-21BD-D3E5-71C8-C38A2C29EE84}"/>
              </a:ext>
            </a:extLst>
          </p:cNvPr>
          <p:cNvSpPr/>
          <p:nvPr/>
        </p:nvSpPr>
        <p:spPr>
          <a:xfrm>
            <a:off x="6377672" y="211250"/>
            <a:ext cx="2058298" cy="524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D2683-1FCF-464F-A312-7F12ADF46329}"/>
              </a:ext>
            </a:extLst>
          </p:cNvPr>
          <p:cNvSpPr txBox="1"/>
          <p:nvPr/>
        </p:nvSpPr>
        <p:spPr>
          <a:xfrm>
            <a:off x="2072190" y="211250"/>
            <a:ext cx="6925641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en-US" altLang="ko-KR" sz="2800" b="1" dirty="0"/>
              <a:t>03. </a:t>
            </a:r>
            <a:r>
              <a:rPr lang="ko-KR" altLang="en-US" sz="2800" b="1" dirty="0"/>
              <a:t>실험 설계 및 검증 </a:t>
            </a:r>
            <a:r>
              <a:rPr lang="en-US" altLang="ko-KR" sz="2800" b="1" dirty="0"/>
              <a:t>– </a:t>
            </a:r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</a:rPr>
              <a:t>요일별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</a:rPr>
              <a:t>매출량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B8B831-EA9A-CC65-5D84-9EE8191B3011}"/>
              </a:ext>
            </a:extLst>
          </p:cNvPr>
          <p:cNvGrpSpPr/>
          <p:nvPr/>
        </p:nvGrpSpPr>
        <p:grpSpPr>
          <a:xfrm>
            <a:off x="3815244" y="1989138"/>
            <a:ext cx="4185756" cy="3974843"/>
            <a:chOff x="3462050" y="1989950"/>
            <a:chExt cx="4517969" cy="39600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F367E57-A3D1-2B48-38D1-095EB87D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2050" y="1989950"/>
              <a:ext cx="4517969" cy="39600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E2A9F3-CC7E-BB46-CE6A-9CAE2AA8C467}"/>
                </a:ext>
              </a:extLst>
            </p:cNvPr>
            <p:cNvSpPr/>
            <p:nvPr/>
          </p:nvSpPr>
          <p:spPr>
            <a:xfrm>
              <a:off x="6850330" y="2168872"/>
              <a:ext cx="556491" cy="3683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AF4C17-972E-FE0E-162E-C21FFBC316FC}"/>
                </a:ext>
              </a:extLst>
            </p:cNvPr>
            <p:cNvSpPr/>
            <p:nvPr/>
          </p:nvSpPr>
          <p:spPr>
            <a:xfrm>
              <a:off x="4104071" y="2221836"/>
              <a:ext cx="556491" cy="3683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064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2E550-DC64-5D46-DE3F-F61A364A4152}"/>
              </a:ext>
            </a:extLst>
          </p:cNvPr>
          <p:cNvSpPr txBox="1"/>
          <p:nvPr/>
        </p:nvSpPr>
        <p:spPr>
          <a:xfrm>
            <a:off x="874713" y="944563"/>
            <a:ext cx="10621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이탈우려고객</a:t>
            </a:r>
            <a:r>
              <a:rPr lang="ko-KR" altLang="en-US" sz="2000" b="1" dirty="0"/>
              <a:t>은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과거 구매 시 주말 동안에 평범한 매출을 보이다가</a:t>
            </a:r>
            <a:r>
              <a:rPr lang="en-US" altLang="ko-KR" sz="2000" b="1" dirty="0"/>
              <a:t> </a:t>
            </a:r>
            <a:br>
              <a:rPr lang="en-US" altLang="ko-KR" sz="2000" b="1" dirty="0"/>
            </a:br>
            <a:r>
              <a:rPr lang="ko-KR" altLang="en-US" sz="2000" b="1" dirty="0"/>
              <a:t>월요일에 가장 높은 매출을 보여줌</a:t>
            </a:r>
            <a:endParaRPr lang="en-US" altLang="ko-KR" sz="2000" b="1" dirty="0"/>
          </a:p>
          <a:p>
            <a:endParaRPr lang="en-US" altLang="ko-KR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64C14B-21BD-D3E5-71C8-C38A2C29EE84}"/>
              </a:ext>
            </a:extLst>
          </p:cNvPr>
          <p:cNvSpPr/>
          <p:nvPr/>
        </p:nvSpPr>
        <p:spPr>
          <a:xfrm>
            <a:off x="6377672" y="211250"/>
            <a:ext cx="2058298" cy="524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D2683-1FCF-464F-A312-7F12ADF46329}"/>
              </a:ext>
            </a:extLst>
          </p:cNvPr>
          <p:cNvSpPr txBox="1"/>
          <p:nvPr/>
        </p:nvSpPr>
        <p:spPr>
          <a:xfrm>
            <a:off x="2072190" y="211250"/>
            <a:ext cx="6925641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en-US" altLang="ko-KR" sz="2800" b="1" dirty="0"/>
              <a:t>03. </a:t>
            </a:r>
            <a:r>
              <a:rPr lang="ko-KR" altLang="en-US" sz="2800" b="1" dirty="0"/>
              <a:t>실험 설계 및 검증 </a:t>
            </a:r>
            <a:r>
              <a:rPr lang="en-US" altLang="ko-KR" sz="2800" b="1" dirty="0"/>
              <a:t>– </a:t>
            </a:r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</a:rPr>
              <a:t>요일별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</a:rPr>
              <a:t>매출량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05C5A2-2F69-7398-3DC9-7712D1D7FCE2}"/>
              </a:ext>
            </a:extLst>
          </p:cNvPr>
          <p:cNvGrpSpPr/>
          <p:nvPr/>
        </p:nvGrpSpPr>
        <p:grpSpPr>
          <a:xfrm>
            <a:off x="3831771" y="1948543"/>
            <a:ext cx="4180115" cy="3924299"/>
            <a:chOff x="4054763" y="1989950"/>
            <a:chExt cx="4082474" cy="396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F6D3101-4DF2-A6B0-BE10-F934C92C4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4763" y="1989950"/>
              <a:ext cx="4082474" cy="39600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98B62DD-36A3-CE65-3833-03EA4800FE15}"/>
                </a:ext>
              </a:extLst>
            </p:cNvPr>
            <p:cNvSpPr/>
            <p:nvPr/>
          </p:nvSpPr>
          <p:spPr>
            <a:xfrm>
              <a:off x="5135830" y="2109369"/>
              <a:ext cx="556491" cy="3683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839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64C14B-21BD-D3E5-71C8-C38A2C29EE84}"/>
              </a:ext>
            </a:extLst>
          </p:cNvPr>
          <p:cNvSpPr/>
          <p:nvPr/>
        </p:nvSpPr>
        <p:spPr>
          <a:xfrm>
            <a:off x="6377672" y="211250"/>
            <a:ext cx="2058298" cy="524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D2683-1FCF-464F-A312-7F12ADF46329}"/>
              </a:ext>
            </a:extLst>
          </p:cNvPr>
          <p:cNvSpPr txBox="1"/>
          <p:nvPr/>
        </p:nvSpPr>
        <p:spPr>
          <a:xfrm>
            <a:off x="2072190" y="211250"/>
            <a:ext cx="6925641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en-US" altLang="ko-KR" sz="2800" b="1" dirty="0"/>
              <a:t>03. </a:t>
            </a:r>
            <a:r>
              <a:rPr lang="ko-KR" altLang="en-US" sz="2800" b="1" dirty="0"/>
              <a:t>실험 설계 및 검증 </a:t>
            </a:r>
            <a:r>
              <a:rPr lang="en-US" altLang="ko-KR" sz="2800" b="1" dirty="0"/>
              <a:t>– </a:t>
            </a:r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</a:rPr>
              <a:t>요일별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</a:rPr>
              <a:t>매출량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DDF0D55-8173-529D-8E70-D5DC72E8BBB7}"/>
                  </a:ext>
                </a:extLst>
              </p14:cNvPr>
              <p14:cNvContentPartPr/>
              <p14:nvPr/>
            </p14:nvContentPartPr>
            <p14:xfrm>
              <a:off x="8999545" y="5601752"/>
              <a:ext cx="36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DDF0D55-8173-529D-8E70-D5DC72E8BB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90905" y="55927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B6E57E-A085-5D9B-E596-CEC9EEEB8D41}"/>
              </a:ext>
            </a:extLst>
          </p:cNvPr>
          <p:cNvGrpSpPr/>
          <p:nvPr/>
        </p:nvGrpSpPr>
        <p:grpSpPr>
          <a:xfrm>
            <a:off x="1334955" y="1012970"/>
            <a:ext cx="10085433" cy="1015663"/>
            <a:chOff x="860768" y="1012970"/>
            <a:chExt cx="10085433" cy="10156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957A46-D3AC-B572-1DA6-ED56AAF0CA34}"/>
                </a:ext>
              </a:extLst>
            </p:cNvPr>
            <p:cNvSpPr txBox="1"/>
            <p:nvPr/>
          </p:nvSpPr>
          <p:spPr>
            <a:xfrm>
              <a:off x="860768" y="1012970"/>
              <a:ext cx="22876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accent1">
                      <a:lumMod val="50000"/>
                    </a:schemeClr>
                  </a:solidFill>
                </a:rPr>
                <a:t>WHY!?</a:t>
              </a:r>
              <a:endParaRPr lang="ko-KR" altLang="en-US" sz="6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37285F-F60A-084E-4D5B-558BFA86B803}"/>
                </a:ext>
              </a:extLst>
            </p:cNvPr>
            <p:cNvSpPr txBox="1"/>
            <p:nvPr/>
          </p:nvSpPr>
          <p:spPr>
            <a:xfrm>
              <a:off x="3531849" y="1308607"/>
              <a:ext cx="7414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모든 그룹이 </a:t>
              </a:r>
              <a:r>
                <a:rPr lang="en-US" altLang="ko-KR" sz="2400" b="1" dirty="0"/>
                <a:t>“</a:t>
              </a:r>
              <a:r>
                <a:rPr lang="ko-KR" altLang="en-US" sz="2400" b="1" dirty="0"/>
                <a:t>월요일</a:t>
              </a:r>
              <a:r>
                <a:rPr lang="en-US" altLang="ko-KR" sz="2400" b="1" dirty="0"/>
                <a:t>”</a:t>
              </a:r>
              <a:r>
                <a:rPr lang="ko-KR" altLang="en-US" sz="2400" b="1" dirty="0"/>
                <a:t>에도 높은 매출을 보였을까</a:t>
              </a:r>
              <a:r>
                <a:rPr lang="en-US" altLang="ko-KR" sz="2400" b="1" dirty="0"/>
                <a:t>?</a:t>
              </a:r>
              <a:endParaRPr lang="ko-KR" altLang="en-US" sz="240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98E3B7-D081-8B9E-532A-ACD8A6709B7A}"/>
              </a:ext>
            </a:extLst>
          </p:cNvPr>
          <p:cNvGrpSpPr/>
          <p:nvPr/>
        </p:nvGrpSpPr>
        <p:grpSpPr>
          <a:xfrm>
            <a:off x="4612021" y="2286833"/>
            <a:ext cx="3235274" cy="3056400"/>
            <a:chOff x="874713" y="2403558"/>
            <a:chExt cx="3235274" cy="283571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8EDBD06-4AC6-F3BC-8A74-67F7DE9CC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74713" y="2403558"/>
              <a:ext cx="3235274" cy="2835718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AC9B641-7BCC-8E1F-85A6-8817E11C504E}"/>
                </a:ext>
              </a:extLst>
            </p:cNvPr>
            <p:cNvSpPr/>
            <p:nvPr/>
          </p:nvSpPr>
          <p:spPr>
            <a:xfrm>
              <a:off x="1705669" y="3254510"/>
              <a:ext cx="409779" cy="271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2A44A9-7B24-EE56-0A48-B96AD17C4A32}"/>
              </a:ext>
            </a:extLst>
          </p:cNvPr>
          <p:cNvGrpSpPr/>
          <p:nvPr/>
        </p:nvGrpSpPr>
        <p:grpSpPr>
          <a:xfrm>
            <a:off x="8161517" y="2216253"/>
            <a:ext cx="3223691" cy="3126980"/>
            <a:chOff x="4582776" y="2123948"/>
            <a:chExt cx="3223691" cy="312698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411AE42-EE87-F2B0-8785-FF4EE7E35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82776" y="2123948"/>
              <a:ext cx="3223691" cy="312698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9FEB66-6483-6349-9AB9-231C9484CC10}"/>
                </a:ext>
              </a:extLst>
            </p:cNvPr>
            <p:cNvSpPr/>
            <p:nvPr/>
          </p:nvSpPr>
          <p:spPr>
            <a:xfrm>
              <a:off x="5455104" y="2267933"/>
              <a:ext cx="409779" cy="271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0B1EA6F-D7DE-5212-B153-8025D783B06E}"/>
              </a:ext>
            </a:extLst>
          </p:cNvPr>
          <p:cNvGrpSpPr/>
          <p:nvPr/>
        </p:nvGrpSpPr>
        <p:grpSpPr>
          <a:xfrm>
            <a:off x="915798" y="2287595"/>
            <a:ext cx="3382001" cy="3055638"/>
            <a:chOff x="8284438" y="2176501"/>
            <a:chExt cx="3382001" cy="305563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30D58A7-979A-DB77-3250-4EDD29E9A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284438" y="2176501"/>
              <a:ext cx="3382001" cy="305563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72286B-3695-7EF9-8F99-3DEBBE915CF7}"/>
                </a:ext>
              </a:extLst>
            </p:cNvPr>
            <p:cNvSpPr/>
            <p:nvPr/>
          </p:nvSpPr>
          <p:spPr>
            <a:xfrm>
              <a:off x="9248744" y="2782835"/>
              <a:ext cx="409779" cy="271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AEA4511-531C-33C9-769E-A8C15CE007CA}"/>
              </a:ext>
            </a:extLst>
          </p:cNvPr>
          <p:cNvSpPr txBox="1"/>
          <p:nvPr/>
        </p:nvSpPr>
        <p:spPr>
          <a:xfrm>
            <a:off x="2538960" y="5465618"/>
            <a:ext cx="70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VVIP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34E733-1A1B-9642-6188-CE098D580215}"/>
              </a:ext>
            </a:extLst>
          </p:cNvPr>
          <p:cNvSpPr txBox="1"/>
          <p:nvPr/>
        </p:nvSpPr>
        <p:spPr>
          <a:xfrm>
            <a:off x="5679156" y="5465618"/>
            <a:ext cx="155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잠재충성고객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CCF30A-9D42-41E0-5FBA-05F1F7A852D8}"/>
              </a:ext>
            </a:extLst>
          </p:cNvPr>
          <p:cNvSpPr txBox="1"/>
          <p:nvPr/>
        </p:nvSpPr>
        <p:spPr>
          <a:xfrm>
            <a:off x="9106858" y="5465618"/>
            <a:ext cx="155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이탈우려고객</a:t>
            </a:r>
          </a:p>
        </p:txBody>
      </p:sp>
    </p:spTree>
    <p:extLst>
      <p:ext uri="{BB962C8B-B14F-4D97-AF65-F5344CB8AC3E}">
        <p14:creationId xmlns:p14="http://schemas.microsoft.com/office/powerpoint/2010/main" val="104204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B3AF26-8D9A-5019-047C-A9BD171BC00B}"/>
              </a:ext>
            </a:extLst>
          </p:cNvPr>
          <p:cNvSpPr/>
          <p:nvPr/>
        </p:nvSpPr>
        <p:spPr>
          <a:xfrm>
            <a:off x="6224530" y="143219"/>
            <a:ext cx="1539133" cy="801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237C2A-F76D-7B1A-E7BC-ED029B68CC6B}"/>
              </a:ext>
            </a:extLst>
          </p:cNvPr>
          <p:cNvGrpSpPr/>
          <p:nvPr/>
        </p:nvGrpSpPr>
        <p:grpSpPr>
          <a:xfrm>
            <a:off x="904350" y="2436931"/>
            <a:ext cx="10952224" cy="3038726"/>
            <a:chOff x="904350" y="2436931"/>
            <a:chExt cx="10952224" cy="303872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61DD1C-BE12-D630-394C-8BD3DA923C77}"/>
                </a:ext>
              </a:extLst>
            </p:cNvPr>
            <p:cNvSpPr txBox="1"/>
            <p:nvPr/>
          </p:nvSpPr>
          <p:spPr>
            <a:xfrm>
              <a:off x="904350" y="4767771"/>
              <a:ext cx="2757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월요일 출근의</a:t>
              </a:r>
              <a:endParaRPr lang="en-US" altLang="ko-KR" sz="2000" b="1" dirty="0"/>
            </a:p>
            <a:p>
              <a:pPr algn="ctr"/>
              <a:r>
                <a:rPr lang="ko-KR" altLang="en-US" sz="2000" b="1" dirty="0"/>
                <a:t>스트레스 해소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94700D-CB0B-A6B4-4DE3-00DDA7FB890C}"/>
                </a:ext>
              </a:extLst>
            </p:cNvPr>
            <p:cNvSpPr txBox="1"/>
            <p:nvPr/>
          </p:nvSpPr>
          <p:spPr>
            <a:xfrm>
              <a:off x="4787004" y="4944149"/>
              <a:ext cx="2617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평일 주문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빠른 택배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DA1123-37ED-A349-5C0D-6EB3E829C026}"/>
                </a:ext>
              </a:extLst>
            </p:cNvPr>
            <p:cNvSpPr txBox="1"/>
            <p:nvPr/>
          </p:nvSpPr>
          <p:spPr>
            <a:xfrm>
              <a:off x="8052566" y="4767771"/>
              <a:ext cx="3804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주말에 오프라인 </a:t>
              </a:r>
              <a:endParaRPr lang="en-US" altLang="ko-KR" sz="2000" b="1" dirty="0"/>
            </a:p>
            <a:p>
              <a:pPr algn="ctr"/>
              <a:r>
                <a:rPr lang="ko-KR" altLang="en-US" sz="2000" b="1" dirty="0"/>
                <a:t>쇼핑 후 온라인 구매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F0C8BB9-A4BC-7A26-87CF-B2CDF46CE289}"/>
                </a:ext>
              </a:extLst>
            </p:cNvPr>
            <p:cNvGrpSpPr/>
            <p:nvPr/>
          </p:nvGrpSpPr>
          <p:grpSpPr>
            <a:xfrm>
              <a:off x="1170141" y="2436931"/>
              <a:ext cx="2190219" cy="2159306"/>
              <a:chOff x="1170141" y="1909799"/>
              <a:chExt cx="2190219" cy="2159306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595F47AD-66F5-925A-60E7-B61DFE815E7E}"/>
                  </a:ext>
                </a:extLst>
              </p:cNvPr>
              <p:cNvSpPr/>
              <p:nvPr/>
            </p:nvSpPr>
            <p:spPr>
              <a:xfrm>
                <a:off x="1170141" y="1909799"/>
                <a:ext cx="2159306" cy="2159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219CC12-3B02-AFD7-4C42-D1E6F372A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3533" y="2038524"/>
                <a:ext cx="2026827" cy="2026827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4A9049E-C169-E5D6-0E83-450981688BAF}"/>
                </a:ext>
              </a:extLst>
            </p:cNvPr>
            <p:cNvGrpSpPr/>
            <p:nvPr/>
          </p:nvGrpSpPr>
          <p:grpSpPr>
            <a:xfrm>
              <a:off x="4969523" y="2436931"/>
              <a:ext cx="2159306" cy="2159306"/>
              <a:chOff x="5078757" y="2261324"/>
              <a:chExt cx="2159306" cy="2159306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1CD94B33-21A2-0964-E7A6-5F571A248457}"/>
                  </a:ext>
                </a:extLst>
              </p:cNvPr>
              <p:cNvSpPr/>
              <p:nvPr/>
            </p:nvSpPr>
            <p:spPr>
              <a:xfrm>
                <a:off x="5078757" y="2261324"/>
                <a:ext cx="2159306" cy="2159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E5BD1018-9737-923E-ACDA-4D01E74F33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1027" y="2549912"/>
                <a:ext cx="1758175" cy="1758175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C7C6586-5D51-0D9D-4218-E2032D18FB31}"/>
                </a:ext>
              </a:extLst>
            </p:cNvPr>
            <p:cNvGrpSpPr/>
            <p:nvPr/>
          </p:nvGrpSpPr>
          <p:grpSpPr>
            <a:xfrm>
              <a:off x="8737993" y="2436931"/>
              <a:ext cx="2159306" cy="2159306"/>
              <a:chOff x="8378094" y="2964063"/>
              <a:chExt cx="2159306" cy="2159306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895EA77F-764B-9084-BD7A-AC7B6427D8DD}"/>
                  </a:ext>
                </a:extLst>
              </p:cNvPr>
              <p:cNvSpPr/>
              <p:nvPr/>
            </p:nvSpPr>
            <p:spPr>
              <a:xfrm>
                <a:off x="8378094" y="2964063"/>
                <a:ext cx="2159306" cy="2159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B56A2AC-95BE-5FBA-0AB7-7DCBBC2BD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8105" y="3377155"/>
                <a:ext cx="1583558" cy="1583558"/>
              </a:xfrm>
              <a:prstGeom prst="rect">
                <a:avLst/>
              </a:prstGeom>
            </p:spPr>
          </p:pic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0FD2A51-B38A-F811-D90C-76CFB93D7694}"/>
              </a:ext>
            </a:extLst>
          </p:cNvPr>
          <p:cNvGrpSpPr/>
          <p:nvPr/>
        </p:nvGrpSpPr>
        <p:grpSpPr>
          <a:xfrm>
            <a:off x="2183602" y="1926158"/>
            <a:ext cx="8191099" cy="4000686"/>
            <a:chOff x="2183602" y="1926158"/>
            <a:chExt cx="8191099" cy="40006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8E8FBC-8070-F596-12EE-C14235121170}"/>
                </a:ext>
              </a:extLst>
            </p:cNvPr>
            <p:cNvSpPr txBox="1"/>
            <p:nvPr/>
          </p:nvSpPr>
          <p:spPr>
            <a:xfrm>
              <a:off x="2183602" y="5280513"/>
              <a:ext cx="819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전체 요일 평균 대비 월요일 방문율을 비교했을 때</a:t>
              </a:r>
              <a:br>
                <a:rPr lang="en-US" altLang="ko-KR" b="1" dirty="0"/>
              </a:br>
              <a:r>
                <a:rPr lang="ko-KR" altLang="en-US" b="1" dirty="0"/>
                <a:t>월요일 오전부터 낮시간에 가장 붐비는 패턴을 보인다</a:t>
              </a:r>
              <a:r>
                <a:rPr lang="en-US" altLang="ko-KR" b="1" dirty="0"/>
                <a:t>.</a:t>
              </a:r>
              <a:endParaRPr lang="ko-KR" altLang="en-US" b="1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612DECD-3C27-AF7E-1D94-533534B93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7774" y="1926158"/>
              <a:ext cx="5476452" cy="3080504"/>
            </a:xfrm>
            <a:prstGeom prst="rect">
              <a:avLst/>
            </a:prstGeom>
          </p:spPr>
        </p:pic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4627E55-1434-0DD1-3620-A76238F1728C}"/>
              </a:ext>
            </a:extLst>
          </p:cNvPr>
          <p:cNvSpPr/>
          <p:nvPr/>
        </p:nvSpPr>
        <p:spPr>
          <a:xfrm>
            <a:off x="6377672" y="211250"/>
            <a:ext cx="2058298" cy="524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D2683-1FCF-464F-A312-7F12ADF46329}"/>
              </a:ext>
            </a:extLst>
          </p:cNvPr>
          <p:cNvSpPr txBox="1"/>
          <p:nvPr/>
        </p:nvSpPr>
        <p:spPr>
          <a:xfrm>
            <a:off x="2072190" y="211250"/>
            <a:ext cx="7139719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en-US" altLang="ko-KR" sz="2800" b="1" dirty="0"/>
              <a:t>03. </a:t>
            </a:r>
            <a:r>
              <a:rPr lang="ko-KR" altLang="en-US" sz="2800" b="1" dirty="0"/>
              <a:t>실험 설계 및 검증 </a:t>
            </a:r>
            <a:r>
              <a:rPr lang="en-US" altLang="ko-KR" sz="2800" b="1" dirty="0"/>
              <a:t>– </a:t>
            </a:r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</a:rPr>
              <a:t>요일별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</a:rPr>
              <a:t>매출량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39A1B6D-40C2-C7D2-C4A2-38BA6B89619E}"/>
              </a:ext>
            </a:extLst>
          </p:cNvPr>
          <p:cNvGrpSpPr/>
          <p:nvPr/>
        </p:nvGrpSpPr>
        <p:grpSpPr>
          <a:xfrm>
            <a:off x="1334955" y="1012970"/>
            <a:ext cx="10085433" cy="1015663"/>
            <a:chOff x="860768" y="1012970"/>
            <a:chExt cx="10085433" cy="10156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7EFF77-BD62-A10C-8279-78D3C9D5F84C}"/>
                </a:ext>
              </a:extLst>
            </p:cNvPr>
            <p:cNvSpPr txBox="1"/>
            <p:nvPr/>
          </p:nvSpPr>
          <p:spPr>
            <a:xfrm>
              <a:off x="860768" y="1012970"/>
              <a:ext cx="22876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accent1">
                      <a:lumMod val="50000"/>
                    </a:schemeClr>
                  </a:solidFill>
                </a:rPr>
                <a:t>WHY!?</a:t>
              </a:r>
              <a:endParaRPr lang="ko-KR" altLang="en-US" sz="6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B29683-4E7A-6644-0491-0E672B780E47}"/>
                </a:ext>
              </a:extLst>
            </p:cNvPr>
            <p:cNvSpPr txBox="1"/>
            <p:nvPr/>
          </p:nvSpPr>
          <p:spPr>
            <a:xfrm>
              <a:off x="3531849" y="1308607"/>
              <a:ext cx="7414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모든 그룹이 </a:t>
              </a:r>
              <a:r>
                <a:rPr lang="en-US" altLang="ko-KR" sz="2400" b="1" dirty="0"/>
                <a:t>“</a:t>
              </a:r>
              <a:r>
                <a:rPr lang="ko-KR" altLang="en-US" sz="2400" b="1" dirty="0"/>
                <a:t>월요일</a:t>
              </a:r>
              <a:r>
                <a:rPr lang="en-US" altLang="ko-KR" sz="2400" b="1" dirty="0"/>
                <a:t>”</a:t>
              </a:r>
              <a:r>
                <a:rPr lang="ko-KR" altLang="en-US" sz="2400" b="1" dirty="0"/>
                <a:t>에도 높은 매출을 보였을까</a:t>
              </a:r>
              <a:r>
                <a:rPr lang="en-US" altLang="ko-KR" sz="2400" b="1" dirty="0"/>
                <a:t>?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2205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"/>
          <p:cNvSpPr/>
          <p:nvPr/>
        </p:nvSpPr>
        <p:spPr>
          <a:xfrm>
            <a:off x="407423" y="301324"/>
            <a:ext cx="1503136" cy="359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440"/>
                </a:moveTo>
                <a:lnTo>
                  <a:pt x="21600" y="1944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0" y="0"/>
                </a:moveTo>
                <a:lnTo>
                  <a:pt x="21600" y="0"/>
                </a:lnTo>
                <a:lnTo>
                  <a:pt x="21600" y="2160"/>
                </a:lnTo>
                <a:lnTo>
                  <a:pt x="0" y="216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29"/>
          <p:cNvSpPr/>
          <p:nvPr/>
        </p:nvSpPr>
        <p:spPr>
          <a:xfrm>
            <a:off x="1914760" y="337325"/>
            <a:ext cx="72001" cy="28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8900"/>
                </a:moveTo>
                <a:lnTo>
                  <a:pt x="10800" y="18900"/>
                </a:lnTo>
                <a:lnTo>
                  <a:pt x="10800" y="21600"/>
                </a:lnTo>
                <a:lnTo>
                  <a:pt x="0" y="21600"/>
                </a:lnTo>
                <a:close/>
                <a:moveTo>
                  <a:pt x="10800" y="2700"/>
                </a:moveTo>
                <a:lnTo>
                  <a:pt x="21600" y="2700"/>
                </a:lnTo>
                <a:lnTo>
                  <a:pt x="21600" y="18900"/>
                </a:lnTo>
                <a:lnTo>
                  <a:pt x="10800" y="18900"/>
                </a:lnTo>
                <a:close/>
                <a:moveTo>
                  <a:pt x="0" y="0"/>
                </a:moveTo>
                <a:lnTo>
                  <a:pt x="10800" y="0"/>
                </a:lnTo>
                <a:lnTo>
                  <a:pt x="10800" y="2700"/>
                </a:lnTo>
                <a:lnTo>
                  <a:pt x="0" y="27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29"/>
          <p:cNvSpPr/>
          <p:nvPr/>
        </p:nvSpPr>
        <p:spPr>
          <a:xfrm flipH="1">
            <a:off x="335424" y="337325"/>
            <a:ext cx="72001" cy="28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18900"/>
                </a:moveTo>
                <a:lnTo>
                  <a:pt x="0" y="18900"/>
                </a:lnTo>
                <a:lnTo>
                  <a:pt x="0" y="21600"/>
                </a:lnTo>
                <a:lnTo>
                  <a:pt x="10800" y="21600"/>
                </a:lnTo>
                <a:close/>
                <a:moveTo>
                  <a:pt x="21600" y="2700"/>
                </a:moveTo>
                <a:lnTo>
                  <a:pt x="10800" y="2700"/>
                </a:lnTo>
                <a:lnTo>
                  <a:pt x="10800" y="18900"/>
                </a:lnTo>
                <a:lnTo>
                  <a:pt x="21600" y="18900"/>
                </a:lnTo>
                <a:close/>
                <a:moveTo>
                  <a:pt x="10800" y="0"/>
                </a:moveTo>
                <a:lnTo>
                  <a:pt x="0" y="0"/>
                </a:lnTo>
                <a:lnTo>
                  <a:pt x="0" y="2700"/>
                </a:lnTo>
                <a:lnTo>
                  <a:pt x="10800" y="27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25" name="Google Shape;525;p29"/>
          <p:cNvGrpSpPr/>
          <p:nvPr/>
        </p:nvGrpSpPr>
        <p:grpSpPr>
          <a:xfrm>
            <a:off x="562386" y="591917"/>
            <a:ext cx="250564" cy="288000"/>
            <a:chOff x="0" y="0"/>
            <a:chExt cx="250563" cy="287998"/>
          </a:xfrm>
        </p:grpSpPr>
        <p:sp>
          <p:nvSpPr>
            <p:cNvPr id="526" name="Google Shape;526;p29"/>
            <p:cNvSpPr/>
            <p:nvPr/>
          </p:nvSpPr>
          <p:spPr>
            <a:xfrm>
              <a:off x="214562" y="35999"/>
              <a:ext cx="36001" cy="108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72000" y="35999"/>
              <a:ext cx="36001" cy="108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178562" y="143998"/>
              <a:ext cx="36001" cy="36001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142561" y="179998"/>
              <a:ext cx="36001" cy="3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36000" y="143998"/>
              <a:ext cx="36001" cy="108001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36000" y="215998"/>
              <a:ext cx="108001" cy="3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0" y="251998"/>
              <a:ext cx="36001" cy="3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106563" y="0"/>
              <a:ext cx="108001" cy="107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4" name="Google Shape;534;p29"/>
          <p:cNvSpPr txBox="1"/>
          <p:nvPr/>
        </p:nvSpPr>
        <p:spPr>
          <a:xfrm>
            <a:off x="453431" y="327445"/>
            <a:ext cx="1414128" cy="3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1">
                <a:solidFill>
                  <a:srgbClr val="1F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B06. 비타민조</a:t>
            </a: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35425" y="472859"/>
            <a:ext cx="11584935" cy="612033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5" y="21346"/>
                </a:moveTo>
                <a:lnTo>
                  <a:pt x="202" y="21346"/>
                </a:lnTo>
                <a:lnTo>
                  <a:pt x="202" y="21473"/>
                </a:lnTo>
                <a:lnTo>
                  <a:pt x="21399" y="21473"/>
                </a:lnTo>
                <a:lnTo>
                  <a:pt x="21399" y="21346"/>
                </a:lnTo>
                <a:lnTo>
                  <a:pt x="21466" y="21346"/>
                </a:lnTo>
                <a:lnTo>
                  <a:pt x="21466" y="21473"/>
                </a:lnTo>
                <a:lnTo>
                  <a:pt x="21412" y="21473"/>
                </a:lnTo>
                <a:lnTo>
                  <a:pt x="21412" y="21600"/>
                </a:lnTo>
                <a:lnTo>
                  <a:pt x="202" y="21600"/>
                </a:lnTo>
                <a:lnTo>
                  <a:pt x="202" y="21473"/>
                </a:lnTo>
                <a:lnTo>
                  <a:pt x="135" y="21473"/>
                </a:lnTo>
                <a:close/>
                <a:moveTo>
                  <a:pt x="21466" y="21219"/>
                </a:moveTo>
                <a:lnTo>
                  <a:pt x="21533" y="21219"/>
                </a:lnTo>
                <a:lnTo>
                  <a:pt x="21533" y="21346"/>
                </a:lnTo>
                <a:lnTo>
                  <a:pt x="21466" y="21346"/>
                </a:lnTo>
                <a:close/>
                <a:moveTo>
                  <a:pt x="68" y="21219"/>
                </a:moveTo>
                <a:lnTo>
                  <a:pt x="135" y="21219"/>
                </a:lnTo>
                <a:lnTo>
                  <a:pt x="135" y="21346"/>
                </a:lnTo>
                <a:lnTo>
                  <a:pt x="68" y="21346"/>
                </a:lnTo>
                <a:close/>
                <a:moveTo>
                  <a:pt x="0" y="2669"/>
                </a:moveTo>
                <a:lnTo>
                  <a:pt x="67" y="2669"/>
                </a:lnTo>
                <a:lnTo>
                  <a:pt x="67" y="21219"/>
                </a:lnTo>
                <a:lnTo>
                  <a:pt x="0" y="21219"/>
                </a:lnTo>
                <a:close/>
                <a:moveTo>
                  <a:pt x="21466" y="255"/>
                </a:moveTo>
                <a:lnTo>
                  <a:pt x="21533" y="255"/>
                </a:lnTo>
                <a:lnTo>
                  <a:pt x="21533" y="382"/>
                </a:lnTo>
                <a:lnTo>
                  <a:pt x="21600" y="382"/>
                </a:lnTo>
                <a:lnTo>
                  <a:pt x="21600" y="21219"/>
                </a:lnTo>
                <a:lnTo>
                  <a:pt x="21533" y="21219"/>
                </a:lnTo>
                <a:lnTo>
                  <a:pt x="21533" y="382"/>
                </a:lnTo>
                <a:lnTo>
                  <a:pt x="21466" y="382"/>
                </a:lnTo>
                <a:close/>
                <a:moveTo>
                  <a:pt x="21399" y="128"/>
                </a:moveTo>
                <a:lnTo>
                  <a:pt x="21466" y="128"/>
                </a:lnTo>
                <a:lnTo>
                  <a:pt x="21466" y="255"/>
                </a:lnTo>
                <a:lnTo>
                  <a:pt x="21399" y="255"/>
                </a:lnTo>
                <a:close/>
                <a:moveTo>
                  <a:pt x="11599" y="0"/>
                </a:moveTo>
                <a:lnTo>
                  <a:pt x="21399" y="0"/>
                </a:lnTo>
                <a:lnTo>
                  <a:pt x="21399" y="127"/>
                </a:lnTo>
                <a:lnTo>
                  <a:pt x="11599" y="12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5982158" y="88134"/>
            <a:ext cx="1794189" cy="755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29"/>
          <p:cNvSpPr txBox="1"/>
          <p:nvPr/>
        </p:nvSpPr>
        <p:spPr>
          <a:xfrm>
            <a:off x="2117909" y="211249"/>
            <a:ext cx="5493094" cy="54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실험 설계 및 검증 – </a:t>
            </a:r>
            <a:r>
              <a:rPr lang="ko-KR" sz="2800" b="1">
                <a:solidFill>
                  <a:srgbClr val="1F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배송타입</a:t>
            </a:r>
            <a:endParaRPr/>
          </a:p>
        </p:txBody>
      </p:sp>
      <p:pic>
        <p:nvPicPr>
          <p:cNvPr id="538" name="Google Shape;5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50" y="1710050"/>
            <a:ext cx="11404276" cy="51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29"/>
          <p:cNvSpPr txBox="1"/>
          <p:nvPr/>
        </p:nvSpPr>
        <p:spPr>
          <a:xfrm>
            <a:off x="874713" y="944563"/>
            <a:ext cx="10530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i="0" dirty="0">
                <a:effectLst/>
                <a:latin typeface="NotoSansKR"/>
              </a:rPr>
              <a:t>세 그룹 모두 스탠다드 배송 타입을 선호하는 것으로 나타남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2E550-DC64-5D46-DE3F-F61A364A4152}"/>
              </a:ext>
            </a:extLst>
          </p:cNvPr>
          <p:cNvSpPr txBox="1"/>
          <p:nvPr/>
        </p:nvSpPr>
        <p:spPr>
          <a:xfrm>
            <a:off x="874713" y="944563"/>
            <a:ext cx="10621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세 그룹 모두 </a:t>
            </a:r>
            <a:r>
              <a:rPr lang="en-US" altLang="ko-KR" sz="2000" b="1" dirty="0"/>
              <a:t>20% </a:t>
            </a:r>
            <a:r>
              <a:rPr lang="ko-KR" altLang="en-US" sz="2000" b="1" dirty="0"/>
              <a:t>할인대에서도 높은 수요를 나타냄</a:t>
            </a:r>
            <a:endParaRPr lang="en-US" altLang="ko-KR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D510B-E586-16F4-CDA9-71D2341D5BFA}"/>
              </a:ext>
            </a:extLst>
          </p:cNvPr>
          <p:cNvSpPr/>
          <p:nvPr/>
        </p:nvSpPr>
        <p:spPr>
          <a:xfrm>
            <a:off x="6348653" y="143219"/>
            <a:ext cx="2508907" cy="66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D2683-1FCF-464F-A312-7F12ADF46329}"/>
              </a:ext>
            </a:extLst>
          </p:cNvPr>
          <p:cNvSpPr txBox="1"/>
          <p:nvPr/>
        </p:nvSpPr>
        <p:spPr>
          <a:xfrm>
            <a:off x="2072190" y="211250"/>
            <a:ext cx="7469805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en-US" altLang="ko-KR" sz="2800" b="1" dirty="0"/>
              <a:t>03. </a:t>
            </a:r>
            <a:r>
              <a:rPr lang="ko-KR" altLang="en-US" sz="2800" b="1" dirty="0"/>
              <a:t>실험 설계 및 검증 </a:t>
            </a:r>
            <a:r>
              <a:rPr lang="en-US" altLang="ko-KR" sz="2800" b="1" dirty="0"/>
              <a:t>–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할인율별 구매율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89484EA1-A4C2-72C2-6AF4-E39DD8B311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8616039"/>
              </p:ext>
            </p:extLst>
          </p:nvPr>
        </p:nvGraphicFramePr>
        <p:xfrm>
          <a:off x="874713" y="1773239"/>
          <a:ext cx="10621961" cy="417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700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D510B-E586-16F4-CDA9-71D2341D5BFA}"/>
              </a:ext>
            </a:extLst>
          </p:cNvPr>
          <p:cNvSpPr/>
          <p:nvPr/>
        </p:nvSpPr>
        <p:spPr>
          <a:xfrm>
            <a:off x="6348653" y="143219"/>
            <a:ext cx="2508907" cy="66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D2683-1FCF-464F-A312-7F12ADF46329}"/>
              </a:ext>
            </a:extLst>
          </p:cNvPr>
          <p:cNvSpPr txBox="1"/>
          <p:nvPr/>
        </p:nvSpPr>
        <p:spPr>
          <a:xfrm>
            <a:off x="2072190" y="211250"/>
            <a:ext cx="7469805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en-US" altLang="ko-KR" sz="2800" b="1" dirty="0"/>
              <a:t>03. </a:t>
            </a:r>
            <a:r>
              <a:rPr lang="ko-KR" altLang="en-US" sz="2800" b="1" dirty="0"/>
              <a:t>실험 설계 및 검증 </a:t>
            </a:r>
            <a:r>
              <a:rPr lang="en-US" altLang="ko-KR" sz="2800" b="1" dirty="0"/>
              <a:t>–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할인율별 이익률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081CA21-43B7-6BE2-EB60-6FF069E1CB52}"/>
              </a:ext>
            </a:extLst>
          </p:cNvPr>
          <p:cNvGraphicFramePr>
            <a:graphicFrameLocks noGrp="1"/>
          </p:cNvGraphicFramePr>
          <p:nvPr/>
        </p:nvGraphicFramePr>
        <p:xfrm>
          <a:off x="874713" y="3846830"/>
          <a:ext cx="3461337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3779">
                  <a:extLst>
                    <a:ext uri="{9D8B030D-6E8A-4147-A177-3AD203B41FA5}">
                      <a16:colId xmlns:a16="http://schemas.microsoft.com/office/drawing/2014/main" val="1934060664"/>
                    </a:ext>
                  </a:extLst>
                </a:gridCol>
                <a:gridCol w="1153779">
                  <a:extLst>
                    <a:ext uri="{9D8B030D-6E8A-4147-A177-3AD203B41FA5}">
                      <a16:colId xmlns:a16="http://schemas.microsoft.com/office/drawing/2014/main" val="4283828753"/>
                    </a:ext>
                  </a:extLst>
                </a:gridCol>
                <a:gridCol w="1153779">
                  <a:extLst>
                    <a:ext uri="{9D8B030D-6E8A-4147-A177-3AD203B41FA5}">
                      <a16:colId xmlns:a16="http://schemas.microsoft.com/office/drawing/2014/main" val="3745130679"/>
                    </a:ext>
                  </a:extLst>
                </a:gridCol>
              </a:tblGrid>
              <a:tr h="228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세그먼트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할인율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순이익률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51562"/>
                  </a:ext>
                </a:extLst>
              </a:tr>
              <a:tr h="228889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b="1" dirty="0"/>
                        <a:t>VVIP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~ 10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31.5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79849"/>
                  </a:ext>
                </a:extLst>
              </a:tr>
              <a:tr h="2288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 ~ 20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14.8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67922"/>
                  </a:ext>
                </a:extLst>
              </a:tr>
              <a:tr h="2288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 ~ 30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11.5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8268"/>
                  </a:ext>
                </a:extLst>
              </a:tr>
              <a:tr h="228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30 ~ 40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-10.3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4666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FFA0D4-52D6-542C-2DDF-586524B1AD70}"/>
              </a:ext>
            </a:extLst>
          </p:cNvPr>
          <p:cNvGraphicFramePr>
            <a:graphicFrameLocks noGrp="1"/>
          </p:cNvGraphicFramePr>
          <p:nvPr/>
        </p:nvGraphicFramePr>
        <p:xfrm>
          <a:off x="4455026" y="3846830"/>
          <a:ext cx="3461337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3779">
                  <a:extLst>
                    <a:ext uri="{9D8B030D-6E8A-4147-A177-3AD203B41FA5}">
                      <a16:colId xmlns:a16="http://schemas.microsoft.com/office/drawing/2014/main" val="1934060664"/>
                    </a:ext>
                  </a:extLst>
                </a:gridCol>
                <a:gridCol w="1153779">
                  <a:extLst>
                    <a:ext uri="{9D8B030D-6E8A-4147-A177-3AD203B41FA5}">
                      <a16:colId xmlns:a16="http://schemas.microsoft.com/office/drawing/2014/main" val="4283828753"/>
                    </a:ext>
                  </a:extLst>
                </a:gridCol>
                <a:gridCol w="1153779">
                  <a:extLst>
                    <a:ext uri="{9D8B030D-6E8A-4147-A177-3AD203B41FA5}">
                      <a16:colId xmlns:a16="http://schemas.microsoft.com/office/drawing/2014/main" val="3745130679"/>
                    </a:ext>
                  </a:extLst>
                </a:gridCol>
              </a:tblGrid>
              <a:tr h="228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세그먼트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할인율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순이익률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51562"/>
                  </a:ext>
                </a:extLst>
              </a:tr>
              <a:tr h="228889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1" dirty="0"/>
                        <a:t>잠재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충성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그룹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~ 10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30.2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79849"/>
                  </a:ext>
                </a:extLst>
              </a:tr>
              <a:tr h="2288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 ~ 20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10.3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67922"/>
                  </a:ext>
                </a:extLst>
              </a:tr>
              <a:tr h="2288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 ~ 30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11.5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8268"/>
                  </a:ext>
                </a:extLst>
              </a:tr>
              <a:tr h="228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30 ~ 40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-8.7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4666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FAAC8FD-EB79-C8C8-9AF9-D92D68055FF1}"/>
              </a:ext>
            </a:extLst>
          </p:cNvPr>
          <p:cNvGraphicFramePr>
            <a:graphicFrameLocks noGrp="1"/>
          </p:cNvGraphicFramePr>
          <p:nvPr/>
        </p:nvGraphicFramePr>
        <p:xfrm>
          <a:off x="8035338" y="3846830"/>
          <a:ext cx="3461337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3779">
                  <a:extLst>
                    <a:ext uri="{9D8B030D-6E8A-4147-A177-3AD203B41FA5}">
                      <a16:colId xmlns:a16="http://schemas.microsoft.com/office/drawing/2014/main" val="1934060664"/>
                    </a:ext>
                  </a:extLst>
                </a:gridCol>
                <a:gridCol w="1153779">
                  <a:extLst>
                    <a:ext uri="{9D8B030D-6E8A-4147-A177-3AD203B41FA5}">
                      <a16:colId xmlns:a16="http://schemas.microsoft.com/office/drawing/2014/main" val="4283828753"/>
                    </a:ext>
                  </a:extLst>
                </a:gridCol>
                <a:gridCol w="1153779">
                  <a:extLst>
                    <a:ext uri="{9D8B030D-6E8A-4147-A177-3AD203B41FA5}">
                      <a16:colId xmlns:a16="http://schemas.microsoft.com/office/drawing/2014/main" val="3745130679"/>
                    </a:ext>
                  </a:extLst>
                </a:gridCol>
              </a:tblGrid>
              <a:tr h="228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세그먼트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할인율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순이익률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51562"/>
                  </a:ext>
                </a:extLst>
              </a:tr>
              <a:tr h="228889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1" dirty="0"/>
                        <a:t>이탈 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우려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그룹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~ 10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28.9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79849"/>
                  </a:ext>
                </a:extLst>
              </a:tr>
              <a:tr h="2288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 ~ 20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14.8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67922"/>
                  </a:ext>
                </a:extLst>
              </a:tr>
              <a:tr h="2288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 ~ 30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10.5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8268"/>
                  </a:ext>
                </a:extLst>
              </a:tr>
              <a:tr h="228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30 ~ 40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-11.6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46665"/>
                  </a:ext>
                </a:extLst>
              </a:tr>
            </a:tbl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77CDE2CB-61B9-9704-9150-7A48EA2A6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834634"/>
              </p:ext>
            </p:extLst>
          </p:nvPr>
        </p:nvGraphicFramePr>
        <p:xfrm>
          <a:off x="874713" y="1773237"/>
          <a:ext cx="3461337" cy="2063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E1683962-FB71-585A-10F8-002B4F9DEC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921609"/>
              </p:ext>
            </p:extLst>
          </p:nvPr>
        </p:nvGraphicFramePr>
        <p:xfrm>
          <a:off x="4336050" y="1773237"/>
          <a:ext cx="3580313" cy="2147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4F885613-5FE6-76BF-E8FD-662C74B5DD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594530"/>
              </p:ext>
            </p:extLst>
          </p:nvPr>
        </p:nvGraphicFramePr>
        <p:xfrm>
          <a:off x="7916363" y="1773237"/>
          <a:ext cx="3580312" cy="2147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0D99ACB-21A0-C66B-5560-4A861FFBCBCD}"/>
              </a:ext>
            </a:extLst>
          </p:cNvPr>
          <p:cNvSpPr txBox="1"/>
          <p:nvPr/>
        </p:nvSpPr>
        <p:spPr>
          <a:xfrm>
            <a:off x="874713" y="948682"/>
            <a:ext cx="1032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또한 선정된 세개의 세그먼트 모두 할인율이 </a:t>
            </a:r>
            <a:r>
              <a:rPr lang="en-US" altLang="ko-KR" b="1" dirty="0"/>
              <a:t>20%</a:t>
            </a:r>
            <a:r>
              <a:rPr lang="ko-KR" altLang="en-US" b="1" dirty="0"/>
              <a:t>대가 넘어가면 수익률이 감소하는 것으로 나타남</a:t>
            </a:r>
          </a:p>
        </p:txBody>
      </p:sp>
    </p:spTree>
    <p:extLst>
      <p:ext uri="{BB962C8B-B14F-4D97-AF65-F5344CB8AC3E}">
        <p14:creationId xmlns:p14="http://schemas.microsoft.com/office/powerpoint/2010/main" val="2613296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3"/>
          <p:cNvSpPr/>
          <p:nvPr/>
        </p:nvSpPr>
        <p:spPr>
          <a:xfrm>
            <a:off x="407424" y="301325"/>
            <a:ext cx="1503135" cy="359956"/>
          </a:xfrm>
          <a:custGeom>
            <a:avLst/>
            <a:gdLst/>
            <a:ahLst/>
            <a:cxnLst/>
            <a:rect l="l" t="t" r="r" b="b"/>
            <a:pathLst>
              <a:path w="1955800" h="359956" extrusionOk="0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33"/>
          <p:cNvSpPr/>
          <p:nvPr/>
        </p:nvSpPr>
        <p:spPr>
          <a:xfrm>
            <a:off x="1914760" y="337325"/>
            <a:ext cx="72000" cy="288000"/>
          </a:xfrm>
          <a:custGeom>
            <a:avLst/>
            <a:gdLst/>
            <a:ahLst/>
            <a:cxnLst/>
            <a:rect l="l" t="t" r="r" b="b"/>
            <a:pathLst>
              <a:path w="72000" h="288000" extrusionOk="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33"/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/>
            <a:ahLst/>
            <a:cxnLst/>
            <a:rect l="l" t="t" r="r" b="b"/>
            <a:pathLst>
              <a:path w="72000" h="288000" extrusionOk="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8" name="Google Shape;628;p33"/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629" name="Google Shape;629;p33"/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7" name="Google Shape;637;p33"/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1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B06. 비타민조</a:t>
            </a:r>
            <a:endParaRPr sz="100" b="1" i="1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p33"/>
          <p:cNvSpPr txBox="1"/>
          <p:nvPr/>
        </p:nvSpPr>
        <p:spPr>
          <a:xfrm>
            <a:off x="2072190" y="211250"/>
            <a:ext cx="42724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결론 및 제안</a:t>
            </a:r>
            <a:endParaRPr/>
          </a:p>
        </p:txBody>
      </p:sp>
      <p:sp>
        <p:nvSpPr>
          <p:cNvPr id="639" name="Google Shape;639;p33"/>
          <p:cNvSpPr/>
          <p:nvPr/>
        </p:nvSpPr>
        <p:spPr>
          <a:xfrm>
            <a:off x="335426" y="472860"/>
            <a:ext cx="11584933" cy="6120333"/>
          </a:xfrm>
          <a:custGeom>
            <a:avLst/>
            <a:gdLst/>
            <a:ahLst/>
            <a:cxnLst/>
            <a:rect l="l" t="t" r="r" b="b"/>
            <a:pathLst>
              <a:path w="11584933" h="6120333" extrusionOk="0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p33"/>
          <p:cNvSpPr txBox="1"/>
          <p:nvPr/>
        </p:nvSpPr>
        <p:spPr>
          <a:xfrm>
            <a:off x="1986760" y="1142751"/>
            <a:ext cx="9627064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VVIP</a:t>
            </a:r>
            <a:r>
              <a:rPr lang="en-US" altLang="ko-KR" sz="24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4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</a:t>
            </a:r>
            <a:endParaRPr lang="en-US" altLang="ko-KR" sz="2400" b="1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i="0" dirty="0">
                <a:solidFill>
                  <a:schemeClr val="tx1"/>
                </a:solidFill>
                <a:effectLst/>
                <a:latin typeface="NotoSansKR"/>
              </a:rPr>
              <a:t>VVIP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그룹과의 지속적인 관계 개선을 목표로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SansKR"/>
              </a:rPr>
              <a:t>,</a:t>
            </a:r>
            <a:br>
              <a:rPr lang="ko-KR" altLang="en-US" b="1" dirty="0">
                <a:solidFill>
                  <a:schemeClr val="tx1"/>
                </a:solidFill>
              </a:rPr>
            </a:br>
            <a:r>
              <a:rPr lang="en-US" altLang="ko-KR" b="1" i="0" dirty="0">
                <a:solidFill>
                  <a:schemeClr val="tx1"/>
                </a:solidFill>
                <a:effectLst/>
                <a:latin typeface="NotoSansKR"/>
              </a:rPr>
              <a:t>VVIP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그룹이 많이 구매하는 월요일과 화요일에 집중하여 맞춤형 프로모션을 제안합니다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SansKR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altLang="en-US" b="1" dirty="0">
                <a:solidFill>
                  <a:schemeClr val="tx1"/>
                </a:solidFill>
              </a:rPr>
            </a:b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이 그룹이 특히 관심을 가지는 가구와 전자제품 카테고리의 상품에 대해 추가적인 할인 혜택과 함께 우선 배송 서비스를 제공하여</a:t>
            </a:r>
            <a:r>
              <a:rPr lang="en-US" altLang="ko-KR" b="1" dirty="0">
                <a:latin typeface="NotoSansKR"/>
              </a:rPr>
              <a:t>,</a:t>
            </a:r>
            <a:br>
              <a:rPr lang="ko-KR" altLang="en-US" b="1" dirty="0">
                <a:solidFill>
                  <a:schemeClr val="tx1"/>
                </a:solidFill>
              </a:rPr>
            </a:br>
            <a:r>
              <a:rPr lang="en-US" altLang="ko-KR" b="1" i="0" dirty="0">
                <a:solidFill>
                  <a:schemeClr val="tx1"/>
                </a:solidFill>
                <a:effectLst/>
                <a:latin typeface="NotoSansKR"/>
              </a:rPr>
              <a:t>VVIP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그룹이 가치 있는 고객으로 인식하고 느낄 수 있도록 하고자 합니다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SansKR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altLang="en-US" b="1" dirty="0">
                <a:solidFill>
                  <a:schemeClr val="tx1"/>
                </a:solidFill>
              </a:rPr>
            </a:b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이를 통해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SansKR"/>
              </a:rPr>
              <a:t>VVIP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그룹과의 긍정적인 상호작용을 유도하고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SansKR"/>
              </a:rPr>
              <a:t>,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그룹의 충성도와 만족도를 높여 지속적인 매출 기여를 이끌어내는 것을 목표로 합니다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SansKR"/>
              </a:rPr>
              <a:t>.</a:t>
            </a:r>
            <a:endParaRPr sz="16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p33"/>
          <p:cNvSpPr txBox="1"/>
          <p:nvPr/>
        </p:nvSpPr>
        <p:spPr>
          <a:xfrm>
            <a:off x="874714" y="942057"/>
            <a:ext cx="1013987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endParaRPr sz="5200" b="1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D2683-1FCF-464F-A312-7F12ADF46329}"/>
              </a:ext>
            </a:extLst>
          </p:cNvPr>
          <p:cNvSpPr txBox="1"/>
          <p:nvPr/>
        </p:nvSpPr>
        <p:spPr>
          <a:xfrm>
            <a:off x="2195683" y="229248"/>
            <a:ext cx="4272431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pPr latinLnBrk="0">
              <a:defRPr/>
            </a:pPr>
            <a:r>
              <a:rPr lang="en-US" altLang="ko-KR" sz="2800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Impact" panose="020B0806030902050204" pitchFamily="34" charset="0"/>
              </a:rPr>
              <a:t>CONTENTS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29F28A-B104-795C-35CC-A8C1B6DF5104}"/>
              </a:ext>
            </a:extLst>
          </p:cNvPr>
          <p:cNvGrpSpPr/>
          <p:nvPr/>
        </p:nvGrpSpPr>
        <p:grpSpPr>
          <a:xfrm>
            <a:off x="1423275" y="1648260"/>
            <a:ext cx="4118209" cy="892552"/>
            <a:chOff x="1380335" y="1556770"/>
            <a:chExt cx="4118209" cy="8925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AFA07F-C1CF-3B93-1F0D-51A0A550BEFD}"/>
                </a:ext>
              </a:extLst>
            </p:cNvPr>
            <p:cNvSpPr txBox="1"/>
            <p:nvPr/>
          </p:nvSpPr>
          <p:spPr>
            <a:xfrm>
              <a:off x="2585397" y="1710659"/>
              <a:ext cx="2913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데이터셋 소개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6BDE41-BA89-5F76-18D7-0DEF7A98DABA}"/>
                </a:ext>
              </a:extLst>
            </p:cNvPr>
            <p:cNvSpPr txBox="1"/>
            <p:nvPr/>
          </p:nvSpPr>
          <p:spPr>
            <a:xfrm>
              <a:off x="1380335" y="1556770"/>
              <a:ext cx="101398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200" b="1" dirty="0">
                  <a:solidFill>
                    <a:schemeClr val="accent1">
                      <a:lumMod val="50000"/>
                    </a:schemeClr>
                  </a:solidFill>
                </a:rPr>
                <a:t>00.</a:t>
              </a:r>
              <a:endParaRPr lang="ko-KR" altLang="en-US" sz="5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FE3103-9A8A-B681-69E0-AB76FD3BBF56}"/>
              </a:ext>
            </a:extLst>
          </p:cNvPr>
          <p:cNvGrpSpPr/>
          <p:nvPr/>
        </p:nvGrpSpPr>
        <p:grpSpPr>
          <a:xfrm>
            <a:off x="1423275" y="3004390"/>
            <a:ext cx="3435163" cy="892552"/>
            <a:chOff x="1380335" y="1556770"/>
            <a:chExt cx="3435163" cy="8925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1CE59F-87D6-B77D-1549-2806088A6D39}"/>
                </a:ext>
              </a:extLst>
            </p:cNvPr>
            <p:cNvSpPr txBox="1"/>
            <p:nvPr/>
          </p:nvSpPr>
          <p:spPr>
            <a:xfrm>
              <a:off x="2585397" y="1710659"/>
              <a:ext cx="22301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문제 정의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8CC5A1-C533-CF94-382F-9700E7904939}"/>
                </a:ext>
              </a:extLst>
            </p:cNvPr>
            <p:cNvSpPr txBox="1"/>
            <p:nvPr/>
          </p:nvSpPr>
          <p:spPr>
            <a:xfrm>
              <a:off x="1380335" y="1556770"/>
              <a:ext cx="101398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200" b="1" dirty="0">
                  <a:solidFill>
                    <a:schemeClr val="accent1">
                      <a:lumMod val="50000"/>
                    </a:schemeClr>
                  </a:solidFill>
                </a:rPr>
                <a:t>01.</a:t>
              </a:r>
              <a:endParaRPr lang="ko-KR" altLang="en-US" sz="5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BC4319F-5569-5D0C-AA43-8F88D8C9CC0A}"/>
              </a:ext>
            </a:extLst>
          </p:cNvPr>
          <p:cNvSpPr txBox="1"/>
          <p:nvPr/>
        </p:nvSpPr>
        <p:spPr>
          <a:xfrm>
            <a:off x="2628337" y="4514409"/>
            <a:ext cx="3585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가설 설정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9A0408-A36F-E42F-CCF0-FA95137A9A2A}"/>
              </a:ext>
            </a:extLst>
          </p:cNvPr>
          <p:cNvSpPr txBox="1"/>
          <p:nvPr/>
        </p:nvSpPr>
        <p:spPr>
          <a:xfrm>
            <a:off x="1423275" y="4360520"/>
            <a:ext cx="10139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00" b="1" dirty="0">
                <a:solidFill>
                  <a:schemeClr val="accent1">
                    <a:lumMod val="50000"/>
                  </a:schemeClr>
                </a:solidFill>
              </a:rPr>
              <a:t>02.</a:t>
            </a:r>
            <a:endParaRPr lang="ko-KR" altLang="en-US" sz="5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7DF7F3-365D-1CC1-45A6-E14736D172DA}"/>
              </a:ext>
            </a:extLst>
          </p:cNvPr>
          <p:cNvGrpSpPr/>
          <p:nvPr/>
        </p:nvGrpSpPr>
        <p:grpSpPr>
          <a:xfrm>
            <a:off x="6875517" y="1648260"/>
            <a:ext cx="5118177" cy="892552"/>
            <a:chOff x="1380335" y="1556770"/>
            <a:chExt cx="5118177" cy="89255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80BAED-A8FC-EE93-91A3-30919A184785}"/>
                </a:ext>
              </a:extLst>
            </p:cNvPr>
            <p:cNvSpPr txBox="1"/>
            <p:nvPr/>
          </p:nvSpPr>
          <p:spPr>
            <a:xfrm>
              <a:off x="2585398" y="1710659"/>
              <a:ext cx="39131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실험 설계 및 검증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F49F7A-2BBF-31D8-A36D-A4F7AFB6F054}"/>
                </a:ext>
              </a:extLst>
            </p:cNvPr>
            <p:cNvSpPr txBox="1"/>
            <p:nvPr/>
          </p:nvSpPr>
          <p:spPr>
            <a:xfrm>
              <a:off x="1380335" y="1556770"/>
              <a:ext cx="101398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200" b="1" dirty="0">
                  <a:solidFill>
                    <a:schemeClr val="accent1">
                      <a:lumMod val="50000"/>
                    </a:schemeClr>
                  </a:solidFill>
                </a:rPr>
                <a:t>03.</a:t>
              </a:r>
              <a:endParaRPr lang="ko-KR" altLang="en-US" sz="5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8B95053-4B22-B8B0-7C25-AB38FD6973DE}"/>
              </a:ext>
            </a:extLst>
          </p:cNvPr>
          <p:cNvGrpSpPr/>
          <p:nvPr/>
        </p:nvGrpSpPr>
        <p:grpSpPr>
          <a:xfrm>
            <a:off x="6875517" y="3004390"/>
            <a:ext cx="4014155" cy="892552"/>
            <a:chOff x="1380335" y="1556770"/>
            <a:chExt cx="4014155" cy="89255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DE05E2D-DF2F-58CE-2ADC-1726C60EC66F}"/>
                </a:ext>
              </a:extLst>
            </p:cNvPr>
            <p:cNvSpPr txBox="1"/>
            <p:nvPr/>
          </p:nvSpPr>
          <p:spPr>
            <a:xfrm>
              <a:off x="2585397" y="1710659"/>
              <a:ext cx="2809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결론 및 제안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69760E-0546-1A6F-82CD-83DA3C542F6D}"/>
                </a:ext>
              </a:extLst>
            </p:cNvPr>
            <p:cNvSpPr txBox="1"/>
            <p:nvPr/>
          </p:nvSpPr>
          <p:spPr>
            <a:xfrm>
              <a:off x="1380335" y="1556770"/>
              <a:ext cx="101398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200" b="1" dirty="0">
                  <a:solidFill>
                    <a:schemeClr val="accent1">
                      <a:lumMod val="50000"/>
                    </a:schemeClr>
                  </a:solidFill>
                </a:rPr>
                <a:t>04.</a:t>
              </a:r>
              <a:endParaRPr lang="ko-KR" altLang="en-US" sz="5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151A29-D739-4B51-CE2D-3E3F1D5BE862}"/>
              </a:ext>
            </a:extLst>
          </p:cNvPr>
          <p:cNvGrpSpPr/>
          <p:nvPr/>
        </p:nvGrpSpPr>
        <p:grpSpPr>
          <a:xfrm>
            <a:off x="6875517" y="4514409"/>
            <a:ext cx="2908623" cy="892552"/>
            <a:chOff x="1380335" y="1556770"/>
            <a:chExt cx="2908623" cy="8925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8C1C7C-083A-928C-954C-F1187DD02005}"/>
                </a:ext>
              </a:extLst>
            </p:cNvPr>
            <p:cNvSpPr txBox="1"/>
            <p:nvPr/>
          </p:nvSpPr>
          <p:spPr>
            <a:xfrm>
              <a:off x="2585398" y="1710659"/>
              <a:ext cx="17035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개선점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04F2BD-D7CB-A1F1-3DAE-4C02722638D3}"/>
                </a:ext>
              </a:extLst>
            </p:cNvPr>
            <p:cNvSpPr txBox="1"/>
            <p:nvPr/>
          </p:nvSpPr>
          <p:spPr>
            <a:xfrm>
              <a:off x="1380335" y="1556770"/>
              <a:ext cx="101398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200" b="1" dirty="0">
                  <a:solidFill>
                    <a:schemeClr val="accent1">
                      <a:lumMod val="50000"/>
                    </a:schemeClr>
                  </a:solidFill>
                </a:rPr>
                <a:t>05.</a:t>
              </a:r>
              <a:endParaRPr lang="ko-KR" altLang="en-US" sz="5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054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3"/>
          <p:cNvSpPr/>
          <p:nvPr/>
        </p:nvSpPr>
        <p:spPr>
          <a:xfrm>
            <a:off x="407424" y="301325"/>
            <a:ext cx="1503135" cy="359956"/>
          </a:xfrm>
          <a:custGeom>
            <a:avLst/>
            <a:gdLst/>
            <a:ahLst/>
            <a:cxnLst/>
            <a:rect l="l" t="t" r="r" b="b"/>
            <a:pathLst>
              <a:path w="1955800" h="359956" extrusionOk="0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33"/>
          <p:cNvSpPr/>
          <p:nvPr/>
        </p:nvSpPr>
        <p:spPr>
          <a:xfrm>
            <a:off x="1914760" y="337325"/>
            <a:ext cx="72000" cy="288000"/>
          </a:xfrm>
          <a:custGeom>
            <a:avLst/>
            <a:gdLst/>
            <a:ahLst/>
            <a:cxnLst/>
            <a:rect l="l" t="t" r="r" b="b"/>
            <a:pathLst>
              <a:path w="72000" h="288000" extrusionOk="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33"/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/>
            <a:ahLst/>
            <a:cxnLst/>
            <a:rect l="l" t="t" r="r" b="b"/>
            <a:pathLst>
              <a:path w="72000" h="288000" extrusionOk="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8" name="Google Shape;628;p33"/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629" name="Google Shape;629;p33"/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7" name="Google Shape;637;p33"/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1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B06. 비타민조</a:t>
            </a:r>
            <a:endParaRPr sz="100" b="1" i="1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p33"/>
          <p:cNvSpPr txBox="1"/>
          <p:nvPr/>
        </p:nvSpPr>
        <p:spPr>
          <a:xfrm>
            <a:off x="2072190" y="211250"/>
            <a:ext cx="42724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결론 및 제안</a:t>
            </a:r>
            <a:endParaRPr/>
          </a:p>
        </p:txBody>
      </p:sp>
      <p:sp>
        <p:nvSpPr>
          <p:cNvPr id="639" name="Google Shape;639;p33"/>
          <p:cNvSpPr/>
          <p:nvPr/>
        </p:nvSpPr>
        <p:spPr>
          <a:xfrm>
            <a:off x="335426" y="472860"/>
            <a:ext cx="11584933" cy="6120333"/>
          </a:xfrm>
          <a:custGeom>
            <a:avLst/>
            <a:gdLst/>
            <a:ahLst/>
            <a:cxnLst/>
            <a:rect l="l" t="t" r="r" b="b"/>
            <a:pathLst>
              <a:path w="11584933" h="6120333" extrusionOk="0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p33"/>
          <p:cNvSpPr txBox="1"/>
          <p:nvPr/>
        </p:nvSpPr>
        <p:spPr>
          <a:xfrm>
            <a:off x="1960701" y="1142751"/>
            <a:ext cx="9634159" cy="33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잠재 충성 </a:t>
            </a:r>
            <a:r>
              <a:rPr lang="ko-KR" sz="24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</a:t>
            </a:r>
            <a:endParaRPr lang="en-US" altLang="ko-KR" sz="2400" b="1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잠재 충성 그룹의 장기적인 로열티 상승을 위해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SansKR"/>
              </a:rPr>
              <a:t>,</a:t>
            </a:r>
            <a:br>
              <a:rPr lang="ko-KR" altLang="en-US" b="1" dirty="0">
                <a:solidFill>
                  <a:schemeClr val="tx1"/>
                </a:solidFill>
              </a:rPr>
            </a:b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우리는 현재 이 그룹의 구매 활동이 활발한 금요일과 일요일을 중점으로 </a:t>
            </a:r>
            <a:endParaRPr lang="en-US" altLang="ko-KR" b="1" i="0" dirty="0">
              <a:solidFill>
                <a:schemeClr val="tx1"/>
              </a:solidFill>
              <a:effectLst/>
              <a:latin typeface="NotoSansK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사무용품 카테고리에 대한 특별한 관심을 가지고 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SansKR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altLang="en-US" b="1" dirty="0">
                <a:solidFill>
                  <a:schemeClr val="tx1"/>
                </a:solidFill>
              </a:rPr>
            </a:b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이에 따라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SansKR"/>
              </a:rPr>
              <a:t>,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해당 그룹에게 사무용품 카테고리에서 추가 할인과 포인트를 적립하는 프로모션을 진행하여</a:t>
            </a:r>
            <a:br>
              <a:rPr lang="ko-KR" altLang="en-US" b="1" dirty="0">
                <a:solidFill>
                  <a:schemeClr val="tx1"/>
                </a:solidFill>
              </a:rPr>
            </a:b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고객들이 특별함을 느끼며 로열티를 높이는 것을 목표로 합니다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SansKR"/>
              </a:rPr>
              <a:t>.</a:t>
            </a:r>
            <a:endParaRPr sz="105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p33"/>
          <p:cNvSpPr txBox="1"/>
          <p:nvPr/>
        </p:nvSpPr>
        <p:spPr>
          <a:xfrm>
            <a:off x="874714" y="942057"/>
            <a:ext cx="1013987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52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52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5200" b="1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38718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3"/>
          <p:cNvSpPr/>
          <p:nvPr/>
        </p:nvSpPr>
        <p:spPr>
          <a:xfrm>
            <a:off x="407424" y="301325"/>
            <a:ext cx="1503135" cy="359956"/>
          </a:xfrm>
          <a:custGeom>
            <a:avLst/>
            <a:gdLst/>
            <a:ahLst/>
            <a:cxnLst/>
            <a:rect l="l" t="t" r="r" b="b"/>
            <a:pathLst>
              <a:path w="1955800" h="359956" extrusionOk="0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33"/>
          <p:cNvSpPr/>
          <p:nvPr/>
        </p:nvSpPr>
        <p:spPr>
          <a:xfrm>
            <a:off x="1914760" y="337325"/>
            <a:ext cx="72000" cy="288000"/>
          </a:xfrm>
          <a:custGeom>
            <a:avLst/>
            <a:gdLst/>
            <a:ahLst/>
            <a:cxnLst/>
            <a:rect l="l" t="t" r="r" b="b"/>
            <a:pathLst>
              <a:path w="72000" h="288000" extrusionOk="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33"/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/>
            <a:ahLst/>
            <a:cxnLst/>
            <a:rect l="l" t="t" r="r" b="b"/>
            <a:pathLst>
              <a:path w="72000" h="288000" extrusionOk="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8" name="Google Shape;628;p33"/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629" name="Google Shape;629;p33"/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7" name="Google Shape;637;p33"/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1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B06. 비타민조</a:t>
            </a:r>
            <a:endParaRPr sz="100" b="1" i="1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p33"/>
          <p:cNvSpPr txBox="1"/>
          <p:nvPr/>
        </p:nvSpPr>
        <p:spPr>
          <a:xfrm>
            <a:off x="2072190" y="211250"/>
            <a:ext cx="42724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결론 및 제안</a:t>
            </a:r>
            <a:endParaRPr/>
          </a:p>
        </p:txBody>
      </p:sp>
      <p:sp>
        <p:nvSpPr>
          <p:cNvPr id="639" name="Google Shape;639;p33"/>
          <p:cNvSpPr/>
          <p:nvPr/>
        </p:nvSpPr>
        <p:spPr>
          <a:xfrm>
            <a:off x="335426" y="472860"/>
            <a:ext cx="11584933" cy="6120333"/>
          </a:xfrm>
          <a:custGeom>
            <a:avLst/>
            <a:gdLst/>
            <a:ahLst/>
            <a:cxnLst/>
            <a:rect l="l" t="t" r="r" b="b"/>
            <a:pathLst>
              <a:path w="11584933" h="6120333" extrusionOk="0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p33"/>
          <p:cNvSpPr txBox="1"/>
          <p:nvPr/>
        </p:nvSpPr>
        <p:spPr>
          <a:xfrm>
            <a:off x="1986760" y="1142751"/>
            <a:ext cx="9608100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이탈 우려 그룹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altLang="en-US" sz="2800" dirty="0"/>
            </a:b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이 그룹의 관심을 끌어 재방문 기회를 높이고 이탈 가능성을 낮추기 위해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SansKR"/>
              </a:rPr>
              <a:t>,</a:t>
            </a:r>
            <a:br>
              <a:rPr lang="ko-KR" altLang="en-US" b="1" dirty="0">
                <a:solidFill>
                  <a:schemeClr val="tx1"/>
                </a:solidFill>
              </a:rPr>
            </a:b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그룹이 관심을 가졌던 전자제품을 집중적으로 타겟으로 삼고</a:t>
            </a:r>
            <a:endParaRPr lang="en-US" altLang="ko-KR" b="1" dirty="0">
              <a:solidFill>
                <a:schemeClr val="tx1"/>
              </a:solidFill>
              <a:latin typeface="NotoSansK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altLang="en-US" b="1" dirty="0">
                <a:solidFill>
                  <a:schemeClr val="tx1"/>
                </a:solidFill>
              </a:rPr>
            </a:b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이전에 구매 활동을 활발히 했던 월요일과 토요일을 집중적으로 프로모션을 진행하려 합니다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SansKR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altLang="en-US" b="1" dirty="0">
                <a:solidFill>
                  <a:schemeClr val="tx1"/>
                </a:solidFill>
              </a:rPr>
            </a:b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이를 통해 그룹의 관심사와 이전 구매 패턴을 고려한 맞춤형 프로모션을 제공하여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NotoSansKR"/>
              </a:rPr>
              <a:t>,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NotoSansKR"/>
              </a:rPr>
              <a:t>그룹의 재방문 유도와 이탈 가능성 감소를 목표로 합니다</a:t>
            </a:r>
            <a:endParaRPr lang="ko-KR" altLang="en-US" sz="105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p33"/>
          <p:cNvSpPr txBox="1"/>
          <p:nvPr/>
        </p:nvSpPr>
        <p:spPr>
          <a:xfrm>
            <a:off x="874714" y="942057"/>
            <a:ext cx="1013987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52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52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5200" b="1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24525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1CF01B-F839-EE00-4EF8-E9EF56C02B44}"/>
              </a:ext>
            </a:extLst>
          </p:cNvPr>
          <p:cNvCxnSpPr>
            <a:cxnSpLocks/>
          </p:cNvCxnSpPr>
          <p:nvPr/>
        </p:nvCxnSpPr>
        <p:spPr>
          <a:xfrm flipH="1">
            <a:off x="4187536" y="488520"/>
            <a:ext cx="23612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59BD98-727B-1E14-CBC6-2901ADB06A82}"/>
              </a:ext>
            </a:extLst>
          </p:cNvPr>
          <p:cNvSpPr txBox="1"/>
          <p:nvPr/>
        </p:nvSpPr>
        <p:spPr>
          <a:xfrm>
            <a:off x="2072190" y="211250"/>
            <a:ext cx="4272431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en-US" altLang="ko-KR" sz="2800" b="1" dirty="0"/>
              <a:t>05. </a:t>
            </a:r>
            <a:r>
              <a:rPr lang="ko-KR" altLang="en-US" sz="2800" b="1" dirty="0"/>
              <a:t>개선점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3AAAA0-47A4-AB96-DD79-9DB45124CE5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79EF362-8338-3846-D3DE-167D97EFD19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EDB9699-79AE-C3E8-B79B-14372F15EC20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F0CB51-2245-827B-28DB-B8B66B19BB08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5E57FA-2370-572D-BC8E-FE81E34F0C5E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3583065-5E63-8FC4-09EF-C061FA0FF512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285BB1-C1B0-D34A-7DA9-B7E12D27D25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671DA8F-F584-1F89-DF69-0C97F3BDE65C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8682CF-0390-5E1D-542E-CEF97AF89DC4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2B0CBC8-0EAE-6AB3-34B2-4017E0F0C79A}"/>
              </a:ext>
            </a:extLst>
          </p:cNvPr>
          <p:cNvCxnSpPr>
            <a:cxnSpLocks/>
          </p:cNvCxnSpPr>
          <p:nvPr/>
        </p:nvCxnSpPr>
        <p:spPr>
          <a:xfrm flipH="1">
            <a:off x="4428781" y="488520"/>
            <a:ext cx="21199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696E7D-5A6B-5620-B08F-6EECD862DF2D}"/>
              </a:ext>
            </a:extLst>
          </p:cNvPr>
          <p:cNvSpPr txBox="1"/>
          <p:nvPr/>
        </p:nvSpPr>
        <p:spPr>
          <a:xfrm>
            <a:off x="1142494" y="1794459"/>
            <a:ext cx="9907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600" b="1" dirty="0"/>
              <a:t> 타겟 마케팅 전략</a:t>
            </a:r>
            <a:r>
              <a:rPr lang="en-US" altLang="ko-KR" sz="1600" b="1" dirty="0"/>
              <a:t>: </a:t>
            </a:r>
            <a:r>
              <a:rPr lang="ko-KR" altLang="en-US" sz="1600" dirty="0"/>
              <a:t>고객 세그먼트별로 맞춤형 마케팅 전략을 실행하여 고객의 관심을 끌고 구매로 연결시킨다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EX) </a:t>
            </a:r>
            <a:r>
              <a:rPr lang="ko-KR" altLang="en-US" sz="1600" dirty="0"/>
              <a:t>많은 금액을 소비하는 고객 들에게는 비싸지만 좋은 제품 추천 </a:t>
            </a:r>
            <a:r>
              <a:rPr lang="en-US" altLang="ko-KR" sz="1600" dirty="0"/>
              <a:t>/ </a:t>
            </a:r>
            <a:r>
              <a:rPr lang="ko-KR" altLang="en-US" sz="1600" dirty="0"/>
              <a:t>적은 금액을 소비하는 고객들에게는 조금 떨이지지만</a:t>
            </a:r>
            <a:r>
              <a:rPr lang="en-US" altLang="ko-KR" sz="1600" dirty="0"/>
              <a:t>, </a:t>
            </a:r>
            <a:r>
              <a:rPr lang="ko-KR" altLang="en-US" sz="1600" dirty="0"/>
              <a:t>가격이 저렴한 제품부터 추천</a:t>
            </a:r>
            <a:endParaRPr lang="en-US" altLang="ko-KR" sz="1600" dirty="0"/>
          </a:p>
          <a:p>
            <a:pPr>
              <a:buFont typeface="+mj-lt"/>
              <a:buAutoNum type="arabicPeriod"/>
            </a:pPr>
            <a:endParaRPr lang="ko-KR" altLang="en-US" sz="1600" dirty="0"/>
          </a:p>
          <a:p>
            <a:pPr>
              <a:buFont typeface="+mj-lt"/>
              <a:buAutoNum type="arabicPeriod"/>
            </a:pPr>
            <a:r>
              <a:rPr lang="ko-KR" altLang="en-US" sz="1600" b="1" dirty="0"/>
              <a:t> 개인화</a:t>
            </a:r>
            <a:r>
              <a:rPr lang="en-US" altLang="ko-KR" sz="1600" dirty="0"/>
              <a:t>: </a:t>
            </a:r>
            <a:r>
              <a:rPr lang="ko-KR" altLang="en-US" sz="1600" dirty="0"/>
              <a:t>고객 개인별로 구매기록</a:t>
            </a:r>
            <a:r>
              <a:rPr lang="en-US" altLang="ko-KR" sz="1600" dirty="0"/>
              <a:t>, </a:t>
            </a:r>
            <a:r>
              <a:rPr lang="ko-KR" altLang="en-US" sz="1600" dirty="0"/>
              <a:t>관심사 등을 분석하여 그에 맞는 상품을 추천하고 구매시기 등에 맞춰 이벤트를 제공</a:t>
            </a:r>
            <a:endParaRPr lang="en-US" altLang="ko-KR" sz="1600" dirty="0"/>
          </a:p>
          <a:p>
            <a:pPr>
              <a:buFont typeface="+mj-lt"/>
              <a:buAutoNum type="arabicPeriod"/>
            </a:pPr>
            <a:endParaRPr lang="ko-KR" altLang="en-US" sz="1600" dirty="0"/>
          </a:p>
          <a:p>
            <a:pPr>
              <a:buFont typeface="+mj-lt"/>
              <a:buAutoNum type="arabicPeriod"/>
            </a:pPr>
            <a:r>
              <a:rPr lang="ko-KR" altLang="en-US" sz="1600" b="1" dirty="0"/>
              <a:t> 서비스 향상</a:t>
            </a:r>
            <a:r>
              <a:rPr lang="en-US" altLang="ko-KR" sz="1600" dirty="0"/>
              <a:t>: </a:t>
            </a:r>
            <a:r>
              <a:rPr lang="ko-KR" altLang="en-US" sz="1600" dirty="0"/>
              <a:t>휴면 우려 고객</a:t>
            </a:r>
            <a:r>
              <a:rPr lang="en-US" altLang="ko-KR" sz="1600" dirty="0"/>
              <a:t>, </a:t>
            </a:r>
            <a:r>
              <a:rPr lang="ko-KR" altLang="en-US" sz="1600" dirty="0"/>
              <a:t>이탈 우려 고객</a:t>
            </a:r>
            <a:r>
              <a:rPr lang="en-US" altLang="ko-KR" sz="1600" dirty="0"/>
              <a:t>, </a:t>
            </a:r>
            <a:r>
              <a:rPr lang="ko-KR" altLang="en-US" sz="1600" dirty="0"/>
              <a:t>떠나간 </a:t>
            </a:r>
            <a:r>
              <a:rPr lang="en-US" altLang="ko-KR" sz="1600" dirty="0"/>
              <a:t>VIP, </a:t>
            </a:r>
            <a:r>
              <a:rPr lang="ko-KR" altLang="en-US" sz="1600" dirty="0"/>
              <a:t>휴면 고객</a:t>
            </a:r>
            <a:r>
              <a:rPr lang="en-US" altLang="ko-KR" sz="1600" dirty="0"/>
              <a:t>, </a:t>
            </a:r>
            <a:r>
              <a:rPr lang="ko-KR" altLang="en-US" sz="1600" dirty="0"/>
              <a:t>이탈한 고객 </a:t>
            </a:r>
            <a:r>
              <a:rPr lang="en-US" altLang="ko-KR" sz="1600" dirty="0"/>
              <a:t>Segment </a:t>
            </a:r>
            <a:r>
              <a:rPr lang="ko-KR" altLang="en-US" sz="1600" dirty="0"/>
              <a:t>들에게 설문조사 등을 통해 서비스 문의나 불편사항 등을 조사하여 수정하고 </a:t>
            </a:r>
            <a:r>
              <a:rPr lang="ko-KR" altLang="en-US" sz="1600" dirty="0" err="1"/>
              <a:t>에프터</a:t>
            </a:r>
            <a:r>
              <a:rPr lang="ko-KR" altLang="en-US" sz="1600" dirty="0"/>
              <a:t> 서비스를 제공해서 낮은 만족도를 개선시키고 재구매를 유도</a:t>
            </a:r>
            <a:endParaRPr lang="en-US" altLang="ko-KR" sz="1600" dirty="0"/>
          </a:p>
          <a:p>
            <a:pPr>
              <a:buFont typeface="+mj-lt"/>
              <a:buAutoNum type="arabicPeriod"/>
            </a:pPr>
            <a:endParaRPr lang="ko-KR" altLang="en-US" sz="1600" dirty="0"/>
          </a:p>
          <a:p>
            <a:pPr>
              <a:buFont typeface="+mj-lt"/>
              <a:buAutoNum type="arabicPeriod"/>
            </a:pPr>
            <a:r>
              <a:rPr lang="ko-KR" altLang="en-US" sz="1600" b="1" dirty="0"/>
              <a:t> 제품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서비스 향상</a:t>
            </a:r>
            <a:r>
              <a:rPr lang="en-US" altLang="ko-KR" sz="1600" dirty="0"/>
              <a:t>: Segment </a:t>
            </a:r>
            <a:r>
              <a:rPr lang="ko-KR" altLang="en-US" sz="1600" dirty="0"/>
              <a:t>별로 많이 구매하는 상품에 대해서 새롭거나 질 높은 </a:t>
            </a:r>
            <a:r>
              <a:rPr lang="ko-KR" altLang="en-US" sz="1600" dirty="0" err="1"/>
              <a:t>제품등을</a:t>
            </a:r>
            <a:r>
              <a:rPr lang="ko-KR" altLang="en-US" sz="1600" dirty="0"/>
              <a:t> 계속 추가하여 상품의 유연성을 높임</a:t>
            </a:r>
            <a:endParaRPr lang="en-US" altLang="ko-KR" sz="1600" dirty="0"/>
          </a:p>
          <a:p>
            <a:pPr>
              <a:buFont typeface="+mj-lt"/>
              <a:buAutoNum type="arabicPeriod"/>
            </a:pPr>
            <a:endParaRPr lang="en-US" altLang="ko-KR" sz="1600" dirty="0"/>
          </a:p>
          <a:p>
            <a:pPr>
              <a:buFont typeface="+mj-lt"/>
              <a:buAutoNum type="arabicPeriod"/>
            </a:pPr>
            <a:r>
              <a:rPr lang="ko-KR" altLang="en-US" sz="1600" b="1" dirty="0"/>
              <a:t> 지역 타겟팅 </a:t>
            </a:r>
            <a:r>
              <a:rPr lang="en-US" altLang="ko-KR" sz="1600" dirty="0"/>
              <a:t>: </a:t>
            </a:r>
            <a:r>
              <a:rPr lang="ko-KR" altLang="en-US" sz="1600" dirty="0"/>
              <a:t>주문량이 많은 도시들과 품목 등을 조사한 후 유통망의 효율성을 향상시키는 것입니다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유통량이 많은 도시의 운송회사와 계약하여 한 번에 대량 운송으로 운송비를 감소시킬 수 있을 것입니다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주문량이 많은 품목들의 시장 상황을 조사하여 품질 좋고 인기 있는 상품을 들여오는 방법도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FC902257-AD99-5A55-9FE4-26ED3F29C54F}"/>
              </a:ext>
            </a:extLst>
          </p:cNvPr>
          <p:cNvSpPr txBox="1"/>
          <p:nvPr/>
        </p:nvSpPr>
        <p:spPr>
          <a:xfrm>
            <a:off x="1033640" y="876685"/>
            <a:ext cx="10621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01.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</a:rPr>
              <a:t>마케팅 전략 재고</a:t>
            </a:r>
          </a:p>
        </p:txBody>
      </p:sp>
    </p:spTree>
    <p:extLst>
      <p:ext uri="{BB962C8B-B14F-4D97-AF65-F5344CB8AC3E}">
        <p14:creationId xmlns:p14="http://schemas.microsoft.com/office/powerpoint/2010/main" val="265979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1CF01B-F839-EE00-4EF8-E9EF56C02B44}"/>
              </a:ext>
            </a:extLst>
          </p:cNvPr>
          <p:cNvCxnSpPr>
            <a:cxnSpLocks/>
          </p:cNvCxnSpPr>
          <p:nvPr/>
        </p:nvCxnSpPr>
        <p:spPr>
          <a:xfrm flipH="1">
            <a:off x="4187536" y="488520"/>
            <a:ext cx="23612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59BD98-727B-1E14-CBC6-2901ADB06A82}"/>
              </a:ext>
            </a:extLst>
          </p:cNvPr>
          <p:cNvSpPr txBox="1"/>
          <p:nvPr/>
        </p:nvSpPr>
        <p:spPr>
          <a:xfrm>
            <a:off x="2072190" y="211250"/>
            <a:ext cx="4272431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en-US" altLang="ko-KR" sz="2800" b="1" dirty="0"/>
              <a:t>05. </a:t>
            </a:r>
            <a:r>
              <a:rPr lang="ko-KR" altLang="en-US" sz="2800" b="1" dirty="0"/>
              <a:t>개선점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176C4-3872-41EE-8A21-85F07D6761F3}"/>
              </a:ext>
            </a:extLst>
          </p:cNvPr>
          <p:cNvSpPr txBox="1"/>
          <p:nvPr/>
        </p:nvSpPr>
        <p:spPr>
          <a:xfrm>
            <a:off x="874714" y="870005"/>
            <a:ext cx="10621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02. A/B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</a:rPr>
              <a:t>테스트통한 할인율 검증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92703-A113-0674-5A15-D16A31D70D2D}"/>
              </a:ext>
            </a:extLst>
          </p:cNvPr>
          <p:cNvSpPr txBox="1"/>
          <p:nvPr/>
        </p:nvSpPr>
        <p:spPr>
          <a:xfrm>
            <a:off x="874714" y="2008608"/>
            <a:ext cx="1078612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altLang="ko-KR" sz="1600" b="1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ko-KR" altLang="en-US" sz="1700" b="1" dirty="0"/>
              <a:t>정가에 구매할 유저들에게 굳이 할인 기회를 제공하여 할인가로 판매하는 경우를 최소화해야 한다</a:t>
            </a:r>
            <a:r>
              <a:rPr lang="en-US" altLang="ko-KR" sz="1700" b="1" dirty="0"/>
              <a:t>.</a:t>
            </a:r>
            <a:br>
              <a:rPr lang="en-US" altLang="ko-KR" sz="1700" b="1" dirty="0"/>
            </a:br>
            <a:br>
              <a:rPr lang="en-US" altLang="ko-KR" sz="1700" b="1" dirty="0"/>
            </a:br>
            <a:br>
              <a:rPr lang="en-US" altLang="ko-KR" sz="1700" b="1" dirty="0"/>
            </a:br>
            <a:r>
              <a:rPr lang="en-US" altLang="ko-KR" sz="1700" b="1" dirty="0"/>
              <a:t>-</a:t>
            </a:r>
            <a:r>
              <a:rPr lang="ko-KR" altLang="en-US" sz="1700" b="1" dirty="0"/>
              <a:t> 판단 지표 </a:t>
            </a:r>
            <a:r>
              <a:rPr lang="en-US" altLang="ko-KR" sz="1700" b="1" dirty="0"/>
              <a:t>:</a:t>
            </a:r>
            <a:br>
              <a:rPr lang="en-US" altLang="ko-KR" sz="1700" b="1" dirty="0"/>
            </a:br>
            <a:br>
              <a:rPr lang="en-US" altLang="ko-KR" sz="1700" b="1" dirty="0"/>
            </a:br>
            <a:r>
              <a:rPr lang="ko-KR" altLang="en-US" sz="1700" b="1" dirty="0"/>
              <a:t>각 케이스별 발생 매출의 총합을 비교</a:t>
            </a:r>
            <a:r>
              <a:rPr lang="en-US" altLang="ko-KR" sz="1700" b="1" dirty="0"/>
              <a:t> </a:t>
            </a:r>
            <a:br>
              <a:rPr lang="en-US" altLang="ko-KR" sz="1700" b="1" dirty="0"/>
            </a:br>
            <a:r>
              <a:rPr lang="ko-KR" altLang="en-US" sz="1700" b="1" dirty="0"/>
              <a:t>즉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할인을 제공함으로써 추가 발생하는 판매 매출만 보는 것이 아니라 위와 같은 상황이 발생했을 경우를 염두에 두고 </a:t>
            </a:r>
            <a:br>
              <a:rPr lang="en-US" altLang="ko-KR" sz="1700" b="1" dirty="0"/>
            </a:br>
            <a:r>
              <a:rPr lang="ko-KR" altLang="en-US" sz="1700" b="1" dirty="0"/>
              <a:t>정가 상품의 판매 매출 변동까지 함께 살펴본다</a:t>
            </a:r>
            <a:r>
              <a:rPr lang="en-US" altLang="ko-KR" sz="1700" b="1" dirty="0"/>
              <a:t>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altLang="ko-KR" sz="1700" b="1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altLang="ko-KR" sz="1700" b="1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ko-KR" altLang="en-US" sz="1700" b="1" dirty="0"/>
              <a:t>할인율 </a:t>
            </a:r>
            <a:r>
              <a:rPr lang="en-US" altLang="ko-KR" sz="1700" b="1" dirty="0"/>
              <a:t>20%</a:t>
            </a:r>
            <a:r>
              <a:rPr lang="ko-KR" altLang="en-US" sz="1700" b="1" dirty="0"/>
              <a:t>로 전체 판매량이 증가한다는 가설을 증명하기 위한 실험이 더 필요하다</a:t>
            </a:r>
            <a:r>
              <a:rPr lang="en-US" altLang="ko-KR" sz="1700" b="1" dirty="0"/>
              <a:t>. </a:t>
            </a:r>
            <a:br>
              <a:rPr lang="en-US" altLang="ko-KR" sz="1700" b="1" dirty="0"/>
            </a:br>
            <a:r>
              <a:rPr lang="ko-KR" altLang="en-US" sz="1700" b="1" dirty="0"/>
              <a:t>그룹을 코호트로 변환하여 </a:t>
            </a:r>
            <a:r>
              <a:rPr lang="en-US" altLang="ko-KR" sz="1700" b="1" dirty="0"/>
              <a:t>20% </a:t>
            </a:r>
            <a:r>
              <a:rPr lang="ko-KR" altLang="en-US" sz="1700" b="1" dirty="0"/>
              <a:t>할인율을 받은 집단과 할인을 받지 않은 집단으로 나누어 </a:t>
            </a:r>
            <a:r>
              <a:rPr lang="en-US" altLang="ko-KR" sz="1700" b="1" dirty="0"/>
              <a:t>A/B </a:t>
            </a:r>
            <a:r>
              <a:rPr lang="ko-KR" altLang="en-US" sz="1700" b="1" dirty="0"/>
              <a:t>테스트를 진행한다</a:t>
            </a:r>
            <a:r>
              <a:rPr lang="en-US" altLang="ko-KR" sz="1700" b="1" dirty="0"/>
              <a:t>.  A/B </a:t>
            </a:r>
            <a:r>
              <a:rPr lang="ko-KR" altLang="en-US" sz="1700" b="1" dirty="0"/>
              <a:t>테스트를 토대로 또 다른 새로운 가설을 수립하여 연속적인 검증이 필요하다</a:t>
            </a:r>
            <a:r>
              <a:rPr lang="en-US" altLang="ko-KR" sz="1700" b="1" dirty="0"/>
              <a:t>.</a:t>
            </a:r>
          </a:p>
          <a:p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5325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B3AF26-8D9A-5019-047C-A9BD171BC00B}"/>
              </a:ext>
            </a:extLst>
          </p:cNvPr>
          <p:cNvSpPr/>
          <p:nvPr/>
        </p:nvSpPr>
        <p:spPr>
          <a:xfrm>
            <a:off x="6224530" y="143219"/>
            <a:ext cx="1539133" cy="801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D2683-1FCF-464F-A312-7F12ADF46329}"/>
              </a:ext>
            </a:extLst>
          </p:cNvPr>
          <p:cNvSpPr txBox="1"/>
          <p:nvPr/>
        </p:nvSpPr>
        <p:spPr>
          <a:xfrm>
            <a:off x="2072190" y="211250"/>
            <a:ext cx="5937073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참고 자료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DF8DB-8192-C11A-0E89-9F59D99FC0B5}"/>
              </a:ext>
            </a:extLst>
          </p:cNvPr>
          <p:cNvSpPr txBox="1"/>
          <p:nvPr/>
        </p:nvSpPr>
        <p:spPr>
          <a:xfrm>
            <a:off x="874713" y="960877"/>
            <a:ext cx="86868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</a:t>
            </a:r>
            <a:r>
              <a:rPr lang="ko-KR" altLang="en-US" sz="1600" b="1" dirty="0" err="1"/>
              <a:t>이커머스</a:t>
            </a:r>
            <a:r>
              <a:rPr lang="ko-KR" altLang="en-US" sz="1600" b="1" dirty="0"/>
              <a:t> 쇼핑 시계 </a:t>
            </a:r>
            <a:r>
              <a:rPr lang="en-US" altLang="ko-KR" sz="1600" b="1" dirty="0"/>
              <a:t>: </a:t>
            </a:r>
            <a:r>
              <a:rPr lang="en-US" altLang="ko-KR" sz="1600" b="1" i="1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https://biginsight.io/trend-report-2021-time</a:t>
            </a:r>
            <a:endParaRPr lang="en-US" altLang="ko-KR" sz="1600" b="1" i="1"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2.</a:t>
            </a:r>
            <a:r>
              <a:rPr lang="ko-KR" altLang="en-US" sz="1600" b="1" dirty="0" err="1"/>
              <a:t>데이터리안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en-US" altLang="ko-KR" sz="1600" b="1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https://datarian.io/blog/are-discounts-always-good</a:t>
            </a:r>
          </a:p>
        </p:txBody>
      </p:sp>
    </p:spTree>
    <p:extLst>
      <p:ext uri="{BB962C8B-B14F-4D97-AF65-F5344CB8AC3E}">
        <p14:creationId xmlns:p14="http://schemas.microsoft.com/office/powerpoint/2010/main" val="4071860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75C22B6-FDEF-4C71-B36F-AA9C6F10230B}"/>
              </a:ext>
            </a:extLst>
          </p:cNvPr>
          <p:cNvGrpSpPr/>
          <p:nvPr/>
        </p:nvGrpSpPr>
        <p:grpSpPr>
          <a:xfrm>
            <a:off x="5129217" y="2197100"/>
            <a:ext cx="2314574" cy="810974"/>
            <a:chOff x="5272429" y="2289782"/>
            <a:chExt cx="1651339" cy="578592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BD8EADF-21D8-4D4E-B97F-7FF784C454D6}"/>
                </a:ext>
              </a:extLst>
            </p:cNvPr>
            <p:cNvSpPr/>
            <p:nvPr/>
          </p:nvSpPr>
          <p:spPr>
            <a:xfrm>
              <a:off x="5344432" y="2289782"/>
              <a:ext cx="1503135" cy="359956"/>
            </a:xfrm>
            <a:custGeom>
              <a:avLst/>
              <a:gdLst>
                <a:gd name="connsiteX0" fmla="*/ 0 w 1955800"/>
                <a:gd name="connsiteY0" fmla="*/ 323956 h 359956"/>
                <a:gd name="connsiteX1" fmla="*/ 1955800 w 1955800"/>
                <a:gd name="connsiteY1" fmla="*/ 323956 h 359956"/>
                <a:gd name="connsiteX2" fmla="*/ 1955800 w 1955800"/>
                <a:gd name="connsiteY2" fmla="*/ 359956 h 359956"/>
                <a:gd name="connsiteX3" fmla="*/ 0 w 1955800"/>
                <a:gd name="connsiteY3" fmla="*/ 359956 h 359956"/>
                <a:gd name="connsiteX4" fmla="*/ 0 w 1955800"/>
                <a:gd name="connsiteY4" fmla="*/ 0 h 359956"/>
                <a:gd name="connsiteX5" fmla="*/ 1955800 w 1955800"/>
                <a:gd name="connsiteY5" fmla="*/ 0 h 359956"/>
                <a:gd name="connsiteX6" fmla="*/ 1955800 w 1955800"/>
                <a:gd name="connsiteY6" fmla="*/ 36000 h 359956"/>
                <a:gd name="connsiteX7" fmla="*/ 0 w 1955800"/>
                <a:gd name="connsiteY7" fmla="*/ 36000 h 35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5800" h="359956">
                  <a:moveTo>
                    <a:pt x="0" y="323956"/>
                  </a:moveTo>
                  <a:lnTo>
                    <a:pt x="1955800" y="323956"/>
                  </a:lnTo>
                  <a:lnTo>
                    <a:pt x="1955800" y="359956"/>
                  </a:lnTo>
                  <a:lnTo>
                    <a:pt x="0" y="359956"/>
                  </a:lnTo>
                  <a:close/>
                  <a:moveTo>
                    <a:pt x="0" y="0"/>
                  </a:moveTo>
                  <a:lnTo>
                    <a:pt x="1955800" y="0"/>
                  </a:lnTo>
                  <a:lnTo>
                    <a:pt x="19558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1D6DA24C-FC5E-42FB-965E-39A436C17AC2}"/>
                </a:ext>
              </a:extLst>
            </p:cNvPr>
            <p:cNvSpPr/>
            <p:nvPr/>
          </p:nvSpPr>
          <p:spPr>
            <a:xfrm>
              <a:off x="6851768" y="2325782"/>
              <a:ext cx="72000" cy="288000"/>
            </a:xfrm>
            <a:custGeom>
              <a:avLst/>
              <a:gdLst>
                <a:gd name="connsiteX0" fmla="*/ 0 w 72000"/>
                <a:gd name="connsiteY0" fmla="*/ 252000 h 288000"/>
                <a:gd name="connsiteX1" fmla="*/ 36000 w 72000"/>
                <a:gd name="connsiteY1" fmla="*/ 252000 h 288000"/>
                <a:gd name="connsiteX2" fmla="*/ 36000 w 72000"/>
                <a:gd name="connsiteY2" fmla="*/ 288000 h 288000"/>
                <a:gd name="connsiteX3" fmla="*/ 0 w 72000"/>
                <a:gd name="connsiteY3" fmla="*/ 288000 h 288000"/>
                <a:gd name="connsiteX4" fmla="*/ 36000 w 72000"/>
                <a:gd name="connsiteY4" fmla="*/ 36000 h 288000"/>
                <a:gd name="connsiteX5" fmla="*/ 72000 w 72000"/>
                <a:gd name="connsiteY5" fmla="*/ 36000 h 288000"/>
                <a:gd name="connsiteX6" fmla="*/ 72000 w 72000"/>
                <a:gd name="connsiteY6" fmla="*/ 252000 h 288000"/>
                <a:gd name="connsiteX7" fmla="*/ 36000 w 72000"/>
                <a:gd name="connsiteY7" fmla="*/ 252000 h 288000"/>
                <a:gd name="connsiteX8" fmla="*/ 0 w 72000"/>
                <a:gd name="connsiteY8" fmla="*/ 0 h 288000"/>
                <a:gd name="connsiteX9" fmla="*/ 36000 w 72000"/>
                <a:gd name="connsiteY9" fmla="*/ 0 h 288000"/>
                <a:gd name="connsiteX10" fmla="*/ 36000 w 72000"/>
                <a:gd name="connsiteY10" fmla="*/ 36000 h 288000"/>
                <a:gd name="connsiteX11" fmla="*/ 0 w 72000"/>
                <a:gd name="connsiteY11" fmla="*/ 36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000" h="288000">
                  <a:moveTo>
                    <a:pt x="0" y="252000"/>
                  </a:moveTo>
                  <a:lnTo>
                    <a:pt x="36000" y="252000"/>
                  </a:lnTo>
                  <a:lnTo>
                    <a:pt x="36000" y="288000"/>
                  </a:lnTo>
                  <a:lnTo>
                    <a:pt x="0" y="288000"/>
                  </a:lnTo>
                  <a:close/>
                  <a:moveTo>
                    <a:pt x="36000" y="36000"/>
                  </a:moveTo>
                  <a:lnTo>
                    <a:pt x="72000" y="36000"/>
                  </a:lnTo>
                  <a:lnTo>
                    <a:pt x="72000" y="252000"/>
                  </a:lnTo>
                  <a:lnTo>
                    <a:pt x="36000" y="252000"/>
                  </a:lnTo>
                  <a:close/>
                  <a:moveTo>
                    <a:pt x="0" y="0"/>
                  </a:move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A24D3FC1-6E92-4826-9FDC-1C65CC05768C}"/>
                </a:ext>
              </a:extLst>
            </p:cNvPr>
            <p:cNvSpPr/>
            <p:nvPr/>
          </p:nvSpPr>
          <p:spPr>
            <a:xfrm flipH="1">
              <a:off x="5272429" y="2325782"/>
              <a:ext cx="72000" cy="288000"/>
            </a:xfrm>
            <a:custGeom>
              <a:avLst/>
              <a:gdLst>
                <a:gd name="connsiteX0" fmla="*/ 36000 w 72000"/>
                <a:gd name="connsiteY0" fmla="*/ 252000 h 288000"/>
                <a:gd name="connsiteX1" fmla="*/ 0 w 72000"/>
                <a:gd name="connsiteY1" fmla="*/ 252000 h 288000"/>
                <a:gd name="connsiteX2" fmla="*/ 0 w 72000"/>
                <a:gd name="connsiteY2" fmla="*/ 288000 h 288000"/>
                <a:gd name="connsiteX3" fmla="*/ 36000 w 72000"/>
                <a:gd name="connsiteY3" fmla="*/ 288000 h 288000"/>
                <a:gd name="connsiteX4" fmla="*/ 72000 w 72000"/>
                <a:gd name="connsiteY4" fmla="*/ 36000 h 288000"/>
                <a:gd name="connsiteX5" fmla="*/ 36000 w 72000"/>
                <a:gd name="connsiteY5" fmla="*/ 36000 h 288000"/>
                <a:gd name="connsiteX6" fmla="*/ 36000 w 72000"/>
                <a:gd name="connsiteY6" fmla="*/ 252000 h 288000"/>
                <a:gd name="connsiteX7" fmla="*/ 72000 w 72000"/>
                <a:gd name="connsiteY7" fmla="*/ 252000 h 288000"/>
                <a:gd name="connsiteX8" fmla="*/ 36000 w 72000"/>
                <a:gd name="connsiteY8" fmla="*/ 0 h 288000"/>
                <a:gd name="connsiteX9" fmla="*/ 0 w 72000"/>
                <a:gd name="connsiteY9" fmla="*/ 0 h 288000"/>
                <a:gd name="connsiteX10" fmla="*/ 0 w 72000"/>
                <a:gd name="connsiteY10" fmla="*/ 36000 h 288000"/>
                <a:gd name="connsiteX11" fmla="*/ 36000 w 72000"/>
                <a:gd name="connsiteY11" fmla="*/ 36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000" h="288000">
                  <a:moveTo>
                    <a:pt x="36000" y="252000"/>
                  </a:moveTo>
                  <a:lnTo>
                    <a:pt x="0" y="252000"/>
                  </a:lnTo>
                  <a:lnTo>
                    <a:pt x="0" y="288000"/>
                  </a:lnTo>
                  <a:lnTo>
                    <a:pt x="36000" y="288000"/>
                  </a:lnTo>
                  <a:close/>
                  <a:moveTo>
                    <a:pt x="72000" y="36000"/>
                  </a:moveTo>
                  <a:lnTo>
                    <a:pt x="36000" y="36000"/>
                  </a:lnTo>
                  <a:lnTo>
                    <a:pt x="36000" y="252000"/>
                  </a:lnTo>
                  <a:lnTo>
                    <a:pt x="72000" y="252000"/>
                  </a:lnTo>
                  <a:close/>
                  <a:moveTo>
                    <a:pt x="36000" y="0"/>
                  </a:moveTo>
                  <a:lnTo>
                    <a:pt x="0" y="0"/>
                  </a:lnTo>
                  <a:lnTo>
                    <a:pt x="0" y="36000"/>
                  </a:lnTo>
                  <a:lnTo>
                    <a:pt x="36000" y="36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9E383A6B-C748-4C47-8C6A-2ED43D9947D3}"/>
                </a:ext>
              </a:extLst>
            </p:cNvPr>
            <p:cNvGrpSpPr/>
            <p:nvPr/>
          </p:nvGrpSpPr>
          <p:grpSpPr>
            <a:xfrm>
              <a:off x="5499395" y="2580375"/>
              <a:ext cx="250562" cy="287999"/>
              <a:chOff x="990181" y="649738"/>
              <a:chExt cx="250562" cy="287999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DFB8C9F-AAA3-454C-91FE-48FB676E5932}"/>
                  </a:ext>
                </a:extLst>
              </p:cNvPr>
              <p:cNvSpPr/>
              <p:nvPr/>
            </p:nvSpPr>
            <p:spPr>
              <a:xfrm>
                <a:off x="1204743" y="685737"/>
                <a:ext cx="36000" cy="10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D57A708-EB81-48F3-A7C2-43591FF77BC9}"/>
                  </a:ext>
                </a:extLst>
              </p:cNvPr>
              <p:cNvSpPr/>
              <p:nvPr/>
            </p:nvSpPr>
            <p:spPr>
              <a:xfrm>
                <a:off x="1062181" y="685737"/>
                <a:ext cx="36000" cy="10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ED04AAB-37F3-4DD6-BA7D-3A1EAE004775}"/>
                  </a:ext>
                </a:extLst>
              </p:cNvPr>
              <p:cNvSpPr/>
              <p:nvPr/>
            </p:nvSpPr>
            <p:spPr>
              <a:xfrm>
                <a:off x="1168743" y="793737"/>
                <a:ext cx="36000" cy="36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CAB086C9-4F7E-4903-8B25-471FA29B9BBF}"/>
                  </a:ext>
                </a:extLst>
              </p:cNvPr>
              <p:cNvSpPr/>
              <p:nvPr/>
            </p:nvSpPr>
            <p:spPr>
              <a:xfrm>
                <a:off x="1132743" y="829737"/>
                <a:ext cx="36000" cy="36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122D4CF9-96FE-44B3-A222-22B335BD8725}"/>
                  </a:ext>
                </a:extLst>
              </p:cNvPr>
              <p:cNvSpPr/>
              <p:nvPr/>
            </p:nvSpPr>
            <p:spPr>
              <a:xfrm>
                <a:off x="1026181" y="793737"/>
                <a:ext cx="36000" cy="10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43EA7D33-5AD9-4F7E-AD2A-3152233BEDF9}"/>
                  </a:ext>
                </a:extLst>
              </p:cNvPr>
              <p:cNvSpPr/>
              <p:nvPr/>
            </p:nvSpPr>
            <p:spPr>
              <a:xfrm>
                <a:off x="1026181" y="865737"/>
                <a:ext cx="108000" cy="36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89BBEF0D-111E-4744-AB7F-274F159F1CE7}"/>
                  </a:ext>
                </a:extLst>
              </p:cNvPr>
              <p:cNvSpPr/>
              <p:nvPr/>
            </p:nvSpPr>
            <p:spPr>
              <a:xfrm>
                <a:off x="990181" y="901737"/>
                <a:ext cx="36000" cy="36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3BB7043-2F21-4426-9CAE-669618DBAD12}"/>
                  </a:ext>
                </a:extLst>
              </p:cNvPr>
              <p:cNvSpPr/>
              <p:nvPr/>
            </p:nvSpPr>
            <p:spPr>
              <a:xfrm>
                <a:off x="1096744" y="649738"/>
                <a:ext cx="108000" cy="107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F940459-9D7D-492A-9037-F189AA6FDD3D}"/>
                </a:ext>
              </a:extLst>
            </p:cNvPr>
            <p:cNvSpPr txBox="1"/>
            <p:nvPr/>
          </p:nvSpPr>
          <p:spPr>
            <a:xfrm>
              <a:off x="5344720" y="2338041"/>
              <a:ext cx="1505566" cy="26350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b="1" i="1" kern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B06. </a:t>
              </a:r>
              <a:r>
                <a:rPr lang="ko-KR" altLang="en-US" b="1" i="1" kern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비타민조</a:t>
              </a:r>
              <a:endParaRPr lang="ko-KR" altLang="en-US" sz="300" b="1" i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B5E8223-3482-4928-8BE5-D6F5BB559FE6}"/>
              </a:ext>
            </a:extLst>
          </p:cNvPr>
          <p:cNvSpPr txBox="1"/>
          <p:nvPr/>
        </p:nvSpPr>
        <p:spPr>
          <a:xfrm>
            <a:off x="2909582" y="3105230"/>
            <a:ext cx="6372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감사합니다</a:t>
            </a:r>
            <a:endParaRPr lang="en-US" altLang="ko-KR" sz="4800" b="1" i="1" kern="0" dirty="0">
              <a:solidFill>
                <a:prstClr val="black">
                  <a:lumMod val="85000"/>
                  <a:lumOff val="15000"/>
                </a:prst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955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2E550-DC64-5D46-DE3F-F61A364A4152}"/>
              </a:ext>
            </a:extLst>
          </p:cNvPr>
          <p:cNvSpPr txBox="1"/>
          <p:nvPr/>
        </p:nvSpPr>
        <p:spPr>
          <a:xfrm>
            <a:off x="874713" y="944563"/>
            <a:ext cx="10621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미국에 위치한 가상의 </a:t>
            </a:r>
            <a:r>
              <a:rPr lang="en-US" altLang="ko-KR" sz="2000" b="1" dirty="0"/>
              <a:t>Superstore </a:t>
            </a:r>
            <a:r>
              <a:rPr lang="ko-KR" altLang="en-US" sz="2000" b="1" dirty="0"/>
              <a:t>기업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세일즈 데이터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D2683-1FCF-464F-A312-7F12ADF46329}"/>
              </a:ext>
            </a:extLst>
          </p:cNvPr>
          <p:cNvSpPr txBox="1"/>
          <p:nvPr/>
        </p:nvSpPr>
        <p:spPr>
          <a:xfrm>
            <a:off x="2072190" y="211250"/>
            <a:ext cx="3129159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en-US" altLang="ko-KR" sz="2800" b="1" dirty="0"/>
              <a:t>00. </a:t>
            </a:r>
            <a:r>
              <a:rPr lang="ko-KR" altLang="en-US" sz="2800" b="1" dirty="0"/>
              <a:t>데이터셋 소개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CFE05DF-4529-85AE-EC3C-3CF936DBD39B}"/>
              </a:ext>
            </a:extLst>
          </p:cNvPr>
          <p:cNvGraphicFramePr>
            <a:graphicFrameLocks noGrp="1"/>
          </p:cNvGraphicFramePr>
          <p:nvPr/>
        </p:nvGraphicFramePr>
        <p:xfrm>
          <a:off x="874712" y="1499870"/>
          <a:ext cx="10621965" cy="4473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611">
                  <a:extLst>
                    <a:ext uri="{9D8B030D-6E8A-4147-A177-3AD203B41FA5}">
                      <a16:colId xmlns:a16="http://schemas.microsoft.com/office/drawing/2014/main" val="2224745893"/>
                    </a:ext>
                  </a:extLst>
                </a:gridCol>
                <a:gridCol w="9326354">
                  <a:extLst>
                    <a:ext uri="{9D8B030D-6E8A-4147-A177-3AD203B41FA5}">
                      <a16:colId xmlns:a16="http://schemas.microsoft.com/office/drawing/2014/main" val="4082124571"/>
                    </a:ext>
                  </a:extLst>
                </a:gridCol>
              </a:tblGrid>
              <a:tr h="40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출처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Kaggle(https://www.kaggle.com/datasets/vivek468/superstore-dataset-final)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97847"/>
                  </a:ext>
                </a:extLst>
              </a:tr>
              <a:tr h="40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데이터 기간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~ 2017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594711"/>
                  </a:ext>
                </a:extLst>
              </a:tr>
              <a:tr h="40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컬럼 설명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개의 컬럼으로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주문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제품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판매 데이터 등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으로 구성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690674"/>
                  </a:ext>
                </a:extLst>
              </a:tr>
              <a:tr h="406673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주요 컬럼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정의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주문 고유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86016"/>
                  </a:ext>
                </a:extLst>
              </a:tr>
              <a:tr h="40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Order_Date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 주문 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659261"/>
                  </a:ext>
                </a:extLst>
              </a:tr>
              <a:tr h="4066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Ship_Mode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배송 모드로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Same Class, First Class, Second Class, Standard Class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로 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115265"/>
                  </a:ext>
                </a:extLst>
              </a:tr>
              <a:tr h="4066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Customer_ID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고객의 고유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461321"/>
                  </a:ext>
                </a:extLst>
              </a:tr>
              <a:tr h="4066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판매 제품 카테고리로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Office Supply, Furniture, technology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로 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207077"/>
                  </a:ext>
                </a:extLst>
              </a:tr>
              <a:tr h="4066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Sales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판매액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($)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42564"/>
                  </a:ext>
                </a:extLst>
              </a:tr>
              <a:tr h="4066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Discount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할인율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53473"/>
                  </a:ext>
                </a:extLst>
              </a:tr>
              <a:tr h="40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Profit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순이익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($)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16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9113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D2683-1FCF-464F-A312-7F12ADF46329}"/>
              </a:ext>
            </a:extLst>
          </p:cNvPr>
          <p:cNvSpPr txBox="1"/>
          <p:nvPr/>
        </p:nvSpPr>
        <p:spPr>
          <a:xfrm>
            <a:off x="2072190" y="211250"/>
            <a:ext cx="4272431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en-US" altLang="ko-KR" sz="2800" b="1" dirty="0"/>
              <a:t>01. </a:t>
            </a:r>
            <a:r>
              <a:rPr lang="ko-KR" altLang="en-US" sz="2800" b="1" dirty="0"/>
              <a:t>문제 정의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27780-4594-A68C-724A-D83CEC6C3149}"/>
              </a:ext>
            </a:extLst>
          </p:cNvPr>
          <p:cNvSpPr txBox="1"/>
          <p:nvPr/>
        </p:nvSpPr>
        <p:spPr>
          <a:xfrm>
            <a:off x="874713" y="974908"/>
            <a:ext cx="106219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00" b="1" dirty="0">
                <a:solidFill>
                  <a:schemeClr val="accent1">
                    <a:lumMod val="50000"/>
                  </a:schemeClr>
                </a:solidFill>
              </a:rPr>
              <a:t>01.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프로젝트 개요</a:t>
            </a:r>
            <a:endParaRPr lang="ko-KR" altLang="en-US" sz="5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7202D-6A1B-0DEF-907C-861FB75A7507}"/>
              </a:ext>
            </a:extLst>
          </p:cNvPr>
          <p:cNvSpPr txBox="1"/>
          <p:nvPr/>
        </p:nvSpPr>
        <p:spPr>
          <a:xfrm>
            <a:off x="1597446" y="1873027"/>
            <a:ext cx="989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고객을 우리 </a:t>
            </a:r>
            <a:r>
              <a:rPr lang="ko-KR" altLang="en-US" b="1" dirty="0"/>
              <a:t>비즈니스의 팬</a:t>
            </a:r>
            <a:r>
              <a:rPr lang="ko-KR" altLang="en-US" dirty="0"/>
              <a:t>으로 만들기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고객 충성도를 높이기 위한 세일즈 프로모션으로 기존 고객과의 관계 유지</a:t>
            </a:r>
            <a:r>
              <a:rPr lang="en-US" altLang="ko-KR" dirty="0"/>
              <a:t>·</a:t>
            </a:r>
            <a:r>
              <a:rPr lang="ko-KR" altLang="en-US" dirty="0"/>
              <a:t>개선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180E4E-B21E-A1B5-D768-98B6816026BC}"/>
              </a:ext>
            </a:extLst>
          </p:cNvPr>
          <p:cNvSpPr/>
          <p:nvPr/>
        </p:nvSpPr>
        <p:spPr>
          <a:xfrm>
            <a:off x="198304" y="6235547"/>
            <a:ext cx="12097908" cy="4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E59E16-99C1-CC11-D3C4-05674A9E8DF5}"/>
              </a:ext>
            </a:extLst>
          </p:cNvPr>
          <p:cNvCxnSpPr>
            <a:cxnSpLocks/>
          </p:cNvCxnSpPr>
          <p:nvPr/>
        </p:nvCxnSpPr>
        <p:spPr>
          <a:xfrm flipV="1">
            <a:off x="354704" y="5712144"/>
            <a:ext cx="0" cy="14274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2672CF2-4191-52E9-6E1E-8DB4C3A9FC2D}"/>
              </a:ext>
            </a:extLst>
          </p:cNvPr>
          <p:cNvCxnSpPr>
            <a:cxnSpLocks/>
          </p:cNvCxnSpPr>
          <p:nvPr/>
        </p:nvCxnSpPr>
        <p:spPr>
          <a:xfrm flipV="1">
            <a:off x="11898653" y="5548833"/>
            <a:ext cx="0" cy="14274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스크린샷, 그래프, 도표, 라인이(가) 표시된 사진&#10;&#10;자동 생성된 설명">
            <a:extLst>
              <a:ext uri="{FF2B5EF4-FFF2-40B4-BE49-F238E27FC236}">
                <a16:creationId xmlns:a16="http://schemas.microsoft.com/office/drawing/2014/main" id="{4676BF82-37AD-90E6-1712-C61AA507B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0" y="2613471"/>
            <a:ext cx="7829550" cy="38671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6630D8-D796-AB47-5BC4-0F3FF3B24B87}"/>
              </a:ext>
            </a:extLst>
          </p:cNvPr>
          <p:cNvCxnSpPr/>
          <p:nvPr/>
        </p:nvCxnSpPr>
        <p:spPr>
          <a:xfrm flipV="1">
            <a:off x="2928257" y="3069733"/>
            <a:ext cx="2710543" cy="20791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31C000-31B8-01A9-F51B-29ED066B80AB}"/>
              </a:ext>
            </a:extLst>
          </p:cNvPr>
          <p:cNvCxnSpPr/>
          <p:nvPr/>
        </p:nvCxnSpPr>
        <p:spPr>
          <a:xfrm>
            <a:off x="6760029" y="3042761"/>
            <a:ext cx="2950028" cy="20223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7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D2683-1FCF-464F-A312-7F12ADF46329}"/>
              </a:ext>
            </a:extLst>
          </p:cNvPr>
          <p:cNvSpPr txBox="1"/>
          <p:nvPr/>
        </p:nvSpPr>
        <p:spPr>
          <a:xfrm>
            <a:off x="2072190" y="211250"/>
            <a:ext cx="4272431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en-US" altLang="ko-KR" sz="2800" b="1" dirty="0"/>
              <a:t>01. </a:t>
            </a:r>
            <a:r>
              <a:rPr lang="ko-KR" altLang="en-US" sz="2800" b="1" dirty="0"/>
              <a:t>문제 정의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1E462F-D0BE-7DC5-352D-7CD6DE17F8E8}"/>
              </a:ext>
            </a:extLst>
          </p:cNvPr>
          <p:cNvSpPr/>
          <p:nvPr/>
        </p:nvSpPr>
        <p:spPr>
          <a:xfrm>
            <a:off x="335425" y="0"/>
            <a:ext cx="11856575" cy="981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F36317-B60B-C402-12F0-AE6C9E45E186}"/>
              </a:ext>
            </a:extLst>
          </p:cNvPr>
          <p:cNvCxnSpPr>
            <a:cxnSpLocks/>
          </p:cNvCxnSpPr>
          <p:nvPr/>
        </p:nvCxnSpPr>
        <p:spPr>
          <a:xfrm flipV="1">
            <a:off x="354704" y="-198304"/>
            <a:ext cx="0" cy="14274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BB061D-4634-76A7-EC4C-CDF620213F7C}"/>
              </a:ext>
            </a:extLst>
          </p:cNvPr>
          <p:cNvCxnSpPr>
            <a:cxnSpLocks/>
          </p:cNvCxnSpPr>
          <p:nvPr/>
        </p:nvCxnSpPr>
        <p:spPr>
          <a:xfrm flipV="1">
            <a:off x="11898653" y="-361615"/>
            <a:ext cx="0" cy="14274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F78894-6297-0D35-A1E3-BEFC3184E68F}"/>
              </a:ext>
            </a:extLst>
          </p:cNvPr>
          <p:cNvSpPr txBox="1"/>
          <p:nvPr/>
        </p:nvSpPr>
        <p:spPr>
          <a:xfrm>
            <a:off x="874713" y="211250"/>
            <a:ext cx="106219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00" b="1" dirty="0">
                <a:solidFill>
                  <a:schemeClr val="accent1">
                    <a:lumMod val="50000"/>
                  </a:schemeClr>
                </a:solidFill>
              </a:rPr>
              <a:t>02.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프로젝트 목적</a:t>
            </a:r>
            <a:endParaRPr lang="ko-KR" altLang="en-US" sz="5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97027-BF41-B405-7458-11CCF5036682}"/>
              </a:ext>
            </a:extLst>
          </p:cNvPr>
          <p:cNvSpPr txBox="1"/>
          <p:nvPr/>
        </p:nvSpPr>
        <p:spPr>
          <a:xfrm>
            <a:off x="874713" y="1764939"/>
            <a:ext cx="106219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00" b="1" dirty="0">
                <a:solidFill>
                  <a:schemeClr val="accent1">
                    <a:lumMod val="50000"/>
                  </a:schemeClr>
                </a:solidFill>
              </a:rPr>
              <a:t>03.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문제 상황</a:t>
            </a:r>
            <a:endParaRPr lang="ko-KR" altLang="en-US" sz="5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E1FB8-79D1-538A-5B73-7A000C84D0AC}"/>
              </a:ext>
            </a:extLst>
          </p:cNvPr>
          <p:cNvSpPr txBox="1"/>
          <p:nvPr/>
        </p:nvSpPr>
        <p:spPr>
          <a:xfrm>
            <a:off x="1597446" y="1067589"/>
            <a:ext cx="989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과거 </a:t>
            </a:r>
            <a:r>
              <a:rPr lang="en-US" altLang="ko-KR" dirty="0"/>
              <a:t>1</a:t>
            </a:r>
            <a:r>
              <a:rPr lang="ko-KR" altLang="en-US" dirty="0"/>
              <a:t>년간 구매한 고객 중에서 </a:t>
            </a:r>
            <a:r>
              <a:rPr lang="ko-KR" altLang="en-US" b="1" dirty="0"/>
              <a:t>고객 세그먼트를 세분화</a:t>
            </a:r>
            <a:r>
              <a:rPr lang="ko-KR" altLang="en-US" dirty="0"/>
              <a:t>하여 </a:t>
            </a:r>
            <a:br>
              <a:rPr lang="en-US" altLang="ko-KR" dirty="0"/>
            </a:br>
            <a:r>
              <a:rPr lang="ko-KR" altLang="en-US" dirty="0"/>
              <a:t>각각의 고객군에게 최적화된 </a:t>
            </a:r>
            <a:r>
              <a:rPr lang="ko-KR" altLang="en-US" b="1" dirty="0"/>
              <a:t>마케팅 전략을 제안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B7894-E0A9-6982-ACD3-5DD849F7C24B}"/>
              </a:ext>
            </a:extLst>
          </p:cNvPr>
          <p:cNvSpPr txBox="1"/>
          <p:nvPr/>
        </p:nvSpPr>
        <p:spPr>
          <a:xfrm>
            <a:off x="1597446" y="2705153"/>
            <a:ext cx="989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고객을 대상으로 동일한 프로모션을 진행하는 것은 효율적이지 않으므로</a:t>
            </a:r>
            <a:br>
              <a:rPr lang="en-US" altLang="ko-KR" dirty="0"/>
            </a:br>
            <a:r>
              <a:rPr lang="ko-KR" altLang="en-US" dirty="0"/>
              <a:t>효율적인 프로모션을 위해 </a:t>
            </a:r>
            <a:r>
              <a:rPr lang="en-US" altLang="ko-KR" b="1" dirty="0"/>
              <a:t>RFM </a:t>
            </a:r>
            <a:r>
              <a:rPr lang="ko-KR" altLang="en-US" b="1" dirty="0"/>
              <a:t>분석을 진행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036910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D2683-1FCF-464F-A312-7F12ADF46329}"/>
              </a:ext>
            </a:extLst>
          </p:cNvPr>
          <p:cNvSpPr txBox="1"/>
          <p:nvPr/>
        </p:nvSpPr>
        <p:spPr>
          <a:xfrm>
            <a:off x="2072190" y="211250"/>
            <a:ext cx="4272431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en-US" altLang="ko-KR" sz="2800" b="1" dirty="0"/>
              <a:t>02. </a:t>
            </a:r>
            <a:r>
              <a:rPr lang="ko-KR" altLang="en-US" sz="2800" b="1" dirty="0"/>
              <a:t>가설 설정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5AE61-45A0-A98B-20CA-FC49061BA5D8}"/>
              </a:ext>
            </a:extLst>
          </p:cNvPr>
          <p:cNvSpPr txBox="1"/>
          <p:nvPr/>
        </p:nvSpPr>
        <p:spPr>
          <a:xfrm>
            <a:off x="874713" y="1536066"/>
            <a:ext cx="10621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가설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01. </a:t>
            </a:r>
            <a:r>
              <a:rPr lang="ko-KR" altLang="en-US" sz="2400" b="1" dirty="0"/>
              <a:t>고객군마다 선호하는 제품 카테고리가 다를 것이다</a:t>
            </a:r>
            <a:r>
              <a:rPr lang="en-US" altLang="ko-KR" sz="2400" b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E9F16-8409-65E6-F0B8-26397DF61E92}"/>
              </a:ext>
            </a:extLst>
          </p:cNvPr>
          <p:cNvSpPr txBox="1"/>
          <p:nvPr/>
        </p:nvSpPr>
        <p:spPr>
          <a:xfrm>
            <a:off x="874713" y="2797504"/>
            <a:ext cx="10621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가설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02. </a:t>
            </a:r>
            <a:r>
              <a:rPr lang="ko-KR" altLang="en-US" sz="2400" b="1" dirty="0"/>
              <a:t>고객군마다 구매 활동이 활발한 요일에 차이가 있을 것이다</a:t>
            </a:r>
            <a:r>
              <a:rPr lang="en-US" altLang="ko-KR" sz="24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6CBB9-FC39-0B60-2E33-AD394A6C15AE}"/>
              </a:ext>
            </a:extLst>
          </p:cNvPr>
          <p:cNvSpPr txBox="1"/>
          <p:nvPr/>
        </p:nvSpPr>
        <p:spPr>
          <a:xfrm>
            <a:off x="874713" y="4058942"/>
            <a:ext cx="10621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가설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03. </a:t>
            </a:r>
            <a:r>
              <a:rPr lang="ko-KR" altLang="en-US" sz="2400" b="1" dirty="0"/>
              <a:t>고객군마다 선호하는 배송타입이 있을 것이다</a:t>
            </a:r>
            <a:r>
              <a:rPr lang="en-US" altLang="ko-KR" sz="2400" b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3B6E8-5B0F-96C1-6522-CDE26DB77AA6}"/>
              </a:ext>
            </a:extLst>
          </p:cNvPr>
          <p:cNvSpPr txBox="1"/>
          <p:nvPr/>
        </p:nvSpPr>
        <p:spPr>
          <a:xfrm>
            <a:off x="874713" y="5320380"/>
            <a:ext cx="10621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가설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04. </a:t>
            </a:r>
            <a:r>
              <a:rPr lang="ko-KR" altLang="en-US" sz="2400" b="1" dirty="0"/>
              <a:t>고객들이 가장 많은 반응을 보이는 할인율대가 있을 것이다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55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2E550-DC64-5D46-DE3F-F61A364A4152}"/>
              </a:ext>
            </a:extLst>
          </p:cNvPr>
          <p:cNvSpPr txBox="1"/>
          <p:nvPr/>
        </p:nvSpPr>
        <p:spPr>
          <a:xfrm>
            <a:off x="874713" y="944563"/>
            <a:ext cx="10621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R/F/M </a:t>
            </a:r>
            <a:r>
              <a:rPr lang="ko-KR" altLang="en-US" sz="2000" b="1" dirty="0"/>
              <a:t>각각 </a:t>
            </a:r>
            <a:r>
              <a:rPr lang="en-US" altLang="ko-KR" sz="2000" b="1" dirty="0"/>
              <a:t>5</a:t>
            </a:r>
            <a:r>
              <a:rPr lang="ko-KR" altLang="en-US" sz="2000" b="1" dirty="0"/>
              <a:t>단계로 분류하여</a:t>
            </a:r>
            <a:r>
              <a:rPr lang="en-US" altLang="ko-KR" sz="2000" b="1" dirty="0"/>
              <a:t> 10</a:t>
            </a:r>
            <a:r>
              <a:rPr lang="ko-KR" altLang="en-US" sz="2000" b="1" dirty="0"/>
              <a:t>개의 세그먼트로 구분</a:t>
            </a:r>
            <a:br>
              <a:rPr lang="en-US" altLang="ko-KR" sz="2000" b="1" dirty="0"/>
            </a:br>
            <a:endParaRPr lang="en-US" altLang="ko-KR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7CEBF-26BD-A69C-C368-7BC12138AF25}"/>
              </a:ext>
            </a:extLst>
          </p:cNvPr>
          <p:cNvSpPr/>
          <p:nvPr/>
        </p:nvSpPr>
        <p:spPr>
          <a:xfrm>
            <a:off x="6096001" y="108000"/>
            <a:ext cx="165133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D2683-1FCF-464F-A312-7F12ADF46329}"/>
              </a:ext>
            </a:extLst>
          </p:cNvPr>
          <p:cNvSpPr txBox="1"/>
          <p:nvPr/>
        </p:nvSpPr>
        <p:spPr>
          <a:xfrm>
            <a:off x="2072190" y="211250"/>
            <a:ext cx="5978191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en-US" altLang="ko-KR" sz="2800" b="1" dirty="0"/>
              <a:t>03. </a:t>
            </a:r>
            <a:r>
              <a:rPr lang="ko-KR" altLang="en-US" sz="2800" b="1" dirty="0"/>
              <a:t>실험 설계 및 검증 </a:t>
            </a:r>
            <a:r>
              <a:rPr lang="en-US" altLang="ko-KR" sz="2800" b="1" dirty="0"/>
              <a:t>–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RFM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분석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CFE05DF-4529-85AE-EC3C-3CF936DB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31923"/>
              </p:ext>
            </p:extLst>
          </p:nvPr>
        </p:nvGraphicFramePr>
        <p:xfrm>
          <a:off x="874712" y="1499870"/>
          <a:ext cx="10621962" cy="4450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206">
                  <a:extLst>
                    <a:ext uri="{9D8B030D-6E8A-4147-A177-3AD203B41FA5}">
                      <a16:colId xmlns:a16="http://schemas.microsoft.com/office/drawing/2014/main" val="2224745893"/>
                    </a:ext>
                  </a:extLst>
                </a:gridCol>
                <a:gridCol w="1123721">
                  <a:extLst>
                    <a:ext uri="{9D8B030D-6E8A-4147-A177-3AD203B41FA5}">
                      <a16:colId xmlns:a16="http://schemas.microsoft.com/office/drawing/2014/main" val="4082124571"/>
                    </a:ext>
                  </a:extLst>
                </a:gridCol>
                <a:gridCol w="2280491">
                  <a:extLst>
                    <a:ext uri="{9D8B030D-6E8A-4147-A177-3AD203B41FA5}">
                      <a16:colId xmlns:a16="http://schemas.microsoft.com/office/drawing/2014/main" val="938927219"/>
                    </a:ext>
                  </a:extLst>
                </a:gridCol>
                <a:gridCol w="1123721">
                  <a:extLst>
                    <a:ext uri="{9D8B030D-6E8A-4147-A177-3AD203B41FA5}">
                      <a16:colId xmlns:a16="http://schemas.microsoft.com/office/drawing/2014/main" val="2585982090"/>
                    </a:ext>
                  </a:extLst>
                </a:gridCol>
                <a:gridCol w="5062823">
                  <a:extLst>
                    <a:ext uri="{9D8B030D-6E8A-4147-A177-3AD203B41FA5}">
                      <a16:colId xmlns:a16="http://schemas.microsoft.com/office/drawing/2014/main" val="2852462686"/>
                    </a:ext>
                  </a:extLst>
                </a:gridCol>
              </a:tblGrid>
              <a:tr h="404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(F+M)/2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고객분류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비율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53609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4~5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4~5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VVIP</a:t>
                      </a:r>
                      <a:endParaRPr lang="ko-KR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19.24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과거부터 최근까지 빈번하게 방문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97847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2~5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3~5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33.67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과거부터 비교적 최근까지 빈번하게 방문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594711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3~5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1~3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잠재 충성 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17.34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비교적 최근 방문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90674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4~5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신규고객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최근 신규 방문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86016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3~4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유망고객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비교적 최근 신규 방문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15265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2~3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2~3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신경 써야 할 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3.32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과거 여러 번 방문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구매하였으나 최근 방문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461321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2~3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1~2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휴면 우려 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6.36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과거 가끔 방문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구매하였으나 최근 방문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207077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1~2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2~5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이탈 우려 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10.55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과거 구매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그러나 최근 방문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42564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4~5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떠나간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과거 활발한 구매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그러나 최근 방문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53473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1~2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1~2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휴면 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9.54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과거 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두 번 방문하여 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7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34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2E550-DC64-5D46-DE3F-F61A364A4152}"/>
              </a:ext>
            </a:extLst>
          </p:cNvPr>
          <p:cNvSpPr txBox="1"/>
          <p:nvPr/>
        </p:nvSpPr>
        <p:spPr>
          <a:xfrm>
            <a:off x="874713" y="944563"/>
            <a:ext cx="10621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각 세그먼트별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매출량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대비 순수익이 높은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en-US" altLang="ko-KR" sz="2000" b="1" dirty="0"/>
              <a:t>VVIP”, “</a:t>
            </a:r>
            <a:r>
              <a:rPr lang="ko-KR" altLang="en-US" sz="2000" b="1" dirty="0" err="1"/>
              <a:t>잠재충성고객</a:t>
            </a:r>
            <a:r>
              <a:rPr lang="en-US" altLang="ko-KR" sz="2000" b="1" dirty="0"/>
              <a:t>”,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이탈우려고객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을 </a:t>
            </a:r>
            <a:br>
              <a:rPr lang="en-US" altLang="ko-KR" sz="2000" b="1" dirty="0"/>
            </a:br>
            <a:r>
              <a:rPr lang="ko-KR" altLang="en-US" sz="2000" b="1" dirty="0"/>
              <a:t>이번 마케팅 전략 타겟 세그먼트로 선정 </a:t>
            </a:r>
            <a:endParaRPr lang="en-US" altLang="ko-KR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EAD69D-0A19-6454-4E10-49B194A0D324}"/>
              </a:ext>
            </a:extLst>
          </p:cNvPr>
          <p:cNvSpPr/>
          <p:nvPr/>
        </p:nvSpPr>
        <p:spPr>
          <a:xfrm>
            <a:off x="6455884" y="211250"/>
            <a:ext cx="1255923" cy="48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D2683-1FCF-464F-A312-7F12ADF46329}"/>
              </a:ext>
            </a:extLst>
          </p:cNvPr>
          <p:cNvSpPr txBox="1"/>
          <p:nvPr/>
        </p:nvSpPr>
        <p:spPr>
          <a:xfrm>
            <a:off x="2072190" y="211250"/>
            <a:ext cx="6207203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en-US" altLang="ko-KR" sz="2800" b="1" dirty="0"/>
              <a:t>03. </a:t>
            </a:r>
            <a:r>
              <a:rPr lang="ko-KR" altLang="en-US" sz="2800" b="1" dirty="0"/>
              <a:t>실험 설계 및 검증 </a:t>
            </a:r>
            <a:r>
              <a:rPr lang="en-US" altLang="ko-KR" sz="2800" b="1" dirty="0"/>
              <a:t>–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RFM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분석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6AAA8958-B620-39C4-FFF2-B9E55F136B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002690"/>
              </p:ext>
            </p:extLst>
          </p:nvPr>
        </p:nvGraphicFramePr>
        <p:xfrm>
          <a:off x="874714" y="1773238"/>
          <a:ext cx="10621960" cy="4181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7EA27A6-78BB-4472-079A-979A9DE6B622}"/>
              </a:ext>
            </a:extLst>
          </p:cNvPr>
          <p:cNvSpPr/>
          <p:nvPr/>
        </p:nvSpPr>
        <p:spPr>
          <a:xfrm>
            <a:off x="2377639" y="2124152"/>
            <a:ext cx="1156771" cy="3481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B451AF-B2BE-1931-5FE4-918BAA60E428}"/>
              </a:ext>
            </a:extLst>
          </p:cNvPr>
          <p:cNvSpPr/>
          <p:nvPr/>
        </p:nvSpPr>
        <p:spPr>
          <a:xfrm>
            <a:off x="5037335" y="2124152"/>
            <a:ext cx="1156771" cy="3481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B651BC-E8D6-EA3F-C1D6-03929580F437}"/>
              </a:ext>
            </a:extLst>
          </p:cNvPr>
          <p:cNvSpPr/>
          <p:nvPr/>
        </p:nvSpPr>
        <p:spPr>
          <a:xfrm>
            <a:off x="8841152" y="2124152"/>
            <a:ext cx="1156771" cy="3481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8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D97BEFB-FBD0-254A-021B-0477E26E9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035493"/>
              </p:ext>
            </p:extLst>
          </p:nvPr>
        </p:nvGraphicFramePr>
        <p:xfrm>
          <a:off x="874712" y="1499870"/>
          <a:ext cx="10621963" cy="402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37">
                  <a:extLst>
                    <a:ext uri="{9D8B030D-6E8A-4147-A177-3AD203B41FA5}">
                      <a16:colId xmlns:a16="http://schemas.microsoft.com/office/drawing/2014/main" val="2224745893"/>
                    </a:ext>
                  </a:extLst>
                </a:gridCol>
                <a:gridCol w="3233642">
                  <a:extLst>
                    <a:ext uri="{9D8B030D-6E8A-4147-A177-3AD203B41FA5}">
                      <a16:colId xmlns:a16="http://schemas.microsoft.com/office/drawing/2014/main" val="4038590126"/>
                    </a:ext>
                  </a:extLst>
                </a:gridCol>
                <a:gridCol w="3233642">
                  <a:extLst>
                    <a:ext uri="{9D8B030D-6E8A-4147-A177-3AD203B41FA5}">
                      <a16:colId xmlns:a16="http://schemas.microsoft.com/office/drawing/2014/main" val="2585982090"/>
                    </a:ext>
                  </a:extLst>
                </a:gridCol>
                <a:gridCol w="3233642">
                  <a:extLst>
                    <a:ext uri="{9D8B030D-6E8A-4147-A177-3AD203B41FA5}">
                      <a16:colId xmlns:a16="http://schemas.microsoft.com/office/drawing/2014/main" val="2852462686"/>
                    </a:ext>
                  </a:extLst>
                </a:gridCol>
              </a:tblGrid>
              <a:tr h="270136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53609"/>
                  </a:ext>
                </a:extLst>
              </a:tr>
              <a:tr h="472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그룹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잠재충성고객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이탈우려고객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207077"/>
                  </a:ext>
                </a:extLst>
              </a:tr>
              <a:tr h="855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구매력과 충성도가 </a:t>
                      </a:r>
                      <a:br>
                        <a:rPr lang="en-US" altLang="ko-KR" sz="1600" dirty="0"/>
                      </a:br>
                      <a:r>
                        <a:rPr lang="ko-KR" altLang="en-US" sz="1600" dirty="0"/>
                        <a:t>모두 높음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최근에도 주문을 했으며</a:t>
                      </a:r>
                      <a:r>
                        <a:rPr lang="en-US" altLang="ko-KR" sz="1600" dirty="0"/>
                        <a:t>, </a:t>
                      </a:r>
                      <a:br>
                        <a:rPr lang="en-US" altLang="ko-KR" sz="1600" dirty="0"/>
                      </a:br>
                      <a:r>
                        <a:rPr lang="ko-KR" altLang="en-US" sz="1600" dirty="0"/>
                        <a:t>비교적 높은 주문 빈도와 구매액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과거에는 활발히 구매하였으나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최근에는 방문이력 없음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53473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0C1B167C-9641-7736-12D7-220761D07718}"/>
              </a:ext>
            </a:extLst>
          </p:cNvPr>
          <p:cNvSpPr/>
          <p:nvPr/>
        </p:nvSpPr>
        <p:spPr>
          <a:xfrm>
            <a:off x="5617394" y="1776295"/>
            <a:ext cx="2159306" cy="2159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354B452-13BF-4A7C-147F-7BA72A083954}"/>
              </a:ext>
            </a:extLst>
          </p:cNvPr>
          <p:cNvSpPr/>
          <p:nvPr/>
        </p:nvSpPr>
        <p:spPr>
          <a:xfrm>
            <a:off x="8893242" y="1733070"/>
            <a:ext cx="2159306" cy="2159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C5FA52A-3D37-44F7-162E-D2C97F27E336}"/>
              </a:ext>
            </a:extLst>
          </p:cNvPr>
          <p:cNvSpPr/>
          <p:nvPr/>
        </p:nvSpPr>
        <p:spPr>
          <a:xfrm>
            <a:off x="2255996" y="1761481"/>
            <a:ext cx="2159306" cy="2159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BD8EADF-21D8-4D4E-B97F-7FF784C454D6}"/>
              </a:ext>
            </a:extLst>
          </p:cNvPr>
          <p:cNvSpPr/>
          <p:nvPr/>
        </p:nvSpPr>
        <p:spPr>
          <a:xfrm>
            <a:off x="407424" y="301325"/>
            <a:ext cx="1503135" cy="359956"/>
          </a:xfrm>
          <a:custGeom>
            <a:avLst/>
            <a:gdLst>
              <a:gd name="connsiteX0" fmla="*/ 0 w 1955800"/>
              <a:gd name="connsiteY0" fmla="*/ 323956 h 359956"/>
              <a:gd name="connsiteX1" fmla="*/ 1955800 w 1955800"/>
              <a:gd name="connsiteY1" fmla="*/ 323956 h 359956"/>
              <a:gd name="connsiteX2" fmla="*/ 1955800 w 1955800"/>
              <a:gd name="connsiteY2" fmla="*/ 359956 h 359956"/>
              <a:gd name="connsiteX3" fmla="*/ 0 w 1955800"/>
              <a:gd name="connsiteY3" fmla="*/ 359956 h 359956"/>
              <a:gd name="connsiteX4" fmla="*/ 0 w 1955800"/>
              <a:gd name="connsiteY4" fmla="*/ 0 h 359956"/>
              <a:gd name="connsiteX5" fmla="*/ 1955800 w 1955800"/>
              <a:gd name="connsiteY5" fmla="*/ 0 h 359956"/>
              <a:gd name="connsiteX6" fmla="*/ 1955800 w 1955800"/>
              <a:gd name="connsiteY6" fmla="*/ 36000 h 359956"/>
              <a:gd name="connsiteX7" fmla="*/ 0 w 1955800"/>
              <a:gd name="connsiteY7" fmla="*/ 36000 h 3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5800" h="359956">
                <a:moveTo>
                  <a:pt x="0" y="323956"/>
                </a:moveTo>
                <a:lnTo>
                  <a:pt x="1955800" y="323956"/>
                </a:lnTo>
                <a:lnTo>
                  <a:pt x="1955800" y="359956"/>
                </a:lnTo>
                <a:lnTo>
                  <a:pt x="0" y="359956"/>
                </a:lnTo>
                <a:close/>
                <a:moveTo>
                  <a:pt x="0" y="0"/>
                </a:moveTo>
                <a:lnTo>
                  <a:pt x="1955800" y="0"/>
                </a:lnTo>
                <a:lnTo>
                  <a:pt x="19558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D6DA24C-FC5E-42FB-965E-39A436C17AC2}"/>
              </a:ext>
            </a:extLst>
          </p:cNvPr>
          <p:cNvSpPr/>
          <p:nvPr/>
        </p:nvSpPr>
        <p:spPr>
          <a:xfrm>
            <a:off x="1914760" y="337325"/>
            <a:ext cx="72000" cy="288000"/>
          </a:xfrm>
          <a:custGeom>
            <a:avLst/>
            <a:gdLst>
              <a:gd name="connsiteX0" fmla="*/ 0 w 72000"/>
              <a:gd name="connsiteY0" fmla="*/ 252000 h 288000"/>
              <a:gd name="connsiteX1" fmla="*/ 36000 w 72000"/>
              <a:gd name="connsiteY1" fmla="*/ 252000 h 288000"/>
              <a:gd name="connsiteX2" fmla="*/ 36000 w 72000"/>
              <a:gd name="connsiteY2" fmla="*/ 288000 h 288000"/>
              <a:gd name="connsiteX3" fmla="*/ 0 w 72000"/>
              <a:gd name="connsiteY3" fmla="*/ 288000 h 288000"/>
              <a:gd name="connsiteX4" fmla="*/ 36000 w 72000"/>
              <a:gd name="connsiteY4" fmla="*/ 36000 h 288000"/>
              <a:gd name="connsiteX5" fmla="*/ 72000 w 72000"/>
              <a:gd name="connsiteY5" fmla="*/ 36000 h 288000"/>
              <a:gd name="connsiteX6" fmla="*/ 72000 w 72000"/>
              <a:gd name="connsiteY6" fmla="*/ 252000 h 288000"/>
              <a:gd name="connsiteX7" fmla="*/ 36000 w 72000"/>
              <a:gd name="connsiteY7" fmla="*/ 252000 h 288000"/>
              <a:gd name="connsiteX8" fmla="*/ 0 w 72000"/>
              <a:gd name="connsiteY8" fmla="*/ 0 h 288000"/>
              <a:gd name="connsiteX9" fmla="*/ 36000 w 72000"/>
              <a:gd name="connsiteY9" fmla="*/ 0 h 288000"/>
              <a:gd name="connsiteX10" fmla="*/ 36000 w 72000"/>
              <a:gd name="connsiteY10" fmla="*/ 36000 h 288000"/>
              <a:gd name="connsiteX11" fmla="*/ 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0" y="252000"/>
                </a:moveTo>
                <a:lnTo>
                  <a:pt x="36000" y="252000"/>
                </a:lnTo>
                <a:lnTo>
                  <a:pt x="36000" y="288000"/>
                </a:lnTo>
                <a:lnTo>
                  <a:pt x="0" y="288000"/>
                </a:lnTo>
                <a:close/>
                <a:moveTo>
                  <a:pt x="36000" y="36000"/>
                </a:moveTo>
                <a:lnTo>
                  <a:pt x="72000" y="36000"/>
                </a:lnTo>
                <a:lnTo>
                  <a:pt x="72000" y="252000"/>
                </a:lnTo>
                <a:lnTo>
                  <a:pt x="36000" y="252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A24D3FC1-6E92-4826-9FDC-1C65CC05768C}"/>
              </a:ext>
            </a:extLst>
          </p:cNvPr>
          <p:cNvSpPr/>
          <p:nvPr/>
        </p:nvSpPr>
        <p:spPr>
          <a:xfrm flipH="1">
            <a:off x="335425" y="337325"/>
            <a:ext cx="72000" cy="288000"/>
          </a:xfrm>
          <a:custGeom>
            <a:avLst/>
            <a:gdLst>
              <a:gd name="connsiteX0" fmla="*/ 36000 w 72000"/>
              <a:gd name="connsiteY0" fmla="*/ 252000 h 288000"/>
              <a:gd name="connsiteX1" fmla="*/ 0 w 72000"/>
              <a:gd name="connsiteY1" fmla="*/ 252000 h 288000"/>
              <a:gd name="connsiteX2" fmla="*/ 0 w 72000"/>
              <a:gd name="connsiteY2" fmla="*/ 288000 h 288000"/>
              <a:gd name="connsiteX3" fmla="*/ 36000 w 72000"/>
              <a:gd name="connsiteY3" fmla="*/ 288000 h 288000"/>
              <a:gd name="connsiteX4" fmla="*/ 72000 w 72000"/>
              <a:gd name="connsiteY4" fmla="*/ 36000 h 288000"/>
              <a:gd name="connsiteX5" fmla="*/ 36000 w 72000"/>
              <a:gd name="connsiteY5" fmla="*/ 36000 h 288000"/>
              <a:gd name="connsiteX6" fmla="*/ 36000 w 72000"/>
              <a:gd name="connsiteY6" fmla="*/ 252000 h 288000"/>
              <a:gd name="connsiteX7" fmla="*/ 72000 w 72000"/>
              <a:gd name="connsiteY7" fmla="*/ 252000 h 288000"/>
              <a:gd name="connsiteX8" fmla="*/ 36000 w 72000"/>
              <a:gd name="connsiteY8" fmla="*/ 0 h 288000"/>
              <a:gd name="connsiteX9" fmla="*/ 0 w 72000"/>
              <a:gd name="connsiteY9" fmla="*/ 0 h 288000"/>
              <a:gd name="connsiteX10" fmla="*/ 0 w 72000"/>
              <a:gd name="connsiteY10" fmla="*/ 36000 h 288000"/>
              <a:gd name="connsiteX11" fmla="*/ 36000 w 72000"/>
              <a:gd name="connsiteY11" fmla="*/ 3600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00" h="288000">
                <a:moveTo>
                  <a:pt x="36000" y="252000"/>
                </a:moveTo>
                <a:lnTo>
                  <a:pt x="0" y="252000"/>
                </a:lnTo>
                <a:lnTo>
                  <a:pt x="0" y="288000"/>
                </a:lnTo>
                <a:lnTo>
                  <a:pt x="36000" y="288000"/>
                </a:lnTo>
                <a:close/>
                <a:moveTo>
                  <a:pt x="72000" y="36000"/>
                </a:moveTo>
                <a:lnTo>
                  <a:pt x="36000" y="36000"/>
                </a:lnTo>
                <a:lnTo>
                  <a:pt x="36000" y="252000"/>
                </a:lnTo>
                <a:lnTo>
                  <a:pt x="72000" y="252000"/>
                </a:lnTo>
                <a:close/>
                <a:moveTo>
                  <a:pt x="36000" y="0"/>
                </a:moveTo>
                <a:lnTo>
                  <a:pt x="0" y="0"/>
                </a:lnTo>
                <a:lnTo>
                  <a:pt x="0" y="36000"/>
                </a:lnTo>
                <a:lnTo>
                  <a:pt x="36000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E383A6B-C748-4C47-8C6A-2ED43D9947D3}"/>
              </a:ext>
            </a:extLst>
          </p:cNvPr>
          <p:cNvGrpSpPr/>
          <p:nvPr/>
        </p:nvGrpSpPr>
        <p:grpSpPr>
          <a:xfrm>
            <a:off x="562387" y="591918"/>
            <a:ext cx="250562" cy="287999"/>
            <a:chOff x="990181" y="649738"/>
            <a:chExt cx="250562" cy="28799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FB8C9F-AAA3-454C-91FE-48FB676E5932}"/>
                </a:ext>
              </a:extLst>
            </p:cNvPr>
            <p:cNvSpPr/>
            <p:nvPr/>
          </p:nvSpPr>
          <p:spPr>
            <a:xfrm>
              <a:off x="1204743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D57A708-EB81-48F3-A7C2-43591FF77BC9}"/>
                </a:ext>
              </a:extLst>
            </p:cNvPr>
            <p:cNvSpPr/>
            <p:nvPr/>
          </p:nvSpPr>
          <p:spPr>
            <a:xfrm>
              <a:off x="1062181" y="685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D04AAB-37F3-4DD6-BA7D-3A1EAE004775}"/>
                </a:ext>
              </a:extLst>
            </p:cNvPr>
            <p:cNvSpPr/>
            <p:nvPr/>
          </p:nvSpPr>
          <p:spPr>
            <a:xfrm>
              <a:off x="1168743" y="793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B086C9-4F7E-4903-8B25-471FA29B9BBF}"/>
                </a:ext>
              </a:extLst>
            </p:cNvPr>
            <p:cNvSpPr/>
            <p:nvPr/>
          </p:nvSpPr>
          <p:spPr>
            <a:xfrm>
              <a:off x="1132743" y="829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2D4CF9-96FE-44B3-A222-22B335BD8725}"/>
                </a:ext>
              </a:extLst>
            </p:cNvPr>
            <p:cNvSpPr/>
            <p:nvPr/>
          </p:nvSpPr>
          <p:spPr>
            <a:xfrm>
              <a:off x="1026181" y="793737"/>
              <a:ext cx="36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EA7D33-5AD9-4F7E-AD2A-3152233BEDF9}"/>
                </a:ext>
              </a:extLst>
            </p:cNvPr>
            <p:cNvSpPr/>
            <p:nvPr/>
          </p:nvSpPr>
          <p:spPr>
            <a:xfrm>
              <a:off x="1026181" y="865737"/>
              <a:ext cx="108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BBEF0D-111E-4744-AB7F-274F159F1CE7}"/>
                </a:ext>
              </a:extLst>
            </p:cNvPr>
            <p:cNvSpPr/>
            <p:nvPr/>
          </p:nvSpPr>
          <p:spPr>
            <a:xfrm>
              <a:off x="990181" y="901737"/>
              <a:ext cx="36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BB7043-2F21-4426-9CAE-669618DBAD12}"/>
                </a:ext>
              </a:extLst>
            </p:cNvPr>
            <p:cNvSpPr/>
            <p:nvPr/>
          </p:nvSpPr>
          <p:spPr>
            <a:xfrm>
              <a:off x="1096744" y="649738"/>
              <a:ext cx="108000" cy="10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F940459-9D7D-492A-9037-F189AA6FDD3D}"/>
              </a:ext>
            </a:extLst>
          </p:cNvPr>
          <p:cNvSpPr txBox="1"/>
          <p:nvPr/>
        </p:nvSpPr>
        <p:spPr>
          <a:xfrm>
            <a:off x="407712" y="327445"/>
            <a:ext cx="150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B06. </a:t>
            </a:r>
            <a:r>
              <a:rPr lang="ko-KR" altLang="en-US" sz="1400" b="1" i="1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비타민조</a:t>
            </a:r>
            <a:endParaRPr lang="ko-KR" altLang="en-US" sz="100" b="1" i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753070B-4CE8-4687-BF2B-78EC5129F0F4}"/>
              </a:ext>
            </a:extLst>
          </p:cNvPr>
          <p:cNvSpPr/>
          <p:nvPr/>
        </p:nvSpPr>
        <p:spPr>
          <a:xfrm>
            <a:off x="335426" y="472860"/>
            <a:ext cx="11584933" cy="6120333"/>
          </a:xfrm>
          <a:custGeom>
            <a:avLst/>
            <a:gdLst>
              <a:gd name="connsiteX0" fmla="*/ 72334 w 11584933"/>
              <a:gd name="connsiteY0" fmla="*/ 6048333 h 6120333"/>
              <a:gd name="connsiteX1" fmla="*/ 108334 w 11584933"/>
              <a:gd name="connsiteY1" fmla="*/ 6048333 h 6120333"/>
              <a:gd name="connsiteX2" fmla="*/ 108334 w 11584933"/>
              <a:gd name="connsiteY2" fmla="*/ 6084333 h 6120333"/>
              <a:gd name="connsiteX3" fmla="*/ 11476933 w 11584933"/>
              <a:gd name="connsiteY3" fmla="*/ 6084333 h 6120333"/>
              <a:gd name="connsiteX4" fmla="*/ 11476933 w 11584933"/>
              <a:gd name="connsiteY4" fmla="*/ 6048383 h 6120333"/>
              <a:gd name="connsiteX5" fmla="*/ 11512933 w 11584933"/>
              <a:gd name="connsiteY5" fmla="*/ 6048383 h 6120333"/>
              <a:gd name="connsiteX6" fmla="*/ 11512933 w 11584933"/>
              <a:gd name="connsiteY6" fmla="*/ 6084383 h 6120333"/>
              <a:gd name="connsiteX7" fmla="*/ 11484333 w 11584933"/>
              <a:gd name="connsiteY7" fmla="*/ 6084383 h 6120333"/>
              <a:gd name="connsiteX8" fmla="*/ 11484333 w 11584933"/>
              <a:gd name="connsiteY8" fmla="*/ 6120333 h 6120333"/>
              <a:gd name="connsiteX9" fmla="*/ 108333 w 11584933"/>
              <a:gd name="connsiteY9" fmla="*/ 6120333 h 6120333"/>
              <a:gd name="connsiteX10" fmla="*/ 108333 w 11584933"/>
              <a:gd name="connsiteY10" fmla="*/ 6084333 h 6120333"/>
              <a:gd name="connsiteX11" fmla="*/ 72334 w 11584933"/>
              <a:gd name="connsiteY11" fmla="*/ 6084333 h 6120333"/>
              <a:gd name="connsiteX12" fmla="*/ 11512933 w 11584933"/>
              <a:gd name="connsiteY12" fmla="*/ 6012383 h 6120333"/>
              <a:gd name="connsiteX13" fmla="*/ 11548933 w 11584933"/>
              <a:gd name="connsiteY13" fmla="*/ 6012383 h 6120333"/>
              <a:gd name="connsiteX14" fmla="*/ 11548933 w 11584933"/>
              <a:gd name="connsiteY14" fmla="*/ 6048383 h 6120333"/>
              <a:gd name="connsiteX15" fmla="*/ 11512933 w 11584933"/>
              <a:gd name="connsiteY15" fmla="*/ 6048383 h 6120333"/>
              <a:gd name="connsiteX16" fmla="*/ 36334 w 11584933"/>
              <a:gd name="connsiteY16" fmla="*/ 6012333 h 6120333"/>
              <a:gd name="connsiteX17" fmla="*/ 72334 w 11584933"/>
              <a:gd name="connsiteY17" fmla="*/ 6012333 h 6120333"/>
              <a:gd name="connsiteX18" fmla="*/ 72334 w 11584933"/>
              <a:gd name="connsiteY18" fmla="*/ 6048333 h 6120333"/>
              <a:gd name="connsiteX19" fmla="*/ 36334 w 11584933"/>
              <a:gd name="connsiteY19" fmla="*/ 6048333 h 6120333"/>
              <a:gd name="connsiteX20" fmla="*/ 0 w 11584933"/>
              <a:gd name="connsiteY20" fmla="*/ 756334 h 6120333"/>
              <a:gd name="connsiteX21" fmla="*/ 36000 w 11584933"/>
              <a:gd name="connsiteY21" fmla="*/ 756334 h 6120333"/>
              <a:gd name="connsiteX22" fmla="*/ 36000 w 11584933"/>
              <a:gd name="connsiteY22" fmla="*/ 6012333 h 6120333"/>
              <a:gd name="connsiteX23" fmla="*/ 0 w 11584933"/>
              <a:gd name="connsiteY23" fmla="*/ 6012333 h 6120333"/>
              <a:gd name="connsiteX24" fmla="*/ 11512933 w 11584933"/>
              <a:gd name="connsiteY24" fmla="*/ 72334 h 6120333"/>
              <a:gd name="connsiteX25" fmla="*/ 11548933 w 11584933"/>
              <a:gd name="connsiteY25" fmla="*/ 72334 h 6120333"/>
              <a:gd name="connsiteX26" fmla="*/ 11548933 w 11584933"/>
              <a:gd name="connsiteY26" fmla="*/ 108333 h 6120333"/>
              <a:gd name="connsiteX27" fmla="*/ 11584933 w 11584933"/>
              <a:gd name="connsiteY27" fmla="*/ 108333 h 6120333"/>
              <a:gd name="connsiteX28" fmla="*/ 11584933 w 11584933"/>
              <a:gd name="connsiteY28" fmla="*/ 6012333 h 6120333"/>
              <a:gd name="connsiteX29" fmla="*/ 11548933 w 11584933"/>
              <a:gd name="connsiteY29" fmla="*/ 6012333 h 6120333"/>
              <a:gd name="connsiteX30" fmla="*/ 11548933 w 11584933"/>
              <a:gd name="connsiteY30" fmla="*/ 108334 h 6120333"/>
              <a:gd name="connsiteX31" fmla="*/ 11512933 w 11584933"/>
              <a:gd name="connsiteY31" fmla="*/ 108334 h 6120333"/>
              <a:gd name="connsiteX32" fmla="*/ 11476933 w 11584933"/>
              <a:gd name="connsiteY32" fmla="*/ 36334 h 6120333"/>
              <a:gd name="connsiteX33" fmla="*/ 11512933 w 11584933"/>
              <a:gd name="connsiteY33" fmla="*/ 36334 h 6120333"/>
              <a:gd name="connsiteX34" fmla="*/ 11512933 w 11584933"/>
              <a:gd name="connsiteY34" fmla="*/ 72334 h 6120333"/>
              <a:gd name="connsiteX35" fmla="*/ 11476933 w 11584933"/>
              <a:gd name="connsiteY35" fmla="*/ 72334 h 6120333"/>
              <a:gd name="connsiteX36" fmla="*/ 6220933 w 11584933"/>
              <a:gd name="connsiteY36" fmla="*/ 0 h 6120333"/>
              <a:gd name="connsiteX37" fmla="*/ 11476933 w 11584933"/>
              <a:gd name="connsiteY37" fmla="*/ 0 h 6120333"/>
              <a:gd name="connsiteX38" fmla="*/ 11476933 w 11584933"/>
              <a:gd name="connsiteY38" fmla="*/ 36000 h 6120333"/>
              <a:gd name="connsiteX39" fmla="*/ 6220933 w 11584933"/>
              <a:gd name="connsiteY39" fmla="*/ 36000 h 6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84933" h="6120333">
                <a:moveTo>
                  <a:pt x="72334" y="6048333"/>
                </a:moveTo>
                <a:lnTo>
                  <a:pt x="108334" y="6048333"/>
                </a:lnTo>
                <a:lnTo>
                  <a:pt x="108334" y="6084333"/>
                </a:lnTo>
                <a:lnTo>
                  <a:pt x="11476933" y="6084333"/>
                </a:lnTo>
                <a:lnTo>
                  <a:pt x="11476933" y="6048383"/>
                </a:lnTo>
                <a:lnTo>
                  <a:pt x="11512933" y="6048383"/>
                </a:lnTo>
                <a:lnTo>
                  <a:pt x="11512933" y="6084383"/>
                </a:lnTo>
                <a:lnTo>
                  <a:pt x="11484333" y="6084383"/>
                </a:lnTo>
                <a:lnTo>
                  <a:pt x="11484333" y="6120333"/>
                </a:lnTo>
                <a:lnTo>
                  <a:pt x="108333" y="6120333"/>
                </a:lnTo>
                <a:lnTo>
                  <a:pt x="108333" y="6084333"/>
                </a:lnTo>
                <a:lnTo>
                  <a:pt x="72334" y="6084333"/>
                </a:lnTo>
                <a:close/>
                <a:moveTo>
                  <a:pt x="11512933" y="6012383"/>
                </a:moveTo>
                <a:lnTo>
                  <a:pt x="11548933" y="6012383"/>
                </a:lnTo>
                <a:lnTo>
                  <a:pt x="11548933" y="6048383"/>
                </a:lnTo>
                <a:lnTo>
                  <a:pt x="11512933" y="6048383"/>
                </a:lnTo>
                <a:close/>
                <a:moveTo>
                  <a:pt x="36334" y="6012333"/>
                </a:moveTo>
                <a:lnTo>
                  <a:pt x="72334" y="6012333"/>
                </a:lnTo>
                <a:lnTo>
                  <a:pt x="72334" y="6048333"/>
                </a:lnTo>
                <a:lnTo>
                  <a:pt x="36334" y="6048333"/>
                </a:lnTo>
                <a:close/>
                <a:moveTo>
                  <a:pt x="0" y="756334"/>
                </a:moveTo>
                <a:lnTo>
                  <a:pt x="36000" y="756334"/>
                </a:lnTo>
                <a:lnTo>
                  <a:pt x="36000" y="6012333"/>
                </a:lnTo>
                <a:lnTo>
                  <a:pt x="0" y="6012333"/>
                </a:lnTo>
                <a:close/>
                <a:moveTo>
                  <a:pt x="11512933" y="72334"/>
                </a:moveTo>
                <a:lnTo>
                  <a:pt x="11548933" y="72334"/>
                </a:lnTo>
                <a:lnTo>
                  <a:pt x="11548933" y="108333"/>
                </a:lnTo>
                <a:lnTo>
                  <a:pt x="11584933" y="108333"/>
                </a:lnTo>
                <a:lnTo>
                  <a:pt x="11584933" y="6012333"/>
                </a:lnTo>
                <a:lnTo>
                  <a:pt x="11548933" y="6012333"/>
                </a:lnTo>
                <a:lnTo>
                  <a:pt x="11548933" y="108334"/>
                </a:lnTo>
                <a:lnTo>
                  <a:pt x="11512933" y="108334"/>
                </a:lnTo>
                <a:close/>
                <a:moveTo>
                  <a:pt x="11476933" y="36334"/>
                </a:moveTo>
                <a:lnTo>
                  <a:pt x="11512933" y="36334"/>
                </a:lnTo>
                <a:lnTo>
                  <a:pt x="11512933" y="72334"/>
                </a:lnTo>
                <a:lnTo>
                  <a:pt x="11476933" y="72334"/>
                </a:lnTo>
                <a:close/>
                <a:moveTo>
                  <a:pt x="6220933" y="0"/>
                </a:moveTo>
                <a:lnTo>
                  <a:pt x="11476933" y="0"/>
                </a:lnTo>
                <a:lnTo>
                  <a:pt x="11476933" y="36000"/>
                </a:lnTo>
                <a:lnTo>
                  <a:pt x="6220933" y="36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2E550-DC64-5D46-DE3F-F61A364A4152}"/>
              </a:ext>
            </a:extLst>
          </p:cNvPr>
          <p:cNvSpPr txBox="1"/>
          <p:nvPr/>
        </p:nvSpPr>
        <p:spPr>
          <a:xfrm>
            <a:off x="874713" y="944563"/>
            <a:ext cx="10621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선정된 세그먼트 정의</a:t>
            </a:r>
            <a:endParaRPr lang="en-US" altLang="ko-KR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EAD69D-0A19-6454-4E10-49B194A0D324}"/>
              </a:ext>
            </a:extLst>
          </p:cNvPr>
          <p:cNvSpPr/>
          <p:nvPr/>
        </p:nvSpPr>
        <p:spPr>
          <a:xfrm>
            <a:off x="6455884" y="211250"/>
            <a:ext cx="1255923" cy="48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D2683-1FCF-464F-A312-7F12ADF46329}"/>
              </a:ext>
            </a:extLst>
          </p:cNvPr>
          <p:cNvSpPr txBox="1"/>
          <p:nvPr/>
        </p:nvSpPr>
        <p:spPr>
          <a:xfrm>
            <a:off x="2072190" y="211250"/>
            <a:ext cx="6207203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contourClr>
              <a:schemeClr val="tx1">
                <a:lumMod val="75000"/>
                <a:lumOff val="25000"/>
              </a:schemeClr>
            </a:contourClr>
          </a:sp3d>
        </p:spPr>
        <p:txBody>
          <a:bodyPr wrap="square">
            <a:spAutoFit/>
            <a:sp3d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/>
          <a:p>
            <a:r>
              <a:rPr lang="en-US" altLang="ko-KR" sz="2800" b="1" dirty="0"/>
              <a:t>03. </a:t>
            </a:r>
            <a:r>
              <a:rPr lang="ko-KR" altLang="en-US" sz="2800" b="1" dirty="0"/>
              <a:t>실험 설계 및 검증 </a:t>
            </a:r>
            <a:r>
              <a:rPr lang="en-US" altLang="ko-KR" sz="2800" b="1" dirty="0"/>
              <a:t>–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RFM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분석</a:t>
            </a:r>
          </a:p>
        </p:txBody>
      </p: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1E56068A-F4F7-B29E-1699-C96C95A8DF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173" y="1949810"/>
            <a:ext cx="1620000" cy="1620000"/>
          </a:xfrm>
          <a:prstGeom prst="rect">
            <a:avLst/>
          </a:prstGeom>
        </p:spPr>
      </p:pic>
      <p:pic>
        <p:nvPicPr>
          <p:cNvPr id="12" name="그림 11" descr="블랙, 어둠이(가) 표시된 사진&#10;&#10;자동 생성된 설명">
            <a:extLst>
              <a:ext uri="{FF2B5EF4-FFF2-40B4-BE49-F238E27FC236}">
                <a16:creationId xmlns:a16="http://schemas.microsoft.com/office/drawing/2014/main" id="{559BEF1B-C24C-4473-5B6A-58FD937573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74" y="2045948"/>
            <a:ext cx="1620000" cy="1620000"/>
          </a:xfrm>
          <a:prstGeom prst="rect">
            <a:avLst/>
          </a:prstGeom>
        </p:spPr>
      </p:pic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21EA8AA9-4B89-11DD-28A7-4894BF5EEF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73" y="2031134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2938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2991</Words>
  <Application>Microsoft Office PowerPoint</Application>
  <PresentationFormat>와이드스크린</PresentationFormat>
  <Paragraphs>359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NotoSansKR</vt:lpstr>
      <vt:lpstr>Malgun Gothic</vt:lpstr>
      <vt:lpstr>Malgun Gothic</vt:lpstr>
      <vt:lpstr>Arial</vt:lpstr>
      <vt:lpstr>Impact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지호 박</cp:lastModifiedBy>
  <cp:revision>41</cp:revision>
  <dcterms:created xsi:type="dcterms:W3CDTF">2021-07-29T02:47:51Z</dcterms:created>
  <dcterms:modified xsi:type="dcterms:W3CDTF">2024-01-17T14:47:49Z</dcterms:modified>
</cp:coreProperties>
</file>