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256" r:id="rId3"/>
    <p:sldId id="258" r:id="rId4"/>
    <p:sldId id="259" r:id="rId5"/>
    <p:sldId id="382" r:id="rId6"/>
    <p:sldId id="383" r:id="rId7"/>
    <p:sldId id="384" r:id="rId8"/>
    <p:sldId id="345" r:id="rId9"/>
    <p:sldId id="347" r:id="rId10"/>
    <p:sldId id="350" r:id="rId11"/>
    <p:sldId id="398" r:id="rId12"/>
    <p:sldId id="386" r:id="rId13"/>
    <p:sldId id="387" r:id="rId14"/>
    <p:sldId id="388" r:id="rId15"/>
    <p:sldId id="389" r:id="rId16"/>
    <p:sldId id="390" r:id="rId17"/>
    <p:sldId id="391" r:id="rId18"/>
    <p:sldId id="392" r:id="rId19"/>
    <p:sldId id="393" r:id="rId20"/>
    <p:sldId id="394" r:id="rId21"/>
    <p:sldId id="395" r:id="rId22"/>
    <p:sldId id="397" r:id="rId23"/>
    <p:sldId id="399" r:id="rId24"/>
    <p:sldId id="400" r:id="rId25"/>
    <p:sldId id="293" r:id="rId26"/>
    <p:sldId id="409" r:id="rId27"/>
    <p:sldId id="410" r:id="rId28"/>
    <p:sldId id="412" r:id="rId29"/>
    <p:sldId id="415" r:id="rId30"/>
    <p:sldId id="414" r:id="rId31"/>
    <p:sldId id="416" r:id="rId32"/>
    <p:sldId id="344"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0002"/>
    <a:srgbClr val="C00000"/>
    <a:srgbClr val="1D4D71"/>
    <a:srgbClr val="BC0000"/>
    <a:srgbClr val="C20000"/>
    <a:srgbClr val="B11D25"/>
    <a:srgbClr val="AB1F3A"/>
    <a:srgbClr val="DC202C"/>
    <a:srgbClr val="62553E"/>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68" autoAdjust="0"/>
    <p:restoredTop sz="94660"/>
  </p:normalViewPr>
  <p:slideViewPr>
    <p:cSldViewPr snapToGrid="0" showGuides="1">
      <p:cViewPr varScale="1">
        <p:scale>
          <a:sx n="81" d="100"/>
          <a:sy n="81" d="100"/>
        </p:scale>
        <p:origin x="470" y="58"/>
      </p:cViewPr>
      <p:guideLst>
        <p:guide orient="horz" pos="2160"/>
        <p:guide pos="3828"/>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EDC03AED-4848-43C1-9909-563EBA71546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3C3D3D7C-DB3B-4EBA-BB9C-EB36DD93E2A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空白">
    <p:bg>
      <p:bgPr>
        <a:solidFill>
          <a:srgbClr val="FAFAFA"/>
        </a:solidFill>
        <a:effectLst/>
      </p:bgPr>
    </p:bg>
    <p:spTree>
      <p:nvGrpSpPr>
        <p:cNvPr id="1" name=""/>
        <p:cNvGrpSpPr/>
        <p:nvPr/>
      </p:nvGrpSpPr>
      <p:grpSpPr>
        <a:xfrm>
          <a:off x="0" y="0"/>
          <a:ext cx="0" cy="0"/>
          <a:chOff x="0" y="0"/>
          <a:chExt cx="0" cy="0"/>
        </a:xfrm>
      </p:grpSpPr>
      <p:grpSp>
        <p:nvGrpSpPr>
          <p:cNvPr id="3" name="组合 2"/>
          <p:cNvGrpSpPr/>
          <p:nvPr userDrawn="1"/>
        </p:nvGrpSpPr>
        <p:grpSpPr>
          <a:xfrm>
            <a:off x="282804" y="273408"/>
            <a:ext cx="342664" cy="501389"/>
            <a:chOff x="270078" y="290764"/>
            <a:chExt cx="329573" cy="482234"/>
          </a:xfrm>
        </p:grpSpPr>
        <p:sp>
          <p:nvSpPr>
            <p:cNvPr id="4" name="菱形 3"/>
            <p:cNvSpPr/>
            <p:nvPr/>
          </p:nvSpPr>
          <p:spPr>
            <a:xfrm>
              <a:off x="270078" y="290764"/>
              <a:ext cx="199430" cy="199430"/>
            </a:xfrm>
            <a:prstGeom prst="diamond">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270078" y="573568"/>
              <a:ext cx="199430" cy="199430"/>
            </a:xfrm>
            <a:prstGeom prst="diamond">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400221" y="432166"/>
              <a:ext cx="199430" cy="199430"/>
            </a:xfrm>
            <a:prstGeom prst="diamond">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4_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bg>
      <p:bgPr>
        <a:solidFill>
          <a:srgbClr val="FAFAFA"/>
        </a:solidFill>
        <a:effectLst/>
      </p:bgPr>
    </p:bg>
    <p:spTree>
      <p:nvGrpSpPr>
        <p:cNvPr id="1" name=""/>
        <p:cNvGrpSpPr/>
        <p:nvPr/>
      </p:nvGrpSpPr>
      <p:grpSpPr>
        <a:xfrm>
          <a:off x="0" y="0"/>
          <a:ext cx="0" cy="0"/>
          <a:chOff x="0" y="0"/>
          <a:chExt cx="0" cy="0"/>
        </a:xfrm>
      </p:grpSpPr>
      <p:grpSp>
        <p:nvGrpSpPr>
          <p:cNvPr id="34" name="组合 33"/>
          <p:cNvGrpSpPr/>
          <p:nvPr userDrawn="1"/>
        </p:nvGrpSpPr>
        <p:grpSpPr>
          <a:xfrm>
            <a:off x="6717601" y="329100"/>
            <a:ext cx="7801087" cy="6646596"/>
            <a:chOff x="6717601" y="329100"/>
            <a:chExt cx="7801087" cy="6646596"/>
          </a:xfrm>
        </p:grpSpPr>
        <p:sp>
          <p:nvSpPr>
            <p:cNvPr id="26" name="任意多边形: 形状 25"/>
            <p:cNvSpPr/>
            <p:nvPr userDrawn="1"/>
          </p:nvSpPr>
          <p:spPr>
            <a:xfrm rot="18675264">
              <a:off x="8592310" y="280895"/>
              <a:ext cx="5775716" cy="5872126"/>
            </a:xfrm>
            <a:custGeom>
              <a:avLst/>
              <a:gdLst>
                <a:gd name="connsiteX0" fmla="*/ 5775716 w 5775716"/>
                <a:gd name="connsiteY0" fmla="*/ 1349937 h 5872126"/>
                <a:gd name="connsiteX1" fmla="*/ 619946 w 5775716"/>
                <a:gd name="connsiteY1" fmla="*/ 5872126 h 5872126"/>
                <a:gd name="connsiteX2" fmla="*/ 0 w 5775716"/>
                <a:gd name="connsiteY2" fmla="*/ 5165323 h 5872126"/>
                <a:gd name="connsiteX3" fmla="*/ 0 w 5775716"/>
                <a:gd name="connsiteY3" fmla="*/ 0 h 5872126"/>
                <a:gd name="connsiteX4" fmla="*/ 4591669 w 5775716"/>
                <a:gd name="connsiteY4" fmla="*/ 0 h 5872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5716" h="5872126">
                  <a:moveTo>
                    <a:pt x="5775716" y="1349937"/>
                  </a:moveTo>
                  <a:lnTo>
                    <a:pt x="619946" y="5872126"/>
                  </a:lnTo>
                  <a:lnTo>
                    <a:pt x="0" y="5165323"/>
                  </a:lnTo>
                  <a:lnTo>
                    <a:pt x="0" y="0"/>
                  </a:lnTo>
                  <a:lnTo>
                    <a:pt x="4591669"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a:p>
          </p:txBody>
        </p:sp>
        <p:sp>
          <p:nvSpPr>
            <p:cNvPr id="24" name="任意多边形: 形状 23"/>
            <p:cNvSpPr/>
            <p:nvPr userDrawn="1"/>
          </p:nvSpPr>
          <p:spPr>
            <a:xfrm rot="18675264">
              <a:off x="9400107" y="670909"/>
              <a:ext cx="5137258" cy="5099904"/>
            </a:xfrm>
            <a:custGeom>
              <a:avLst/>
              <a:gdLst>
                <a:gd name="connsiteX0" fmla="*/ 5137258 w 5137258"/>
                <a:gd name="connsiteY0" fmla="*/ 593952 h 5099904"/>
                <a:gd name="connsiteX1" fmla="*/ 0 w 5137258"/>
                <a:gd name="connsiteY1" fmla="*/ 5099904 h 5099904"/>
                <a:gd name="connsiteX2" fmla="*/ 0 w 5137258"/>
                <a:gd name="connsiteY2" fmla="*/ 0 h 5099904"/>
                <a:gd name="connsiteX3" fmla="*/ 4616295 w 5137258"/>
                <a:gd name="connsiteY3" fmla="*/ 0 h 5099904"/>
              </a:gdLst>
              <a:ahLst/>
              <a:cxnLst>
                <a:cxn ang="0">
                  <a:pos x="connsiteX0" y="connsiteY0"/>
                </a:cxn>
                <a:cxn ang="0">
                  <a:pos x="connsiteX1" y="connsiteY1"/>
                </a:cxn>
                <a:cxn ang="0">
                  <a:pos x="connsiteX2" y="connsiteY2"/>
                </a:cxn>
                <a:cxn ang="0">
                  <a:pos x="connsiteX3" y="connsiteY3"/>
                </a:cxn>
              </a:cxnLst>
              <a:rect l="l" t="t" r="r" b="b"/>
              <a:pathLst>
                <a:path w="5137258" h="5099904">
                  <a:moveTo>
                    <a:pt x="5137258" y="593952"/>
                  </a:moveTo>
                  <a:lnTo>
                    <a:pt x="0" y="5099904"/>
                  </a:lnTo>
                  <a:lnTo>
                    <a:pt x="0" y="0"/>
                  </a:lnTo>
                  <a:lnTo>
                    <a:pt x="4616295" y="0"/>
                  </a:lnTo>
                  <a:close/>
                </a:path>
              </a:pathLst>
            </a:custGeom>
            <a:solidFill>
              <a:srgbClr val="1D4D7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pic>
          <p:nvPicPr>
            <p:cNvPr id="27" name="图片 26"/>
            <p:cNvPicPr>
              <a:picLocks noChangeAspect="1"/>
            </p:cNvPicPr>
            <p:nvPr userDrawn="1"/>
          </p:nvPicPr>
          <p:blipFill>
            <a:blip r:embed="rId2" cstate="print"/>
            <a:srcRect/>
            <a:stretch>
              <a:fillRect/>
            </a:stretch>
          </p:blipFill>
          <p:spPr>
            <a:xfrm>
              <a:off x="7662708" y="5336994"/>
              <a:ext cx="1628935" cy="1521008"/>
            </a:xfrm>
            <a:custGeom>
              <a:avLst/>
              <a:gdLst>
                <a:gd name="connsiteX0" fmla="*/ 740677 w 1628935"/>
                <a:gd name="connsiteY0" fmla="*/ 0 h 1521008"/>
                <a:gd name="connsiteX1" fmla="*/ 795402 w 1628935"/>
                <a:gd name="connsiteY1" fmla="*/ 0 h 1521008"/>
                <a:gd name="connsiteX2" fmla="*/ 1628935 w 1628935"/>
                <a:gd name="connsiteY2" fmla="*/ 737550 h 1521008"/>
                <a:gd name="connsiteX3" fmla="*/ 935695 w 1628935"/>
                <a:gd name="connsiteY3" fmla="*/ 1521007 h 1521008"/>
                <a:gd name="connsiteX4" fmla="*/ 772946 w 1628935"/>
                <a:gd name="connsiteY4" fmla="*/ 1521008 h 1521008"/>
                <a:gd name="connsiteX5" fmla="*/ 0 w 1628935"/>
                <a:gd name="connsiteY5" fmla="*/ 837068 h 1521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8935" h="1521008">
                  <a:moveTo>
                    <a:pt x="740677" y="0"/>
                  </a:moveTo>
                  <a:lnTo>
                    <a:pt x="795402" y="0"/>
                  </a:lnTo>
                  <a:lnTo>
                    <a:pt x="1628935" y="737550"/>
                  </a:lnTo>
                  <a:lnTo>
                    <a:pt x="935695" y="1521007"/>
                  </a:lnTo>
                  <a:lnTo>
                    <a:pt x="772946" y="1521008"/>
                  </a:lnTo>
                  <a:lnTo>
                    <a:pt x="0" y="837068"/>
                  </a:lnTo>
                  <a:close/>
                </a:path>
              </a:pathLst>
            </a:custGeom>
            <a:effectLst>
              <a:outerShdw blurRad="63500" sx="103000" sy="103000" algn="ctr" rotWithShape="0">
                <a:prstClr val="black">
                  <a:alpha val="38000"/>
                </a:prstClr>
              </a:outerShdw>
            </a:effectLst>
          </p:spPr>
        </p:pic>
        <p:pic>
          <p:nvPicPr>
            <p:cNvPr id="28" name="图片 27"/>
            <p:cNvPicPr>
              <a:picLocks noChangeAspect="1"/>
            </p:cNvPicPr>
            <p:nvPr userDrawn="1"/>
          </p:nvPicPr>
          <p:blipFill>
            <a:blip r:embed="rId3" cstate="print"/>
            <a:srcRect/>
            <a:stretch>
              <a:fillRect/>
            </a:stretch>
          </p:blipFill>
          <p:spPr>
            <a:xfrm>
              <a:off x="6717601" y="4468126"/>
              <a:ext cx="1628736" cy="1628736"/>
            </a:xfrm>
            <a:custGeom>
              <a:avLst/>
              <a:gdLst>
                <a:gd name="connsiteX0" fmla="*/ 762999 w 1628736"/>
                <a:gd name="connsiteY0" fmla="*/ 0 h 1628736"/>
                <a:gd name="connsiteX1" fmla="*/ 1628736 w 1628736"/>
                <a:gd name="connsiteY1" fmla="*/ 762999 h 1628736"/>
                <a:gd name="connsiteX2" fmla="*/ 865736 w 1628736"/>
                <a:gd name="connsiteY2" fmla="*/ 1628736 h 1628736"/>
                <a:gd name="connsiteX3" fmla="*/ 0 w 1628736"/>
                <a:gd name="connsiteY3" fmla="*/ 865736 h 1628736"/>
              </a:gdLst>
              <a:ahLst/>
              <a:cxnLst>
                <a:cxn ang="0">
                  <a:pos x="connsiteX0" y="connsiteY0"/>
                </a:cxn>
                <a:cxn ang="0">
                  <a:pos x="connsiteX1" y="connsiteY1"/>
                </a:cxn>
                <a:cxn ang="0">
                  <a:pos x="connsiteX2" y="connsiteY2"/>
                </a:cxn>
                <a:cxn ang="0">
                  <a:pos x="connsiteX3" y="connsiteY3"/>
                </a:cxn>
              </a:cxnLst>
              <a:rect l="l" t="t" r="r" b="b"/>
              <a:pathLst>
                <a:path w="1628736" h="1628736">
                  <a:moveTo>
                    <a:pt x="762999" y="0"/>
                  </a:moveTo>
                  <a:lnTo>
                    <a:pt x="1628736" y="762999"/>
                  </a:lnTo>
                  <a:lnTo>
                    <a:pt x="865736" y="1628736"/>
                  </a:lnTo>
                  <a:lnTo>
                    <a:pt x="0" y="865736"/>
                  </a:lnTo>
                  <a:close/>
                </a:path>
              </a:pathLst>
            </a:custGeom>
            <a:effectLst>
              <a:outerShdw blurRad="63500" sx="103000" sy="103000" algn="ctr" rotWithShape="0">
                <a:prstClr val="black">
                  <a:alpha val="38000"/>
                </a:prstClr>
              </a:outerShdw>
            </a:effectLst>
          </p:spPr>
        </p:pic>
        <p:pic>
          <p:nvPicPr>
            <p:cNvPr id="29" name="图片 28"/>
            <p:cNvPicPr>
              <a:picLocks noChangeAspect="1"/>
            </p:cNvPicPr>
            <p:nvPr userDrawn="1"/>
          </p:nvPicPr>
          <p:blipFill>
            <a:blip r:embed="rId4" cstate="print"/>
            <a:srcRect/>
            <a:stretch>
              <a:fillRect/>
            </a:stretch>
          </p:blipFill>
          <p:spPr>
            <a:xfrm>
              <a:off x="7539711" y="3530626"/>
              <a:ext cx="1628694" cy="1628695"/>
            </a:xfrm>
            <a:custGeom>
              <a:avLst/>
              <a:gdLst>
                <a:gd name="connsiteX0" fmla="*/ 762651 w 1628694"/>
                <a:gd name="connsiteY0" fmla="*/ 0 h 1628695"/>
                <a:gd name="connsiteX1" fmla="*/ 1628694 w 1628694"/>
                <a:gd name="connsiteY1" fmla="*/ 762652 h 1628695"/>
                <a:gd name="connsiteX2" fmla="*/ 866042 w 1628694"/>
                <a:gd name="connsiteY2" fmla="*/ 1628695 h 1628695"/>
                <a:gd name="connsiteX3" fmla="*/ 0 w 1628694"/>
                <a:gd name="connsiteY3" fmla="*/ 866043 h 1628695"/>
              </a:gdLst>
              <a:ahLst/>
              <a:cxnLst>
                <a:cxn ang="0">
                  <a:pos x="connsiteX0" y="connsiteY0"/>
                </a:cxn>
                <a:cxn ang="0">
                  <a:pos x="connsiteX1" y="connsiteY1"/>
                </a:cxn>
                <a:cxn ang="0">
                  <a:pos x="connsiteX2" y="connsiteY2"/>
                </a:cxn>
                <a:cxn ang="0">
                  <a:pos x="connsiteX3" y="connsiteY3"/>
                </a:cxn>
              </a:cxnLst>
              <a:rect l="l" t="t" r="r" b="b"/>
              <a:pathLst>
                <a:path w="1628694" h="1628695">
                  <a:moveTo>
                    <a:pt x="762651" y="0"/>
                  </a:moveTo>
                  <a:lnTo>
                    <a:pt x="1628694" y="762652"/>
                  </a:lnTo>
                  <a:lnTo>
                    <a:pt x="866042" y="1628695"/>
                  </a:lnTo>
                  <a:lnTo>
                    <a:pt x="0" y="866043"/>
                  </a:lnTo>
                  <a:close/>
                </a:path>
              </a:pathLst>
            </a:custGeom>
            <a:effectLst>
              <a:outerShdw blurRad="63500" sx="103000" sy="103000" algn="ctr" rotWithShape="0">
                <a:prstClr val="black">
                  <a:alpha val="38000"/>
                </a:prstClr>
              </a:outerShdw>
            </a:effectLst>
          </p:spPr>
        </p:pic>
        <p:sp>
          <p:nvSpPr>
            <p:cNvPr id="30" name="任意多边形: 形状 29"/>
            <p:cNvSpPr/>
            <p:nvPr userDrawn="1"/>
          </p:nvSpPr>
          <p:spPr>
            <a:xfrm rot="18690236">
              <a:off x="7508966" y="6538031"/>
              <a:ext cx="437665" cy="437665"/>
            </a:xfrm>
            <a:custGeom>
              <a:avLst/>
              <a:gdLst>
                <a:gd name="connsiteX0" fmla="*/ 523725 w 523725"/>
                <a:gd name="connsiteY0" fmla="*/ 0 h 523725"/>
                <a:gd name="connsiteX1" fmla="*/ 523725 w 523725"/>
                <a:gd name="connsiteY1" fmla="*/ 523725 h 523725"/>
                <a:gd name="connsiteX2" fmla="*/ 303410 w 523725"/>
                <a:gd name="connsiteY2" fmla="*/ 523725 h 523725"/>
                <a:gd name="connsiteX3" fmla="*/ 0 w 523725"/>
                <a:gd name="connsiteY3" fmla="*/ 180830 h 523725"/>
                <a:gd name="connsiteX4" fmla="*/ 0 w 523725"/>
                <a:gd name="connsiteY4" fmla="*/ 0 h 523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725" h="523725">
                  <a:moveTo>
                    <a:pt x="523725" y="0"/>
                  </a:moveTo>
                  <a:lnTo>
                    <a:pt x="523725" y="523725"/>
                  </a:lnTo>
                  <a:lnTo>
                    <a:pt x="303410" y="523725"/>
                  </a:lnTo>
                  <a:lnTo>
                    <a:pt x="0" y="180830"/>
                  </a:lnTo>
                  <a:lnTo>
                    <a:pt x="0" y="0"/>
                  </a:lnTo>
                  <a:close/>
                </a:path>
              </a:pathLst>
            </a:custGeom>
            <a:solidFill>
              <a:srgbClr val="BC0000"/>
            </a:solidFill>
            <a:ln>
              <a:noFill/>
            </a:ln>
            <a:effectLst>
              <a:outerShdw blurRad="63500" sx="106000" sy="106000" algn="ctr" rotWithShape="0">
                <a:prstClr val="black">
                  <a:alpha val="4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形状 30"/>
            <p:cNvSpPr/>
            <p:nvPr userDrawn="1"/>
          </p:nvSpPr>
          <p:spPr>
            <a:xfrm rot="13292084">
              <a:off x="8571753" y="5873297"/>
              <a:ext cx="1927399" cy="59379"/>
            </a:xfrm>
            <a:custGeom>
              <a:avLst/>
              <a:gdLst>
                <a:gd name="connsiteX0" fmla="*/ 1863677 w 1927399"/>
                <a:gd name="connsiteY0" fmla="*/ 59379 h 59379"/>
                <a:gd name="connsiteX1" fmla="*/ 0 w 1927399"/>
                <a:gd name="connsiteY1" fmla="*/ 59379 h 59379"/>
                <a:gd name="connsiteX2" fmla="*/ 67034 w 1927399"/>
                <a:gd name="connsiteY2" fmla="*/ 0 h 59379"/>
                <a:gd name="connsiteX3" fmla="*/ 1927399 w 1927399"/>
                <a:gd name="connsiteY3" fmla="*/ 0 h 59379"/>
              </a:gdLst>
              <a:ahLst/>
              <a:cxnLst>
                <a:cxn ang="0">
                  <a:pos x="connsiteX0" y="connsiteY0"/>
                </a:cxn>
                <a:cxn ang="0">
                  <a:pos x="connsiteX1" y="connsiteY1"/>
                </a:cxn>
                <a:cxn ang="0">
                  <a:pos x="connsiteX2" y="connsiteY2"/>
                </a:cxn>
                <a:cxn ang="0">
                  <a:pos x="connsiteX3" y="connsiteY3"/>
                </a:cxn>
              </a:cxnLst>
              <a:rect l="l" t="t" r="r" b="b"/>
              <a:pathLst>
                <a:path w="1927399" h="59379">
                  <a:moveTo>
                    <a:pt x="1863677" y="59379"/>
                  </a:moveTo>
                  <a:lnTo>
                    <a:pt x="0" y="59379"/>
                  </a:lnTo>
                  <a:lnTo>
                    <a:pt x="67034" y="0"/>
                  </a:lnTo>
                  <a:lnTo>
                    <a:pt x="1927399" y="0"/>
                  </a:lnTo>
                  <a:close/>
                </a:path>
              </a:pathLst>
            </a:cu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任意多边形: 形状 31"/>
            <p:cNvSpPr/>
            <p:nvPr userDrawn="1"/>
          </p:nvSpPr>
          <p:spPr>
            <a:xfrm rot="18690236">
              <a:off x="10623849" y="6195116"/>
              <a:ext cx="738197" cy="738197"/>
            </a:xfrm>
            <a:custGeom>
              <a:avLst/>
              <a:gdLst>
                <a:gd name="connsiteX0" fmla="*/ 738197 w 738197"/>
                <a:gd name="connsiteY0" fmla="*/ 0 h 738197"/>
                <a:gd name="connsiteX1" fmla="*/ 738197 w 738197"/>
                <a:gd name="connsiteY1" fmla="*/ 738197 h 738197"/>
                <a:gd name="connsiteX2" fmla="*/ 303410 w 738197"/>
                <a:gd name="connsiteY2" fmla="*/ 738197 h 738197"/>
                <a:gd name="connsiteX3" fmla="*/ 0 w 738197"/>
                <a:gd name="connsiteY3" fmla="*/ 395301 h 738197"/>
                <a:gd name="connsiteX4" fmla="*/ 0 w 738197"/>
                <a:gd name="connsiteY4" fmla="*/ 0 h 738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197" h="738197">
                  <a:moveTo>
                    <a:pt x="738197" y="0"/>
                  </a:moveTo>
                  <a:lnTo>
                    <a:pt x="738197" y="738197"/>
                  </a:lnTo>
                  <a:lnTo>
                    <a:pt x="303410" y="738197"/>
                  </a:lnTo>
                  <a:lnTo>
                    <a:pt x="0" y="395301"/>
                  </a:lnTo>
                  <a:lnTo>
                    <a:pt x="0" y="0"/>
                  </a:lnTo>
                  <a:close/>
                </a:path>
              </a:pathLst>
            </a:custGeom>
            <a:solidFill>
              <a:srgbClr val="C00000">
                <a:alpha val="69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bg>
      <p:bgPr>
        <a:solidFill>
          <a:srgbClr val="FAFAFA"/>
        </a:solidFill>
        <a:effectLst/>
      </p:bgPr>
    </p:bg>
    <p:spTree>
      <p:nvGrpSpPr>
        <p:cNvPr id="1" name=""/>
        <p:cNvGrpSpPr/>
        <p:nvPr/>
      </p:nvGrpSpPr>
      <p:grpSpPr>
        <a:xfrm>
          <a:off x="0" y="0"/>
          <a:ext cx="0" cy="0"/>
          <a:chOff x="0" y="0"/>
          <a:chExt cx="0" cy="0"/>
        </a:xfrm>
      </p:grpSpPr>
      <p:grpSp>
        <p:nvGrpSpPr>
          <p:cNvPr id="11" name="组合 10"/>
          <p:cNvGrpSpPr/>
          <p:nvPr userDrawn="1"/>
        </p:nvGrpSpPr>
        <p:grpSpPr>
          <a:xfrm>
            <a:off x="355725" y="-1"/>
            <a:ext cx="5128403" cy="6884044"/>
            <a:chOff x="599565" y="-1"/>
            <a:chExt cx="5128403" cy="6884044"/>
          </a:xfrm>
        </p:grpSpPr>
        <p:sp>
          <p:nvSpPr>
            <p:cNvPr id="12" name="任意多边形: 形状 11"/>
            <p:cNvSpPr/>
            <p:nvPr/>
          </p:nvSpPr>
          <p:spPr>
            <a:xfrm>
              <a:off x="599565" y="-1"/>
              <a:ext cx="1966929" cy="3868839"/>
            </a:xfrm>
            <a:custGeom>
              <a:avLst/>
              <a:gdLst>
                <a:gd name="connsiteX0" fmla="*/ 0 w 1743313"/>
                <a:gd name="connsiteY0" fmla="*/ 0 h 3429000"/>
                <a:gd name="connsiteX1" fmla="*/ 418303 w 1743313"/>
                <a:gd name="connsiteY1" fmla="*/ 0 h 3429000"/>
                <a:gd name="connsiteX2" fmla="*/ 1743313 w 1743313"/>
                <a:gd name="connsiteY2" fmla="*/ 3429000 h 3429000"/>
                <a:gd name="connsiteX3" fmla="*/ 1325010 w 1743313"/>
                <a:gd name="connsiteY3" fmla="*/ 3429000 h 3429000"/>
                <a:gd name="connsiteX4" fmla="*/ 0 w 1743313"/>
                <a:gd name="connsiteY4" fmla="*/ 0 h 342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313" h="3429000">
                  <a:moveTo>
                    <a:pt x="0" y="0"/>
                  </a:moveTo>
                  <a:lnTo>
                    <a:pt x="418303" y="0"/>
                  </a:lnTo>
                  <a:lnTo>
                    <a:pt x="1743313" y="3429000"/>
                  </a:lnTo>
                  <a:lnTo>
                    <a:pt x="1325010" y="3429000"/>
                  </a:lnTo>
                  <a:lnTo>
                    <a:pt x="0" y="0"/>
                  </a:lnTo>
                  <a:close/>
                </a:path>
              </a:pathLst>
            </a:custGeom>
            <a:solidFill>
              <a:srgbClr val="1D4D71"/>
            </a:solidFill>
            <a:ln>
              <a:noFill/>
            </a:ln>
            <a:effectLst>
              <a:innerShdw blurRad="63500" dist="203200" dir="2400000">
                <a:schemeClr val="tx1">
                  <a:lumMod val="75000"/>
                  <a:lumOff val="25000"/>
                  <a:alpha val="4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3" name="任意多边形: 形状 12"/>
            <p:cNvSpPr/>
            <p:nvPr/>
          </p:nvSpPr>
          <p:spPr>
            <a:xfrm>
              <a:off x="599565" y="2800957"/>
              <a:ext cx="2062612" cy="4057043"/>
            </a:xfrm>
            <a:custGeom>
              <a:avLst/>
              <a:gdLst>
                <a:gd name="connsiteX0" fmla="*/ 1325010 w 1743313"/>
                <a:gd name="connsiteY0" fmla="*/ 0 h 3429000"/>
                <a:gd name="connsiteX1" fmla="*/ 1743313 w 1743313"/>
                <a:gd name="connsiteY1" fmla="*/ 0 h 3429000"/>
                <a:gd name="connsiteX2" fmla="*/ 418303 w 1743313"/>
                <a:gd name="connsiteY2" fmla="*/ 3429000 h 3429000"/>
                <a:gd name="connsiteX3" fmla="*/ 0 w 1743313"/>
                <a:gd name="connsiteY3" fmla="*/ 3429000 h 3429000"/>
                <a:gd name="connsiteX4" fmla="*/ 1325010 w 1743313"/>
                <a:gd name="connsiteY4" fmla="*/ 0 h 342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313" h="3429000">
                  <a:moveTo>
                    <a:pt x="1325010" y="0"/>
                  </a:moveTo>
                  <a:lnTo>
                    <a:pt x="1743313" y="0"/>
                  </a:lnTo>
                  <a:lnTo>
                    <a:pt x="418303" y="3429000"/>
                  </a:lnTo>
                  <a:lnTo>
                    <a:pt x="0" y="3429000"/>
                  </a:lnTo>
                  <a:lnTo>
                    <a:pt x="1325010" y="0"/>
                  </a:lnTo>
                  <a:close/>
                </a:path>
              </a:pathLst>
            </a:custGeom>
            <a:solidFill>
              <a:srgbClr val="1D4D71"/>
            </a:solidFill>
            <a:ln>
              <a:noFill/>
            </a:ln>
            <a:effectLst>
              <a:innerShdw blurRad="304800" dir="11400000">
                <a:schemeClr val="tx1">
                  <a:lumMod val="75000"/>
                  <a:lumOff val="2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nvGrpSpPr>
            <p:cNvPr id="14" name="组合 13"/>
            <p:cNvGrpSpPr/>
            <p:nvPr/>
          </p:nvGrpSpPr>
          <p:grpSpPr>
            <a:xfrm>
              <a:off x="1006998" y="0"/>
              <a:ext cx="4720970" cy="6884043"/>
              <a:chOff x="1006998" y="0"/>
              <a:chExt cx="4720970" cy="6884043"/>
            </a:xfrm>
          </p:grpSpPr>
          <p:sp>
            <p:nvSpPr>
              <p:cNvPr id="15" name="任意多边形: 形状 14"/>
              <p:cNvSpPr/>
              <p:nvPr/>
            </p:nvSpPr>
            <p:spPr>
              <a:xfrm>
                <a:off x="3665356" y="400715"/>
                <a:ext cx="1029806" cy="2025570"/>
              </a:xfrm>
              <a:custGeom>
                <a:avLst/>
                <a:gdLst>
                  <a:gd name="connsiteX0" fmla="*/ 0 w 1743313"/>
                  <a:gd name="connsiteY0" fmla="*/ 0 h 3429000"/>
                  <a:gd name="connsiteX1" fmla="*/ 418303 w 1743313"/>
                  <a:gd name="connsiteY1" fmla="*/ 0 h 3429000"/>
                  <a:gd name="connsiteX2" fmla="*/ 1743313 w 1743313"/>
                  <a:gd name="connsiteY2" fmla="*/ 3429000 h 3429000"/>
                  <a:gd name="connsiteX3" fmla="*/ 1325010 w 1743313"/>
                  <a:gd name="connsiteY3" fmla="*/ 3429000 h 3429000"/>
                  <a:gd name="connsiteX4" fmla="*/ 0 w 1743313"/>
                  <a:gd name="connsiteY4" fmla="*/ 0 h 342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313" h="3429000">
                    <a:moveTo>
                      <a:pt x="0" y="0"/>
                    </a:moveTo>
                    <a:lnTo>
                      <a:pt x="418303" y="0"/>
                    </a:lnTo>
                    <a:lnTo>
                      <a:pt x="1743313" y="3429000"/>
                    </a:lnTo>
                    <a:lnTo>
                      <a:pt x="1325010" y="3429000"/>
                    </a:lnTo>
                    <a:lnTo>
                      <a:pt x="0" y="0"/>
                    </a:lnTo>
                    <a:close/>
                  </a:path>
                </a:pathLst>
              </a:custGeom>
              <a:solidFill>
                <a:srgbClr val="1D4D7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pic>
            <p:nvPicPr>
              <p:cNvPr id="16" name="图片 15"/>
              <p:cNvPicPr>
                <a:picLocks noChangeAspect="1"/>
              </p:cNvPicPr>
              <p:nvPr/>
            </p:nvPicPr>
            <p:blipFill>
              <a:blip r:embed="rId2" cstate="print"/>
              <a:srcRect/>
              <a:stretch>
                <a:fillRect/>
              </a:stretch>
            </p:blipFill>
            <p:spPr>
              <a:xfrm>
                <a:off x="1006998" y="0"/>
                <a:ext cx="3402958" cy="6858000"/>
              </a:xfrm>
              <a:custGeom>
                <a:avLst/>
                <a:gdLst>
                  <a:gd name="connsiteX0" fmla="*/ 0 w 3402958"/>
                  <a:gd name="connsiteY0" fmla="*/ 0 h 6858000"/>
                  <a:gd name="connsiteX1" fmla="*/ 2077948 w 3402958"/>
                  <a:gd name="connsiteY1" fmla="*/ 0 h 6858000"/>
                  <a:gd name="connsiteX2" fmla="*/ 3402958 w 3402958"/>
                  <a:gd name="connsiteY2" fmla="*/ 3429000 h 6858000"/>
                  <a:gd name="connsiteX3" fmla="*/ 2077948 w 3402958"/>
                  <a:gd name="connsiteY3" fmla="*/ 6858000 h 6858000"/>
                  <a:gd name="connsiteX4" fmla="*/ 0 w 3402958"/>
                  <a:gd name="connsiteY4" fmla="*/ 6858000 h 6858000"/>
                  <a:gd name="connsiteX5" fmla="*/ 1325010 w 3402958"/>
                  <a:gd name="connsiteY5" fmla="*/ 3429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2958" h="6858000">
                    <a:moveTo>
                      <a:pt x="0" y="0"/>
                    </a:moveTo>
                    <a:lnTo>
                      <a:pt x="2077948" y="0"/>
                    </a:lnTo>
                    <a:lnTo>
                      <a:pt x="3402958" y="3429000"/>
                    </a:lnTo>
                    <a:lnTo>
                      <a:pt x="2077948" y="6858000"/>
                    </a:lnTo>
                    <a:lnTo>
                      <a:pt x="0" y="6858000"/>
                    </a:lnTo>
                    <a:lnTo>
                      <a:pt x="1325010" y="3429000"/>
                    </a:lnTo>
                    <a:close/>
                  </a:path>
                </a:pathLst>
              </a:custGeom>
              <a:effectLst>
                <a:outerShdw blurRad="63500" sx="103000" sy="103000" algn="ctr" rotWithShape="0">
                  <a:schemeClr val="tx1">
                    <a:lumMod val="75000"/>
                    <a:lumOff val="25000"/>
                    <a:alpha val="34000"/>
                  </a:schemeClr>
                </a:outerShdw>
              </a:effectLst>
            </p:spPr>
          </p:pic>
          <p:sp>
            <p:nvSpPr>
              <p:cNvPr id="17" name="任意多边形: 形状 16"/>
              <p:cNvSpPr/>
              <p:nvPr/>
            </p:nvSpPr>
            <p:spPr>
              <a:xfrm>
                <a:off x="3665356" y="2827000"/>
                <a:ext cx="2062612" cy="4057043"/>
              </a:xfrm>
              <a:custGeom>
                <a:avLst/>
                <a:gdLst>
                  <a:gd name="connsiteX0" fmla="*/ 1325010 w 1743313"/>
                  <a:gd name="connsiteY0" fmla="*/ 0 h 3429000"/>
                  <a:gd name="connsiteX1" fmla="*/ 1743313 w 1743313"/>
                  <a:gd name="connsiteY1" fmla="*/ 0 h 3429000"/>
                  <a:gd name="connsiteX2" fmla="*/ 418303 w 1743313"/>
                  <a:gd name="connsiteY2" fmla="*/ 3429000 h 3429000"/>
                  <a:gd name="connsiteX3" fmla="*/ 0 w 1743313"/>
                  <a:gd name="connsiteY3" fmla="*/ 3429000 h 3429000"/>
                  <a:gd name="connsiteX4" fmla="*/ 1325010 w 1743313"/>
                  <a:gd name="connsiteY4" fmla="*/ 0 h 342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313" h="3429000">
                    <a:moveTo>
                      <a:pt x="1325010" y="0"/>
                    </a:moveTo>
                    <a:lnTo>
                      <a:pt x="1743313" y="0"/>
                    </a:lnTo>
                    <a:lnTo>
                      <a:pt x="418303" y="3429000"/>
                    </a:lnTo>
                    <a:lnTo>
                      <a:pt x="0" y="3429000"/>
                    </a:lnTo>
                    <a:lnTo>
                      <a:pt x="1325010" y="0"/>
                    </a:lnTo>
                    <a:close/>
                  </a:path>
                </a:pathLst>
              </a:custGeom>
              <a:solidFill>
                <a:srgbClr val="BC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E1BC62A4-E876-4F5A-B4F1-4E478916396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A9AF076A-417F-4F3D-A6D3-A7B0323A134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0" y="4139565"/>
            <a:ext cx="7646670" cy="1076325"/>
          </a:xfrm>
          <a:prstGeom prst="rect">
            <a:avLst/>
          </a:prstGeom>
          <a:noFill/>
        </p:spPr>
        <p:txBody>
          <a:bodyPr wrap="square" rtlCol="0">
            <a:spAutoFit/>
          </a:bodyPr>
          <a:lstStyle/>
          <a:p>
            <a:pPr algn="ctr"/>
            <a:r>
              <a:rPr lang="en-US" sz="3200" b="1" u="sng" dirty="0">
                <a:ln w="12700">
                  <a:solidFill>
                    <a:schemeClr val="tx2">
                      <a:lumMod val="75000"/>
                    </a:schemeClr>
                  </a:solidFill>
                  <a:prstDash val="solid"/>
                </a:ln>
                <a:gradFill>
                  <a:gsLst>
                    <a:gs pos="0">
                      <a:srgbClr val="007BD3"/>
                    </a:gs>
                    <a:gs pos="100000">
                      <a:srgbClr val="034373"/>
                    </a:gs>
                  </a:gsLst>
                  <a:lin scaled="0"/>
                </a:gra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sym typeface="+mn-ea"/>
              </a:rPr>
              <a:t>A case study from Indian e-commerce customers</a:t>
            </a:r>
            <a:endParaRPr lang="en-US" altLang="en-US" sz="3200" b="1" u="sng" dirty="0">
              <a:ln w="12700">
                <a:solidFill>
                  <a:schemeClr val="tx2">
                    <a:lumMod val="75000"/>
                  </a:schemeClr>
                </a:solidFill>
                <a:prstDash val="solid"/>
              </a:ln>
              <a:gradFill>
                <a:gsLst>
                  <a:gs pos="0">
                    <a:srgbClr val="007BD3"/>
                  </a:gs>
                  <a:gs pos="100000">
                    <a:srgbClr val="034373"/>
                  </a:gs>
                </a:gsLst>
                <a:lin scaled="0"/>
              </a:gradFill>
              <a:effectLst>
                <a:outerShdw dist="38100" dir="2640000" algn="bl" rotWithShape="0">
                  <a:schemeClr val="tx2">
                    <a:lumMod val="75000"/>
                  </a:schemeClr>
                </a:outerShdw>
              </a:effectLst>
              <a:latin typeface="Times New Roman" panose="02020603050405020304" pitchFamily="18" charset="0"/>
              <a:ea typeface="Calibri" panose="020F0502020204030204" pitchFamily="34" charset="0"/>
              <a:cs typeface="Times New Roman" panose="02020603050405020304" pitchFamily="18" charset="0"/>
              <a:sym typeface="+mn-ea"/>
            </a:endParaRPr>
          </a:p>
        </p:txBody>
      </p:sp>
      <p:sp>
        <p:nvSpPr>
          <p:cNvPr id="24" name="箭头: V 形 23"/>
          <p:cNvSpPr/>
          <p:nvPr/>
        </p:nvSpPr>
        <p:spPr>
          <a:xfrm>
            <a:off x="358880" y="5674995"/>
            <a:ext cx="200001" cy="274320"/>
          </a:xfrm>
          <a:prstGeom prst="chevron">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5" name="文本框 24"/>
          <p:cNvSpPr txBox="1"/>
          <p:nvPr/>
        </p:nvSpPr>
        <p:spPr>
          <a:xfrm>
            <a:off x="558800" y="5573395"/>
            <a:ext cx="4246245" cy="706755"/>
          </a:xfrm>
          <a:prstGeom prst="rect">
            <a:avLst/>
          </a:prstGeom>
          <a:noFill/>
        </p:spPr>
        <p:txBody>
          <a:bodyPr wrap="square" rtlCol="0">
            <a:spAutoFit/>
            <a:scene3d>
              <a:camera prst="orthographicFront"/>
              <a:lightRig rig="threePt" dir="t"/>
            </a:scene3d>
          </a:bodyPr>
          <a:lstStyle/>
          <a:p>
            <a:r>
              <a:rPr lang="en-IN" sz="2000" b="1" u="sng" dirty="0">
                <a:ln w="12700">
                  <a:solidFill>
                    <a:schemeClr val="accent5"/>
                  </a:solidFill>
                  <a:prstDash val="solid"/>
                </a:ln>
                <a:solidFill>
                  <a:srgbClr val="C90002"/>
                </a:solidFill>
                <a:effectLst/>
                <a:latin typeface="Times New Roman" panose="02020603050405020304" pitchFamily="18" charset="0"/>
                <a:cs typeface="Times New Roman" panose="02020603050405020304" pitchFamily="18" charset="0"/>
                <a:sym typeface="+mn-ea"/>
              </a:rPr>
              <a:t>SUBMITTED BY:  </a:t>
            </a:r>
            <a:r>
              <a:rPr lang="en-US" altLang="en-IN" sz="2000" b="1" u="sng" dirty="0">
                <a:ln w="12700">
                  <a:solidFill>
                    <a:schemeClr val="accent5"/>
                  </a:solidFill>
                  <a:prstDash val="solid"/>
                </a:ln>
                <a:solidFill>
                  <a:srgbClr val="C90002"/>
                </a:solidFill>
                <a:effectLst/>
                <a:latin typeface="Times New Roman" panose="02020603050405020304" pitchFamily="18" charset="0"/>
                <a:cs typeface="Times New Roman" panose="02020603050405020304" pitchFamily="18" charset="0"/>
                <a:sym typeface="+mn-ea"/>
              </a:rPr>
              <a:t>DILIP KUMAR</a:t>
            </a:r>
            <a:endParaRPr lang="en-IN" sz="2000" b="1" u="sng" dirty="0">
              <a:ln w="12700">
                <a:solidFill>
                  <a:schemeClr val="accent5"/>
                </a:solidFill>
                <a:prstDash val="solid"/>
              </a:ln>
              <a:solidFill>
                <a:srgbClr val="C90002"/>
              </a:solidFill>
              <a:effectLst/>
              <a:latin typeface="Times New Roman" panose="02020603050405020304" pitchFamily="18" charset="0"/>
              <a:cs typeface="Times New Roman" panose="02020603050405020304" pitchFamily="18" charset="0"/>
            </a:endParaRPr>
          </a:p>
          <a:p>
            <a:endParaRPr lang="en-IN" altLang="zh-CN" sz="2000" b="1" u="sng" dirty="0">
              <a:ln w="12700">
                <a:solidFill>
                  <a:schemeClr val="accent5"/>
                </a:solidFill>
                <a:prstDash val="solid"/>
              </a:ln>
              <a:solidFill>
                <a:srgbClr val="C9000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0" y="0"/>
            <a:ext cx="7310755" cy="3039110"/>
          </a:xfrm>
          <a:prstGeom prst="rect">
            <a:avLst/>
          </a:prstGeom>
        </p:spPr>
      </p:pic>
      <p:pic>
        <p:nvPicPr>
          <p:cNvPr id="3" name="Picture 2"/>
          <p:cNvPicPr>
            <a:picLocks noChangeAspect="1"/>
          </p:cNvPicPr>
          <p:nvPr/>
        </p:nvPicPr>
        <p:blipFill>
          <a:blip r:embed="rId2"/>
          <a:stretch>
            <a:fillRect/>
          </a:stretch>
        </p:blipFill>
        <p:spPr>
          <a:xfrm>
            <a:off x="0" y="0"/>
            <a:ext cx="8125460" cy="3748405"/>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7818755" y="0"/>
            <a:ext cx="3514725" cy="17621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18100" y="780415"/>
            <a:ext cx="5930265" cy="1445260"/>
          </a:xfrm>
          <a:prstGeom prst="rect">
            <a:avLst/>
          </a:prstGeom>
          <a:noFill/>
        </p:spPr>
        <p:txBody>
          <a:bodyPr wrap="square" rtlCol="0">
            <a:spAutoFit/>
          </a:bodyPr>
          <a:lstStyle/>
          <a:p>
            <a:pPr algn="ctr"/>
            <a:r>
              <a:rPr lang="en-US" sz="2400" dirty="0" smtClean="0">
                <a:gradFill>
                  <a:gsLst>
                    <a:gs pos="0">
                      <a:srgbClr val="007BD3"/>
                    </a:gs>
                    <a:gs pos="100000">
                      <a:srgbClr val="034373"/>
                    </a:gs>
                  </a:gsLst>
                  <a:lin scaled="0"/>
                </a:gradFill>
                <a:latin typeface="Arial Rounded MT Bold" panose="020F0704030504030204" pitchFamily="34" charset="0"/>
                <a:sym typeface="+mn-ea"/>
              </a:rPr>
              <a:t>Visualising the Gender of respondent</a:t>
            </a:r>
            <a:r>
              <a:rPr lang="en-US" sz="3200" dirty="0" smtClean="0">
                <a:solidFill>
                  <a:srgbClr val="00B050"/>
                </a:solidFill>
                <a:latin typeface="Arial Rounded MT Bold" panose="020F0704030504030204" pitchFamily="34" charset="0"/>
                <a:sym typeface="+mn-ea"/>
              </a:rPr>
              <a:t> </a:t>
            </a:r>
            <a:endParaRPr sz="3200">
              <a:solidFill>
                <a:srgbClr val="00B050"/>
              </a:solidFill>
              <a:latin typeface="Arial Rounded MT Bold" panose="020F0704030504030204" pitchFamily="34" charset="0"/>
            </a:endParaRPr>
          </a:p>
          <a:p>
            <a:pPr algn="dist"/>
            <a:endParaRPr sz="2800">
              <a:gradFill>
                <a:gsLst>
                  <a:gs pos="0">
                    <a:srgbClr val="E30000"/>
                  </a:gs>
                  <a:gs pos="100000">
                    <a:srgbClr val="760303"/>
                  </a:gs>
                </a:gsLst>
                <a:lin scaled="0"/>
              </a:gradFill>
              <a:latin typeface="Arial Rounded MT Bold" panose="020F0704030504030204" pitchFamily="34" charset="0"/>
            </a:endParaRPr>
          </a:p>
          <a:p>
            <a:pPr algn="dist"/>
            <a:endParaRPr lang="zh-CN" altLang="en-US" sz="2800" b="1">
              <a:gradFill>
                <a:gsLst>
                  <a:gs pos="0">
                    <a:srgbClr val="E30000"/>
                  </a:gs>
                  <a:gs pos="100000">
                    <a:srgbClr val="760303"/>
                  </a:gs>
                </a:gsLst>
                <a:lin scaled="0"/>
              </a:gradFill>
              <a:latin typeface="Arial Rounded MT Bold" panose="020F0704030504030204" pitchFamily="34" charset="0"/>
              <a:ea typeface="Calibri" panose="020F0502020204030204" pitchFamily="34" charset="0"/>
            </a:endParaRPr>
          </a:p>
        </p:txBody>
      </p:sp>
      <p:sp>
        <p:nvSpPr>
          <p:cNvPr id="4" name="文本框 3"/>
          <p:cNvSpPr txBox="1"/>
          <p:nvPr/>
        </p:nvSpPr>
        <p:spPr>
          <a:xfrm rot="16200000">
            <a:off x="-2387669" y="3168238"/>
            <a:ext cx="5297600" cy="521970"/>
          </a:xfrm>
          <a:prstGeom prst="rect">
            <a:avLst/>
          </a:prstGeom>
          <a:noFill/>
        </p:spPr>
        <p:txBody>
          <a:bodyPr wrap="square" rtlCol="0">
            <a:spAutoFit/>
          </a:bodyPr>
          <a:lstStyle/>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pic>
        <p:nvPicPr>
          <p:cNvPr id="9" name="Picture 8" descr="1.png"/>
          <p:cNvPicPr>
            <a:picLocks noChangeAspect="1"/>
          </p:cNvPicPr>
          <p:nvPr/>
        </p:nvPicPr>
        <p:blipFill>
          <a:blip r:embed="rId1"/>
          <a:stretch>
            <a:fillRect/>
          </a:stretch>
        </p:blipFill>
        <p:spPr>
          <a:xfrm>
            <a:off x="6704330" y="2225040"/>
            <a:ext cx="3989705" cy="38531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18100" y="780415"/>
            <a:ext cx="5930265" cy="1814830"/>
          </a:xfrm>
          <a:prstGeom prst="rect">
            <a:avLst/>
          </a:prstGeom>
          <a:noFill/>
        </p:spPr>
        <p:txBody>
          <a:bodyPr wrap="square" rtlCol="0">
            <a:spAutoFit/>
          </a:bodyPr>
          <a:lstStyle/>
          <a:p>
            <a:pPr algn="ctr"/>
            <a:r>
              <a:rPr lang="en-US" sz="2400" dirty="0" smtClean="0">
                <a:gradFill>
                  <a:gsLst>
                    <a:gs pos="0">
                      <a:srgbClr val="007BD3"/>
                    </a:gs>
                    <a:gs pos="100000">
                      <a:srgbClr val="034373"/>
                    </a:gs>
                  </a:gsLst>
                  <a:lin scaled="0"/>
                </a:gradFill>
                <a:latin typeface="Arial Rounded MT Bold" panose="020F0704030504030204" pitchFamily="34" charset="0"/>
                <a:sym typeface="+mn-ea"/>
              </a:rPr>
              <a:t>Maximum customers are from Delhi</a:t>
            </a:r>
            <a:endParaRPr lang="en-US" sz="2400" dirty="0" smtClean="0">
              <a:gradFill>
                <a:gsLst>
                  <a:gs pos="0">
                    <a:srgbClr val="007BD3"/>
                  </a:gs>
                  <a:gs pos="100000">
                    <a:srgbClr val="034373"/>
                  </a:gs>
                </a:gsLst>
                <a:lin scaled="0"/>
              </a:gradFill>
              <a:latin typeface="Arial Rounded MT Bold" panose="020F0704030504030204" pitchFamily="34" charset="0"/>
            </a:endParaRPr>
          </a:p>
          <a:p>
            <a:pPr algn="ctr"/>
            <a:r>
              <a:rPr lang="en-US" sz="3200" dirty="0" smtClean="0">
                <a:solidFill>
                  <a:srgbClr val="00B050"/>
                </a:solidFill>
                <a:latin typeface="Arial Rounded MT Bold" panose="020F0704030504030204" pitchFamily="34" charset="0"/>
                <a:sym typeface="+mn-ea"/>
              </a:rPr>
              <a:t> </a:t>
            </a:r>
            <a:endParaRPr sz="3200">
              <a:solidFill>
                <a:srgbClr val="00B050"/>
              </a:solidFill>
              <a:latin typeface="Arial Rounded MT Bold" panose="020F0704030504030204" pitchFamily="34" charset="0"/>
            </a:endParaRPr>
          </a:p>
          <a:p>
            <a:pPr algn="dist"/>
            <a:endParaRPr sz="2800">
              <a:gradFill>
                <a:gsLst>
                  <a:gs pos="0">
                    <a:srgbClr val="E30000"/>
                  </a:gs>
                  <a:gs pos="100000">
                    <a:srgbClr val="760303"/>
                  </a:gs>
                </a:gsLst>
                <a:lin scaled="0"/>
              </a:gradFill>
              <a:latin typeface="Arial Rounded MT Bold" panose="020F0704030504030204" pitchFamily="34" charset="0"/>
            </a:endParaRPr>
          </a:p>
          <a:p>
            <a:pPr algn="dist"/>
            <a:endParaRPr lang="zh-CN" altLang="en-US" sz="2800" b="1">
              <a:gradFill>
                <a:gsLst>
                  <a:gs pos="0">
                    <a:srgbClr val="E30000"/>
                  </a:gs>
                  <a:gs pos="100000">
                    <a:srgbClr val="760303"/>
                  </a:gs>
                </a:gsLst>
                <a:lin scaled="0"/>
              </a:gradFill>
              <a:latin typeface="Arial Rounded MT Bold" panose="020F0704030504030204" pitchFamily="34" charset="0"/>
              <a:ea typeface="Calibri" panose="020F0502020204030204" pitchFamily="34" charset="0"/>
            </a:endParaRPr>
          </a:p>
        </p:txBody>
      </p:sp>
      <p:sp>
        <p:nvSpPr>
          <p:cNvPr id="4" name="文本框 3"/>
          <p:cNvSpPr txBox="1"/>
          <p:nvPr/>
        </p:nvSpPr>
        <p:spPr>
          <a:xfrm rot="16200000">
            <a:off x="-2387669" y="3168238"/>
            <a:ext cx="5297600" cy="521970"/>
          </a:xfrm>
          <a:prstGeom prst="rect">
            <a:avLst/>
          </a:prstGeom>
          <a:noFill/>
        </p:spPr>
        <p:txBody>
          <a:bodyPr wrap="square" rtlCol="0">
            <a:spAutoFit/>
          </a:bodyPr>
          <a:lstStyle/>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01807" y="2862655"/>
            <a:ext cx="5563843" cy="32158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78960" y="780415"/>
            <a:ext cx="7813040" cy="891540"/>
          </a:xfrm>
          <a:prstGeom prst="rect">
            <a:avLst/>
          </a:prstGeom>
          <a:noFill/>
        </p:spPr>
        <p:txBody>
          <a:bodyPr wrap="square" rtlCol="0">
            <a:spAutoFit/>
          </a:bodyPr>
          <a:lstStyle/>
          <a:p>
            <a:pPr algn="ctr"/>
            <a:r>
              <a:rPr lang="en-US" sz="2400" dirty="0" smtClean="0">
                <a:gradFill>
                  <a:gsLst>
                    <a:gs pos="0">
                      <a:srgbClr val="007BD3"/>
                    </a:gs>
                    <a:gs pos="100000">
                      <a:srgbClr val="034373"/>
                    </a:gs>
                  </a:gsLst>
                  <a:lin scaled="0"/>
                </a:gradFill>
                <a:latin typeface="Arial Rounded MT Bold" panose="020F0704030504030204" pitchFamily="34" charset="0"/>
                <a:sym typeface="+mn-ea"/>
              </a:rPr>
              <a:t>Flipkart and Amazon has wide variety of products</a:t>
            </a:r>
            <a:endParaRPr sz="2800">
              <a:gradFill>
                <a:gsLst>
                  <a:gs pos="0">
                    <a:srgbClr val="E30000"/>
                  </a:gs>
                  <a:gs pos="100000">
                    <a:srgbClr val="760303"/>
                  </a:gs>
                </a:gsLst>
                <a:lin scaled="0"/>
              </a:gradFill>
              <a:latin typeface="Arial Rounded MT Bold" panose="020F0704030504030204" pitchFamily="34" charset="0"/>
            </a:endParaRPr>
          </a:p>
          <a:p>
            <a:pPr algn="dist"/>
            <a:endParaRPr lang="zh-CN" altLang="en-US" sz="2800" b="1">
              <a:gradFill>
                <a:gsLst>
                  <a:gs pos="0">
                    <a:srgbClr val="E30000"/>
                  </a:gs>
                  <a:gs pos="100000">
                    <a:srgbClr val="760303"/>
                  </a:gs>
                </a:gsLst>
                <a:lin scaled="0"/>
              </a:gradFill>
              <a:latin typeface="Arial Rounded MT Bold" panose="020F0704030504030204" pitchFamily="34" charset="0"/>
              <a:ea typeface="Calibri" panose="020F0502020204030204" pitchFamily="34" charset="0"/>
            </a:endParaRPr>
          </a:p>
        </p:txBody>
      </p:sp>
      <p:sp>
        <p:nvSpPr>
          <p:cNvPr id="4" name="文本框 3"/>
          <p:cNvSpPr txBox="1"/>
          <p:nvPr/>
        </p:nvSpPr>
        <p:spPr>
          <a:xfrm rot="16200000">
            <a:off x="-2387669" y="3168238"/>
            <a:ext cx="5297600" cy="521970"/>
          </a:xfrm>
          <a:prstGeom prst="rect">
            <a:avLst/>
          </a:prstGeom>
          <a:noFill/>
        </p:spPr>
        <p:txBody>
          <a:bodyPr wrap="square" rtlCol="0">
            <a:spAutoFit/>
          </a:bodyPr>
          <a:lstStyle/>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91480" y="2073910"/>
            <a:ext cx="6700520" cy="34048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65345" y="780415"/>
            <a:ext cx="7526655" cy="1814830"/>
          </a:xfrm>
          <a:prstGeom prst="rect">
            <a:avLst/>
          </a:prstGeom>
          <a:noFill/>
        </p:spPr>
        <p:txBody>
          <a:bodyPr wrap="square" rtlCol="0">
            <a:spAutoFit/>
          </a:bodyPr>
          <a:lstStyle/>
          <a:p>
            <a:pPr algn="ctr"/>
            <a:r>
              <a:rPr lang="en-US" sz="2400" dirty="0" smtClean="0">
                <a:gradFill>
                  <a:gsLst>
                    <a:gs pos="0">
                      <a:srgbClr val="007BD3"/>
                    </a:gs>
                    <a:gs pos="100000">
                      <a:srgbClr val="034373"/>
                    </a:gs>
                  </a:gsLst>
                  <a:lin scaled="0"/>
                </a:gradFill>
                <a:latin typeface="Arial Rounded MT Bold" panose="020F0704030504030204" pitchFamily="34" charset="0"/>
                <a:sym typeface="+mn-ea"/>
              </a:rPr>
              <a:t>Flipkart and Amazon provide complete and relevant information about products</a:t>
            </a:r>
            <a:r>
              <a:rPr lang="en-US" sz="3200" dirty="0" smtClean="0">
                <a:solidFill>
                  <a:srgbClr val="00B050"/>
                </a:solidFill>
                <a:latin typeface="Arial Rounded MT Bold" panose="020F0704030504030204" pitchFamily="34" charset="0"/>
                <a:sym typeface="+mn-ea"/>
              </a:rPr>
              <a:t> </a:t>
            </a:r>
            <a:endParaRPr sz="3200">
              <a:solidFill>
                <a:srgbClr val="00B050"/>
              </a:solidFill>
              <a:latin typeface="Arial Rounded MT Bold" panose="020F0704030504030204" pitchFamily="34" charset="0"/>
            </a:endParaRPr>
          </a:p>
          <a:p>
            <a:pPr algn="dist"/>
            <a:endParaRPr sz="2800">
              <a:gradFill>
                <a:gsLst>
                  <a:gs pos="0">
                    <a:srgbClr val="E30000"/>
                  </a:gs>
                  <a:gs pos="100000">
                    <a:srgbClr val="760303"/>
                  </a:gs>
                </a:gsLst>
                <a:lin scaled="0"/>
              </a:gradFill>
              <a:latin typeface="Arial Rounded MT Bold" panose="020F0704030504030204" pitchFamily="34" charset="0"/>
            </a:endParaRPr>
          </a:p>
          <a:p>
            <a:pPr algn="dist"/>
            <a:endParaRPr lang="zh-CN" altLang="en-US" sz="2800" b="1">
              <a:gradFill>
                <a:gsLst>
                  <a:gs pos="0">
                    <a:srgbClr val="E30000"/>
                  </a:gs>
                  <a:gs pos="100000">
                    <a:srgbClr val="760303"/>
                  </a:gs>
                </a:gsLst>
                <a:lin scaled="0"/>
              </a:gradFill>
              <a:latin typeface="Arial Rounded MT Bold" panose="020F0704030504030204" pitchFamily="34" charset="0"/>
              <a:ea typeface="Calibri" panose="020F0502020204030204" pitchFamily="34" charset="0"/>
            </a:endParaRPr>
          </a:p>
        </p:txBody>
      </p:sp>
      <p:sp>
        <p:nvSpPr>
          <p:cNvPr id="4" name="文本框 3"/>
          <p:cNvSpPr txBox="1"/>
          <p:nvPr/>
        </p:nvSpPr>
        <p:spPr>
          <a:xfrm rot="16200000">
            <a:off x="-2387669" y="3168238"/>
            <a:ext cx="5297600" cy="521970"/>
          </a:xfrm>
          <a:prstGeom prst="rect">
            <a:avLst/>
          </a:prstGeom>
          <a:noFill/>
        </p:spPr>
        <p:txBody>
          <a:bodyPr wrap="square" rtlCol="0">
            <a:spAutoFit/>
          </a:bodyPr>
          <a:lstStyle/>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8445" y="2595245"/>
            <a:ext cx="6180455" cy="3016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17465" y="780415"/>
            <a:ext cx="5930265" cy="891540"/>
          </a:xfrm>
          <a:prstGeom prst="rect">
            <a:avLst/>
          </a:prstGeom>
          <a:noFill/>
        </p:spPr>
        <p:txBody>
          <a:bodyPr wrap="square" rtlCol="0">
            <a:spAutoFit/>
          </a:bodyPr>
          <a:lstStyle/>
          <a:p>
            <a:pPr algn="ctr"/>
            <a:r>
              <a:rPr lang="en-US" sz="2400" dirty="0" smtClean="0">
                <a:gradFill>
                  <a:gsLst>
                    <a:gs pos="0">
                      <a:srgbClr val="007BD3"/>
                    </a:gs>
                    <a:gs pos="100000">
                      <a:srgbClr val="034373"/>
                    </a:gs>
                  </a:gsLst>
                  <a:lin scaled="0"/>
                </a:gradFill>
                <a:latin typeface="Arial Rounded MT Bold" panose="020F0704030504030204" pitchFamily="34" charset="0"/>
                <a:sym typeface="+mn-ea"/>
              </a:rPr>
              <a:t>Fast loading website is Amazon</a:t>
            </a:r>
            <a:endParaRPr sz="2800">
              <a:gradFill>
                <a:gsLst>
                  <a:gs pos="0">
                    <a:srgbClr val="E30000"/>
                  </a:gs>
                  <a:gs pos="100000">
                    <a:srgbClr val="760303"/>
                  </a:gs>
                </a:gsLst>
                <a:lin scaled="0"/>
              </a:gradFill>
              <a:latin typeface="Arial Rounded MT Bold" panose="020F0704030504030204" pitchFamily="34" charset="0"/>
            </a:endParaRPr>
          </a:p>
          <a:p>
            <a:pPr algn="dist"/>
            <a:endParaRPr lang="zh-CN" altLang="en-US" sz="2800" b="1">
              <a:gradFill>
                <a:gsLst>
                  <a:gs pos="0">
                    <a:srgbClr val="E30000"/>
                  </a:gs>
                  <a:gs pos="100000">
                    <a:srgbClr val="760303"/>
                  </a:gs>
                </a:gsLst>
                <a:lin scaled="0"/>
              </a:gradFill>
              <a:latin typeface="Arial Rounded MT Bold" panose="020F0704030504030204" pitchFamily="34" charset="0"/>
              <a:ea typeface="Calibri" panose="020F0502020204030204" pitchFamily="34" charset="0"/>
            </a:endParaRPr>
          </a:p>
        </p:txBody>
      </p:sp>
      <p:sp>
        <p:nvSpPr>
          <p:cNvPr id="4" name="文本框 3"/>
          <p:cNvSpPr txBox="1"/>
          <p:nvPr/>
        </p:nvSpPr>
        <p:spPr>
          <a:xfrm rot="16200000">
            <a:off x="-2387669" y="3168238"/>
            <a:ext cx="5297600" cy="521970"/>
          </a:xfrm>
          <a:prstGeom prst="rect">
            <a:avLst/>
          </a:prstGeom>
          <a:noFill/>
        </p:spPr>
        <p:txBody>
          <a:bodyPr wrap="square" rtlCol="0">
            <a:spAutoFit/>
          </a:bodyPr>
          <a:lstStyle/>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25770" y="2052320"/>
            <a:ext cx="6025515" cy="3025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44060" y="780415"/>
            <a:ext cx="7647305" cy="829945"/>
          </a:xfrm>
          <a:prstGeom prst="rect">
            <a:avLst/>
          </a:prstGeom>
          <a:noFill/>
        </p:spPr>
        <p:txBody>
          <a:bodyPr wrap="square" rtlCol="0">
            <a:spAutoFit/>
          </a:bodyPr>
          <a:lstStyle/>
          <a:p>
            <a:pPr algn="ctr"/>
            <a:r>
              <a:rPr lang="en-US" sz="2400" dirty="0" smtClean="0">
                <a:gradFill>
                  <a:gsLst>
                    <a:gs pos="0">
                      <a:srgbClr val="007BD3"/>
                    </a:gs>
                    <a:gs pos="100000">
                      <a:srgbClr val="034373"/>
                    </a:gs>
                  </a:gsLst>
                  <a:lin scaled="0"/>
                </a:gradFill>
                <a:latin typeface="Arial Rounded MT Bold" panose="020F0704030504030204" pitchFamily="34" charset="0"/>
                <a:sym typeface="+mn-ea"/>
              </a:rPr>
              <a:t>Customers can quickly purchase from Amazon as compare to other e-commerce websites</a:t>
            </a:r>
            <a:endParaRPr lang="zh-CN" altLang="en-US" sz="2800" b="1">
              <a:gradFill>
                <a:gsLst>
                  <a:gs pos="0">
                    <a:srgbClr val="E30000"/>
                  </a:gs>
                  <a:gs pos="100000">
                    <a:srgbClr val="760303"/>
                  </a:gs>
                </a:gsLst>
                <a:lin scaled="0"/>
              </a:gradFill>
              <a:latin typeface="Arial Rounded MT Bold" panose="020F0704030504030204" pitchFamily="34" charset="0"/>
              <a:ea typeface="Calibri" panose="020F0502020204030204" pitchFamily="34" charset="0"/>
            </a:endParaRPr>
          </a:p>
        </p:txBody>
      </p:sp>
      <p:sp>
        <p:nvSpPr>
          <p:cNvPr id="4" name="文本框 3"/>
          <p:cNvSpPr txBox="1"/>
          <p:nvPr/>
        </p:nvSpPr>
        <p:spPr>
          <a:xfrm rot="16200000">
            <a:off x="-2387669" y="3168238"/>
            <a:ext cx="5297600" cy="521970"/>
          </a:xfrm>
          <a:prstGeom prst="rect">
            <a:avLst/>
          </a:prstGeom>
          <a:noFill/>
        </p:spPr>
        <p:txBody>
          <a:bodyPr wrap="square" rtlCol="0">
            <a:spAutoFit/>
          </a:bodyPr>
          <a:lstStyle/>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09565" y="2874645"/>
            <a:ext cx="5916295" cy="28613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17465" y="780415"/>
            <a:ext cx="7073900" cy="829945"/>
          </a:xfrm>
          <a:prstGeom prst="rect">
            <a:avLst/>
          </a:prstGeom>
          <a:noFill/>
        </p:spPr>
        <p:txBody>
          <a:bodyPr wrap="square" rtlCol="0">
            <a:spAutoFit/>
          </a:bodyPr>
          <a:lstStyle/>
          <a:p>
            <a:pPr algn="ctr"/>
            <a:r>
              <a:rPr lang="en-US" sz="2400" dirty="0" smtClean="0">
                <a:gradFill>
                  <a:gsLst>
                    <a:gs pos="0">
                      <a:srgbClr val="007BD3"/>
                    </a:gs>
                    <a:gs pos="100000">
                      <a:srgbClr val="034373"/>
                    </a:gs>
                  </a:gsLst>
                  <a:lin scaled="0"/>
                </a:gradFill>
                <a:latin typeface="Arial Rounded MT Bold" panose="020F0704030504030204" pitchFamily="34" charset="0"/>
                <a:sym typeface="+mn-ea"/>
              </a:rPr>
              <a:t>Amazon and Flipkart has wide variety of payment methods available</a:t>
            </a:r>
            <a:endParaRPr lang="zh-CN" altLang="en-US" sz="2800" b="1">
              <a:gradFill>
                <a:gsLst>
                  <a:gs pos="0">
                    <a:srgbClr val="E30000"/>
                  </a:gs>
                  <a:gs pos="100000">
                    <a:srgbClr val="760303"/>
                  </a:gs>
                </a:gsLst>
                <a:lin scaled="0"/>
              </a:gradFill>
              <a:latin typeface="Arial Rounded MT Bold" panose="020F0704030504030204" pitchFamily="34" charset="0"/>
              <a:ea typeface="Calibri" panose="020F0502020204030204" pitchFamily="34" charset="0"/>
            </a:endParaRPr>
          </a:p>
        </p:txBody>
      </p:sp>
      <p:sp>
        <p:nvSpPr>
          <p:cNvPr id="4" name="文本框 3"/>
          <p:cNvSpPr txBox="1"/>
          <p:nvPr/>
        </p:nvSpPr>
        <p:spPr>
          <a:xfrm rot="16200000">
            <a:off x="-2387669" y="3168238"/>
            <a:ext cx="5297600" cy="521970"/>
          </a:xfrm>
          <a:prstGeom prst="rect">
            <a:avLst/>
          </a:prstGeom>
          <a:noFill/>
        </p:spPr>
        <p:txBody>
          <a:bodyPr wrap="square" rtlCol="0">
            <a:spAutoFit/>
          </a:bodyPr>
          <a:lstStyle/>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pic>
        <p:nvPicPr>
          <p:cNvPr id="922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66105" y="2584450"/>
            <a:ext cx="5976620" cy="3073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17465" y="780415"/>
            <a:ext cx="7073900" cy="460375"/>
          </a:xfrm>
          <a:prstGeom prst="rect">
            <a:avLst/>
          </a:prstGeom>
          <a:noFill/>
        </p:spPr>
        <p:txBody>
          <a:bodyPr wrap="square" rtlCol="0">
            <a:spAutoFit/>
          </a:bodyPr>
          <a:lstStyle/>
          <a:p>
            <a:pPr algn="ctr"/>
            <a:r>
              <a:rPr lang="en-US" sz="2400" dirty="0" smtClean="0">
                <a:gradFill>
                  <a:gsLst>
                    <a:gs pos="0">
                      <a:srgbClr val="007BD3"/>
                    </a:gs>
                    <a:gs pos="100000">
                      <a:srgbClr val="034373"/>
                    </a:gs>
                  </a:gsLst>
                  <a:lin scaled="0"/>
                </a:gradFill>
                <a:latin typeface="Arial Rounded MT Bold" panose="020F0704030504030204" pitchFamily="34" charset="0"/>
                <a:sym typeface="+mn-ea"/>
              </a:rPr>
              <a:t>Amazon product delivery is fastest</a:t>
            </a:r>
            <a:endParaRPr lang="zh-CN" altLang="en-US" sz="2800" b="1">
              <a:gradFill>
                <a:gsLst>
                  <a:gs pos="0">
                    <a:srgbClr val="E30000"/>
                  </a:gs>
                  <a:gs pos="100000">
                    <a:srgbClr val="760303"/>
                  </a:gs>
                </a:gsLst>
                <a:lin scaled="0"/>
              </a:gradFill>
              <a:latin typeface="Arial Rounded MT Bold" panose="020F0704030504030204" pitchFamily="34" charset="0"/>
              <a:ea typeface="Calibri" panose="020F0502020204030204" pitchFamily="34" charset="0"/>
            </a:endParaRPr>
          </a:p>
        </p:txBody>
      </p:sp>
      <p:sp>
        <p:nvSpPr>
          <p:cNvPr id="4" name="文本框 3"/>
          <p:cNvSpPr txBox="1"/>
          <p:nvPr/>
        </p:nvSpPr>
        <p:spPr>
          <a:xfrm rot="16200000">
            <a:off x="-2387669" y="3168238"/>
            <a:ext cx="5297600" cy="521970"/>
          </a:xfrm>
          <a:prstGeom prst="rect">
            <a:avLst/>
          </a:prstGeom>
          <a:noFill/>
        </p:spPr>
        <p:txBody>
          <a:bodyPr wrap="square" rtlCol="0">
            <a:spAutoFit/>
          </a:bodyPr>
          <a:lstStyle/>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44515" y="2434590"/>
            <a:ext cx="6019800" cy="27451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17465" y="780415"/>
            <a:ext cx="7073900" cy="460375"/>
          </a:xfrm>
          <a:prstGeom prst="rect">
            <a:avLst/>
          </a:prstGeom>
          <a:noFill/>
        </p:spPr>
        <p:txBody>
          <a:bodyPr wrap="square" rtlCol="0">
            <a:spAutoFit/>
          </a:bodyPr>
          <a:lstStyle/>
          <a:p>
            <a:pPr algn="ctr"/>
            <a:r>
              <a:rPr lang="en-US" sz="2400" dirty="0" smtClean="0">
                <a:gradFill>
                  <a:gsLst>
                    <a:gs pos="0">
                      <a:srgbClr val="007BD3"/>
                    </a:gs>
                    <a:gs pos="100000">
                      <a:srgbClr val="034373"/>
                    </a:gs>
                  </a:gsLst>
                  <a:lin scaled="0"/>
                </a:gradFill>
                <a:latin typeface="Arial Rounded MT Bold" panose="020F0704030504030204" pitchFamily="34" charset="0"/>
                <a:sym typeface="+mn-ea"/>
              </a:rPr>
              <a:t>Financial security maximum with Amazon</a:t>
            </a:r>
            <a:endParaRPr lang="zh-CN" altLang="en-US" sz="2800" b="1">
              <a:gradFill>
                <a:gsLst>
                  <a:gs pos="0">
                    <a:srgbClr val="E30000"/>
                  </a:gs>
                  <a:gs pos="100000">
                    <a:srgbClr val="760303"/>
                  </a:gs>
                </a:gsLst>
                <a:lin scaled="0"/>
              </a:gradFill>
              <a:latin typeface="Arial Rounded MT Bold" panose="020F0704030504030204" pitchFamily="34" charset="0"/>
              <a:ea typeface="Calibri" panose="020F0502020204030204" pitchFamily="34" charset="0"/>
            </a:endParaRPr>
          </a:p>
        </p:txBody>
      </p:sp>
      <p:sp>
        <p:nvSpPr>
          <p:cNvPr id="4" name="文本框 3"/>
          <p:cNvSpPr txBox="1"/>
          <p:nvPr/>
        </p:nvSpPr>
        <p:spPr>
          <a:xfrm rot="16200000">
            <a:off x="-2387669" y="3168238"/>
            <a:ext cx="5297600" cy="521970"/>
          </a:xfrm>
          <a:prstGeom prst="rect">
            <a:avLst/>
          </a:prstGeom>
          <a:noFill/>
        </p:spPr>
        <p:txBody>
          <a:bodyPr wrap="square" rtlCol="0">
            <a:spAutoFit/>
          </a:bodyPr>
          <a:lstStyle/>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27370" y="2052320"/>
            <a:ext cx="6054090" cy="34404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17465" y="780415"/>
            <a:ext cx="7073900" cy="460375"/>
          </a:xfrm>
          <a:prstGeom prst="rect">
            <a:avLst/>
          </a:prstGeom>
          <a:noFill/>
        </p:spPr>
        <p:txBody>
          <a:bodyPr wrap="square" rtlCol="0">
            <a:spAutoFit/>
          </a:bodyPr>
          <a:lstStyle/>
          <a:p>
            <a:pPr algn="ctr"/>
            <a:r>
              <a:rPr lang="en-US" sz="2400" dirty="0" smtClean="0">
                <a:gradFill>
                  <a:gsLst>
                    <a:gs pos="0">
                      <a:srgbClr val="007BD3"/>
                    </a:gs>
                    <a:gs pos="100000">
                      <a:srgbClr val="034373"/>
                    </a:gs>
                  </a:gsLst>
                  <a:lin scaled="0"/>
                </a:gradFill>
                <a:latin typeface="Arial Rounded MT Bold" panose="020F0704030504030204" pitchFamily="34" charset="0"/>
                <a:sym typeface="+mn-ea"/>
              </a:rPr>
              <a:t>Amazon is trustworthy.</a:t>
            </a:r>
            <a:endParaRPr lang="zh-CN" altLang="en-US" sz="2800" b="1">
              <a:gradFill>
                <a:gsLst>
                  <a:gs pos="0">
                    <a:srgbClr val="E30000"/>
                  </a:gs>
                  <a:gs pos="100000">
                    <a:srgbClr val="760303"/>
                  </a:gs>
                </a:gsLst>
                <a:lin scaled="0"/>
              </a:gradFill>
              <a:latin typeface="Arial Rounded MT Bold" panose="020F0704030504030204" pitchFamily="34" charset="0"/>
              <a:ea typeface="Calibri" panose="020F0502020204030204" pitchFamily="34" charset="0"/>
            </a:endParaRPr>
          </a:p>
        </p:txBody>
      </p:sp>
      <p:sp>
        <p:nvSpPr>
          <p:cNvPr id="4" name="文本框 3"/>
          <p:cNvSpPr txBox="1"/>
          <p:nvPr/>
        </p:nvSpPr>
        <p:spPr>
          <a:xfrm rot="16200000">
            <a:off x="-2387669" y="3168238"/>
            <a:ext cx="5297600" cy="521970"/>
          </a:xfrm>
          <a:prstGeom prst="rect">
            <a:avLst/>
          </a:prstGeom>
          <a:noFill/>
        </p:spPr>
        <p:txBody>
          <a:bodyPr wrap="square" rtlCol="0">
            <a:spAutoFit/>
          </a:bodyPr>
          <a:lstStyle/>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41060" y="2566670"/>
            <a:ext cx="5426075" cy="31362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圆角 31"/>
          <p:cNvSpPr/>
          <p:nvPr/>
        </p:nvSpPr>
        <p:spPr>
          <a:xfrm>
            <a:off x="6387364" y="1762273"/>
            <a:ext cx="551905" cy="551905"/>
          </a:xfrm>
          <a:prstGeom prst="roundRect">
            <a:avLst>
              <a:gd name="adj" fmla="val 14667"/>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Calibri" panose="020F0502020204030204" pitchFamily="34" charset="0"/>
                <a:ea typeface="Calibri" panose="020F0502020204030204" pitchFamily="34" charset="0"/>
              </a:rPr>
              <a:t>1</a:t>
            </a:r>
            <a:endParaRPr lang="zh-CN" altLang="en-US" sz="3200" b="1">
              <a:latin typeface="Calibri" panose="020F0502020204030204" pitchFamily="34" charset="0"/>
              <a:ea typeface="Calibri" panose="020F0502020204030204" pitchFamily="34" charset="0"/>
            </a:endParaRPr>
          </a:p>
        </p:txBody>
      </p:sp>
      <p:sp>
        <p:nvSpPr>
          <p:cNvPr id="33" name="矩形: 圆角 32"/>
          <p:cNvSpPr/>
          <p:nvPr/>
        </p:nvSpPr>
        <p:spPr>
          <a:xfrm>
            <a:off x="7160075" y="1762273"/>
            <a:ext cx="3965851" cy="551905"/>
          </a:xfrm>
          <a:prstGeom prst="roundRect">
            <a:avLst>
              <a:gd name="adj" fmla="val 6181"/>
            </a:avLst>
          </a:prstGeom>
          <a:noFill/>
          <a:ln>
            <a:solidFill>
              <a:srgbClr val="1D4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gradFill>
                  <a:gsLst>
                    <a:gs pos="0">
                      <a:srgbClr val="FE4444"/>
                    </a:gs>
                    <a:gs pos="100000">
                      <a:srgbClr val="832B2B"/>
                    </a:gs>
                  </a:gsLst>
                  <a:lin scaled="0"/>
                </a:gradFill>
                <a:latin typeface="Arial Rounded MT Bold" panose="020F0704030504030204" pitchFamily="34" charset="0"/>
                <a:sym typeface="+mn-ea"/>
              </a:rPr>
              <a:t>I</a:t>
            </a:r>
            <a:r>
              <a:rPr lang="en-US" sz="2000" b="1" dirty="0" smtClean="0">
                <a:gradFill>
                  <a:gsLst>
                    <a:gs pos="0">
                      <a:srgbClr val="FE4444"/>
                    </a:gs>
                    <a:gs pos="100000">
                      <a:srgbClr val="832B2B"/>
                    </a:gs>
                  </a:gsLst>
                  <a:lin scaled="0"/>
                </a:gradFill>
                <a:latin typeface="Arial Rounded MT Bold" panose="020F0704030504030204" pitchFamily="34" charset="0"/>
                <a:sym typeface="+mn-ea"/>
              </a:rPr>
              <a:t>ntroduction</a:t>
            </a:r>
            <a:endParaRPr lang="en-US" altLang="en-US" sz="2000" b="1" dirty="0" smtClean="0">
              <a:gradFill>
                <a:gsLst>
                  <a:gs pos="0">
                    <a:srgbClr val="FE4444"/>
                  </a:gs>
                  <a:gs pos="100000">
                    <a:srgbClr val="832B2B"/>
                  </a:gs>
                </a:gsLst>
                <a:lin scaled="0"/>
              </a:gradFill>
              <a:latin typeface="Arial Rounded MT Bold" panose="020F0704030504030204" pitchFamily="34" charset="0"/>
              <a:ea typeface="Calibri" panose="020F0502020204030204" pitchFamily="34" charset="0"/>
              <a:sym typeface="+mn-ea"/>
            </a:endParaRPr>
          </a:p>
        </p:txBody>
      </p:sp>
      <p:sp>
        <p:nvSpPr>
          <p:cNvPr id="34" name="矩形: 圆角 33"/>
          <p:cNvSpPr/>
          <p:nvPr/>
        </p:nvSpPr>
        <p:spPr>
          <a:xfrm>
            <a:off x="6393522" y="3250988"/>
            <a:ext cx="551905" cy="551905"/>
          </a:xfrm>
          <a:prstGeom prst="roundRect">
            <a:avLst>
              <a:gd name="adj" fmla="val 14667"/>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Calibri" panose="020F0502020204030204" pitchFamily="34" charset="0"/>
                <a:ea typeface="Calibri" panose="020F0502020204030204" pitchFamily="34" charset="0"/>
              </a:rPr>
              <a:t>3</a:t>
            </a:r>
            <a:endParaRPr lang="en-US" altLang="zh-CN" sz="3200" b="1">
              <a:latin typeface="Calibri" panose="020F0502020204030204" pitchFamily="34" charset="0"/>
              <a:ea typeface="Calibri" panose="020F0502020204030204" pitchFamily="34" charset="0"/>
            </a:endParaRPr>
          </a:p>
        </p:txBody>
      </p:sp>
      <p:sp>
        <p:nvSpPr>
          <p:cNvPr id="35" name="矩形: 圆角 34"/>
          <p:cNvSpPr/>
          <p:nvPr/>
        </p:nvSpPr>
        <p:spPr>
          <a:xfrm>
            <a:off x="7166233" y="3250988"/>
            <a:ext cx="3965851" cy="551905"/>
          </a:xfrm>
          <a:prstGeom prst="roundRect">
            <a:avLst>
              <a:gd name="adj" fmla="val 6181"/>
            </a:avLst>
          </a:prstGeom>
          <a:noFill/>
          <a:ln>
            <a:solidFill>
              <a:srgbClr val="1D4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Clr>
                <a:schemeClr val="dk1"/>
              </a:buClr>
              <a:buSzPts val="1100"/>
              <a:buNone/>
            </a:pPr>
            <a:r>
              <a:rPr lang="en-US" sz="2000" b="1" dirty="0" smtClean="0">
                <a:gradFill>
                  <a:gsLst>
                    <a:gs pos="0">
                      <a:srgbClr val="FE4444"/>
                    </a:gs>
                    <a:gs pos="100000">
                      <a:srgbClr val="832B2B"/>
                    </a:gs>
                  </a:gsLst>
                  <a:lin scaled="0"/>
                </a:gradFill>
                <a:latin typeface="Arial Rounded MT Bold" panose="020F0704030504030204" pitchFamily="34" charset="0"/>
                <a:sym typeface="+mn-ea"/>
              </a:rPr>
              <a:t>Analytics of Customer Retention</a:t>
            </a:r>
            <a:endParaRPr lang="en-US" altLang="en-US" sz="2000" b="1" dirty="0" smtClean="0">
              <a:gradFill>
                <a:gsLst>
                  <a:gs pos="0">
                    <a:srgbClr val="FE4444"/>
                  </a:gs>
                  <a:gs pos="100000">
                    <a:srgbClr val="832B2B"/>
                  </a:gs>
                </a:gsLst>
                <a:lin scaled="0"/>
              </a:gradFill>
              <a:latin typeface="Arial Rounded MT Bold" panose="020F0704030504030204" pitchFamily="34" charset="0"/>
              <a:ea typeface="Calibri" panose="020F0502020204030204" pitchFamily="34" charset="0"/>
              <a:sym typeface="+mn-ea"/>
            </a:endParaRPr>
          </a:p>
        </p:txBody>
      </p:sp>
      <p:sp>
        <p:nvSpPr>
          <p:cNvPr id="36" name="矩形: 圆角 35"/>
          <p:cNvSpPr/>
          <p:nvPr/>
        </p:nvSpPr>
        <p:spPr>
          <a:xfrm>
            <a:off x="6387172" y="3974253"/>
            <a:ext cx="551905" cy="551905"/>
          </a:xfrm>
          <a:prstGeom prst="roundRect">
            <a:avLst>
              <a:gd name="adj" fmla="val 14667"/>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Calibri" panose="020F0502020204030204" pitchFamily="34" charset="0"/>
                <a:ea typeface="Calibri" panose="020F0502020204030204" pitchFamily="34" charset="0"/>
              </a:rPr>
              <a:t>4</a:t>
            </a:r>
            <a:endParaRPr lang="en-US" altLang="zh-CN" sz="3200" b="1">
              <a:latin typeface="Calibri" panose="020F0502020204030204" pitchFamily="34" charset="0"/>
              <a:ea typeface="Calibri" panose="020F0502020204030204" pitchFamily="34" charset="0"/>
            </a:endParaRPr>
          </a:p>
        </p:txBody>
      </p:sp>
      <p:sp>
        <p:nvSpPr>
          <p:cNvPr id="37" name="矩形: 圆角 36"/>
          <p:cNvSpPr/>
          <p:nvPr/>
        </p:nvSpPr>
        <p:spPr>
          <a:xfrm>
            <a:off x="7160518" y="3974253"/>
            <a:ext cx="3965851" cy="551905"/>
          </a:xfrm>
          <a:prstGeom prst="roundRect">
            <a:avLst>
              <a:gd name="adj" fmla="val 6181"/>
            </a:avLst>
          </a:prstGeom>
          <a:noFill/>
          <a:ln>
            <a:solidFill>
              <a:srgbClr val="1D4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endParaRPr lang="en-US" sz="2000" b="1" dirty="0" smtClean="0">
              <a:gradFill>
                <a:gsLst>
                  <a:gs pos="0">
                    <a:srgbClr val="FE4444"/>
                  </a:gs>
                  <a:gs pos="100000">
                    <a:srgbClr val="832B2B"/>
                  </a:gs>
                </a:gsLst>
                <a:lin scaled="0"/>
              </a:gradFill>
              <a:latin typeface="Arial Rounded MT Bold" panose="020F0704030504030204" pitchFamily="34" charset="0"/>
              <a:sym typeface="+mn-ea"/>
            </a:endParaRPr>
          </a:p>
          <a:p>
            <a:pPr algn="l">
              <a:buClrTx/>
              <a:buSzTx/>
              <a:buFontTx/>
            </a:pPr>
            <a:r>
              <a:rPr lang="en-US" sz="2000" b="1" dirty="0" smtClean="0">
                <a:gradFill>
                  <a:gsLst>
                    <a:gs pos="0">
                      <a:srgbClr val="FE4444"/>
                    </a:gs>
                    <a:gs pos="100000">
                      <a:srgbClr val="832B2B"/>
                    </a:gs>
                  </a:gsLst>
                  <a:lin scaled="0"/>
                </a:gradFill>
                <a:latin typeface="Arial Rounded MT Bold" panose="020F0704030504030204" pitchFamily="34" charset="0"/>
                <a:sym typeface="+mn-ea"/>
              </a:rPr>
              <a:t>Exploratory Data Analysis</a:t>
            </a:r>
            <a:endParaRPr lang="en-US" sz="2000" b="1" i="0" dirty="0" smtClean="0">
              <a:gradFill>
                <a:gsLst>
                  <a:gs pos="0">
                    <a:srgbClr val="FE4444"/>
                  </a:gs>
                  <a:gs pos="100000">
                    <a:srgbClr val="832B2B"/>
                  </a:gs>
                </a:gsLst>
                <a:lin scaled="0"/>
              </a:gradFill>
              <a:latin typeface="Arial Rounded MT Bold" panose="020F0704030504030204" pitchFamily="34" charset="0"/>
            </a:endParaRPr>
          </a:p>
          <a:p>
            <a:endParaRPr lang="en-US" altLang="en-US" sz="2000" b="1" dirty="0" smtClean="0">
              <a:gradFill>
                <a:gsLst>
                  <a:gs pos="0">
                    <a:srgbClr val="FE4444"/>
                  </a:gs>
                  <a:gs pos="100000">
                    <a:srgbClr val="832B2B"/>
                  </a:gs>
                </a:gsLst>
                <a:lin scaled="0"/>
              </a:gradFill>
              <a:latin typeface="Arial Rounded MT Bold" panose="020F0704030504030204" pitchFamily="34" charset="0"/>
              <a:ea typeface="Calibri" panose="020F0502020204030204" pitchFamily="34" charset="0"/>
              <a:sym typeface="+mn-ea"/>
            </a:endParaRPr>
          </a:p>
        </p:txBody>
      </p:sp>
      <p:sp>
        <p:nvSpPr>
          <p:cNvPr id="38" name="矩形: 圆角 37"/>
          <p:cNvSpPr/>
          <p:nvPr/>
        </p:nvSpPr>
        <p:spPr>
          <a:xfrm>
            <a:off x="6387172" y="4649258"/>
            <a:ext cx="551905" cy="551905"/>
          </a:xfrm>
          <a:prstGeom prst="roundRect">
            <a:avLst>
              <a:gd name="adj" fmla="val 14667"/>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Calibri" panose="020F0502020204030204" pitchFamily="34" charset="0"/>
                <a:ea typeface="Calibri" panose="020F0502020204030204" pitchFamily="34" charset="0"/>
              </a:rPr>
              <a:t>5</a:t>
            </a:r>
            <a:endParaRPr lang="en-US" altLang="zh-CN" sz="3200" b="1">
              <a:latin typeface="Calibri" panose="020F0502020204030204" pitchFamily="34" charset="0"/>
              <a:ea typeface="Calibri" panose="020F0502020204030204" pitchFamily="34" charset="0"/>
            </a:endParaRPr>
          </a:p>
        </p:txBody>
      </p:sp>
      <p:sp>
        <p:nvSpPr>
          <p:cNvPr id="39" name="矩形: 圆角 38"/>
          <p:cNvSpPr/>
          <p:nvPr/>
        </p:nvSpPr>
        <p:spPr>
          <a:xfrm>
            <a:off x="7160518" y="4649258"/>
            <a:ext cx="3965851" cy="551905"/>
          </a:xfrm>
          <a:prstGeom prst="roundRect">
            <a:avLst>
              <a:gd name="adj" fmla="val 6181"/>
            </a:avLst>
          </a:prstGeom>
          <a:noFill/>
          <a:ln>
            <a:solidFill>
              <a:srgbClr val="1D4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gradFill>
                  <a:gsLst>
                    <a:gs pos="0">
                      <a:srgbClr val="FE4444"/>
                    </a:gs>
                    <a:gs pos="100000">
                      <a:srgbClr val="832B2B"/>
                    </a:gs>
                  </a:gsLst>
                  <a:lin scaled="0"/>
                </a:gradFill>
                <a:latin typeface="Arial Rounded MT Bold" panose="020F0704030504030204" pitchFamily="34" charset="0"/>
                <a:sym typeface="+mn-ea"/>
              </a:rPr>
              <a:t>Data Pre-Processing</a:t>
            </a:r>
            <a:endParaRPr lang="en-US" altLang="en-US" sz="2000" b="1" dirty="0" smtClean="0">
              <a:gradFill>
                <a:gsLst>
                  <a:gs pos="0">
                    <a:srgbClr val="FE4444"/>
                  </a:gs>
                  <a:gs pos="100000">
                    <a:srgbClr val="832B2B"/>
                  </a:gs>
                </a:gsLst>
                <a:lin scaled="0"/>
              </a:gradFill>
              <a:latin typeface="Arial Rounded MT Bold" panose="020F0704030504030204" pitchFamily="34" charset="0"/>
              <a:ea typeface="Calibri" panose="020F0502020204030204" pitchFamily="34" charset="0"/>
              <a:sym typeface="+mn-ea"/>
            </a:endParaRPr>
          </a:p>
        </p:txBody>
      </p:sp>
      <p:grpSp>
        <p:nvGrpSpPr>
          <p:cNvPr id="40" name="组合 39"/>
          <p:cNvGrpSpPr/>
          <p:nvPr/>
        </p:nvGrpSpPr>
        <p:grpSpPr>
          <a:xfrm>
            <a:off x="7050004" y="739152"/>
            <a:ext cx="3507105" cy="711835"/>
            <a:chOff x="2993547" y="4814416"/>
            <a:chExt cx="3507105" cy="711835"/>
          </a:xfrm>
        </p:grpSpPr>
        <p:sp>
          <p:nvSpPr>
            <p:cNvPr id="41" name="矩形: 圆角 40"/>
            <p:cNvSpPr/>
            <p:nvPr/>
          </p:nvSpPr>
          <p:spPr>
            <a:xfrm>
              <a:off x="3109752" y="4814416"/>
              <a:ext cx="1692202" cy="551905"/>
            </a:xfrm>
            <a:prstGeom prst="roundRect">
              <a:avLst>
                <a:gd name="adj" fmla="val 61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5400" b="1">
                <a:solidFill>
                  <a:srgbClr val="1D4D71"/>
                </a:solidFill>
                <a:latin typeface="Calibri" panose="020F0502020204030204" pitchFamily="34" charset="0"/>
                <a:ea typeface="Calibri" panose="020F0502020204030204" pitchFamily="34" charset="0"/>
              </a:endParaRPr>
            </a:p>
          </p:txBody>
        </p:sp>
        <p:sp>
          <p:nvSpPr>
            <p:cNvPr id="42" name="矩形: 圆角 41"/>
            <p:cNvSpPr/>
            <p:nvPr/>
          </p:nvSpPr>
          <p:spPr>
            <a:xfrm>
              <a:off x="2993547" y="4952211"/>
              <a:ext cx="3507105" cy="574040"/>
            </a:xfrm>
            <a:prstGeom prst="roundRect">
              <a:avLst>
                <a:gd name="adj" fmla="val 61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a:ln w="12700">
                    <a:solidFill>
                      <a:schemeClr val="accent5"/>
                    </a:solidFill>
                    <a:prstDash val="solid"/>
                  </a:ln>
                  <a:solidFill>
                    <a:srgbClr val="92D050"/>
                  </a:solidFill>
                  <a:effectLst/>
                  <a:latin typeface="Calibri" panose="020F0502020204030204" pitchFamily="34" charset="0"/>
                  <a:ea typeface="Calibri" panose="020F0502020204030204" pitchFamily="34" charset="0"/>
                </a:rPr>
                <a:t>CONTENTS</a:t>
              </a:r>
              <a:endParaRPr lang="en-US" altLang="zh-CN" sz="5400">
                <a:ln w="12700">
                  <a:solidFill>
                    <a:schemeClr val="accent5"/>
                  </a:solidFill>
                  <a:prstDash val="solid"/>
                </a:ln>
                <a:solidFill>
                  <a:srgbClr val="92D050"/>
                </a:solidFill>
                <a:effectLst/>
                <a:latin typeface="Calibri" panose="020F0502020204030204" pitchFamily="34" charset="0"/>
                <a:ea typeface="Calibri" panose="020F0502020204030204" pitchFamily="34" charset="0"/>
              </a:endParaRPr>
            </a:p>
          </p:txBody>
        </p:sp>
      </p:grpSp>
      <p:sp>
        <p:nvSpPr>
          <p:cNvPr id="2" name="矩形: 圆角 31"/>
          <p:cNvSpPr/>
          <p:nvPr/>
        </p:nvSpPr>
        <p:spPr>
          <a:xfrm>
            <a:off x="6393714" y="2520463"/>
            <a:ext cx="551905" cy="551905"/>
          </a:xfrm>
          <a:prstGeom prst="roundRect">
            <a:avLst>
              <a:gd name="adj" fmla="val 14667"/>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latin typeface="Calibri" panose="020F0502020204030204" pitchFamily="34" charset="0"/>
                <a:ea typeface="Calibri" panose="020F0502020204030204" pitchFamily="34" charset="0"/>
              </a:rPr>
              <a:t>2</a:t>
            </a:r>
            <a:endParaRPr lang="en-US" altLang="zh-CN" sz="3200" b="1">
              <a:latin typeface="Calibri" panose="020F0502020204030204" pitchFamily="34" charset="0"/>
              <a:ea typeface="Calibri" panose="020F0502020204030204" pitchFamily="34" charset="0"/>
            </a:endParaRPr>
          </a:p>
        </p:txBody>
      </p:sp>
      <p:sp>
        <p:nvSpPr>
          <p:cNvPr id="3" name="矩形: 圆角 32"/>
          <p:cNvSpPr/>
          <p:nvPr/>
        </p:nvSpPr>
        <p:spPr>
          <a:xfrm>
            <a:off x="7160075" y="2520463"/>
            <a:ext cx="3965851" cy="551905"/>
          </a:xfrm>
          <a:prstGeom prst="roundRect">
            <a:avLst>
              <a:gd name="adj" fmla="val 6181"/>
            </a:avLst>
          </a:prstGeom>
          <a:noFill/>
          <a:ln>
            <a:solidFill>
              <a:srgbClr val="1D4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r>
              <a:rPr lang="en-US" sz="2000" b="1" dirty="0" smtClean="0">
                <a:gradFill>
                  <a:gsLst>
                    <a:gs pos="0">
                      <a:srgbClr val="FE4444"/>
                    </a:gs>
                    <a:gs pos="100000">
                      <a:srgbClr val="832B2B"/>
                    </a:gs>
                  </a:gsLst>
                  <a:lin scaled="0"/>
                </a:gradFill>
                <a:latin typeface="Arial Rounded MT Bold" panose="020F0704030504030204" pitchFamily="34" charset="0"/>
                <a:sym typeface="+mn-ea"/>
              </a:rPr>
              <a:t>Overview</a:t>
            </a:r>
            <a:endParaRPr lang="en-US" altLang="en-US" sz="2000" b="1" dirty="0" smtClean="0">
              <a:gradFill>
                <a:gsLst>
                  <a:gs pos="0">
                    <a:srgbClr val="FE4444"/>
                  </a:gs>
                  <a:gs pos="100000">
                    <a:srgbClr val="832B2B"/>
                  </a:gs>
                </a:gsLst>
                <a:lin scaled="0"/>
              </a:gradFill>
              <a:latin typeface="Arial" panose="020B0604020202020204" pitchFamily="34" charset="0"/>
              <a:ea typeface="Calibri" panose="020F0502020204030204" pitchFamily="34" charset="0"/>
              <a:cs typeface="Arial" panose="020B0604020202020204" pitchFamily="34" charset="0"/>
              <a:sym typeface="+mn-ea"/>
            </a:endParaRPr>
          </a:p>
        </p:txBody>
      </p:sp>
      <p:sp>
        <p:nvSpPr>
          <p:cNvPr id="6" name="文本框 3"/>
          <p:cNvSpPr txBox="1"/>
          <p:nvPr/>
        </p:nvSpPr>
        <p:spPr>
          <a:xfrm rot="16200000">
            <a:off x="-2387669" y="3168238"/>
            <a:ext cx="5297600" cy="521970"/>
          </a:xfrm>
          <a:prstGeom prst="rect">
            <a:avLst/>
          </a:prstGeom>
          <a:noFill/>
        </p:spPr>
        <p:txBody>
          <a:bodyPr wrap="square" rtlCol="0">
            <a:spAutoFit/>
          </a:bodyPr>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sp>
        <p:nvSpPr>
          <p:cNvPr id="5" name="矩形: 圆角 37"/>
          <p:cNvSpPr/>
          <p:nvPr/>
        </p:nvSpPr>
        <p:spPr>
          <a:xfrm>
            <a:off x="6393522" y="5363633"/>
            <a:ext cx="551905" cy="551905"/>
          </a:xfrm>
          <a:prstGeom prst="roundRect">
            <a:avLst>
              <a:gd name="adj" fmla="val 14667"/>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latin typeface="Calibri" panose="020F0502020204030204" pitchFamily="34" charset="0"/>
                <a:ea typeface="Calibri" panose="020F0502020204030204" pitchFamily="34" charset="0"/>
              </a:rPr>
              <a:t>6</a:t>
            </a:r>
            <a:endParaRPr lang="en-US" altLang="zh-CN" sz="3200" b="1">
              <a:latin typeface="Calibri" panose="020F0502020204030204" pitchFamily="34" charset="0"/>
              <a:ea typeface="Calibri" panose="020F0502020204030204" pitchFamily="34" charset="0"/>
            </a:endParaRPr>
          </a:p>
        </p:txBody>
      </p:sp>
      <p:sp>
        <p:nvSpPr>
          <p:cNvPr id="7" name="矩形: 圆角 38"/>
          <p:cNvSpPr/>
          <p:nvPr/>
        </p:nvSpPr>
        <p:spPr>
          <a:xfrm>
            <a:off x="7167503" y="6078008"/>
            <a:ext cx="3965851" cy="551905"/>
          </a:xfrm>
          <a:prstGeom prst="roundRect">
            <a:avLst>
              <a:gd name="adj" fmla="val 6181"/>
            </a:avLst>
          </a:prstGeom>
          <a:noFill/>
          <a:ln>
            <a:solidFill>
              <a:srgbClr val="1D4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en-US" sz="2000" b="1" dirty="0" smtClean="0">
                <a:gradFill>
                  <a:gsLst>
                    <a:gs pos="0">
                      <a:srgbClr val="FE4444"/>
                    </a:gs>
                    <a:gs pos="100000">
                      <a:srgbClr val="832B2B"/>
                    </a:gs>
                  </a:gsLst>
                  <a:lin scaled="0"/>
                </a:gradFill>
                <a:latin typeface="Arial Rounded MT Bold" panose="020F0704030504030204" pitchFamily="34" charset="0"/>
                <a:sym typeface="+mn-ea"/>
              </a:rPr>
              <a:t>Conclusion</a:t>
            </a:r>
            <a:endParaRPr lang="en-US" altLang="en-US" sz="2000" b="1" dirty="0" smtClean="0">
              <a:gradFill>
                <a:gsLst>
                  <a:gs pos="0">
                    <a:srgbClr val="FE4444"/>
                  </a:gs>
                  <a:gs pos="100000">
                    <a:srgbClr val="832B2B"/>
                  </a:gs>
                </a:gsLst>
                <a:lin scaled="0"/>
              </a:gradFill>
              <a:latin typeface="Arial Rounded MT Bold" panose="020F0704030504030204" pitchFamily="34" charset="0"/>
              <a:ea typeface="Calibri" panose="020F0502020204030204" pitchFamily="34" charset="0"/>
              <a:sym typeface="+mn-ea"/>
            </a:endParaRPr>
          </a:p>
        </p:txBody>
      </p:sp>
      <p:sp>
        <p:nvSpPr>
          <p:cNvPr id="8" name="矩形: 圆角 38"/>
          <p:cNvSpPr/>
          <p:nvPr/>
        </p:nvSpPr>
        <p:spPr>
          <a:xfrm>
            <a:off x="7168138" y="5363633"/>
            <a:ext cx="3965851" cy="551905"/>
          </a:xfrm>
          <a:prstGeom prst="roundRect">
            <a:avLst>
              <a:gd name="adj" fmla="val 6181"/>
            </a:avLst>
          </a:prstGeom>
          <a:noFill/>
          <a:ln>
            <a:solidFill>
              <a:srgbClr val="1D4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en-US" sz="2000" b="1" dirty="0" smtClean="0">
                <a:gradFill>
                  <a:gsLst>
                    <a:gs pos="0">
                      <a:srgbClr val="FE4444"/>
                    </a:gs>
                    <a:gs pos="100000">
                      <a:srgbClr val="832B2B"/>
                    </a:gs>
                  </a:gsLst>
                  <a:lin scaled="0"/>
                </a:gradFill>
                <a:latin typeface="Arial Rounded MT Bold" panose="020F0704030504030204" pitchFamily="34" charset="0"/>
                <a:sym typeface="+mn-ea"/>
              </a:rPr>
              <a:t>Observations </a:t>
            </a:r>
            <a:endParaRPr lang="en-US" altLang="en-US" sz="2000" b="1" dirty="0" smtClean="0">
              <a:gradFill>
                <a:gsLst>
                  <a:gs pos="0">
                    <a:srgbClr val="FE4444"/>
                  </a:gs>
                  <a:gs pos="100000">
                    <a:srgbClr val="832B2B"/>
                  </a:gs>
                </a:gsLst>
                <a:lin scaled="0"/>
              </a:gradFill>
              <a:latin typeface="Arial Rounded MT Bold" panose="020F0704030504030204" pitchFamily="34" charset="0"/>
              <a:ea typeface="Calibri" panose="020F0502020204030204" pitchFamily="34" charset="0"/>
              <a:sym typeface="+mn-ea"/>
            </a:endParaRPr>
          </a:p>
        </p:txBody>
      </p:sp>
      <p:sp>
        <p:nvSpPr>
          <p:cNvPr id="9" name="矩形: 圆角 37"/>
          <p:cNvSpPr/>
          <p:nvPr/>
        </p:nvSpPr>
        <p:spPr>
          <a:xfrm>
            <a:off x="6393522" y="6078008"/>
            <a:ext cx="551905" cy="551905"/>
          </a:xfrm>
          <a:prstGeom prst="roundRect">
            <a:avLst>
              <a:gd name="adj" fmla="val 14667"/>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a:latin typeface="Calibri" panose="020F0502020204030204" pitchFamily="34" charset="0"/>
                <a:ea typeface="Calibri" panose="020F0502020204030204" pitchFamily="34" charset="0"/>
              </a:rPr>
              <a:t>7</a:t>
            </a:r>
            <a:endParaRPr lang="en-US" altLang="zh-CN" sz="3200" b="1">
              <a:latin typeface="Calibri" panose="020F0502020204030204" pitchFamily="34" charset="0"/>
              <a:ea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26430" y="570230"/>
            <a:ext cx="6464935" cy="645160"/>
          </a:xfrm>
          <a:prstGeom prst="rect">
            <a:avLst/>
          </a:prstGeom>
          <a:noFill/>
        </p:spPr>
        <p:txBody>
          <a:bodyPr wrap="square" rtlCol="0">
            <a:spAutoFit/>
          </a:bodyPr>
          <a:lstStyle/>
          <a:p>
            <a:pPr algn="ctr"/>
            <a:r>
              <a:rPr lang="en-US" sz="3600" b="1" dirty="0" smtClean="0">
                <a:gradFill>
                  <a:gsLst>
                    <a:gs pos="0">
                      <a:srgbClr val="14CD68"/>
                    </a:gs>
                    <a:gs pos="100000">
                      <a:srgbClr val="035C7D"/>
                    </a:gs>
                  </a:gsLst>
                  <a:lin scaled="0"/>
                </a:gradFill>
                <a:latin typeface="Arial Rounded MT Bold" panose="020F0704030504030204" pitchFamily="34" charset="0"/>
                <a:sym typeface="+mn-ea"/>
              </a:rPr>
              <a:t>Data Pre-Processing</a:t>
            </a:r>
            <a:endParaRPr lang="zh-CN" altLang="en-US" sz="3600" b="1">
              <a:gradFill>
                <a:gsLst>
                  <a:gs pos="0">
                    <a:srgbClr val="FE4444"/>
                  </a:gs>
                  <a:gs pos="100000">
                    <a:srgbClr val="832B2B"/>
                  </a:gs>
                </a:gsLst>
                <a:lin scaled="0"/>
              </a:gradFill>
              <a:latin typeface="Arial Rounded MT Bold" panose="020F0704030504030204" pitchFamily="34" charset="0"/>
              <a:ea typeface="Calibri" panose="020F0502020204030204" pitchFamily="34" charset="0"/>
            </a:endParaRPr>
          </a:p>
        </p:txBody>
      </p:sp>
      <p:sp>
        <p:nvSpPr>
          <p:cNvPr id="5" name="矩形: 圆角 4"/>
          <p:cNvSpPr/>
          <p:nvPr/>
        </p:nvSpPr>
        <p:spPr>
          <a:xfrm>
            <a:off x="4864137" y="538267"/>
            <a:ext cx="677127" cy="677127"/>
          </a:xfrm>
          <a:prstGeom prst="roundRect">
            <a:avLst>
              <a:gd name="adj" fmla="val 5664"/>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a:latin typeface="Calibri" panose="020F0502020204030204" pitchFamily="34" charset="0"/>
                <a:ea typeface="Calibri" panose="020F0502020204030204" pitchFamily="34" charset="0"/>
              </a:rPr>
              <a:t>5</a:t>
            </a:r>
            <a:endParaRPr lang="en-US" altLang="zh-CN" sz="4400" b="1">
              <a:latin typeface="Calibri" panose="020F0502020204030204" pitchFamily="34" charset="0"/>
              <a:ea typeface="Calibri" panose="020F0502020204030204" pitchFamily="34" charset="0"/>
            </a:endParaRPr>
          </a:p>
        </p:txBody>
      </p:sp>
      <p:sp>
        <p:nvSpPr>
          <p:cNvPr id="6" name="文本框 3"/>
          <p:cNvSpPr txBox="1"/>
          <p:nvPr/>
        </p:nvSpPr>
        <p:spPr>
          <a:xfrm rot="16200000">
            <a:off x="-2387669" y="3168238"/>
            <a:ext cx="5297600" cy="521970"/>
          </a:xfrm>
          <a:prstGeom prst="rect">
            <a:avLst/>
          </a:prstGeom>
          <a:noFill/>
        </p:spPr>
        <p:txBody>
          <a:bodyPr wrap="square" rtlCol="0">
            <a:spAutoFit/>
          </a:bodyPr>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sp>
        <p:nvSpPr>
          <p:cNvPr id="7" name="Text Box 6"/>
          <p:cNvSpPr txBox="1"/>
          <p:nvPr/>
        </p:nvSpPr>
        <p:spPr>
          <a:xfrm>
            <a:off x="5541010" y="1861820"/>
            <a:ext cx="6464300" cy="4523105"/>
          </a:xfrm>
          <a:prstGeom prst="rect">
            <a:avLst/>
          </a:prstGeom>
          <a:noFill/>
        </p:spPr>
        <p:txBody>
          <a:bodyPr wrap="square" rtlCol="0" anchor="t">
            <a:spAutoFit/>
          </a:bodyPr>
          <a:p>
            <a:pPr>
              <a:buNone/>
            </a:pPr>
            <a:r>
              <a:rPr lang="en-US" dirty="0" smtClean="0">
                <a:gradFill>
                  <a:gsLst>
                    <a:gs pos="0">
                      <a:srgbClr val="007BD3"/>
                    </a:gs>
                    <a:gs pos="100000">
                      <a:srgbClr val="034373"/>
                    </a:gs>
                  </a:gsLst>
                  <a:lin scaled="0"/>
                </a:gradFill>
                <a:latin typeface="Arial Rounded MT Bold" panose="020F0704030504030204" pitchFamily="34" charset="0"/>
                <a:sym typeface="+mn-ea"/>
              </a:rPr>
              <a:t>For understanding the factors influencing the customer retention, we should consider 4 important variables.These 4 variables manipulate the 'customer satisfaction', which in turn makes the customer to stay.</a:t>
            </a:r>
            <a:endParaRPr lang="en-US" dirty="0" smtClean="0">
              <a:gradFill>
                <a:gsLst>
                  <a:gs pos="0">
                    <a:srgbClr val="007BD3"/>
                  </a:gs>
                  <a:gs pos="100000">
                    <a:srgbClr val="034373"/>
                  </a:gs>
                </a:gsLst>
                <a:lin scaled="0"/>
              </a:gradFill>
              <a:latin typeface="Arial Rounded MT Bold" panose="020F0704030504030204" pitchFamily="34" charset="0"/>
            </a:endParaRPr>
          </a:p>
          <a:p>
            <a:pPr>
              <a:buNone/>
            </a:pPr>
            <a:r>
              <a:rPr lang="en-US" dirty="0" smtClean="0">
                <a:gradFill>
                  <a:gsLst>
                    <a:gs pos="0">
                      <a:srgbClr val="007BD3"/>
                    </a:gs>
                    <a:gs pos="100000">
                      <a:srgbClr val="034373"/>
                    </a:gs>
                  </a:gsLst>
                  <a:lin scaled="0"/>
                </a:gradFill>
                <a:latin typeface="Arial Rounded MT Bold" panose="020F0704030504030204" pitchFamily="34" charset="0"/>
                <a:sym typeface="+mn-ea"/>
              </a:rPr>
              <a:t>These variables are:</a:t>
            </a:r>
            <a:endParaRPr lang="en-US" dirty="0" smtClean="0">
              <a:gradFill>
                <a:gsLst>
                  <a:gs pos="0">
                    <a:srgbClr val="007BD3"/>
                  </a:gs>
                  <a:gs pos="100000">
                    <a:srgbClr val="034373"/>
                  </a:gs>
                </a:gsLst>
                <a:lin scaled="0"/>
              </a:gradFill>
              <a:latin typeface="Arial Rounded MT Bold" panose="020F0704030504030204" pitchFamily="34" charset="0"/>
            </a:endParaRPr>
          </a:p>
          <a:p>
            <a:pPr>
              <a:buNone/>
            </a:pPr>
            <a:r>
              <a:rPr lang="en-US" dirty="0" smtClean="0">
                <a:gradFill>
                  <a:gsLst>
                    <a:gs pos="0">
                      <a:srgbClr val="007BD3"/>
                    </a:gs>
                    <a:gs pos="100000">
                      <a:srgbClr val="034373"/>
                    </a:gs>
                  </a:gsLst>
                  <a:lin scaled="0"/>
                </a:gradFill>
                <a:latin typeface="Arial Rounded MT Bold" panose="020F0704030504030204" pitchFamily="34" charset="0"/>
                <a:sym typeface="+mn-ea"/>
              </a:rPr>
              <a:t>1. Hedonic Value.</a:t>
            </a:r>
            <a:endParaRPr lang="en-US" dirty="0" smtClean="0">
              <a:gradFill>
                <a:gsLst>
                  <a:gs pos="0">
                    <a:srgbClr val="007BD3"/>
                  </a:gs>
                  <a:gs pos="100000">
                    <a:srgbClr val="034373"/>
                  </a:gs>
                </a:gsLst>
                <a:lin scaled="0"/>
              </a:gradFill>
              <a:latin typeface="Arial Rounded MT Bold" panose="020F0704030504030204" pitchFamily="34" charset="0"/>
            </a:endParaRPr>
          </a:p>
          <a:p>
            <a:pPr>
              <a:buNone/>
            </a:pPr>
            <a:r>
              <a:rPr lang="en-US" dirty="0" smtClean="0">
                <a:gradFill>
                  <a:gsLst>
                    <a:gs pos="0">
                      <a:srgbClr val="007BD3"/>
                    </a:gs>
                    <a:gs pos="100000">
                      <a:srgbClr val="034373"/>
                    </a:gs>
                  </a:gsLst>
                  <a:lin scaled="0"/>
                </a:gradFill>
                <a:latin typeface="Arial Rounded MT Bold" panose="020F0704030504030204" pitchFamily="34" charset="0"/>
                <a:sym typeface="+mn-ea"/>
              </a:rPr>
              <a:t>2. Utilitarian Value.</a:t>
            </a:r>
            <a:endParaRPr lang="en-US" dirty="0" smtClean="0">
              <a:gradFill>
                <a:gsLst>
                  <a:gs pos="0">
                    <a:srgbClr val="007BD3"/>
                  </a:gs>
                  <a:gs pos="100000">
                    <a:srgbClr val="034373"/>
                  </a:gs>
                </a:gsLst>
                <a:lin scaled="0"/>
              </a:gradFill>
              <a:latin typeface="Arial Rounded MT Bold" panose="020F0704030504030204" pitchFamily="34" charset="0"/>
            </a:endParaRPr>
          </a:p>
          <a:p>
            <a:pPr>
              <a:buNone/>
            </a:pPr>
            <a:r>
              <a:rPr lang="en-US" dirty="0" smtClean="0">
                <a:gradFill>
                  <a:gsLst>
                    <a:gs pos="0">
                      <a:srgbClr val="007BD3"/>
                    </a:gs>
                    <a:gs pos="100000">
                      <a:srgbClr val="034373"/>
                    </a:gs>
                  </a:gsLst>
                  <a:lin scaled="0"/>
                </a:gradFill>
                <a:latin typeface="Arial Rounded MT Bold" panose="020F0704030504030204" pitchFamily="34" charset="0"/>
                <a:sym typeface="+mn-ea"/>
              </a:rPr>
              <a:t>3. Precieved Risk.</a:t>
            </a:r>
            <a:endParaRPr lang="en-US" dirty="0" smtClean="0">
              <a:gradFill>
                <a:gsLst>
                  <a:gs pos="0">
                    <a:srgbClr val="007BD3"/>
                  </a:gs>
                  <a:gs pos="100000">
                    <a:srgbClr val="034373"/>
                  </a:gs>
                </a:gsLst>
                <a:lin scaled="0"/>
              </a:gradFill>
              <a:latin typeface="Arial Rounded MT Bold" panose="020F0704030504030204" pitchFamily="34" charset="0"/>
            </a:endParaRPr>
          </a:p>
          <a:p>
            <a:pPr>
              <a:buNone/>
            </a:pPr>
            <a:r>
              <a:rPr lang="en-US" dirty="0" smtClean="0">
                <a:gradFill>
                  <a:gsLst>
                    <a:gs pos="0">
                      <a:srgbClr val="007BD3"/>
                    </a:gs>
                    <a:gs pos="100000">
                      <a:srgbClr val="034373"/>
                    </a:gs>
                  </a:gsLst>
                  <a:lin scaled="0"/>
                </a:gradFill>
                <a:latin typeface="Arial Rounded MT Bold" panose="020F0704030504030204" pitchFamily="34" charset="0"/>
                <a:sym typeface="+mn-ea"/>
              </a:rPr>
              <a:t>4. Customer Experience.</a:t>
            </a:r>
            <a:endParaRPr lang="en-US" dirty="0" smtClean="0">
              <a:gradFill>
                <a:gsLst>
                  <a:gs pos="0">
                    <a:srgbClr val="007BD3"/>
                  </a:gs>
                  <a:gs pos="100000">
                    <a:srgbClr val="034373"/>
                  </a:gs>
                </a:gsLst>
                <a:lin scaled="0"/>
              </a:gradFill>
              <a:latin typeface="Arial Rounded MT Bold" panose="020F0704030504030204" pitchFamily="34" charset="0"/>
            </a:endParaRPr>
          </a:p>
          <a:p>
            <a:pPr>
              <a:buNone/>
            </a:pPr>
            <a:r>
              <a:rPr lang="en-US" dirty="0" smtClean="0">
                <a:gradFill>
                  <a:gsLst>
                    <a:gs pos="0">
                      <a:srgbClr val="007BD3"/>
                    </a:gs>
                    <a:gs pos="100000">
                      <a:srgbClr val="034373"/>
                    </a:gs>
                  </a:gsLst>
                  <a:lin scaled="0"/>
                </a:gradFill>
                <a:latin typeface="Arial Rounded MT Bold" panose="020F0704030504030204" pitchFamily="34" charset="0"/>
                <a:sym typeface="+mn-ea"/>
              </a:rPr>
              <a:t>By Analysing on the basis of these variables, we can find the basic factors influencing the 'customer satisfaction’. Thus, by</a:t>
            </a:r>
            <a:endParaRPr lang="en-US" dirty="0" smtClean="0">
              <a:gradFill>
                <a:gsLst>
                  <a:gs pos="0">
                    <a:srgbClr val="007BD3"/>
                  </a:gs>
                  <a:gs pos="100000">
                    <a:srgbClr val="034373"/>
                  </a:gs>
                </a:gsLst>
                <a:lin scaled="0"/>
              </a:gradFill>
              <a:latin typeface="Arial Rounded MT Bold" panose="020F0704030504030204" pitchFamily="34" charset="0"/>
            </a:endParaRPr>
          </a:p>
          <a:p>
            <a:pPr>
              <a:buNone/>
            </a:pPr>
            <a:r>
              <a:rPr lang="en-US" dirty="0" smtClean="0">
                <a:gradFill>
                  <a:gsLst>
                    <a:gs pos="0">
                      <a:srgbClr val="007BD3"/>
                    </a:gs>
                    <a:gs pos="100000">
                      <a:srgbClr val="034373"/>
                    </a:gs>
                  </a:gsLst>
                  <a:lin scaled="0"/>
                </a:gradFill>
                <a:latin typeface="Arial Rounded MT Bold" panose="020F0704030504030204" pitchFamily="34" charset="0"/>
                <a:sym typeface="+mn-ea"/>
              </a:rPr>
              <a:t>achieving the 'customer satisfaction' we can make the customer to stay and make them buy more products.</a:t>
            </a:r>
            <a:endParaRPr lang="en-US" dirty="0" smtClean="0">
              <a:gradFill>
                <a:gsLst>
                  <a:gs pos="0">
                    <a:srgbClr val="007BD3"/>
                  </a:gs>
                  <a:gs pos="100000">
                    <a:srgbClr val="034373"/>
                  </a:gs>
                </a:gsLst>
                <a:lin scaled="0"/>
              </a:gradFill>
              <a:latin typeface="Arial Rounded MT Bold" panose="020F0704030504030204" pitchFamily="34" charset="0"/>
            </a:endParaRPr>
          </a:p>
          <a:p>
            <a:pPr>
              <a:buNone/>
            </a:pPr>
            <a:r>
              <a:rPr lang="en-US" dirty="0" smtClean="0">
                <a:gradFill>
                  <a:gsLst>
                    <a:gs pos="0">
                      <a:srgbClr val="007BD3"/>
                    </a:gs>
                    <a:gs pos="100000">
                      <a:srgbClr val="034373"/>
                    </a:gs>
                  </a:gsLst>
                  <a:lin scaled="0"/>
                </a:gradFill>
                <a:latin typeface="Arial Rounded MT Bold" panose="020F0704030504030204" pitchFamily="34" charset="0"/>
                <a:sym typeface="+mn-ea"/>
              </a:rPr>
              <a:t>So we will do the following Analysis in 5 parts. We will use</a:t>
            </a:r>
            <a:endParaRPr lang="en-US" dirty="0" smtClean="0">
              <a:gradFill>
                <a:gsLst>
                  <a:gs pos="0">
                    <a:srgbClr val="007BD3"/>
                  </a:gs>
                  <a:gs pos="100000">
                    <a:srgbClr val="034373"/>
                  </a:gs>
                </a:gsLst>
                <a:lin scaled="0"/>
              </a:gradFill>
              <a:latin typeface="Arial Rounded MT Bold" panose="020F0704030504030204" pitchFamily="34" charset="0"/>
            </a:endParaRPr>
          </a:p>
          <a:p>
            <a:pPr>
              <a:buNone/>
            </a:pPr>
            <a:r>
              <a:rPr lang="en-US" dirty="0" smtClean="0">
                <a:gradFill>
                  <a:gsLst>
                    <a:gs pos="0">
                      <a:srgbClr val="007BD3"/>
                    </a:gs>
                    <a:gs pos="100000">
                      <a:srgbClr val="034373"/>
                    </a:gs>
                  </a:gsLst>
                  <a:lin scaled="0"/>
                </a:gradFill>
                <a:latin typeface="Arial Rounded MT Bold" panose="020F0704030504030204" pitchFamily="34" charset="0"/>
                <a:sym typeface="+mn-ea"/>
              </a:rPr>
              <a:t>different parts of the given data-set to help us find the customer retention factors.</a:t>
            </a:r>
            <a:endParaRPr lang="en-US" dirty="0" smtClean="0">
              <a:gradFill>
                <a:gsLst>
                  <a:gs pos="0">
                    <a:srgbClr val="007BD3"/>
                  </a:gs>
                  <a:gs pos="100000">
                    <a:srgbClr val="034373"/>
                  </a:gs>
                </a:gsLst>
                <a:lin scaled="0"/>
              </a:gradFill>
              <a:latin typeface="Arial Rounded MT Bold" panose="020F070403050403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10405" y="570230"/>
            <a:ext cx="7680960" cy="645160"/>
          </a:xfrm>
          <a:prstGeom prst="rect">
            <a:avLst/>
          </a:prstGeom>
          <a:noFill/>
        </p:spPr>
        <p:txBody>
          <a:bodyPr wrap="square" rtlCol="0">
            <a:spAutoFit/>
          </a:bodyPr>
          <a:lstStyle/>
          <a:p>
            <a:pPr algn="ctr"/>
            <a:r>
              <a:rPr lang="en-US" sz="3600" b="1" dirty="0" smtClean="0">
                <a:gradFill>
                  <a:gsLst>
                    <a:gs pos="0">
                      <a:srgbClr val="14CD68"/>
                    </a:gs>
                    <a:gs pos="100000">
                      <a:srgbClr val="035C7D"/>
                    </a:gs>
                  </a:gsLst>
                  <a:lin scaled="0"/>
                </a:gradFill>
                <a:latin typeface="Arial Rounded MT Bold" panose="020F0704030504030204" pitchFamily="34" charset="0"/>
                <a:sym typeface="+mn-ea"/>
              </a:rPr>
              <a:t>Dataset overview</a:t>
            </a:r>
            <a:endParaRPr lang="zh-CN" altLang="en-US" sz="3600" b="1">
              <a:gradFill>
                <a:gsLst>
                  <a:gs pos="0">
                    <a:srgbClr val="FE4444"/>
                  </a:gs>
                  <a:gs pos="100000">
                    <a:srgbClr val="832B2B"/>
                  </a:gs>
                </a:gsLst>
                <a:lin scaled="0"/>
              </a:gradFill>
              <a:latin typeface="Arial Rounded MT Bold" panose="020F0704030504030204" pitchFamily="34" charset="0"/>
              <a:ea typeface="Calibri" panose="020F0502020204030204" pitchFamily="34" charset="0"/>
            </a:endParaRPr>
          </a:p>
        </p:txBody>
      </p:sp>
      <p:sp>
        <p:nvSpPr>
          <p:cNvPr id="6" name="文本框 3"/>
          <p:cNvSpPr txBox="1"/>
          <p:nvPr/>
        </p:nvSpPr>
        <p:spPr>
          <a:xfrm rot="16200000">
            <a:off x="-2387669" y="3168238"/>
            <a:ext cx="5297600" cy="521970"/>
          </a:xfrm>
          <a:prstGeom prst="rect">
            <a:avLst/>
          </a:prstGeom>
          <a:noFill/>
        </p:spPr>
        <p:txBody>
          <a:bodyPr wrap="square" rtlCol="0">
            <a:spAutoFit/>
          </a:bodyPr>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sp>
        <p:nvSpPr>
          <p:cNvPr id="7" name="Text Box 6"/>
          <p:cNvSpPr txBox="1"/>
          <p:nvPr/>
        </p:nvSpPr>
        <p:spPr>
          <a:xfrm>
            <a:off x="5541010" y="1861820"/>
            <a:ext cx="6464300" cy="4246245"/>
          </a:xfrm>
          <a:prstGeom prst="rect">
            <a:avLst/>
          </a:prstGeom>
          <a:noFill/>
        </p:spPr>
        <p:txBody>
          <a:bodyPr wrap="square" rtlCol="0" anchor="t">
            <a:spAutoFit/>
          </a:bodyPr>
          <a:p>
            <a:pPr algn="l">
              <a:lnSpc>
                <a:spcPct val="100000"/>
              </a:lnSpc>
              <a:buClrTx/>
              <a:buSzTx/>
              <a:buNone/>
            </a:pPr>
            <a:r>
              <a:rPr lang="en-US" dirty="0" smtClean="0">
                <a:gradFill>
                  <a:gsLst>
                    <a:gs pos="0">
                      <a:srgbClr val="007BD3"/>
                    </a:gs>
                    <a:gs pos="100000">
                      <a:srgbClr val="034373"/>
                    </a:gs>
                  </a:gsLst>
                  <a:lin scaled="0"/>
                </a:gradFill>
                <a:latin typeface="Arial Rounded MT Bold" panose="020F0704030504030204" pitchFamily="34" charset="0"/>
                <a:sym typeface="+mn-ea"/>
              </a:rPr>
              <a:t>• </a:t>
            </a:r>
            <a:r>
              <a:rPr lang="en-US" dirty="0" smtClean="0">
                <a:gradFill>
                  <a:gsLst>
                    <a:gs pos="0">
                      <a:srgbClr val="007BD3"/>
                    </a:gs>
                    <a:gs pos="100000">
                      <a:srgbClr val="034373"/>
                    </a:gs>
                  </a:gsLst>
                  <a:lin scaled="0"/>
                </a:gradFill>
                <a:latin typeface="Arial Rounded MT Bold" panose="020F0704030504030204" pitchFamily="34" charset="0"/>
                <a:sym typeface="+mn-ea"/>
              </a:rPr>
              <a:t>The data set is of shape (269,71) i.e. It has 71 attributes and 269 rows. The dataset is mixture of ordinal, categorical and numerical data types.</a:t>
            </a:r>
            <a:endParaRPr lang="en-US" dirty="0" smtClean="0">
              <a:gradFill>
                <a:gsLst>
                  <a:gs pos="0">
                    <a:srgbClr val="007BD3"/>
                  </a:gs>
                  <a:gs pos="100000">
                    <a:srgbClr val="034373"/>
                  </a:gs>
                </a:gsLst>
                <a:lin scaled="0"/>
              </a:gradFill>
              <a:latin typeface="Arial Rounded MT Bold" panose="020F0704030504030204" pitchFamily="34" charset="0"/>
              <a:sym typeface="+mn-ea"/>
            </a:endParaRPr>
          </a:p>
          <a:p>
            <a:pPr algn="l">
              <a:lnSpc>
                <a:spcPct val="100000"/>
              </a:lnSpc>
              <a:buClrTx/>
              <a:buSzTx/>
              <a:buNone/>
            </a:pPr>
            <a:endParaRPr lang="en-US" dirty="0" smtClean="0">
              <a:gradFill>
                <a:gsLst>
                  <a:gs pos="0">
                    <a:srgbClr val="007BD3"/>
                  </a:gs>
                  <a:gs pos="100000">
                    <a:srgbClr val="034373"/>
                  </a:gs>
                </a:gsLst>
                <a:lin scaled="0"/>
              </a:gradFill>
              <a:latin typeface="Arial Rounded MT Bold" panose="020F0704030504030204" pitchFamily="34" charset="0"/>
              <a:sym typeface="+mn-ea"/>
            </a:endParaRPr>
          </a:p>
          <a:p>
            <a:pPr>
              <a:buNone/>
            </a:pPr>
            <a:r>
              <a:rPr lang="en-US" dirty="0" smtClean="0">
                <a:gradFill>
                  <a:gsLst>
                    <a:gs pos="0">
                      <a:srgbClr val="007BD3"/>
                    </a:gs>
                    <a:gs pos="100000">
                      <a:srgbClr val="034373"/>
                    </a:gs>
                  </a:gsLst>
                  <a:lin scaled="0"/>
                </a:gradFill>
                <a:latin typeface="Arial Rounded MT Bold" panose="020F0704030504030204" pitchFamily="34" charset="0"/>
                <a:sym typeface="+mn-ea"/>
              </a:rPr>
              <a:t>• Data contains 269 entries each having 71 variables.</a:t>
            </a:r>
            <a:endParaRPr lang="en-US" dirty="0" smtClean="0">
              <a:gradFill>
                <a:gsLst>
                  <a:gs pos="0">
                    <a:srgbClr val="007BD3"/>
                  </a:gs>
                  <a:gs pos="100000">
                    <a:srgbClr val="034373"/>
                  </a:gs>
                </a:gsLst>
                <a:lin scaled="0"/>
              </a:gradFill>
              <a:latin typeface="Arial Rounded MT Bold" panose="020F0704030504030204" pitchFamily="34" charset="0"/>
            </a:endParaRPr>
          </a:p>
          <a:p>
            <a:pPr>
              <a:buNone/>
            </a:pPr>
            <a:r>
              <a:rPr lang="en-US" dirty="0" smtClean="0">
                <a:gradFill>
                  <a:gsLst>
                    <a:gs pos="0">
                      <a:srgbClr val="007BD3"/>
                    </a:gs>
                    <a:gs pos="100000">
                      <a:srgbClr val="034373"/>
                    </a:gs>
                  </a:gsLst>
                  <a:lin scaled="0"/>
                </a:gradFill>
                <a:latin typeface="Arial Rounded MT Bold" panose="020F0704030504030204" pitchFamily="34" charset="0"/>
                <a:sym typeface="+mn-ea"/>
              </a:rPr>
              <a:t>• Data contains no Null values.</a:t>
            </a:r>
            <a:endParaRPr lang="en-US" dirty="0" smtClean="0">
              <a:gradFill>
                <a:gsLst>
                  <a:gs pos="0">
                    <a:srgbClr val="007BD3"/>
                  </a:gs>
                  <a:gs pos="100000">
                    <a:srgbClr val="034373"/>
                  </a:gs>
                </a:gsLst>
                <a:lin scaled="0"/>
              </a:gradFill>
              <a:latin typeface="Arial Rounded MT Bold" panose="020F0704030504030204" pitchFamily="34" charset="0"/>
              <a:sym typeface="+mn-ea"/>
            </a:endParaRPr>
          </a:p>
          <a:p>
            <a:pPr>
              <a:buNone/>
            </a:pPr>
            <a:endParaRPr lang="en-US" dirty="0" smtClean="0">
              <a:gradFill>
                <a:gsLst>
                  <a:gs pos="0">
                    <a:srgbClr val="007BD3"/>
                  </a:gs>
                  <a:gs pos="100000">
                    <a:srgbClr val="034373"/>
                  </a:gs>
                </a:gsLst>
                <a:lin scaled="0"/>
              </a:gradFill>
              <a:latin typeface="Arial Rounded MT Bold" panose="020F0704030504030204" pitchFamily="34" charset="0"/>
            </a:endParaRPr>
          </a:p>
          <a:p>
            <a:pPr>
              <a:buNone/>
            </a:pPr>
            <a:r>
              <a:rPr lang="en-US" dirty="0" smtClean="0">
                <a:gradFill>
                  <a:gsLst>
                    <a:gs pos="0">
                      <a:srgbClr val="007BD3"/>
                    </a:gs>
                    <a:gs pos="100000">
                      <a:srgbClr val="034373"/>
                    </a:gs>
                  </a:gsLst>
                  <a:lin scaled="0"/>
                </a:gradFill>
                <a:latin typeface="Arial Rounded MT Bold" panose="020F0704030504030204" pitchFamily="34" charset="0"/>
                <a:sym typeface="+mn-ea"/>
              </a:rPr>
              <a:t>• We perform Extensive EDA to find out major factors that          contributed to the success of an e-commerce store</a:t>
            </a:r>
            <a:endParaRPr lang="en-US" dirty="0" smtClean="0">
              <a:gradFill>
                <a:gsLst>
                  <a:gs pos="0">
                    <a:srgbClr val="007BD3"/>
                  </a:gs>
                  <a:gs pos="100000">
                    <a:srgbClr val="034373"/>
                  </a:gs>
                </a:gsLst>
                <a:lin scaled="0"/>
              </a:gradFill>
              <a:latin typeface="Arial Rounded MT Bold" panose="020F0704030504030204" pitchFamily="34" charset="0"/>
              <a:sym typeface="+mn-ea"/>
            </a:endParaRPr>
          </a:p>
          <a:p>
            <a:pPr>
              <a:buNone/>
            </a:pPr>
            <a:endParaRPr lang="en-US" dirty="0" smtClean="0">
              <a:gradFill>
                <a:gsLst>
                  <a:gs pos="0">
                    <a:srgbClr val="007BD3"/>
                  </a:gs>
                  <a:gs pos="100000">
                    <a:srgbClr val="034373"/>
                  </a:gs>
                </a:gsLst>
                <a:lin scaled="0"/>
              </a:gradFill>
              <a:latin typeface="Arial Rounded MT Bold" panose="020F0704030504030204" pitchFamily="34" charset="0"/>
            </a:endParaRPr>
          </a:p>
          <a:p>
            <a:pPr>
              <a:buNone/>
            </a:pPr>
            <a:r>
              <a:rPr lang="en-US" dirty="0" smtClean="0">
                <a:gradFill>
                  <a:gsLst>
                    <a:gs pos="0">
                      <a:srgbClr val="007BD3"/>
                    </a:gs>
                    <a:gs pos="100000">
                      <a:srgbClr val="034373"/>
                    </a:gs>
                  </a:gsLst>
                  <a:lin scaled="0"/>
                </a:gradFill>
                <a:latin typeface="Arial Rounded MT Bold" panose="020F0704030504030204" pitchFamily="34" charset="0"/>
                <a:sym typeface="+mn-ea"/>
              </a:rPr>
              <a:t>• Data contains numerical as well as categorical variable.</a:t>
            </a:r>
            <a:endParaRPr lang="en-US" dirty="0" smtClean="0">
              <a:gradFill>
                <a:gsLst>
                  <a:gs pos="0">
                    <a:srgbClr val="007BD3"/>
                  </a:gs>
                  <a:gs pos="100000">
                    <a:srgbClr val="034373"/>
                  </a:gs>
                </a:gsLst>
                <a:lin scaled="0"/>
              </a:gradFill>
              <a:latin typeface="Arial Rounded MT Bold" panose="020F0704030504030204" pitchFamily="34" charset="0"/>
              <a:sym typeface="+mn-ea"/>
            </a:endParaRPr>
          </a:p>
          <a:p>
            <a:pPr>
              <a:buNone/>
            </a:pPr>
            <a:endParaRPr lang="en-US" dirty="0" smtClean="0">
              <a:gradFill>
                <a:gsLst>
                  <a:gs pos="0">
                    <a:srgbClr val="007BD3"/>
                  </a:gs>
                  <a:gs pos="100000">
                    <a:srgbClr val="034373"/>
                  </a:gs>
                </a:gsLst>
                <a:lin scaled="0"/>
              </a:gradFill>
              <a:latin typeface="Arial Rounded MT Bold" panose="020F0704030504030204" pitchFamily="34" charset="0"/>
            </a:endParaRPr>
          </a:p>
          <a:p>
            <a:pPr>
              <a:buNone/>
            </a:pPr>
            <a:r>
              <a:rPr lang="en-US" dirty="0" smtClean="0">
                <a:gradFill>
                  <a:gsLst>
                    <a:gs pos="0">
                      <a:srgbClr val="007BD3"/>
                    </a:gs>
                    <a:gs pos="100000">
                      <a:srgbClr val="034373"/>
                    </a:gs>
                  </a:gsLst>
                  <a:lin scaled="0"/>
                </a:gradFill>
                <a:latin typeface="Arial Rounded MT Bold" panose="020F0704030504030204" pitchFamily="34" charset="0"/>
                <a:sym typeface="+mn-ea"/>
              </a:rPr>
              <a:t>• We will find important features which affect the trust of e-commerce customers     positively or negatively.</a:t>
            </a:r>
            <a:endParaRPr lang="en-US" b="0" i="0" dirty="0" smtClean="0">
              <a:gradFill>
                <a:gsLst>
                  <a:gs pos="0">
                    <a:srgbClr val="007BD3"/>
                  </a:gs>
                  <a:gs pos="100000">
                    <a:srgbClr val="034373"/>
                  </a:gs>
                </a:gsLst>
                <a:lin scaled="0"/>
              </a:gradFill>
              <a:latin typeface="Arial Rounded MT Bold" panose="020F0704030504030204" pitchFamily="34" charset="0"/>
            </a:endParaRPr>
          </a:p>
          <a:p>
            <a:pPr>
              <a:buNone/>
            </a:pPr>
            <a:r>
              <a:rPr lang="en-US" dirty="0" smtClean="0">
                <a:gradFill>
                  <a:gsLst>
                    <a:gs pos="0">
                      <a:srgbClr val="007BD3"/>
                    </a:gs>
                    <a:gs pos="100000">
                      <a:srgbClr val="034373"/>
                    </a:gs>
                  </a:gsLst>
                  <a:lin scaled="0"/>
                </a:gradFill>
                <a:latin typeface="Arial Rounded MT Bold" panose="020F0704030504030204" pitchFamily="34" charset="0"/>
                <a:sym typeface="+mn-ea"/>
              </a:rPr>
              <a:t>customer retention factors.</a:t>
            </a:r>
            <a:endParaRPr lang="en-US" dirty="0" smtClean="0">
              <a:gradFill>
                <a:gsLst>
                  <a:gs pos="0">
                    <a:srgbClr val="007BD3"/>
                  </a:gs>
                  <a:gs pos="100000">
                    <a:srgbClr val="034373"/>
                  </a:gs>
                </a:gsLst>
                <a:lin scaled="0"/>
              </a:gradFill>
              <a:latin typeface="Arial Rounded MT Bold" panose="020F070403050403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38345" y="570230"/>
            <a:ext cx="7653020" cy="1198880"/>
          </a:xfrm>
          <a:prstGeom prst="rect">
            <a:avLst/>
          </a:prstGeom>
          <a:noFill/>
        </p:spPr>
        <p:txBody>
          <a:bodyPr wrap="square" rtlCol="0">
            <a:spAutoFit/>
          </a:bodyPr>
          <a:lstStyle/>
          <a:p>
            <a:pPr algn="ctr"/>
            <a:r>
              <a:rPr lang="en-US" sz="3600" b="1" dirty="0" smtClean="0">
                <a:gradFill>
                  <a:gsLst>
                    <a:gs pos="0">
                      <a:srgbClr val="14CD68"/>
                    </a:gs>
                    <a:gs pos="100000">
                      <a:srgbClr val="035C7D"/>
                    </a:gs>
                  </a:gsLst>
                  <a:lin scaled="0"/>
                </a:gradFill>
                <a:latin typeface="Arial Rounded MT Bold" panose="020F0704030504030204" pitchFamily="34" charset="0"/>
                <a:sym typeface="+mn-ea"/>
              </a:rPr>
              <a:t>Decode categorical to Numerical values</a:t>
            </a:r>
            <a:endParaRPr lang="zh-CN" altLang="en-US" sz="3600" b="1">
              <a:gradFill>
                <a:gsLst>
                  <a:gs pos="0">
                    <a:srgbClr val="FE4444"/>
                  </a:gs>
                  <a:gs pos="100000">
                    <a:srgbClr val="832B2B"/>
                  </a:gs>
                </a:gsLst>
                <a:lin scaled="0"/>
              </a:gradFill>
              <a:latin typeface="Arial Rounded MT Bold" panose="020F0704030504030204" pitchFamily="34" charset="0"/>
              <a:ea typeface="Calibri" panose="020F0502020204030204" pitchFamily="34" charset="0"/>
            </a:endParaRPr>
          </a:p>
        </p:txBody>
      </p:sp>
      <p:sp>
        <p:nvSpPr>
          <p:cNvPr id="6" name="文本框 3"/>
          <p:cNvSpPr txBox="1"/>
          <p:nvPr/>
        </p:nvSpPr>
        <p:spPr>
          <a:xfrm rot="16200000">
            <a:off x="-2387669" y="3168238"/>
            <a:ext cx="5297600" cy="521970"/>
          </a:xfrm>
          <a:prstGeom prst="rect">
            <a:avLst/>
          </a:prstGeom>
          <a:noFill/>
        </p:spPr>
        <p:txBody>
          <a:bodyPr wrap="square" rtlCol="0">
            <a:spAutoFit/>
          </a:bodyPr>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pic>
        <p:nvPicPr>
          <p:cNvPr id="4" name="Picture 3"/>
          <p:cNvPicPr>
            <a:picLocks noChangeAspect="1"/>
          </p:cNvPicPr>
          <p:nvPr/>
        </p:nvPicPr>
        <p:blipFill>
          <a:blip r:embed="rId1"/>
          <a:stretch>
            <a:fillRect/>
          </a:stretch>
        </p:blipFill>
        <p:spPr>
          <a:xfrm>
            <a:off x="5128260" y="3941445"/>
            <a:ext cx="6473190" cy="1638935"/>
          </a:xfrm>
          <a:prstGeom prst="rect">
            <a:avLst/>
          </a:prstGeom>
        </p:spPr>
      </p:pic>
      <p:sp>
        <p:nvSpPr>
          <p:cNvPr id="5" name="Text Box 4"/>
          <p:cNvSpPr txBox="1"/>
          <p:nvPr/>
        </p:nvSpPr>
        <p:spPr>
          <a:xfrm>
            <a:off x="5850890" y="2467610"/>
            <a:ext cx="6399530" cy="645160"/>
          </a:xfrm>
          <a:prstGeom prst="rect">
            <a:avLst/>
          </a:prstGeom>
          <a:noFill/>
        </p:spPr>
        <p:txBody>
          <a:bodyPr wrap="square" rtlCol="0">
            <a:spAutoFit/>
          </a:bodyPr>
          <a:p>
            <a:pPr algn="l">
              <a:buClrTx/>
              <a:buSzTx/>
              <a:buFontTx/>
            </a:pPr>
            <a:r>
              <a:rPr lang="en-US" b="1" dirty="0" smtClean="0">
                <a:gradFill>
                  <a:gsLst>
                    <a:gs pos="0">
                      <a:srgbClr val="14CD68"/>
                    </a:gs>
                    <a:gs pos="100000">
                      <a:srgbClr val="035C7D"/>
                    </a:gs>
                  </a:gsLst>
                  <a:lin scaled="0"/>
                </a:gradFill>
                <a:latin typeface="Arial Rounded MT Bold" panose="020F0704030504030204" pitchFamily="34" charset="0"/>
              </a:rPr>
              <a:t>Using Sklearn Library import LabelEncoder convert categorical values to Numerical values.</a:t>
            </a:r>
            <a:endParaRPr lang="en-US" b="1" dirty="0" smtClean="0">
              <a:gradFill>
                <a:gsLst>
                  <a:gs pos="0">
                    <a:srgbClr val="14CD68"/>
                  </a:gs>
                  <a:gs pos="100000">
                    <a:srgbClr val="035C7D"/>
                  </a:gs>
                </a:gsLst>
                <a:lin scaled="0"/>
              </a:gradFill>
              <a:latin typeface="Arial Rounded MT Bold" panose="020F07040305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26430" y="570230"/>
            <a:ext cx="5076825" cy="645160"/>
          </a:xfrm>
          <a:prstGeom prst="rect">
            <a:avLst/>
          </a:prstGeom>
          <a:noFill/>
        </p:spPr>
        <p:txBody>
          <a:bodyPr wrap="square" rtlCol="0">
            <a:spAutoFit/>
          </a:bodyPr>
          <a:lstStyle/>
          <a:p>
            <a:pPr algn="ctr"/>
            <a:r>
              <a:rPr lang="en-US" sz="3600" b="1" dirty="0" smtClean="0">
                <a:gradFill>
                  <a:gsLst>
                    <a:gs pos="0">
                      <a:srgbClr val="14CD68"/>
                    </a:gs>
                    <a:gs pos="100000">
                      <a:srgbClr val="035C7D"/>
                    </a:gs>
                  </a:gsLst>
                  <a:lin scaled="0"/>
                </a:gradFill>
                <a:latin typeface="Arial Rounded MT Bold" panose="020F0704030504030204" pitchFamily="34" charset="0"/>
                <a:sym typeface="+mn-ea"/>
              </a:rPr>
              <a:t>Observations</a:t>
            </a:r>
            <a:endParaRPr lang="zh-CN" altLang="en-US" sz="3600" b="1">
              <a:gradFill>
                <a:gsLst>
                  <a:gs pos="0">
                    <a:srgbClr val="FE4444"/>
                  </a:gs>
                  <a:gs pos="100000">
                    <a:srgbClr val="832B2B"/>
                  </a:gs>
                </a:gsLst>
                <a:lin scaled="0"/>
              </a:gradFill>
              <a:latin typeface="Arial Rounded MT Bold" panose="020F0704030504030204" pitchFamily="34" charset="0"/>
              <a:ea typeface="Calibri" panose="020F0502020204030204" pitchFamily="34" charset="0"/>
            </a:endParaRPr>
          </a:p>
        </p:txBody>
      </p:sp>
      <p:sp>
        <p:nvSpPr>
          <p:cNvPr id="5" name="矩形: 圆角 4"/>
          <p:cNvSpPr/>
          <p:nvPr/>
        </p:nvSpPr>
        <p:spPr>
          <a:xfrm>
            <a:off x="4864137" y="538267"/>
            <a:ext cx="677127" cy="677127"/>
          </a:xfrm>
          <a:prstGeom prst="roundRect">
            <a:avLst>
              <a:gd name="adj" fmla="val 5664"/>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a:latin typeface="Calibri" panose="020F0502020204030204" pitchFamily="34" charset="0"/>
                <a:ea typeface="Calibri" panose="020F0502020204030204" pitchFamily="34" charset="0"/>
              </a:rPr>
              <a:t>6</a:t>
            </a:r>
            <a:endParaRPr lang="en-US" altLang="zh-CN" sz="4400" b="1">
              <a:latin typeface="Calibri" panose="020F0502020204030204" pitchFamily="34" charset="0"/>
              <a:ea typeface="Calibri" panose="020F0502020204030204" pitchFamily="34" charset="0"/>
            </a:endParaRPr>
          </a:p>
        </p:txBody>
      </p:sp>
      <p:sp>
        <p:nvSpPr>
          <p:cNvPr id="6" name="文本框 3"/>
          <p:cNvSpPr txBox="1"/>
          <p:nvPr/>
        </p:nvSpPr>
        <p:spPr>
          <a:xfrm rot="16200000">
            <a:off x="-2387669" y="3168238"/>
            <a:ext cx="5297600" cy="521970"/>
          </a:xfrm>
          <a:prstGeom prst="rect">
            <a:avLst/>
          </a:prstGeom>
          <a:noFill/>
        </p:spPr>
        <p:txBody>
          <a:bodyPr wrap="square" rtlCol="0">
            <a:spAutoFit/>
          </a:bodyPr>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sp>
        <p:nvSpPr>
          <p:cNvPr id="4" name="Text Box 3"/>
          <p:cNvSpPr txBox="1"/>
          <p:nvPr/>
        </p:nvSpPr>
        <p:spPr>
          <a:xfrm>
            <a:off x="5959475" y="2070735"/>
            <a:ext cx="4241800" cy="368300"/>
          </a:xfrm>
          <a:prstGeom prst="rect">
            <a:avLst/>
          </a:prstGeom>
          <a:noFill/>
        </p:spPr>
        <p:txBody>
          <a:bodyPr wrap="none" rtlCol="0" anchor="t">
            <a:spAutoFit/>
          </a:bodyPr>
          <a:p>
            <a:pPr algn="l"/>
            <a:r>
              <a:rPr lang="en-US" dirty="0" smtClean="0">
                <a:gradFill>
                  <a:gsLst>
                    <a:gs pos="0">
                      <a:srgbClr val="14CD68"/>
                    </a:gs>
                    <a:gs pos="100000">
                      <a:srgbClr val="035C7D"/>
                    </a:gs>
                  </a:gsLst>
                  <a:lin scaled="0"/>
                </a:gradFill>
                <a:latin typeface="Arial Rounded MT Bold" panose="020F0704030504030204" pitchFamily="34" charset="0"/>
                <a:sym typeface="+mn-ea"/>
              </a:rPr>
              <a:t>OBSERVATION ON CUSTOMER INFO:</a:t>
            </a:r>
            <a:endParaRPr lang="en-US">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8" name="Text Box 7"/>
          <p:cNvSpPr txBox="1"/>
          <p:nvPr/>
        </p:nvSpPr>
        <p:spPr>
          <a:xfrm>
            <a:off x="5959475" y="2585720"/>
            <a:ext cx="4656455" cy="368300"/>
          </a:xfrm>
          <a:prstGeom prst="rect">
            <a:avLst/>
          </a:prstGeom>
          <a:noFill/>
        </p:spPr>
        <p:txBody>
          <a:bodyPr wrap="none" rtlCol="0" anchor="t">
            <a:spAutoFit/>
          </a:bodyPr>
          <a:p>
            <a:pPr algn="l"/>
            <a:r>
              <a:rPr lang="en-US" dirty="0" smtClean="0">
                <a:gradFill>
                  <a:gsLst>
                    <a:gs pos="0">
                      <a:srgbClr val="14CD68"/>
                    </a:gs>
                    <a:gs pos="100000">
                      <a:srgbClr val="035C7D"/>
                    </a:gs>
                  </a:gsLst>
                  <a:lin scaled="0"/>
                </a:gradFill>
                <a:latin typeface="Arial Rounded MT Bold" panose="020F0704030504030204" pitchFamily="34" charset="0"/>
                <a:sym typeface="+mn-ea"/>
              </a:rPr>
              <a:t>OBSERVATION ON UTILITARIAN VALUES:</a:t>
            </a:r>
            <a:endParaRPr lang="en-US">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9" name="Text Box 8"/>
          <p:cNvSpPr txBox="1"/>
          <p:nvPr/>
        </p:nvSpPr>
        <p:spPr>
          <a:xfrm>
            <a:off x="5915025" y="3091180"/>
            <a:ext cx="4330700" cy="368300"/>
          </a:xfrm>
          <a:prstGeom prst="rect">
            <a:avLst/>
          </a:prstGeom>
          <a:noFill/>
        </p:spPr>
        <p:txBody>
          <a:bodyPr wrap="none" rtlCol="0" anchor="t">
            <a:spAutoFit/>
          </a:bodyPr>
          <a:p>
            <a:pPr algn="l"/>
            <a:r>
              <a:rPr lang="en-US" dirty="0" smtClean="0">
                <a:gradFill>
                  <a:gsLst>
                    <a:gs pos="0">
                      <a:srgbClr val="14CD68"/>
                    </a:gs>
                    <a:gs pos="100000">
                      <a:srgbClr val="035C7D"/>
                    </a:gs>
                  </a:gsLst>
                  <a:lin scaled="0"/>
                </a:gradFill>
                <a:latin typeface="Arial Rounded MT Bold" panose="020F0704030504030204" pitchFamily="34" charset="0"/>
                <a:sym typeface="+mn-ea"/>
              </a:rPr>
              <a:t>OBSERVATION ON HEDONIC VALUES:</a:t>
            </a:r>
            <a:endParaRPr lang="en-US">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10" name="Text Box 9"/>
          <p:cNvSpPr txBox="1"/>
          <p:nvPr/>
        </p:nvSpPr>
        <p:spPr>
          <a:xfrm>
            <a:off x="5915025" y="3610610"/>
            <a:ext cx="4246245" cy="368300"/>
          </a:xfrm>
          <a:prstGeom prst="rect">
            <a:avLst/>
          </a:prstGeom>
          <a:noFill/>
        </p:spPr>
        <p:txBody>
          <a:bodyPr wrap="none" rtlCol="0" anchor="t">
            <a:spAutoFit/>
          </a:bodyPr>
          <a:p>
            <a:pPr algn="l"/>
            <a:r>
              <a:rPr lang="en-US" dirty="0" smtClean="0">
                <a:gradFill>
                  <a:gsLst>
                    <a:gs pos="0">
                      <a:srgbClr val="14CD68"/>
                    </a:gs>
                    <a:gs pos="100000">
                      <a:srgbClr val="035C7D"/>
                    </a:gs>
                  </a:gsLst>
                  <a:lin scaled="0"/>
                </a:gradFill>
                <a:latin typeface="Arial Rounded MT Bold" panose="020F0704030504030204" pitchFamily="34" charset="0"/>
                <a:sym typeface="+mn-ea"/>
              </a:rPr>
              <a:t>OBSERVATION ON PRECIEVED RISK:</a:t>
            </a:r>
            <a:endParaRPr lang="en-US">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11" name="Text Box 10"/>
          <p:cNvSpPr txBox="1"/>
          <p:nvPr/>
        </p:nvSpPr>
        <p:spPr>
          <a:xfrm>
            <a:off x="5915025" y="4130675"/>
            <a:ext cx="5321300" cy="368300"/>
          </a:xfrm>
          <a:prstGeom prst="rect">
            <a:avLst/>
          </a:prstGeom>
          <a:noFill/>
        </p:spPr>
        <p:txBody>
          <a:bodyPr wrap="none" rtlCol="0" anchor="t">
            <a:spAutoFit/>
          </a:bodyPr>
          <a:p>
            <a:pPr algn="l"/>
            <a:r>
              <a:rPr lang="en-US" dirty="0" smtClean="0">
                <a:gradFill>
                  <a:gsLst>
                    <a:gs pos="0">
                      <a:srgbClr val="14CD68"/>
                    </a:gs>
                    <a:gs pos="100000">
                      <a:srgbClr val="035C7D"/>
                    </a:gs>
                  </a:gsLst>
                  <a:lin scaled="0"/>
                </a:gradFill>
                <a:latin typeface="Arial Rounded MT Bold" panose="020F0704030504030204" pitchFamily="34" charset="0"/>
                <a:sym typeface="+mn-ea"/>
              </a:rPr>
              <a:t>OBSERVATIONS ON CUSTOMER EXPERIENCE:</a:t>
            </a:r>
            <a:endParaRPr lang="en-US">
              <a:solidFill>
                <a:schemeClr val="tx1">
                  <a:lumMod val="75000"/>
                  <a:lumOff val="25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74"/>
          <p:cNvSpPr txBox="1"/>
          <p:nvPr/>
        </p:nvSpPr>
        <p:spPr>
          <a:xfrm>
            <a:off x="9298902" y="2132342"/>
            <a:ext cx="1785658" cy="307340"/>
          </a:xfrm>
          <a:prstGeom prst="rect">
            <a:avLst/>
          </a:prstGeom>
          <a:noFill/>
        </p:spPr>
        <p:txBody>
          <a:bodyPr wrap="square" lIns="0" tIns="0" rIns="0" bIns="0" rtlCol="0" anchor="t" anchorCtr="0">
            <a:spAutoFit/>
          </a:bodyPr>
          <a:lstStyle/>
          <a:p>
            <a:pPr defTabSz="1216660">
              <a:spcBef>
                <a:spcPct val="20000"/>
              </a:spcBef>
              <a:defRPr/>
            </a:pPr>
            <a:r>
              <a:rPr lang="zh-CN" altLang="en-US" sz="2000" b="1">
                <a:solidFill>
                  <a:schemeClr val="bg1"/>
                </a:solidFill>
                <a:latin typeface="Calibri" panose="020F0502020204030204" pitchFamily="34" charset="0"/>
                <a:ea typeface="Calibri" panose="020F0502020204030204" pitchFamily="34" charset="0"/>
                <a:sym typeface="Arial" panose="020B0604020202020204" pitchFamily="34" charset="0"/>
              </a:rPr>
              <a:t>Enter title here</a:t>
            </a:r>
            <a:endParaRPr lang="en-US" sz="2000" b="1" dirty="0">
              <a:solidFill>
                <a:schemeClr val="bg1"/>
              </a:solidFill>
              <a:latin typeface="Calibri" panose="020F0502020204030204" pitchFamily="34" charset="0"/>
              <a:ea typeface="Calibri" panose="020F0502020204030204" pitchFamily="34" charset="0"/>
              <a:sym typeface="Arial" panose="020B0604020202020204" pitchFamily="34" charset="0"/>
            </a:endParaRPr>
          </a:p>
        </p:txBody>
      </p:sp>
      <p:sp>
        <p:nvSpPr>
          <p:cNvPr id="28" name="矩形 1"/>
          <p:cNvSpPr>
            <a:spLocks noChangeArrowheads="1"/>
          </p:cNvSpPr>
          <p:nvPr/>
        </p:nvSpPr>
        <p:spPr bwMode="auto">
          <a:xfrm>
            <a:off x="9218236" y="2441838"/>
            <a:ext cx="2283658" cy="1401445"/>
          </a:xfrm>
          <a:prstGeom prst="rect">
            <a:avLst/>
          </a:prstGeom>
          <a:noFill/>
        </p:spPr>
        <p:txBody>
          <a:bodyPr wrap="square" lIns="109709" tIns="54855" rIns="109709" bIns="54855" rtlCol="0">
            <a:spAutoFit/>
          </a:bodyPr>
          <a:lstStyle/>
          <a:p>
            <a:pPr defTabSz="914400">
              <a:lnSpc>
                <a:spcPct val="150000"/>
              </a:lnSpc>
              <a:defRPr/>
            </a:pPr>
            <a:r>
              <a:rPr lang="zh-CN" altLang="en-US" sz="1400">
                <a:solidFill>
                  <a:schemeClr val="bg1"/>
                </a:solidFill>
                <a:latin typeface="Calibri" panose="020F0502020204030204" pitchFamily="34" charset="0"/>
                <a:ea typeface="Calibri" panose="020F0502020204030204" pitchFamily="34" charset="0"/>
              </a:rPr>
              <a:t>Click here to add content of the text，and brifly explain your point of view
</a:t>
            </a:r>
            <a:endParaRPr lang="zh-CN" altLang="zh-CN" sz="1400" dirty="0">
              <a:solidFill>
                <a:schemeClr val="bg1"/>
              </a:solidFill>
              <a:latin typeface="Calibri" panose="020F0502020204030204" pitchFamily="34" charset="0"/>
              <a:ea typeface="Calibri" panose="020F0502020204030204" pitchFamily="34" charset="0"/>
            </a:endParaRPr>
          </a:p>
        </p:txBody>
      </p:sp>
      <p:sp>
        <p:nvSpPr>
          <p:cNvPr id="29" name="TextBox 74"/>
          <p:cNvSpPr txBox="1"/>
          <p:nvPr/>
        </p:nvSpPr>
        <p:spPr>
          <a:xfrm>
            <a:off x="6879543" y="4408182"/>
            <a:ext cx="1785658" cy="307340"/>
          </a:xfrm>
          <a:prstGeom prst="rect">
            <a:avLst/>
          </a:prstGeom>
          <a:noFill/>
        </p:spPr>
        <p:txBody>
          <a:bodyPr wrap="square" lIns="0" tIns="0" rIns="0" bIns="0" rtlCol="0" anchor="t" anchorCtr="0">
            <a:spAutoFit/>
          </a:bodyPr>
          <a:lstStyle/>
          <a:p>
            <a:pPr defTabSz="1216660">
              <a:spcBef>
                <a:spcPct val="20000"/>
              </a:spcBef>
              <a:defRPr/>
            </a:pPr>
            <a:r>
              <a:rPr lang="zh-CN" altLang="en-US" sz="2000" b="1">
                <a:solidFill>
                  <a:schemeClr val="bg1"/>
                </a:solidFill>
                <a:latin typeface="Calibri" panose="020F0502020204030204" pitchFamily="34" charset="0"/>
                <a:ea typeface="Calibri" panose="020F0502020204030204" pitchFamily="34" charset="0"/>
                <a:sym typeface="Arial" panose="020B0604020202020204" pitchFamily="34" charset="0"/>
              </a:rPr>
              <a:t>Enter title here</a:t>
            </a:r>
            <a:endParaRPr lang="en-US" sz="2000" b="1" dirty="0">
              <a:solidFill>
                <a:schemeClr val="bg1"/>
              </a:solidFill>
              <a:latin typeface="Calibri" panose="020F0502020204030204" pitchFamily="34" charset="0"/>
              <a:ea typeface="Calibri" panose="020F0502020204030204" pitchFamily="34" charset="0"/>
              <a:sym typeface="Arial" panose="020B0604020202020204" pitchFamily="34" charset="0"/>
            </a:endParaRPr>
          </a:p>
        </p:txBody>
      </p:sp>
      <p:sp>
        <p:nvSpPr>
          <p:cNvPr id="30" name="矩形 1"/>
          <p:cNvSpPr>
            <a:spLocks noChangeArrowheads="1"/>
          </p:cNvSpPr>
          <p:nvPr/>
        </p:nvSpPr>
        <p:spPr bwMode="auto">
          <a:xfrm>
            <a:off x="6798877" y="4717678"/>
            <a:ext cx="2283658" cy="1401445"/>
          </a:xfrm>
          <a:prstGeom prst="rect">
            <a:avLst/>
          </a:prstGeom>
          <a:noFill/>
        </p:spPr>
        <p:txBody>
          <a:bodyPr wrap="square" lIns="109709" tIns="54855" rIns="109709" bIns="54855" rtlCol="0">
            <a:spAutoFit/>
          </a:bodyPr>
          <a:lstStyle/>
          <a:p>
            <a:pPr defTabSz="914400">
              <a:lnSpc>
                <a:spcPct val="150000"/>
              </a:lnSpc>
              <a:defRPr/>
            </a:pPr>
            <a:r>
              <a:rPr lang="zh-CN" altLang="en-US" sz="1400">
                <a:solidFill>
                  <a:schemeClr val="bg1"/>
                </a:solidFill>
                <a:latin typeface="Calibri" panose="020F0502020204030204" pitchFamily="34" charset="0"/>
                <a:ea typeface="Calibri" panose="020F0502020204030204" pitchFamily="34" charset="0"/>
              </a:rPr>
              <a:t>Click here to add content of the text，and briefly explain your point of view
</a:t>
            </a:r>
            <a:endParaRPr lang="zh-CN" altLang="zh-CN" sz="1400" dirty="0">
              <a:solidFill>
                <a:schemeClr val="bg1"/>
              </a:solidFill>
              <a:latin typeface="Calibri" panose="020F0502020204030204" pitchFamily="34" charset="0"/>
              <a:ea typeface="Calibri" panose="020F0502020204030204" pitchFamily="34" charset="0"/>
            </a:endParaRPr>
          </a:p>
        </p:txBody>
      </p:sp>
      <p:sp>
        <p:nvSpPr>
          <p:cNvPr id="38" name="文本框 37"/>
          <p:cNvSpPr txBox="1"/>
          <p:nvPr/>
        </p:nvSpPr>
        <p:spPr>
          <a:xfrm>
            <a:off x="704215" y="297815"/>
            <a:ext cx="6464935" cy="398780"/>
          </a:xfrm>
          <a:prstGeom prst="rect">
            <a:avLst/>
          </a:prstGeom>
          <a:noFill/>
        </p:spPr>
        <p:txBody>
          <a:bodyPr wrap="square" rtlCol="0">
            <a:spAutoFit/>
          </a:bodyPr>
          <a:lstStyle/>
          <a:p>
            <a:r>
              <a:rPr lang="en-US" sz="2000" b="1" dirty="0" smtClean="0">
                <a:gradFill>
                  <a:gsLst>
                    <a:gs pos="0">
                      <a:srgbClr val="14CD68"/>
                    </a:gs>
                    <a:gs pos="100000">
                      <a:srgbClr val="035C7D"/>
                    </a:gs>
                  </a:gsLst>
                  <a:lin scaled="0"/>
                </a:gradFill>
                <a:latin typeface="Arial Rounded MT Bold" panose="020F0704030504030204" pitchFamily="34" charset="0"/>
                <a:sym typeface="+mn-ea"/>
              </a:rPr>
              <a:t>Observations on customer info:</a:t>
            </a:r>
            <a:endParaRPr lang="zh-CN" altLang="en-US" sz="2000" b="1">
              <a:solidFill>
                <a:srgbClr val="1D4D71"/>
              </a:solidFill>
              <a:latin typeface="Calibri" panose="020F0502020204030204" pitchFamily="34" charset="0"/>
              <a:ea typeface="Calibri" panose="020F0502020204030204" pitchFamily="34" charset="0"/>
            </a:endParaRPr>
          </a:p>
        </p:txBody>
      </p:sp>
      <p:sp>
        <p:nvSpPr>
          <p:cNvPr id="2" name="Text Box 1"/>
          <p:cNvSpPr txBox="1"/>
          <p:nvPr/>
        </p:nvSpPr>
        <p:spPr>
          <a:xfrm>
            <a:off x="704215" y="1468120"/>
            <a:ext cx="11487785" cy="4523105"/>
          </a:xfrm>
          <a:prstGeom prst="rect">
            <a:avLst/>
          </a:prstGeom>
          <a:noFill/>
        </p:spPr>
        <p:txBody>
          <a:bodyPr wrap="square" rtlCol="0" anchor="t">
            <a:spAutoFit/>
          </a:bodyPr>
          <a:p>
            <a:pPr algn="l"/>
            <a:r>
              <a:rPr lang="en-US" dirty="0" smtClean="0">
                <a:gradFill>
                  <a:gsLst>
                    <a:gs pos="0">
                      <a:srgbClr val="14CD68"/>
                    </a:gs>
                    <a:gs pos="100000">
                      <a:srgbClr val="035C7D"/>
                    </a:gs>
                  </a:gsLst>
                  <a:lin scaled="0"/>
                </a:gradFill>
                <a:latin typeface="Arial Rounded MT Bold" panose="020F0704030504030204" pitchFamily="34" charset="0"/>
                <a:sym typeface="+mn-ea"/>
              </a:rPr>
              <a:t>1. Out of the entire participant around 67.3 %( 181 members) are women and 32.7 %( 88 members) are men.</a:t>
            </a:r>
            <a:endParaRPr lang="en-US" dirty="0" smtClean="0">
              <a:gradFill>
                <a:gsLst>
                  <a:gs pos="0">
                    <a:srgbClr val="14CD68"/>
                  </a:gs>
                  <a:gs pos="100000">
                    <a:srgbClr val="035C7D"/>
                  </a:gs>
                </a:gsLst>
                <a:lin scaled="0"/>
              </a:gradFill>
              <a:latin typeface="Arial Rounded MT Bold" panose="020F0704030504030204" pitchFamily="34" charset="0"/>
            </a:endParaRPr>
          </a:p>
          <a:p>
            <a:pPr algn="l"/>
            <a:r>
              <a:rPr lang="en-US" dirty="0" smtClean="0">
                <a:gradFill>
                  <a:gsLst>
                    <a:gs pos="0">
                      <a:srgbClr val="14CD68"/>
                    </a:gs>
                    <a:gs pos="100000">
                      <a:srgbClr val="035C7D"/>
                    </a:gs>
                  </a:gsLst>
                  <a:lin scaled="0"/>
                </a:gradFill>
                <a:latin typeface="Arial Rounded MT Bold" panose="020F0704030504030204" pitchFamily="34" charset="0"/>
                <a:sym typeface="+mn-ea"/>
              </a:rPr>
              <a:t>2. 80% (230 members) of the total participants are between the age group of 21-50 years, in which 21-30 years are 79 members, 31-40 years are 81 members and 41-50 years are 70 members.</a:t>
            </a:r>
            <a:endParaRPr lang="en-US" dirty="0" smtClean="0">
              <a:gradFill>
                <a:gsLst>
                  <a:gs pos="0">
                    <a:srgbClr val="14CD68"/>
                  </a:gs>
                  <a:gs pos="100000">
                    <a:srgbClr val="035C7D"/>
                  </a:gs>
                </a:gsLst>
                <a:lin scaled="0"/>
              </a:gradFill>
              <a:latin typeface="Arial Rounded MT Bold" panose="020F0704030504030204" pitchFamily="34" charset="0"/>
            </a:endParaRPr>
          </a:p>
          <a:p>
            <a:pPr algn="l"/>
            <a:r>
              <a:rPr lang="en-US" dirty="0" smtClean="0">
                <a:gradFill>
                  <a:gsLst>
                    <a:gs pos="0">
                      <a:srgbClr val="14CD68"/>
                    </a:gs>
                    <a:gs pos="100000">
                      <a:srgbClr val="035C7D"/>
                    </a:gs>
                  </a:gsLst>
                  <a:lin scaled="0"/>
                </a:gradFill>
                <a:latin typeface="Arial Rounded MT Bold" panose="020F0704030504030204" pitchFamily="34" charset="0"/>
                <a:sym typeface="+mn-ea"/>
              </a:rPr>
              <a:t>3. Participants from Delhi, Noida, Greater Noida and Bangalore seem to be shopping in higher range when considered to other cities included for the survey. This may be due to the fact that many companies and colleges are around this area.</a:t>
            </a:r>
            <a:endParaRPr lang="en-US" dirty="0" smtClean="0">
              <a:gradFill>
                <a:gsLst>
                  <a:gs pos="0">
                    <a:srgbClr val="14CD68"/>
                  </a:gs>
                  <a:gs pos="100000">
                    <a:srgbClr val="035C7D"/>
                  </a:gs>
                </a:gsLst>
                <a:lin scaled="0"/>
              </a:gradFill>
              <a:latin typeface="Arial Rounded MT Bold" panose="020F0704030504030204" pitchFamily="34" charset="0"/>
            </a:endParaRPr>
          </a:p>
          <a:p>
            <a:pPr algn="l"/>
            <a:r>
              <a:rPr lang="en-US" dirty="0" smtClean="0">
                <a:gradFill>
                  <a:gsLst>
                    <a:gs pos="0">
                      <a:srgbClr val="14CD68"/>
                    </a:gs>
                    <a:gs pos="100000">
                      <a:srgbClr val="035C7D"/>
                    </a:gs>
                  </a:gsLst>
                  <a:lin scaled="0"/>
                </a:gradFill>
                <a:latin typeface="Arial Rounded MT Bold" panose="020F0704030504030204" pitchFamily="34" charset="0"/>
                <a:sym typeface="+mn-ea"/>
              </a:rPr>
              <a:t>4. Around 65% of the total participants are shopping online for more than 3 years.</a:t>
            </a:r>
            <a:endParaRPr lang="en-US" dirty="0" smtClean="0">
              <a:gradFill>
                <a:gsLst>
                  <a:gs pos="0">
                    <a:srgbClr val="14CD68"/>
                  </a:gs>
                  <a:gs pos="100000">
                    <a:srgbClr val="035C7D"/>
                  </a:gs>
                </a:gsLst>
                <a:lin scaled="0"/>
              </a:gradFill>
              <a:latin typeface="Arial Rounded MT Bold" panose="020F0704030504030204" pitchFamily="34" charset="0"/>
            </a:endParaRPr>
          </a:p>
          <a:p>
            <a:pPr algn="l"/>
            <a:r>
              <a:rPr lang="en-US" dirty="0" smtClean="0">
                <a:gradFill>
                  <a:gsLst>
                    <a:gs pos="0">
                      <a:srgbClr val="14CD68"/>
                    </a:gs>
                    <a:gs pos="100000">
                      <a:srgbClr val="035C7D"/>
                    </a:gs>
                  </a:gsLst>
                  <a:lin scaled="0"/>
                </a:gradFill>
                <a:latin typeface="Arial Rounded MT Bold" panose="020F0704030504030204" pitchFamily="34" charset="0"/>
                <a:sym typeface="+mn-ea"/>
              </a:rPr>
              <a:t>5. Major part of the customers seems to be shopping less than 10 times a year.</a:t>
            </a:r>
            <a:endParaRPr lang="en-US" dirty="0" smtClean="0">
              <a:gradFill>
                <a:gsLst>
                  <a:gs pos="0">
                    <a:srgbClr val="14CD68"/>
                  </a:gs>
                  <a:gs pos="100000">
                    <a:srgbClr val="035C7D"/>
                  </a:gs>
                </a:gsLst>
                <a:lin scaled="0"/>
              </a:gradFill>
              <a:latin typeface="Arial Rounded MT Bold" panose="020F0704030504030204" pitchFamily="34" charset="0"/>
            </a:endParaRPr>
          </a:p>
          <a:p>
            <a:pPr algn="l"/>
            <a:r>
              <a:rPr lang="en-US" dirty="0" smtClean="0">
                <a:gradFill>
                  <a:gsLst>
                    <a:gs pos="0">
                      <a:srgbClr val="14CD68"/>
                    </a:gs>
                    <a:gs pos="100000">
                      <a:srgbClr val="035C7D"/>
                    </a:gs>
                  </a:gsLst>
                  <a:lin scaled="0"/>
                </a:gradFill>
                <a:latin typeface="Arial Rounded MT Bold" panose="020F0704030504030204" pitchFamily="34" charset="0"/>
                <a:sym typeface="+mn-ea"/>
              </a:rPr>
              <a:t>6. Most of the customers seem to be using Smart Phone and Mobile Internet for shopping. This means the E-commerce website should be compatible in all kinds of smart phone browsers to attract a lot more customers.</a:t>
            </a:r>
            <a:endParaRPr lang="en-US" dirty="0" smtClean="0">
              <a:gradFill>
                <a:gsLst>
                  <a:gs pos="0">
                    <a:srgbClr val="14CD68"/>
                  </a:gs>
                  <a:gs pos="100000">
                    <a:srgbClr val="035C7D"/>
                  </a:gs>
                </a:gsLst>
                <a:lin scaled="0"/>
              </a:gradFill>
              <a:latin typeface="Arial Rounded MT Bold" panose="020F0704030504030204" pitchFamily="34" charset="0"/>
            </a:endParaRPr>
          </a:p>
          <a:p>
            <a:pPr algn="l"/>
            <a:r>
              <a:rPr lang="en-US" dirty="0" smtClean="0">
                <a:gradFill>
                  <a:gsLst>
                    <a:gs pos="0">
                      <a:srgbClr val="14CD68"/>
                    </a:gs>
                    <a:gs pos="100000">
                      <a:srgbClr val="035C7D"/>
                    </a:gs>
                  </a:gsLst>
                  <a:lin scaled="0"/>
                </a:gradFill>
                <a:latin typeface="Arial Rounded MT Bold" panose="020F0704030504030204" pitchFamily="34" charset="0"/>
                <a:sym typeface="+mn-ea"/>
              </a:rPr>
              <a:t>7. Many used search engine to find their favorite online store, which means the E-commerce website should be search engine optimized on all times.</a:t>
            </a:r>
            <a:endParaRPr lang="en-US" dirty="0" smtClean="0">
              <a:gradFill>
                <a:gsLst>
                  <a:gs pos="0">
                    <a:srgbClr val="14CD68"/>
                  </a:gs>
                  <a:gs pos="100000">
                    <a:srgbClr val="035C7D"/>
                  </a:gs>
                </a:gsLst>
                <a:lin scaled="0"/>
              </a:gradFill>
              <a:latin typeface="Arial Rounded MT Bold" panose="020F0704030504030204" pitchFamily="34" charset="0"/>
            </a:endParaRPr>
          </a:p>
          <a:p>
            <a:pPr algn="l"/>
            <a:r>
              <a:rPr lang="en-US" dirty="0" smtClean="0">
                <a:gradFill>
                  <a:gsLst>
                    <a:gs pos="0">
                      <a:srgbClr val="14CD68"/>
                    </a:gs>
                    <a:gs pos="100000">
                      <a:srgbClr val="035C7D"/>
                    </a:gs>
                  </a:gsLst>
                  <a:lin scaled="0"/>
                </a:gradFill>
                <a:latin typeface="Arial Rounded MT Bold" panose="020F0704030504030204" pitchFamily="34" charset="0"/>
                <a:sym typeface="+mn-ea"/>
              </a:rPr>
              <a:t>8. Also after the search engine, E-commerce application seems to be the second favorite mode of logging in to the website. This means the application should be server and software supported at all times.</a:t>
            </a:r>
            <a:endParaRPr lang="en-US" dirty="0" smtClean="0">
              <a:gradFill>
                <a:gsLst>
                  <a:gs pos="0">
                    <a:srgbClr val="14CD68"/>
                  </a:gs>
                  <a:gs pos="100000">
                    <a:srgbClr val="035C7D"/>
                  </a:gs>
                </a:gsLst>
                <a:lin scaled="0"/>
              </a:gradFill>
              <a:latin typeface="Arial Rounded MT Bold" panose="020F0704030504030204" pitchFamily="34" charset="0"/>
            </a:endParaRPr>
          </a:p>
          <a:p>
            <a:pPr algn="l"/>
            <a:r>
              <a:rPr lang="en-US" dirty="0" smtClean="0">
                <a:gradFill>
                  <a:gsLst>
                    <a:gs pos="0">
                      <a:srgbClr val="14CD68"/>
                    </a:gs>
                    <a:gs pos="100000">
                      <a:srgbClr val="035C7D"/>
                    </a:gs>
                  </a:gsLst>
                  <a:lin scaled="0"/>
                </a:gradFill>
                <a:latin typeface="Arial Rounded MT Bold" panose="020F0704030504030204" pitchFamily="34" charset="0"/>
                <a:sym typeface="+mn-ea"/>
              </a:rPr>
              <a:t>9. Most of the participants seem to be spending an average of more than 15mins in the website for shopping.</a:t>
            </a:r>
            <a:endParaRPr lang="en-US" dirty="0" smtClean="0">
              <a:gradFill>
                <a:gsLst>
                  <a:gs pos="0">
                    <a:srgbClr val="14CD68"/>
                  </a:gs>
                  <a:gs pos="100000">
                    <a:srgbClr val="035C7D"/>
                  </a:gs>
                </a:gsLst>
                <a:lin scaled="0"/>
              </a:gradFill>
              <a:latin typeface="Arial Rounded MT Bold" panose="020F0704030504030204" pitchFamily="34" charset="0"/>
            </a:endParaRPr>
          </a:p>
          <a:p>
            <a:pPr algn="l"/>
            <a:r>
              <a:rPr lang="en-US" dirty="0" smtClean="0">
                <a:gradFill>
                  <a:gsLst>
                    <a:gs pos="0">
                      <a:srgbClr val="14CD68"/>
                    </a:gs>
                    <a:gs pos="100000">
                      <a:srgbClr val="035C7D"/>
                    </a:gs>
                  </a:gsLst>
                  <a:lin scaled="0"/>
                </a:gradFill>
                <a:latin typeface="Arial Rounded MT Bold" panose="020F0704030504030204" pitchFamily="34" charset="0"/>
                <a:sym typeface="+mn-ea"/>
              </a:rPr>
              <a:t>10. Most participants desire to pay via Credit/ Debit cards while shopping online.</a:t>
            </a:r>
            <a:endParaRPr lang="en-US" dirty="0" smtClean="0">
              <a:gradFill>
                <a:gsLst>
                  <a:gs pos="0">
                    <a:srgbClr val="14CD68"/>
                  </a:gs>
                  <a:gs pos="100000">
                    <a:srgbClr val="035C7D"/>
                  </a:gs>
                </a:gsLst>
                <a:lin scaled="0"/>
              </a:gradFill>
              <a:latin typeface="Arial Rounded MT Bold" panose="020F07040305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74"/>
          <p:cNvSpPr txBox="1"/>
          <p:nvPr/>
        </p:nvSpPr>
        <p:spPr>
          <a:xfrm>
            <a:off x="9298902" y="2132342"/>
            <a:ext cx="1785658" cy="307340"/>
          </a:xfrm>
          <a:prstGeom prst="rect">
            <a:avLst/>
          </a:prstGeom>
          <a:noFill/>
        </p:spPr>
        <p:txBody>
          <a:bodyPr wrap="square" lIns="0" tIns="0" rIns="0" bIns="0" rtlCol="0" anchor="t" anchorCtr="0">
            <a:spAutoFit/>
          </a:bodyPr>
          <a:lstStyle/>
          <a:p>
            <a:pPr defTabSz="1216660">
              <a:spcBef>
                <a:spcPct val="20000"/>
              </a:spcBef>
              <a:defRPr/>
            </a:pPr>
            <a:r>
              <a:rPr lang="zh-CN" altLang="en-US" sz="2000" b="1">
                <a:solidFill>
                  <a:schemeClr val="bg1"/>
                </a:solidFill>
                <a:latin typeface="Calibri" panose="020F0502020204030204" pitchFamily="34" charset="0"/>
                <a:ea typeface="Calibri" panose="020F0502020204030204" pitchFamily="34" charset="0"/>
                <a:sym typeface="Arial" panose="020B0604020202020204" pitchFamily="34" charset="0"/>
              </a:rPr>
              <a:t>Enter title here</a:t>
            </a:r>
            <a:endParaRPr lang="en-US" sz="2000" b="1" dirty="0">
              <a:solidFill>
                <a:schemeClr val="bg1"/>
              </a:solidFill>
              <a:latin typeface="Calibri" panose="020F0502020204030204" pitchFamily="34" charset="0"/>
              <a:ea typeface="Calibri" panose="020F0502020204030204" pitchFamily="34" charset="0"/>
              <a:sym typeface="Arial" panose="020B0604020202020204" pitchFamily="34" charset="0"/>
            </a:endParaRPr>
          </a:p>
        </p:txBody>
      </p:sp>
      <p:sp>
        <p:nvSpPr>
          <p:cNvPr id="28" name="矩形 1"/>
          <p:cNvSpPr>
            <a:spLocks noChangeArrowheads="1"/>
          </p:cNvSpPr>
          <p:nvPr/>
        </p:nvSpPr>
        <p:spPr bwMode="auto">
          <a:xfrm>
            <a:off x="9218236" y="2441838"/>
            <a:ext cx="2283658" cy="1401445"/>
          </a:xfrm>
          <a:prstGeom prst="rect">
            <a:avLst/>
          </a:prstGeom>
          <a:noFill/>
        </p:spPr>
        <p:txBody>
          <a:bodyPr wrap="square" lIns="109709" tIns="54855" rIns="109709" bIns="54855" rtlCol="0">
            <a:spAutoFit/>
          </a:bodyPr>
          <a:lstStyle/>
          <a:p>
            <a:pPr defTabSz="914400">
              <a:lnSpc>
                <a:spcPct val="150000"/>
              </a:lnSpc>
              <a:defRPr/>
            </a:pPr>
            <a:r>
              <a:rPr lang="zh-CN" altLang="en-US" sz="1400">
                <a:solidFill>
                  <a:schemeClr val="bg1"/>
                </a:solidFill>
                <a:latin typeface="Calibri" panose="020F0502020204030204" pitchFamily="34" charset="0"/>
                <a:ea typeface="Calibri" panose="020F0502020204030204" pitchFamily="34" charset="0"/>
              </a:rPr>
              <a:t>Click here to add content of the text，and brifly explain your point of view
</a:t>
            </a:r>
            <a:endParaRPr lang="zh-CN" altLang="zh-CN" sz="1400" dirty="0">
              <a:solidFill>
                <a:schemeClr val="bg1"/>
              </a:solidFill>
              <a:latin typeface="Calibri" panose="020F0502020204030204" pitchFamily="34" charset="0"/>
              <a:ea typeface="Calibri" panose="020F0502020204030204" pitchFamily="34" charset="0"/>
            </a:endParaRPr>
          </a:p>
        </p:txBody>
      </p:sp>
      <p:sp>
        <p:nvSpPr>
          <p:cNvPr id="29" name="TextBox 74"/>
          <p:cNvSpPr txBox="1"/>
          <p:nvPr/>
        </p:nvSpPr>
        <p:spPr>
          <a:xfrm>
            <a:off x="6879543" y="4408182"/>
            <a:ext cx="1785658" cy="307340"/>
          </a:xfrm>
          <a:prstGeom prst="rect">
            <a:avLst/>
          </a:prstGeom>
          <a:noFill/>
        </p:spPr>
        <p:txBody>
          <a:bodyPr wrap="square" lIns="0" tIns="0" rIns="0" bIns="0" rtlCol="0" anchor="t" anchorCtr="0">
            <a:spAutoFit/>
          </a:bodyPr>
          <a:lstStyle/>
          <a:p>
            <a:pPr defTabSz="1216660">
              <a:spcBef>
                <a:spcPct val="20000"/>
              </a:spcBef>
              <a:defRPr/>
            </a:pPr>
            <a:r>
              <a:rPr lang="zh-CN" altLang="en-US" sz="2000" b="1">
                <a:solidFill>
                  <a:schemeClr val="bg1"/>
                </a:solidFill>
                <a:latin typeface="Calibri" panose="020F0502020204030204" pitchFamily="34" charset="0"/>
                <a:ea typeface="Calibri" panose="020F0502020204030204" pitchFamily="34" charset="0"/>
                <a:sym typeface="Arial" panose="020B0604020202020204" pitchFamily="34" charset="0"/>
              </a:rPr>
              <a:t>Enter title here</a:t>
            </a:r>
            <a:endParaRPr lang="en-US" sz="2000" b="1" dirty="0">
              <a:solidFill>
                <a:schemeClr val="bg1"/>
              </a:solidFill>
              <a:latin typeface="Calibri" panose="020F0502020204030204" pitchFamily="34" charset="0"/>
              <a:ea typeface="Calibri" panose="020F0502020204030204" pitchFamily="34" charset="0"/>
              <a:sym typeface="Arial" panose="020B0604020202020204" pitchFamily="34" charset="0"/>
            </a:endParaRPr>
          </a:p>
        </p:txBody>
      </p:sp>
      <p:sp>
        <p:nvSpPr>
          <p:cNvPr id="30" name="矩形 1"/>
          <p:cNvSpPr>
            <a:spLocks noChangeArrowheads="1"/>
          </p:cNvSpPr>
          <p:nvPr/>
        </p:nvSpPr>
        <p:spPr bwMode="auto">
          <a:xfrm>
            <a:off x="6798877" y="4717678"/>
            <a:ext cx="2283658" cy="1401445"/>
          </a:xfrm>
          <a:prstGeom prst="rect">
            <a:avLst/>
          </a:prstGeom>
          <a:noFill/>
        </p:spPr>
        <p:txBody>
          <a:bodyPr wrap="square" lIns="109709" tIns="54855" rIns="109709" bIns="54855" rtlCol="0">
            <a:spAutoFit/>
          </a:bodyPr>
          <a:lstStyle/>
          <a:p>
            <a:pPr defTabSz="914400">
              <a:lnSpc>
                <a:spcPct val="150000"/>
              </a:lnSpc>
              <a:defRPr/>
            </a:pPr>
            <a:r>
              <a:rPr lang="zh-CN" altLang="en-US" sz="1400">
                <a:solidFill>
                  <a:schemeClr val="bg1"/>
                </a:solidFill>
                <a:latin typeface="Calibri" panose="020F0502020204030204" pitchFamily="34" charset="0"/>
                <a:ea typeface="Calibri" panose="020F0502020204030204" pitchFamily="34" charset="0"/>
              </a:rPr>
              <a:t>Click here to add content of the text，and briefly explain your point of view
</a:t>
            </a:r>
            <a:endParaRPr lang="zh-CN" altLang="zh-CN" sz="1400" dirty="0">
              <a:solidFill>
                <a:schemeClr val="bg1"/>
              </a:solidFill>
              <a:latin typeface="Calibri" panose="020F0502020204030204" pitchFamily="34" charset="0"/>
              <a:ea typeface="Calibri" panose="020F0502020204030204" pitchFamily="34" charset="0"/>
            </a:endParaRPr>
          </a:p>
        </p:txBody>
      </p:sp>
      <p:sp>
        <p:nvSpPr>
          <p:cNvPr id="38" name="文本框 37"/>
          <p:cNvSpPr txBox="1"/>
          <p:nvPr/>
        </p:nvSpPr>
        <p:spPr>
          <a:xfrm>
            <a:off x="704850" y="326390"/>
            <a:ext cx="6464935" cy="398780"/>
          </a:xfrm>
          <a:prstGeom prst="rect">
            <a:avLst/>
          </a:prstGeom>
          <a:noFill/>
        </p:spPr>
        <p:txBody>
          <a:bodyPr wrap="square" rtlCol="0">
            <a:spAutoFit/>
          </a:bodyPr>
          <a:lstStyle/>
          <a:p>
            <a:r>
              <a:rPr lang="en-US" sz="2000" b="1" dirty="0" smtClean="0">
                <a:gradFill>
                  <a:gsLst>
                    <a:gs pos="0">
                      <a:srgbClr val="14CD68"/>
                    </a:gs>
                    <a:gs pos="100000">
                      <a:srgbClr val="035C7D"/>
                    </a:gs>
                  </a:gsLst>
                  <a:lin scaled="0"/>
                </a:gradFill>
                <a:latin typeface="Arial Rounded MT Bold" panose="020F0704030504030204" pitchFamily="34" charset="0"/>
                <a:sym typeface="+mn-ea"/>
              </a:rPr>
              <a:t>Observations on Utilitarian values:</a:t>
            </a:r>
            <a:endParaRPr lang="zh-CN" altLang="en-US" sz="2000" b="1">
              <a:solidFill>
                <a:srgbClr val="1D4D71"/>
              </a:solidFill>
              <a:latin typeface="Calibri" panose="020F0502020204030204" pitchFamily="34" charset="0"/>
              <a:ea typeface="Calibri" panose="020F0502020204030204" pitchFamily="34" charset="0"/>
            </a:endParaRPr>
          </a:p>
        </p:txBody>
      </p:sp>
      <p:sp>
        <p:nvSpPr>
          <p:cNvPr id="2" name="Text Box 1"/>
          <p:cNvSpPr txBox="1"/>
          <p:nvPr/>
        </p:nvSpPr>
        <p:spPr>
          <a:xfrm>
            <a:off x="704215" y="1468120"/>
            <a:ext cx="11487785" cy="5077460"/>
          </a:xfrm>
          <a:prstGeom prst="rect">
            <a:avLst/>
          </a:prstGeom>
          <a:noFill/>
        </p:spPr>
        <p:txBody>
          <a:bodyPr wrap="square" rtlCol="0" anchor="t">
            <a:spAutoFit/>
          </a:bodyPr>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1. Most of the participants strongly agree that the content on the website must be easy to read and understand.</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2. Around 80% of the total customer strongly agrees that the information on similar product to the one highlighted is important for product comparison.</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3. Most of the participants agree with the fact that provision of complete information on listed seller and product being offered is important for purchase decision.</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4. Most of the customers expect that all relevant information on listed products must be stated clearly.</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5. 90% of the customer expects a user friendly interface of the website along with ease of navigation; also they want the loading and processing speed to be less.</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6. Most customers want many options for payment methods so thatthey can choose which is convenient them individually.</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7. Most people expect the E-commerce website to have empathy towards its customers, they want to approach the in all platforms.</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8. All the customers expect a guaranteed privacy.</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9. Most customers choose online shopping because of the monetary benefit and discounts.</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10. Also many enjoy the process of online shopping, when it is convenient and flexible.</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11. Most customers strongly agree that return and replacement policy of the product is important for purchase decision.</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12. Around 80% of the participants choose online shopping because of the wide range of category on products</a:t>
            </a:r>
            <a:endParaRPr lang="en-US" dirty="0" smtClean="0">
              <a:gradFill>
                <a:gsLst>
                  <a:gs pos="0">
                    <a:srgbClr val="14CD68"/>
                  </a:gs>
                  <a:gs pos="100000">
                    <a:srgbClr val="035C7D"/>
                  </a:gs>
                </a:gsLst>
                <a:lin scaled="0"/>
              </a:gradFill>
              <a:latin typeface="Arial Rounded MT Bold" panose="020F07040305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74"/>
          <p:cNvSpPr txBox="1"/>
          <p:nvPr/>
        </p:nvSpPr>
        <p:spPr>
          <a:xfrm>
            <a:off x="9298902" y="2132342"/>
            <a:ext cx="1785658" cy="307340"/>
          </a:xfrm>
          <a:prstGeom prst="rect">
            <a:avLst/>
          </a:prstGeom>
          <a:noFill/>
        </p:spPr>
        <p:txBody>
          <a:bodyPr wrap="square" lIns="0" tIns="0" rIns="0" bIns="0" rtlCol="0" anchor="t" anchorCtr="0">
            <a:spAutoFit/>
          </a:bodyPr>
          <a:lstStyle/>
          <a:p>
            <a:pPr defTabSz="1216660">
              <a:spcBef>
                <a:spcPct val="20000"/>
              </a:spcBef>
              <a:defRPr/>
            </a:pPr>
            <a:r>
              <a:rPr lang="zh-CN" altLang="en-US" sz="2000" b="1">
                <a:solidFill>
                  <a:schemeClr val="bg1"/>
                </a:solidFill>
                <a:latin typeface="Calibri" panose="020F0502020204030204" pitchFamily="34" charset="0"/>
                <a:ea typeface="Calibri" panose="020F0502020204030204" pitchFamily="34" charset="0"/>
                <a:sym typeface="Arial" panose="020B0604020202020204" pitchFamily="34" charset="0"/>
              </a:rPr>
              <a:t>Enter title here</a:t>
            </a:r>
            <a:endParaRPr lang="en-US" sz="2000" b="1" dirty="0">
              <a:solidFill>
                <a:schemeClr val="bg1"/>
              </a:solidFill>
              <a:latin typeface="Calibri" panose="020F0502020204030204" pitchFamily="34" charset="0"/>
              <a:ea typeface="Calibri" panose="020F0502020204030204" pitchFamily="34" charset="0"/>
              <a:sym typeface="Arial" panose="020B0604020202020204" pitchFamily="34" charset="0"/>
            </a:endParaRPr>
          </a:p>
        </p:txBody>
      </p:sp>
      <p:sp>
        <p:nvSpPr>
          <p:cNvPr id="28" name="矩形 1"/>
          <p:cNvSpPr>
            <a:spLocks noChangeArrowheads="1"/>
          </p:cNvSpPr>
          <p:nvPr/>
        </p:nvSpPr>
        <p:spPr bwMode="auto">
          <a:xfrm>
            <a:off x="9218236" y="2441838"/>
            <a:ext cx="2283658" cy="1401445"/>
          </a:xfrm>
          <a:prstGeom prst="rect">
            <a:avLst/>
          </a:prstGeom>
          <a:noFill/>
        </p:spPr>
        <p:txBody>
          <a:bodyPr wrap="square" lIns="109709" tIns="54855" rIns="109709" bIns="54855" rtlCol="0">
            <a:spAutoFit/>
          </a:bodyPr>
          <a:lstStyle/>
          <a:p>
            <a:pPr defTabSz="914400">
              <a:lnSpc>
                <a:spcPct val="150000"/>
              </a:lnSpc>
              <a:defRPr/>
            </a:pPr>
            <a:r>
              <a:rPr lang="zh-CN" altLang="en-US" sz="1400">
                <a:solidFill>
                  <a:schemeClr val="bg1"/>
                </a:solidFill>
                <a:latin typeface="Calibri" panose="020F0502020204030204" pitchFamily="34" charset="0"/>
                <a:ea typeface="Calibri" panose="020F0502020204030204" pitchFamily="34" charset="0"/>
              </a:rPr>
              <a:t>Click here to add content of the text，and brifly explain your point of view
</a:t>
            </a:r>
            <a:endParaRPr lang="zh-CN" altLang="zh-CN" sz="1400" dirty="0">
              <a:solidFill>
                <a:schemeClr val="bg1"/>
              </a:solidFill>
              <a:latin typeface="Calibri" panose="020F0502020204030204" pitchFamily="34" charset="0"/>
              <a:ea typeface="Calibri" panose="020F0502020204030204" pitchFamily="34" charset="0"/>
            </a:endParaRPr>
          </a:p>
        </p:txBody>
      </p:sp>
      <p:sp>
        <p:nvSpPr>
          <p:cNvPr id="29" name="TextBox 74"/>
          <p:cNvSpPr txBox="1"/>
          <p:nvPr/>
        </p:nvSpPr>
        <p:spPr>
          <a:xfrm>
            <a:off x="6879543" y="4408182"/>
            <a:ext cx="1785658" cy="307340"/>
          </a:xfrm>
          <a:prstGeom prst="rect">
            <a:avLst/>
          </a:prstGeom>
          <a:noFill/>
        </p:spPr>
        <p:txBody>
          <a:bodyPr wrap="square" lIns="0" tIns="0" rIns="0" bIns="0" rtlCol="0" anchor="t" anchorCtr="0">
            <a:spAutoFit/>
          </a:bodyPr>
          <a:lstStyle/>
          <a:p>
            <a:pPr defTabSz="1216660">
              <a:spcBef>
                <a:spcPct val="20000"/>
              </a:spcBef>
              <a:defRPr/>
            </a:pPr>
            <a:r>
              <a:rPr lang="zh-CN" altLang="en-US" sz="2000" b="1">
                <a:solidFill>
                  <a:schemeClr val="bg1"/>
                </a:solidFill>
                <a:latin typeface="Calibri" panose="020F0502020204030204" pitchFamily="34" charset="0"/>
                <a:ea typeface="Calibri" panose="020F0502020204030204" pitchFamily="34" charset="0"/>
                <a:sym typeface="Arial" panose="020B0604020202020204" pitchFamily="34" charset="0"/>
              </a:rPr>
              <a:t>Enter title here</a:t>
            </a:r>
            <a:endParaRPr lang="en-US" sz="2000" b="1" dirty="0">
              <a:solidFill>
                <a:schemeClr val="bg1"/>
              </a:solidFill>
              <a:latin typeface="Calibri" panose="020F0502020204030204" pitchFamily="34" charset="0"/>
              <a:ea typeface="Calibri" panose="020F0502020204030204" pitchFamily="34" charset="0"/>
              <a:sym typeface="Arial" panose="020B0604020202020204" pitchFamily="34" charset="0"/>
            </a:endParaRPr>
          </a:p>
        </p:txBody>
      </p:sp>
      <p:sp>
        <p:nvSpPr>
          <p:cNvPr id="30" name="矩形 1"/>
          <p:cNvSpPr>
            <a:spLocks noChangeArrowheads="1"/>
          </p:cNvSpPr>
          <p:nvPr/>
        </p:nvSpPr>
        <p:spPr bwMode="auto">
          <a:xfrm>
            <a:off x="6798877" y="4717678"/>
            <a:ext cx="2283658" cy="1401445"/>
          </a:xfrm>
          <a:prstGeom prst="rect">
            <a:avLst/>
          </a:prstGeom>
          <a:noFill/>
        </p:spPr>
        <p:txBody>
          <a:bodyPr wrap="square" lIns="109709" tIns="54855" rIns="109709" bIns="54855" rtlCol="0">
            <a:spAutoFit/>
          </a:bodyPr>
          <a:lstStyle/>
          <a:p>
            <a:pPr defTabSz="914400">
              <a:lnSpc>
                <a:spcPct val="150000"/>
              </a:lnSpc>
              <a:defRPr/>
            </a:pPr>
            <a:r>
              <a:rPr lang="zh-CN" altLang="en-US" sz="1400">
                <a:solidFill>
                  <a:schemeClr val="bg1"/>
                </a:solidFill>
                <a:latin typeface="Calibri" panose="020F0502020204030204" pitchFamily="34" charset="0"/>
                <a:ea typeface="Calibri" panose="020F0502020204030204" pitchFamily="34" charset="0"/>
              </a:rPr>
              <a:t>Click here to add content of the text，and briefly explain your point of view
</a:t>
            </a:r>
            <a:endParaRPr lang="zh-CN" altLang="zh-CN" sz="1400" dirty="0">
              <a:solidFill>
                <a:schemeClr val="bg1"/>
              </a:solidFill>
              <a:latin typeface="Calibri" panose="020F0502020204030204" pitchFamily="34" charset="0"/>
              <a:ea typeface="Calibri" panose="020F0502020204030204" pitchFamily="34" charset="0"/>
            </a:endParaRPr>
          </a:p>
        </p:txBody>
      </p:sp>
      <p:sp>
        <p:nvSpPr>
          <p:cNvPr id="38" name="文本框 37"/>
          <p:cNvSpPr txBox="1"/>
          <p:nvPr/>
        </p:nvSpPr>
        <p:spPr>
          <a:xfrm>
            <a:off x="704850" y="212090"/>
            <a:ext cx="6464935" cy="398780"/>
          </a:xfrm>
          <a:prstGeom prst="rect">
            <a:avLst/>
          </a:prstGeom>
          <a:noFill/>
        </p:spPr>
        <p:txBody>
          <a:bodyPr wrap="square" rtlCol="0">
            <a:spAutoFit/>
          </a:bodyPr>
          <a:lstStyle/>
          <a:p>
            <a:r>
              <a:rPr lang="en-US" sz="2000" b="1" dirty="0" smtClean="0">
                <a:gradFill>
                  <a:gsLst>
                    <a:gs pos="0">
                      <a:srgbClr val="14CD68"/>
                    </a:gs>
                    <a:gs pos="100000">
                      <a:srgbClr val="035C7D"/>
                    </a:gs>
                  </a:gsLst>
                  <a:lin scaled="0"/>
                </a:gradFill>
                <a:latin typeface="Arial Rounded MT Bold" panose="020F0704030504030204" pitchFamily="34" charset="0"/>
                <a:sym typeface="+mn-ea"/>
              </a:rPr>
              <a:t>Observations on Hedonic values:</a:t>
            </a:r>
            <a:endParaRPr lang="zh-CN" altLang="en-US" sz="2000" b="1">
              <a:solidFill>
                <a:srgbClr val="1D4D71"/>
              </a:solidFill>
              <a:latin typeface="Calibri" panose="020F0502020204030204" pitchFamily="34" charset="0"/>
              <a:ea typeface="Calibri" panose="020F0502020204030204" pitchFamily="34" charset="0"/>
            </a:endParaRPr>
          </a:p>
        </p:txBody>
      </p:sp>
      <p:sp>
        <p:nvSpPr>
          <p:cNvPr id="2" name="Text Box 1"/>
          <p:cNvSpPr txBox="1"/>
          <p:nvPr/>
        </p:nvSpPr>
        <p:spPr>
          <a:xfrm>
            <a:off x="704215" y="1971040"/>
            <a:ext cx="11487785" cy="3138170"/>
          </a:xfrm>
          <a:prstGeom prst="rect">
            <a:avLst/>
          </a:prstGeom>
          <a:noFill/>
        </p:spPr>
        <p:txBody>
          <a:bodyPr wrap="square" rtlCol="0" anchor="t">
            <a:spAutoFit/>
          </a:bodyPr>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1. 65% participants agree that they like the convenience of patronizing the online retailer.</a:t>
            </a:r>
            <a:endParaRPr lang="en-US" dirty="0" smtClean="0">
              <a:gradFill>
                <a:gsLst>
                  <a:gs pos="0">
                    <a:srgbClr val="14CD68"/>
                  </a:gs>
                  <a:gs pos="100000">
                    <a:srgbClr val="035C7D"/>
                  </a:gs>
                </a:gsLst>
                <a:lin scaled="0"/>
              </a:gradFill>
              <a:latin typeface="Arial Rounded MT Bold" panose="020F0704030504030204" pitchFamily="34" charset="0"/>
              <a:sym typeface="+mn-ea"/>
            </a:endParaRPr>
          </a:p>
          <a:p>
            <a:pPr algn="l">
              <a:buClrTx/>
              <a:buSzTx/>
              <a:buNone/>
            </a:pP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2. More than half of the customers doing online shopping accept that they like the sense of adventure while shopping online.</a:t>
            </a:r>
            <a:endParaRPr lang="en-US" dirty="0" smtClean="0">
              <a:gradFill>
                <a:gsLst>
                  <a:gs pos="0">
                    <a:srgbClr val="14CD68"/>
                  </a:gs>
                  <a:gs pos="100000">
                    <a:srgbClr val="035C7D"/>
                  </a:gs>
                </a:gsLst>
                <a:lin scaled="0"/>
              </a:gradFill>
              <a:latin typeface="Arial Rounded MT Bold" panose="020F0704030504030204" pitchFamily="34" charset="0"/>
              <a:sym typeface="+mn-ea"/>
            </a:endParaRPr>
          </a:p>
          <a:p>
            <a:pPr algn="l">
              <a:buClrTx/>
              <a:buSzTx/>
              <a:buNone/>
            </a:pP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3. Many customers don’t agree that shopping on their preferred website enhances their social status.</a:t>
            </a:r>
            <a:endParaRPr lang="en-US" dirty="0" smtClean="0">
              <a:gradFill>
                <a:gsLst>
                  <a:gs pos="0">
                    <a:srgbClr val="14CD68"/>
                  </a:gs>
                  <a:gs pos="100000">
                    <a:srgbClr val="035C7D"/>
                  </a:gs>
                </a:gsLst>
                <a:lin scaled="0"/>
              </a:gradFill>
              <a:latin typeface="Arial Rounded MT Bold" panose="020F0704030504030204" pitchFamily="34" charset="0"/>
              <a:sym typeface="+mn-ea"/>
            </a:endParaRPr>
          </a:p>
          <a:p>
            <a:pPr algn="l">
              <a:buClrTx/>
              <a:buSzTx/>
              <a:buNone/>
            </a:pP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4. Half of the total participants say that shopping on the website helps them fulfill certain roles.</a:t>
            </a:r>
            <a:endParaRPr lang="en-US" dirty="0" smtClean="0">
              <a:gradFill>
                <a:gsLst>
                  <a:gs pos="0">
                    <a:srgbClr val="14CD68"/>
                  </a:gs>
                  <a:gs pos="100000">
                    <a:srgbClr val="035C7D"/>
                  </a:gs>
                </a:gsLst>
                <a:lin scaled="0"/>
              </a:gradFill>
              <a:latin typeface="Arial Rounded MT Bold" panose="020F0704030504030204" pitchFamily="34" charset="0"/>
              <a:sym typeface="+mn-ea"/>
            </a:endParaRPr>
          </a:p>
          <a:p>
            <a:pPr algn="l">
              <a:buClrTx/>
              <a:buSzTx/>
              <a:buNone/>
            </a:pP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5. 90% of the customer agrees that they are getting value for money spent while shopping online.</a:t>
            </a:r>
            <a:endParaRPr lang="en-US" dirty="0" smtClean="0">
              <a:gradFill>
                <a:gsLst>
                  <a:gs pos="0">
                    <a:srgbClr val="14CD68"/>
                  </a:gs>
                  <a:gs pos="100000">
                    <a:srgbClr val="035C7D"/>
                  </a:gs>
                </a:gsLst>
                <a:lin scaled="0"/>
              </a:gradFill>
              <a:latin typeface="Arial Rounded MT Bold" panose="020F0704030504030204" pitchFamily="34" charset="0"/>
            </a:endParaRPr>
          </a:p>
          <a:p>
            <a:pPr algn="l"/>
            <a:endParaRPr lang="en-US">
              <a:solidFill>
                <a:schemeClr val="tx1">
                  <a:lumMod val="75000"/>
                  <a:lumOff val="25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74"/>
          <p:cNvSpPr txBox="1"/>
          <p:nvPr/>
        </p:nvSpPr>
        <p:spPr>
          <a:xfrm>
            <a:off x="9298902" y="2132342"/>
            <a:ext cx="1785658" cy="307340"/>
          </a:xfrm>
          <a:prstGeom prst="rect">
            <a:avLst/>
          </a:prstGeom>
          <a:noFill/>
        </p:spPr>
        <p:txBody>
          <a:bodyPr wrap="square" lIns="0" tIns="0" rIns="0" bIns="0" rtlCol="0" anchor="t" anchorCtr="0">
            <a:spAutoFit/>
          </a:bodyPr>
          <a:lstStyle/>
          <a:p>
            <a:pPr defTabSz="1216660">
              <a:spcBef>
                <a:spcPct val="20000"/>
              </a:spcBef>
              <a:defRPr/>
            </a:pPr>
            <a:r>
              <a:rPr lang="zh-CN" altLang="en-US" sz="2000" b="1">
                <a:solidFill>
                  <a:schemeClr val="bg1"/>
                </a:solidFill>
                <a:latin typeface="Calibri" panose="020F0502020204030204" pitchFamily="34" charset="0"/>
                <a:ea typeface="Calibri" panose="020F0502020204030204" pitchFamily="34" charset="0"/>
                <a:sym typeface="Arial" panose="020B0604020202020204" pitchFamily="34" charset="0"/>
              </a:rPr>
              <a:t>Enter title here</a:t>
            </a:r>
            <a:endParaRPr lang="en-US" sz="2000" b="1" dirty="0">
              <a:solidFill>
                <a:schemeClr val="bg1"/>
              </a:solidFill>
              <a:latin typeface="Calibri" panose="020F0502020204030204" pitchFamily="34" charset="0"/>
              <a:ea typeface="Calibri" panose="020F0502020204030204" pitchFamily="34" charset="0"/>
              <a:sym typeface="Arial" panose="020B0604020202020204" pitchFamily="34" charset="0"/>
            </a:endParaRPr>
          </a:p>
        </p:txBody>
      </p:sp>
      <p:sp>
        <p:nvSpPr>
          <p:cNvPr id="28" name="矩形 1"/>
          <p:cNvSpPr>
            <a:spLocks noChangeArrowheads="1"/>
          </p:cNvSpPr>
          <p:nvPr/>
        </p:nvSpPr>
        <p:spPr bwMode="auto">
          <a:xfrm>
            <a:off x="9218236" y="2441838"/>
            <a:ext cx="2283658" cy="1401445"/>
          </a:xfrm>
          <a:prstGeom prst="rect">
            <a:avLst/>
          </a:prstGeom>
          <a:noFill/>
        </p:spPr>
        <p:txBody>
          <a:bodyPr wrap="square" lIns="109709" tIns="54855" rIns="109709" bIns="54855" rtlCol="0">
            <a:spAutoFit/>
          </a:bodyPr>
          <a:lstStyle/>
          <a:p>
            <a:pPr defTabSz="914400">
              <a:lnSpc>
                <a:spcPct val="150000"/>
              </a:lnSpc>
              <a:defRPr/>
            </a:pPr>
            <a:r>
              <a:rPr lang="zh-CN" altLang="en-US" sz="1400">
                <a:solidFill>
                  <a:schemeClr val="bg1"/>
                </a:solidFill>
                <a:latin typeface="Calibri" panose="020F0502020204030204" pitchFamily="34" charset="0"/>
                <a:ea typeface="Calibri" panose="020F0502020204030204" pitchFamily="34" charset="0"/>
              </a:rPr>
              <a:t>Click here to add content of the text，and brifly explain your point of view
</a:t>
            </a:r>
            <a:endParaRPr lang="zh-CN" altLang="zh-CN" sz="1400" dirty="0">
              <a:solidFill>
                <a:schemeClr val="bg1"/>
              </a:solidFill>
              <a:latin typeface="Calibri" panose="020F0502020204030204" pitchFamily="34" charset="0"/>
              <a:ea typeface="Calibri" panose="020F0502020204030204" pitchFamily="34" charset="0"/>
            </a:endParaRPr>
          </a:p>
        </p:txBody>
      </p:sp>
      <p:sp>
        <p:nvSpPr>
          <p:cNvPr id="29" name="TextBox 74"/>
          <p:cNvSpPr txBox="1"/>
          <p:nvPr/>
        </p:nvSpPr>
        <p:spPr>
          <a:xfrm>
            <a:off x="6879543" y="4408182"/>
            <a:ext cx="1785658" cy="307340"/>
          </a:xfrm>
          <a:prstGeom prst="rect">
            <a:avLst/>
          </a:prstGeom>
          <a:noFill/>
        </p:spPr>
        <p:txBody>
          <a:bodyPr wrap="square" lIns="0" tIns="0" rIns="0" bIns="0" rtlCol="0" anchor="t" anchorCtr="0">
            <a:spAutoFit/>
          </a:bodyPr>
          <a:lstStyle/>
          <a:p>
            <a:pPr defTabSz="1216660">
              <a:spcBef>
                <a:spcPct val="20000"/>
              </a:spcBef>
              <a:defRPr/>
            </a:pPr>
            <a:r>
              <a:rPr lang="zh-CN" altLang="en-US" sz="2000" b="1">
                <a:solidFill>
                  <a:schemeClr val="bg1"/>
                </a:solidFill>
                <a:latin typeface="Calibri" panose="020F0502020204030204" pitchFamily="34" charset="0"/>
                <a:ea typeface="Calibri" panose="020F0502020204030204" pitchFamily="34" charset="0"/>
                <a:sym typeface="Arial" panose="020B0604020202020204" pitchFamily="34" charset="0"/>
              </a:rPr>
              <a:t>Enter title here</a:t>
            </a:r>
            <a:endParaRPr lang="en-US" sz="2000" b="1" dirty="0">
              <a:solidFill>
                <a:schemeClr val="bg1"/>
              </a:solidFill>
              <a:latin typeface="Calibri" panose="020F0502020204030204" pitchFamily="34" charset="0"/>
              <a:ea typeface="Calibri" panose="020F0502020204030204" pitchFamily="34" charset="0"/>
              <a:sym typeface="Arial" panose="020B0604020202020204" pitchFamily="34" charset="0"/>
            </a:endParaRPr>
          </a:p>
        </p:txBody>
      </p:sp>
      <p:sp>
        <p:nvSpPr>
          <p:cNvPr id="30" name="矩形 1"/>
          <p:cNvSpPr>
            <a:spLocks noChangeArrowheads="1"/>
          </p:cNvSpPr>
          <p:nvPr/>
        </p:nvSpPr>
        <p:spPr bwMode="auto">
          <a:xfrm>
            <a:off x="6798877" y="4717678"/>
            <a:ext cx="2283658" cy="1401445"/>
          </a:xfrm>
          <a:prstGeom prst="rect">
            <a:avLst/>
          </a:prstGeom>
          <a:noFill/>
        </p:spPr>
        <p:txBody>
          <a:bodyPr wrap="square" lIns="109709" tIns="54855" rIns="109709" bIns="54855" rtlCol="0">
            <a:spAutoFit/>
          </a:bodyPr>
          <a:lstStyle/>
          <a:p>
            <a:pPr defTabSz="914400">
              <a:lnSpc>
                <a:spcPct val="150000"/>
              </a:lnSpc>
              <a:defRPr/>
            </a:pPr>
            <a:r>
              <a:rPr lang="zh-CN" altLang="en-US" sz="1400">
                <a:solidFill>
                  <a:schemeClr val="bg1"/>
                </a:solidFill>
                <a:latin typeface="Calibri" panose="020F0502020204030204" pitchFamily="34" charset="0"/>
                <a:ea typeface="Calibri" panose="020F0502020204030204" pitchFamily="34" charset="0"/>
              </a:rPr>
              <a:t>Click here to add content of the text，and briefly explain your point of view
</a:t>
            </a:r>
            <a:endParaRPr lang="zh-CN" altLang="zh-CN" sz="1400" dirty="0">
              <a:solidFill>
                <a:schemeClr val="bg1"/>
              </a:solidFill>
              <a:latin typeface="Calibri" panose="020F0502020204030204" pitchFamily="34" charset="0"/>
              <a:ea typeface="Calibri" panose="020F0502020204030204" pitchFamily="34" charset="0"/>
            </a:endParaRPr>
          </a:p>
        </p:txBody>
      </p:sp>
      <p:sp>
        <p:nvSpPr>
          <p:cNvPr id="38" name="文本框 37"/>
          <p:cNvSpPr txBox="1"/>
          <p:nvPr/>
        </p:nvSpPr>
        <p:spPr>
          <a:xfrm>
            <a:off x="704850" y="212090"/>
            <a:ext cx="6464935" cy="398780"/>
          </a:xfrm>
          <a:prstGeom prst="rect">
            <a:avLst/>
          </a:prstGeom>
          <a:noFill/>
        </p:spPr>
        <p:txBody>
          <a:bodyPr wrap="square" rtlCol="0">
            <a:spAutoFit/>
          </a:bodyPr>
          <a:lstStyle/>
          <a:p>
            <a:r>
              <a:rPr lang="en-US" sz="2000" b="1" dirty="0" smtClean="0">
                <a:gradFill>
                  <a:gsLst>
                    <a:gs pos="0">
                      <a:srgbClr val="14CD68"/>
                    </a:gs>
                    <a:gs pos="100000">
                      <a:srgbClr val="035C7D"/>
                    </a:gs>
                  </a:gsLst>
                  <a:lin scaled="0"/>
                </a:gradFill>
                <a:latin typeface="Arial Rounded MT Bold" panose="020F0704030504030204" pitchFamily="34" charset="0"/>
                <a:sym typeface="+mn-ea"/>
              </a:rPr>
              <a:t>Observations on customer Experience:</a:t>
            </a:r>
            <a:endParaRPr lang="zh-CN" altLang="en-US" sz="2000" b="1">
              <a:solidFill>
                <a:srgbClr val="1D4D71"/>
              </a:solidFill>
              <a:latin typeface="Calibri" panose="020F0502020204030204" pitchFamily="34" charset="0"/>
              <a:ea typeface="Calibri" panose="020F0502020204030204" pitchFamily="34" charset="0"/>
            </a:endParaRPr>
          </a:p>
        </p:txBody>
      </p:sp>
      <p:sp>
        <p:nvSpPr>
          <p:cNvPr id="2" name="Text Box 1"/>
          <p:cNvSpPr txBox="1"/>
          <p:nvPr/>
        </p:nvSpPr>
        <p:spPr>
          <a:xfrm>
            <a:off x="704215" y="1544955"/>
            <a:ext cx="11487785" cy="4246245"/>
          </a:xfrm>
          <a:prstGeom prst="rect">
            <a:avLst/>
          </a:prstGeom>
          <a:noFill/>
        </p:spPr>
        <p:txBody>
          <a:bodyPr wrap="square" rtlCol="0" anchor="t">
            <a:spAutoFit/>
          </a:bodyPr>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1. Most of the customers shopping on line have shopped majorly from the following websites, Amazon. In, Flipkart.com, Snapdeal.com, paytm.com.</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2. Amazon, flipkart, snapdeal, myntra seems to have easy to use website or application.</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3. Amazon.in and Flipkart.com has a visually appealing web-page layout.</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4. Amazon.in and Flipkart.com has a wild variety of products on offers.</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5. Amazon.in and Flipkart.com has complete and relevant description information of products compared to all other websites.</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6. Amazon. In, Flipkart.com, Snapdeal.com, paytm.com, myntra.com has fast loading websites.</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7. Amazon.in and Flipkart.com has the reliability of the customer.</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8. Amazon.in, Flipkart.com has quickness towards completing the purchase.</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9. Amazon. In, Flipkart.com, Snapdeal.com has availability of several payment options.</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10. Amazon.in and Flipkart.com has speedy order delivery.</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11. According to customers the privacy and security of customer financial information is maintained by Amazon.in and Flipkart.com.</a:t>
            </a:r>
            <a:endParaRPr lang="en-US" dirty="0" smtClean="0">
              <a:gradFill>
                <a:gsLst>
                  <a:gs pos="0">
                    <a:srgbClr val="14CD68"/>
                  </a:gs>
                  <a:gs pos="100000">
                    <a:srgbClr val="035C7D"/>
                  </a:gs>
                </a:gsLst>
                <a:lin scaled="0"/>
              </a:gradFill>
              <a:latin typeface="Arial Rounded MT Bold" panose="020F0704030504030204" pitchFamily="34" charset="0"/>
            </a:endParaRPr>
          </a:p>
          <a:p>
            <a:pPr algn="l"/>
            <a:endParaRPr lang="en-US">
              <a:solidFill>
                <a:schemeClr val="tx1">
                  <a:lumMod val="75000"/>
                  <a:lumOff val="25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74"/>
          <p:cNvSpPr txBox="1"/>
          <p:nvPr/>
        </p:nvSpPr>
        <p:spPr>
          <a:xfrm>
            <a:off x="9298902" y="2132342"/>
            <a:ext cx="1785658" cy="307340"/>
          </a:xfrm>
          <a:prstGeom prst="rect">
            <a:avLst/>
          </a:prstGeom>
          <a:noFill/>
        </p:spPr>
        <p:txBody>
          <a:bodyPr wrap="square" lIns="0" tIns="0" rIns="0" bIns="0" rtlCol="0" anchor="t" anchorCtr="0">
            <a:spAutoFit/>
          </a:bodyPr>
          <a:lstStyle/>
          <a:p>
            <a:pPr defTabSz="1216660">
              <a:spcBef>
                <a:spcPct val="20000"/>
              </a:spcBef>
              <a:defRPr/>
            </a:pPr>
            <a:r>
              <a:rPr lang="zh-CN" altLang="en-US" sz="2000" b="1">
                <a:solidFill>
                  <a:schemeClr val="bg1"/>
                </a:solidFill>
                <a:latin typeface="Calibri" panose="020F0502020204030204" pitchFamily="34" charset="0"/>
                <a:ea typeface="Calibri" panose="020F0502020204030204" pitchFamily="34" charset="0"/>
                <a:sym typeface="Arial" panose="020B0604020202020204" pitchFamily="34" charset="0"/>
              </a:rPr>
              <a:t>Enter title here</a:t>
            </a:r>
            <a:endParaRPr lang="en-US" sz="2000" b="1" dirty="0">
              <a:solidFill>
                <a:schemeClr val="bg1"/>
              </a:solidFill>
              <a:latin typeface="Calibri" panose="020F0502020204030204" pitchFamily="34" charset="0"/>
              <a:ea typeface="Calibri" panose="020F0502020204030204" pitchFamily="34" charset="0"/>
              <a:sym typeface="Arial" panose="020B0604020202020204" pitchFamily="34" charset="0"/>
            </a:endParaRPr>
          </a:p>
        </p:txBody>
      </p:sp>
      <p:sp>
        <p:nvSpPr>
          <p:cNvPr id="28" name="矩形 1"/>
          <p:cNvSpPr>
            <a:spLocks noChangeArrowheads="1"/>
          </p:cNvSpPr>
          <p:nvPr/>
        </p:nvSpPr>
        <p:spPr bwMode="auto">
          <a:xfrm>
            <a:off x="9218236" y="2441838"/>
            <a:ext cx="2283658" cy="1401445"/>
          </a:xfrm>
          <a:prstGeom prst="rect">
            <a:avLst/>
          </a:prstGeom>
          <a:noFill/>
        </p:spPr>
        <p:txBody>
          <a:bodyPr wrap="square" lIns="109709" tIns="54855" rIns="109709" bIns="54855" rtlCol="0">
            <a:spAutoFit/>
          </a:bodyPr>
          <a:lstStyle/>
          <a:p>
            <a:pPr defTabSz="914400">
              <a:lnSpc>
                <a:spcPct val="150000"/>
              </a:lnSpc>
              <a:defRPr/>
            </a:pPr>
            <a:r>
              <a:rPr lang="zh-CN" altLang="en-US" sz="1400">
                <a:solidFill>
                  <a:schemeClr val="bg1"/>
                </a:solidFill>
                <a:latin typeface="Calibri" panose="020F0502020204030204" pitchFamily="34" charset="0"/>
                <a:ea typeface="Calibri" panose="020F0502020204030204" pitchFamily="34" charset="0"/>
              </a:rPr>
              <a:t>Click here to add content of the text，and brifly explain your point of view
</a:t>
            </a:r>
            <a:endParaRPr lang="zh-CN" altLang="zh-CN" sz="1400" dirty="0">
              <a:solidFill>
                <a:schemeClr val="bg1"/>
              </a:solidFill>
              <a:latin typeface="Calibri" panose="020F0502020204030204" pitchFamily="34" charset="0"/>
              <a:ea typeface="Calibri" panose="020F0502020204030204" pitchFamily="34" charset="0"/>
            </a:endParaRPr>
          </a:p>
        </p:txBody>
      </p:sp>
      <p:sp>
        <p:nvSpPr>
          <p:cNvPr id="29" name="TextBox 74"/>
          <p:cNvSpPr txBox="1"/>
          <p:nvPr/>
        </p:nvSpPr>
        <p:spPr>
          <a:xfrm>
            <a:off x="6879543" y="4408182"/>
            <a:ext cx="1785658" cy="307340"/>
          </a:xfrm>
          <a:prstGeom prst="rect">
            <a:avLst/>
          </a:prstGeom>
          <a:noFill/>
        </p:spPr>
        <p:txBody>
          <a:bodyPr wrap="square" lIns="0" tIns="0" rIns="0" bIns="0" rtlCol="0" anchor="t" anchorCtr="0">
            <a:spAutoFit/>
          </a:bodyPr>
          <a:lstStyle/>
          <a:p>
            <a:pPr defTabSz="1216660">
              <a:spcBef>
                <a:spcPct val="20000"/>
              </a:spcBef>
              <a:defRPr/>
            </a:pPr>
            <a:r>
              <a:rPr lang="zh-CN" altLang="en-US" sz="2000" b="1">
                <a:solidFill>
                  <a:schemeClr val="bg1"/>
                </a:solidFill>
                <a:latin typeface="Calibri" panose="020F0502020204030204" pitchFamily="34" charset="0"/>
                <a:ea typeface="Calibri" panose="020F0502020204030204" pitchFamily="34" charset="0"/>
                <a:sym typeface="Arial" panose="020B0604020202020204" pitchFamily="34" charset="0"/>
              </a:rPr>
              <a:t>Enter title here</a:t>
            </a:r>
            <a:endParaRPr lang="en-US" sz="2000" b="1" dirty="0">
              <a:solidFill>
                <a:schemeClr val="bg1"/>
              </a:solidFill>
              <a:latin typeface="Calibri" panose="020F0502020204030204" pitchFamily="34" charset="0"/>
              <a:ea typeface="Calibri" panose="020F0502020204030204" pitchFamily="34" charset="0"/>
              <a:sym typeface="Arial" panose="020B0604020202020204" pitchFamily="34" charset="0"/>
            </a:endParaRPr>
          </a:p>
        </p:txBody>
      </p:sp>
      <p:sp>
        <p:nvSpPr>
          <p:cNvPr id="30" name="矩形 1"/>
          <p:cNvSpPr>
            <a:spLocks noChangeArrowheads="1"/>
          </p:cNvSpPr>
          <p:nvPr/>
        </p:nvSpPr>
        <p:spPr bwMode="auto">
          <a:xfrm>
            <a:off x="6798877" y="4717678"/>
            <a:ext cx="2283658" cy="1401445"/>
          </a:xfrm>
          <a:prstGeom prst="rect">
            <a:avLst/>
          </a:prstGeom>
          <a:noFill/>
        </p:spPr>
        <p:txBody>
          <a:bodyPr wrap="square" lIns="109709" tIns="54855" rIns="109709" bIns="54855" rtlCol="0">
            <a:spAutoFit/>
          </a:bodyPr>
          <a:lstStyle/>
          <a:p>
            <a:pPr defTabSz="914400">
              <a:lnSpc>
                <a:spcPct val="150000"/>
              </a:lnSpc>
              <a:defRPr/>
            </a:pPr>
            <a:r>
              <a:rPr lang="zh-CN" altLang="en-US" sz="1400">
                <a:solidFill>
                  <a:schemeClr val="bg1"/>
                </a:solidFill>
                <a:latin typeface="Calibri" panose="020F0502020204030204" pitchFamily="34" charset="0"/>
                <a:ea typeface="Calibri" panose="020F0502020204030204" pitchFamily="34" charset="0"/>
              </a:rPr>
              <a:t>Click here to add content of the text，and briefly explain your point of view
</a:t>
            </a:r>
            <a:endParaRPr lang="zh-CN" altLang="zh-CN" sz="1400" dirty="0">
              <a:solidFill>
                <a:schemeClr val="bg1"/>
              </a:solidFill>
              <a:latin typeface="Calibri" panose="020F0502020204030204" pitchFamily="34" charset="0"/>
              <a:ea typeface="Calibri" panose="020F0502020204030204" pitchFamily="34" charset="0"/>
            </a:endParaRPr>
          </a:p>
        </p:txBody>
      </p:sp>
      <p:sp>
        <p:nvSpPr>
          <p:cNvPr id="38" name="文本框 37"/>
          <p:cNvSpPr txBox="1"/>
          <p:nvPr/>
        </p:nvSpPr>
        <p:spPr>
          <a:xfrm>
            <a:off x="704850" y="212090"/>
            <a:ext cx="6464935" cy="398780"/>
          </a:xfrm>
          <a:prstGeom prst="rect">
            <a:avLst/>
          </a:prstGeom>
          <a:noFill/>
        </p:spPr>
        <p:txBody>
          <a:bodyPr wrap="square" rtlCol="0">
            <a:spAutoFit/>
          </a:bodyPr>
          <a:lstStyle/>
          <a:p>
            <a:r>
              <a:rPr lang="en-US" sz="2000" b="1" dirty="0" smtClean="0">
                <a:gradFill>
                  <a:gsLst>
                    <a:gs pos="0">
                      <a:srgbClr val="14CD68"/>
                    </a:gs>
                    <a:gs pos="100000">
                      <a:srgbClr val="035C7D"/>
                    </a:gs>
                  </a:gsLst>
                  <a:lin scaled="0"/>
                </a:gradFill>
                <a:latin typeface="Arial Rounded MT Bold" panose="020F0704030504030204" pitchFamily="34" charset="0"/>
                <a:sym typeface="+mn-ea"/>
              </a:rPr>
              <a:t>Observations on customer Experience:</a:t>
            </a:r>
            <a:endParaRPr lang="zh-CN" altLang="en-US" sz="2000" b="1">
              <a:solidFill>
                <a:srgbClr val="1D4D71"/>
              </a:solidFill>
              <a:latin typeface="Calibri" panose="020F0502020204030204" pitchFamily="34" charset="0"/>
              <a:ea typeface="Calibri" panose="020F0502020204030204" pitchFamily="34" charset="0"/>
            </a:endParaRPr>
          </a:p>
        </p:txBody>
      </p:sp>
      <p:sp>
        <p:nvSpPr>
          <p:cNvPr id="2" name="Text Box 1"/>
          <p:cNvSpPr txBox="1"/>
          <p:nvPr/>
        </p:nvSpPr>
        <p:spPr>
          <a:xfrm>
            <a:off x="704850" y="1579245"/>
            <a:ext cx="11487785" cy="4523105"/>
          </a:xfrm>
          <a:prstGeom prst="rect">
            <a:avLst/>
          </a:prstGeom>
          <a:noFill/>
        </p:spPr>
        <p:txBody>
          <a:bodyPr wrap="square" rtlCol="0" anchor="t">
            <a:spAutoFit/>
          </a:bodyPr>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12. Amazon. In, Flipkart.com, Snapdeal.com has a Perceived Trustworthiness.</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13. Presence of online assistance through multi-channel is mostly provided by Amazon.In, Flipkart.com, and Snapdeal.com.</a:t>
            </a:r>
            <a:endParaRPr lang="en-US" dirty="0" smtClean="0">
              <a:gradFill>
                <a:gsLst>
                  <a:gs pos="0">
                    <a:srgbClr val="14CD68"/>
                  </a:gs>
                  <a:gs pos="100000">
                    <a:srgbClr val="035C7D"/>
                  </a:gs>
                </a:gsLst>
                <a:lin scaled="0"/>
              </a:gradFill>
              <a:latin typeface="Arial Rounded MT Bold" panose="020F0704030504030204" pitchFamily="34" charset="0"/>
              <a:sym typeface="+mn-ea"/>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14. Longer time to get logged in (promotion, sales period): Amazon.in, Flipkart.com, Paytm.com.</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15. Amazon.in, Flipkart.com, Myntra.com, Snapdeal.com takes longer time in displaying graphics and photos.</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16. Myntra.com, Paytm.com, snapdeal.com has a practice of late declaration of prices.</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17. Myntra.com, Paytm.com, snapdeal.com, Flipkart.com has a longer page loading time (promotion, sales period).</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18. Amazon.in and snapdeal.com has limited mode of payment on most products.</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19. Paytm.com, snapdeal.com, Flipkart.com has a longer delivery period.</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20. Amazon.in, Paytm.com has regular change in website/application design.</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21. Amazon.in, Myntra.com, Snapdeal.com, Paytm.com has frequent disruption when moving from one page to another.</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22. Amazon.in and Flipkart.com Website are as efficient as before.</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23. Amazon.in and Flipkart.com seems to be the most recommended Indian online retailer website.</a:t>
            </a:r>
            <a:endParaRPr lang="en-US" dirty="0" smtClean="0">
              <a:gradFill>
                <a:gsLst>
                  <a:gs pos="0">
                    <a:srgbClr val="14CD68"/>
                  </a:gs>
                  <a:gs pos="100000">
                    <a:srgbClr val="035C7D"/>
                  </a:gs>
                </a:gsLst>
                <a:lin scaled="0"/>
              </a:gradFill>
              <a:latin typeface="Arial Rounded MT Bold" panose="020F0704030504030204" pitchFamily="34" charset="0"/>
            </a:endParaRPr>
          </a:p>
          <a:p>
            <a:pPr algn="l"/>
            <a:endParaRPr lang="en-US">
              <a:solidFill>
                <a:schemeClr val="tx1">
                  <a:lumMod val="75000"/>
                  <a:lumOff val="25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74"/>
          <p:cNvSpPr txBox="1"/>
          <p:nvPr/>
        </p:nvSpPr>
        <p:spPr>
          <a:xfrm>
            <a:off x="9298902" y="2132342"/>
            <a:ext cx="1785658" cy="307340"/>
          </a:xfrm>
          <a:prstGeom prst="rect">
            <a:avLst/>
          </a:prstGeom>
          <a:noFill/>
        </p:spPr>
        <p:txBody>
          <a:bodyPr wrap="square" lIns="0" tIns="0" rIns="0" bIns="0" rtlCol="0" anchor="t" anchorCtr="0">
            <a:spAutoFit/>
          </a:bodyPr>
          <a:lstStyle/>
          <a:p>
            <a:pPr defTabSz="1216660">
              <a:spcBef>
                <a:spcPct val="20000"/>
              </a:spcBef>
              <a:defRPr/>
            </a:pPr>
            <a:r>
              <a:rPr lang="zh-CN" altLang="en-US" sz="2000" b="1">
                <a:solidFill>
                  <a:schemeClr val="bg1"/>
                </a:solidFill>
                <a:latin typeface="Calibri" panose="020F0502020204030204" pitchFamily="34" charset="0"/>
                <a:ea typeface="Calibri" panose="020F0502020204030204" pitchFamily="34" charset="0"/>
                <a:sym typeface="Arial" panose="020B0604020202020204" pitchFamily="34" charset="0"/>
              </a:rPr>
              <a:t>Enter title here</a:t>
            </a:r>
            <a:endParaRPr lang="en-US" sz="2000" b="1" dirty="0">
              <a:solidFill>
                <a:schemeClr val="bg1"/>
              </a:solidFill>
              <a:latin typeface="Calibri" panose="020F0502020204030204" pitchFamily="34" charset="0"/>
              <a:ea typeface="Calibri" panose="020F0502020204030204" pitchFamily="34" charset="0"/>
              <a:sym typeface="Arial" panose="020B0604020202020204" pitchFamily="34" charset="0"/>
            </a:endParaRPr>
          </a:p>
        </p:txBody>
      </p:sp>
      <p:sp>
        <p:nvSpPr>
          <p:cNvPr id="28" name="矩形 1"/>
          <p:cNvSpPr>
            <a:spLocks noChangeArrowheads="1"/>
          </p:cNvSpPr>
          <p:nvPr/>
        </p:nvSpPr>
        <p:spPr bwMode="auto">
          <a:xfrm>
            <a:off x="9218236" y="2441838"/>
            <a:ext cx="2283658" cy="1401445"/>
          </a:xfrm>
          <a:prstGeom prst="rect">
            <a:avLst/>
          </a:prstGeom>
          <a:noFill/>
        </p:spPr>
        <p:txBody>
          <a:bodyPr wrap="square" lIns="109709" tIns="54855" rIns="109709" bIns="54855" rtlCol="0">
            <a:spAutoFit/>
          </a:bodyPr>
          <a:lstStyle/>
          <a:p>
            <a:pPr defTabSz="914400">
              <a:lnSpc>
                <a:spcPct val="150000"/>
              </a:lnSpc>
              <a:defRPr/>
            </a:pPr>
            <a:r>
              <a:rPr lang="zh-CN" altLang="en-US" sz="1400">
                <a:solidFill>
                  <a:schemeClr val="bg1"/>
                </a:solidFill>
                <a:latin typeface="Calibri" panose="020F0502020204030204" pitchFamily="34" charset="0"/>
                <a:ea typeface="Calibri" panose="020F0502020204030204" pitchFamily="34" charset="0"/>
              </a:rPr>
              <a:t>Click here to add content of the text，and brifly explain your point of view
</a:t>
            </a:r>
            <a:endParaRPr lang="zh-CN" altLang="zh-CN" sz="1400" dirty="0">
              <a:solidFill>
                <a:schemeClr val="bg1"/>
              </a:solidFill>
              <a:latin typeface="Calibri" panose="020F0502020204030204" pitchFamily="34" charset="0"/>
              <a:ea typeface="Calibri" panose="020F0502020204030204" pitchFamily="34" charset="0"/>
            </a:endParaRPr>
          </a:p>
        </p:txBody>
      </p:sp>
      <p:sp>
        <p:nvSpPr>
          <p:cNvPr id="29" name="TextBox 74"/>
          <p:cNvSpPr txBox="1"/>
          <p:nvPr/>
        </p:nvSpPr>
        <p:spPr>
          <a:xfrm>
            <a:off x="6879543" y="4408182"/>
            <a:ext cx="1785658" cy="307340"/>
          </a:xfrm>
          <a:prstGeom prst="rect">
            <a:avLst/>
          </a:prstGeom>
          <a:noFill/>
        </p:spPr>
        <p:txBody>
          <a:bodyPr wrap="square" lIns="0" tIns="0" rIns="0" bIns="0" rtlCol="0" anchor="t" anchorCtr="0">
            <a:spAutoFit/>
          </a:bodyPr>
          <a:lstStyle/>
          <a:p>
            <a:pPr defTabSz="1216660">
              <a:spcBef>
                <a:spcPct val="20000"/>
              </a:spcBef>
              <a:defRPr/>
            </a:pPr>
            <a:r>
              <a:rPr lang="zh-CN" altLang="en-US" sz="2000" b="1">
                <a:solidFill>
                  <a:schemeClr val="bg1"/>
                </a:solidFill>
                <a:latin typeface="Calibri" panose="020F0502020204030204" pitchFamily="34" charset="0"/>
                <a:ea typeface="Calibri" panose="020F0502020204030204" pitchFamily="34" charset="0"/>
                <a:sym typeface="Arial" panose="020B0604020202020204" pitchFamily="34" charset="0"/>
              </a:rPr>
              <a:t>Enter title here</a:t>
            </a:r>
            <a:endParaRPr lang="en-US" sz="2000" b="1" dirty="0">
              <a:solidFill>
                <a:schemeClr val="bg1"/>
              </a:solidFill>
              <a:latin typeface="Calibri" panose="020F0502020204030204" pitchFamily="34" charset="0"/>
              <a:ea typeface="Calibri" panose="020F0502020204030204" pitchFamily="34" charset="0"/>
              <a:sym typeface="Arial" panose="020B0604020202020204" pitchFamily="34" charset="0"/>
            </a:endParaRPr>
          </a:p>
        </p:txBody>
      </p:sp>
      <p:sp>
        <p:nvSpPr>
          <p:cNvPr id="30" name="矩形 1"/>
          <p:cNvSpPr>
            <a:spLocks noChangeArrowheads="1"/>
          </p:cNvSpPr>
          <p:nvPr/>
        </p:nvSpPr>
        <p:spPr bwMode="auto">
          <a:xfrm>
            <a:off x="6798877" y="4717678"/>
            <a:ext cx="2283658" cy="1401445"/>
          </a:xfrm>
          <a:prstGeom prst="rect">
            <a:avLst/>
          </a:prstGeom>
          <a:noFill/>
        </p:spPr>
        <p:txBody>
          <a:bodyPr wrap="square" lIns="109709" tIns="54855" rIns="109709" bIns="54855" rtlCol="0">
            <a:spAutoFit/>
          </a:bodyPr>
          <a:lstStyle/>
          <a:p>
            <a:pPr defTabSz="914400">
              <a:lnSpc>
                <a:spcPct val="150000"/>
              </a:lnSpc>
              <a:defRPr/>
            </a:pPr>
            <a:r>
              <a:rPr lang="zh-CN" altLang="en-US" sz="1400">
                <a:solidFill>
                  <a:schemeClr val="bg1"/>
                </a:solidFill>
                <a:latin typeface="Calibri" panose="020F0502020204030204" pitchFamily="34" charset="0"/>
                <a:ea typeface="Calibri" panose="020F0502020204030204" pitchFamily="34" charset="0"/>
              </a:rPr>
              <a:t>Click here to add content of the text，and briefly explain your point of view
</a:t>
            </a:r>
            <a:endParaRPr lang="zh-CN" altLang="zh-CN" sz="1400" dirty="0">
              <a:solidFill>
                <a:schemeClr val="bg1"/>
              </a:solidFill>
              <a:latin typeface="Calibri" panose="020F0502020204030204" pitchFamily="34" charset="0"/>
              <a:ea typeface="Calibri" panose="020F0502020204030204" pitchFamily="34" charset="0"/>
            </a:endParaRPr>
          </a:p>
        </p:txBody>
      </p:sp>
      <p:sp>
        <p:nvSpPr>
          <p:cNvPr id="38" name="文本框 37"/>
          <p:cNvSpPr txBox="1"/>
          <p:nvPr/>
        </p:nvSpPr>
        <p:spPr>
          <a:xfrm>
            <a:off x="690245" y="326390"/>
            <a:ext cx="6464935" cy="398780"/>
          </a:xfrm>
          <a:prstGeom prst="rect">
            <a:avLst/>
          </a:prstGeom>
          <a:noFill/>
        </p:spPr>
        <p:txBody>
          <a:bodyPr wrap="square" rtlCol="0">
            <a:spAutoFit/>
          </a:bodyPr>
          <a:lstStyle/>
          <a:p>
            <a:r>
              <a:rPr lang="en-US" sz="2000" b="1" dirty="0" smtClean="0">
                <a:gradFill>
                  <a:gsLst>
                    <a:gs pos="0">
                      <a:srgbClr val="14CD68"/>
                    </a:gs>
                    <a:gs pos="100000">
                      <a:srgbClr val="035C7D"/>
                    </a:gs>
                  </a:gsLst>
                  <a:lin scaled="0"/>
                </a:gradFill>
                <a:latin typeface="Arial Rounded MT Bold" panose="020F0704030504030204" pitchFamily="34" charset="0"/>
                <a:sym typeface="+mn-ea"/>
              </a:rPr>
              <a:t>Observations on Preceived Risk:</a:t>
            </a:r>
            <a:endParaRPr lang="zh-CN" altLang="en-US" sz="2000" b="1">
              <a:solidFill>
                <a:srgbClr val="1D4D71"/>
              </a:solidFill>
              <a:latin typeface="Calibri" panose="020F0502020204030204" pitchFamily="34" charset="0"/>
              <a:ea typeface="Calibri" panose="020F0502020204030204" pitchFamily="34" charset="0"/>
            </a:endParaRPr>
          </a:p>
        </p:txBody>
      </p:sp>
      <p:sp>
        <p:nvSpPr>
          <p:cNvPr id="2" name="Text Box 1"/>
          <p:cNvSpPr txBox="1"/>
          <p:nvPr/>
        </p:nvSpPr>
        <p:spPr>
          <a:xfrm>
            <a:off x="635" y="1468120"/>
            <a:ext cx="12191365" cy="922020"/>
          </a:xfrm>
          <a:prstGeom prst="rect">
            <a:avLst/>
          </a:prstGeom>
          <a:noFill/>
        </p:spPr>
        <p:txBody>
          <a:bodyPr wrap="square" rtlCol="0" anchor="t">
            <a:spAutoFit/>
          </a:bodyPr>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1. Many people abandon their shopping cart due to factors such as better alternative offer, promo code not applicable, change in price, lack of trust, and no preferred mode of</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payment.</a:t>
            </a:r>
            <a:endParaRPr lang="en-US" dirty="0" smtClean="0">
              <a:gradFill>
                <a:gsLst>
                  <a:gs pos="0">
                    <a:srgbClr val="14CD68"/>
                  </a:gs>
                  <a:gs pos="100000">
                    <a:srgbClr val="035C7D"/>
                  </a:gs>
                </a:gsLst>
                <a:lin scaled="0"/>
              </a:gradFill>
              <a:latin typeface="Arial Rounded MT Bold" panose="020F07040305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40655" y="2997835"/>
            <a:ext cx="6951345" cy="3415030"/>
          </a:xfrm>
          <a:prstGeom prst="rect">
            <a:avLst/>
          </a:prstGeom>
          <a:noFill/>
        </p:spPr>
        <p:txBody>
          <a:bodyPr wrap="square" rtlCol="0">
            <a:spAutoFit/>
          </a:bodyPr>
          <a:lstStyle/>
          <a:p>
            <a:pPr algn="l">
              <a:buNone/>
            </a:pPr>
            <a:r>
              <a:rPr lang="en-US" dirty="0" smtClean="0">
                <a:gradFill>
                  <a:gsLst>
                    <a:gs pos="0">
                      <a:srgbClr val="007BD3"/>
                    </a:gs>
                    <a:gs pos="100000">
                      <a:srgbClr val="034373"/>
                    </a:gs>
                  </a:gsLst>
                  <a:lin scaled="0"/>
                </a:gradFill>
                <a:latin typeface="Arial Rounded MT Bold" panose="020F0704030504030204" pitchFamily="34" charset="0"/>
                <a:sym typeface="+mn-ea"/>
              </a:rPr>
              <a:t>Customer retention refers to a company’s ability to turn</a:t>
            </a:r>
            <a:endParaRPr lang="en-US" dirty="0" smtClean="0">
              <a:gradFill>
                <a:gsLst>
                  <a:gs pos="0">
                    <a:srgbClr val="007BD3"/>
                  </a:gs>
                  <a:gs pos="100000">
                    <a:srgbClr val="034373"/>
                  </a:gs>
                </a:gsLst>
                <a:lin scaled="0"/>
              </a:gradFill>
              <a:latin typeface="Arial Rounded MT Bold" panose="020F0704030504030204" pitchFamily="34" charset="0"/>
            </a:endParaRPr>
          </a:p>
          <a:p>
            <a:pPr algn="l">
              <a:buNone/>
            </a:pPr>
            <a:r>
              <a:rPr lang="en-US" dirty="0" smtClean="0">
                <a:gradFill>
                  <a:gsLst>
                    <a:gs pos="0">
                      <a:srgbClr val="007BD3"/>
                    </a:gs>
                    <a:gs pos="100000">
                      <a:srgbClr val="034373"/>
                    </a:gs>
                  </a:gsLst>
                  <a:lin scaled="0"/>
                </a:gradFill>
                <a:latin typeface="Arial Rounded MT Bold" panose="020F0704030504030204" pitchFamily="34" charset="0"/>
                <a:sym typeface="+mn-ea"/>
              </a:rPr>
              <a:t>customers into repeat buyers and prevent them from switching</a:t>
            </a:r>
            <a:endParaRPr lang="en-US" dirty="0" smtClean="0">
              <a:gradFill>
                <a:gsLst>
                  <a:gs pos="0">
                    <a:srgbClr val="007BD3"/>
                  </a:gs>
                  <a:gs pos="100000">
                    <a:srgbClr val="034373"/>
                  </a:gs>
                </a:gsLst>
                <a:lin scaled="0"/>
              </a:gradFill>
              <a:latin typeface="Arial Rounded MT Bold" panose="020F0704030504030204" pitchFamily="34" charset="0"/>
            </a:endParaRPr>
          </a:p>
          <a:p>
            <a:pPr algn="l">
              <a:buNone/>
            </a:pPr>
            <a:r>
              <a:rPr lang="en-US" dirty="0" smtClean="0">
                <a:gradFill>
                  <a:gsLst>
                    <a:gs pos="0">
                      <a:srgbClr val="007BD3"/>
                    </a:gs>
                    <a:gs pos="100000">
                      <a:srgbClr val="034373"/>
                    </a:gs>
                  </a:gsLst>
                  <a:lin scaled="0"/>
                </a:gradFill>
                <a:latin typeface="Arial Rounded MT Bold" panose="020F0704030504030204" pitchFamily="34" charset="0"/>
                <a:sym typeface="+mn-ea"/>
              </a:rPr>
              <a:t>to a competitor. </a:t>
            </a:r>
            <a:endParaRPr lang="en-US" dirty="0" smtClean="0">
              <a:gradFill>
                <a:gsLst>
                  <a:gs pos="0">
                    <a:srgbClr val="007BD3"/>
                  </a:gs>
                  <a:gs pos="100000">
                    <a:srgbClr val="034373"/>
                  </a:gs>
                </a:gsLst>
                <a:lin scaled="0"/>
              </a:gradFill>
              <a:latin typeface="Arial Rounded MT Bold" panose="020F0704030504030204" pitchFamily="34" charset="0"/>
              <a:sym typeface="+mn-ea"/>
            </a:endParaRPr>
          </a:p>
          <a:p>
            <a:pPr algn="l">
              <a:buNone/>
            </a:pPr>
            <a:r>
              <a:rPr lang="en-US" dirty="0" smtClean="0">
                <a:gradFill>
                  <a:gsLst>
                    <a:gs pos="0">
                      <a:srgbClr val="007BD3"/>
                    </a:gs>
                    <a:gs pos="100000">
                      <a:srgbClr val="034373"/>
                    </a:gs>
                  </a:gsLst>
                  <a:lin scaled="0"/>
                </a:gradFill>
                <a:latin typeface="Arial Rounded MT Bold" panose="020F0704030504030204" pitchFamily="34" charset="0"/>
                <a:sym typeface="+mn-ea"/>
              </a:rPr>
              <a:t>It indicates whether your product and the quality of your service please your existing customers. It’s also</a:t>
            </a:r>
            <a:endParaRPr lang="en-US" dirty="0" smtClean="0">
              <a:gradFill>
                <a:gsLst>
                  <a:gs pos="0">
                    <a:srgbClr val="007BD3"/>
                  </a:gs>
                  <a:gs pos="100000">
                    <a:srgbClr val="034373"/>
                  </a:gs>
                </a:gsLst>
                <a:lin scaled="0"/>
              </a:gradFill>
              <a:latin typeface="Arial Rounded MT Bold" panose="020F0704030504030204" pitchFamily="34" charset="0"/>
            </a:endParaRPr>
          </a:p>
          <a:p>
            <a:pPr algn="l">
              <a:buNone/>
            </a:pPr>
            <a:r>
              <a:rPr lang="en-US" dirty="0" smtClean="0">
                <a:gradFill>
                  <a:gsLst>
                    <a:gs pos="0">
                      <a:srgbClr val="007BD3"/>
                    </a:gs>
                    <a:gs pos="100000">
                      <a:srgbClr val="034373"/>
                    </a:gs>
                  </a:gsLst>
                  <a:lin scaled="0"/>
                </a:gradFill>
                <a:latin typeface="Arial Rounded MT Bold" panose="020F0704030504030204" pitchFamily="34" charset="0"/>
                <a:sym typeface="+mn-ea"/>
              </a:rPr>
              <a:t>the lifeblood of most subscription-based companies and service providers.</a:t>
            </a:r>
            <a:endParaRPr lang="en-US" dirty="0" smtClean="0">
              <a:gradFill>
                <a:gsLst>
                  <a:gs pos="0">
                    <a:srgbClr val="007BD3"/>
                  </a:gs>
                  <a:gs pos="100000">
                    <a:srgbClr val="034373"/>
                  </a:gs>
                </a:gsLst>
                <a:lin scaled="0"/>
              </a:gradFill>
              <a:latin typeface="Arial Rounded MT Bold" panose="020F0704030504030204" pitchFamily="34" charset="0"/>
            </a:endParaRPr>
          </a:p>
          <a:p>
            <a:pPr algn="l">
              <a:buNone/>
            </a:pPr>
            <a:r>
              <a:rPr lang="en-US" dirty="0" smtClean="0">
                <a:gradFill>
                  <a:gsLst>
                    <a:gs pos="0">
                      <a:srgbClr val="007BD3"/>
                    </a:gs>
                    <a:gs pos="100000">
                      <a:srgbClr val="034373"/>
                    </a:gs>
                  </a:gsLst>
                  <a:lin scaled="0"/>
                </a:gradFill>
                <a:latin typeface="Arial Rounded MT Bold" panose="020F0704030504030204" pitchFamily="34" charset="0"/>
                <a:sym typeface="+mn-ea"/>
              </a:rPr>
              <a:t>Customer retention strategies are the processes and</a:t>
            </a:r>
            <a:endParaRPr lang="en-US" dirty="0" smtClean="0">
              <a:gradFill>
                <a:gsLst>
                  <a:gs pos="0">
                    <a:srgbClr val="007BD3"/>
                  </a:gs>
                  <a:gs pos="100000">
                    <a:srgbClr val="034373"/>
                  </a:gs>
                </a:gsLst>
                <a:lin scaled="0"/>
              </a:gradFill>
              <a:latin typeface="Arial Rounded MT Bold" panose="020F0704030504030204" pitchFamily="34" charset="0"/>
            </a:endParaRPr>
          </a:p>
          <a:p>
            <a:pPr algn="l">
              <a:buNone/>
            </a:pPr>
            <a:r>
              <a:rPr lang="en-US" dirty="0" smtClean="0">
                <a:gradFill>
                  <a:gsLst>
                    <a:gs pos="0">
                      <a:srgbClr val="007BD3"/>
                    </a:gs>
                    <a:gs pos="100000">
                      <a:srgbClr val="034373"/>
                    </a:gs>
                  </a:gsLst>
                  <a:lin scaled="0"/>
                </a:gradFill>
                <a:latin typeface="Arial Rounded MT Bold" panose="020F0704030504030204" pitchFamily="34" charset="0"/>
                <a:sym typeface="+mn-ea"/>
              </a:rPr>
              <a:t>initiatives businesses put in place to build customer loyalty and</a:t>
            </a:r>
            <a:endParaRPr lang="en-US" dirty="0" smtClean="0">
              <a:gradFill>
                <a:gsLst>
                  <a:gs pos="0">
                    <a:srgbClr val="007BD3"/>
                  </a:gs>
                  <a:gs pos="100000">
                    <a:srgbClr val="034373"/>
                  </a:gs>
                </a:gsLst>
                <a:lin scaled="0"/>
              </a:gradFill>
              <a:latin typeface="Arial Rounded MT Bold" panose="020F0704030504030204" pitchFamily="34" charset="0"/>
            </a:endParaRPr>
          </a:p>
          <a:p>
            <a:pPr algn="l">
              <a:buNone/>
            </a:pPr>
            <a:r>
              <a:rPr lang="en-US" dirty="0" smtClean="0">
                <a:gradFill>
                  <a:gsLst>
                    <a:gs pos="0">
                      <a:srgbClr val="007BD3"/>
                    </a:gs>
                    <a:gs pos="100000">
                      <a:srgbClr val="034373"/>
                    </a:gs>
                  </a:gsLst>
                  <a:lin scaled="0"/>
                </a:gradFill>
                <a:latin typeface="Arial Rounded MT Bold" panose="020F0704030504030204" pitchFamily="34" charset="0"/>
                <a:sym typeface="+mn-ea"/>
              </a:rPr>
              <a:t>improve customer lifetime value.</a:t>
            </a:r>
            <a:endParaRPr lang="en-US" altLang="en-US" dirty="0" smtClean="0">
              <a:gradFill>
                <a:gsLst>
                  <a:gs pos="0">
                    <a:srgbClr val="007BD3"/>
                  </a:gs>
                  <a:gs pos="100000">
                    <a:srgbClr val="034373"/>
                  </a:gs>
                </a:gsLst>
                <a:lin scaled="0"/>
              </a:gradFill>
              <a:latin typeface="Arial Rounded MT Bold" panose="020F0704030504030204" pitchFamily="34" charset="0"/>
              <a:ea typeface="Calibri" panose="020F0502020204030204" pitchFamily="34" charset="0"/>
              <a:sym typeface="+mn-ea"/>
            </a:endParaRPr>
          </a:p>
        </p:txBody>
      </p:sp>
      <p:sp>
        <p:nvSpPr>
          <p:cNvPr id="3" name="文本框 2"/>
          <p:cNvSpPr txBox="1"/>
          <p:nvPr/>
        </p:nvSpPr>
        <p:spPr>
          <a:xfrm>
            <a:off x="7155815" y="780415"/>
            <a:ext cx="2865120" cy="1198880"/>
          </a:xfrm>
          <a:prstGeom prst="rect">
            <a:avLst/>
          </a:prstGeom>
          <a:noFill/>
        </p:spPr>
        <p:txBody>
          <a:bodyPr wrap="square" rtlCol="0">
            <a:spAutoFit/>
          </a:bodyPr>
          <a:lstStyle/>
          <a:p>
            <a:pPr algn="dist"/>
            <a:r>
              <a:rPr lang="en-US" sz="3600" b="1" u="sng" dirty="0" smtClean="0">
                <a:gradFill>
                  <a:gsLst>
                    <a:gs pos="0">
                      <a:srgbClr val="14CD68"/>
                    </a:gs>
                    <a:gs pos="100000">
                      <a:srgbClr val="035C7D"/>
                    </a:gs>
                  </a:gsLst>
                  <a:lin scaled="0"/>
                </a:gradFill>
                <a:latin typeface="Arial Rounded MT Bold" panose="020F0704030504030204" pitchFamily="34" charset="0"/>
                <a:sym typeface="+mn-ea"/>
              </a:rPr>
              <a:t>Introduction</a:t>
            </a:r>
            <a:endParaRPr lang="en-US" sz="3600" b="1" u="sng" dirty="0" smtClean="0">
              <a:gradFill>
                <a:gsLst>
                  <a:gs pos="0">
                    <a:srgbClr val="14CD68"/>
                  </a:gs>
                  <a:gs pos="100000">
                    <a:srgbClr val="035C7D"/>
                  </a:gs>
                </a:gsLst>
                <a:lin scaled="0"/>
              </a:gradFill>
              <a:latin typeface="Arial Rounded MT Bold" panose="020F0704030504030204" pitchFamily="34" charset="0"/>
            </a:endParaRPr>
          </a:p>
          <a:p>
            <a:pPr algn="dist"/>
            <a:endParaRPr lang="zh-CN" altLang="en-US" sz="3600" b="1" u="sng">
              <a:gradFill>
                <a:gsLst>
                  <a:gs pos="0">
                    <a:srgbClr val="14CD68"/>
                  </a:gs>
                  <a:gs pos="100000">
                    <a:srgbClr val="0B6E38"/>
                  </a:gs>
                </a:gsLst>
                <a:lin scaled="0"/>
              </a:gradFill>
              <a:latin typeface="Arial Rounded MT Bold" panose="020F0704030504030204" pitchFamily="34" charset="0"/>
              <a:ea typeface="Calibri" panose="020F0502020204030204" pitchFamily="34" charset="0"/>
            </a:endParaRPr>
          </a:p>
        </p:txBody>
      </p:sp>
      <p:sp>
        <p:nvSpPr>
          <p:cNvPr id="5" name="矩形: 圆角 4"/>
          <p:cNvSpPr/>
          <p:nvPr/>
        </p:nvSpPr>
        <p:spPr>
          <a:xfrm>
            <a:off x="5240692" y="780202"/>
            <a:ext cx="677127" cy="677127"/>
          </a:xfrm>
          <a:prstGeom prst="roundRect">
            <a:avLst>
              <a:gd name="adj" fmla="val 5664"/>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a:latin typeface="Calibri" panose="020F0502020204030204" pitchFamily="34" charset="0"/>
                <a:ea typeface="Calibri" panose="020F0502020204030204" pitchFamily="34" charset="0"/>
              </a:rPr>
              <a:t>1</a:t>
            </a:r>
            <a:endParaRPr lang="zh-CN" altLang="en-US" sz="4400" b="1">
              <a:latin typeface="Calibri" panose="020F0502020204030204" pitchFamily="34" charset="0"/>
              <a:ea typeface="Calibri" panose="020F0502020204030204" pitchFamily="34" charset="0"/>
            </a:endParaRPr>
          </a:p>
        </p:txBody>
      </p:sp>
      <p:sp>
        <p:nvSpPr>
          <p:cNvPr id="6" name="文本框 3"/>
          <p:cNvSpPr txBox="1"/>
          <p:nvPr/>
        </p:nvSpPr>
        <p:spPr>
          <a:xfrm rot="16200000">
            <a:off x="-2387669" y="3168238"/>
            <a:ext cx="5297600" cy="521970"/>
          </a:xfrm>
          <a:prstGeom prst="rect">
            <a:avLst/>
          </a:prstGeom>
          <a:noFill/>
        </p:spPr>
        <p:txBody>
          <a:bodyPr wrap="square" rtlCol="0">
            <a:spAutoFit/>
          </a:bodyPr>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26430" y="570230"/>
            <a:ext cx="5076825" cy="645160"/>
          </a:xfrm>
          <a:prstGeom prst="rect">
            <a:avLst/>
          </a:prstGeom>
          <a:noFill/>
        </p:spPr>
        <p:txBody>
          <a:bodyPr wrap="square" rtlCol="0">
            <a:spAutoFit/>
          </a:bodyPr>
          <a:lstStyle/>
          <a:p>
            <a:pPr algn="ctr"/>
            <a:r>
              <a:rPr lang="en-US" sz="3600" b="1" dirty="0" smtClean="0">
                <a:gradFill>
                  <a:gsLst>
                    <a:gs pos="0">
                      <a:srgbClr val="14CD68"/>
                    </a:gs>
                    <a:gs pos="100000">
                      <a:srgbClr val="035C7D"/>
                    </a:gs>
                  </a:gsLst>
                  <a:lin scaled="0"/>
                </a:gradFill>
                <a:latin typeface="Arial Rounded MT Bold" panose="020F0704030504030204" pitchFamily="34" charset="0"/>
                <a:sym typeface="+mn-ea"/>
              </a:rPr>
              <a:t>Conclusion</a:t>
            </a:r>
            <a:endParaRPr lang="zh-CN" altLang="en-US" sz="3600" b="1">
              <a:gradFill>
                <a:gsLst>
                  <a:gs pos="0">
                    <a:srgbClr val="FE4444"/>
                  </a:gs>
                  <a:gs pos="100000">
                    <a:srgbClr val="832B2B"/>
                  </a:gs>
                </a:gsLst>
                <a:lin scaled="0"/>
              </a:gradFill>
              <a:latin typeface="Arial Rounded MT Bold" panose="020F0704030504030204" pitchFamily="34" charset="0"/>
              <a:ea typeface="Calibri" panose="020F0502020204030204" pitchFamily="34" charset="0"/>
            </a:endParaRPr>
          </a:p>
        </p:txBody>
      </p:sp>
      <p:sp>
        <p:nvSpPr>
          <p:cNvPr id="5" name="矩形: 圆角 4"/>
          <p:cNvSpPr/>
          <p:nvPr/>
        </p:nvSpPr>
        <p:spPr>
          <a:xfrm>
            <a:off x="4864137" y="538267"/>
            <a:ext cx="677127" cy="677127"/>
          </a:xfrm>
          <a:prstGeom prst="roundRect">
            <a:avLst>
              <a:gd name="adj" fmla="val 5664"/>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a:latin typeface="Calibri" panose="020F0502020204030204" pitchFamily="34" charset="0"/>
                <a:ea typeface="Calibri" panose="020F0502020204030204" pitchFamily="34" charset="0"/>
              </a:rPr>
              <a:t>7</a:t>
            </a:r>
            <a:endParaRPr lang="en-US" altLang="zh-CN" sz="4400" b="1">
              <a:latin typeface="Calibri" panose="020F0502020204030204" pitchFamily="34" charset="0"/>
              <a:ea typeface="Calibri" panose="020F0502020204030204" pitchFamily="34" charset="0"/>
            </a:endParaRPr>
          </a:p>
        </p:txBody>
      </p:sp>
      <p:sp>
        <p:nvSpPr>
          <p:cNvPr id="6" name="文本框 3"/>
          <p:cNvSpPr txBox="1"/>
          <p:nvPr/>
        </p:nvSpPr>
        <p:spPr>
          <a:xfrm rot="16200000">
            <a:off x="-2387669" y="3168238"/>
            <a:ext cx="5297600" cy="521970"/>
          </a:xfrm>
          <a:prstGeom prst="rect">
            <a:avLst/>
          </a:prstGeom>
          <a:noFill/>
        </p:spPr>
        <p:txBody>
          <a:bodyPr wrap="square" rtlCol="0">
            <a:spAutoFit/>
          </a:bodyPr>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sp>
        <p:nvSpPr>
          <p:cNvPr id="2" name="Text Box 1"/>
          <p:cNvSpPr txBox="1"/>
          <p:nvPr/>
        </p:nvSpPr>
        <p:spPr>
          <a:xfrm>
            <a:off x="5061585" y="1594485"/>
            <a:ext cx="7130415" cy="4799965"/>
          </a:xfrm>
          <a:prstGeom prst="rect">
            <a:avLst/>
          </a:prstGeom>
          <a:noFill/>
        </p:spPr>
        <p:txBody>
          <a:bodyPr wrap="square" rtlCol="0" anchor="t">
            <a:spAutoFit/>
          </a:bodyPr>
          <a:p>
            <a:pPr algn="l"/>
            <a:endParaRPr lang="en-US" dirty="0" smtClean="0">
              <a:solidFill>
                <a:srgbClr val="00B050"/>
              </a:soli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The purpose of this study is to understand the influence of utilitarian</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values, hedonic values, customer experience and perceived risk on Ecommerce customer satisfaction in India.</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The analysis shows that the Utilitarian Value significantly influences</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Customer Satisfaction, meaning that the level of Utilitarian Value of ecommerce customers will affect the level of Customer Satisfaction. In</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other words, the better (higher) Utilitarian Value given by e commerce products will lead to satisfaction with customers.</a:t>
            </a: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endParaRPr lang="en-US" dirty="0" smtClean="0">
              <a:gradFill>
                <a:gsLst>
                  <a:gs pos="0">
                    <a:srgbClr val="14CD68"/>
                  </a:gs>
                  <a:gs pos="100000">
                    <a:srgbClr val="035C7D"/>
                  </a:gs>
                </a:gsLst>
                <a:lin scaled="0"/>
              </a:gradFill>
              <a:latin typeface="Arial Rounded MT Bold" panose="020F0704030504030204" pitchFamily="34" charset="0"/>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Hedonic Value significantly influences Customer Satisfaction, meaning that the high and low Hedonic Value of e-commerce customers will affect the level of Customer Satisfaction. In other words, the higher the Hedonic Value given by e-commerce products will lead to the satisfaction of ecommerce customers.</a:t>
            </a:r>
            <a:endParaRPr lang="en-US" dirty="0" smtClean="0">
              <a:gradFill>
                <a:gsLst>
                  <a:gs pos="0">
                    <a:srgbClr val="14CD68"/>
                  </a:gs>
                  <a:gs pos="100000">
                    <a:srgbClr val="035C7D"/>
                  </a:gs>
                </a:gsLst>
                <a:lin scaled="0"/>
              </a:gradFill>
              <a:latin typeface="Arial Rounded MT Bold" panose="020F07040305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965960" y="3014345"/>
            <a:ext cx="6951345" cy="829945"/>
          </a:xfrm>
          <a:prstGeom prst="rect">
            <a:avLst/>
          </a:prstGeom>
          <a:noFill/>
        </p:spPr>
        <p:txBody>
          <a:bodyPr wrap="square" rtlCol="0">
            <a:spAutoFit/>
          </a:bodyPr>
          <a:lstStyle/>
          <a:p>
            <a:r>
              <a:rPr lang="en-US" sz="4800" b="1">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libri" panose="020F0502020204030204" pitchFamily="34" charset="0"/>
                <a:ea typeface="Calibri" panose="020F0502020204030204" pitchFamily="34" charset="0"/>
              </a:rPr>
              <a:t>THANK YOU</a:t>
            </a:r>
            <a:endParaRPr lang="en-US" sz="4800" b="1">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libri" panose="020F0502020204030204" pitchFamily="34" charset="0"/>
              <a:ea typeface="Calibri" panose="020F0502020204030204" pitchFamily="34" charset="0"/>
            </a:endParaRPr>
          </a:p>
        </p:txBody>
      </p:sp>
      <p:grpSp>
        <p:nvGrpSpPr>
          <p:cNvPr id="21" name="组合 20"/>
          <p:cNvGrpSpPr/>
          <p:nvPr/>
        </p:nvGrpSpPr>
        <p:grpSpPr>
          <a:xfrm>
            <a:off x="284592" y="121475"/>
            <a:ext cx="1225377" cy="641507"/>
            <a:chOff x="235778" y="183648"/>
            <a:chExt cx="1225377" cy="641507"/>
          </a:xfrm>
        </p:grpSpPr>
        <p:sp>
          <p:nvSpPr>
            <p:cNvPr id="22" name="文本框 21"/>
            <p:cNvSpPr txBox="1"/>
            <p:nvPr/>
          </p:nvSpPr>
          <p:spPr>
            <a:xfrm>
              <a:off x="235778" y="183648"/>
              <a:ext cx="1225377" cy="460375"/>
            </a:xfrm>
            <a:prstGeom prst="rect">
              <a:avLst/>
            </a:prstGeom>
            <a:noFill/>
          </p:spPr>
          <p:txBody>
            <a:bodyPr wrap="square" rtlCol="0">
              <a:spAutoFit/>
            </a:bodyPr>
            <a:lstStyle/>
            <a:p>
              <a:pPr algn="ctr"/>
              <a:endParaRPr lang="zh-CN" altLang="en-US" sz="2400" b="1">
                <a:solidFill>
                  <a:srgbClr val="1D4D71"/>
                </a:solidFill>
                <a:latin typeface="Calibri" panose="020F0502020204030204" pitchFamily="34" charset="0"/>
                <a:ea typeface="Calibri" panose="020F0502020204030204" pitchFamily="34" charset="0"/>
              </a:endParaRPr>
            </a:p>
          </p:txBody>
        </p:sp>
        <p:sp>
          <p:nvSpPr>
            <p:cNvPr id="23" name="文本框 22"/>
            <p:cNvSpPr txBox="1"/>
            <p:nvPr/>
          </p:nvSpPr>
          <p:spPr>
            <a:xfrm>
              <a:off x="310066" y="518450"/>
              <a:ext cx="1076799" cy="306705"/>
            </a:xfrm>
            <a:prstGeom prst="rect">
              <a:avLst/>
            </a:prstGeom>
            <a:noFill/>
          </p:spPr>
          <p:txBody>
            <a:bodyPr wrap="square" rtlCol="0">
              <a:spAutoFit/>
            </a:bodyPr>
            <a:lstStyle/>
            <a:p>
              <a:pPr algn="dist"/>
              <a:endParaRPr lang="zh-CN" altLang="en-US" sz="1400">
                <a:solidFill>
                  <a:srgbClr val="334144"/>
                </a:solidFill>
                <a:latin typeface="Calibri" panose="020F0502020204030204" pitchFamily="34" charset="0"/>
                <a:ea typeface="Calibri" panose="020F0502020204030204" pitchFamily="34" charset="0"/>
              </a:endParaRPr>
            </a:p>
          </p:txBody>
        </p:sp>
      </p:grpSp>
      <p:sp>
        <p:nvSpPr>
          <p:cNvPr id="33" name="文本框 32"/>
          <p:cNvSpPr txBox="1"/>
          <p:nvPr/>
        </p:nvSpPr>
        <p:spPr>
          <a:xfrm>
            <a:off x="1510030" y="5927725"/>
            <a:ext cx="4568190" cy="398780"/>
          </a:xfrm>
          <a:prstGeom prst="rect">
            <a:avLst/>
          </a:prstGeom>
          <a:noFill/>
        </p:spPr>
        <p:txBody>
          <a:bodyPr wrap="square" rtlCol="0">
            <a:spAutoFit/>
          </a:bodyPr>
          <a:lstStyle/>
          <a:p>
            <a:r>
              <a:rPr lang="en-IN" sz="2000" b="1" u="sng" dirty="0">
                <a:ln w="12700">
                  <a:solidFill>
                    <a:schemeClr val="accent5"/>
                  </a:solidFill>
                  <a:prstDash val="solid"/>
                </a:ln>
                <a:solidFill>
                  <a:srgbClr val="C90002"/>
                </a:solidFill>
                <a:effectLst/>
                <a:latin typeface="Times New Roman" panose="02020603050405020304" pitchFamily="18" charset="0"/>
                <a:cs typeface="Times New Roman" panose="02020603050405020304" pitchFamily="18" charset="0"/>
                <a:sym typeface="+mn-ea"/>
              </a:rPr>
              <a:t>SUBMITTED BY:  </a:t>
            </a:r>
            <a:r>
              <a:rPr lang="en-US" altLang="en-IN" sz="2000" b="1" u="sng" dirty="0">
                <a:ln w="12700">
                  <a:solidFill>
                    <a:schemeClr val="accent5"/>
                  </a:solidFill>
                  <a:prstDash val="solid"/>
                </a:ln>
                <a:solidFill>
                  <a:srgbClr val="C90002"/>
                </a:solidFill>
                <a:effectLst/>
                <a:latin typeface="Times New Roman" panose="02020603050405020304" pitchFamily="18" charset="0"/>
                <a:cs typeface="Times New Roman" panose="02020603050405020304" pitchFamily="18" charset="0"/>
                <a:sym typeface="+mn-ea"/>
              </a:rPr>
              <a:t>DILIP KUMAR</a:t>
            </a:r>
            <a:endParaRPr lang="en-US" altLang="zh-CN" sz="2000">
              <a:solidFill>
                <a:srgbClr val="FAFAFA"/>
              </a:solidFill>
              <a:latin typeface="Calibri" panose="020F0502020204030204" pitchFamily="34" charset="0"/>
              <a:ea typeface="Calibri" panose="020F0502020204030204" pitchFamily="34" charset="0"/>
            </a:endParaRPr>
          </a:p>
        </p:txBody>
      </p:sp>
      <p:pic>
        <p:nvPicPr>
          <p:cNvPr id="3" name="Picture 2"/>
          <p:cNvPicPr/>
          <p:nvPr/>
        </p:nvPicPr>
        <p:blipFill>
          <a:blip r:embed="rId1">
            <a:extLst>
              <a:ext uri="{28A0092B-C50C-407E-A947-70E740481C1C}">
                <a14:useLocalDpi xmlns:a14="http://schemas.microsoft.com/office/drawing/2010/main" val="0"/>
              </a:ext>
            </a:extLst>
          </a:blip>
          <a:srcRect/>
          <a:stretch>
            <a:fillRect/>
          </a:stretch>
        </p:blipFill>
        <p:spPr bwMode="auto">
          <a:xfrm>
            <a:off x="-6" y="-356252"/>
            <a:ext cx="4000528" cy="21336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12105" y="2052955"/>
            <a:ext cx="6779895" cy="4799965"/>
          </a:xfrm>
          <a:prstGeom prst="rect">
            <a:avLst/>
          </a:prstGeom>
          <a:noFill/>
        </p:spPr>
        <p:txBody>
          <a:bodyPr wrap="square" rtlCol="0">
            <a:spAutoFit/>
          </a:bodyPr>
          <a:lstStyle/>
          <a:p>
            <a:pPr algn="l">
              <a:buClrTx/>
              <a:buSzTx/>
              <a:buNone/>
            </a:pPr>
            <a:r>
              <a:rPr lang="en-US" dirty="0" smtClean="0">
                <a:gradFill>
                  <a:gsLst>
                    <a:gs pos="0">
                      <a:srgbClr val="007BD3"/>
                    </a:gs>
                    <a:gs pos="100000">
                      <a:srgbClr val="034373"/>
                    </a:gs>
                  </a:gsLst>
                  <a:lin scaled="0"/>
                </a:gradFill>
                <a:latin typeface="Arial Rounded MT Bold" panose="020F0704030504030204" pitchFamily="34" charset="0"/>
                <a:sym typeface="+mn-ea"/>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dirty="0" smtClean="0">
              <a:gradFill>
                <a:gsLst>
                  <a:gs pos="0">
                    <a:srgbClr val="007BD3"/>
                  </a:gs>
                  <a:gs pos="100000">
                    <a:srgbClr val="034373"/>
                  </a:gs>
                </a:gsLst>
                <a:lin scaled="0"/>
              </a:gradFill>
              <a:latin typeface="Arial Rounded MT Bold" panose="020F0704030504030204" pitchFamily="34" charset="0"/>
            </a:endParaRPr>
          </a:p>
          <a:p>
            <a:pPr algn="l">
              <a:buClrTx/>
              <a:buSzTx/>
              <a:buNone/>
            </a:pPr>
            <a:endParaRPr lang="en-US" dirty="0" smtClean="0">
              <a:gradFill>
                <a:gsLst>
                  <a:gs pos="0">
                    <a:srgbClr val="007BD3"/>
                  </a:gs>
                  <a:gs pos="100000">
                    <a:srgbClr val="034373"/>
                  </a:gs>
                </a:gsLst>
                <a:lin scaled="0"/>
              </a:gradFill>
              <a:latin typeface="Arial Rounded MT Bold" panose="020F0704030504030204" pitchFamily="34" charset="0"/>
              <a:sym typeface="+mn-ea"/>
            </a:endParaRPr>
          </a:p>
        </p:txBody>
      </p:sp>
      <p:sp>
        <p:nvSpPr>
          <p:cNvPr id="3" name="文本框 2"/>
          <p:cNvSpPr txBox="1"/>
          <p:nvPr/>
        </p:nvSpPr>
        <p:spPr>
          <a:xfrm>
            <a:off x="7155815" y="780415"/>
            <a:ext cx="2363470" cy="645160"/>
          </a:xfrm>
          <a:prstGeom prst="rect">
            <a:avLst/>
          </a:prstGeom>
          <a:noFill/>
        </p:spPr>
        <p:txBody>
          <a:bodyPr wrap="square" rtlCol="0">
            <a:spAutoFit/>
          </a:bodyPr>
          <a:lstStyle/>
          <a:p>
            <a:pPr algn="dist"/>
            <a:r>
              <a:rPr lang="en-US" sz="3600" b="1" u="sng" dirty="0" smtClean="0">
                <a:gradFill>
                  <a:gsLst>
                    <a:gs pos="0">
                      <a:srgbClr val="14CD68"/>
                    </a:gs>
                    <a:gs pos="100000">
                      <a:srgbClr val="035C7D"/>
                    </a:gs>
                  </a:gsLst>
                  <a:lin scaled="0"/>
                </a:gradFill>
                <a:latin typeface="Arial Rounded MT Bold" panose="020F0704030504030204" pitchFamily="34" charset="0"/>
                <a:sym typeface="+mn-ea"/>
              </a:rPr>
              <a:t>Overview</a:t>
            </a:r>
            <a:endParaRPr lang="en-US" sz="3600" b="1">
              <a:gradFill>
                <a:gsLst>
                  <a:gs pos="0">
                    <a:srgbClr val="14CD68"/>
                  </a:gs>
                  <a:gs pos="100000">
                    <a:srgbClr val="0B6E38"/>
                  </a:gs>
                </a:gsLst>
                <a:lin scaled="0"/>
              </a:gradFill>
              <a:latin typeface="Arial Rounded MT Bold" panose="020F0704030504030204" pitchFamily="34" charset="0"/>
              <a:ea typeface="Calibri" panose="020F0502020204030204" pitchFamily="34" charset="0"/>
            </a:endParaRPr>
          </a:p>
        </p:txBody>
      </p:sp>
      <p:sp>
        <p:nvSpPr>
          <p:cNvPr id="5" name="矩形: 圆角 4"/>
          <p:cNvSpPr/>
          <p:nvPr/>
        </p:nvSpPr>
        <p:spPr>
          <a:xfrm>
            <a:off x="5412142" y="780202"/>
            <a:ext cx="677127" cy="677127"/>
          </a:xfrm>
          <a:prstGeom prst="roundRect">
            <a:avLst>
              <a:gd name="adj" fmla="val 5664"/>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a:latin typeface="Calibri" panose="020F0502020204030204" pitchFamily="34" charset="0"/>
                <a:ea typeface="Calibri" panose="020F0502020204030204" pitchFamily="34" charset="0"/>
              </a:rPr>
              <a:t>2</a:t>
            </a:r>
            <a:endParaRPr lang="en-US" altLang="zh-CN" sz="4400" b="1">
              <a:latin typeface="Calibri" panose="020F0502020204030204" pitchFamily="34" charset="0"/>
              <a:ea typeface="Calibri" panose="020F0502020204030204" pitchFamily="34" charset="0"/>
            </a:endParaRPr>
          </a:p>
        </p:txBody>
      </p:sp>
      <p:sp>
        <p:nvSpPr>
          <p:cNvPr id="6" name="文本框 3"/>
          <p:cNvSpPr txBox="1"/>
          <p:nvPr/>
        </p:nvSpPr>
        <p:spPr>
          <a:xfrm rot="16200000">
            <a:off x="-2387669" y="3168238"/>
            <a:ext cx="5297600" cy="521970"/>
          </a:xfrm>
          <a:prstGeom prst="rect">
            <a:avLst/>
          </a:prstGeom>
          <a:noFill/>
        </p:spPr>
        <p:txBody>
          <a:bodyPr wrap="square" rtlCol="0">
            <a:spAutoFit/>
          </a:bodyPr>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089015" y="780415"/>
            <a:ext cx="6102350" cy="1753235"/>
          </a:xfrm>
          <a:prstGeom prst="rect">
            <a:avLst/>
          </a:prstGeom>
          <a:noFill/>
        </p:spPr>
        <p:txBody>
          <a:bodyPr wrap="square" rtlCol="0">
            <a:spAutoFit/>
          </a:bodyPr>
          <a:lstStyle/>
          <a:p>
            <a:pPr algn="ctr"/>
            <a:r>
              <a:rPr lang="en-US" sz="3600" b="1" dirty="0" smtClean="0">
                <a:gradFill>
                  <a:gsLst>
                    <a:gs pos="0">
                      <a:srgbClr val="14CD68"/>
                    </a:gs>
                    <a:gs pos="100000">
                      <a:srgbClr val="035C7D"/>
                    </a:gs>
                  </a:gsLst>
                  <a:lin scaled="0"/>
                </a:gradFill>
                <a:latin typeface="Arial Rounded MT Bold" panose="020F0704030504030204" pitchFamily="34" charset="0"/>
                <a:sym typeface="+mn-ea"/>
              </a:rPr>
              <a:t>Analytics of Customer Retention</a:t>
            </a:r>
            <a:endParaRPr lang="en-US" altLang="en-US" sz="3600" b="1" dirty="0" smtClean="0">
              <a:gradFill>
                <a:gsLst>
                  <a:gs pos="0">
                    <a:srgbClr val="14CD68"/>
                  </a:gs>
                  <a:gs pos="100000">
                    <a:srgbClr val="035C7D"/>
                  </a:gs>
                </a:gsLst>
                <a:lin scaled="0"/>
              </a:gradFill>
              <a:latin typeface="Arial Rounded MT Bold" panose="020F0704030504030204" pitchFamily="34" charset="0"/>
              <a:ea typeface="Calibri" panose="020F0502020204030204" pitchFamily="34" charset="0"/>
              <a:sym typeface="+mn-ea"/>
            </a:endParaRPr>
          </a:p>
          <a:p>
            <a:pPr algn="ctr"/>
            <a:endParaRPr lang="en-US" sz="3600" b="1">
              <a:gradFill>
                <a:gsLst>
                  <a:gs pos="0">
                    <a:srgbClr val="14CD68"/>
                  </a:gs>
                  <a:gs pos="100000">
                    <a:srgbClr val="0B6E38"/>
                  </a:gs>
                </a:gsLst>
                <a:lin scaled="0"/>
              </a:gradFill>
              <a:latin typeface="Arial Rounded MT Bold" panose="020F0704030504030204" pitchFamily="34" charset="0"/>
              <a:ea typeface="Calibri" panose="020F0502020204030204" pitchFamily="34" charset="0"/>
            </a:endParaRPr>
          </a:p>
        </p:txBody>
      </p:sp>
      <p:sp>
        <p:nvSpPr>
          <p:cNvPr id="5" name="矩形: 圆角 4"/>
          <p:cNvSpPr/>
          <p:nvPr/>
        </p:nvSpPr>
        <p:spPr>
          <a:xfrm>
            <a:off x="5412142" y="780202"/>
            <a:ext cx="677127" cy="677127"/>
          </a:xfrm>
          <a:prstGeom prst="roundRect">
            <a:avLst>
              <a:gd name="adj" fmla="val 5664"/>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a:latin typeface="Calibri" panose="020F0502020204030204" pitchFamily="34" charset="0"/>
                <a:ea typeface="Calibri" panose="020F0502020204030204" pitchFamily="34" charset="0"/>
              </a:rPr>
              <a:t>3</a:t>
            </a:r>
            <a:endParaRPr lang="en-US" altLang="zh-CN" sz="4400" b="1">
              <a:latin typeface="Calibri" panose="020F0502020204030204" pitchFamily="34" charset="0"/>
              <a:ea typeface="Calibri" panose="020F0502020204030204" pitchFamily="34" charset="0"/>
            </a:endParaRPr>
          </a:p>
        </p:txBody>
      </p:sp>
      <p:sp>
        <p:nvSpPr>
          <p:cNvPr id="6" name="文本框 3"/>
          <p:cNvSpPr txBox="1"/>
          <p:nvPr/>
        </p:nvSpPr>
        <p:spPr>
          <a:xfrm rot="16200000">
            <a:off x="-2387669" y="3168238"/>
            <a:ext cx="5297600" cy="521970"/>
          </a:xfrm>
          <a:prstGeom prst="rect">
            <a:avLst/>
          </a:prstGeom>
          <a:noFill/>
        </p:spPr>
        <p:txBody>
          <a:bodyPr wrap="square" rtlCol="0">
            <a:spAutoFit/>
          </a:bodyPr>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sp>
        <p:nvSpPr>
          <p:cNvPr id="4" name="Text Box 3"/>
          <p:cNvSpPr txBox="1"/>
          <p:nvPr/>
        </p:nvSpPr>
        <p:spPr>
          <a:xfrm>
            <a:off x="6322060" y="3041650"/>
            <a:ext cx="4081780" cy="368300"/>
          </a:xfrm>
          <a:prstGeom prst="rect">
            <a:avLst/>
          </a:prstGeom>
          <a:noFill/>
        </p:spPr>
        <p:txBody>
          <a:bodyPr wrap="square" rtlCol="0" anchor="t">
            <a:spAutoFit/>
          </a:bodyPr>
          <a:p>
            <a:pPr algn="l">
              <a:buClrTx/>
              <a:buSzTx/>
              <a:buFontTx/>
            </a:pPr>
            <a:r>
              <a:rPr lang="en-US" dirty="0" smtClean="0">
                <a:gradFill>
                  <a:gsLst>
                    <a:gs pos="0">
                      <a:srgbClr val="14CD68"/>
                    </a:gs>
                    <a:gs pos="100000">
                      <a:srgbClr val="035C7D"/>
                    </a:gs>
                  </a:gsLst>
                  <a:lin scaled="0"/>
                </a:gradFill>
                <a:latin typeface="Arial Rounded MT Bold" panose="020F0704030504030204" pitchFamily="34" charset="0"/>
                <a:sym typeface="+mn-ea"/>
              </a:rPr>
              <a:t>Why is customer retention important?</a:t>
            </a:r>
            <a:endParaRPr lang="en-US" dirty="0" smtClean="0">
              <a:gradFill>
                <a:gsLst>
                  <a:gs pos="0">
                    <a:srgbClr val="14CD68"/>
                  </a:gs>
                  <a:gs pos="100000">
                    <a:srgbClr val="035C7D"/>
                  </a:gs>
                </a:gsLst>
                <a:lin scaled="0"/>
              </a:gradFill>
              <a:latin typeface="Arial Rounded MT Bold" panose="020F0704030504030204" pitchFamily="34" charset="0"/>
            </a:endParaRPr>
          </a:p>
        </p:txBody>
      </p:sp>
      <p:sp>
        <p:nvSpPr>
          <p:cNvPr id="7" name="Text Box 6"/>
          <p:cNvSpPr txBox="1"/>
          <p:nvPr/>
        </p:nvSpPr>
        <p:spPr>
          <a:xfrm>
            <a:off x="6320790" y="2533650"/>
            <a:ext cx="3105150" cy="368300"/>
          </a:xfrm>
          <a:prstGeom prst="rect">
            <a:avLst/>
          </a:prstGeom>
          <a:noFill/>
        </p:spPr>
        <p:txBody>
          <a:bodyPr wrap="square" rtlCol="0" anchor="t">
            <a:spAutoFit/>
          </a:bodyPr>
          <a:p>
            <a:pPr algn="l"/>
            <a:r>
              <a:rPr lang="en-US" dirty="0" smtClean="0">
                <a:gradFill>
                  <a:gsLst>
                    <a:gs pos="0">
                      <a:srgbClr val="14CD68"/>
                    </a:gs>
                    <a:gs pos="100000">
                      <a:srgbClr val="035C7D"/>
                    </a:gs>
                  </a:gsLst>
                  <a:lin scaled="0"/>
                </a:gradFill>
                <a:latin typeface="Arial Rounded MT Bold" panose="020F0704030504030204" pitchFamily="34" charset="0"/>
                <a:sym typeface="+mn-ea"/>
              </a:rPr>
              <a:t>Customer retention benefits</a:t>
            </a:r>
            <a:endParaRPr lang="en-US">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8" name="Text Box 7"/>
          <p:cNvSpPr txBox="1"/>
          <p:nvPr/>
        </p:nvSpPr>
        <p:spPr>
          <a:xfrm>
            <a:off x="6321425" y="3549650"/>
            <a:ext cx="5021580" cy="368300"/>
          </a:xfrm>
          <a:prstGeom prst="rect">
            <a:avLst/>
          </a:prstGeom>
          <a:noFill/>
        </p:spPr>
        <p:txBody>
          <a:bodyPr wrap="none" rtlCol="0" anchor="t">
            <a:spAutoFit/>
          </a:bodyPr>
          <a:p>
            <a:pPr algn="l">
              <a:buClrTx/>
              <a:buSzTx/>
              <a:buFontTx/>
            </a:pPr>
            <a:r>
              <a:rPr lang="en-US" dirty="0" smtClean="0">
                <a:gradFill>
                  <a:gsLst>
                    <a:gs pos="0">
                      <a:srgbClr val="14CD68"/>
                    </a:gs>
                    <a:gs pos="100000">
                      <a:srgbClr val="035C7D"/>
                    </a:gs>
                  </a:gsLst>
                  <a:lin scaled="0"/>
                </a:gradFill>
                <a:latin typeface="Arial Rounded MT Bold" panose="020F0704030504030204" pitchFamily="34" charset="0"/>
                <a:sym typeface="+mn-ea"/>
              </a:rPr>
              <a:t>E-Commerce websites and Customer Retention</a:t>
            </a:r>
            <a:endParaRPr lang="en-US" dirty="0" smtClean="0">
              <a:gradFill>
                <a:gsLst>
                  <a:gs pos="0">
                    <a:srgbClr val="14CD68"/>
                  </a:gs>
                  <a:gs pos="100000">
                    <a:srgbClr val="035C7D"/>
                  </a:gs>
                </a:gsLst>
                <a:lin scaled="0"/>
              </a:gradFill>
              <a:latin typeface="Arial Rounded MT Bold" panose="020F0704030504030204" pitchFamily="34" charset="0"/>
            </a:endParaRPr>
          </a:p>
        </p:txBody>
      </p:sp>
      <p:sp>
        <p:nvSpPr>
          <p:cNvPr id="9" name="Text Box 8"/>
          <p:cNvSpPr txBox="1"/>
          <p:nvPr/>
        </p:nvSpPr>
        <p:spPr>
          <a:xfrm>
            <a:off x="6322060" y="4132580"/>
            <a:ext cx="5164455" cy="368300"/>
          </a:xfrm>
          <a:prstGeom prst="rect">
            <a:avLst/>
          </a:prstGeom>
          <a:noFill/>
        </p:spPr>
        <p:txBody>
          <a:bodyPr wrap="square" rtlCol="0" anchor="t">
            <a:spAutoFit/>
          </a:bodyPr>
          <a:p>
            <a:pPr algn="l"/>
            <a:r>
              <a:rPr lang="en-US" dirty="0" smtClean="0">
                <a:gradFill>
                  <a:gsLst>
                    <a:gs pos="0">
                      <a:srgbClr val="14CD68"/>
                    </a:gs>
                    <a:gs pos="100000">
                      <a:srgbClr val="035C7D"/>
                    </a:gs>
                  </a:gsLst>
                  <a:lin scaled="0"/>
                </a:gradFill>
                <a:latin typeface="Arial Rounded MT Bold" panose="020F0704030504030204" pitchFamily="34" charset="0"/>
                <a:sym typeface="+mn-ea"/>
              </a:rPr>
              <a:t>E-Commerce websites and Customer Retention</a:t>
            </a:r>
            <a:endParaRPr lang="en-US">
              <a:solidFill>
                <a:schemeClr val="tx1">
                  <a:lumMod val="75000"/>
                  <a:lumOff val="25000"/>
                </a:schemeClr>
              </a:solidFill>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97830" y="1863725"/>
            <a:ext cx="6694170" cy="2584450"/>
          </a:xfrm>
          <a:prstGeom prst="rect">
            <a:avLst/>
          </a:prstGeom>
          <a:noFill/>
        </p:spPr>
        <p:txBody>
          <a:bodyPr wrap="square" rtlCol="0">
            <a:spAutoFit/>
          </a:bodyPr>
          <a:lstStyle/>
          <a:p>
            <a:pPr>
              <a:buNone/>
            </a:pPr>
            <a:r>
              <a:rPr lang="en-US" dirty="0" smtClean="0">
                <a:gradFill>
                  <a:gsLst>
                    <a:gs pos="0">
                      <a:srgbClr val="007BD3"/>
                    </a:gs>
                    <a:gs pos="100000">
                      <a:srgbClr val="034373"/>
                    </a:gs>
                  </a:gsLst>
                  <a:lin scaled="0"/>
                </a:gradFill>
                <a:latin typeface="Arial Rounded MT Bold" panose="020F0704030504030204" pitchFamily="34" charset="0"/>
                <a:sym typeface="+mn-ea"/>
              </a:rPr>
              <a:t>1.Cost savings: Customer retention is generally more </a:t>
            </a:r>
            <a:r>
              <a:rPr lang="en-US" dirty="0" err="1" smtClean="0">
                <a:gradFill>
                  <a:gsLst>
                    <a:gs pos="0">
                      <a:srgbClr val="007BD3"/>
                    </a:gs>
                    <a:gs pos="100000">
                      <a:srgbClr val="034373"/>
                    </a:gs>
                  </a:gsLst>
                  <a:lin scaled="0"/>
                </a:gradFill>
                <a:latin typeface="Arial Rounded MT Bold" panose="020F0704030504030204" pitchFamily="34" charset="0"/>
                <a:sym typeface="+mn-ea"/>
              </a:rPr>
              <a:t>costeffective</a:t>
            </a:r>
            <a:endParaRPr lang="en-US" dirty="0" smtClean="0">
              <a:gradFill>
                <a:gsLst>
                  <a:gs pos="0">
                    <a:srgbClr val="007BD3"/>
                  </a:gs>
                  <a:gs pos="100000">
                    <a:srgbClr val="034373"/>
                  </a:gs>
                </a:gsLst>
                <a:lin scaled="0"/>
              </a:gradFill>
              <a:latin typeface="Arial Rounded MT Bold" panose="020F0704030504030204" pitchFamily="34" charset="0"/>
            </a:endParaRPr>
          </a:p>
          <a:p>
            <a:pPr>
              <a:buNone/>
            </a:pPr>
            <a:r>
              <a:rPr lang="en-US" dirty="0" smtClean="0">
                <a:gradFill>
                  <a:gsLst>
                    <a:gs pos="0">
                      <a:srgbClr val="007BD3"/>
                    </a:gs>
                    <a:gs pos="100000">
                      <a:srgbClr val="034373"/>
                    </a:gs>
                  </a:gsLst>
                  <a:lin scaled="0"/>
                </a:gradFill>
                <a:latin typeface="Arial Rounded MT Bold" panose="020F0704030504030204" pitchFamily="34" charset="0"/>
                <a:sym typeface="+mn-ea"/>
              </a:rPr>
              <a:t>than acquiring first-time customers.</a:t>
            </a:r>
            <a:endParaRPr lang="en-US" dirty="0" smtClean="0">
              <a:gradFill>
                <a:gsLst>
                  <a:gs pos="0">
                    <a:srgbClr val="007BD3"/>
                  </a:gs>
                  <a:gs pos="100000">
                    <a:srgbClr val="034373"/>
                  </a:gs>
                </a:gsLst>
                <a:lin scaled="0"/>
              </a:gradFill>
              <a:latin typeface="Arial Rounded MT Bold" panose="020F0704030504030204" pitchFamily="34" charset="0"/>
            </a:endParaRPr>
          </a:p>
          <a:p>
            <a:pPr>
              <a:buNone/>
            </a:pPr>
            <a:r>
              <a:rPr lang="en-US" dirty="0" smtClean="0">
                <a:gradFill>
                  <a:gsLst>
                    <a:gs pos="0">
                      <a:srgbClr val="007BD3"/>
                    </a:gs>
                    <a:gs pos="100000">
                      <a:srgbClr val="034373"/>
                    </a:gs>
                  </a:gsLst>
                  <a:lin scaled="0"/>
                </a:gradFill>
                <a:latin typeface="Arial Rounded MT Bold" panose="020F0704030504030204" pitchFamily="34" charset="0"/>
                <a:sym typeface="+mn-ea"/>
              </a:rPr>
              <a:t>2.Positive word of mouth marketing: Loyal customers are</a:t>
            </a:r>
            <a:endParaRPr lang="en-US" dirty="0" smtClean="0">
              <a:gradFill>
                <a:gsLst>
                  <a:gs pos="0">
                    <a:srgbClr val="007BD3"/>
                  </a:gs>
                  <a:gs pos="100000">
                    <a:srgbClr val="034373"/>
                  </a:gs>
                </a:gsLst>
                <a:lin scaled="0"/>
              </a:gradFill>
              <a:latin typeface="Arial Rounded MT Bold" panose="020F0704030504030204" pitchFamily="34" charset="0"/>
            </a:endParaRPr>
          </a:p>
          <a:p>
            <a:pPr>
              <a:buNone/>
            </a:pPr>
            <a:r>
              <a:rPr lang="en-US" dirty="0" smtClean="0">
                <a:gradFill>
                  <a:gsLst>
                    <a:gs pos="0">
                      <a:srgbClr val="007BD3"/>
                    </a:gs>
                    <a:gs pos="100000">
                      <a:srgbClr val="034373"/>
                    </a:gs>
                  </a:gsLst>
                  <a:lin scaled="0"/>
                </a:gradFill>
                <a:latin typeface="Arial Rounded MT Bold" panose="020F0704030504030204" pitchFamily="34" charset="0"/>
                <a:sym typeface="+mn-ea"/>
              </a:rPr>
              <a:t>more likely to tell their friends and family about your</a:t>
            </a:r>
            <a:endParaRPr lang="en-US" dirty="0" smtClean="0">
              <a:gradFill>
                <a:gsLst>
                  <a:gs pos="0">
                    <a:srgbClr val="007BD3"/>
                  </a:gs>
                  <a:gs pos="100000">
                    <a:srgbClr val="034373"/>
                  </a:gs>
                </a:gsLst>
                <a:lin scaled="0"/>
              </a:gradFill>
              <a:latin typeface="Arial Rounded MT Bold" panose="020F0704030504030204" pitchFamily="34" charset="0"/>
            </a:endParaRPr>
          </a:p>
          <a:p>
            <a:pPr>
              <a:buNone/>
            </a:pPr>
            <a:r>
              <a:rPr lang="en-US" dirty="0" smtClean="0">
                <a:gradFill>
                  <a:gsLst>
                    <a:gs pos="0">
                      <a:srgbClr val="007BD3"/>
                    </a:gs>
                    <a:gs pos="100000">
                      <a:srgbClr val="034373"/>
                    </a:gs>
                  </a:gsLst>
                  <a:lin scaled="0"/>
                </a:gradFill>
                <a:latin typeface="Arial Rounded MT Bold" panose="020F0704030504030204" pitchFamily="34" charset="0"/>
                <a:sym typeface="+mn-ea"/>
              </a:rPr>
              <a:t>brand.</a:t>
            </a:r>
            <a:endParaRPr lang="en-US" dirty="0" smtClean="0">
              <a:gradFill>
                <a:gsLst>
                  <a:gs pos="0">
                    <a:srgbClr val="007BD3"/>
                  </a:gs>
                  <a:gs pos="100000">
                    <a:srgbClr val="034373"/>
                  </a:gs>
                </a:gsLst>
                <a:lin scaled="0"/>
              </a:gradFill>
              <a:latin typeface="Arial Rounded MT Bold" panose="020F0704030504030204" pitchFamily="34" charset="0"/>
            </a:endParaRPr>
          </a:p>
          <a:p>
            <a:pPr>
              <a:buNone/>
            </a:pPr>
            <a:r>
              <a:rPr lang="en-US" dirty="0" smtClean="0">
                <a:gradFill>
                  <a:gsLst>
                    <a:gs pos="0">
                      <a:srgbClr val="007BD3"/>
                    </a:gs>
                    <a:gs pos="100000">
                      <a:srgbClr val="034373"/>
                    </a:gs>
                  </a:gsLst>
                  <a:lin scaled="0"/>
                </a:gradFill>
                <a:latin typeface="Arial Rounded MT Bold" panose="020F0704030504030204" pitchFamily="34" charset="0"/>
                <a:sym typeface="+mn-ea"/>
              </a:rPr>
              <a:t>3. A better bottom line: Increasing retention rates by just 5</a:t>
            </a:r>
            <a:endParaRPr lang="en-US" dirty="0" smtClean="0">
              <a:gradFill>
                <a:gsLst>
                  <a:gs pos="0">
                    <a:srgbClr val="007BD3"/>
                  </a:gs>
                  <a:gs pos="100000">
                    <a:srgbClr val="034373"/>
                  </a:gs>
                </a:gsLst>
                <a:lin scaled="0"/>
              </a:gradFill>
              <a:latin typeface="Arial Rounded MT Bold" panose="020F0704030504030204" pitchFamily="34" charset="0"/>
            </a:endParaRPr>
          </a:p>
          <a:p>
            <a:pPr>
              <a:buNone/>
            </a:pPr>
            <a:r>
              <a:rPr lang="en-US" dirty="0" smtClean="0">
                <a:gradFill>
                  <a:gsLst>
                    <a:gs pos="0">
                      <a:srgbClr val="007BD3"/>
                    </a:gs>
                    <a:gs pos="100000">
                      <a:srgbClr val="034373"/>
                    </a:gs>
                  </a:gsLst>
                  <a:lin scaled="0"/>
                </a:gradFill>
                <a:latin typeface="Arial Rounded MT Bold" panose="020F0704030504030204" pitchFamily="34" charset="0"/>
                <a:sym typeface="+mn-ea"/>
              </a:rPr>
              <a:t>percent can increase revenue by 25 percent to 95 percent.</a:t>
            </a:r>
            <a:endParaRPr lang="en-US" altLang="en-US" dirty="0" smtClean="0">
              <a:gradFill>
                <a:gsLst>
                  <a:gs pos="0">
                    <a:srgbClr val="007BD3"/>
                  </a:gs>
                  <a:gs pos="100000">
                    <a:srgbClr val="034373"/>
                  </a:gs>
                </a:gsLst>
                <a:lin scaled="0"/>
              </a:gradFill>
              <a:latin typeface="Arial Rounded MT Bold" panose="020F0704030504030204" pitchFamily="34" charset="0"/>
              <a:ea typeface="Calibri" panose="020F0502020204030204" pitchFamily="34" charset="0"/>
              <a:sym typeface="+mn-ea"/>
            </a:endParaRPr>
          </a:p>
        </p:txBody>
      </p:sp>
      <p:sp>
        <p:nvSpPr>
          <p:cNvPr id="3" name="文本框 2"/>
          <p:cNvSpPr txBox="1"/>
          <p:nvPr/>
        </p:nvSpPr>
        <p:spPr>
          <a:xfrm>
            <a:off x="5055235" y="356870"/>
            <a:ext cx="7019290" cy="1506855"/>
          </a:xfrm>
          <a:prstGeom prst="rect">
            <a:avLst/>
          </a:prstGeom>
          <a:noFill/>
        </p:spPr>
        <p:txBody>
          <a:bodyPr wrap="square" rtlCol="0">
            <a:spAutoFit/>
          </a:bodyPr>
          <a:lstStyle/>
          <a:p>
            <a:pPr algn="dist"/>
            <a:r>
              <a:rPr lang="en-US" sz="3600" b="1" dirty="0" smtClean="0">
                <a:gradFill>
                  <a:gsLst>
                    <a:gs pos="0">
                      <a:srgbClr val="14CD68"/>
                    </a:gs>
                    <a:gs pos="100000">
                      <a:srgbClr val="035C7D"/>
                    </a:gs>
                  </a:gsLst>
                  <a:lin scaled="0"/>
                </a:gradFill>
                <a:latin typeface="Arial Rounded MT Bold" panose="020F0704030504030204" pitchFamily="34" charset="0"/>
                <a:sym typeface="+mn-ea"/>
              </a:rPr>
              <a:t>Customer retention benefits</a:t>
            </a:r>
            <a:r>
              <a:rPr lang="en-US" sz="3200" dirty="0" smtClean="0">
                <a:solidFill>
                  <a:srgbClr val="00B050"/>
                </a:solidFill>
                <a:latin typeface="Arial Rounded MT Bold" panose="020F0704030504030204" pitchFamily="34" charset="0"/>
                <a:sym typeface="+mn-ea"/>
              </a:rPr>
              <a:t> </a:t>
            </a:r>
            <a:endParaRPr sz="3200">
              <a:solidFill>
                <a:srgbClr val="00B050"/>
              </a:solidFill>
              <a:latin typeface="Arial Rounded MT Bold" panose="020F0704030504030204" pitchFamily="34" charset="0"/>
            </a:endParaRPr>
          </a:p>
          <a:p>
            <a:pPr algn="dist"/>
            <a:endParaRPr sz="2800">
              <a:gradFill>
                <a:gsLst>
                  <a:gs pos="0">
                    <a:srgbClr val="E30000"/>
                  </a:gs>
                  <a:gs pos="100000">
                    <a:srgbClr val="760303"/>
                  </a:gs>
                </a:gsLst>
                <a:lin scaled="0"/>
              </a:gradFill>
              <a:latin typeface="Arial Rounded MT Bold" panose="020F0704030504030204" pitchFamily="34" charset="0"/>
            </a:endParaRPr>
          </a:p>
          <a:p>
            <a:pPr algn="dist"/>
            <a:endParaRPr lang="zh-CN" altLang="en-US" sz="2800" b="1">
              <a:gradFill>
                <a:gsLst>
                  <a:gs pos="0">
                    <a:srgbClr val="E30000"/>
                  </a:gs>
                  <a:gs pos="100000">
                    <a:srgbClr val="760303"/>
                  </a:gs>
                </a:gsLst>
                <a:lin scaled="0"/>
              </a:gradFill>
              <a:latin typeface="Arial Rounded MT Bold" panose="020F0704030504030204" pitchFamily="34" charset="0"/>
              <a:ea typeface="Calibri" panose="020F0502020204030204" pitchFamily="34" charset="0"/>
            </a:endParaRPr>
          </a:p>
        </p:txBody>
      </p:sp>
      <p:sp>
        <p:nvSpPr>
          <p:cNvPr id="4" name="文本框 3"/>
          <p:cNvSpPr txBox="1"/>
          <p:nvPr/>
        </p:nvSpPr>
        <p:spPr>
          <a:xfrm rot="16200000">
            <a:off x="-2387669" y="3168238"/>
            <a:ext cx="5297600" cy="521970"/>
          </a:xfrm>
          <a:prstGeom prst="rect">
            <a:avLst/>
          </a:prstGeom>
          <a:noFill/>
        </p:spPr>
        <p:txBody>
          <a:bodyPr wrap="square" rtlCol="0">
            <a:spAutoFit/>
          </a:bodyPr>
          <a:lstStyle/>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12740" y="1835785"/>
            <a:ext cx="6779895" cy="4246245"/>
          </a:xfrm>
          <a:prstGeom prst="rect">
            <a:avLst/>
          </a:prstGeom>
          <a:noFill/>
        </p:spPr>
        <p:txBody>
          <a:bodyPr wrap="square" rtlCol="0">
            <a:spAutoFit/>
          </a:bodyPr>
          <a:lstStyle/>
          <a:p>
            <a:pPr algn="l">
              <a:buNone/>
            </a:pPr>
            <a:r>
              <a:rPr lang="en-US" dirty="0" smtClean="0">
                <a:gradFill>
                  <a:gsLst>
                    <a:gs pos="0">
                      <a:srgbClr val="007BD3"/>
                    </a:gs>
                    <a:gs pos="100000">
                      <a:srgbClr val="034373"/>
                    </a:gs>
                  </a:gsLst>
                  <a:lin scaled="0"/>
                </a:gradFill>
                <a:latin typeface="Arial Rounded MT Bold" panose="020F0704030504030204" pitchFamily="34" charset="0"/>
                <a:sym typeface="+mn-ea"/>
              </a:rPr>
              <a:t>Keeping your current customers happy is generally more cost-effective than acquiring first-time customers. According to the Harvard Business Review, acquiring a new customer can be 5 to 25 times more expensive than holding on to an existing one. You don’t need to spend big on marketing, advertising, or sales outreach. It is easier to turn existing customers into repeating ones, since they already trust your brand from previous purchases. New customers, however, often require more convincing when it comes to that initial sale. Customer loyalty won’t just give you repeat business. Loyal customers are more likely to give free recommendations to their colleagues, friends, and family. Creating that cycle of retained customers and buzz marketing is one way your company can cultivate customer loyalty for long-term success.</a:t>
            </a:r>
            <a:endParaRPr lang="en-US" altLang="en-US" dirty="0" smtClean="0">
              <a:gradFill>
                <a:gsLst>
                  <a:gs pos="0">
                    <a:srgbClr val="007BD3"/>
                  </a:gs>
                  <a:gs pos="100000">
                    <a:srgbClr val="034373"/>
                  </a:gs>
                </a:gsLst>
                <a:lin scaled="0"/>
              </a:gradFill>
              <a:latin typeface="Arial Rounded MT Bold" panose="020F0704030504030204" pitchFamily="34" charset="0"/>
              <a:ea typeface="Calibri" panose="020F0502020204030204" pitchFamily="34" charset="0"/>
              <a:sym typeface="+mn-ea"/>
            </a:endParaRPr>
          </a:p>
        </p:txBody>
      </p:sp>
      <p:sp>
        <p:nvSpPr>
          <p:cNvPr id="3" name="文本框 2"/>
          <p:cNvSpPr txBox="1"/>
          <p:nvPr/>
        </p:nvSpPr>
        <p:spPr>
          <a:xfrm>
            <a:off x="3466465" y="356870"/>
            <a:ext cx="8725535" cy="1076325"/>
          </a:xfrm>
          <a:prstGeom prst="rect">
            <a:avLst/>
          </a:prstGeom>
          <a:noFill/>
        </p:spPr>
        <p:txBody>
          <a:bodyPr wrap="square" rtlCol="0">
            <a:spAutoFit/>
          </a:bodyPr>
          <a:lstStyle/>
          <a:p>
            <a:pPr algn="ctr"/>
            <a:r>
              <a:rPr lang="en-US" sz="3600" b="1" dirty="0" smtClean="0">
                <a:gradFill>
                  <a:gsLst>
                    <a:gs pos="0">
                      <a:srgbClr val="14CD68"/>
                    </a:gs>
                    <a:gs pos="100000">
                      <a:srgbClr val="035C7D"/>
                    </a:gs>
                  </a:gsLst>
                  <a:lin scaled="0"/>
                </a:gradFill>
                <a:latin typeface="Arial Rounded MT Bold" panose="020F0704030504030204" pitchFamily="34" charset="0"/>
                <a:sym typeface="+mn-ea"/>
              </a:rPr>
              <a:t>Why is customer retention important?</a:t>
            </a:r>
            <a:endParaRPr sz="2800">
              <a:gradFill>
                <a:gsLst>
                  <a:gs pos="0">
                    <a:srgbClr val="E30000"/>
                  </a:gs>
                  <a:gs pos="100000">
                    <a:srgbClr val="760303"/>
                  </a:gs>
                </a:gsLst>
                <a:lin scaled="0"/>
              </a:gradFill>
              <a:latin typeface="Arial Rounded MT Bold" panose="020F0704030504030204" pitchFamily="34" charset="0"/>
            </a:endParaRPr>
          </a:p>
          <a:p>
            <a:pPr algn="dist"/>
            <a:endParaRPr lang="zh-CN" altLang="en-US" sz="2800" b="1">
              <a:gradFill>
                <a:gsLst>
                  <a:gs pos="0">
                    <a:srgbClr val="E30000"/>
                  </a:gs>
                  <a:gs pos="100000">
                    <a:srgbClr val="760303"/>
                  </a:gs>
                </a:gsLst>
                <a:lin scaled="0"/>
              </a:gradFill>
              <a:latin typeface="Arial Rounded MT Bold" panose="020F0704030504030204" pitchFamily="34" charset="0"/>
              <a:ea typeface="Calibri" panose="020F0502020204030204" pitchFamily="34" charset="0"/>
            </a:endParaRPr>
          </a:p>
        </p:txBody>
      </p:sp>
      <p:sp>
        <p:nvSpPr>
          <p:cNvPr id="5" name="文本框 3"/>
          <p:cNvSpPr txBox="1"/>
          <p:nvPr/>
        </p:nvSpPr>
        <p:spPr>
          <a:xfrm rot="16200000">
            <a:off x="-2387669" y="3168238"/>
            <a:ext cx="5297600" cy="521970"/>
          </a:xfrm>
          <a:prstGeom prst="rect">
            <a:avLst/>
          </a:prstGeom>
          <a:noFill/>
        </p:spPr>
        <p:txBody>
          <a:bodyPr wrap="square" rtlCol="0">
            <a:spAutoFit/>
          </a:bodyPr>
          <a:lstStyle/>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98465" y="1935480"/>
            <a:ext cx="6694170" cy="2584450"/>
          </a:xfrm>
          <a:prstGeom prst="rect">
            <a:avLst/>
          </a:prstGeom>
          <a:noFill/>
        </p:spPr>
        <p:txBody>
          <a:bodyPr wrap="square" rtlCol="0">
            <a:spAutoFit/>
          </a:bodyPr>
          <a:lstStyle/>
          <a:p>
            <a:pPr lvl="0"/>
            <a:r>
              <a:rPr lang="en-US" dirty="0" smtClean="0">
                <a:gradFill>
                  <a:gsLst>
                    <a:gs pos="0">
                      <a:srgbClr val="007BD3"/>
                    </a:gs>
                    <a:gs pos="100000">
                      <a:srgbClr val="034373"/>
                    </a:gs>
                  </a:gsLst>
                  <a:lin scaled="0"/>
                </a:gradFill>
                <a:latin typeface="Arial Rounded MT Bold" panose="020F0704030504030204" pitchFamily="34" charset="0"/>
                <a:sym typeface="+mn-ea"/>
              </a:rPr>
              <a:t>For an e-commerce store, the customer retention rate is directly related to how much your customers trust you and how much they relish the experience of spending time on your website/app.</a:t>
            </a:r>
            <a:endParaRPr lang="en-US" dirty="0" smtClean="0">
              <a:gradFill>
                <a:gsLst>
                  <a:gs pos="0">
                    <a:srgbClr val="007BD3"/>
                  </a:gs>
                  <a:gs pos="100000">
                    <a:srgbClr val="034373"/>
                  </a:gs>
                </a:gsLst>
                <a:lin scaled="0"/>
              </a:gradFill>
              <a:latin typeface="Arial Rounded MT Bold" panose="020F0704030504030204" pitchFamily="34" charset="0"/>
            </a:endParaRPr>
          </a:p>
          <a:p>
            <a:pPr lvl="0"/>
            <a:endParaRPr lang="en-US" dirty="0" smtClean="0">
              <a:gradFill>
                <a:gsLst>
                  <a:gs pos="0">
                    <a:srgbClr val="007BD3"/>
                  </a:gs>
                  <a:gs pos="100000">
                    <a:srgbClr val="034373"/>
                  </a:gs>
                </a:gsLst>
                <a:lin scaled="0"/>
              </a:gradFill>
              <a:latin typeface="Arial Rounded MT Bold" panose="020F0704030504030204" pitchFamily="34" charset="0"/>
            </a:endParaRPr>
          </a:p>
          <a:p>
            <a:pPr lvl="0"/>
            <a:r>
              <a:rPr lang="en-US" kern="0" noProof="0" dirty="0" smtClean="0">
                <a:ln>
                  <a:noFill/>
                </a:ln>
                <a:gradFill>
                  <a:gsLst>
                    <a:gs pos="0">
                      <a:srgbClr val="007BD3"/>
                    </a:gs>
                    <a:gs pos="100000">
                      <a:srgbClr val="034373"/>
                    </a:gs>
                  </a:gsLst>
                  <a:lin scaled="0"/>
                </a:gradFill>
                <a:effectLst/>
                <a:uLnTx/>
                <a:uFillTx/>
                <a:latin typeface="Arial Rounded MT Bold" panose="020F0704030504030204" pitchFamily="34" charset="0"/>
                <a:sym typeface="Arial" panose="020B0604020202020204"/>
              </a:rPr>
              <a:t>	1.Trust.</a:t>
            </a:r>
            <a:endParaRPr kumimoji="0" lang="en-US" b="0" i="0" u="none" strike="noStrike" kern="0" cap="none" spc="0" normalizeH="0" baseline="0" noProof="0" dirty="0" smtClean="0">
              <a:ln>
                <a:noFill/>
              </a:ln>
              <a:gradFill>
                <a:gsLst>
                  <a:gs pos="0">
                    <a:srgbClr val="007BD3"/>
                  </a:gs>
                  <a:gs pos="100000">
                    <a:srgbClr val="034373"/>
                  </a:gs>
                </a:gsLst>
                <a:lin scaled="0"/>
              </a:gradFill>
              <a:effectLst/>
              <a:uLnTx/>
              <a:uFillTx/>
              <a:latin typeface="Arial Rounded MT Bold" panose="020F0704030504030204" pitchFamily="34" charset="0"/>
              <a:ea typeface="+mn-ea"/>
              <a:cs typeface="+mn-cs"/>
              <a:sym typeface="Arial" panose="020B0604020202020204"/>
            </a:endParaRPr>
          </a:p>
          <a:p>
            <a:pPr lvl="0"/>
            <a:r>
              <a:rPr lang="en-US" dirty="0" smtClean="0">
                <a:gradFill>
                  <a:gsLst>
                    <a:gs pos="0">
                      <a:srgbClr val="007BD3"/>
                    </a:gs>
                    <a:gs pos="100000">
                      <a:srgbClr val="034373"/>
                    </a:gs>
                  </a:gsLst>
                  <a:lin scaled="0"/>
                </a:gradFill>
                <a:latin typeface="Arial Rounded MT Bold" panose="020F0704030504030204" pitchFamily="34" charset="0"/>
                <a:sym typeface="+mn-ea"/>
              </a:rPr>
              <a:t>	2.Aesthetics.</a:t>
            </a:r>
            <a:endParaRPr lang="en-US" dirty="0" smtClean="0">
              <a:gradFill>
                <a:gsLst>
                  <a:gs pos="0">
                    <a:srgbClr val="007BD3"/>
                  </a:gs>
                  <a:gs pos="100000">
                    <a:srgbClr val="034373"/>
                  </a:gs>
                </a:gsLst>
                <a:lin scaled="0"/>
              </a:gradFill>
              <a:latin typeface="Arial Rounded MT Bold" panose="020F0704030504030204" pitchFamily="34" charset="0"/>
            </a:endParaRPr>
          </a:p>
          <a:p>
            <a:pPr lvl="0"/>
            <a:r>
              <a:rPr lang="en-US" kern="0" noProof="0" dirty="0" smtClean="0">
                <a:ln>
                  <a:noFill/>
                </a:ln>
                <a:gradFill>
                  <a:gsLst>
                    <a:gs pos="0">
                      <a:srgbClr val="007BD3"/>
                    </a:gs>
                    <a:gs pos="100000">
                      <a:srgbClr val="034373"/>
                    </a:gs>
                  </a:gsLst>
                  <a:lin scaled="0"/>
                </a:gradFill>
                <a:effectLst/>
                <a:uLnTx/>
                <a:uFillTx/>
                <a:latin typeface="Arial Rounded MT Bold" panose="020F0704030504030204" pitchFamily="34" charset="0"/>
                <a:sym typeface="Arial" panose="020B0604020202020204"/>
              </a:rPr>
              <a:t>	3.Ease of use.</a:t>
            </a:r>
            <a:endParaRPr kumimoji="0" lang="en-US" b="0" i="0" u="none" strike="noStrike" kern="0" cap="none" spc="0" normalizeH="0" noProof="0" dirty="0" smtClean="0">
              <a:ln>
                <a:noFill/>
              </a:ln>
              <a:gradFill>
                <a:gsLst>
                  <a:gs pos="0">
                    <a:srgbClr val="007BD3"/>
                  </a:gs>
                  <a:gs pos="100000">
                    <a:srgbClr val="034373"/>
                  </a:gs>
                </a:gsLst>
                <a:lin scaled="0"/>
              </a:gradFill>
              <a:effectLst/>
              <a:uLnTx/>
              <a:uFillTx/>
              <a:latin typeface="Arial Rounded MT Bold" panose="020F0704030504030204" pitchFamily="34" charset="0"/>
              <a:ea typeface="+mn-ea"/>
              <a:cs typeface="+mn-cs"/>
              <a:sym typeface="Arial" panose="020B0604020202020204"/>
            </a:endParaRPr>
          </a:p>
          <a:p>
            <a:pPr lvl="0"/>
            <a:r>
              <a:rPr lang="en-US" dirty="0" smtClean="0">
                <a:gradFill>
                  <a:gsLst>
                    <a:gs pos="0">
                      <a:srgbClr val="007BD3"/>
                    </a:gs>
                    <a:gs pos="100000">
                      <a:srgbClr val="034373"/>
                    </a:gs>
                  </a:gsLst>
                  <a:lin scaled="0"/>
                </a:gradFill>
                <a:latin typeface="Arial Rounded MT Bold" panose="020F0704030504030204" pitchFamily="34" charset="0"/>
                <a:sym typeface="+mn-ea"/>
              </a:rPr>
              <a:t>	4.Clarity</a:t>
            </a:r>
            <a:endParaRPr lang="en-US" altLang="en-US" dirty="0" smtClean="0">
              <a:gradFill>
                <a:gsLst>
                  <a:gs pos="0">
                    <a:srgbClr val="007BD3"/>
                  </a:gs>
                  <a:gs pos="100000">
                    <a:srgbClr val="034373"/>
                  </a:gs>
                </a:gsLst>
                <a:lin scaled="0"/>
              </a:gradFill>
              <a:latin typeface="Arial Rounded MT Bold" panose="020F0704030504030204" pitchFamily="34" charset="0"/>
              <a:ea typeface="Calibri" panose="020F0502020204030204" pitchFamily="34" charset="0"/>
              <a:sym typeface="+mn-ea"/>
            </a:endParaRPr>
          </a:p>
        </p:txBody>
      </p:sp>
      <p:sp>
        <p:nvSpPr>
          <p:cNvPr id="3" name="文本框 2"/>
          <p:cNvSpPr txBox="1"/>
          <p:nvPr/>
        </p:nvSpPr>
        <p:spPr>
          <a:xfrm>
            <a:off x="3752850" y="356870"/>
            <a:ext cx="8439785" cy="2061210"/>
          </a:xfrm>
          <a:prstGeom prst="rect">
            <a:avLst/>
          </a:prstGeom>
          <a:noFill/>
        </p:spPr>
        <p:txBody>
          <a:bodyPr wrap="square" rtlCol="0">
            <a:spAutoFit/>
          </a:bodyPr>
          <a:lstStyle/>
          <a:p>
            <a:pPr algn="ctr"/>
            <a:r>
              <a:rPr lang="en-US" sz="3600" b="1" dirty="0" smtClean="0">
                <a:gradFill>
                  <a:gsLst>
                    <a:gs pos="0">
                      <a:srgbClr val="14CD68"/>
                    </a:gs>
                    <a:gs pos="100000">
                      <a:srgbClr val="035C7D"/>
                    </a:gs>
                  </a:gsLst>
                  <a:lin scaled="0"/>
                </a:gradFill>
                <a:latin typeface="Arial Rounded MT Bold" panose="020F0704030504030204" pitchFamily="34" charset="0"/>
                <a:sym typeface="+mn-ea"/>
              </a:rPr>
              <a:t>E-Commerce websites and Customer Retention</a:t>
            </a:r>
            <a:r>
              <a:rPr lang="en-US" sz="3200" dirty="0" smtClean="0">
                <a:solidFill>
                  <a:srgbClr val="00B050"/>
                </a:solidFill>
                <a:latin typeface="Arial Rounded MT Bold" panose="020F0704030504030204" pitchFamily="34" charset="0"/>
                <a:sym typeface="+mn-ea"/>
              </a:rPr>
              <a:t> </a:t>
            </a:r>
            <a:endParaRPr sz="3200">
              <a:solidFill>
                <a:srgbClr val="00B050"/>
              </a:solidFill>
              <a:latin typeface="Arial Rounded MT Bold" panose="020F0704030504030204" pitchFamily="34" charset="0"/>
            </a:endParaRPr>
          </a:p>
          <a:p>
            <a:pPr algn="dist"/>
            <a:endParaRPr sz="2800">
              <a:gradFill>
                <a:gsLst>
                  <a:gs pos="0">
                    <a:srgbClr val="E30000"/>
                  </a:gs>
                  <a:gs pos="100000">
                    <a:srgbClr val="760303"/>
                  </a:gs>
                </a:gsLst>
                <a:lin scaled="0"/>
              </a:gradFill>
              <a:latin typeface="Arial Rounded MT Bold" panose="020F0704030504030204" pitchFamily="34" charset="0"/>
            </a:endParaRPr>
          </a:p>
          <a:p>
            <a:pPr algn="dist"/>
            <a:endParaRPr lang="zh-CN" altLang="en-US" sz="2800" b="1">
              <a:gradFill>
                <a:gsLst>
                  <a:gs pos="0">
                    <a:srgbClr val="E30000"/>
                  </a:gs>
                  <a:gs pos="100000">
                    <a:srgbClr val="760303"/>
                  </a:gs>
                </a:gsLst>
                <a:lin scaled="0"/>
              </a:gradFill>
              <a:latin typeface="Arial Rounded MT Bold" panose="020F0704030504030204" pitchFamily="34" charset="0"/>
              <a:ea typeface="Calibri" panose="020F0502020204030204" pitchFamily="34" charset="0"/>
            </a:endParaRPr>
          </a:p>
        </p:txBody>
      </p:sp>
      <p:sp>
        <p:nvSpPr>
          <p:cNvPr id="4" name="文本框 3"/>
          <p:cNvSpPr txBox="1"/>
          <p:nvPr/>
        </p:nvSpPr>
        <p:spPr>
          <a:xfrm rot="16200000">
            <a:off x="-2387669" y="3168238"/>
            <a:ext cx="5297600" cy="521970"/>
          </a:xfrm>
          <a:prstGeom prst="rect">
            <a:avLst/>
          </a:prstGeom>
          <a:noFill/>
        </p:spPr>
        <p:txBody>
          <a:bodyPr wrap="square" rtlCol="0">
            <a:spAutoFit/>
          </a:bodyPr>
          <a:lstStyle/>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26430" y="570230"/>
            <a:ext cx="6464935" cy="645160"/>
          </a:xfrm>
          <a:prstGeom prst="rect">
            <a:avLst/>
          </a:prstGeom>
          <a:noFill/>
        </p:spPr>
        <p:txBody>
          <a:bodyPr wrap="square" rtlCol="0">
            <a:spAutoFit/>
          </a:bodyPr>
          <a:lstStyle/>
          <a:p>
            <a:pPr algn="dist"/>
            <a:r>
              <a:rPr lang="en-US" sz="3600" b="1" dirty="0" smtClean="0">
                <a:gradFill>
                  <a:gsLst>
                    <a:gs pos="0">
                      <a:srgbClr val="14CD68"/>
                    </a:gs>
                    <a:gs pos="100000">
                      <a:srgbClr val="035C7D"/>
                    </a:gs>
                  </a:gsLst>
                  <a:lin scaled="0"/>
                </a:gradFill>
                <a:latin typeface="Arial Rounded MT Bold" panose="020F0704030504030204" pitchFamily="34" charset="0"/>
                <a:sym typeface="+mn-ea"/>
              </a:rPr>
              <a:t>Exploratory Data-Analysis</a:t>
            </a:r>
            <a:endParaRPr lang="zh-CN" altLang="en-US" sz="3600" b="1">
              <a:gradFill>
                <a:gsLst>
                  <a:gs pos="0">
                    <a:srgbClr val="FE4444"/>
                  </a:gs>
                  <a:gs pos="100000">
                    <a:srgbClr val="832B2B"/>
                  </a:gs>
                </a:gsLst>
                <a:lin scaled="0"/>
              </a:gradFill>
              <a:latin typeface="Arial Rounded MT Bold" panose="020F0704030504030204" pitchFamily="34" charset="0"/>
              <a:ea typeface="Calibri" panose="020F0502020204030204" pitchFamily="34" charset="0"/>
            </a:endParaRPr>
          </a:p>
        </p:txBody>
      </p:sp>
      <p:sp>
        <p:nvSpPr>
          <p:cNvPr id="5" name="矩形: 圆角 4"/>
          <p:cNvSpPr/>
          <p:nvPr/>
        </p:nvSpPr>
        <p:spPr>
          <a:xfrm>
            <a:off x="4864137" y="538267"/>
            <a:ext cx="677127" cy="677127"/>
          </a:xfrm>
          <a:prstGeom prst="roundRect">
            <a:avLst>
              <a:gd name="adj" fmla="val 5664"/>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a:latin typeface="Calibri" panose="020F0502020204030204" pitchFamily="34" charset="0"/>
                <a:ea typeface="Calibri" panose="020F0502020204030204" pitchFamily="34" charset="0"/>
              </a:rPr>
              <a:t>4</a:t>
            </a:r>
            <a:endParaRPr lang="en-US" altLang="zh-CN" sz="4400" b="1">
              <a:latin typeface="Calibri" panose="020F0502020204030204" pitchFamily="34" charset="0"/>
              <a:ea typeface="Calibri" panose="020F0502020204030204" pitchFamily="34" charset="0"/>
            </a:endParaRPr>
          </a:p>
        </p:txBody>
      </p:sp>
      <p:sp>
        <p:nvSpPr>
          <p:cNvPr id="6" name="文本框 3"/>
          <p:cNvSpPr txBox="1"/>
          <p:nvPr/>
        </p:nvSpPr>
        <p:spPr>
          <a:xfrm rot="16200000">
            <a:off x="-2387669" y="3168238"/>
            <a:ext cx="5297600" cy="521970"/>
          </a:xfrm>
          <a:prstGeom prst="rect">
            <a:avLst/>
          </a:prstGeom>
          <a:noFill/>
        </p:spPr>
        <p:txBody>
          <a:bodyPr wrap="square" rtlCol="0">
            <a:spAutoFit/>
          </a:bodyPr>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sp>
        <p:nvSpPr>
          <p:cNvPr id="7" name="Text Box 6"/>
          <p:cNvSpPr txBox="1"/>
          <p:nvPr/>
        </p:nvSpPr>
        <p:spPr>
          <a:xfrm>
            <a:off x="5726430" y="2090420"/>
            <a:ext cx="6464300" cy="2030095"/>
          </a:xfrm>
          <a:prstGeom prst="rect">
            <a:avLst/>
          </a:prstGeom>
          <a:noFill/>
        </p:spPr>
        <p:txBody>
          <a:bodyPr wrap="square" rtlCol="0" anchor="t">
            <a:spAutoFit/>
          </a:bodyPr>
          <a:p>
            <a:pPr algn="l"/>
            <a:r>
              <a:rPr lang="en-US" b="1" dirty="0" smtClean="0">
                <a:gradFill>
                  <a:gsLst>
                    <a:gs pos="0">
                      <a:srgbClr val="007BD3"/>
                    </a:gs>
                    <a:gs pos="100000">
                      <a:srgbClr val="034373"/>
                    </a:gs>
                  </a:gsLst>
                  <a:lin scaled="0"/>
                </a:gradFill>
                <a:latin typeface="Arial Rounded MT Bold" panose="020F0704030504030204" pitchFamily="34" charset="0"/>
                <a:sym typeface="+mn-ea"/>
              </a:rPr>
              <a:t>We will divide the given data</a:t>
            </a:r>
            <a:endParaRPr lang="en-US" b="1" dirty="0" smtClean="0">
              <a:gradFill>
                <a:gsLst>
                  <a:gs pos="0">
                    <a:srgbClr val="007BD3"/>
                  </a:gs>
                  <a:gs pos="100000">
                    <a:srgbClr val="034373"/>
                  </a:gs>
                </a:gsLst>
                <a:lin scaled="0"/>
              </a:gradFill>
              <a:latin typeface="Arial Rounded MT Bold" panose="020F0704030504030204" pitchFamily="34" charset="0"/>
              <a:sym typeface="+mn-ea"/>
            </a:endParaRPr>
          </a:p>
          <a:p>
            <a:pPr algn="l"/>
            <a:endParaRPr lang="en-US" b="1" dirty="0" smtClean="0">
              <a:gradFill>
                <a:gsLst>
                  <a:gs pos="0">
                    <a:srgbClr val="007BD3"/>
                  </a:gs>
                  <a:gs pos="100000">
                    <a:srgbClr val="034373"/>
                  </a:gs>
                </a:gsLst>
                <a:lin scaled="0"/>
              </a:gradFill>
              <a:latin typeface="Arial Rounded MT Bold" panose="020F0704030504030204" pitchFamily="34" charset="0"/>
            </a:endParaRPr>
          </a:p>
          <a:p>
            <a:pPr algn="l"/>
            <a:r>
              <a:rPr lang="en-US" dirty="0" smtClean="0">
                <a:gradFill>
                  <a:gsLst>
                    <a:gs pos="0">
                      <a:srgbClr val="007BD3"/>
                    </a:gs>
                    <a:gs pos="100000">
                      <a:srgbClr val="034373"/>
                    </a:gs>
                  </a:gsLst>
                  <a:lin scaled="0"/>
                </a:gradFill>
                <a:latin typeface="Arial Rounded MT Bold" panose="020F0704030504030204" pitchFamily="34" charset="0"/>
                <a:sym typeface="+mn-ea"/>
              </a:rPr>
              <a:t>1.Part-1 will be </a:t>
            </a:r>
            <a:r>
              <a:rPr lang="en-US" dirty="0" err="1" smtClean="0">
                <a:gradFill>
                  <a:gsLst>
                    <a:gs pos="0">
                      <a:srgbClr val="007BD3"/>
                    </a:gs>
                    <a:gs pos="100000">
                      <a:srgbClr val="034373"/>
                    </a:gs>
                  </a:gsLst>
                  <a:lin scaled="0"/>
                </a:gradFill>
                <a:latin typeface="Arial Rounded MT Bold" panose="020F0704030504030204" pitchFamily="34" charset="0"/>
                <a:sym typeface="+mn-ea"/>
              </a:rPr>
              <a:t>informaiton</a:t>
            </a:r>
            <a:r>
              <a:rPr lang="en-US" dirty="0" smtClean="0">
                <a:gradFill>
                  <a:gsLst>
                    <a:gs pos="0">
                      <a:srgbClr val="007BD3"/>
                    </a:gs>
                    <a:gs pos="100000">
                      <a:srgbClr val="034373"/>
                    </a:gs>
                  </a:gsLst>
                  <a:lin scaled="0"/>
                </a:gradFill>
                <a:latin typeface="Arial Rounded MT Bold" panose="020F0704030504030204" pitchFamily="34" charset="0"/>
                <a:sym typeface="+mn-ea"/>
              </a:rPr>
              <a:t> about the </a:t>
            </a:r>
            <a:r>
              <a:rPr lang="en-US" dirty="0" err="1" smtClean="0">
                <a:gradFill>
                  <a:gsLst>
                    <a:gs pos="0">
                      <a:srgbClr val="007BD3"/>
                    </a:gs>
                    <a:gs pos="100000">
                      <a:srgbClr val="034373"/>
                    </a:gs>
                  </a:gsLst>
                  <a:lin scaled="0"/>
                </a:gradFill>
                <a:latin typeface="Arial Rounded MT Bold" panose="020F0704030504030204" pitchFamily="34" charset="0"/>
                <a:sym typeface="+mn-ea"/>
              </a:rPr>
              <a:t>cutomer</a:t>
            </a:r>
            <a:r>
              <a:rPr lang="en-US" dirty="0" smtClean="0">
                <a:gradFill>
                  <a:gsLst>
                    <a:gs pos="0">
                      <a:srgbClr val="007BD3"/>
                    </a:gs>
                    <a:gs pos="100000">
                      <a:srgbClr val="034373"/>
                    </a:gs>
                  </a:gsLst>
                  <a:lin scaled="0"/>
                </a:gradFill>
                <a:latin typeface="Arial Rounded MT Bold" panose="020F0704030504030204" pitchFamily="34" charset="0"/>
                <a:sym typeface="+mn-ea"/>
              </a:rPr>
              <a:t>.</a:t>
            </a:r>
            <a:endParaRPr lang="en-US" dirty="0" smtClean="0">
              <a:gradFill>
                <a:gsLst>
                  <a:gs pos="0">
                    <a:srgbClr val="007BD3"/>
                  </a:gs>
                  <a:gs pos="100000">
                    <a:srgbClr val="034373"/>
                  </a:gs>
                </a:gsLst>
                <a:lin scaled="0"/>
              </a:gradFill>
              <a:latin typeface="Arial Rounded MT Bold" panose="020F0704030504030204" pitchFamily="34" charset="0"/>
            </a:endParaRPr>
          </a:p>
          <a:p>
            <a:pPr algn="l"/>
            <a:r>
              <a:rPr lang="en-US" dirty="0" smtClean="0">
                <a:gradFill>
                  <a:gsLst>
                    <a:gs pos="0">
                      <a:srgbClr val="007BD3"/>
                    </a:gs>
                    <a:gs pos="100000">
                      <a:srgbClr val="034373"/>
                    </a:gs>
                  </a:gsLst>
                  <a:lin scaled="0"/>
                </a:gradFill>
                <a:latin typeface="Arial Rounded MT Bold" panose="020F0704030504030204" pitchFamily="34" charset="0"/>
                <a:sym typeface="+mn-ea"/>
              </a:rPr>
              <a:t>2.Part-2 will be Utilitarian Value.</a:t>
            </a:r>
            <a:endParaRPr lang="en-US" dirty="0" smtClean="0">
              <a:gradFill>
                <a:gsLst>
                  <a:gs pos="0">
                    <a:srgbClr val="007BD3"/>
                  </a:gs>
                  <a:gs pos="100000">
                    <a:srgbClr val="034373"/>
                  </a:gs>
                </a:gsLst>
                <a:lin scaled="0"/>
              </a:gradFill>
              <a:latin typeface="Arial Rounded MT Bold" panose="020F0704030504030204" pitchFamily="34" charset="0"/>
            </a:endParaRPr>
          </a:p>
          <a:p>
            <a:pPr algn="l"/>
            <a:r>
              <a:rPr lang="en-US" dirty="0" smtClean="0">
                <a:gradFill>
                  <a:gsLst>
                    <a:gs pos="0">
                      <a:srgbClr val="007BD3"/>
                    </a:gs>
                    <a:gs pos="100000">
                      <a:srgbClr val="034373"/>
                    </a:gs>
                  </a:gsLst>
                  <a:lin scaled="0"/>
                </a:gradFill>
                <a:latin typeface="Arial Rounded MT Bold" panose="020F0704030504030204" pitchFamily="34" charset="0"/>
                <a:sym typeface="+mn-ea"/>
              </a:rPr>
              <a:t>3.Part-3 will be Hedonic Value.</a:t>
            </a:r>
            <a:endParaRPr lang="en-US" dirty="0" smtClean="0">
              <a:gradFill>
                <a:gsLst>
                  <a:gs pos="0">
                    <a:srgbClr val="007BD3"/>
                  </a:gs>
                  <a:gs pos="100000">
                    <a:srgbClr val="034373"/>
                  </a:gs>
                </a:gsLst>
                <a:lin scaled="0"/>
              </a:gradFill>
              <a:latin typeface="Arial Rounded MT Bold" panose="020F0704030504030204" pitchFamily="34" charset="0"/>
            </a:endParaRPr>
          </a:p>
          <a:p>
            <a:pPr algn="l"/>
            <a:r>
              <a:rPr lang="en-US" dirty="0" smtClean="0">
                <a:gradFill>
                  <a:gsLst>
                    <a:gs pos="0">
                      <a:srgbClr val="007BD3"/>
                    </a:gs>
                    <a:gs pos="100000">
                      <a:srgbClr val="034373"/>
                    </a:gs>
                  </a:gsLst>
                  <a:lin scaled="0"/>
                </a:gradFill>
                <a:latin typeface="Arial Rounded MT Bold" panose="020F0704030504030204" pitchFamily="34" charset="0"/>
                <a:sym typeface="+mn-ea"/>
              </a:rPr>
              <a:t>4.Part-4 will be </a:t>
            </a:r>
            <a:r>
              <a:rPr lang="en-US" dirty="0" err="1" smtClean="0">
                <a:gradFill>
                  <a:gsLst>
                    <a:gs pos="0">
                      <a:srgbClr val="007BD3"/>
                    </a:gs>
                    <a:gs pos="100000">
                      <a:srgbClr val="034373"/>
                    </a:gs>
                  </a:gsLst>
                  <a:lin scaled="0"/>
                </a:gradFill>
                <a:latin typeface="Arial Rounded MT Bold" panose="020F0704030504030204" pitchFamily="34" charset="0"/>
                <a:sym typeface="+mn-ea"/>
              </a:rPr>
              <a:t>Precieved</a:t>
            </a:r>
            <a:r>
              <a:rPr lang="en-US" dirty="0" smtClean="0">
                <a:gradFill>
                  <a:gsLst>
                    <a:gs pos="0">
                      <a:srgbClr val="007BD3"/>
                    </a:gs>
                    <a:gs pos="100000">
                      <a:srgbClr val="034373"/>
                    </a:gs>
                  </a:gsLst>
                  <a:lin scaled="0"/>
                </a:gradFill>
                <a:latin typeface="Arial Rounded MT Bold" panose="020F0704030504030204" pitchFamily="34" charset="0"/>
                <a:sym typeface="+mn-ea"/>
              </a:rPr>
              <a:t> Risk.</a:t>
            </a:r>
            <a:endParaRPr lang="en-US" dirty="0" smtClean="0">
              <a:gradFill>
                <a:gsLst>
                  <a:gs pos="0">
                    <a:srgbClr val="007BD3"/>
                  </a:gs>
                  <a:gs pos="100000">
                    <a:srgbClr val="034373"/>
                  </a:gs>
                </a:gsLst>
                <a:lin scaled="0"/>
              </a:gradFill>
              <a:latin typeface="Arial Rounded MT Bold" panose="020F0704030504030204" pitchFamily="34" charset="0"/>
            </a:endParaRPr>
          </a:p>
          <a:p>
            <a:pPr algn="l"/>
            <a:r>
              <a:rPr lang="en-US" dirty="0" smtClean="0">
                <a:gradFill>
                  <a:gsLst>
                    <a:gs pos="0">
                      <a:srgbClr val="007BD3"/>
                    </a:gs>
                    <a:gs pos="100000">
                      <a:srgbClr val="034373"/>
                    </a:gs>
                  </a:gsLst>
                  <a:lin scaled="0"/>
                </a:gradFill>
                <a:latin typeface="Arial Rounded MT Bold" panose="020F0704030504030204" pitchFamily="34" charset="0"/>
                <a:sym typeface="+mn-ea"/>
              </a:rPr>
              <a:t>5.Part-5 will be Customer Experience.</a:t>
            </a:r>
            <a:endParaRPr lang="en-US" dirty="0" smtClean="0">
              <a:gradFill>
                <a:gsLst>
                  <a:gs pos="0">
                    <a:srgbClr val="007BD3"/>
                  </a:gs>
                  <a:gs pos="100000">
                    <a:srgbClr val="034373"/>
                  </a:gs>
                </a:gsLst>
                <a:lin scaled="0"/>
              </a:gradFill>
              <a:latin typeface="Arial Rounded MT Bold" panose="020F0704030504030204" pitchFamily="34" charset="0"/>
              <a:ea typeface="Microsoft YaHei"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a:solidFill>
              <a:schemeClr val="tx1">
                <a:lumMod val="75000"/>
                <a:lumOff val="25000"/>
              </a:schemeClr>
            </a:solidFill>
            <a:latin typeface="Microsoft YaHei" panose="020B0503020204020204" pitchFamily="34" charset="-122"/>
            <a:ea typeface="Microsoft YaHei"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14039</Words>
  <Application>WPS Presentation</Application>
  <PresentationFormat>宽屏</PresentationFormat>
  <Paragraphs>397</Paragraphs>
  <Slides>31</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31</vt:i4>
      </vt:variant>
    </vt:vector>
  </HeadingPairs>
  <TitlesOfParts>
    <vt:vector size="45" baseType="lpstr">
      <vt:lpstr>Arial</vt:lpstr>
      <vt:lpstr>SimSun</vt:lpstr>
      <vt:lpstr>Wingdings</vt:lpstr>
      <vt:lpstr>Microsoft YaHei</vt:lpstr>
      <vt:lpstr>Times New Roman</vt:lpstr>
      <vt:lpstr>Calibri</vt:lpstr>
      <vt:lpstr>Arial Rounded MT Bold</vt:lpstr>
      <vt:lpstr>Arial</vt:lpstr>
      <vt:lpstr>Arial Unicode MS</vt:lpstr>
      <vt:lpstr>Bahnschrift SemiLight Condensed</vt:lpstr>
      <vt:lpstr>Ink Free</vt:lpstr>
      <vt:lpstr>Impact</vt:lpstr>
      <vt:lpstr>MV Boli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yun814</dc:creator>
  <cp:lastModifiedBy>Dilip Kumar Gupta</cp:lastModifiedBy>
  <cp:revision>105</cp:revision>
  <dcterms:created xsi:type="dcterms:W3CDTF">2018-02-24T19:23:00Z</dcterms:created>
  <dcterms:modified xsi:type="dcterms:W3CDTF">2021-07-26T06:56:17Z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1033-11.2.0.10094</vt:lpwstr>
  </property>
</Properties>
</file>