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52425" cy="2593340"/>
          </a:xfrm>
          <a:custGeom>
            <a:avLst/>
            <a:gdLst/>
            <a:ahLst/>
            <a:cxnLst/>
            <a:rect l="l" t="t" r="r" b="b"/>
            <a:pathLst>
              <a:path w="352425" h="2593340">
                <a:moveTo>
                  <a:pt x="0" y="2592818"/>
                </a:moveTo>
                <a:lnTo>
                  <a:pt x="352425" y="2592818"/>
                </a:lnTo>
                <a:lnTo>
                  <a:pt x="352425" y="0"/>
                </a:lnTo>
                <a:lnTo>
                  <a:pt x="0" y="0"/>
                </a:lnTo>
                <a:lnTo>
                  <a:pt x="0" y="2592818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220063" y="9934999"/>
            <a:ext cx="4067175" cy="352425"/>
          </a:xfrm>
          <a:custGeom>
            <a:avLst/>
            <a:gdLst/>
            <a:ahLst/>
            <a:cxnLst/>
            <a:rect l="l" t="t" r="r" b="b"/>
            <a:pathLst>
              <a:path w="4067175" h="352425">
                <a:moveTo>
                  <a:pt x="4067175" y="0"/>
                </a:moveTo>
                <a:lnTo>
                  <a:pt x="0" y="0"/>
                </a:lnTo>
                <a:lnTo>
                  <a:pt x="0" y="352425"/>
                </a:lnTo>
                <a:lnTo>
                  <a:pt x="4067175" y="352425"/>
                </a:lnTo>
                <a:lnTo>
                  <a:pt x="406717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47499" y="2819996"/>
            <a:ext cx="19050" cy="9525"/>
          </a:xfrm>
          <a:custGeom>
            <a:avLst/>
            <a:gdLst/>
            <a:ahLst/>
            <a:cxnLst/>
            <a:rect l="l" t="t" r="r" b="b"/>
            <a:pathLst>
              <a:path w="19050" h="9525">
                <a:moveTo>
                  <a:pt x="16662" y="0"/>
                </a:moveTo>
                <a:lnTo>
                  <a:pt x="11912" y="0"/>
                </a:lnTo>
                <a:lnTo>
                  <a:pt x="11912" y="1905"/>
                </a:lnTo>
                <a:lnTo>
                  <a:pt x="9525" y="1905"/>
                </a:lnTo>
                <a:lnTo>
                  <a:pt x="11912" y="3810"/>
                </a:lnTo>
                <a:lnTo>
                  <a:pt x="14287" y="3810"/>
                </a:lnTo>
                <a:lnTo>
                  <a:pt x="11912" y="5715"/>
                </a:lnTo>
                <a:lnTo>
                  <a:pt x="0" y="5715"/>
                </a:lnTo>
                <a:lnTo>
                  <a:pt x="0" y="9525"/>
                </a:lnTo>
                <a:lnTo>
                  <a:pt x="4649" y="8096"/>
                </a:lnTo>
                <a:lnTo>
                  <a:pt x="10415" y="8096"/>
                </a:lnTo>
                <a:lnTo>
                  <a:pt x="15735" y="7381"/>
                </a:lnTo>
                <a:lnTo>
                  <a:pt x="19050" y="3810"/>
                </a:lnTo>
                <a:lnTo>
                  <a:pt x="19050" y="1905"/>
                </a:lnTo>
                <a:lnTo>
                  <a:pt x="16662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672497" y="7175004"/>
            <a:ext cx="19050" cy="28575"/>
          </a:xfrm>
          <a:custGeom>
            <a:avLst/>
            <a:gdLst/>
            <a:ahLst/>
            <a:cxnLst/>
            <a:rect l="l" t="t" r="r" b="b"/>
            <a:pathLst>
              <a:path w="19050" h="28575">
                <a:moveTo>
                  <a:pt x="0" y="0"/>
                </a:moveTo>
                <a:lnTo>
                  <a:pt x="16332" y="25717"/>
                </a:lnTo>
                <a:lnTo>
                  <a:pt x="19050" y="28575"/>
                </a:lnTo>
                <a:lnTo>
                  <a:pt x="11865" y="15666"/>
                </a:lnTo>
                <a:lnTo>
                  <a:pt x="6467" y="6781"/>
                </a:lnTo>
                <a:lnTo>
                  <a:pt x="2597" y="1650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979996" y="5644997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3884" y="12314"/>
                </a:moveTo>
                <a:lnTo>
                  <a:pt x="5025" y="15768"/>
                </a:lnTo>
                <a:lnTo>
                  <a:pt x="9525" y="28575"/>
                </a:lnTo>
                <a:lnTo>
                  <a:pt x="9525" y="26377"/>
                </a:lnTo>
                <a:lnTo>
                  <a:pt x="7370" y="20129"/>
                </a:lnTo>
                <a:lnTo>
                  <a:pt x="3884" y="12314"/>
                </a:lnTo>
                <a:close/>
              </a:path>
              <a:path w="9525" h="28575">
                <a:moveTo>
                  <a:pt x="0" y="0"/>
                </a:moveTo>
                <a:lnTo>
                  <a:pt x="0" y="2197"/>
                </a:lnTo>
                <a:lnTo>
                  <a:pt x="2161" y="8452"/>
                </a:lnTo>
                <a:lnTo>
                  <a:pt x="3884" y="12314"/>
                </a:lnTo>
                <a:lnTo>
                  <a:pt x="2085" y="6872"/>
                </a:lnTo>
                <a:lnTo>
                  <a:pt x="484" y="1684"/>
                </a:lnTo>
                <a:lnTo>
                  <a:pt x="0" y="0"/>
                </a:lnTo>
                <a:close/>
              </a:path>
            </a:pathLst>
          </a:custGeom>
          <a:solidFill>
            <a:srgbClr val="F8B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934940" y="6932501"/>
            <a:ext cx="352425" cy="3343275"/>
          </a:xfrm>
          <a:custGeom>
            <a:avLst/>
            <a:gdLst/>
            <a:ahLst/>
            <a:cxnLst/>
            <a:rect l="l" t="t" r="r" b="b"/>
            <a:pathLst>
              <a:path w="352425" h="3343275">
                <a:moveTo>
                  <a:pt x="352425" y="0"/>
                </a:moveTo>
                <a:lnTo>
                  <a:pt x="0" y="0"/>
                </a:lnTo>
                <a:lnTo>
                  <a:pt x="0" y="3343275"/>
                </a:lnTo>
                <a:lnTo>
                  <a:pt x="352425" y="3343275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3234669" cy="352425"/>
          </a:xfrm>
          <a:custGeom>
            <a:avLst/>
            <a:gdLst/>
            <a:ahLst/>
            <a:cxnLst/>
            <a:rect l="l" t="t" r="r" b="b"/>
            <a:pathLst>
              <a:path w="13234669" h="352425">
                <a:moveTo>
                  <a:pt x="0" y="352424"/>
                </a:moveTo>
                <a:lnTo>
                  <a:pt x="13234273" y="352424"/>
                </a:lnTo>
                <a:lnTo>
                  <a:pt x="13234273" y="0"/>
                </a:lnTo>
                <a:lnTo>
                  <a:pt x="0" y="0"/>
                </a:lnTo>
                <a:lnTo>
                  <a:pt x="0" y="352424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84577" y="900887"/>
            <a:ext cx="13331545" cy="716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43434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19336" y="3759619"/>
            <a:ext cx="12462027" cy="2122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64750" y="1797050"/>
            <a:ext cx="7522845" cy="2576154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12700" marR="5080" indent="262890" algn="ctr">
              <a:lnSpc>
                <a:spcPts val="6380"/>
              </a:lnSpc>
              <a:spcBef>
                <a:spcPts val="1370"/>
              </a:spcBef>
            </a:pPr>
            <a:r>
              <a:rPr sz="4800" b="1" spc="7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sz="4800" b="1" spc="29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-204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4800" b="1" spc="-20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25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  <a:r>
              <a:rPr sz="4800" b="1" spc="28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33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4800" b="1" spc="33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14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800" b="1" spc="27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254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sz="4800" b="1" spc="27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114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</a:t>
            </a:r>
            <a:r>
              <a:rPr sz="4800" b="1" spc="-174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1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sz="4800" b="1" spc="29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3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D435IF</a:t>
            </a:r>
            <a:endParaRPr sz="635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505" y="1568450"/>
            <a:ext cx="9143997" cy="7772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2CA4A4-CEF5-1BA1-48A9-0F90D4D8BA7C}"/>
              </a:ext>
            </a:extLst>
          </p:cNvPr>
          <p:cNvSpPr txBox="1"/>
          <p:nvPr/>
        </p:nvSpPr>
        <p:spPr>
          <a:xfrm>
            <a:off x="11512550" y="6521450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Dinesh Kumar R</a:t>
            </a:r>
          </a:p>
          <a:p>
            <a:pPr algn="ctr"/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90360" y="4383087"/>
            <a:ext cx="5254625" cy="1225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850" spc="105" dirty="0"/>
              <a:t>Thank </a:t>
            </a:r>
            <a:r>
              <a:rPr sz="7850" spc="-320" dirty="0"/>
              <a:t>You!</a:t>
            </a:r>
            <a:endParaRPr sz="7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7918" y="1451654"/>
            <a:ext cx="7172325" cy="51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135" dirty="0">
                <a:latin typeface="Arial"/>
                <a:cs typeface="Arial"/>
              </a:rPr>
              <a:t>INTRODUCTION</a:t>
            </a:r>
            <a:r>
              <a:rPr sz="3200" spc="140" dirty="0">
                <a:latin typeface="Arial"/>
                <a:cs typeface="Arial"/>
              </a:rPr>
              <a:t> </a:t>
            </a:r>
            <a:r>
              <a:rPr sz="3200" spc="50" dirty="0">
                <a:latin typeface="Arial"/>
                <a:cs typeface="Arial"/>
              </a:rPr>
              <a:t>TO</a:t>
            </a:r>
            <a:r>
              <a:rPr sz="3200" spc="145" dirty="0">
                <a:latin typeface="Arial"/>
                <a:cs typeface="Arial"/>
              </a:rPr>
              <a:t> </a:t>
            </a:r>
            <a:r>
              <a:rPr sz="3200" spc="40" dirty="0">
                <a:latin typeface="Arial"/>
                <a:cs typeface="Arial"/>
              </a:rPr>
              <a:t>3D</a:t>
            </a:r>
            <a:r>
              <a:rPr sz="3200" spc="145" dirty="0">
                <a:latin typeface="Arial"/>
                <a:cs typeface="Arial"/>
              </a:rPr>
              <a:t> </a:t>
            </a:r>
            <a:r>
              <a:rPr sz="3200" spc="130" dirty="0">
                <a:latin typeface="Arial"/>
                <a:cs typeface="Arial"/>
              </a:rPr>
              <a:t>SCANNING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610" y="2528519"/>
            <a:ext cx="6232525" cy="597471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57200" indent="-457200">
              <a:spcBef>
                <a:spcPts val="40"/>
              </a:spcBef>
              <a:buFont typeface="Wingdings" panose="05000000000000000000" pitchFamily="2" charset="2"/>
              <a:buChar char="q"/>
            </a:pPr>
            <a:r>
              <a:rPr lang="en-IN" sz="28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RealSense Depth Camera (e.g., D415, D435, D455) - This camera is equipped with depth-sensing technology that captures the distance between the camera and objects, providing 3D data for creating point clouds and meshes.</a:t>
            </a:r>
          </a:p>
          <a:p>
            <a:pPr marL="457200" indent="-45720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q"/>
            </a:pPr>
            <a:endParaRPr sz="27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2800" spc="-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sz="2800" spc="-7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2800" spc="-9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 </a:t>
            </a:r>
            <a:r>
              <a:rPr sz="2800" spc="-1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</a:t>
            </a:r>
            <a:r>
              <a:rPr sz="2800" spc="-10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3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1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1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9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800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spc="-20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2800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sz="2800" spc="-7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world.</a:t>
            </a:r>
            <a:r>
              <a:rPr sz="2800" spc="-1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sz="2800" spc="-19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</a:t>
            </a:r>
            <a:r>
              <a:rPr sz="2800" spc="-7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sz="28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D435if</a:t>
            </a:r>
            <a:r>
              <a:rPr sz="2800" spc="-1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combines</a:t>
            </a:r>
            <a:r>
              <a:rPr sz="2800" spc="-7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sz="2800" spc="-79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2800" spc="-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2800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</a:t>
            </a:r>
            <a:r>
              <a:rPr sz="2800" spc="-9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sz="2800" spc="-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sz="2800" spc="-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800" spc="5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sz="2800" spc="-7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explores</a:t>
            </a:r>
            <a:r>
              <a:rPr sz="2800" spc="-9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1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800" spc="5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applications,</a:t>
            </a:r>
            <a:r>
              <a:rPr sz="2800" spc="-7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beneﬁts, </a:t>
            </a:r>
            <a:r>
              <a:rPr sz="2800" spc="-79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7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spc="-1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1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9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20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1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1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800" spc="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204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16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</a:t>
            </a:r>
            <a:r>
              <a:rPr sz="2800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10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3163" y="2417648"/>
            <a:ext cx="9143999" cy="55816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702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9147874" y="0"/>
                </a:moveTo>
                <a:lnTo>
                  <a:pt x="0" y="0"/>
                </a:lnTo>
                <a:lnTo>
                  <a:pt x="0" y="352424"/>
                </a:lnTo>
                <a:lnTo>
                  <a:pt x="9147874" y="352424"/>
                </a:lnTo>
                <a:lnTo>
                  <a:pt x="9147874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12809" y="2489073"/>
            <a:ext cx="7397750" cy="5474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699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sz="3200" spc="-13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3200" spc="-1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200" spc="-7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focuses</a:t>
            </a:r>
            <a:r>
              <a:rPr sz="3200" spc="-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200" spc="-5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3200" spc="-12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3200" spc="-11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9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sz="3200" spc="-19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RealSense</a:t>
            </a:r>
            <a:r>
              <a:rPr sz="3200" spc="-1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sz="3200" spc="-7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sz="3200" spc="-3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 </a:t>
            </a:r>
            <a:r>
              <a:rPr sz="3200" spc="-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sz="3200" spc="-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sz="3200" spc="-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11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sz="3200" spc="-5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200" spc="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3200" spc="-1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sz="3200" spc="67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sz="3200" spc="-1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8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ﬁles.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q"/>
            </a:pPr>
            <a:endParaRPr sz="33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>
              <a:lnSpc>
                <a:spcPct val="101099"/>
              </a:lnSpc>
              <a:buFont typeface="Wingdings" panose="05000000000000000000" pitchFamily="2" charset="2"/>
              <a:buChar char="q"/>
            </a:pPr>
            <a:r>
              <a:rPr sz="3200" spc="-11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sz="3200" spc="-10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ﬁles</a:t>
            </a:r>
            <a:r>
              <a:rPr sz="3200" spc="-9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200" spc="-4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widely</a:t>
            </a:r>
            <a:r>
              <a:rPr sz="3200" spc="-1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  <a:r>
              <a:rPr sz="3200" spc="-9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6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200" spc="-15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sz="3200" spc="-11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modeling,</a:t>
            </a:r>
            <a:r>
              <a:rPr sz="3200" spc="-12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4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printing,</a:t>
            </a:r>
            <a:r>
              <a:rPr sz="3200" spc="-1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3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sz="3200" spc="-1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reality. </a:t>
            </a:r>
            <a:r>
              <a:rPr sz="3200" spc="-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3200" spc="-7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3200" spc="-1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3200" spc="-1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workﬂow, </a:t>
            </a:r>
            <a:r>
              <a:rPr sz="3200" spc="-12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sz="3200" spc="-3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200" spc="-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 </a:t>
            </a:r>
            <a:r>
              <a:rPr sz="3200" spc="-8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real-world </a:t>
            </a:r>
            <a:r>
              <a:rPr sz="3200" spc="-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sz="3200" spc="-6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3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3200" spc="-4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sz="3200" spc="-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sz="3200" spc="-24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3200" spc="-7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</a:t>
            </a:r>
            <a:r>
              <a:rPr sz="3200" spc="-1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200" spc="-13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3200" spc="-16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200" spc="-6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sz="3200" spc="-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3200" spc="-7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3200" spc="-1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sz="3200" spc="-1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6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6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0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-1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1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1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2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1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1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6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ns</a:t>
            </a:r>
            <a:r>
              <a:rPr sz="3200" spc="-53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26636" y="1076877"/>
            <a:ext cx="3539490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50" spc="-50" dirty="0">
                <a:latin typeface="Arial"/>
                <a:cs typeface="Arial"/>
              </a:rPr>
              <a:t>OBJECTIVE</a:t>
            </a:r>
            <a:endParaRPr sz="49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5750" y="1076877"/>
            <a:ext cx="6610349" cy="7439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32527" y="5157497"/>
            <a:ext cx="352425" cy="5124450"/>
          </a:xfrm>
          <a:custGeom>
            <a:avLst/>
            <a:gdLst/>
            <a:ahLst/>
            <a:cxnLst/>
            <a:rect l="l" t="t" r="r" b="b"/>
            <a:pathLst>
              <a:path w="352425" h="5124450">
                <a:moveTo>
                  <a:pt x="352425" y="0"/>
                </a:moveTo>
                <a:lnTo>
                  <a:pt x="0" y="0"/>
                </a:lnTo>
                <a:lnTo>
                  <a:pt x="0" y="5124450"/>
                </a:lnTo>
                <a:lnTo>
                  <a:pt x="352425" y="512445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352425" cy="3238500"/>
          </a:xfrm>
          <a:custGeom>
            <a:avLst/>
            <a:gdLst/>
            <a:ahLst/>
            <a:cxnLst/>
            <a:rect l="l" t="t" r="r" b="b"/>
            <a:pathLst>
              <a:path w="352425" h="3238500">
                <a:moveTo>
                  <a:pt x="352425" y="0"/>
                </a:moveTo>
                <a:lnTo>
                  <a:pt x="0" y="0"/>
                </a:lnTo>
                <a:lnTo>
                  <a:pt x="0" y="3238500"/>
                </a:lnTo>
                <a:lnTo>
                  <a:pt x="352425" y="3238500"/>
                </a:lnTo>
                <a:lnTo>
                  <a:pt x="352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50669" y="832821"/>
            <a:ext cx="5474970" cy="51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80" dirty="0">
                <a:latin typeface="Arial"/>
                <a:cs typeface="Arial"/>
              </a:rPr>
              <a:t>REQUIRED</a:t>
            </a:r>
            <a:r>
              <a:rPr sz="3200" spc="130" dirty="0">
                <a:latin typeface="Arial"/>
                <a:cs typeface="Arial"/>
              </a:rPr>
              <a:t> </a:t>
            </a:r>
            <a:r>
              <a:rPr sz="3200" spc="125" dirty="0">
                <a:latin typeface="Arial"/>
                <a:cs typeface="Arial"/>
              </a:rPr>
              <a:t>COMPONENTS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1750" y="2247719"/>
            <a:ext cx="6598400" cy="59214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00299"/>
              </a:lnSpc>
              <a:spcBef>
                <a:spcPts val="95"/>
              </a:spcBef>
              <a:buFont typeface="Wingdings" panose="05000000000000000000" pitchFamily="2" charset="2"/>
              <a:buChar char="q"/>
            </a:pPr>
            <a:r>
              <a:rPr sz="3200" spc="-6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spc="-6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spc="-140" dirty="0" err="1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95" dirty="0" err="1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5" dirty="0" err="1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25" dirty="0" err="1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2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5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3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spc="-13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10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8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5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6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4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200" spc="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-24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200" spc="-17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3200" spc="-11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25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3200" spc="-70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spc="-2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3200" spc="-1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19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3200" spc="-29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3200" spc="-2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3200" spc="-1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18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3200" spc="-2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sz="3200" spc="-2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7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-20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1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5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6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7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3200" spc="-1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-20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8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8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7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-10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10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0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1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sz="3200" spc="-6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3200" spc="-4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3200" spc="-4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</a:t>
            </a:r>
            <a:r>
              <a:rPr sz="3200" spc="-4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9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sz="3200" spc="-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z="3200" spc="-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4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sz="3200" spc="-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3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-25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sz="3200" spc="-10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1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11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1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20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20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1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-4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3200" spc="-11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5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8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6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 </a:t>
            </a:r>
            <a:r>
              <a:rPr sz="3200" spc="-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sz="3200" spc="-6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sz="3200" spc="-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clouds</a:t>
            </a:r>
            <a:r>
              <a:rPr sz="3200" spc="-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7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meshes.</a:t>
            </a:r>
            <a:r>
              <a:rPr lang="en-US" sz="3200" spc="-17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3200" spc="-17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200" spc="-79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1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5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0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-10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Intel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8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5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8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3200" spc="-15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D435if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40"/>
              </a:spcBef>
              <a:buFont typeface="Wingdings" panose="05000000000000000000" pitchFamily="2" charset="2"/>
              <a:buChar char="q"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73279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sz="3200" spc="-29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3200" spc="-2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20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1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9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4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1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sz="3200" spc="-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3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4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5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2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spc="-204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14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sz="3200" spc="-11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turning </a:t>
            </a:r>
            <a:r>
              <a:rPr sz="3200" spc="-5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sz="3200" spc="-9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12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 </a:t>
            </a:r>
            <a:r>
              <a:rPr sz="3200" spc="-2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200" spc="-200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sz="3200" spc="-19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3200" spc="-4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43163" y="2417648"/>
            <a:ext cx="9143999" cy="55816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8270"/>
            <a:chOff x="0" y="0"/>
            <a:chExt cx="18288000" cy="10288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76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10287635"/>
            </a:xfrm>
            <a:custGeom>
              <a:avLst/>
              <a:gdLst/>
              <a:ahLst/>
              <a:cxnLst/>
              <a:rect l="l" t="t" r="r" b="b"/>
              <a:pathLst>
                <a:path w="18288000" h="10287635">
                  <a:moveTo>
                    <a:pt x="352425" y="0"/>
                  </a:moveTo>
                  <a:lnTo>
                    <a:pt x="0" y="0"/>
                  </a:lnTo>
                  <a:lnTo>
                    <a:pt x="0" y="2857500"/>
                  </a:lnTo>
                  <a:lnTo>
                    <a:pt x="352425" y="2857500"/>
                  </a:lnTo>
                  <a:lnTo>
                    <a:pt x="352425" y="0"/>
                  </a:lnTo>
                  <a:close/>
                </a:path>
                <a:path w="18288000" h="10287635">
                  <a:moveTo>
                    <a:pt x="18287988" y="9935007"/>
                  </a:moveTo>
                  <a:lnTo>
                    <a:pt x="0" y="9935007"/>
                  </a:lnTo>
                  <a:lnTo>
                    <a:pt x="0" y="10287432"/>
                  </a:lnTo>
                  <a:lnTo>
                    <a:pt x="18287988" y="10287432"/>
                  </a:lnTo>
                  <a:lnTo>
                    <a:pt x="18287988" y="9935007"/>
                  </a:lnTo>
                  <a:close/>
                </a:path>
                <a:path w="18288000" h="10287635">
                  <a:moveTo>
                    <a:pt x="18287988" y="12"/>
                  </a:moveTo>
                  <a:lnTo>
                    <a:pt x="17957546" y="12"/>
                  </a:lnTo>
                  <a:lnTo>
                    <a:pt x="17957546" y="1419225"/>
                  </a:lnTo>
                  <a:lnTo>
                    <a:pt x="18287988" y="1419225"/>
                  </a:lnTo>
                  <a:lnTo>
                    <a:pt x="18287988" y="12"/>
                  </a:lnTo>
                  <a:close/>
                </a:path>
              </a:pathLst>
            </a:custGeom>
            <a:solidFill>
              <a:srgbClr val="DB75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62810" y="1447684"/>
            <a:ext cx="9096375" cy="62517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525" rIns="0" bIns="0" rtlCol="0">
            <a:spAutoFit/>
          </a:bodyPr>
          <a:lstStyle/>
          <a:p>
            <a:pPr marL="417195" algn="ctr">
              <a:lnSpc>
                <a:spcPct val="100000"/>
              </a:lnSpc>
              <a:spcBef>
                <a:spcPts val="75"/>
              </a:spcBef>
            </a:pPr>
            <a:r>
              <a:rPr sz="4000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40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0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D435</a:t>
            </a:r>
            <a:r>
              <a:rPr lang="en-US" sz="4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4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8750" y="2635250"/>
            <a:ext cx="9906000" cy="569418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4155" rIns="0" bIns="0" rtlCol="0">
            <a:spAutoFit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endParaRPr lang="en-IN" sz="36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3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IN" sz="3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Depth Camera D435</a:t>
            </a:r>
            <a:r>
              <a:rPr lang="en-US" sz="3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IN" sz="3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utilizes </a:t>
            </a:r>
            <a:r>
              <a:rPr lang="en-IN" sz="36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stereo vision </a:t>
            </a:r>
            <a:r>
              <a:rPr lang="en-IN" sz="3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to capture depth information.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3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IN" sz="3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features dual RGB and infrared sensors that work together to produce accurate 3D models. 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3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enables precise measurements and enhances the scanning experience.</a:t>
            </a:r>
          </a:p>
          <a:p>
            <a:pPr marL="481965" marR="662305" indent="-635">
              <a:lnSpc>
                <a:spcPct val="99900"/>
              </a:lnSpc>
              <a:spcBef>
                <a:spcPts val="1765"/>
              </a:spcBef>
            </a:pP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934697"/>
            <a:ext cx="9148445" cy="352425"/>
          </a:xfrm>
          <a:custGeom>
            <a:avLst/>
            <a:gdLst/>
            <a:ahLst/>
            <a:cxnLst/>
            <a:rect l="l" t="t" r="r" b="b"/>
            <a:pathLst>
              <a:path w="9148445" h="352425">
                <a:moveTo>
                  <a:pt x="0" y="0"/>
                </a:moveTo>
                <a:lnTo>
                  <a:pt x="0" y="352425"/>
                </a:lnTo>
                <a:lnTo>
                  <a:pt x="9147874" y="352425"/>
                </a:lnTo>
                <a:lnTo>
                  <a:pt x="9147874" y="0"/>
                </a:lnTo>
                <a:lnTo>
                  <a:pt x="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76810" y="712057"/>
            <a:ext cx="6918325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300" dirty="0"/>
              <a:t>SOFTWARE</a:t>
            </a:r>
            <a:r>
              <a:rPr sz="4750" spc="35" dirty="0"/>
              <a:t> </a:t>
            </a:r>
            <a:r>
              <a:rPr sz="4750" spc="220" dirty="0"/>
              <a:t>LIBRARIES:</a:t>
            </a:r>
            <a:endParaRPr sz="47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2750" y="1088612"/>
            <a:ext cx="7998846" cy="29329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50550" y="5119822"/>
            <a:ext cx="4600574" cy="4600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0E2DD-DD38-068A-D3B5-1FB521FF25E7}"/>
              </a:ext>
            </a:extLst>
          </p:cNvPr>
          <p:cNvSpPr txBox="1"/>
          <p:nvPr/>
        </p:nvSpPr>
        <p:spPr>
          <a:xfrm>
            <a:off x="1682750" y="1797049"/>
            <a:ext cx="7465695" cy="7790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3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RealSense SDK: Used for capturing depth frames from the RealSense camera.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3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Open3D: A powerful library for working with 3D data, including point cloud generation and mesh reconstruction.</a:t>
            </a:r>
            <a:r>
              <a:rPr lang="en-US" sz="3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sz="36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3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 Cloud Library (PCL): Optional, provides additional tools for point cloud processing, Sample </a:t>
            </a:r>
            <a:r>
              <a:rPr lang="en-IN" sz="36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pcl</a:t>
            </a:r>
            <a:r>
              <a:rPr lang="en-IN" sz="36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given below as ply ﬁle in the image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81770" y="2374328"/>
            <a:ext cx="7571740" cy="67048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87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40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3D Printing: Scan objects to create printable 3D models.</a:t>
            </a:r>
          </a:p>
          <a:p>
            <a:pPr marL="10287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40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Virtual Reality: Import meshes into VR environments for realistic simulations.</a:t>
            </a:r>
          </a:p>
          <a:p>
            <a:pPr marL="10287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40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Digital Archives: Preserve real-world artifacts digitally for educational or archival purposes</a:t>
            </a:r>
          </a:p>
          <a:p>
            <a:pPr marL="12700" marR="5080" algn="just">
              <a:lnSpc>
                <a:spcPct val="100800"/>
              </a:lnSpc>
              <a:spcBef>
                <a:spcPts val="105"/>
              </a:spcBef>
              <a:tabLst>
                <a:tab pos="581025" algn="l"/>
              </a:tabLst>
            </a:pPr>
            <a:endParaRPr sz="31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83950" y="1035050"/>
            <a:ext cx="5215890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559" y="2374328"/>
            <a:ext cx="9143997" cy="55816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347345" cy="3810000"/>
          </a:xfrm>
          <a:custGeom>
            <a:avLst/>
            <a:gdLst/>
            <a:ahLst/>
            <a:cxnLst/>
            <a:rect l="l" t="t" r="r" b="b"/>
            <a:pathLst>
              <a:path w="347345" h="3810000">
                <a:moveTo>
                  <a:pt x="0" y="3809707"/>
                </a:moveTo>
                <a:lnTo>
                  <a:pt x="346774" y="3809707"/>
                </a:lnTo>
                <a:lnTo>
                  <a:pt x="346774" y="0"/>
                </a:lnTo>
                <a:lnTo>
                  <a:pt x="0" y="0"/>
                </a:lnTo>
                <a:lnTo>
                  <a:pt x="0" y="3809707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350" y="4159250"/>
            <a:ext cx="7211551" cy="5105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0350" y="4159250"/>
            <a:ext cx="8001000" cy="510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AE6EE1-F711-1945-5673-60EC9F6595FF}"/>
              </a:ext>
            </a:extLst>
          </p:cNvPr>
          <p:cNvSpPr txBox="1"/>
          <p:nvPr/>
        </p:nvSpPr>
        <p:spPr>
          <a:xfrm>
            <a:off x="2436352" y="1961794"/>
            <a:ext cx="14478000" cy="162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32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 Image is the Output of 3D Object  Scanner Constructed 3D Printer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3200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 Image is the GUI of the python code Created by the Package </a:t>
            </a:r>
            <a:r>
              <a:rPr lang="en-IN" sz="3200" kern="100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endParaRPr lang="en-IN" sz="3200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28363-AFA7-25B9-4E57-31951CCAC3E1}"/>
              </a:ext>
            </a:extLst>
          </p:cNvPr>
          <p:cNvSpPr txBox="1"/>
          <p:nvPr/>
        </p:nvSpPr>
        <p:spPr>
          <a:xfrm>
            <a:off x="5949950" y="865654"/>
            <a:ext cx="64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1" y="0"/>
            <a:ext cx="18259425" cy="352425"/>
          </a:xfrm>
          <a:custGeom>
            <a:avLst/>
            <a:gdLst/>
            <a:ahLst/>
            <a:cxnLst/>
            <a:rect l="l" t="t" r="r" b="b"/>
            <a:pathLst>
              <a:path w="18259425" h="352425">
                <a:moveTo>
                  <a:pt x="18259425" y="0"/>
                </a:moveTo>
                <a:lnTo>
                  <a:pt x="0" y="0"/>
                </a:lnTo>
                <a:lnTo>
                  <a:pt x="0" y="352425"/>
                </a:lnTo>
                <a:lnTo>
                  <a:pt x="18259425" y="352425"/>
                </a:lnTo>
                <a:lnTo>
                  <a:pt x="18259425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852503"/>
            <a:ext cx="352425" cy="1435735"/>
          </a:xfrm>
          <a:custGeom>
            <a:avLst/>
            <a:gdLst/>
            <a:ahLst/>
            <a:cxnLst/>
            <a:rect l="l" t="t" r="r" b="b"/>
            <a:pathLst>
              <a:path w="352425" h="1435734">
                <a:moveTo>
                  <a:pt x="0" y="1435258"/>
                </a:moveTo>
                <a:lnTo>
                  <a:pt x="352425" y="1435258"/>
                </a:lnTo>
                <a:lnTo>
                  <a:pt x="352425" y="0"/>
                </a:lnTo>
                <a:lnTo>
                  <a:pt x="0" y="0"/>
                </a:lnTo>
                <a:lnTo>
                  <a:pt x="0" y="1435258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40021" y="8852507"/>
            <a:ext cx="348615" cy="1435100"/>
          </a:xfrm>
          <a:custGeom>
            <a:avLst/>
            <a:gdLst/>
            <a:ahLst/>
            <a:cxnLst/>
            <a:rect l="l" t="t" r="r" b="b"/>
            <a:pathLst>
              <a:path w="348615" h="1435100">
                <a:moveTo>
                  <a:pt x="0" y="0"/>
                </a:moveTo>
                <a:lnTo>
                  <a:pt x="0" y="1434490"/>
                </a:lnTo>
                <a:lnTo>
                  <a:pt x="347998" y="1434490"/>
                </a:lnTo>
                <a:lnTo>
                  <a:pt x="347998" y="0"/>
                </a:lnTo>
                <a:lnTo>
                  <a:pt x="0" y="0"/>
                </a:lnTo>
                <a:close/>
              </a:path>
            </a:pathLst>
          </a:custGeom>
          <a:solidFill>
            <a:srgbClr val="DB7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37428" y="1644650"/>
            <a:ext cx="521457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475" dirty="0">
                <a:solidFill>
                  <a:srgbClr val="B7544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0206" y="3111792"/>
            <a:ext cx="13089014" cy="54559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3565" marR="5080" indent="-5715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sz="4400" spc="4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4400" spc="-10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3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sz="4400" spc="-10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0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  <a:r>
              <a:rPr sz="4400" spc="-10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3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workﬂow</a:t>
            </a:r>
            <a:r>
              <a:rPr sz="4400" spc="-10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14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sz="4400" spc="-10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8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400" spc="-10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2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sz="4400" spc="-10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8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400" spc="-10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1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 </a:t>
            </a:r>
            <a:r>
              <a:rPr sz="4400" spc="-844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0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</a:t>
            </a:r>
            <a:r>
              <a:rPr sz="4400" spc="114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r>
              <a:rPr sz="4400" spc="7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4400" spc="9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sz="4400" spc="11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sz="4400" spc="10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ﬁles </a:t>
            </a:r>
            <a:r>
              <a:rPr sz="4400" spc="7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sz="4400" spc="8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400" spc="-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sz="4400" spc="11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4400" spc="11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1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 </a:t>
            </a:r>
            <a:r>
              <a:rPr sz="4400" spc="-844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14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 </a:t>
            </a:r>
            <a:r>
              <a:rPr sz="4400" spc="11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r>
              <a:rPr lang="en-US" sz="4400" spc="11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65" marR="5080">
              <a:lnSpc>
                <a:spcPct val="100000"/>
              </a:lnSpc>
              <a:spcBef>
                <a:spcPts val="105"/>
              </a:spcBef>
            </a:pPr>
            <a:r>
              <a:rPr lang="en-US" sz="4400" spc="11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</a:t>
            </a:r>
          </a:p>
          <a:p>
            <a:pPr marL="583565" marR="5080" indent="-571500">
              <a:lnSpc>
                <a:spcPct val="100000"/>
              </a:lnSpc>
              <a:spcBef>
                <a:spcPts val="105"/>
              </a:spcBef>
              <a:buFont typeface="Wingdings" panose="05000000000000000000" pitchFamily="2" charset="2"/>
              <a:buChar char="q"/>
            </a:pPr>
            <a:r>
              <a:rPr sz="4400" spc="8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400" spc="13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ﬁnal </a:t>
            </a:r>
            <a:r>
              <a:rPr sz="4400" spc="11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sz="4400" spc="10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ﬁles </a:t>
            </a:r>
            <a:r>
              <a:rPr sz="4400" spc="15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4400" spc="14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4400" spc="12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</a:t>
            </a:r>
            <a:r>
              <a:rPr sz="4400" spc="7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4400" spc="3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sz="4400" spc="3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2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r>
              <a:rPr sz="4400" spc="14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4400" spc="114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 </a:t>
            </a:r>
            <a:r>
              <a:rPr sz="4400" spc="14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sz="4400" spc="12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4400" spc="9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en-US" sz="4400" spc="9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9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reﬁnement,</a:t>
            </a:r>
            <a:r>
              <a:rPr lang="en-US" sz="4400" spc="9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9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 </a:t>
            </a:r>
            <a:r>
              <a:rPr sz="4400" spc="11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4400" spc="-10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2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400" spc="-10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3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sz="4400" spc="-10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4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sz="4400" spc="4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nting</a:t>
            </a:r>
            <a:r>
              <a:rPr sz="4400" spc="4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400" spc="4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3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VR/AR,</a:t>
            </a:r>
            <a:r>
              <a:rPr sz="4400" spc="-10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160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4400" spc="-10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9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sz="4400" spc="-10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35" dirty="0">
                <a:solidFill>
                  <a:srgbClr val="4343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art.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475</Words>
  <Application>Microsoft Office PowerPoint</Application>
  <PresentationFormat>Custom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Trebuchet MS</vt:lpstr>
      <vt:lpstr>Wingdings</vt:lpstr>
      <vt:lpstr>Office Theme</vt:lpstr>
      <vt:lpstr>PowerPoint Presentation</vt:lpstr>
      <vt:lpstr>INTRODUCTION TO 3D SCANNING</vt:lpstr>
      <vt:lpstr>OBJECTIVE</vt:lpstr>
      <vt:lpstr>REQUIRED COMPONENTS</vt:lpstr>
      <vt:lpstr>HOW THE D435if WORKS</vt:lpstr>
      <vt:lpstr>SOFTWARE LIBRARIES:</vt:lpstr>
      <vt:lpstr>APPLICATIONS</vt:lpstr>
      <vt:lpstr>PowerPoint Presentation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dinesh kumar ramakrishnan</dc:creator>
  <cp:lastModifiedBy>dinesh kumar ramakrishnan</cp:lastModifiedBy>
  <cp:revision>5</cp:revision>
  <dcterms:created xsi:type="dcterms:W3CDTF">2024-11-07T05:20:12Z</dcterms:created>
  <dcterms:modified xsi:type="dcterms:W3CDTF">2024-11-07T00:56:36Z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2024-11-07T00:00:00Z</vt:filetime>
  </property>
</Properties>
</file>