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72" d="100"/>
          <a:sy n="72" d="100"/>
        </p:scale>
        <p:origin x="-1752"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1D66C-5768-B845-BC6F-95C36C09D35D}" type="datetimeFigureOut">
              <a:rPr lang="en-US" smtClean="0"/>
              <a:t>4/9/17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ADA9A-6AA9-F44E-95CA-DF53D1DFB95D}" type="slidenum">
              <a:rPr lang="en-US" smtClean="0"/>
              <a:t>‹#›</a:t>
            </a:fld>
            <a:endParaRPr lang="en-US"/>
          </a:p>
        </p:txBody>
      </p:sp>
    </p:spTree>
    <p:extLst>
      <p:ext uri="{BB962C8B-B14F-4D97-AF65-F5344CB8AC3E}">
        <p14:creationId xmlns:p14="http://schemas.microsoft.com/office/powerpoint/2010/main" val="72579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1</a:t>
            </a:fld>
            <a:endParaRPr lang="en-US"/>
          </a:p>
        </p:txBody>
      </p:sp>
    </p:spTree>
    <p:extLst>
      <p:ext uri="{BB962C8B-B14F-4D97-AF65-F5344CB8AC3E}">
        <p14:creationId xmlns:p14="http://schemas.microsoft.com/office/powerpoint/2010/main" val="7105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got our data from DATA.GOV, we used a CSV file and for analyzing the data we used python script</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2</a:t>
            </a:fld>
            <a:endParaRPr lang="en-US"/>
          </a:p>
        </p:txBody>
      </p:sp>
    </p:spTree>
    <p:extLst>
      <p:ext uri="{BB962C8B-B14F-4D97-AF65-F5344CB8AC3E}">
        <p14:creationId xmlns:p14="http://schemas.microsoft.com/office/powerpoint/2010/main" val="54835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end result is high quality information</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3</a:t>
            </a:fld>
            <a:endParaRPr lang="en-US"/>
          </a:p>
        </p:txBody>
      </p:sp>
    </p:spTree>
    <p:extLst>
      <p:ext uri="{BB962C8B-B14F-4D97-AF65-F5344CB8AC3E}">
        <p14:creationId xmlns:p14="http://schemas.microsoft.com/office/powerpoint/2010/main" val="54232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When a customer goes to the company website or other site to submit their complaint, their issue is usually formatted in paragraph form. it also contains more than the necessary information such as stop words or punctuations. Text mining takes this data which considered unstructured and spits out only the useful information. </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4</a:t>
            </a:fld>
            <a:endParaRPr lang="en-US"/>
          </a:p>
        </p:txBody>
      </p:sp>
    </p:spTree>
    <p:extLst>
      <p:ext uri="{BB962C8B-B14F-4D97-AF65-F5344CB8AC3E}">
        <p14:creationId xmlns:p14="http://schemas.microsoft.com/office/powerpoint/2010/main" val="73903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we read the complaints from the customer and remove the stop words, then we analyze the complaints according to your requirements such as how  many complaints filed were resolved in time, how were the complaints closed, what the complaint was about, and much more.</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5</a:t>
            </a:fld>
            <a:endParaRPr lang="en-US"/>
          </a:p>
        </p:txBody>
      </p:sp>
    </p:spTree>
    <p:extLst>
      <p:ext uri="{BB962C8B-B14F-4D97-AF65-F5344CB8AC3E}">
        <p14:creationId xmlns:p14="http://schemas.microsoft.com/office/powerpoint/2010/main" val="15928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Here is a screenshot of our data set,  it ranges from 2013 - 2016 , it contains information about each complaint and their corresponding values such as the product and sub product type, consumer narratives, company affected, address, and other various information </a:t>
            </a:r>
          </a:p>
          <a:p>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6</a:t>
            </a:fld>
            <a:endParaRPr lang="en-US"/>
          </a:p>
        </p:txBody>
      </p:sp>
    </p:spTree>
    <p:extLst>
      <p:ext uri="{BB962C8B-B14F-4D97-AF65-F5344CB8AC3E}">
        <p14:creationId xmlns:p14="http://schemas.microsoft.com/office/powerpoint/2010/main" val="227529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our data there was approximately seven hundred thousand rows and 18 columns. These are the 18 columns and their corresponding data type. All of the data types are objects expect for complaint ID which is int64. Here is a snippet of our data set containing only the first two rows and 14 columns. </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7</a:t>
            </a:fld>
            <a:endParaRPr lang="en-US"/>
          </a:p>
        </p:txBody>
      </p:sp>
    </p:spTree>
    <p:extLst>
      <p:ext uri="{BB962C8B-B14F-4D97-AF65-F5344CB8AC3E}">
        <p14:creationId xmlns:p14="http://schemas.microsoft.com/office/powerpoint/2010/main" val="81444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analyzed our data to calculate the number of complaints raised against each product. According to the results, mortgage was the number one and second was debt collection, the least amount of complaints raised was for virtual currency. Here is a visual representation of analyzed results. and this a snippet of our code to output the result. </a:t>
            </a:r>
            <a:endParaRPr lang="en-US" dirty="0"/>
          </a:p>
        </p:txBody>
      </p:sp>
      <p:sp>
        <p:nvSpPr>
          <p:cNvPr id="4" name="Slide Number Placeholder 3"/>
          <p:cNvSpPr>
            <a:spLocks noGrp="1"/>
          </p:cNvSpPr>
          <p:nvPr>
            <p:ph type="sldNum" sz="quarter" idx="10"/>
          </p:nvPr>
        </p:nvSpPr>
        <p:spPr/>
        <p:txBody>
          <a:bodyPr/>
          <a:lstStyle/>
          <a:p>
            <a:fld id="{A45ADA9A-6AA9-F44E-95CA-DF53D1DFB95D}" type="slidenum">
              <a:rPr lang="en-US" smtClean="0"/>
              <a:t>8</a:t>
            </a:fld>
            <a:endParaRPr lang="en-US"/>
          </a:p>
        </p:txBody>
      </p:sp>
    </p:spTree>
    <p:extLst>
      <p:ext uri="{BB962C8B-B14F-4D97-AF65-F5344CB8AC3E}">
        <p14:creationId xmlns:p14="http://schemas.microsoft.com/office/powerpoint/2010/main" val="158821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find the number of complaints raised against each company instead of products we used this snippet of code to reproduce these results. The graph displays that again mortgage companies raised the most amount of complaints . </a:t>
            </a:r>
            <a:r>
              <a:rPr lang="en-US" sz="1200" kern="1200" smtClean="0">
                <a:solidFill>
                  <a:schemeClr val="tx1"/>
                </a:solidFill>
                <a:latin typeface="+mn-lt"/>
                <a:ea typeface="+mn-ea"/>
                <a:cs typeface="+mn-cs"/>
              </a:rPr>
              <a:t>There were 311 consumer complaints raised against 21st Priority Corporation.  </a:t>
            </a:r>
          </a:p>
          <a:p>
            <a:endParaRPr lang="en-US"/>
          </a:p>
        </p:txBody>
      </p:sp>
      <p:sp>
        <p:nvSpPr>
          <p:cNvPr id="4" name="Slide Number Placeholder 3"/>
          <p:cNvSpPr>
            <a:spLocks noGrp="1"/>
          </p:cNvSpPr>
          <p:nvPr>
            <p:ph type="sldNum" sz="quarter" idx="10"/>
          </p:nvPr>
        </p:nvSpPr>
        <p:spPr/>
        <p:txBody>
          <a:bodyPr/>
          <a:lstStyle/>
          <a:p>
            <a:fld id="{A45ADA9A-6AA9-F44E-95CA-DF53D1DFB95D}" type="slidenum">
              <a:rPr lang="en-US" smtClean="0"/>
              <a:t>9</a:t>
            </a:fld>
            <a:endParaRPr lang="en-US"/>
          </a:p>
        </p:txBody>
      </p:sp>
    </p:spTree>
    <p:extLst>
      <p:ext uri="{BB962C8B-B14F-4D97-AF65-F5344CB8AC3E}">
        <p14:creationId xmlns:p14="http://schemas.microsoft.com/office/powerpoint/2010/main" val="168487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4/9/17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4/9/17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Analyzing consumer complaints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dalya</a:t>
            </a:r>
            <a:r>
              <a:rPr lang="en-US" dirty="0" smtClean="0"/>
              <a:t>, </a:t>
            </a:r>
            <a:r>
              <a:rPr lang="en-US" dirty="0" err="1" smtClean="0"/>
              <a:t>zoya</a:t>
            </a:r>
            <a:r>
              <a:rPr lang="en-US" dirty="0" smtClean="0"/>
              <a:t> , &amp; </a:t>
            </a:r>
            <a:r>
              <a:rPr lang="en-US" dirty="0" err="1" smtClean="0"/>
              <a:t>Maqbool</a:t>
            </a:r>
            <a:endParaRPr lang="en-US" dirty="0"/>
          </a:p>
        </p:txBody>
      </p:sp>
    </p:spTree>
    <p:extLst>
      <p:ext uri="{BB962C8B-B14F-4D97-AF65-F5344CB8AC3E}">
        <p14:creationId xmlns:p14="http://schemas.microsoft.com/office/powerpoint/2010/main" val="17037504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many complaints have received timely response?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8253"/>
            <a:ext cx="4862286" cy="461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900" y="1938253"/>
            <a:ext cx="6743700" cy="4617207"/>
          </a:xfrm>
          <a:prstGeom prst="rect">
            <a:avLst/>
          </a:prstGeom>
        </p:spPr>
      </p:pic>
    </p:spTree>
    <p:extLst>
      <p:ext uri="{BB962C8B-B14F-4D97-AF65-F5344CB8AC3E}">
        <p14:creationId xmlns:p14="http://schemas.microsoft.com/office/powerpoint/2010/main" val="7043802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many consumer disputed?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2099022"/>
            <a:ext cx="4920343" cy="4533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286" y="2099022"/>
            <a:ext cx="5839397" cy="4533900"/>
          </a:xfrm>
          <a:prstGeom prst="rect">
            <a:avLst/>
          </a:prstGeom>
        </p:spPr>
      </p:pic>
    </p:spTree>
    <p:extLst>
      <p:ext uri="{BB962C8B-B14F-4D97-AF65-F5344CB8AC3E}">
        <p14:creationId xmlns:p14="http://schemas.microsoft.com/office/powerpoint/2010/main" val="7039069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8429"/>
            <a:ext cx="10396882" cy="1151965"/>
          </a:xfrm>
        </p:spPr>
        <p:txBody>
          <a:bodyPr>
            <a:normAutofit fontScale="90000"/>
          </a:bodyPr>
          <a:lstStyle/>
          <a:p>
            <a:pPr algn="ctr"/>
            <a:r>
              <a:rPr lang="en-US" dirty="0" smtClean="0"/>
              <a:t>Different types of responses from companies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2" y="1837765"/>
            <a:ext cx="5791200" cy="127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2" y="3161180"/>
            <a:ext cx="5791200" cy="2197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186" y="1460394"/>
            <a:ext cx="5776499" cy="5143606"/>
          </a:xfrm>
          <a:prstGeom prst="rect">
            <a:avLst/>
          </a:prstGeom>
        </p:spPr>
      </p:pic>
    </p:spTree>
    <p:extLst>
      <p:ext uri="{BB962C8B-B14F-4D97-AF65-F5344CB8AC3E}">
        <p14:creationId xmlns:p14="http://schemas.microsoft.com/office/powerpoint/2010/main" val="18719971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Most common words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57" y="1757082"/>
            <a:ext cx="3048000" cy="19386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757082"/>
            <a:ext cx="3494313" cy="43244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129" y="1757081"/>
            <a:ext cx="2514600" cy="3859947"/>
          </a:xfrm>
          <a:prstGeom prst="rect">
            <a:avLst/>
          </a:prstGeom>
        </p:spPr>
      </p:pic>
    </p:spTree>
    <p:extLst>
      <p:ext uri="{BB962C8B-B14F-4D97-AF65-F5344CB8AC3E}">
        <p14:creationId xmlns:p14="http://schemas.microsoft.com/office/powerpoint/2010/main" val="3493054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Word frequencies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840" y="1944914"/>
            <a:ext cx="6536871" cy="4038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71" y="1944914"/>
            <a:ext cx="4520412" cy="4307968"/>
          </a:xfrm>
          <a:prstGeom prst="rect">
            <a:avLst/>
          </a:prstGeom>
        </p:spPr>
      </p:pic>
    </p:spTree>
    <p:extLst>
      <p:ext uri="{BB962C8B-B14F-4D97-AF65-F5344CB8AC3E}">
        <p14:creationId xmlns:p14="http://schemas.microsoft.com/office/powerpoint/2010/main" val="4181393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Tree>
    <p:extLst>
      <p:ext uri="{BB962C8B-B14F-4D97-AF65-F5344CB8AC3E}">
        <p14:creationId xmlns:p14="http://schemas.microsoft.com/office/powerpoint/2010/main" val="17385772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3"/>
          </p:nvPr>
        </p:nvSpPr>
        <p:spPr/>
        <p:txBody>
          <a:bodyPr/>
          <a:lstStyle/>
          <a:p>
            <a:r>
              <a:rPr lang="en-US" dirty="0" err="1" smtClean="0"/>
              <a:t>Data.GOV</a:t>
            </a:r>
            <a:r>
              <a:rPr lang="en-US" dirty="0" smtClean="0"/>
              <a:t> </a:t>
            </a:r>
          </a:p>
          <a:p>
            <a:r>
              <a:rPr lang="en-US" dirty="0" err="1" smtClean="0"/>
              <a:t>Consumer_complaints.CSV</a:t>
            </a:r>
            <a:r>
              <a:rPr lang="en-US" dirty="0" smtClean="0"/>
              <a:t> </a:t>
            </a:r>
          </a:p>
          <a:p>
            <a:r>
              <a:rPr lang="is-IS" dirty="0"/>
              <a:t>305,706,093 bytes (305.7 MB on disk</a:t>
            </a:r>
            <a:r>
              <a:rPr lang="is-IS" dirty="0" smtClean="0"/>
              <a:t>) </a:t>
            </a:r>
            <a:endParaRPr lang="en-US" dirty="0" smtClean="0"/>
          </a:p>
        </p:txBody>
      </p:sp>
    </p:spTree>
    <p:extLst>
      <p:ext uri="{BB962C8B-B14F-4D97-AF65-F5344CB8AC3E}">
        <p14:creationId xmlns:p14="http://schemas.microsoft.com/office/powerpoint/2010/main" val="20659936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tm?</a:t>
            </a:r>
            <a:endParaRPr lang="en-US" dirty="0"/>
          </a:p>
        </p:txBody>
      </p:sp>
      <p:sp>
        <p:nvSpPr>
          <p:cNvPr id="3" name="Content Placeholder 2"/>
          <p:cNvSpPr>
            <a:spLocks noGrp="1"/>
          </p:cNvSpPr>
          <p:nvPr>
            <p:ph sz="quarter" idx="13"/>
          </p:nvPr>
        </p:nvSpPr>
        <p:spPr/>
        <p:txBody>
          <a:bodyPr/>
          <a:lstStyle/>
          <a:p>
            <a:r>
              <a:rPr lang="en-US" dirty="0" smtClean="0"/>
              <a:t>Text mining is also known as intelligent text analysis, text data mining, or knowledge-discovery in text</a:t>
            </a:r>
          </a:p>
          <a:p>
            <a:r>
              <a:rPr lang="en-US" dirty="0" smtClean="0"/>
              <a:t>Refers to the process of extracting interesting and non-trivial information and knowledge from unstructured text</a:t>
            </a:r>
            <a:endParaRPr lang="en-US" dirty="0"/>
          </a:p>
          <a:p>
            <a:r>
              <a:rPr lang="en-US" dirty="0" smtClean="0"/>
              <a:t>deriving high-quality information</a:t>
            </a:r>
            <a:endParaRPr lang="en-US" dirty="0"/>
          </a:p>
        </p:txBody>
      </p:sp>
    </p:spTree>
    <p:extLst>
      <p:ext uri="{BB962C8B-B14F-4D97-AF65-F5344CB8AC3E}">
        <p14:creationId xmlns:p14="http://schemas.microsoft.com/office/powerpoint/2010/main" val="13227540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use tm?</a:t>
            </a:r>
            <a:endParaRPr lang="en-US" dirty="0"/>
          </a:p>
        </p:txBody>
      </p:sp>
      <p:sp>
        <p:nvSpPr>
          <p:cNvPr id="3" name="Content Placeholder 2"/>
          <p:cNvSpPr>
            <a:spLocks noGrp="1"/>
          </p:cNvSpPr>
          <p:nvPr>
            <p:ph sz="quarter" idx="13"/>
          </p:nvPr>
        </p:nvSpPr>
        <p:spPr/>
        <p:txBody>
          <a:bodyPr/>
          <a:lstStyle/>
          <a:p>
            <a:r>
              <a:rPr lang="en-US" dirty="0" err="1" smtClean="0"/>
              <a:t>Comsumer</a:t>
            </a:r>
            <a:r>
              <a:rPr lang="en-US" dirty="0" smtClean="0"/>
              <a:t> complaints usually in paragraph form </a:t>
            </a:r>
          </a:p>
          <a:p>
            <a:r>
              <a:rPr lang="en-US" dirty="0" smtClean="0"/>
              <a:t>Tm techniques help organize data </a:t>
            </a:r>
          </a:p>
          <a:p>
            <a:r>
              <a:rPr lang="en-US" dirty="0" err="1" smtClean="0"/>
              <a:t>retrives</a:t>
            </a:r>
            <a:r>
              <a:rPr lang="en-US" dirty="0" smtClean="0"/>
              <a:t> valuable information from textual data</a:t>
            </a:r>
          </a:p>
          <a:p>
            <a:r>
              <a:rPr lang="en-US" dirty="0" smtClean="0"/>
              <a:t>Allows data to be easily analyzed </a:t>
            </a:r>
          </a:p>
        </p:txBody>
      </p:sp>
    </p:spTree>
    <p:extLst>
      <p:ext uri="{BB962C8B-B14F-4D97-AF65-F5344CB8AC3E}">
        <p14:creationId xmlns:p14="http://schemas.microsoft.com/office/powerpoint/2010/main" val="7265074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 </a:t>
            </a:r>
            <a:endParaRPr lang="en-US" dirty="0"/>
          </a:p>
        </p:txBody>
      </p:sp>
      <p:sp>
        <p:nvSpPr>
          <p:cNvPr id="3" name="Content Placeholder 2"/>
          <p:cNvSpPr>
            <a:spLocks noGrp="1"/>
          </p:cNvSpPr>
          <p:nvPr>
            <p:ph sz="quarter" idx="13"/>
          </p:nvPr>
        </p:nvSpPr>
        <p:spPr/>
        <p:txBody>
          <a:bodyPr/>
          <a:lstStyle/>
          <a:p>
            <a:pPr marL="0" indent="0">
              <a:buNone/>
            </a:pPr>
            <a:r>
              <a:rPr lang="en-US" dirty="0" smtClean="0"/>
              <a:t>Text Preprocessing</a:t>
            </a:r>
          </a:p>
          <a:p>
            <a:r>
              <a:rPr lang="en-US" dirty="0" smtClean="0"/>
              <a:t>Text analysis</a:t>
            </a:r>
          </a:p>
          <a:p>
            <a:r>
              <a:rPr lang="en-US" dirty="0" smtClean="0"/>
              <a:t>Array </a:t>
            </a:r>
            <a:r>
              <a:rPr lang="en-US" dirty="0"/>
              <a:t>of words, with stop words removed</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16781101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0" y="0"/>
            <a:ext cx="12191999" cy="6958013"/>
          </a:xfrm>
        </p:spPr>
      </p:pic>
    </p:spTree>
    <p:extLst>
      <p:ext uri="{BB962C8B-B14F-4D97-AF65-F5344CB8AC3E}">
        <p14:creationId xmlns:p14="http://schemas.microsoft.com/office/powerpoint/2010/main" val="19484921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t>
            </a:r>
            <a:endParaRPr lang="en-US" dirty="0"/>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801" y="1992313"/>
            <a:ext cx="3769388" cy="33115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0150" y="1992313"/>
            <a:ext cx="4787900" cy="1193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871" y="3340661"/>
            <a:ext cx="6948142" cy="2917264"/>
          </a:xfrm>
          <a:prstGeom prst="rect">
            <a:avLst/>
          </a:prstGeom>
        </p:spPr>
      </p:pic>
    </p:spTree>
    <p:extLst>
      <p:ext uri="{BB962C8B-B14F-4D97-AF65-F5344CB8AC3E}">
        <p14:creationId xmlns:p14="http://schemas.microsoft.com/office/powerpoint/2010/main" val="7630453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complaints raised against each product?</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2063750"/>
            <a:ext cx="4419600" cy="5588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0" y="2848535"/>
            <a:ext cx="4419600" cy="31496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299" y="1837765"/>
            <a:ext cx="6886575" cy="4430828"/>
          </a:xfrm>
          <a:prstGeom prst="rect">
            <a:avLst/>
          </a:prstGeom>
        </p:spPr>
      </p:pic>
    </p:spTree>
    <p:extLst>
      <p:ext uri="{BB962C8B-B14F-4D97-AF65-F5344CB8AC3E}">
        <p14:creationId xmlns:p14="http://schemas.microsoft.com/office/powerpoint/2010/main" val="197624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many complaints raised against each company?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575" y="1960563"/>
            <a:ext cx="6908800" cy="4381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1" y="3029444"/>
            <a:ext cx="3892550" cy="36787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670" y="1906554"/>
            <a:ext cx="3783012" cy="1054100"/>
          </a:xfrm>
          <a:prstGeom prst="rect">
            <a:avLst/>
          </a:prstGeom>
        </p:spPr>
      </p:pic>
    </p:spTree>
    <p:extLst>
      <p:ext uri="{BB962C8B-B14F-4D97-AF65-F5344CB8AC3E}">
        <p14:creationId xmlns:p14="http://schemas.microsoft.com/office/powerpoint/2010/main" val="132042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125</TotalTime>
  <Words>511</Words>
  <Application>Microsoft Macintosh PowerPoint</Application>
  <PresentationFormat>Custom</PresentationFormat>
  <Paragraphs>45</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Main Event</vt:lpstr>
      <vt:lpstr>Analyzing consumer complaints</vt:lpstr>
      <vt:lpstr>Resources </vt:lpstr>
      <vt:lpstr>What is tm?</vt:lpstr>
      <vt:lpstr>Why use tm?</vt:lpstr>
      <vt:lpstr>Process </vt:lpstr>
      <vt:lpstr>PowerPoint Presentation</vt:lpstr>
      <vt:lpstr>Data </vt:lpstr>
      <vt:lpstr>How many complaints raised against each product?</vt:lpstr>
      <vt:lpstr>How many complaints raised against each company?</vt:lpstr>
      <vt:lpstr>How many complaints have received timely response?</vt:lpstr>
      <vt:lpstr>How many consumer disputed?</vt:lpstr>
      <vt:lpstr>Different types of responses from companies</vt:lpstr>
      <vt:lpstr>Most common words </vt:lpstr>
      <vt:lpstr>Word frequencies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consumer complaints</dc:title>
  <dc:creator>Dalya Khatun</dc:creator>
  <cp:lastModifiedBy>Zoya Ansari</cp:lastModifiedBy>
  <cp:revision>13</cp:revision>
  <dcterms:created xsi:type="dcterms:W3CDTF">2017-04-09T17:13:05Z</dcterms:created>
  <dcterms:modified xsi:type="dcterms:W3CDTF">2017-04-09T20:34:17Z</dcterms:modified>
</cp:coreProperties>
</file>