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734B7-2C6C-4B42-B6C0-FBB04413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E03AD43-8923-4E0D-BAE8-8E12BDA7A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FFFDFA8-EBB7-4F26-BC12-924645AEB871}"/>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a16="http://schemas.microsoft.com/office/drawing/2014/main" xmlns="" id="{973933D5-2E96-4EC7-A67B-6E2A4E6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05DD61-9C5B-4831-A2B0-245D1F291859}"/>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76359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50FE0-46ED-496D-BE2C-FAE7D1BA2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D719DB2-93EA-44A4-BE05-B6D74CB42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5B00D9-5AFF-43E4-BE57-062E7DB8B5BB}"/>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a16="http://schemas.microsoft.com/office/drawing/2014/main" xmlns="" id="{4A16EBFE-6330-4CC2-98B3-F01EF2E65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3E993A-BC50-4344-BF8B-2606E5B12485}"/>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8095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D6127FD-77AF-4410-A372-56011F503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0EE833-CD85-4A28-87DB-CFF09F58D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C2227C0-AF76-4A9E-9723-FB2FA1C7D7D6}"/>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a16="http://schemas.microsoft.com/office/drawing/2014/main" xmlns="" id="{98EA1B56-3853-4AB8-9E03-4CC6A321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282834-BD2D-4A36-B24F-0C68843E6A8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84731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19486-F176-4399-B949-27764FE71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82D272-B603-4D7D-A56C-14B2D9B74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DA0CA06-2920-4273-81BC-5CF58DBF8DD8}"/>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a16="http://schemas.microsoft.com/office/drawing/2014/main" xmlns="" id="{E676F5C9-7B47-4FA4-B733-12CD9049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348A95-C3F1-4D64-8F93-19B593C24DA7}"/>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030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C1A7A-E9B5-4027-A47A-3122DA82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AEDC6A3-0BFB-4534-B9DB-DE6B7B56B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E094A1-A83D-43CA-882F-6D4D10EA4527}"/>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a16="http://schemas.microsoft.com/office/drawing/2014/main" xmlns="" id="{84ACA564-1429-4A16-950C-D3AB66587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3B7433-47FC-406E-AA55-33077BCED2E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94264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DEE19-39D0-4B81-AC18-891D3505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73B62AE-036A-4AC8-B94F-74787512D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4359F1C-71A5-474A-9930-042AFD73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426B4A7-F19C-4A9E-8E94-B563FC23B8F0}"/>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6" name="Footer Placeholder 5">
            <a:extLst>
              <a:ext uri="{FF2B5EF4-FFF2-40B4-BE49-F238E27FC236}">
                <a16:creationId xmlns:a16="http://schemas.microsoft.com/office/drawing/2014/main" xmlns="" id="{EC3029D0-2D81-4089-9A86-285828A31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097A859-9707-4E6C-89C0-B3056F035F3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4931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AABB1-79F9-40A7-9F90-5FE8B76BD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333AD4-A4E9-48C8-8FEA-AD110977D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A754B02-E037-4D58-BEE8-58C17B34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E4752D-1EB0-4E79-95A7-50AFD2B1D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3FDEB49-9652-468A-A001-2C602EB36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C578C9B-4C41-4E04-89E6-76C42D54F6CE}"/>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8" name="Footer Placeholder 7">
            <a:extLst>
              <a:ext uri="{FF2B5EF4-FFF2-40B4-BE49-F238E27FC236}">
                <a16:creationId xmlns:a16="http://schemas.microsoft.com/office/drawing/2014/main" xmlns="" id="{4E9BDC25-C096-4967-93DA-FA83CA45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80E947C-0DA1-45EC-8034-25A01739356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92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EB0E0-2BB0-46D2-91F0-238D8423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CF9EB27-C860-4FBA-98FE-657BB29D30E9}"/>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4" name="Footer Placeholder 3">
            <a:extLst>
              <a:ext uri="{FF2B5EF4-FFF2-40B4-BE49-F238E27FC236}">
                <a16:creationId xmlns:a16="http://schemas.microsoft.com/office/drawing/2014/main" xmlns="" id="{B5634758-CC2A-456B-B637-6197582DF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04F5706-E904-4ED8-93D1-4A6DF2975D0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519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0D6DD2-C4FF-4C7B-83FB-064067AAAE91}"/>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3" name="Footer Placeholder 2">
            <a:extLst>
              <a:ext uri="{FF2B5EF4-FFF2-40B4-BE49-F238E27FC236}">
                <a16:creationId xmlns:a16="http://schemas.microsoft.com/office/drawing/2014/main" xmlns="" id="{7A3CE253-D54A-4B10-BCC4-F13492222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2A68307-7841-4E15-B206-B8CEEA8A961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1126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48D88-DA48-4950-BB5E-1507171E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915225B-334B-49F4-9E8A-FBF46CFCD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2AA4BBF-17B3-4652-B48C-B57D2F5A5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2DA3C70-9CEF-4CF2-B9CC-0274FF9DDB6E}"/>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6" name="Footer Placeholder 5">
            <a:extLst>
              <a:ext uri="{FF2B5EF4-FFF2-40B4-BE49-F238E27FC236}">
                <a16:creationId xmlns:a16="http://schemas.microsoft.com/office/drawing/2014/main" xmlns="" id="{02141F50-4B9A-48E6-8939-ACDC476C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777B3F2-F2D8-470F-9AEF-1DB768A9227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9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E75-2109-48EE-8DF2-20CC288F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D30BDDD-DCCF-4F3D-8372-8D7E6C30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8308D3C-A90F-4654-8607-681D9165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8D2E2D-B6BA-4A67-A7F7-151AC73F63F3}"/>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6" name="Footer Placeholder 5">
            <a:extLst>
              <a:ext uri="{FF2B5EF4-FFF2-40B4-BE49-F238E27FC236}">
                <a16:creationId xmlns:a16="http://schemas.microsoft.com/office/drawing/2014/main" xmlns="" id="{6DF9893C-FDCD-4953-8EB1-5EEB23037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9F0FDB1-5C03-4412-9DB2-C0E3F6E2EEAC}"/>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7801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F9CDEAC-4ABB-4BE5-81B0-F5FC9A5DC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630F7F1-17FD-458A-BABF-8B8EF0F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2383C2-B0CA-488F-B799-605D1D65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A93D0-2A0C-440C-99A8-4451284861EF}" type="datetimeFigureOut">
              <a:rPr lang="en-IN" smtClean="0"/>
              <a:t>29-11-2021</a:t>
            </a:fld>
            <a:endParaRPr lang="en-IN"/>
          </a:p>
        </p:txBody>
      </p:sp>
      <p:sp>
        <p:nvSpPr>
          <p:cNvPr id="5" name="Footer Placeholder 4">
            <a:extLst>
              <a:ext uri="{FF2B5EF4-FFF2-40B4-BE49-F238E27FC236}">
                <a16:creationId xmlns:a16="http://schemas.microsoft.com/office/drawing/2014/main" xmlns="" id="{871B1165-CA95-4F25-963F-C1A1BF66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F89DF9F-65C8-4E8C-82BD-A3A1D7D49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9988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xmlns="" id="{51CDB5EF-42A1-41DB-84B7-C6F16BA94144}"/>
              </a:ext>
            </a:extLst>
          </p:cNvPr>
          <p:cNvGraphicFramePr>
            <a:graphicFrameLocks noGrp="1"/>
          </p:cNvGraphicFramePr>
          <p:nvPr>
            <p:extLst>
              <p:ext uri="{D42A27DB-BD31-4B8C-83A1-F6EECF244321}">
                <p14:modId xmlns:p14="http://schemas.microsoft.com/office/powerpoint/2010/main" val="659720267"/>
              </p:ext>
            </p:extLst>
          </p:nvPr>
        </p:nvGraphicFramePr>
        <p:xfrm>
          <a:off x="2618508" y="2642741"/>
          <a:ext cx="6326909" cy="1671730"/>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xmlns="" val="2925718460"/>
                    </a:ext>
                  </a:extLst>
                </a:gridCol>
                <a:gridCol w="4015669">
                  <a:extLst>
                    <a:ext uri="{9D8B030D-6E8A-4147-A177-3AD203B41FA5}">
                      <a16:colId xmlns:a16="http://schemas.microsoft.com/office/drawing/2014/main" xmlns=""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smtClean="0">
                          <a:solidFill>
                            <a:schemeClr val="accent1">
                              <a:lumMod val="50000"/>
                            </a:schemeClr>
                          </a:solidFill>
                          <a:effectLst/>
                        </a:rPr>
                        <a:t>Mohammad</a:t>
                      </a:r>
                      <a:r>
                        <a:rPr lang="en-US" sz="1800" baseline="0" dirty="0" smtClean="0">
                          <a:solidFill>
                            <a:schemeClr val="accent1">
                              <a:lumMod val="50000"/>
                            </a:schemeClr>
                          </a:solidFill>
                          <a:effectLst/>
                        </a:rPr>
                        <a:t> Danish , </a:t>
                      </a:r>
                      <a:r>
                        <a:rPr lang="en-US" sz="1800" baseline="0" dirty="0" err="1" smtClean="0">
                          <a:solidFill>
                            <a:schemeClr val="accent1">
                              <a:lumMod val="50000"/>
                            </a:schemeClr>
                          </a:solidFill>
                          <a:effectLst/>
                        </a:rPr>
                        <a:t>Nandani</a:t>
                      </a:r>
                      <a:r>
                        <a:rPr lang="en-US" sz="1800" baseline="0" dirty="0" smtClean="0">
                          <a:solidFill>
                            <a:schemeClr val="accent1">
                              <a:lumMod val="50000"/>
                            </a:schemeClr>
                          </a:solidFill>
                          <a:effectLst/>
                        </a:rPr>
                        <a:t> Gupta</a:t>
                      </a:r>
                    </a:p>
                    <a:p>
                      <a:pPr marL="457200" lvl="0" algn="ctr">
                        <a:lnSpc>
                          <a:spcPct val="150000"/>
                        </a:lnSpc>
                        <a:spcBef>
                          <a:spcPts val="5"/>
                        </a:spcBef>
                        <a:spcAft>
                          <a:spcPts val="0"/>
                        </a:spcAft>
                      </a:pPr>
                      <a:r>
                        <a:rPr lang="en-US" sz="1800" baseline="0" dirty="0" err="1" smtClean="0">
                          <a:solidFill>
                            <a:schemeClr val="accent1">
                              <a:lumMod val="50000"/>
                            </a:schemeClr>
                          </a:solidFill>
                          <a:effectLst/>
                        </a:rPr>
                        <a:t>Deeksha</a:t>
                      </a:r>
                      <a:r>
                        <a:rPr lang="en-US" sz="1800" baseline="0" dirty="0" smtClean="0">
                          <a:solidFill>
                            <a:schemeClr val="accent1">
                              <a:lumMod val="50000"/>
                            </a:schemeClr>
                          </a:solidFill>
                          <a:effectLst/>
                        </a:rPr>
                        <a:t> Sharma ,Nitin </a:t>
                      </a:r>
                      <a:r>
                        <a:rPr lang="en-US" sz="1800" baseline="0" dirty="0" err="1" smtClean="0">
                          <a:solidFill>
                            <a:schemeClr val="accent1">
                              <a:lumMod val="50000"/>
                            </a:schemeClr>
                          </a:solidFill>
                          <a:effectLst/>
                        </a:rPr>
                        <a:t>kushwaha</a:t>
                      </a:r>
                      <a:endParaRPr lang="en-IN" sz="1800" dirty="0">
                        <a:solidFill>
                          <a:schemeClr val="accent1">
                            <a:lumMod val="50000"/>
                          </a:schemeClr>
                        </a:solidFill>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65827938"/>
                  </a:ext>
                </a:extLst>
              </a:tr>
              <a:tr h="401286">
                <a:tc>
                  <a:txBody>
                    <a:bodyPr/>
                    <a:lstStyle/>
                    <a:p>
                      <a:pPr marR="60960" lvl="1" algn="just">
                        <a:lnSpc>
                          <a:spcPct val="150000"/>
                        </a:lnSpc>
                        <a:spcBef>
                          <a:spcPts val="5"/>
                        </a:spcBef>
                        <a:spcAft>
                          <a:spcPts val="0"/>
                        </a:spcAft>
                      </a:pPr>
                      <a:r>
                        <a:rPr lang="en-US" sz="1800" dirty="0">
                          <a:solidFill>
                            <a:srgbClr val="C00000"/>
                          </a:solidFill>
                          <a:effectLst/>
                        </a:rPr>
                        <a:t>Last</a:t>
                      </a:r>
                      <a:r>
                        <a:rPr lang="en-US" sz="1800" spc="-10" dirty="0">
                          <a:solidFill>
                            <a:srgbClr val="C00000"/>
                          </a:solidFill>
                          <a:effectLst/>
                        </a:rPr>
                        <a:t> </a:t>
                      </a:r>
                      <a:r>
                        <a:rPr lang="en-US" sz="1800" dirty="0">
                          <a:solidFill>
                            <a:srgbClr val="C00000"/>
                          </a:solidFill>
                          <a:effectLst/>
                        </a:rPr>
                        <a: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smtClean="0">
                          <a:solidFill>
                            <a:schemeClr val="accent1">
                              <a:lumMod val="50000"/>
                            </a:schemeClr>
                          </a:solidFill>
                          <a:effectLst/>
                        </a:rPr>
                        <a:t>28-Nov-2021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a16="http://schemas.microsoft.com/office/drawing/2014/main" xmlns="" id="{AA1DDDAC-C683-4FC1-B851-042B7D0B7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67" y="1103531"/>
            <a:ext cx="10651312" cy="4707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759AAA4-6CBF-4CE0-9D8F-4C5376BC0D2B}"/>
              </a:ext>
            </a:extLst>
          </p:cNvPr>
          <p:cNvSpPr txBox="1"/>
          <p:nvPr/>
        </p:nvSpPr>
        <p:spPr>
          <a:xfrm>
            <a:off x="258618" y="796057"/>
            <a:ext cx="11628581" cy="1027782"/>
          </a:xfrm>
          <a:prstGeom prst="rect">
            <a:avLst/>
          </a:prstGeom>
          <a:noFill/>
        </p:spPr>
        <p:txBody>
          <a:bodyPr wrap="square">
            <a:spAutoFit/>
          </a:bodyPr>
          <a:lstStyle/>
          <a:p>
            <a:pPr algn="just">
              <a:lnSpc>
                <a:spcPct val="115000"/>
              </a:lnSpc>
              <a:spcBef>
                <a:spcPts val="5"/>
              </a:spcBef>
            </a:pPr>
            <a:r>
              <a:rPr lang="en-US" sz="18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Considering the case of Item-Weight, the feature item weight is shown to have a low correlation with the target variable Item-Outlet-Sales in below Fig.</a:t>
            </a:r>
            <a:endParaRPr lang="en-IN" sz="1800" dirty="0">
              <a:effectLst/>
              <a:latin typeface="Times New Roman" panose="02020603050405020304" pitchFamily="18" charset="0"/>
              <a:ea typeface="Times New Roman" panose="02020603050405020304" pitchFamily="18" charset="0"/>
            </a:endParaRPr>
          </a:p>
        </p:txBody>
      </p:sp>
      <p:pic>
        <p:nvPicPr>
          <p:cNvPr id="6" name="image9.jpeg">
            <a:extLst>
              <a:ext uri="{FF2B5EF4-FFF2-40B4-BE49-F238E27FC236}">
                <a16:creationId xmlns:a16="http://schemas.microsoft.com/office/drawing/2014/main" xmlns="" id="{935E77D5-1463-42BE-91B7-EEBD9C3CDE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781" y="2249054"/>
            <a:ext cx="9735127" cy="3920837"/>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a16="http://schemas.microsoft.com/office/drawing/2014/main" xmlns="" id="{C4029BDF-0F17-4D9A-8616-288714E33F32}"/>
              </a:ext>
            </a:extLst>
          </p:cNvPr>
          <p:cNvPicPr/>
          <p:nvPr/>
        </p:nvPicPr>
        <p:blipFill>
          <a:blip r:embed="rId2" cstate="print"/>
          <a:stretch>
            <a:fillRect/>
          </a:stretch>
        </p:blipFill>
        <p:spPr>
          <a:xfrm>
            <a:off x="493682" y="1864764"/>
            <a:ext cx="11338099" cy="4222000"/>
          </a:xfrm>
          <a:prstGeom prst="rect">
            <a:avLst/>
          </a:prstGeom>
        </p:spPr>
      </p:pic>
      <p:sp>
        <p:nvSpPr>
          <p:cNvPr id="4" name="TextBox 3">
            <a:extLst>
              <a:ext uri="{FF2B5EF4-FFF2-40B4-BE49-F238E27FC236}">
                <a16:creationId xmlns:a16="http://schemas.microsoft.com/office/drawing/2014/main" xmlns="" id="{74134B87-7F1A-46D7-9BFA-9E3C3C136CB1}"/>
              </a:ext>
            </a:extLst>
          </p:cNvPr>
          <p:cNvSpPr txBox="1"/>
          <p:nvPr/>
        </p:nvSpPr>
        <p:spPr>
          <a:xfrm>
            <a:off x="493682" y="495235"/>
            <a:ext cx="11338099"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As can be seen from below Fig. there is no significant relation found between the year of store establishment and the sales for the items. Values can also be combined into variables that</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classify them into periods and give meaningful</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xmlns=""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89511D1-C017-4AA8-9A1C-201A07B93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52" y="257175"/>
            <a:ext cx="7923183" cy="3295650"/>
          </a:xfrm>
          <a:prstGeom prst="rect">
            <a:avLst/>
          </a:prstGeom>
          <a:noFill/>
          <a:ln>
            <a:noFill/>
          </a:ln>
        </p:spPr>
      </p:pic>
      <p:sp>
        <p:nvSpPr>
          <p:cNvPr id="6" name="TextBox 5">
            <a:extLst>
              <a:ext uri="{FF2B5EF4-FFF2-40B4-BE49-F238E27FC236}">
                <a16:creationId xmlns:a16="http://schemas.microsoft.com/office/drawing/2014/main" xmlns=""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67AF224A-B484-40A2-8A77-0A3421CBB3D1}"/>
              </a:ext>
            </a:extLst>
          </p:cNvPr>
          <p:cNvSpPr txBox="1"/>
          <p:nvPr/>
        </p:nvSpPr>
        <p:spPr>
          <a:xfrm>
            <a:off x="406400" y="1130799"/>
            <a:ext cx="11360727" cy="2814360"/>
          </a:xfrm>
          <a:prstGeom prst="rect">
            <a:avLst/>
          </a:prstGeom>
          <a:noFill/>
        </p:spPr>
        <p:txBody>
          <a:bodyPr wrap="square">
            <a:sp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Item_Outlet_Sales was calculated to be 3364.95 for OUT027 location. The location with second highest median score (OUT035) had a median value of 2109.25.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are higher for Gradient boost model than average. Also its RMSE value is low as compared to other model with highest CV score. Therefore, the gradient boost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xmlns=""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xmlns=""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xmlns=""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8726C5C-5CC9-47BF-907C-A0C276F4A060}"/>
              </a:ext>
            </a:extLst>
          </p:cNvPr>
          <p:cNvSpPr txBox="1"/>
          <p:nvPr/>
        </p:nvSpPr>
        <p:spPr>
          <a:xfrm>
            <a:off x="277091" y="129308"/>
            <a:ext cx="11637818" cy="6767045"/>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a:t>
            </a:r>
            <a:endParaRPr lang="en-IN" dirty="0">
              <a:effectLst/>
              <a:latin typeface="Times New Roman" panose="02020603050405020304" pitchFamily="18" charset="0"/>
              <a:ea typeface="Times New Roman" panose="02020603050405020304" pitchFamily="18" charset="0"/>
            </a:endParaRPr>
          </a:p>
          <a:p>
            <a:pPr algn="just"/>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US" u="sng" dirty="0">
              <a:solidFill>
                <a:srgbClr val="0563C1"/>
              </a:solidFill>
              <a:effectLst/>
              <a:latin typeface="Calibri" panose="020F0502020204030204" pitchFamily="34"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A9A8CD1-E6F9-4400-8C66-68C4C0B4C6BE}"/>
              </a:ext>
            </a:extLst>
          </p:cNvPr>
          <p:cNvSpPr txBox="1"/>
          <p:nvPr/>
        </p:nvSpPr>
        <p:spPr>
          <a:xfrm>
            <a:off x="184727" y="126838"/>
            <a:ext cx="11822545" cy="6407716"/>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Gradient boost, Random forest and XGBoost were used .</a:t>
            </a:r>
          </a:p>
          <a:p>
            <a:pPr marL="342900" lvl="0" indent="-342900" algn="just">
              <a:lnSpc>
                <a:spcPct val="115000"/>
              </a:lnSpc>
              <a:buFont typeface="Arial" panose="020B0604020202020204" pitchFamily="34" charset="0"/>
              <a:buChar char="•"/>
              <a:tabLst>
                <a:tab pos="318770" algn="l"/>
                <a:tab pos="457200" algn="l"/>
              </a:tabLst>
            </a:pP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xmlns="" val="3167378334"/>
                    </a:ext>
                  </a:extLst>
                </a:gridCol>
                <a:gridCol w="837826">
                  <a:extLst>
                    <a:ext uri="{9D8B030D-6E8A-4147-A177-3AD203B41FA5}">
                      <a16:colId xmlns:a16="http://schemas.microsoft.com/office/drawing/2014/main" xmlns="" val="2340660715"/>
                    </a:ext>
                  </a:extLst>
                </a:gridCol>
                <a:gridCol w="5751993">
                  <a:extLst>
                    <a:ext uri="{9D8B030D-6E8A-4147-A177-3AD203B41FA5}">
                      <a16:colId xmlns:a16="http://schemas.microsoft.com/office/drawing/2014/main" xmlns=""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3271296721"/>
                  </a:ext>
                </a:extLst>
              </a:tr>
              <a:tr h="310129">
                <a:tc>
                  <a:txBody>
                    <a:bodyPr/>
                    <a:lstStyle/>
                    <a:p>
                      <a:pPr marL="6350" indent="-6350" algn="just">
                        <a:lnSpc>
                          <a:spcPct val="103000"/>
                        </a:lnSpc>
                        <a:spcAft>
                          <a:spcPts val="630"/>
                        </a:spcAft>
                      </a:pPr>
                      <a:r>
                        <a:rPr lang="en-US" sz="1100">
                          <a:effectLst/>
                        </a:rPr>
                        <a:t>Item_Weight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Weight of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xmlns="" val="69720518"/>
                  </a:ext>
                </a:extLst>
              </a:tr>
            </a:tbl>
          </a:graphicData>
        </a:graphic>
      </p:graphicFrame>
      <p:sp>
        <p:nvSpPr>
          <p:cNvPr id="6" name="TextBox 5">
            <a:extLst>
              <a:ext uri="{FF2B5EF4-FFF2-40B4-BE49-F238E27FC236}">
                <a16:creationId xmlns:a16="http://schemas.microsoft.com/office/drawing/2014/main" xmlns=""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xmlns=""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noFill/>
          <a:ln>
            <a:noFill/>
          </a:ln>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xmlns=""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18AC5C-ABCC-44E5-8BA4-0F23D9276709}"/>
              </a:ext>
            </a:extLst>
          </p:cNvPr>
          <p:cNvSpPr txBox="1"/>
          <p:nvPr/>
        </p:nvSpPr>
        <p:spPr>
          <a:xfrm>
            <a:off x="267855" y="286327"/>
            <a:ext cx="11425381" cy="6524863"/>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3.</a:t>
            </a:r>
            <a:r>
              <a:rPr lang="en-US" sz="2000" b="1" u="sng" dirty="0">
                <a:effectLst/>
                <a:latin typeface="Calibri" panose="020F0502020204030204" pitchFamily="34" charset="0"/>
                <a:ea typeface="Times New Roman" panose="02020603050405020304" pitchFamily="18" charset="0"/>
              </a:rPr>
              <a:t> Data Transformation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Database Insertion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Both train and test data set are inserted into database. Here mongoDB database is used to stored the data set. Separate collections were created for both train and test set.</a:t>
            </a:r>
          </a:p>
          <a:p>
            <a:pPr algn="just"/>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6.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‘Reg’ and ‘Non-edible’.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9D4B56-356F-4462-B0D8-0CDB2FE08B9D}"/>
              </a:ext>
            </a:extLst>
          </p:cNvPr>
          <p:cNvSpPr txBox="1"/>
          <p:nvPr/>
        </p:nvSpPr>
        <p:spPr>
          <a:xfrm>
            <a:off x="272472" y="705177"/>
            <a:ext cx="11647055" cy="5447645"/>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Gradient boost, Random Forest and XGBoost regressor. The parameters of all these 4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7F8ED5F-B8A9-4DC0-9A09-DF6747DF00B0}"/>
              </a:ext>
            </a:extLst>
          </p:cNvPr>
          <p:cNvSpPr txBox="1"/>
          <p:nvPr/>
        </p:nvSpPr>
        <p:spPr>
          <a:xfrm>
            <a:off x="184727" y="790690"/>
            <a:ext cx="11822546" cy="3416320"/>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a:t>
            </a:r>
            <a:r>
              <a:rPr lang="en-US" u="sng" dirty="0">
                <a:solidFill>
                  <a:srgbClr val="0563C1"/>
                </a:solidFill>
                <a:latin typeface="Calibri" panose="020F0502020204030204" pitchFamily="34" charset="0"/>
                <a:ea typeface="Times New Roman" panose="02020603050405020304" pitchFamily="18" charset="0"/>
              </a:rPr>
              <a:t>https://big-mart-salesprediction.herokuapp.com/</a:t>
            </a:r>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a:extLst>
              <a:ext uri="{FF2B5EF4-FFF2-40B4-BE49-F238E27FC236}">
                <a16:creationId xmlns:a16="http://schemas.microsoft.com/office/drawing/2014/main" xmlns="" id="{C49920CF-41B1-4E37-9FFD-CA85C3E3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45" y="2123201"/>
            <a:ext cx="11360727" cy="22878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6">
            <a:extLst>
              <a:ext uri="{FF2B5EF4-FFF2-40B4-BE49-F238E27FC236}">
                <a16:creationId xmlns:a16="http://schemas.microsoft.com/office/drawing/2014/main" xmlns="" id="{70E02B15-F26A-4260-AD98-160708A8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0" y="4592499"/>
            <a:ext cx="11360727" cy="2027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xmlns=""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xmlns=""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xmlns=""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1757</Words>
  <Application>Microsoft Office PowerPoint</Application>
  <PresentationFormat>Custom</PresentationFormat>
  <Paragraphs>164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hp</cp:lastModifiedBy>
  <cp:revision>4</cp:revision>
  <dcterms:created xsi:type="dcterms:W3CDTF">2021-09-11T17:23:38Z</dcterms:created>
  <dcterms:modified xsi:type="dcterms:W3CDTF">2021-11-29T16:07:44Z</dcterms:modified>
</cp:coreProperties>
</file>