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60" r:id="rId5"/>
    <p:sldId id="261" r:id="rId6"/>
    <p:sldId id="265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C734B7-2C6C-4B42-B6C0-FBB04413F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03AD43-8923-4E0D-BAE8-8E12BDA7A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FFDFA8-EBB7-4F26-BC12-924645AE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3933D5-2E96-4EC7-A67B-6E2A4E69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05DD61-9C5B-4831-A2B0-245D1F2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050FE0-46ED-496D-BE2C-FAE7D1BA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D719DB2-93EA-44A4-BE05-B6D74CB42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5B00D9-5AFF-43E4-BE57-062E7DB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16EBFE-6330-4CC2-98B3-F01EF2E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3E993A-BC50-4344-BF8B-2606E5B1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0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D6127FD-77AF-4410-A372-56011F503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0EE833-CD85-4A28-87DB-CFF09F58D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2227C0-AF76-4A9E-9723-FB2FA1C7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EA1B56-3853-4AB8-9E03-4CC6A321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282834-BD2D-4A36-B24F-0C68843E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1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519486-F176-4399-B949-27764FE7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82D272-B603-4D7D-A56C-14B2D9B7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A0CA06-2920-4273-81BC-5CF58DBF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76F5C9-7B47-4FA4-B733-12CD9049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348A95-C3F1-4D64-8F93-19B593C2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8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7C1A7A-E9B5-4027-A47A-3122DA82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EDC6A3-0BFB-4534-B9DB-DE6B7B56B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E094A1-A83D-43CA-882F-6D4D10EA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ACA564-1429-4A16-950C-D3AB6658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3B7433-47FC-406E-AA55-33077BCE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4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DEE19-39D0-4B81-AC18-891D3505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3B62AE-036A-4AC8-B94F-74787512D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359F1C-71A5-474A-9930-042AFD735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26B4A7-F19C-4A9E-8E94-B563FC23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3029D0-2D81-4089-9A86-285828A3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97A859-9707-4E6C-89C0-B3056F03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1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2AABB1-79F9-40A7-9F90-5FE8B76B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8333AD4-A4E9-48C8-8FEA-AD110977D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754B02-E037-4D58-BEE8-58C17B349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E4752D-1EB0-4E79-95A7-50AFD2B1D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3FDEB49-9652-468A-A001-2C602EB36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578C9B-4C41-4E04-89E6-76C42D54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E9BDC25-C096-4967-93DA-FA83CA45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80E947C-0DA1-45EC-8034-25A01739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1EB0E0-2BB0-46D2-91F0-238D8423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CF9EB27-C860-4FBA-98FE-657BB29D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5634758-CC2A-456B-B637-6197582D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4F5706-E904-4ED8-93D1-4A6DF297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6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D0D6DD2-C4FF-4C7B-83FB-064067AA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3CE253-D54A-4B10-BCC4-F1349222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A68307-7841-4E15-B206-B8CEEA8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3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548D88-DA48-4950-BB5E-1507171E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5225B-334B-49F4-9E8A-FBF46CFC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2AA4BBF-17B3-4652-B48C-B57D2F5A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2DA3C70-9CEF-4CF2-B9CC-0274FF9D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141F50-4B9A-48E6-8939-ACDC476C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77B3F2-F2D8-470F-9AEF-1DB768A9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11E75-2109-48EE-8DF2-20CC288F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D30BDDD-DCCF-4F3D-8372-8D7E6C30C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308D3C-A90F-4654-8607-681D9165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8D2E2D-B6BA-4A67-A7F7-151AC73F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DF9893C-FDCD-4953-8EB1-5EEB2303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F0FDB1-5C03-4412-9DB2-C0E3F6E2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5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F9CDEAC-4ABB-4BE5-81B0-F5FC9A5D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30F7F1-17FD-458A-BABF-8B8EF0F5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2383C2-B0CA-488F-B799-605D1D655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1B1165-CA95-4F25-963F-C1A1BF66B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89DF9F-65C8-4E8C-82BD-A3A1D7D49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F3DB90-8F10-49F2-A959-D190AF60F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963" y="794327"/>
            <a:ext cx="9144000" cy="8868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Product Demand Forecasting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51CDB5EF-42A1-41DB-84B7-C6F16BA9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06581"/>
              </p:ext>
            </p:extLst>
          </p:nvPr>
        </p:nvGraphicFramePr>
        <p:xfrm>
          <a:off x="2618508" y="2642741"/>
          <a:ext cx="6326909" cy="8487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11240">
                  <a:extLst>
                    <a:ext uri="{9D8B030D-6E8A-4147-A177-3AD203B41FA5}">
                      <a16:colId xmlns="" xmlns:a16="http://schemas.microsoft.com/office/drawing/2014/main" val="2925718460"/>
                    </a:ext>
                  </a:extLst>
                </a:gridCol>
                <a:gridCol w="4015669">
                  <a:extLst>
                    <a:ext uri="{9D8B030D-6E8A-4147-A177-3AD203B41FA5}">
                      <a16:colId xmlns="" xmlns:a16="http://schemas.microsoft.com/office/drawing/2014/main" val="528402813"/>
                    </a:ext>
                  </a:extLst>
                </a:gridCol>
              </a:tblGrid>
              <a:tr h="848770">
                <a:tc>
                  <a:txBody>
                    <a:bodyPr/>
                    <a:lstStyle/>
                    <a:p>
                      <a:pPr marR="61595" lvl="1" algn="just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Written</a:t>
                      </a:r>
                      <a:r>
                        <a:rPr lang="en-US" sz="1800" spc="-1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By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0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Mohammad</a:t>
                      </a:r>
                      <a:r>
                        <a:rPr lang="en-US" sz="1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Danish </a:t>
                      </a:r>
                      <a:endParaRPr lang="en-IN" sz="18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313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94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3A590D-BB64-4EDF-B628-5B463F860A81}"/>
              </a:ext>
            </a:extLst>
          </p:cNvPr>
          <p:cNvSpPr txBox="1"/>
          <p:nvPr/>
        </p:nvSpPr>
        <p:spPr>
          <a:xfrm>
            <a:off x="300181" y="494933"/>
            <a:ext cx="11591637" cy="3706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dirty="0"/>
          </a:p>
          <a:p>
            <a:pPr algn="just">
              <a:lnSpc>
                <a:spcPct val="115000"/>
              </a:lnSpc>
            </a:pP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</a:t>
            </a:r>
            <a:r>
              <a:rPr lang="en-US" dirty="0"/>
              <a:t>A private limited company is planning to offer some discounts during </a:t>
            </a:r>
            <a:r>
              <a:rPr lang="en-US" dirty="0" err="1"/>
              <a:t>diwali</a:t>
            </a:r>
            <a:r>
              <a:rPr lang="en-US" dirty="0"/>
              <a:t> period. The company wants to find the price at which its product can be a better deal compared to its competitors. For this task, the company provided a dataset of past changes in sales based on price changes. You need to train a model that can predict the demand for the product in the market with different price segments</a:t>
            </a:r>
            <a:r>
              <a:rPr lang="en-US" sz="1800" dirty="0" smtClean="0">
                <a:effectLst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en-US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Detection the features heavily responsible for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Actual product demand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Gives better insight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between the Actual Product demand and the  product Sold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/>
          </a:p>
          <a:p>
            <a:pPr marL="742950" lvl="1" indent="-285750">
              <a:spcBef>
                <a:spcPts val="960"/>
              </a:spcBef>
              <a:buSzPts val="1440"/>
              <a:buFont typeface="Noto Sans Symbols"/>
              <a:buChar char="⮚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To give the better deal to the customer as compared to </a:t>
            </a:r>
            <a:r>
              <a:rPr lang="en-US" dirty="0"/>
              <a:t>competitors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2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86B8A0E-355F-480C-88A8-C52968FC1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85227"/>
              </p:ext>
            </p:extLst>
          </p:nvPr>
        </p:nvGraphicFramePr>
        <p:xfrm>
          <a:off x="2103680" y="1907310"/>
          <a:ext cx="8384212" cy="2971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4393">
                  <a:extLst>
                    <a:ext uri="{9D8B030D-6E8A-4147-A177-3AD203B41FA5}">
                      <a16:colId xmlns="" xmlns:a16="http://schemas.microsoft.com/office/drawing/2014/main" val="3167378334"/>
                    </a:ext>
                  </a:extLst>
                </a:gridCol>
                <a:gridCol w="1588327">
                  <a:extLst>
                    <a:ext uri="{9D8B030D-6E8A-4147-A177-3AD203B41FA5}">
                      <a16:colId xmlns="" xmlns:a16="http://schemas.microsoft.com/office/drawing/2014/main" val="2340660715"/>
                    </a:ext>
                  </a:extLst>
                </a:gridCol>
                <a:gridCol w="5001492">
                  <a:extLst>
                    <a:ext uri="{9D8B030D-6E8A-4147-A177-3AD203B41FA5}">
                      <a16:colId xmlns="" xmlns:a16="http://schemas.microsoft.com/office/drawing/2014/main" val="430759994"/>
                    </a:ext>
                  </a:extLst>
                </a:gridCol>
              </a:tblGrid>
              <a:tr h="38635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solidFill>
                            <a:srgbClr val="92D050"/>
                          </a:solidFill>
                          <a:effectLst/>
                        </a:rPr>
                        <a:t>Column</a:t>
                      </a:r>
                      <a:r>
                        <a:rPr lang="en-US" sz="2400" baseline="0" dirty="0" smtClean="0">
                          <a:solidFill>
                            <a:srgbClr val="92D050"/>
                          </a:solidFill>
                          <a:effectLst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92D050"/>
                          </a:solidFill>
                          <a:effectLst/>
                        </a:rPr>
                        <a:t>Name</a:t>
                      </a:r>
                      <a:endParaRPr lang="en-IN" sz="24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Data Type</a:t>
                      </a:r>
                      <a:endParaRPr lang="en-IN" sz="2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extLst>
                  <a:ext uri="{0D108BD9-81ED-4DB2-BD59-A6C34878D82A}">
                    <a16:rowId xmlns="" xmlns:a16="http://schemas.microsoft.com/office/drawing/2014/main" val="2754674762"/>
                  </a:ext>
                </a:extLst>
              </a:tr>
              <a:tr h="389344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</a:t>
                      </a:r>
                      <a:r>
                        <a:rPr lang="en-US" sz="2400" baseline="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endParaRPr lang="en-IN" sz="24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>
                          <a:effectLst/>
                        </a:rPr>
                        <a:t>Unique </a:t>
                      </a:r>
                      <a:r>
                        <a:rPr lang="en-US" sz="2400" dirty="0" smtClean="0">
                          <a:effectLst/>
                        </a:rPr>
                        <a:t>Shop ID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extLst>
                  <a:ext uri="{0D108BD9-81ED-4DB2-BD59-A6C34878D82A}">
                    <a16:rowId xmlns="" xmlns:a16="http://schemas.microsoft.com/office/drawing/2014/main" val="3271296721"/>
                  </a:ext>
                </a:extLst>
              </a:tr>
              <a:tr h="310129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solidFill>
                            <a:srgbClr val="92D050"/>
                          </a:solidFill>
                          <a:effectLst/>
                        </a:rPr>
                        <a:t>Discount Price </a:t>
                      </a:r>
                      <a:endParaRPr lang="en-IN" sz="24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Float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Discounted Price of Product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extLst>
                  <a:ext uri="{0D108BD9-81ED-4DB2-BD59-A6C34878D82A}">
                    <a16:rowId xmlns="" xmlns:a16="http://schemas.microsoft.com/office/drawing/2014/main" val="162752040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solidFill>
                            <a:srgbClr val="92D050"/>
                          </a:solidFill>
                          <a:effectLst/>
                        </a:rPr>
                        <a:t>Base Price</a:t>
                      </a:r>
                      <a:endParaRPr lang="en-IN" sz="24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Float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Base</a:t>
                      </a:r>
                      <a:r>
                        <a:rPr lang="en-US" sz="2400" baseline="0" dirty="0" smtClean="0">
                          <a:effectLst/>
                        </a:rPr>
                        <a:t> price of Product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extLst>
                  <a:ext uri="{0D108BD9-81ED-4DB2-BD59-A6C34878D82A}">
                    <a16:rowId xmlns="" xmlns:a16="http://schemas.microsoft.com/office/drawing/2014/main" val="3140669131"/>
                  </a:ext>
                </a:extLst>
              </a:tr>
              <a:tr h="602250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solidFill>
                            <a:srgbClr val="92D050"/>
                          </a:solidFill>
                          <a:effectLst/>
                        </a:rPr>
                        <a:t>Item Sold</a:t>
                      </a:r>
                      <a:endParaRPr lang="en-IN" sz="24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63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Number of items Sold against</a:t>
                      </a:r>
                      <a:r>
                        <a:rPr lang="en-US" sz="2400" baseline="0" dirty="0" smtClean="0">
                          <a:effectLst/>
                        </a:rPr>
                        <a:t> a specific Shop Id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extLst>
                  <a:ext uri="{0D108BD9-81ED-4DB2-BD59-A6C34878D82A}">
                    <a16:rowId xmlns="" xmlns:a16="http://schemas.microsoft.com/office/drawing/2014/main" val="25542255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5C5165-89E3-489F-ACA9-DB97F1767469}"/>
              </a:ext>
            </a:extLst>
          </p:cNvPr>
          <p:cNvSpPr txBox="1"/>
          <p:nvPr/>
        </p:nvSpPr>
        <p:spPr>
          <a:xfrm>
            <a:off x="369455" y="112880"/>
            <a:ext cx="11176000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3000"/>
              </a:lnSpc>
              <a:spcAft>
                <a:spcPts val="630"/>
              </a:spcAft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Description</a:t>
            </a:r>
            <a:endParaRPr lang="en-IN" sz="22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>
              <a:lnSpc>
                <a:spcPct val="103000"/>
              </a:lnSpc>
              <a:spcAft>
                <a:spcPts val="63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 is the variable name, variable type, the measurement unit, and a brief description. The concrete compressive strength is the regression problem. The order of this listing corresponds to the order of numerals along the rows of the database.</a:t>
            </a: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A18AC5C-ABCC-44E5-8BA4-0F23D9276709}"/>
              </a:ext>
            </a:extLst>
          </p:cNvPr>
          <p:cNvSpPr txBox="1"/>
          <p:nvPr/>
        </p:nvSpPr>
        <p:spPr>
          <a:xfrm>
            <a:off x="267855" y="286327"/>
            <a:ext cx="1142538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ea typeface="Times New Roman" panose="02020603050405020304" pitchFamily="18" charset="0"/>
              </a:rPr>
              <a:t>1. </a:t>
            </a:r>
            <a:r>
              <a:rPr lang="en-US" b="1" u="sng" dirty="0" smtClean="0">
                <a:ea typeface="Times New Roman" panose="02020603050405020304" pitchFamily="18" charset="0"/>
              </a:rPr>
              <a:t>Data  </a:t>
            </a:r>
            <a:r>
              <a:rPr lang="en-US" b="1" u="sng" dirty="0">
                <a:ea typeface="Times New Roman" panose="02020603050405020304" pitchFamily="18" charset="0"/>
              </a:rPr>
              <a:t>Insertion</a:t>
            </a:r>
            <a:endParaRPr lang="en-IN" dirty="0"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ea typeface="Times New Roman" panose="02020603050405020304" pitchFamily="18" charset="0"/>
              </a:rPr>
              <a:t>Data has call into the </a:t>
            </a:r>
            <a:r>
              <a:rPr lang="en-US" dirty="0" err="1">
                <a:ea typeface="Times New Roman" panose="02020603050405020304" pitchFamily="18" charset="0"/>
              </a:rPr>
              <a:t>Jupyter</a:t>
            </a:r>
            <a:r>
              <a:rPr lang="en-US" dirty="0">
                <a:ea typeface="Times New Roman" panose="02020603050405020304" pitchFamily="18" charset="0"/>
              </a:rPr>
              <a:t> notebook from Excel file and convert into  Pandas </a:t>
            </a:r>
            <a:r>
              <a:rPr lang="en-US" dirty="0" err="1" smtClean="0">
                <a:ea typeface="Times New Roman" panose="02020603050405020304" pitchFamily="18" charset="0"/>
              </a:rPr>
              <a:t>DataFrame</a:t>
            </a:r>
            <a:r>
              <a:rPr lang="en-US" dirty="0" smtClean="0">
                <a:ea typeface="Times New Roman" panose="02020603050405020304" pitchFamily="18" charset="0"/>
              </a:rPr>
              <a:t>.</a:t>
            </a:r>
            <a:endParaRPr lang="en-US" dirty="0">
              <a:ea typeface="Times New Roman" panose="02020603050405020304" pitchFamily="18" charset="0"/>
            </a:endParaRPr>
          </a:p>
          <a:p>
            <a:pPr algn="just"/>
            <a:endParaRPr lang="en-IN" dirty="0"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ea typeface="Times New Roman" panose="02020603050405020304" pitchFamily="18" charset="0"/>
              </a:rPr>
              <a:t>2. </a:t>
            </a:r>
            <a:r>
              <a:rPr lang="en-US" b="1" u="sng" dirty="0">
                <a:ea typeface="Times New Roman" panose="02020603050405020304" pitchFamily="18" charset="0"/>
              </a:rPr>
              <a:t>Data preprocessing</a:t>
            </a:r>
            <a:endParaRPr lang="en-IN" dirty="0"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ea typeface="Times New Roman" panose="02020603050405020304" pitchFamily="18" charset="0"/>
              </a:rPr>
              <a:t>Data Preprocessing  we check the Any null value is there or not?.</a:t>
            </a:r>
          </a:p>
          <a:p>
            <a:pPr algn="just"/>
            <a:r>
              <a:rPr lang="en-US" dirty="0">
                <a:ea typeface="Times New Roman" panose="02020603050405020304" pitchFamily="18" charset="0"/>
              </a:rPr>
              <a:t>In given Data Set there has been no null value to fill.</a:t>
            </a:r>
          </a:p>
          <a:p>
            <a:pPr algn="just"/>
            <a:endParaRPr lang="en-IN" dirty="0">
              <a:ea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ea typeface="Times New Roman" panose="02020603050405020304" pitchFamily="18" charset="0"/>
              </a:rPr>
              <a:t>3. </a:t>
            </a:r>
            <a:r>
              <a:rPr lang="en-US" b="1" u="sng" dirty="0">
                <a:ea typeface="Times New Roman" panose="02020603050405020304" pitchFamily="18" charset="0"/>
              </a:rPr>
              <a:t>Data  </a:t>
            </a:r>
            <a:r>
              <a:rPr lang="en-US" b="1" u="sng" dirty="0" smtClean="0">
                <a:ea typeface="Times New Roman" panose="02020603050405020304" pitchFamily="18" charset="0"/>
              </a:rPr>
              <a:t>Visualization</a:t>
            </a:r>
            <a:endParaRPr lang="en-IN" dirty="0">
              <a:ea typeface="Times New Roman" panose="02020603050405020304" pitchFamily="18" charset="0"/>
            </a:endParaRP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see that most of the data points show the sales of the product is increasing as the price is decreasing with some </a:t>
            </a:r>
            <a:r>
              <a:rPr lang="en-US" dirty="0" smtClean="0"/>
              <a:t>exceptions</a:t>
            </a:r>
            <a:r>
              <a:rPr lang="en-US" dirty="0"/>
              <a:t> </a:t>
            </a:r>
            <a:r>
              <a:rPr lang="en-US" dirty="0" smtClean="0"/>
              <a:t>through Data Visualization Technique.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3103419"/>
            <a:ext cx="11222181" cy="328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0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9D4B56-356F-4462-B0D8-0CDB2FE08B9D}"/>
              </a:ext>
            </a:extLst>
          </p:cNvPr>
          <p:cNvSpPr txBox="1"/>
          <p:nvPr/>
        </p:nvSpPr>
        <p:spPr>
          <a:xfrm>
            <a:off x="272472" y="705177"/>
            <a:ext cx="1164705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dirty="0"/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</a:rPr>
              <a:t>4. </a:t>
            </a:r>
            <a:r>
              <a:rPr lang="en-US" sz="2000" b="1" u="sng" dirty="0">
                <a:latin typeface="Calibri" panose="020F0502020204030204" pitchFamily="34" charset="0"/>
                <a:ea typeface="Times New Roman" panose="02020603050405020304" pitchFamily="18" charset="0"/>
              </a:rPr>
              <a:t>Parameter </a:t>
            </a:r>
            <a:r>
              <a:rPr lang="en-US" sz="2000" b="1" u="sng" dirty="0" err="1">
                <a:latin typeface="Calibri" panose="020F0502020204030204" pitchFamily="34" charset="0"/>
                <a:ea typeface="Times New Roman" panose="02020603050405020304" pitchFamily="18" charset="0"/>
              </a:rPr>
              <a:t>tunning</a:t>
            </a:r>
            <a:r>
              <a:rPr lang="en-US" sz="2000" b="1" u="sng" dirty="0"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Three algorithms are used in this problem Light GBM, Random Forest and Decision Tree. The parameters of all these 3 algorithms are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tunned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and passed into the model.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20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Model building: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After doing all kinds of preprocessing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operations,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 set is passed into all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Three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models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Light GBM, Random Forest and Decision Tree.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was found that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LightGBM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performs best with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highest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R2 score equals to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0.63.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‘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LightGBM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’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performed well in this problem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2" y="3823856"/>
            <a:ext cx="11647055" cy="272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13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66C9B3F-5550-4E32-81CE-1891CF2B8379}"/>
              </a:ext>
            </a:extLst>
          </p:cNvPr>
          <p:cNvSpPr txBox="1"/>
          <p:nvPr/>
        </p:nvSpPr>
        <p:spPr>
          <a:xfrm>
            <a:off x="258619" y="1986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759AAA4-6CBF-4CE0-9D8F-4C5376BC0D2B}"/>
              </a:ext>
            </a:extLst>
          </p:cNvPr>
          <p:cNvSpPr txBox="1"/>
          <p:nvPr/>
        </p:nvSpPr>
        <p:spPr>
          <a:xfrm>
            <a:off x="258618" y="796057"/>
            <a:ext cx="11628581" cy="200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5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Correlation is used to understand the relation between a target variable and predictors. In this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target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variable </a:t>
            </a:r>
            <a:r>
              <a:rPr lang="en-US" sz="18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Product Sold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its correlation with other variables is observed.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5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Base price is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positively correlated with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Discount Price ,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which indicates that the 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Base price  &amp; Discount price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plays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an important factor in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Product. Where as 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Shop ID 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doesn’t play any role in Product Sold because  it don’t Highly Correlated  with Base Price Or Discount Price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"/>
              </a:spcBef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C:\Users\hp\Desktop\corre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2479964"/>
            <a:ext cx="11139054" cy="42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7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081A92A-A8DB-48E4-ABE8-A54E0D30593E}"/>
              </a:ext>
            </a:extLst>
          </p:cNvPr>
          <p:cNvSpPr txBox="1"/>
          <p:nvPr/>
        </p:nvSpPr>
        <p:spPr>
          <a:xfrm>
            <a:off x="295564" y="2078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824A748-ED47-441A-9D64-D85EE86C2EF7}"/>
              </a:ext>
            </a:extLst>
          </p:cNvPr>
          <p:cNvSpPr txBox="1"/>
          <p:nvPr/>
        </p:nvSpPr>
        <p:spPr>
          <a:xfrm>
            <a:off x="295564" y="1080655"/>
            <a:ext cx="11480800" cy="503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30"/>
              </a:spcBef>
            </a:pPr>
            <a:r>
              <a:rPr lang="en-US" dirty="0" smtClean="0"/>
              <a:t>Base Price </a:t>
            </a:r>
            <a:r>
              <a:rPr lang="en-US" dirty="0"/>
              <a:t>is one of the </a:t>
            </a:r>
            <a:r>
              <a:rPr lang="en-US" dirty="0" smtClean="0"/>
              <a:t>essential factors </a:t>
            </a:r>
            <a:r>
              <a:rPr lang="en-US" dirty="0"/>
              <a:t>that affect the demand for the product. </a:t>
            </a:r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a few </a:t>
            </a:r>
            <a:r>
              <a:rPr lang="en-US" dirty="0" smtClean="0"/>
              <a:t>people will  </a:t>
            </a:r>
            <a:r>
              <a:rPr lang="en-US" dirty="0"/>
              <a:t>buy the product </a:t>
            </a:r>
            <a:r>
              <a:rPr lang="en-US" dirty="0"/>
              <a:t>,</a:t>
            </a:r>
            <a:r>
              <a:rPr lang="en-US" dirty="0" smtClean="0"/>
              <a:t>if </a:t>
            </a:r>
            <a:r>
              <a:rPr lang="en-US"/>
              <a:t>the </a:t>
            </a:r>
            <a:r>
              <a:rPr lang="en-US" smtClean="0"/>
              <a:t> price </a:t>
            </a:r>
            <a:r>
              <a:rPr lang="en-US" dirty="0"/>
              <a:t>increases. </a:t>
            </a:r>
            <a:endParaRPr lang="en-US" dirty="0" smtClean="0"/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1230"/>
              </a:spcBef>
            </a:pPr>
            <a:r>
              <a:rPr lang="en-US" sz="4800" dirty="0" smtClean="0">
                <a:solidFill>
                  <a:srgbClr val="0070C0"/>
                </a:solidFill>
                <a:effectLst/>
                <a:latin typeface="Snap ITC" pitchFamily="82" charset="0"/>
                <a:ea typeface="Times New Roman" panose="02020603050405020304" pitchFamily="18" charset="0"/>
              </a:rPr>
              <a:t>THE END</a:t>
            </a:r>
            <a:endParaRPr lang="en-US" sz="4800" dirty="0">
              <a:solidFill>
                <a:srgbClr val="0070C0"/>
              </a:solidFill>
              <a:effectLst/>
              <a:latin typeface="Snap ITC" pitchFamily="82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3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404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Product Demand Forecasting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</dc:title>
  <dc:creator>Shivansh Jayara</dc:creator>
  <cp:lastModifiedBy>hp</cp:lastModifiedBy>
  <cp:revision>12</cp:revision>
  <dcterms:created xsi:type="dcterms:W3CDTF">2021-09-11T17:23:38Z</dcterms:created>
  <dcterms:modified xsi:type="dcterms:W3CDTF">2022-06-03T13:02:50Z</dcterms:modified>
</cp:coreProperties>
</file>