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57" r:id="rId4"/>
    <p:sldId id="260" r:id="rId5"/>
    <p:sldId id="288" r:id="rId6"/>
    <p:sldId id="26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C734B7-2C6C-4B42-B6C0-FBB04413F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03AD43-8923-4E0D-BAE8-8E12BDA7A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FFDFA8-EBB7-4F26-BC12-924645AE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3933D5-2E96-4EC7-A67B-6E2A4E69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05DD61-9C5B-4831-A2B0-245D1F2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59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50FE0-46ED-496D-BE2C-FAE7D1BA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719DB2-93EA-44A4-BE05-B6D74CB42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5B00D9-5AFF-43E4-BE57-062E7DB8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16EBFE-6330-4CC2-98B3-F01EF2E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3E993A-BC50-4344-BF8B-2606E5B1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0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D6127FD-77AF-4410-A372-56011F503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0EE833-CD85-4A28-87DB-CFF09F58D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2227C0-AF76-4A9E-9723-FB2FA1C7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EA1B56-3853-4AB8-9E03-4CC6A321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282834-BD2D-4A36-B24F-0C68843E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1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519486-F176-4399-B949-27764FE7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82D272-B603-4D7D-A56C-14B2D9B7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A0CA06-2920-4273-81BC-5CF58DBF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76F5C9-7B47-4FA4-B733-12CD9049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348A95-C3F1-4D64-8F93-19B593C2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08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7C1A7A-E9B5-4027-A47A-3122DA82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EDC6A3-0BFB-4534-B9DB-DE6B7B56B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E094A1-A83D-43CA-882F-6D4D10EA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ACA564-1429-4A16-950C-D3AB6658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3B7433-47FC-406E-AA55-33077BCE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64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DEE19-39D0-4B81-AC18-891D3505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3B62AE-036A-4AC8-B94F-74787512D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359F1C-71A5-474A-9930-042AFD735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26B4A7-F19C-4A9E-8E94-B563FC23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3029D0-2D81-4089-9A86-285828A3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97A859-9707-4E6C-89C0-B3056F03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1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AABB1-79F9-40A7-9F90-5FE8B76B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333AD4-A4E9-48C8-8FEA-AD110977D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754B02-E037-4D58-BEE8-58C17B349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DE4752D-1EB0-4E79-95A7-50AFD2B1D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3FDEB49-9652-468A-A001-2C602EB36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578C9B-4C41-4E04-89E6-76C42D54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E9BDC25-C096-4967-93DA-FA83CA45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0E947C-0DA1-45EC-8034-25A01739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8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EB0E0-2BB0-46D2-91F0-238D8423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CF9EB27-C860-4FBA-98FE-657BB29D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5634758-CC2A-456B-B637-6197582D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4F5706-E904-4ED8-93D1-4A6DF297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6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D0D6DD2-C4FF-4C7B-83FB-064067AA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3CE253-D54A-4B10-BCC4-F1349222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2A68307-7841-4E15-B206-B8CEEA8A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3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548D88-DA48-4950-BB5E-1507171E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5225B-334B-49F4-9E8A-FBF46CFC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AA4BBF-17B3-4652-B48C-B57D2F5A5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DA3C70-9CEF-4CF2-B9CC-0274FF9D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141F50-4B9A-48E6-8939-ACDC476C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77B3F2-F2D8-470F-9AEF-1DB768A9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E75-2109-48EE-8DF2-20CC288F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30BDDD-DCCF-4F3D-8372-8D7E6C30C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308D3C-A90F-4654-8607-681D9165D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8D2E2D-B6BA-4A67-A7F7-151AC73F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F9893C-FDCD-4953-8EB1-5EEB2303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F0FDB1-5C03-4412-9DB2-C0E3F6E2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15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F9CDEAC-4ABB-4BE5-81B0-F5FC9A5D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30F7F1-17FD-458A-BABF-8B8EF0F5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2383C2-B0CA-488F-B799-605D1D655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A93D0-2A0C-440C-99A8-4451284861E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1B1165-CA95-4F25-963F-C1A1BF66B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89DF9F-65C8-4E8C-82BD-A3A1D7D49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0150-2BC1-4729-8556-5F042F4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8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F3DB90-8F10-49F2-A959-D190AF60F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963" y="794327"/>
            <a:ext cx="9144000" cy="8868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War Sentiment Analysis</a:t>
            </a:r>
            <a:br>
              <a:rPr lang="en-US" b="1" dirty="0" smtClean="0">
                <a:solidFill>
                  <a:srgbClr val="FFC000"/>
                </a:solidFill>
              </a:rPr>
            </a:br>
            <a:endParaRPr 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1CDB5EF-42A1-41DB-84B7-C6F16BA9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06581"/>
              </p:ext>
            </p:extLst>
          </p:nvPr>
        </p:nvGraphicFramePr>
        <p:xfrm>
          <a:off x="2618508" y="2642741"/>
          <a:ext cx="6326909" cy="84877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11240">
                  <a:extLst>
                    <a:ext uri="{9D8B030D-6E8A-4147-A177-3AD203B41FA5}">
                      <a16:colId xmlns:a16="http://schemas.microsoft.com/office/drawing/2014/main" xmlns="" val="2925718460"/>
                    </a:ext>
                  </a:extLst>
                </a:gridCol>
                <a:gridCol w="4015669">
                  <a:extLst>
                    <a:ext uri="{9D8B030D-6E8A-4147-A177-3AD203B41FA5}">
                      <a16:colId xmlns:a16="http://schemas.microsoft.com/office/drawing/2014/main" xmlns="" val="528402813"/>
                    </a:ext>
                  </a:extLst>
                </a:gridCol>
              </a:tblGrid>
              <a:tr h="848770">
                <a:tc>
                  <a:txBody>
                    <a:bodyPr/>
                    <a:lstStyle/>
                    <a:p>
                      <a:pPr marR="61595" lvl="1" algn="just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Written</a:t>
                      </a:r>
                      <a:r>
                        <a:rPr lang="en-US" sz="1800" spc="-1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By</a:t>
                      </a:r>
                      <a:endParaRPr lang="en-IN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lvl="0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Mohammad</a:t>
                      </a:r>
                      <a:r>
                        <a:rPr lang="en-US" sz="1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Danish </a:t>
                      </a:r>
                      <a:endParaRPr lang="en-IN" sz="18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313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94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3A590D-BB64-4EDF-B628-5B463F860A81}"/>
              </a:ext>
            </a:extLst>
          </p:cNvPr>
          <p:cNvSpPr txBox="1"/>
          <p:nvPr/>
        </p:nvSpPr>
        <p:spPr>
          <a:xfrm>
            <a:off x="300181" y="494933"/>
            <a:ext cx="11591637" cy="1917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dirty="0"/>
          </a:p>
          <a:p>
            <a:pPr algn="just"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“You have to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analyse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the data which is given in multiple language. You can filter the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english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language and then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analyse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tweets by various users to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analyse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the sentiments based on keywords and conclude the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findings.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2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5C5165-89E3-489F-ACA9-DB97F1767469}"/>
              </a:ext>
            </a:extLst>
          </p:cNvPr>
          <p:cNvSpPr txBox="1"/>
          <p:nvPr/>
        </p:nvSpPr>
        <p:spPr>
          <a:xfrm>
            <a:off x="369455" y="112880"/>
            <a:ext cx="11176000" cy="136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3000"/>
              </a:lnSpc>
              <a:spcAft>
                <a:spcPts val="630"/>
              </a:spcAft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Description</a:t>
            </a:r>
            <a:endParaRPr lang="en-IN" sz="22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>
              <a:lnSpc>
                <a:spcPct val="103000"/>
              </a:lnSpc>
              <a:spcAft>
                <a:spcPts val="63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Given is the variable name, variable type, the measurement unit, and a brief description. The concrete compressive strength is the regression problem. The order of this listing corresponds to the order of numerals along the rows of the database.</a:t>
            </a: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050" name="Picture 2" descr="C:\Users\hp\Desktop\data inf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4" y="1330035"/>
            <a:ext cx="9615054" cy="417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8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A18AC5C-ABCC-44E5-8BA4-0F23D9276709}"/>
              </a:ext>
            </a:extLst>
          </p:cNvPr>
          <p:cNvSpPr txBox="1"/>
          <p:nvPr/>
        </p:nvSpPr>
        <p:spPr>
          <a:xfrm>
            <a:off x="267855" y="286327"/>
            <a:ext cx="11425381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ea typeface="Times New Roman" panose="02020603050405020304" pitchFamily="18" charset="0"/>
              </a:rPr>
              <a:t>1. </a:t>
            </a:r>
            <a:r>
              <a:rPr lang="en-US" b="1" u="sng" dirty="0" smtClean="0">
                <a:ea typeface="Times New Roman" panose="02020603050405020304" pitchFamily="18" charset="0"/>
              </a:rPr>
              <a:t>Data  </a:t>
            </a:r>
            <a:r>
              <a:rPr lang="en-US" b="1" u="sng" dirty="0">
                <a:ea typeface="Times New Roman" panose="02020603050405020304" pitchFamily="18" charset="0"/>
              </a:rPr>
              <a:t>Insertion</a:t>
            </a:r>
            <a:endParaRPr lang="en-IN" dirty="0"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ea typeface="Times New Roman" panose="02020603050405020304" pitchFamily="18" charset="0"/>
              </a:rPr>
              <a:t>Data has call into the </a:t>
            </a:r>
            <a:r>
              <a:rPr lang="en-US" dirty="0" err="1">
                <a:ea typeface="Times New Roman" panose="02020603050405020304" pitchFamily="18" charset="0"/>
              </a:rPr>
              <a:t>Jupyter</a:t>
            </a:r>
            <a:r>
              <a:rPr lang="en-US" dirty="0">
                <a:ea typeface="Times New Roman" panose="02020603050405020304" pitchFamily="18" charset="0"/>
              </a:rPr>
              <a:t> notebook from Excel file and convert into  Pandas </a:t>
            </a:r>
            <a:r>
              <a:rPr lang="en-US" dirty="0" err="1" smtClean="0">
                <a:ea typeface="Times New Roman" panose="02020603050405020304" pitchFamily="18" charset="0"/>
              </a:rPr>
              <a:t>DataFrame</a:t>
            </a:r>
            <a:r>
              <a:rPr lang="en-US" dirty="0" smtClean="0">
                <a:ea typeface="Times New Roman" panose="02020603050405020304" pitchFamily="18" charset="0"/>
              </a:rPr>
              <a:t>.</a:t>
            </a:r>
            <a:endParaRPr lang="en-US" dirty="0">
              <a:ea typeface="Times New Roman" panose="02020603050405020304" pitchFamily="18" charset="0"/>
            </a:endParaRPr>
          </a:p>
          <a:p>
            <a:pPr algn="just"/>
            <a:endParaRPr lang="en-IN" dirty="0"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ea typeface="Times New Roman" panose="02020603050405020304" pitchFamily="18" charset="0"/>
              </a:rPr>
              <a:t>2. </a:t>
            </a:r>
            <a:r>
              <a:rPr lang="en-US" b="1" u="sng" dirty="0">
                <a:ea typeface="Times New Roman" panose="02020603050405020304" pitchFamily="18" charset="0"/>
              </a:rPr>
              <a:t>Data preprocessing</a:t>
            </a:r>
            <a:endParaRPr lang="en-IN" dirty="0">
              <a:ea typeface="Times New Roman" panose="02020603050405020304" pitchFamily="18" charset="0"/>
            </a:endParaRPr>
          </a:p>
          <a:p>
            <a:pPr algn="just"/>
            <a:endParaRPr lang="en-US" dirty="0"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n-US" b="1" dirty="0">
                <a:ea typeface="Times New Roman" panose="02020603050405020304" pitchFamily="18" charset="0"/>
              </a:rPr>
              <a:t>In given Data Set there has been no null value to </a:t>
            </a:r>
            <a:r>
              <a:rPr lang="en-US" b="1" dirty="0" smtClean="0">
                <a:ea typeface="Times New Roman" panose="02020603050405020304" pitchFamily="18" charset="0"/>
              </a:rPr>
              <a:t>fill.</a:t>
            </a:r>
          </a:p>
          <a:p>
            <a:pPr marL="342900" indent="-342900" algn="just">
              <a:buFont typeface="+mj-lt"/>
              <a:buAutoNum type="alphaLcParenR"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endParaRPr lang="en-US" dirty="0"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endParaRPr lang="en-US" dirty="0"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endParaRPr lang="en-US" b="1" dirty="0" smtClean="0">
              <a:ea typeface="Times New Roman" panose="02020603050405020304" pitchFamily="18" charset="0"/>
            </a:endParaRPr>
          </a:p>
          <a:p>
            <a:pPr algn="just"/>
            <a:endParaRPr lang="en-US" b="1" dirty="0" smtClean="0"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n-US" b="1" dirty="0" smtClean="0">
                <a:ea typeface="Times New Roman" panose="02020603050405020304" pitchFamily="18" charset="0"/>
              </a:rPr>
              <a:t>Check </a:t>
            </a:r>
            <a:r>
              <a:rPr lang="en-US" b="1" dirty="0">
                <a:ea typeface="Times New Roman" panose="02020603050405020304" pitchFamily="18" charset="0"/>
              </a:rPr>
              <a:t>how many tweets are posted in English </a:t>
            </a:r>
            <a:r>
              <a:rPr lang="en-US" b="1" dirty="0" smtClean="0">
                <a:ea typeface="Times New Roman" panose="02020603050405020304" pitchFamily="18" charset="0"/>
              </a:rPr>
              <a:t>language</a:t>
            </a:r>
            <a:r>
              <a:rPr lang="en-US" b="1" dirty="0">
                <a:ea typeface="Times New Roman" panose="02020603050405020304" pitchFamily="18" charset="0"/>
              </a:rPr>
              <a:t>.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5" name="Picture 3" descr="C:\Users\hp\Desktop\null va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54" y="2147454"/>
            <a:ext cx="6844361" cy="16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09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68287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So it is Clear that most of the tweets are in </a:t>
            </a:r>
            <a:r>
              <a:rPr lang="en-US" b="1" dirty="0" smtClean="0"/>
              <a:t>English</a:t>
            </a:r>
            <a:endParaRPr lang="en-US" b="1" dirty="0"/>
          </a:p>
        </p:txBody>
      </p:sp>
      <p:pic>
        <p:nvPicPr>
          <p:cNvPr id="3" name="Picture 4" descr="C:\Users\hp\Desktop\eng 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4" y="76200"/>
            <a:ext cx="11567245" cy="560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28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9D4B56-356F-4462-B0D8-0CDB2FE08B9D}"/>
              </a:ext>
            </a:extLst>
          </p:cNvPr>
          <p:cNvSpPr txBox="1"/>
          <p:nvPr/>
        </p:nvSpPr>
        <p:spPr>
          <a:xfrm>
            <a:off x="272471" y="85150"/>
            <a:ext cx="1164705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2000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Word Cloud to check the Positive or Negative Sentiment</a:t>
            </a:r>
          </a:p>
          <a:p>
            <a:pPr algn="just"/>
            <a:endParaRPr lang="en-US" sz="2000" b="1" u="sng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000" b="1" u="sng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Positive Sentiment</a:t>
            </a:r>
          </a:p>
          <a:p>
            <a:pPr algn="just"/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C:\Users\hp\Desktop\Positive senti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86" y="1288474"/>
            <a:ext cx="4469824" cy="23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Desktop\negative senti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0" y="3685310"/>
            <a:ext cx="5957454" cy="302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686" y="4904509"/>
            <a:ext cx="494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2.Negative Sentiment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90513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81A92A-A8DB-48E4-ABE8-A54E0D30593E}"/>
              </a:ext>
            </a:extLst>
          </p:cNvPr>
          <p:cNvSpPr txBox="1"/>
          <p:nvPr/>
        </p:nvSpPr>
        <p:spPr>
          <a:xfrm>
            <a:off x="295564" y="2078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24A748-ED47-441A-9D64-D85EE86C2EF7}"/>
              </a:ext>
            </a:extLst>
          </p:cNvPr>
          <p:cNvSpPr txBox="1"/>
          <p:nvPr/>
        </p:nvSpPr>
        <p:spPr>
          <a:xfrm>
            <a:off x="295564" y="1080655"/>
            <a:ext cx="11480800" cy="503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230"/>
              </a:spcBef>
            </a:pPr>
            <a:r>
              <a:rPr lang="en-US" dirty="0"/>
              <a:t>So this is how you can analyze the sentiments of people over the </a:t>
            </a:r>
            <a:r>
              <a:rPr lang="en-US" dirty="0" smtClean="0"/>
              <a:t>war</a:t>
            </a:r>
            <a:r>
              <a:rPr lang="en-US" dirty="0"/>
              <a:t>. </a:t>
            </a:r>
            <a:r>
              <a:rPr lang="en-US" dirty="0"/>
              <a:t>P</a:t>
            </a:r>
            <a:r>
              <a:rPr lang="en-US" dirty="0" smtClean="0"/>
              <a:t>eople having Mix reaction about the war but it seems from Tweets that people  need peace and harmony  for the betterment of  humankind.</a:t>
            </a:r>
            <a:r>
              <a:rPr lang="en-US" dirty="0" smtClean="0"/>
              <a:t> </a:t>
            </a:r>
            <a:endParaRPr lang="en-US" dirty="0" smtClean="0"/>
          </a:p>
          <a:p>
            <a:pPr algn="just">
              <a:lnSpc>
                <a:spcPct val="115000"/>
              </a:lnSpc>
              <a:spcBef>
                <a:spcPts val="123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30"/>
              </a:spcBef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Bef>
                <a:spcPts val="1230"/>
              </a:spcBef>
            </a:pPr>
            <a:r>
              <a:rPr lang="en-US" sz="4800" dirty="0" smtClean="0">
                <a:solidFill>
                  <a:srgbClr val="0070C0"/>
                </a:solidFill>
                <a:effectLst/>
                <a:latin typeface="Snap ITC" pitchFamily="82" charset="0"/>
                <a:ea typeface="Times New Roman" panose="02020603050405020304" pitchFamily="18" charset="0"/>
              </a:rPr>
              <a:t>THE END</a:t>
            </a:r>
            <a:endParaRPr lang="en-US" sz="4800" dirty="0">
              <a:solidFill>
                <a:srgbClr val="0070C0"/>
              </a:solidFill>
              <a:effectLst/>
              <a:latin typeface="Snap ITC" pitchFamily="82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30"/>
              </a:spcBef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3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30"/>
              </a:spcBef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3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30"/>
              </a:spcBef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3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198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War Sentiment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Prediction</dc:title>
  <dc:creator>Shivansh Jayara</dc:creator>
  <cp:lastModifiedBy>hp</cp:lastModifiedBy>
  <cp:revision>14</cp:revision>
  <dcterms:created xsi:type="dcterms:W3CDTF">2021-09-11T17:23:38Z</dcterms:created>
  <dcterms:modified xsi:type="dcterms:W3CDTF">2022-06-03T13:27:05Z</dcterms:modified>
</cp:coreProperties>
</file>