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2" r:id="rId6"/>
    <p:sldId id="261" r:id="rId7"/>
    <p:sldId id="272" r:id="rId8"/>
    <p:sldId id="273" r:id="rId9"/>
    <p:sldId id="277" r:id="rId10"/>
    <p:sldId id="280" r:id="rId11"/>
    <p:sldId id="281" r:id="rId12"/>
    <p:sldId id="285" r:id="rId13"/>
    <p:sldId id="282" r:id="rId14"/>
    <p:sldId id="263" r:id="rId15"/>
    <p:sldId id="283" r:id="rId16"/>
    <p:sldId id="278" r:id="rId17"/>
    <p:sldId id="264" r:id="rId18"/>
    <p:sldId id="265" r:id="rId19"/>
    <p:sldId id="266" r:id="rId20"/>
    <p:sldId id="274" r:id="rId21"/>
    <p:sldId id="275" r:id="rId22"/>
    <p:sldId id="271" r:id="rId23"/>
    <p:sldId id="267" r:id="rId24"/>
    <p:sldId id="268" r:id="rId25"/>
    <p:sldId id="28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DEC5B-874C-49BE-A3C9-255FCAA821B9}" type="datetimeFigureOut">
              <a:rPr lang="en-CA" smtClean="0"/>
              <a:t>2019-10-10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1D2DE-F6F5-45C3-BA5F-C5ECA0527F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17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0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3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3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0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3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9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playr.com/how-to-interpret-logistic-regression-coefficients/" TargetMode="External"/><Relationship Id="rId2" Type="http://schemas.openxmlformats.org/officeDocument/2006/relationships/hyperlink" Target="https://lifelines.readthedocs.io/en/latest/Survival%20Analysis%20intro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7E3469-259A-4C18-BF1F-6E02E2C8A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8299" y="1380068"/>
            <a:ext cx="6054723" cy="26161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5100" dirty="0"/>
              <a:t>Insights On Telecommunications Customers Churn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2D1F2-2036-42B8-8EA6-4DD5ADD65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CA" dirty="0"/>
              <a:t>David Ku</a:t>
            </a:r>
          </a:p>
          <a:p>
            <a:r>
              <a:rPr lang="en-CA" dirty="0"/>
              <a:t>October 10, 2019</a:t>
            </a:r>
          </a:p>
        </p:txBody>
      </p:sp>
      <p:pic>
        <p:nvPicPr>
          <p:cNvPr id="2050" name="Picture 2" descr="Email, Business, Smartphone, Screen, Pressing">
            <a:extLst>
              <a:ext uri="{FF2B5EF4-FFF2-40B4-BE49-F238E27FC236}">
                <a16:creationId xmlns:a16="http://schemas.microsoft.com/office/drawing/2014/main" id="{0CD13106-E996-44A4-809E-4A3C6C02D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3" b="9091"/>
          <a:stretch/>
        </p:blipFill>
        <p:spPr bwMode="auto"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8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BBE9-B904-4BBC-9625-0F6BC641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86" y="360336"/>
            <a:ext cx="8653399" cy="1450910"/>
          </a:xfrm>
        </p:spPr>
        <p:txBody>
          <a:bodyPr>
            <a:normAutofit/>
          </a:bodyPr>
          <a:lstStyle/>
          <a:p>
            <a:r>
              <a:rPr lang="en-CA" sz="3600" b="1" u="sng" dirty="0"/>
              <a:t>Insights From 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43DF-DB2F-4888-A05E-5E187DAB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05" y="2294641"/>
            <a:ext cx="9759078" cy="3124201"/>
          </a:xfrm>
        </p:spPr>
        <p:txBody>
          <a:bodyPr/>
          <a:lstStyle/>
          <a:p>
            <a:r>
              <a:rPr lang="en-US" dirty="0"/>
              <a:t>As the customer stays longer (tenure), churn is less likely to occur.</a:t>
            </a:r>
          </a:p>
          <a:p>
            <a:r>
              <a:rPr lang="en-US" dirty="0"/>
              <a:t>Higher monthly charges leads to higher likelihood of churn.</a:t>
            </a:r>
          </a:p>
          <a:p>
            <a:r>
              <a:rPr lang="en-US" dirty="0"/>
              <a:t>If the customer is on a monthly plan they are more likely to churn versus not being on a monthly plan.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69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2357-1B65-4D5B-A8F7-EC4AE3B0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393" y="363895"/>
            <a:ext cx="8662730" cy="1073019"/>
          </a:xfrm>
        </p:spPr>
        <p:txBody>
          <a:bodyPr/>
          <a:lstStyle/>
          <a:p>
            <a:r>
              <a:rPr lang="en-CA" b="1" u="sng" dirty="0"/>
              <a:t>Insights From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56BB-AD3B-4F05-8958-B46B55D1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783" y="1687285"/>
            <a:ext cx="9329870" cy="38690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CA" dirty="0"/>
              <a:t>340 churns from not month-to-month customers</a:t>
            </a:r>
          </a:p>
          <a:p>
            <a:pPr>
              <a:lnSpc>
                <a:spcPct val="200000"/>
              </a:lnSpc>
            </a:pPr>
            <a:r>
              <a:rPr lang="en-CA" dirty="0"/>
              <a:t>393 churns where the customer was month-to-month, paying &lt; $68/</a:t>
            </a:r>
            <a:r>
              <a:rPr lang="en-CA" dirty="0" err="1"/>
              <a:t>mth</a:t>
            </a:r>
            <a:r>
              <a:rPr lang="en-CA" dirty="0"/>
              <a:t> with customer tenure months &lt; 3.5.</a:t>
            </a:r>
          </a:p>
          <a:p>
            <a:pPr>
              <a:lnSpc>
                <a:spcPct val="200000"/>
              </a:lnSpc>
            </a:pPr>
            <a:r>
              <a:rPr lang="en-CA" dirty="0"/>
              <a:t>1747 churns from month-to-month &amp; paying more than $68/</a:t>
            </a:r>
            <a:r>
              <a:rPr lang="en-CA" dirty="0" err="1"/>
              <a:t>mth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8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3487-36F9-483E-B5AA-6AD32132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202" y="485193"/>
            <a:ext cx="9535143" cy="1189652"/>
          </a:xfrm>
        </p:spPr>
        <p:txBody>
          <a:bodyPr>
            <a:normAutofit/>
          </a:bodyPr>
          <a:lstStyle/>
          <a:p>
            <a:r>
              <a:rPr lang="en-CA" sz="3200" b="1" u="sng" dirty="0"/>
              <a:t>Survival Analysis Approach - Customer Churn Events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0150-1B8B-4874-A0A5-F7AA7A26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481" y="1917441"/>
            <a:ext cx="9535143" cy="3587620"/>
          </a:xfrm>
        </p:spPr>
        <p:txBody>
          <a:bodyPr>
            <a:noAutofit/>
          </a:bodyPr>
          <a:lstStyle/>
          <a:p>
            <a:r>
              <a:rPr lang="en-CA" sz="2600" dirty="0"/>
              <a:t>The statistical field of survival analysis involves time to event data.</a:t>
            </a:r>
          </a:p>
          <a:p>
            <a:r>
              <a:rPr lang="en-CA" sz="2600" b="1" dirty="0"/>
              <a:t>Tenure: </a:t>
            </a:r>
            <a:r>
              <a:rPr lang="en-CA" sz="2600" dirty="0"/>
              <a:t>Customer service time (months)</a:t>
            </a:r>
          </a:p>
          <a:p>
            <a:r>
              <a:rPr lang="en-CA" sz="2600" b="1" dirty="0"/>
              <a:t>Event Of Interest: </a:t>
            </a:r>
            <a:r>
              <a:rPr lang="en-CA" sz="2600" dirty="0"/>
              <a:t>Churn (Yes/ True)</a:t>
            </a:r>
          </a:p>
          <a:p>
            <a:r>
              <a:rPr lang="en-CA" sz="2600" dirty="0"/>
              <a:t>Kaplan-Meier survival curve visualization for customer churn by contract.</a:t>
            </a:r>
          </a:p>
          <a:p>
            <a:r>
              <a:rPr lang="en-CA" sz="2600" dirty="0"/>
              <a:t>Survival curve estimates the probability of the customer staying (non-churn) past a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174754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0600-C7BC-4BE6-9BF6-E7366CA0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802" y="308729"/>
            <a:ext cx="9261229" cy="1048732"/>
          </a:xfrm>
        </p:spPr>
        <p:txBody>
          <a:bodyPr>
            <a:normAutofit fontScale="90000"/>
          </a:bodyPr>
          <a:lstStyle/>
          <a:p>
            <a:r>
              <a:rPr lang="en-CA" sz="3200" b="1" u="sng" dirty="0"/>
              <a:t>Probability Of A Month-To-Month Customer Staying Decreases Over Time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F667BD83-91C4-4D35-8EA8-64AF58045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369" y="1588416"/>
            <a:ext cx="6598294" cy="4869983"/>
          </a:xfrm>
        </p:spPr>
      </p:pic>
    </p:spTree>
    <p:extLst>
      <p:ext uri="{BB962C8B-B14F-4D97-AF65-F5344CB8AC3E}">
        <p14:creationId xmlns:p14="http://schemas.microsoft.com/office/powerpoint/2010/main" val="228867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6A64-CD67-4C56-A1E9-0632DF62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888" y="359229"/>
            <a:ext cx="9866378" cy="1119673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Recommendations For Reducing Customer Churn</a:t>
            </a:r>
          </a:p>
        </p:txBody>
      </p:sp>
      <p:pic>
        <p:nvPicPr>
          <p:cNvPr id="2050" name="Picture 2" descr="Office, Meeting, Business Partners, Cooperation">
            <a:extLst>
              <a:ext uri="{FF2B5EF4-FFF2-40B4-BE49-F238E27FC236}">
                <a16:creationId xmlns:a16="http://schemas.microsoft.com/office/drawing/2014/main" id="{7CDDB3C2-B15D-4BE6-BF7D-CEBD10556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81" y="1811157"/>
            <a:ext cx="6161067" cy="41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CC80-63EC-4FB0-AFFE-175AB032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486" y="402997"/>
            <a:ext cx="9205685" cy="813062"/>
          </a:xfrm>
        </p:spPr>
        <p:txBody>
          <a:bodyPr>
            <a:normAutofit/>
          </a:bodyPr>
          <a:lstStyle/>
          <a:p>
            <a:r>
              <a:rPr lang="en-CA" sz="3200" b="1" u="sng" dirty="0"/>
              <a:t>Recommendations / Considerations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F4C2-9D86-471E-9D6A-AA376D40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078" y="1575960"/>
            <a:ext cx="9587204" cy="446094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CA" sz="3200" dirty="0"/>
              <a:t>Many churns from </a:t>
            </a:r>
            <a:r>
              <a:rPr lang="en-CA" sz="3200" dirty="0" err="1"/>
              <a:t>mth-mth</a:t>
            </a:r>
            <a:r>
              <a:rPr lang="en-CA" sz="3200" dirty="0"/>
              <a:t> customers ≤ 6 months.</a:t>
            </a:r>
          </a:p>
          <a:p>
            <a:pPr>
              <a:lnSpc>
                <a:spcPct val="170000"/>
              </a:lnSpc>
            </a:pPr>
            <a:r>
              <a:rPr lang="en-CA" sz="3200" dirty="0"/>
              <a:t>Offer one or two year promo plans to existing </a:t>
            </a:r>
            <a:r>
              <a:rPr lang="en-CA" sz="3200" dirty="0" err="1"/>
              <a:t>mth-mth</a:t>
            </a:r>
            <a:r>
              <a:rPr lang="en-CA" sz="3200" dirty="0"/>
              <a:t> customers during customer’s 5</a:t>
            </a:r>
            <a:r>
              <a:rPr lang="en-CA" sz="3200" baseline="30000" dirty="0"/>
              <a:t>th</a:t>
            </a:r>
            <a:r>
              <a:rPr lang="en-CA" sz="3200" dirty="0"/>
              <a:t> month. (E-Mail)</a:t>
            </a:r>
          </a:p>
          <a:p>
            <a:pPr>
              <a:lnSpc>
                <a:spcPct val="170000"/>
              </a:lnSpc>
            </a:pPr>
            <a:r>
              <a:rPr lang="en-CA" sz="3200" dirty="0"/>
              <a:t>Promo offer for customers to sign up for one/two year plans one month from end of one/two year contract. </a:t>
            </a:r>
          </a:p>
          <a:p>
            <a:pPr>
              <a:lnSpc>
                <a:spcPct val="170000"/>
              </a:lnSpc>
            </a:pPr>
            <a:r>
              <a:rPr lang="en-CA" sz="3200" dirty="0"/>
              <a:t>Look at month-to-month &amp; &gt; $68 / </a:t>
            </a:r>
            <a:r>
              <a:rPr lang="en-CA" sz="3200" dirty="0" err="1"/>
              <a:t>mth</a:t>
            </a:r>
            <a:r>
              <a:rPr lang="en-CA" sz="3200" dirty="0"/>
              <a:t>. cases more closely. (1747 Churns)</a:t>
            </a:r>
          </a:p>
          <a:p>
            <a:pPr>
              <a:lnSpc>
                <a:spcPct val="170000"/>
              </a:lnSpc>
            </a:pPr>
            <a:r>
              <a:rPr lang="en-CA" sz="3200" dirty="0"/>
              <a:t>Customer service, signal service, competitor pricing.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99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94C6-385E-4A36-8447-0C2F2A45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58" y="2440733"/>
            <a:ext cx="10018713" cy="1752599"/>
          </a:xfrm>
        </p:spPr>
        <p:txBody>
          <a:bodyPr/>
          <a:lstStyle/>
          <a:p>
            <a:r>
              <a:rPr lang="en-CA" b="1" u="sng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889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F9F6-8A71-4E7D-8334-0EE7F1B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927" y="419100"/>
            <a:ext cx="7785653" cy="1752599"/>
          </a:xfrm>
        </p:spPr>
        <p:txBody>
          <a:bodyPr/>
          <a:lstStyle/>
          <a:p>
            <a:r>
              <a:rPr lang="en-CA" b="1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814E-EF70-4921-AED9-E10C305D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366" y="2265783"/>
            <a:ext cx="7711008" cy="3124201"/>
          </a:xfrm>
        </p:spPr>
        <p:txBody>
          <a:bodyPr>
            <a:normAutofit/>
          </a:bodyPr>
          <a:lstStyle/>
          <a:p>
            <a:r>
              <a:rPr lang="en-CA" dirty="0"/>
              <a:t>Further Works</a:t>
            </a:r>
          </a:p>
          <a:p>
            <a:r>
              <a:rPr lang="en-CA" dirty="0"/>
              <a:t>Decision Tree Model Selection</a:t>
            </a:r>
          </a:p>
          <a:p>
            <a:r>
              <a:rPr lang="en-CA" dirty="0"/>
              <a:t>Survival Analysis Kaplan Meier Curve Explanation</a:t>
            </a:r>
          </a:p>
          <a:p>
            <a:r>
              <a:rPr lang="en-CA" dirty="0"/>
              <a:t>K-Nearest Neighbors Model Results</a:t>
            </a:r>
          </a:p>
          <a:p>
            <a:r>
              <a:rPr lang="en-CA" dirty="0"/>
              <a:t>Logistic Regression Model Selection Results</a:t>
            </a:r>
          </a:p>
          <a:p>
            <a:r>
              <a:rPr lang="en-CA" dirty="0"/>
              <a:t>Super Grid Search</a:t>
            </a:r>
          </a:p>
        </p:txBody>
      </p:sp>
    </p:spTree>
    <p:extLst>
      <p:ext uri="{BB962C8B-B14F-4D97-AF65-F5344CB8AC3E}">
        <p14:creationId xmlns:p14="http://schemas.microsoft.com/office/powerpoint/2010/main" val="1978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CD70-3FCC-4363-AA28-B0C112F9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005" y="315685"/>
            <a:ext cx="8696130" cy="923731"/>
          </a:xfrm>
        </p:spPr>
        <p:txBody>
          <a:bodyPr>
            <a:normAutofit/>
          </a:bodyPr>
          <a:lstStyle/>
          <a:p>
            <a:r>
              <a:rPr lang="en-CA" sz="3600" b="1" dirty="0"/>
              <a:t>Further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472C-363D-4C58-8F9E-B8D9A670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050" y="1836575"/>
            <a:ext cx="9246313" cy="3561184"/>
          </a:xfrm>
        </p:spPr>
        <p:txBody>
          <a:bodyPr>
            <a:normAutofit/>
          </a:bodyPr>
          <a:lstStyle/>
          <a:p>
            <a:r>
              <a:rPr lang="en-CA" sz="2200" dirty="0"/>
              <a:t>Can deeply investigate the role of Internet Service plans for customers.</a:t>
            </a:r>
          </a:p>
          <a:p>
            <a:r>
              <a:rPr lang="en-CA" sz="2200" dirty="0"/>
              <a:t>Internet plans include DSL &amp; Fiber Optic. Does choice of internet plan contribute to churn? If so, combine this with month-to-month customers.</a:t>
            </a:r>
          </a:p>
          <a:p>
            <a:r>
              <a:rPr lang="en-CA" dirty="0"/>
              <a:t>Decision trees and logistic regression models would be considered. No KNN.</a:t>
            </a:r>
            <a:endParaRPr lang="en-CA" sz="2800" dirty="0"/>
          </a:p>
          <a:p>
            <a:r>
              <a:rPr lang="en-CA" sz="2200" dirty="0"/>
              <a:t>With the survival analysis portion, can look at hazard function for likelihood of a customer to churn at a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40398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B9D2-489A-4E18-B280-EF0C6722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Tree Model Selection (Page 1)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786-FCFF-41CF-85BE-8B182B29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480" y="2176806"/>
            <a:ext cx="9012436" cy="1028308"/>
          </a:xfrm>
        </p:spPr>
        <p:txBody>
          <a:bodyPr/>
          <a:lstStyle/>
          <a:p>
            <a:r>
              <a:rPr lang="en-CA" dirty="0"/>
              <a:t>Features: </a:t>
            </a:r>
            <a:r>
              <a:rPr lang="en-CA" dirty="0" err="1"/>
              <a:t>MonthlyCharges</a:t>
            </a:r>
            <a:r>
              <a:rPr lang="en-CA" dirty="0"/>
              <a:t>, </a:t>
            </a:r>
            <a:r>
              <a:rPr lang="en-CA" dirty="0" err="1"/>
              <a:t>is_monthly</a:t>
            </a:r>
            <a:r>
              <a:rPr lang="en-CA" dirty="0"/>
              <a:t> (0= F, 1 = T), Tenure</a:t>
            </a:r>
          </a:p>
          <a:p>
            <a:r>
              <a:rPr lang="en-CA" dirty="0"/>
              <a:t>Grid Search was used for final model with F1-Score metric.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3F0289-E5FE-4F09-A34F-E6E790BDB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15744"/>
              </p:ext>
            </p:extLst>
          </p:nvPr>
        </p:nvGraphicFramePr>
        <p:xfrm>
          <a:off x="2283926" y="35421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547889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490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8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Class_weight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55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Leaf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5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44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587E-3424-4E81-A92C-C7F0A048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65" y="289250"/>
            <a:ext cx="8228854" cy="1049694"/>
          </a:xfrm>
        </p:spPr>
        <p:txBody>
          <a:bodyPr/>
          <a:lstStyle/>
          <a:p>
            <a:r>
              <a:rPr lang="en-CA" b="1" u="sng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CEF3-61AD-4E10-800C-01B82B1B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87" y="1718386"/>
            <a:ext cx="9203904" cy="3296817"/>
          </a:xfrm>
        </p:spPr>
        <p:txBody>
          <a:bodyPr>
            <a:noAutofit/>
          </a:bodyPr>
          <a:lstStyle/>
          <a:p>
            <a:r>
              <a:rPr lang="en-CA" sz="3200" dirty="0"/>
              <a:t>Scenario &amp; Background Of Customer Churn Problem</a:t>
            </a:r>
          </a:p>
          <a:p>
            <a:r>
              <a:rPr lang="en-CA" sz="3200" dirty="0"/>
              <a:t>Insights On Customer Churn Data</a:t>
            </a:r>
          </a:p>
          <a:p>
            <a:r>
              <a:rPr lang="en-CA" sz="3200" dirty="0"/>
              <a:t>Recommendations For Reducing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411903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646D-F64A-4524-95A0-63B9B069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997" y="316190"/>
            <a:ext cx="8729631" cy="1752599"/>
          </a:xfrm>
        </p:spPr>
        <p:txBody>
          <a:bodyPr/>
          <a:lstStyle/>
          <a:p>
            <a:r>
              <a:rPr lang="en-CA" b="1" u="sng" dirty="0"/>
              <a:t>Decision Tree Model Selection (Page 2)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A7C99DEB-3A95-43B6-A67A-90668F72F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981" y="2370056"/>
            <a:ext cx="9295005" cy="3337874"/>
          </a:xfrm>
        </p:spPr>
      </p:pic>
    </p:spTree>
    <p:extLst>
      <p:ext uri="{BB962C8B-B14F-4D97-AF65-F5344CB8AC3E}">
        <p14:creationId xmlns:p14="http://schemas.microsoft.com/office/powerpoint/2010/main" val="36992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746A0-23BB-45B2-AEFB-FEE772A8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544" y="657809"/>
            <a:ext cx="9637779" cy="615820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Decision Tree Model Selection (Page 3)</a:t>
            </a:r>
            <a:endParaRPr lang="en-CA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748F45-6A3E-4C35-AEF1-F20ABB74B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78733"/>
              </p:ext>
            </p:extLst>
          </p:nvPr>
        </p:nvGraphicFramePr>
        <p:xfrm>
          <a:off x="2661816" y="186733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02648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94503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Metric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60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Training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1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Validation Set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7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Training Set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0.760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2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Validation Set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8635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5E91F44-2F85-4EC9-B6A0-090AA5B66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12767"/>
              </p:ext>
            </p:extLst>
          </p:nvPr>
        </p:nvGraphicFramePr>
        <p:xfrm>
          <a:off x="2661816" y="444258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13903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701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0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57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0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64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3487-36F9-483E-B5AA-6AD32132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202" y="485193"/>
            <a:ext cx="9535143" cy="1189652"/>
          </a:xfrm>
        </p:spPr>
        <p:txBody>
          <a:bodyPr>
            <a:normAutofit/>
          </a:bodyPr>
          <a:lstStyle/>
          <a:p>
            <a:r>
              <a:rPr lang="en-CA" sz="3200" b="1" u="sng" dirty="0"/>
              <a:t>Survival Analysis Approach - Customer Churn Events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0150-1B8B-4874-A0A5-F7AA7A26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481" y="1917441"/>
            <a:ext cx="9535143" cy="3587620"/>
          </a:xfrm>
        </p:spPr>
        <p:txBody>
          <a:bodyPr>
            <a:noAutofit/>
          </a:bodyPr>
          <a:lstStyle/>
          <a:p>
            <a:r>
              <a:rPr lang="en-CA" sz="2600" dirty="0"/>
              <a:t>The statistical field of survival analysis involves time to event data.</a:t>
            </a:r>
          </a:p>
          <a:p>
            <a:r>
              <a:rPr lang="en-CA" sz="2600" b="1" dirty="0"/>
              <a:t>Tenure: </a:t>
            </a:r>
            <a:r>
              <a:rPr lang="en-CA" sz="2600" dirty="0"/>
              <a:t>Customer service time (months)</a:t>
            </a:r>
          </a:p>
          <a:p>
            <a:r>
              <a:rPr lang="en-CA" sz="2600" b="1" dirty="0"/>
              <a:t>Event Of Interest: </a:t>
            </a:r>
            <a:r>
              <a:rPr lang="en-CA" sz="2600" dirty="0"/>
              <a:t>Churn (Yes/ True)</a:t>
            </a:r>
          </a:p>
          <a:p>
            <a:r>
              <a:rPr lang="en-CA" sz="2600" dirty="0"/>
              <a:t>Kaplan-Meier survival curve visualization for customer churn by contract.</a:t>
            </a:r>
          </a:p>
          <a:p>
            <a:r>
              <a:rPr lang="en-CA" sz="2600" dirty="0"/>
              <a:t>Survival curve estimates the probability of the customer staying (non-churn) past a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399808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87A1-B29C-4162-B98B-EFD5639F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3" y="316583"/>
            <a:ext cx="9743013" cy="932470"/>
          </a:xfrm>
        </p:spPr>
        <p:txBody>
          <a:bodyPr/>
          <a:lstStyle/>
          <a:p>
            <a:r>
              <a:rPr lang="en-CA" dirty="0"/>
              <a:t>K-Nearest Neighbors (KNN)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74C4-CD2F-4B56-A7F4-212B247C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80" y="1375527"/>
            <a:ext cx="10275628" cy="2128117"/>
          </a:xfrm>
        </p:spPr>
        <p:txBody>
          <a:bodyPr/>
          <a:lstStyle/>
          <a:p>
            <a:r>
              <a:rPr lang="en-CA" dirty="0"/>
              <a:t>Two KNN models were selected with a grid search. One for recall , other for f1.</a:t>
            </a:r>
          </a:p>
          <a:p>
            <a:r>
              <a:rPr lang="en-CA" dirty="0"/>
              <a:t>Features of interest were </a:t>
            </a:r>
            <a:r>
              <a:rPr lang="en-CA" dirty="0" err="1"/>
              <a:t>MonthlyCharges</a:t>
            </a:r>
            <a:r>
              <a:rPr lang="en-CA" dirty="0"/>
              <a:t>, tenure (Months), </a:t>
            </a:r>
            <a:r>
              <a:rPr lang="en-CA" dirty="0" err="1"/>
              <a:t>is_monthly</a:t>
            </a:r>
            <a:r>
              <a:rPr lang="en-CA" dirty="0"/>
              <a:t>.</a:t>
            </a:r>
          </a:p>
          <a:p>
            <a:r>
              <a:rPr lang="en-CA" dirty="0"/>
              <a:t>KNN models were not considered in the analysis as the model is biased to points near the test data points.</a:t>
            </a:r>
          </a:p>
          <a:p>
            <a:endParaRPr lang="en-CA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4985F8-F8F3-41D2-854B-079077DE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07419"/>
              </p:ext>
            </p:extLst>
          </p:nvPr>
        </p:nvGraphicFramePr>
        <p:xfrm>
          <a:off x="2799085" y="371840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3492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981884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683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 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22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N_neighbours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0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 (For distance)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0.7346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1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0.9538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16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9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DD7-D2CF-423F-A407-C3D00C9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80" y="345233"/>
            <a:ext cx="9931693" cy="961054"/>
          </a:xfrm>
        </p:spPr>
        <p:txBody>
          <a:bodyPr/>
          <a:lstStyle/>
          <a:p>
            <a:r>
              <a:rPr lang="en-CA" dirty="0"/>
              <a:t>Logistic Regression Model Selection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70D96-9513-4D0C-894C-935C1A67C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663" y="1436801"/>
            <a:ext cx="10018713" cy="4191001"/>
          </a:xfrm>
        </p:spPr>
        <p:txBody>
          <a:bodyPr>
            <a:normAutofit/>
          </a:bodyPr>
          <a:lstStyle/>
          <a:p>
            <a:r>
              <a:rPr lang="en-CA" dirty="0"/>
              <a:t>Ridge Regression penalty used for final model with </a:t>
            </a:r>
            <a:r>
              <a:rPr lang="en-CA" dirty="0" err="1"/>
              <a:t>liblinear</a:t>
            </a:r>
            <a:r>
              <a:rPr lang="en-CA" dirty="0"/>
              <a:t> and C = 0.01</a:t>
            </a:r>
          </a:p>
          <a:p>
            <a:r>
              <a:rPr lang="en-CA" dirty="0"/>
              <a:t>Coefficients for tenure, </a:t>
            </a:r>
            <a:r>
              <a:rPr lang="en-CA" dirty="0" err="1"/>
              <a:t>MonthlyCharges</a:t>
            </a:r>
            <a:r>
              <a:rPr lang="en-CA" dirty="0"/>
              <a:t>, </a:t>
            </a:r>
            <a:r>
              <a:rPr lang="en-CA" dirty="0" err="1"/>
              <a:t>is_monthly</a:t>
            </a:r>
            <a:r>
              <a:rPr lang="en-CA" dirty="0"/>
              <a:t>: -0.744, 0.735, 0.654</a:t>
            </a:r>
          </a:p>
          <a:p>
            <a:r>
              <a:rPr lang="en-US" dirty="0"/>
              <a:t>tenure coefficient is -0.74: As the customer stays longer there are less likely to churn.</a:t>
            </a:r>
          </a:p>
          <a:p>
            <a:r>
              <a:rPr lang="en-US" dirty="0" err="1"/>
              <a:t>MonthlyCharges</a:t>
            </a:r>
            <a:r>
              <a:rPr lang="en-US" dirty="0"/>
              <a:t> coefficient is 0.735: Higher monthly charges can lead to churn.</a:t>
            </a:r>
          </a:p>
          <a:p>
            <a:r>
              <a:rPr lang="en-US" dirty="0" err="1"/>
              <a:t>is_monthly</a:t>
            </a:r>
            <a:r>
              <a:rPr lang="en-US" dirty="0"/>
              <a:t> coefficient is 0.654: If the customer is on a monthly plan they are more likely to churn.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4576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46FB-4742-4B54-938B-38289E34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895" y="412423"/>
            <a:ext cx="8941734" cy="600959"/>
          </a:xfrm>
        </p:spPr>
        <p:txBody>
          <a:bodyPr>
            <a:normAutofit fontScale="90000"/>
          </a:bodyPr>
          <a:lstStyle/>
          <a:p>
            <a:r>
              <a:rPr lang="en-CA" dirty="0"/>
              <a:t>Super Grid Search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68C408-1DAF-49CB-8ADF-7D34898A7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069" y="1983851"/>
            <a:ext cx="939926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4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82F1-F75B-476B-A6EC-4CE96F8B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4441"/>
          </a:xfrm>
        </p:spPr>
        <p:txBody>
          <a:bodyPr/>
          <a:lstStyle/>
          <a:p>
            <a:r>
              <a:rPr lang="en-CA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6BCC-7850-4A69-A2DD-562D9795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620" y="2219130"/>
            <a:ext cx="10018713" cy="3124201"/>
          </a:xfrm>
        </p:spPr>
        <p:txBody>
          <a:bodyPr/>
          <a:lstStyle/>
          <a:p>
            <a:r>
              <a:rPr lang="en-CA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Lifelines Library</a:t>
            </a:r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https://lifelines.readthedocs.io/en/latest/Survival%20Analysis%20intro.html</a:t>
            </a:r>
            <a:endParaRPr lang="en-CA" dirty="0"/>
          </a:p>
          <a:p>
            <a:r>
              <a:rPr lang="en-CA" dirty="0" err="1"/>
              <a:t>Pixabay</a:t>
            </a:r>
            <a:r>
              <a:rPr lang="en-CA" dirty="0"/>
              <a:t> For Images</a:t>
            </a:r>
          </a:p>
          <a:p>
            <a:r>
              <a:rPr lang="en-CA" dirty="0">
                <a:hlinkClick r:id="rId3"/>
              </a:rPr>
              <a:t>https://www.displayr.com/how-to-interpret-logistic-regression-coefficients/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21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B173-C707-47AA-B3E4-0213B40B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992" y="406400"/>
            <a:ext cx="8993581" cy="136924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Scenario &amp; Background Of Telecommunications Customer Churn Problem</a:t>
            </a:r>
            <a:endParaRPr lang="en-CA" sz="3200" b="1" u="sng" dirty="0"/>
          </a:p>
        </p:txBody>
      </p:sp>
      <p:pic>
        <p:nvPicPr>
          <p:cNvPr id="4" name="Picture 6" descr="Phone, Dial, Old, Arrangement, Nostalgic, Nostalgia">
            <a:extLst>
              <a:ext uri="{FF2B5EF4-FFF2-40B4-BE49-F238E27FC236}">
                <a16:creationId xmlns:a16="http://schemas.microsoft.com/office/drawing/2014/main" id="{D2BA7127-1A9A-472F-9701-AC08ABF0DF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18" y="2338682"/>
            <a:ext cx="5475250" cy="36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7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295F-0366-4C89-A3D2-DFC97F5A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11" y="524103"/>
            <a:ext cx="9092563" cy="572678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Customer Churn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0E51-59B7-4119-9898-4782694A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550" y="1506396"/>
            <a:ext cx="9547780" cy="4011892"/>
          </a:xfrm>
        </p:spPr>
        <p:txBody>
          <a:bodyPr/>
          <a:lstStyle/>
          <a:p>
            <a:r>
              <a:rPr lang="en-CA" dirty="0"/>
              <a:t>In any subscription based service (telecommunications), there are customers who do churn (cancel) their services.</a:t>
            </a:r>
          </a:p>
          <a:p>
            <a:r>
              <a:rPr lang="en-CA" dirty="0"/>
              <a:t>Customer turnover cuts off future revenue streams, it can hurt brand reputation and increases marketing costs.</a:t>
            </a:r>
          </a:p>
          <a:p>
            <a:r>
              <a:rPr lang="en-CA" dirty="0"/>
              <a:t>Goal: Determine types of customers who are likely to churn in the future &amp; give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57290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E40C-2288-4F5B-8309-A12E8913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091" y="381000"/>
            <a:ext cx="8877333" cy="685800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1A4B-A617-43AE-9912-614F0773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11" y="1514668"/>
            <a:ext cx="9722498" cy="3458549"/>
          </a:xfrm>
        </p:spPr>
        <p:txBody>
          <a:bodyPr/>
          <a:lstStyle/>
          <a:p>
            <a:r>
              <a:rPr lang="en-CA" dirty="0"/>
              <a:t>7043 customers in the dataset for US Telcom. Business.</a:t>
            </a:r>
          </a:p>
          <a:p>
            <a:r>
              <a:rPr lang="en-CA" dirty="0"/>
              <a:t>Two services : Phone, Internet (DSL / Fiber Optic).</a:t>
            </a:r>
          </a:p>
          <a:p>
            <a:r>
              <a:rPr lang="en-CA" b="1" dirty="0"/>
              <a:t>Contract Plans: </a:t>
            </a:r>
            <a:r>
              <a:rPr lang="en-CA" dirty="0"/>
              <a:t>Month-To-Month, One Year, Two Year </a:t>
            </a:r>
          </a:p>
          <a:p>
            <a:r>
              <a:rPr lang="en-CA" b="1" dirty="0"/>
              <a:t>Variables Of Interest: </a:t>
            </a:r>
            <a:r>
              <a:rPr lang="en-CA" dirty="0" err="1"/>
              <a:t>MonthlyCharges</a:t>
            </a:r>
            <a:r>
              <a:rPr lang="en-CA" dirty="0"/>
              <a:t>, Tenure (Time In Months), Contract.</a:t>
            </a:r>
          </a:p>
        </p:txBody>
      </p:sp>
    </p:spTree>
    <p:extLst>
      <p:ext uri="{BB962C8B-B14F-4D97-AF65-F5344CB8AC3E}">
        <p14:creationId xmlns:p14="http://schemas.microsoft.com/office/powerpoint/2010/main" val="37016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B03-F3A0-4D6E-9CA0-5C96B089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838" y="447869"/>
            <a:ext cx="9437171" cy="1152331"/>
          </a:xfrm>
        </p:spPr>
        <p:txBody>
          <a:bodyPr/>
          <a:lstStyle/>
          <a:p>
            <a:r>
              <a:rPr lang="en-CA" b="1" dirty="0"/>
              <a:t>Insights On Customer Churn Data</a:t>
            </a:r>
          </a:p>
        </p:txBody>
      </p:sp>
      <p:pic>
        <p:nvPicPr>
          <p:cNvPr id="5122" name="Picture 2" descr="Thought, Idea, Innovation, Imagination, Inspiration">
            <a:extLst>
              <a:ext uri="{FF2B5EF4-FFF2-40B4-BE49-F238E27FC236}">
                <a16:creationId xmlns:a16="http://schemas.microsoft.com/office/drawing/2014/main" id="{13FF686D-07E5-44F4-AB9B-59D73C6F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202" y="1900035"/>
            <a:ext cx="6154132" cy="4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75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0DF3-C035-4B86-9B89-9B726348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749" y="167326"/>
            <a:ext cx="9204385" cy="1157140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Month-To-Month Customers Churn The Most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8023EBF-F463-4FAF-B4D3-78F1CD9E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49" y="1324466"/>
            <a:ext cx="9133923" cy="48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2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766-E52D-4EEE-BCFC-D9E64E6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927" y="200320"/>
            <a:ext cx="9497050" cy="657519"/>
          </a:xfrm>
        </p:spPr>
        <p:txBody>
          <a:bodyPr>
            <a:normAutofit/>
          </a:bodyPr>
          <a:lstStyle/>
          <a:p>
            <a:r>
              <a:rPr lang="en-CA" sz="3400" b="1" u="sng" dirty="0"/>
              <a:t>Cost Of Losing Month-To-Month 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376D8F-E983-4B4B-9139-43D33F12B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22266"/>
              </p:ext>
            </p:extLst>
          </p:nvPr>
        </p:nvGraphicFramePr>
        <p:xfrm>
          <a:off x="1996708" y="1342853"/>
          <a:ext cx="949705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04">
                  <a:extLst>
                    <a:ext uri="{9D8B030D-6E8A-4147-A177-3AD203B41FA5}">
                      <a16:colId xmlns:a16="http://schemas.microsoft.com/office/drawing/2014/main" val="1922044417"/>
                    </a:ext>
                  </a:extLst>
                </a:gridCol>
                <a:gridCol w="1715669">
                  <a:extLst>
                    <a:ext uri="{9D8B030D-6E8A-4147-A177-3AD203B41FA5}">
                      <a16:colId xmlns:a16="http://schemas.microsoft.com/office/drawing/2014/main" val="1936058250"/>
                    </a:ext>
                  </a:extLst>
                </a:gridCol>
                <a:gridCol w="3095420">
                  <a:extLst>
                    <a:ext uri="{9D8B030D-6E8A-4147-A177-3AD203B41FA5}">
                      <a16:colId xmlns:a16="http://schemas.microsoft.com/office/drawing/2014/main" val="1925737892"/>
                    </a:ext>
                  </a:extLst>
                </a:gridCol>
                <a:gridCol w="2703558">
                  <a:extLst>
                    <a:ext uri="{9D8B030D-6E8A-4147-A177-3AD203B41FA5}">
                      <a16:colId xmlns:a16="http://schemas.microsoft.com/office/drawing/2014/main" val="2498524382"/>
                    </a:ext>
                  </a:extLst>
                </a:gridCol>
              </a:tblGrid>
              <a:tr h="708724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Contract Type</a:t>
                      </a:r>
                    </a:p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#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Mean (Avg.) Monthly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  <a:p>
                      <a:pPr algn="ctr"/>
                      <a:r>
                        <a:rPr lang="en-CA" dirty="0"/>
                        <a:t>Median Monthly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29662"/>
                  </a:ext>
                </a:extLst>
              </a:tr>
              <a:tr h="283489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Month-To-Month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$66.40 / </a:t>
                      </a:r>
                      <a:r>
                        <a:rPr lang="en-CA" b="1" dirty="0" err="1"/>
                        <a:t>mth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$73.25 / </a:t>
                      </a:r>
                      <a:r>
                        <a:rPr lang="en-CA" b="1" dirty="0" err="1"/>
                        <a:t>mth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28240"/>
                  </a:ext>
                </a:extLst>
              </a:tr>
              <a:tr h="28348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 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$65.05 / </a:t>
                      </a:r>
                      <a:r>
                        <a:rPr lang="en-CA" dirty="0" err="1"/>
                        <a:t>mth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$ 68.75 / </a:t>
                      </a:r>
                      <a:r>
                        <a:rPr lang="en-CA" dirty="0" err="1"/>
                        <a:t>mth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67788"/>
                  </a:ext>
                </a:extLst>
              </a:tr>
              <a:tr h="28348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$60.77 /</a:t>
                      </a:r>
                      <a:r>
                        <a:rPr lang="en-CA" dirty="0" err="1"/>
                        <a:t>mth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$ 64.35 / </a:t>
                      </a:r>
                      <a:r>
                        <a:rPr lang="en-CA" dirty="0" err="1"/>
                        <a:t>mth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91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B9879A-0E44-4D51-B21E-D76DDD80DD26}"/>
              </a:ext>
            </a:extLst>
          </p:cNvPr>
          <p:cNvSpPr txBox="1"/>
          <p:nvPr/>
        </p:nvSpPr>
        <p:spPr>
          <a:xfrm>
            <a:off x="2016926" y="3839547"/>
            <a:ext cx="9445731" cy="1506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Total Number Of </a:t>
            </a:r>
            <a:r>
              <a:rPr lang="en-CA" sz="2000" dirty="0" err="1"/>
              <a:t>Mth-Mth</a:t>
            </a:r>
            <a:r>
              <a:rPr lang="en-CA" sz="2000" dirty="0"/>
              <a:t> Customers who churn ≤ 6 months Is </a:t>
            </a:r>
            <a:r>
              <a:rPr lang="en-CA" sz="2000" b="1" dirty="0"/>
              <a:t>780</a:t>
            </a:r>
            <a:r>
              <a:rPr lang="en-CA" sz="2000" dirty="0"/>
              <a:t> (out of 7043)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CA" sz="2000" dirty="0"/>
              <a:t>Average Revenue Loss From These Churns Is About </a:t>
            </a:r>
            <a:r>
              <a:rPr lang="en-CA" sz="2000" b="1" dirty="0"/>
              <a:t>780 x 66.40 ≈ 51,792 (USD)</a:t>
            </a:r>
          </a:p>
        </p:txBody>
      </p:sp>
    </p:spTree>
    <p:extLst>
      <p:ext uri="{BB962C8B-B14F-4D97-AF65-F5344CB8AC3E}">
        <p14:creationId xmlns:p14="http://schemas.microsoft.com/office/powerpoint/2010/main" val="7142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EDFA-1774-4EAF-9445-35912E0B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079" y="469641"/>
            <a:ext cx="8970640" cy="597159"/>
          </a:xfrm>
        </p:spPr>
        <p:txBody>
          <a:bodyPr>
            <a:normAutofit fontScale="90000"/>
          </a:bodyPr>
          <a:lstStyle/>
          <a:p>
            <a:r>
              <a:rPr lang="en-CA" b="1" u="sng" dirty="0"/>
              <a:t>Model Based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DB451-0AF7-4D28-B40B-76B1A3C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503" y="1866899"/>
            <a:ext cx="9502486" cy="3124201"/>
          </a:xfrm>
        </p:spPr>
        <p:txBody>
          <a:bodyPr/>
          <a:lstStyle/>
          <a:p>
            <a:r>
              <a:rPr lang="en-CA" dirty="0"/>
              <a:t>A logistic regression model is used for determining which of </a:t>
            </a:r>
            <a:r>
              <a:rPr lang="en-CA" dirty="0" err="1"/>
              <a:t>MonthlyCharges</a:t>
            </a:r>
            <a:r>
              <a:rPr lang="en-CA" dirty="0"/>
              <a:t>, tenure or the customer being on a month-to-month plan contributes to churn the most.</a:t>
            </a:r>
          </a:p>
          <a:p>
            <a:r>
              <a:rPr lang="en-CA" dirty="0"/>
              <a:t>A decision tree used to investigate causes for customer churn in dataset.</a:t>
            </a:r>
          </a:p>
          <a:p>
            <a:r>
              <a:rPr lang="en-CA" dirty="0"/>
              <a:t>A Kaplan-Meier survival function curve (visualization) is used to predict probabilities of a customer staying past at a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1217079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1044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</vt:lpstr>
      <vt:lpstr>Insights On Telecommunications Customers Churn Data</vt:lpstr>
      <vt:lpstr>Topics</vt:lpstr>
      <vt:lpstr>Scenario &amp; Background Of Telecommunications Customer Churn Problem</vt:lpstr>
      <vt:lpstr>Customer Churn Problem</vt:lpstr>
      <vt:lpstr>About The Dataset</vt:lpstr>
      <vt:lpstr>Insights On Customer Churn Data</vt:lpstr>
      <vt:lpstr>Month-To-Month Customers Churn The Most</vt:lpstr>
      <vt:lpstr>Cost Of Losing Month-To-Month Customers</vt:lpstr>
      <vt:lpstr>Model Based Insights</vt:lpstr>
      <vt:lpstr>Insights From Logistic Regression Model</vt:lpstr>
      <vt:lpstr>Insights From Decision Tree</vt:lpstr>
      <vt:lpstr>Survival Analysis Approach - Customer Churn Events Over Time</vt:lpstr>
      <vt:lpstr>Probability Of A Month-To-Month Customer Staying Decreases Over Time</vt:lpstr>
      <vt:lpstr>Recommendations For Reducing Customer Churn</vt:lpstr>
      <vt:lpstr>Recommendations / Considerations</vt:lpstr>
      <vt:lpstr>Thank You.</vt:lpstr>
      <vt:lpstr>Appendix</vt:lpstr>
      <vt:lpstr>Further Works</vt:lpstr>
      <vt:lpstr>Decision Tree Model Selection (Page 1) </vt:lpstr>
      <vt:lpstr>Decision Tree Model Selection (Page 2)</vt:lpstr>
      <vt:lpstr>Decision Tree Model Selection (Page 3)</vt:lpstr>
      <vt:lpstr>Survival Analysis Approach - Customer Churn Events Over Time</vt:lpstr>
      <vt:lpstr>K-Nearest Neighbors (KNN) Model Results</vt:lpstr>
      <vt:lpstr>Logistic Regression Model Selection Results</vt:lpstr>
      <vt:lpstr>Super Grid Search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Telephone Customers Churn Data</dc:title>
  <dc:creator>David Ku</dc:creator>
  <cp:lastModifiedBy>David Ku</cp:lastModifiedBy>
  <cp:revision>177</cp:revision>
  <dcterms:created xsi:type="dcterms:W3CDTF">2019-10-09T15:15:24Z</dcterms:created>
  <dcterms:modified xsi:type="dcterms:W3CDTF">2019-10-10T16:59:26Z</dcterms:modified>
</cp:coreProperties>
</file>