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4" r:id="rId4"/>
    <p:sldId id="263" r:id="rId5"/>
    <p:sldId id="257" r:id="rId6"/>
    <p:sldId id="265" r:id="rId7"/>
    <p:sldId id="259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F00AF-6266-4F68-B933-096601875BF0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C6A00-A5EE-4804-AABF-D2360F433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7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C6A00-A5EE-4804-AABF-D2360F4337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34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top picture shows a frame overflowing into a critical section</a:t>
            </a:r>
          </a:p>
          <a:p>
            <a:r>
              <a:rPr lang="en-GB" dirty="0"/>
              <a:t>The bottom picture shows how we can use a guard band before a critical section to say no more frames can be sent from this point so it doesn’t interfere with critical section</a:t>
            </a:r>
          </a:p>
          <a:p>
            <a:endParaRPr lang="en-GB" dirty="0"/>
          </a:p>
          <a:p>
            <a:r>
              <a:rPr lang="en-GB" dirty="0"/>
              <a:t>https://en.wikipedia.org/wiki/Time-Sensitive_Networking#TSN_scheduling_and_traffic_shaping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C6A00-A5EE-4804-AABF-D2360F4337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02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https://www.ieee802.org/1/files/public/docs2017/tsn-farkas-intro-0517-v01.pdf#page=27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C6A00-A5EE-4804-AABF-D2360F4337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61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the comparison between the size of the guard band with and without pre-emption, as well as the effect of no guard band</a:t>
            </a:r>
          </a:p>
          <a:p>
            <a:endParaRPr lang="en-GB" dirty="0"/>
          </a:p>
          <a:p>
            <a:r>
              <a:rPr lang="en-GB" dirty="0"/>
              <a:t>https://drive.google.com/file/d/0B6Xurc4m_PVsZ1lzWWoxS0pTNVE/view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C6A00-A5EE-4804-AABF-D2360F4337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1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A5E1-74F9-43AE-B4B5-E6385E912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B5939-16B4-4E8E-8E5E-C8644C8E7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EF5A7-C0F3-406E-8518-23F5CE1E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0A81D-C1AC-40E4-914A-B2B653F6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B7FF8-2D32-46A5-9201-0914884C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6F8E-6E20-430A-93D6-A96A0F9C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10009-F99C-424D-8113-5EF0728AF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F8DE-7611-435C-9C70-94E1A99A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C8339-D9C2-4E01-98F7-56F76057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1253E-DE2F-42C6-8F54-ABD21884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0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55203-125B-46DD-B959-37A8CC3CE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72E18-1670-451F-BDAA-815C9B15E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CA0E-23A1-4F95-9FBC-1F397EE9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1082-55F6-4AC2-B7FE-48EF465E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2D78-2BEA-4B46-9D87-8C3FA4AC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97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1614-1A49-4B67-832D-362C4740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F422-4B64-4AB2-8F46-90DBAA78F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9DD34-E778-4618-A114-88962221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3601-F0F5-4174-8317-A82CF8A5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FA05-2B0A-4BEE-B476-E95749E9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24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0864-86BB-4C5B-845A-492388DD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D751-98D5-4690-84FE-05A623C1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29FE1-0828-4D2D-BC90-1CF9366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2E0F-4D2D-4D84-ACE4-8BA854CF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1284D-FBFB-4001-BB42-85D82E89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37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03ED-C05C-43C5-8DC2-9017761C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CD23-73DD-4575-8626-261DD656B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C4ECA-B92E-479C-A413-4FEC1DEC8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8FD31-5EB7-4C6C-B9DF-595348C1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9ED70-C5B7-4307-ADBF-7B492943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F4D06-FE79-46C0-B8B1-8158366B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5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B1B7-032D-4CA6-89E0-A62113C1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DC7E3-E0A6-4306-9A74-DD7781230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F4C37-F9B0-4343-B624-95DD63F3D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1194C-ACE1-44F6-9E0A-3C58FA4ED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329EF-4DAE-42A7-AC52-64CEF9175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B2CEB-97AD-4696-8CB3-6C888E3F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E7A51-5740-4D74-8106-0F3A6EFC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5168C-42BE-4E23-A50A-D7B23883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3EAB-16D2-4845-B5CB-47E88060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80BAD-0522-4B93-85E7-8FDF8D64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687F5-CE82-4F26-994D-4984B3B9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59199-B078-4717-B992-9C23E6F7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9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5C228-B31F-4E71-8901-A6C2A8DD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C4C11-7826-41C4-ABF7-EDD5352A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083E8-9322-4BBF-B10E-462EAB9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86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E93C-B8EE-421B-8F8C-C27862C9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1827-0AF3-4040-9EB7-2C404894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1BF2E-62DD-4CF2-8EB7-EAD6879C6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55D28-ED09-41FD-846B-3BB283AF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9FAD4-5662-401C-B80A-840862D0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3C2C6-2D1E-4BE9-A042-45720023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2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80A6-0CC2-4A91-86E4-52D505E5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5F385-9925-434A-B880-4CEB71134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6AC5A-06C9-4BC1-A16B-B459C3461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F250F-92CE-4B22-AAE8-192D15E8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200-417A-44CF-A448-74B3B47AFC2D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76C9D-57A2-442A-ACFF-F3DAFAD3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30B60-6929-44BB-9CAF-0DE8785E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72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CE890-30A6-4F63-B001-2FD5D239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762D-7110-4C32-87A7-E610FA77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491E-81C9-4F52-A90F-EC2D74912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3200-417A-44CF-A448-74B3B47AFC2D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624D8-A785-491D-A39F-35C34B9EE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01149-4163-4487-BB07-B5A708F77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B9665-A4F8-4BAB-8EA3-BF6020123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0C3B-9E0B-4248-8598-71BA9F121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TSN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2B944-61A5-4BF7-847F-16AD4A964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5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331F-86BE-4B98-8378-8060CDA3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1DCD-BA77-4679-9EC6-F8B4D243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believe I would have to do a questionnaire of what we need out of this as there are few examples online of this as it is such a new research topic</a:t>
            </a:r>
          </a:p>
          <a:p>
            <a:r>
              <a:rPr lang="en-GB" dirty="0"/>
              <a:t>I struggled to find demonstrations of OMNET++ in use in the context of TSNs. I think this would be beneficial to see for me to determine what my new simulator needs</a:t>
            </a:r>
          </a:p>
          <a:p>
            <a:r>
              <a:rPr lang="en-GB" dirty="0"/>
              <a:t>Overall:</a:t>
            </a:r>
          </a:p>
          <a:p>
            <a:pPr lvl="1"/>
            <a:r>
              <a:rPr lang="en-GB" dirty="0"/>
              <a:t>Need to determine inputs (configuration, topology, speeds, bounds)</a:t>
            </a:r>
          </a:p>
          <a:p>
            <a:pPr lvl="1"/>
            <a:r>
              <a:rPr lang="en-GB" dirty="0"/>
              <a:t>Need to determine outputs (jitter, latency, deadlines)</a:t>
            </a:r>
          </a:p>
        </p:txBody>
      </p:sp>
    </p:spTree>
    <p:extLst>
      <p:ext uri="{BB962C8B-B14F-4D97-AF65-F5344CB8AC3E}">
        <p14:creationId xmlns:p14="http://schemas.microsoft.com/office/powerpoint/2010/main" val="164787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43D01-D4CF-41EA-B479-6BC218C1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IEEE 802.1Qbv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A7AA-6257-486A-B194-8BC8B6345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Focuses on Scheduled Traffic via the Time Aware Shaper</a:t>
            </a:r>
          </a:p>
          <a:p>
            <a:r>
              <a:rPr lang="en-GB" sz="2000" dirty="0"/>
              <a:t>TAS is designed to send traffic in fixed time cycles of equal size</a:t>
            </a:r>
          </a:p>
          <a:p>
            <a:pPr lvl="1"/>
            <a:r>
              <a:rPr lang="en-GB" sz="2000" dirty="0"/>
              <a:t>We use guard bands to stop frames from being transmitted too late in the cycle to stop them overflowing into the next cycle and interfering with critical traffic</a:t>
            </a:r>
          </a:p>
          <a:p>
            <a:pPr lvl="1"/>
            <a:r>
              <a:rPr lang="en-GB" sz="2000" dirty="0"/>
              <a:t>Guard bands are the size of the maximum frame size</a:t>
            </a:r>
          </a:p>
          <a:p>
            <a:pPr lvl="1"/>
            <a:r>
              <a:rPr lang="en-GB" sz="2000" dirty="0"/>
              <a:t>Conversely, we do we do not guard against critical traffic overflowing as it is critical</a:t>
            </a:r>
          </a:p>
          <a:p>
            <a:r>
              <a:rPr lang="en-GB" sz="2000" dirty="0"/>
              <a:t>Traffic flow during each cycle is determined by queues connected to gates with different classes of traffic</a:t>
            </a:r>
          </a:p>
          <a:p>
            <a:pPr lvl="1"/>
            <a:r>
              <a:rPr lang="en-GB" sz="2000" dirty="0"/>
              <a:t>Each queue could have a different selection algorithm on which frame is next to go through the gate. Currently this is a FIFO queue (I believe this is where research is being done)</a:t>
            </a:r>
          </a:p>
          <a:p>
            <a:r>
              <a:rPr lang="en-GB" sz="2000" dirty="0"/>
              <a:t>The are 8 gates that can be open or closed encoded by a pre-determined Gate Control list (GCL)</a:t>
            </a:r>
          </a:p>
          <a:p>
            <a:r>
              <a:rPr lang="en-GB" sz="2000" dirty="0"/>
              <a:t>The goal is to reduce latency variation for frames with known timing</a:t>
            </a:r>
          </a:p>
          <a:p>
            <a:pPr lvl="1"/>
            <a:r>
              <a:rPr lang="en-GB" sz="2000" dirty="0"/>
              <a:t>Helps TSN to be more deterministic</a:t>
            </a:r>
          </a:p>
          <a:p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18486B2D-4256-45E4-87C5-4456159B3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7" y="3726905"/>
            <a:ext cx="9341861" cy="3329452"/>
          </a:xfrm>
          <a:prstGeom prst="rect">
            <a:avLst/>
          </a:prstGeom>
        </p:spPr>
      </p:pic>
      <p:pic>
        <p:nvPicPr>
          <p:cNvPr id="8" name="Content Placeholder 7" descr="Timeline&#10;&#10;Description automatically generated">
            <a:extLst>
              <a:ext uri="{FF2B5EF4-FFF2-40B4-BE49-F238E27FC236}">
                <a16:creationId xmlns:a16="http://schemas.microsoft.com/office/drawing/2014/main" id="{1569137E-6847-4054-BD73-26E721152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7" y="0"/>
            <a:ext cx="9341861" cy="33294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871FBC-488B-4117-A99E-491833AD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582" y="659095"/>
            <a:ext cx="2464943" cy="54890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Guard Bands 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8DBDE-A5B2-4C0E-9355-31CE3DDDA6A5}"/>
              </a:ext>
            </a:extLst>
          </p:cNvPr>
          <p:cNvSpPr txBox="1"/>
          <p:nvPr/>
        </p:nvSpPr>
        <p:spPr>
          <a:xfrm>
            <a:off x="8982974" y="6078747"/>
            <a:ext cx="891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71243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1C669-6E9E-4377-A865-E9D6AEA7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GCL and Scheduling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BA0015-D2AB-4681-A127-F0A77B4F5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" t="-793" r="-919" b="436"/>
          <a:stretch/>
        </p:blipFill>
        <p:spPr>
          <a:xfrm>
            <a:off x="838201" y="1525942"/>
            <a:ext cx="9587124" cy="4647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59CDCA-0E86-4959-B52A-97121491F118}"/>
              </a:ext>
            </a:extLst>
          </p:cNvPr>
          <p:cNvSpPr/>
          <p:nvPr/>
        </p:nvSpPr>
        <p:spPr>
          <a:xfrm>
            <a:off x="8302248" y="2353996"/>
            <a:ext cx="1341841" cy="386361"/>
          </a:xfrm>
          <a:prstGeom prst="rect">
            <a:avLst/>
          </a:prstGeom>
          <a:solidFill>
            <a:srgbClr val="E7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17653-6076-4B88-A715-A06C5E094401}"/>
              </a:ext>
            </a:extLst>
          </p:cNvPr>
          <p:cNvSpPr txBox="1"/>
          <p:nvPr/>
        </p:nvSpPr>
        <p:spPr>
          <a:xfrm>
            <a:off x="10425325" y="6173656"/>
            <a:ext cx="104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From ieee.org</a:t>
            </a:r>
          </a:p>
        </p:txBody>
      </p:sp>
    </p:spTree>
    <p:extLst>
      <p:ext uri="{BB962C8B-B14F-4D97-AF65-F5344CB8AC3E}">
        <p14:creationId xmlns:p14="http://schemas.microsoft.com/office/powerpoint/2010/main" val="139243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88048-C4B1-4ED6-9FDF-F4BA70E4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IEEE 802.1Qbu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E378-D742-4B9D-ABAD-C602BEF3C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699358"/>
          </a:xfrm>
        </p:spPr>
        <p:txBody>
          <a:bodyPr>
            <a:normAutofit/>
          </a:bodyPr>
          <a:lstStyle/>
          <a:p>
            <a:r>
              <a:rPr lang="en-GB" sz="2000" dirty="0"/>
              <a:t>Focuses on Frame Pre-emption</a:t>
            </a:r>
          </a:p>
          <a:p>
            <a:r>
              <a:rPr lang="en-GB" sz="2000" dirty="0"/>
              <a:t>Each traffic class (queue) seen in the slide above is assigned a frame pre-emption value</a:t>
            </a:r>
          </a:p>
          <a:p>
            <a:pPr lvl="1"/>
            <a:r>
              <a:rPr lang="en-GB" sz="1600" dirty="0"/>
              <a:t>This can either be express or preemptable (eMAC, pMAC)</a:t>
            </a:r>
          </a:p>
          <a:p>
            <a:r>
              <a:rPr lang="en-GB" sz="2000" dirty="0"/>
              <a:t>Being able to pre-empt non-critical frames allows us to make the guard band seen earlier much smaller</a:t>
            </a:r>
          </a:p>
          <a:p>
            <a:pPr lvl="1"/>
            <a:r>
              <a:rPr lang="en-GB" sz="1600" dirty="0"/>
              <a:t>It can be the same size as the largest possible interfering fragment rather than largest possible interfering frame</a:t>
            </a:r>
          </a:p>
          <a:p>
            <a:r>
              <a:rPr lang="en-GB" sz="2000" dirty="0"/>
              <a:t>The pre-empted packed is then resumed in the next cycle after the critical section</a:t>
            </a:r>
          </a:p>
          <a:p>
            <a:pPr lvl="1"/>
            <a:r>
              <a:rPr lang="en-GB" sz="1600" dirty="0"/>
              <a:t>This is because there is a layer that stores the remaining frame and then sends it when out of the critical section</a:t>
            </a:r>
          </a:p>
          <a:p>
            <a:r>
              <a:rPr lang="en-GB" sz="2000" dirty="0"/>
              <a:t>This pre-emption is only on a switch -&gt; switch basis and not over longer distances</a:t>
            </a:r>
          </a:p>
          <a:p>
            <a:r>
              <a:rPr lang="en-GB" sz="2000" dirty="0"/>
              <a:t>Each frame is stored with a CRC32 check which is inverted so the switch knows that it is only a part of the frame</a:t>
            </a:r>
          </a:p>
          <a:p>
            <a:r>
              <a:rPr lang="en-GB" sz="2000" dirty="0"/>
              <a:t>The goal of this is to keep the guard bands so to not interfere with time critical traffic, but to also maximise efficiency in having as small a guard band as possible so the network is not idle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3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865E-5CE8-4D2E-8F4A-BAAE99ED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Smaller Guard Band Size Example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B2DD82-3CF2-40BD-AE58-E2503A0B50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r="969"/>
          <a:stretch/>
        </p:blipFill>
        <p:spPr bwMode="auto">
          <a:xfrm>
            <a:off x="2319807" y="1690688"/>
            <a:ext cx="7552385" cy="453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43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4D3F-70C5-48A2-8C5D-47089FFE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Simulation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68D5-55D0-4881-B3A8-DF4576E6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OMNeT++ / </a:t>
            </a:r>
            <a:r>
              <a:rPr lang="en-GB" dirty="0" err="1"/>
              <a:t>NeSTiNg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Most widespread simulator, does not allow for flexibility or dynamic changes</a:t>
            </a:r>
          </a:p>
          <a:p>
            <a:pPr lvl="1"/>
            <a:r>
              <a:rPr lang="en-GB" dirty="0"/>
              <a:t>It is not abstract enough for what we want to accomplish, lots of fiddly bits</a:t>
            </a:r>
          </a:p>
          <a:p>
            <a:pPr lvl="1"/>
            <a:r>
              <a:rPr lang="en-GB" dirty="0"/>
              <a:t>Would be better to go up a layer of abstraction so we can get the data we want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57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6044-46AE-4D50-9E0C-42508CBB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Simulation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AA11-E294-4C7C-B093-53E7AD89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Functionality Required:</a:t>
            </a:r>
          </a:p>
          <a:p>
            <a:pPr lvl="1"/>
            <a:r>
              <a:rPr lang="en-GB" dirty="0"/>
              <a:t>Ability to change policies for queueing each gate traffic (or implement your own)</a:t>
            </a:r>
          </a:p>
          <a:p>
            <a:pPr lvl="1"/>
            <a:r>
              <a:rPr lang="en-GB" dirty="0"/>
              <a:t>Needs to be levels of abstraction above OMNeT++ simulators to make it easier to use (only need to define network topology?)</a:t>
            </a:r>
          </a:p>
          <a:p>
            <a:pPr lvl="1"/>
            <a:r>
              <a:rPr lang="en-GB" dirty="0"/>
              <a:t>Also needs to be configurable enough in the parts that are relevant to our research</a:t>
            </a:r>
          </a:p>
          <a:p>
            <a:r>
              <a:rPr lang="en-GB" dirty="0"/>
              <a:t>Ideas</a:t>
            </a:r>
          </a:p>
          <a:p>
            <a:pPr lvl="1"/>
            <a:r>
              <a:rPr lang="en-GB" dirty="0"/>
              <a:t>Simple interface</a:t>
            </a:r>
          </a:p>
          <a:p>
            <a:pPr lvl="1"/>
            <a:r>
              <a:rPr lang="en-GB" dirty="0"/>
              <a:t>Simple config </a:t>
            </a:r>
            <a:r>
              <a:rPr lang="en-GB" dirty="0" err="1"/>
              <a:t>xmls</a:t>
            </a:r>
            <a:r>
              <a:rPr lang="en-GB" dirty="0"/>
              <a:t> that can be re-used across simulations</a:t>
            </a:r>
          </a:p>
        </p:txBody>
      </p:sp>
    </p:spTree>
    <p:extLst>
      <p:ext uri="{BB962C8B-B14F-4D97-AF65-F5344CB8AC3E}">
        <p14:creationId xmlns:p14="http://schemas.microsoft.com/office/powerpoint/2010/main" val="189031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D4D6-2874-42EE-8C39-6D447852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3A4C-9B77-449D-8BAE-576C7DB4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XML config must include</a:t>
            </a:r>
          </a:p>
          <a:p>
            <a:pPr lvl="1"/>
            <a:r>
              <a:rPr lang="en-GB" dirty="0"/>
              <a:t>GCL</a:t>
            </a:r>
          </a:p>
          <a:p>
            <a:pPr lvl="1"/>
            <a:r>
              <a:rPr lang="en-GB" dirty="0"/>
              <a:t>Frame &amp; fragment sizes</a:t>
            </a:r>
          </a:p>
          <a:p>
            <a:pPr lvl="1"/>
            <a:r>
              <a:rPr lang="en-GB" dirty="0"/>
              <a:t>Link speed</a:t>
            </a:r>
          </a:p>
          <a:p>
            <a:pPr lvl="1"/>
            <a:r>
              <a:rPr lang="en-GB" dirty="0"/>
              <a:t>Network topology (list of nodes, switches)</a:t>
            </a:r>
          </a:p>
          <a:p>
            <a:pPr lvl="2"/>
            <a:r>
              <a:rPr lang="en-GB" dirty="0"/>
              <a:t>May limit to 2 switches initially for simplicity</a:t>
            </a:r>
          </a:p>
          <a:p>
            <a:r>
              <a:rPr lang="en-GB" dirty="0"/>
              <a:t>Language</a:t>
            </a:r>
          </a:p>
          <a:p>
            <a:pPr lvl="1"/>
            <a:r>
              <a:rPr lang="en-GB" dirty="0"/>
              <a:t>Python for simplicity</a:t>
            </a:r>
          </a:p>
          <a:p>
            <a:pPr lvl="1"/>
            <a:r>
              <a:rPr lang="en-GB" dirty="0"/>
              <a:t>C++ for functionality, OMNeT++ is also written in C++ if we need to use frameworks/functionality OMNeT has</a:t>
            </a:r>
          </a:p>
          <a:p>
            <a:r>
              <a:rPr lang="en-GB" dirty="0"/>
              <a:t>Output</a:t>
            </a:r>
          </a:p>
          <a:p>
            <a:pPr lvl="1"/>
            <a:r>
              <a:rPr lang="en-GB" dirty="0"/>
              <a:t>csv files could be useful initially, to then make graphs out of. Possibly automatic, time permitting (using </a:t>
            </a:r>
            <a:r>
              <a:rPr lang="en-GB" dirty="0" err="1"/>
              <a:t>matlab</a:t>
            </a:r>
            <a:r>
              <a:rPr lang="en-GB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46696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7021</TotalTime>
  <Words>804</Words>
  <Application>Microsoft Office PowerPoint</Application>
  <PresentationFormat>Widescreen</PresentationFormat>
  <Paragraphs>70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TSN Project</vt:lpstr>
      <vt:lpstr>IEEE 802.1Qbv</vt:lpstr>
      <vt:lpstr>Guard Bands Example</vt:lpstr>
      <vt:lpstr>GCL and Scheduling Example</vt:lpstr>
      <vt:lpstr>IEEE 802.1Qbu</vt:lpstr>
      <vt:lpstr>Smaller Guard Band Size Example</vt:lpstr>
      <vt:lpstr>Current Simulation Methods</vt:lpstr>
      <vt:lpstr>New Simulation Proposal</vt:lpstr>
      <vt:lpstr>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TSN Project</dc:title>
  <dc:creator>Dean K</dc:creator>
  <cp:lastModifiedBy>Dean K</cp:lastModifiedBy>
  <cp:revision>21</cp:revision>
  <dcterms:created xsi:type="dcterms:W3CDTF">2020-11-25T16:45:59Z</dcterms:created>
  <dcterms:modified xsi:type="dcterms:W3CDTF">2020-12-01T14:29:12Z</dcterms:modified>
</cp:coreProperties>
</file>