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4" r:id="rId4"/>
    <p:sldId id="263" r:id="rId5"/>
    <p:sldId id="257" r:id="rId6"/>
    <p:sldId id="265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>
        <p:scale>
          <a:sx n="66" d="100"/>
          <a:sy n="66" d="100"/>
        </p:scale>
        <p:origin x="336" y="2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1F00AF-6266-4F68-B933-096601875BF0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C6A00-A5EE-4804-AABF-D2360F4337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471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C6A00-A5EE-4804-AABF-D2360F4337C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345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top picture shows a frame overflowing into a critical section</a:t>
            </a:r>
          </a:p>
          <a:p>
            <a:r>
              <a:rPr lang="en-GB" dirty="0"/>
              <a:t>The bottom picture shows how we can use a guard band before a critical section to say no more frames can be sent from this point so it doesn’t interfere with critical section</a:t>
            </a:r>
          </a:p>
          <a:p>
            <a:endParaRPr lang="en-GB" dirty="0"/>
          </a:p>
          <a:p>
            <a:r>
              <a:rPr lang="en-GB" dirty="0"/>
              <a:t>https://en.wikipedia.org/wiki/Time-Sensitive_Networking#TSN_scheduling_and_traffic_shaping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C6A00-A5EE-4804-AABF-D2360F4337C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025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https://www.ieee802.org/1/files/public/docs2017/tsn-farkas-intro-0517-v01.pdf#page=27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C6A00-A5EE-4804-AABF-D2360F4337C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615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Shows the comparison between the size of the guard band with and without pre-emption, as well as the effect of no guard band</a:t>
            </a:r>
          </a:p>
          <a:p>
            <a:endParaRPr lang="en-GB" dirty="0"/>
          </a:p>
          <a:p>
            <a:r>
              <a:rPr lang="en-GB" dirty="0"/>
              <a:t>https://drive.google.com/file/d/0B6Xurc4m_PVsZ1lzWWoxS0pTNVE/view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C6A00-A5EE-4804-AABF-D2360F4337C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616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2A5E1-74F9-43AE-B4B5-E6385E912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8B5939-16B4-4E8E-8E5E-C8644C8E79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EF5A7-C0F3-406E-8518-23F5CE1E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3200-417A-44CF-A448-74B3B47AFC2D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0A81D-C1AC-40E4-914A-B2B653F6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B7FF8-2D32-46A5-9201-0914884C3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B9665-A4F8-4BAB-8EA3-BF60201234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6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C6F8E-6E20-430A-93D6-A96A0F9C1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E10009-F99C-424D-8113-5EF0728AF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F8DE-7611-435C-9C70-94E1A99A3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3200-417A-44CF-A448-74B3B47AFC2D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C8339-D9C2-4E01-98F7-56F760579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1253E-DE2F-42C6-8F54-ABD21884E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B9665-A4F8-4BAB-8EA3-BF60201234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000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855203-125B-46DD-B959-37A8CC3CEE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E72E18-1670-451F-BDAA-815C9B15E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7CA0E-23A1-4F95-9FBC-1F397EE96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3200-417A-44CF-A448-74B3B47AFC2D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01082-55F6-4AC2-B7FE-48EF465EA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52D78-2BEA-4B46-9D87-8C3FA4AC2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B9665-A4F8-4BAB-8EA3-BF60201234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971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F1614-1A49-4B67-832D-362C47402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8F422-4B64-4AB2-8F46-90DBAA78F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9DD34-E778-4618-A114-88962221B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3200-417A-44CF-A448-74B3B47AFC2D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03601-F0F5-4174-8317-A82CF8A55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5FA05-2B0A-4BEE-B476-E95749E92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B9665-A4F8-4BAB-8EA3-BF60201234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247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20864-86BB-4C5B-845A-492388DD4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9D751-98D5-4690-84FE-05A623C1C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29FE1-0828-4D2D-BC90-1CF936696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3200-417A-44CF-A448-74B3B47AFC2D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32E0F-4D2D-4D84-ACE4-8BA854CF5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1284D-FBFB-4001-BB42-85D82E89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B9665-A4F8-4BAB-8EA3-BF60201234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378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E03ED-C05C-43C5-8DC2-9017761C3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7CD23-73DD-4575-8626-261DD656B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BC4ECA-B92E-479C-A413-4FEC1DEC8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8FD31-5EB7-4C6C-B9DF-595348C17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3200-417A-44CF-A448-74B3B47AFC2D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9ED70-C5B7-4307-ADBF-7B492943F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F4D06-FE79-46C0-B8B1-8158366B0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B9665-A4F8-4BAB-8EA3-BF60201234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058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DB1B7-032D-4CA6-89E0-A62113C10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DC7E3-E0A6-4306-9A74-DD7781230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F4C37-F9B0-4343-B624-95DD63F3D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1194C-ACE1-44F6-9E0A-3C58FA4ED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6329EF-4DAE-42A7-AC52-64CEF91758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FB2CEB-97AD-4696-8CB3-6C888E3F4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3200-417A-44CF-A448-74B3B47AFC2D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1E7A51-5740-4D74-8106-0F3A6EFC3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35168C-42BE-4E23-A50A-D7B23883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B9665-A4F8-4BAB-8EA3-BF60201234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795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23EAB-16D2-4845-B5CB-47E880600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980BAD-0522-4B93-85E7-8FDF8D64B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3200-417A-44CF-A448-74B3B47AFC2D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4687F5-CE82-4F26-994D-4984B3B9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059199-B078-4717-B992-9C23E6F7A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B9665-A4F8-4BAB-8EA3-BF60201234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893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55C228-B31F-4E71-8901-A6C2A8DD8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3200-417A-44CF-A448-74B3B47AFC2D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7C4C11-7826-41C4-ABF7-EDD5352A0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7083E8-9322-4BBF-B10E-462EAB96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B9665-A4F8-4BAB-8EA3-BF60201234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860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9E93C-B8EE-421B-8F8C-C27862C98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41827-0AF3-4040-9EB7-2C4048948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11BF2E-62DD-4CF2-8EB7-EAD6879C6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555D28-ED09-41FD-846B-3BB283AFA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3200-417A-44CF-A448-74B3B47AFC2D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9FAD4-5662-401C-B80A-840862D01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3C2C6-2D1E-4BE9-A042-45720023E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B9665-A4F8-4BAB-8EA3-BF60201234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29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580A6-0CC2-4A91-86E4-52D505E55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95F385-9925-434A-B880-4CEB71134E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E6AC5A-06C9-4BC1-A16B-B459C3461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F250F-92CE-4B22-AAE8-192D15E87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3200-417A-44CF-A448-74B3B47AFC2D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76C9D-57A2-442A-ACFF-F3DAFAD37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30B60-6929-44BB-9CAF-0DE8785E8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B9665-A4F8-4BAB-8EA3-BF60201234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72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ECE890-30A6-4F63-B001-2FD5D239A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B762D-7110-4C32-87A7-E610FA770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6491E-81C9-4F52-A90F-EC2D74912C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73200-417A-44CF-A448-74B3B47AFC2D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624D8-A785-491D-A39F-35C34B9EE8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01149-4163-4487-BB07-B5A708F77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B9665-A4F8-4BAB-8EA3-BF60201234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11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F0C3B-9E0B-4248-8598-71BA9F1214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TSN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C2B944-61A5-4BF7-847F-16AD4A964D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059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243D01-D4CF-41EA-B479-6BC218C1D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 dirty="0"/>
              <a:t>IEEE 802.1Qbv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4A7AA-6257-486A-B194-8BC8B6345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GB" sz="2000" dirty="0"/>
              <a:t>Focuses on Scheduled Traffic via the Time Aware Shaper</a:t>
            </a:r>
          </a:p>
          <a:p>
            <a:r>
              <a:rPr lang="en-GB" sz="2000" dirty="0"/>
              <a:t>TAS is designed to send traffic in fixed time cycles of equal size</a:t>
            </a:r>
          </a:p>
          <a:p>
            <a:pPr lvl="1"/>
            <a:r>
              <a:rPr lang="en-GB" sz="2000" dirty="0"/>
              <a:t>We use guard bands to stop frames from being transmitted too late in the cycle to stop them overflowing into the next cycle and interfering with critical traffic</a:t>
            </a:r>
          </a:p>
          <a:p>
            <a:pPr lvl="1"/>
            <a:r>
              <a:rPr lang="en-GB" sz="2000" dirty="0"/>
              <a:t>Conversely, we do we do not guard against critical traffic overflowing as it is critical</a:t>
            </a:r>
          </a:p>
          <a:p>
            <a:r>
              <a:rPr lang="en-GB" sz="2000" dirty="0"/>
              <a:t>Traffic flow during each cycle is determined by queues connected to gates with different classes of traffic</a:t>
            </a:r>
          </a:p>
          <a:p>
            <a:pPr lvl="1"/>
            <a:r>
              <a:rPr lang="en-GB" sz="2000" dirty="0"/>
              <a:t>Each queue could have a different selection algorithm on which frame is next to go through the gate</a:t>
            </a:r>
          </a:p>
          <a:p>
            <a:r>
              <a:rPr lang="en-GB" sz="2000" dirty="0"/>
              <a:t>The are 8 gates that can be open or closed encoded by a pre-determined Gate Control list (GCL)</a:t>
            </a:r>
          </a:p>
          <a:p>
            <a:r>
              <a:rPr lang="en-GB" sz="2000" dirty="0"/>
              <a:t>The goal is to reduce latency variation for frames with known timing</a:t>
            </a:r>
          </a:p>
          <a:p>
            <a:pPr lvl="1"/>
            <a:r>
              <a:rPr lang="en-GB" sz="2000" dirty="0"/>
              <a:t>Helps TSN to be more deterministic</a:t>
            </a:r>
          </a:p>
          <a:p>
            <a:endParaRPr lang="en-GB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14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E6B3632-31A7-4B9A-9B3B-DAADD1D37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Timeline&#10;&#10;Description automatically generated">
            <a:extLst>
              <a:ext uri="{FF2B5EF4-FFF2-40B4-BE49-F238E27FC236}">
                <a16:creationId xmlns:a16="http://schemas.microsoft.com/office/drawing/2014/main" id="{18486B2D-4256-45E4-87C5-4456159B3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97" y="3726905"/>
            <a:ext cx="9341861" cy="3329452"/>
          </a:xfrm>
          <a:prstGeom prst="rect">
            <a:avLst/>
          </a:prstGeom>
        </p:spPr>
      </p:pic>
      <p:pic>
        <p:nvPicPr>
          <p:cNvPr id="8" name="Content Placeholder 7" descr="Timeline&#10;&#10;Description automatically generated">
            <a:extLst>
              <a:ext uri="{FF2B5EF4-FFF2-40B4-BE49-F238E27FC236}">
                <a16:creationId xmlns:a16="http://schemas.microsoft.com/office/drawing/2014/main" id="{1569137E-6847-4054-BD73-26E7211521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97" y="0"/>
            <a:ext cx="9341861" cy="332945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871FBC-488B-4117-A99E-491833ADF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7582" y="659095"/>
            <a:ext cx="2464943" cy="54890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Guard Bands Example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28DBDE-A5B2-4C0E-9355-31CE3DDDA6A5}"/>
              </a:ext>
            </a:extLst>
          </p:cNvPr>
          <p:cNvSpPr txBox="1"/>
          <p:nvPr/>
        </p:nvSpPr>
        <p:spPr>
          <a:xfrm>
            <a:off x="8982974" y="6078747"/>
            <a:ext cx="8913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From Wikipedia</a:t>
            </a:r>
          </a:p>
        </p:txBody>
      </p:sp>
    </p:spTree>
    <p:extLst>
      <p:ext uri="{BB962C8B-B14F-4D97-AF65-F5344CB8AC3E}">
        <p14:creationId xmlns:p14="http://schemas.microsoft.com/office/powerpoint/2010/main" val="3712431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1C669-6E9E-4377-A865-E9D6AEA7D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/>
              <a:t>GCL and Scheduling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FBA0015-D2AB-4681-A127-F0A77B4F53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1" t="-793" r="-919" b="436"/>
          <a:stretch/>
        </p:blipFill>
        <p:spPr>
          <a:xfrm>
            <a:off x="838201" y="1525942"/>
            <a:ext cx="9587124" cy="46477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759CDCA-0E86-4959-B52A-97121491F118}"/>
              </a:ext>
            </a:extLst>
          </p:cNvPr>
          <p:cNvSpPr/>
          <p:nvPr/>
        </p:nvSpPr>
        <p:spPr>
          <a:xfrm>
            <a:off x="8302248" y="2353996"/>
            <a:ext cx="1341841" cy="386361"/>
          </a:xfrm>
          <a:prstGeom prst="rect">
            <a:avLst/>
          </a:prstGeom>
          <a:solidFill>
            <a:srgbClr val="E7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417653-6076-4B88-A715-A06C5E094401}"/>
              </a:ext>
            </a:extLst>
          </p:cNvPr>
          <p:cNvSpPr txBox="1"/>
          <p:nvPr/>
        </p:nvSpPr>
        <p:spPr>
          <a:xfrm>
            <a:off x="10425325" y="6173656"/>
            <a:ext cx="1042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From ieee.org</a:t>
            </a:r>
          </a:p>
        </p:txBody>
      </p:sp>
    </p:spTree>
    <p:extLst>
      <p:ext uri="{BB962C8B-B14F-4D97-AF65-F5344CB8AC3E}">
        <p14:creationId xmlns:p14="http://schemas.microsoft.com/office/powerpoint/2010/main" val="1392437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D88048-C4B1-4ED6-9FDF-F4BA70E46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/>
              <a:t>IEEE 802.1Qbu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2E378-D742-4B9D-ABAD-C602BEF3C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699358"/>
          </a:xfrm>
        </p:spPr>
        <p:txBody>
          <a:bodyPr>
            <a:normAutofit/>
          </a:bodyPr>
          <a:lstStyle/>
          <a:p>
            <a:r>
              <a:rPr lang="en-GB" sz="2000" dirty="0"/>
              <a:t>Focuses on Frame Pre-emption</a:t>
            </a:r>
          </a:p>
          <a:p>
            <a:r>
              <a:rPr lang="en-GB" sz="2000" dirty="0"/>
              <a:t>Each traffic class (queue) seen in the slide above is assigned a frame pre-emption value</a:t>
            </a:r>
          </a:p>
          <a:p>
            <a:pPr lvl="1"/>
            <a:r>
              <a:rPr lang="en-GB" sz="1600" dirty="0"/>
              <a:t>This can either be express or preemptable (eMAC, pMAC)</a:t>
            </a:r>
          </a:p>
          <a:p>
            <a:r>
              <a:rPr lang="en-GB" sz="2000" dirty="0"/>
              <a:t>Being able to pre-empt non-critical frames allows us to make the guard band seen earlier much smaller</a:t>
            </a:r>
          </a:p>
          <a:p>
            <a:pPr lvl="1"/>
            <a:r>
              <a:rPr lang="en-GB" sz="1600" dirty="0"/>
              <a:t>It can be the same size as the largest possible interfering fragment rather than largest possible interfering frame</a:t>
            </a:r>
          </a:p>
          <a:p>
            <a:r>
              <a:rPr lang="en-GB" sz="2000" dirty="0"/>
              <a:t>The pre-empted packed is then resumed in the next cycle after the critical section</a:t>
            </a:r>
          </a:p>
          <a:p>
            <a:pPr lvl="1"/>
            <a:r>
              <a:rPr lang="en-GB" sz="1600" dirty="0"/>
              <a:t>This is because there is a layer that stores the remaining frame and then sends it when out of the critical section</a:t>
            </a:r>
          </a:p>
          <a:p>
            <a:r>
              <a:rPr lang="en-GB" sz="2000" dirty="0"/>
              <a:t>This pre-emption is only on a switch -&gt; switch basis and not over longer distances</a:t>
            </a:r>
          </a:p>
          <a:p>
            <a:r>
              <a:rPr lang="en-GB" sz="2000" dirty="0"/>
              <a:t>Each frame is stored with a CRC32 check which is inverted so the switch knows that it is only a part of the frame</a:t>
            </a:r>
          </a:p>
          <a:p>
            <a:r>
              <a:rPr lang="en-GB" sz="2000" dirty="0"/>
              <a:t>The goal of this is to keep the guard bands so to not interfere with time critical traffic, but to also maximise efficiency in having as small a guard band as possible so the network is not idle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31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1865E-5CE8-4D2E-8F4A-BAAE99ED0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Smaller Guard Band Size Example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FEB2DD82-3CF2-40BD-AE58-E2503A0B50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7" r="969"/>
          <a:stretch/>
        </p:blipFill>
        <p:spPr bwMode="auto">
          <a:xfrm>
            <a:off x="2319807" y="1690688"/>
            <a:ext cx="7552385" cy="4531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5434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64D3F-70C5-48A2-8C5D-47089FFEF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Simulation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F68D5-55D0-4881-B3A8-DF4576E61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576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F28A1-E55C-4973-B80F-9A417C6A9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They Missing?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EB2EC-A74A-42FC-AA51-0840CE11C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58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6044-46AE-4D50-9E0C-42508CBB9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Simulation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1AA11-E294-4C7C-B093-53E7AD89D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319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491</Words>
  <Application>Microsoft Office PowerPoint</Application>
  <PresentationFormat>Widescreen</PresentationFormat>
  <Paragraphs>42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TSN Project</vt:lpstr>
      <vt:lpstr>IEEE 802.1Qbv</vt:lpstr>
      <vt:lpstr>Guard Bands Example</vt:lpstr>
      <vt:lpstr>GCL and Scheduling Example</vt:lpstr>
      <vt:lpstr>IEEE 802.1Qbu</vt:lpstr>
      <vt:lpstr>Smaller Guard Band Size Example</vt:lpstr>
      <vt:lpstr>Current Simulation Methods</vt:lpstr>
      <vt:lpstr>What Are They Missing?</vt:lpstr>
      <vt:lpstr>New Simulation Proposal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TSN Project</dc:title>
  <dc:creator>Dean K</dc:creator>
  <cp:lastModifiedBy>Dean K</cp:lastModifiedBy>
  <cp:revision>6</cp:revision>
  <dcterms:created xsi:type="dcterms:W3CDTF">2020-11-25T16:45:59Z</dcterms:created>
  <dcterms:modified xsi:type="dcterms:W3CDTF">2020-11-25T17:55:08Z</dcterms:modified>
</cp:coreProperties>
</file>