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5256" autoAdjust="0"/>
  </p:normalViewPr>
  <p:slideViewPr>
    <p:cSldViewPr snapToGrid="0">
      <p:cViewPr varScale="1">
        <p:scale>
          <a:sx n="82" d="100"/>
          <a:sy n="82"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3752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319595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60982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556067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017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3144854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9803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68051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394459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C21E9-23CC-4D46-92DF-E735CD02C74C}"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283695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C21E9-23CC-4D46-92DF-E735CD02C74C}" type="datetimeFigureOut">
              <a:rPr lang="en-IN" smtClean="0"/>
              <a:t>08-05-2021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325109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C21E9-23CC-4D46-92DF-E735CD02C74C}" type="datetimeFigureOut">
              <a:rPr lang="en-IN" smtClean="0"/>
              <a:t>08-05-2021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344802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C21E9-23CC-4D46-92DF-E735CD02C74C}" type="datetimeFigureOut">
              <a:rPr lang="en-IN" smtClean="0"/>
              <a:t>08-05-2021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235385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C21E9-23CC-4D46-92DF-E735CD02C74C}" type="datetimeFigureOut">
              <a:rPr lang="en-IN" smtClean="0"/>
              <a:t>08-05-2021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369028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C21E9-23CC-4D46-92DF-E735CD02C74C}" type="datetimeFigureOut">
              <a:rPr lang="en-IN" smtClean="0"/>
              <a:t>08-05-2021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251774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C21E9-23CC-4D46-92DF-E735CD02C74C}" type="datetimeFigureOut">
              <a:rPr lang="en-IN" smtClean="0"/>
              <a:t>08-05-2021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F53FB-A029-4CF5-9E63-0FBD1EE26EAE}" type="slidenum">
              <a:rPr lang="en-IN" smtClean="0"/>
              <a:t>‹#›</a:t>
            </a:fld>
            <a:endParaRPr lang="en-IN"/>
          </a:p>
        </p:txBody>
      </p:sp>
    </p:spTree>
    <p:extLst>
      <p:ext uri="{BB962C8B-B14F-4D97-AF65-F5344CB8AC3E}">
        <p14:creationId xmlns:p14="http://schemas.microsoft.com/office/powerpoint/2010/main" val="333490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5C21E9-23CC-4D46-92DF-E735CD02C74C}" type="datetimeFigureOut">
              <a:rPr lang="en-IN" smtClean="0"/>
              <a:t>08-05-2021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5F53FB-A029-4CF5-9E63-0FBD1EE26EAE}" type="slidenum">
              <a:rPr lang="en-IN" smtClean="0"/>
              <a:t>‹#›</a:t>
            </a:fld>
            <a:endParaRPr lang="en-IN"/>
          </a:p>
        </p:txBody>
      </p:sp>
    </p:spTree>
    <p:extLst>
      <p:ext uri="{BB962C8B-B14F-4D97-AF65-F5344CB8AC3E}">
        <p14:creationId xmlns:p14="http://schemas.microsoft.com/office/powerpoint/2010/main" val="202125136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3A8A-82CB-4616-8332-C2396939C977}"/>
              </a:ext>
            </a:extLst>
          </p:cNvPr>
          <p:cNvSpPr>
            <a:spLocks noGrp="1"/>
          </p:cNvSpPr>
          <p:nvPr>
            <p:ph type="ctrTitle"/>
          </p:nvPr>
        </p:nvSpPr>
        <p:spPr>
          <a:xfrm>
            <a:off x="1579878" y="1160865"/>
            <a:ext cx="7766936" cy="1646302"/>
          </a:xfrm>
        </p:spPr>
        <p:txBody>
          <a:bodyPr/>
          <a:lstStyle/>
          <a:p>
            <a:pPr algn="ctr"/>
            <a:r>
              <a:rPr lang="en-IN" sz="3200" u="sng" dirty="0">
                <a:solidFill>
                  <a:schemeClr val="accent5"/>
                </a:solidFill>
              </a:rPr>
              <a:t>CS299 INNOVATION LAB</a:t>
            </a:r>
            <a:br>
              <a:rPr lang="en-IN" sz="3600" u="sng" dirty="0">
                <a:solidFill>
                  <a:schemeClr val="accent5"/>
                </a:solidFill>
              </a:rPr>
            </a:br>
            <a:r>
              <a:rPr lang="en-IN" sz="2400" dirty="0">
                <a:solidFill>
                  <a:schemeClr val="accent4"/>
                </a:solidFill>
              </a:rPr>
              <a:t>DOOR AUTOMTION SYSTEM PROJECT</a:t>
            </a:r>
            <a:endParaRPr lang="en-IN" sz="3600" u="sng" dirty="0">
              <a:solidFill>
                <a:schemeClr val="accent4"/>
              </a:solidFill>
            </a:endParaRPr>
          </a:p>
        </p:txBody>
      </p:sp>
      <p:sp>
        <p:nvSpPr>
          <p:cNvPr id="3" name="Subtitle 2">
            <a:extLst>
              <a:ext uri="{FF2B5EF4-FFF2-40B4-BE49-F238E27FC236}">
                <a16:creationId xmlns:a16="http://schemas.microsoft.com/office/drawing/2014/main" id="{B769DF53-FFB7-49CC-9054-1273636CB278}"/>
              </a:ext>
            </a:extLst>
          </p:cNvPr>
          <p:cNvSpPr>
            <a:spLocks noGrp="1"/>
          </p:cNvSpPr>
          <p:nvPr>
            <p:ph type="subTitle" idx="1"/>
          </p:nvPr>
        </p:nvSpPr>
        <p:spPr>
          <a:xfrm>
            <a:off x="1489311" y="3802258"/>
            <a:ext cx="7766936" cy="189487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IN" sz="1600" dirty="0">
                <a:solidFill>
                  <a:schemeClr val="tx1"/>
                </a:solidFill>
              </a:rPr>
              <a:t>Name:-Deepak kumar</a:t>
            </a:r>
          </a:p>
          <a:p>
            <a:pPr algn="l"/>
            <a:r>
              <a:rPr lang="en-IN" sz="1600" dirty="0">
                <a:solidFill>
                  <a:schemeClr val="tx1"/>
                </a:solidFill>
              </a:rPr>
              <a:t>Roll No.:-1901CS18</a:t>
            </a:r>
          </a:p>
          <a:p>
            <a:pPr algn="l"/>
            <a:r>
              <a:rPr lang="en-IN" sz="1600" dirty="0">
                <a:solidFill>
                  <a:schemeClr val="tx1"/>
                </a:solidFill>
              </a:rPr>
              <a:t>Branch:-CSE</a:t>
            </a:r>
          </a:p>
          <a:p>
            <a:pPr algn="l"/>
            <a:r>
              <a:rPr lang="en-IN" sz="1600" dirty="0">
                <a:solidFill>
                  <a:schemeClr val="tx1"/>
                </a:solidFill>
              </a:rPr>
              <a:t>Project Name:-Door automation system</a:t>
            </a:r>
          </a:p>
          <a:p>
            <a:pPr algn="l"/>
            <a:endParaRPr lang="en-IN" sz="1600" dirty="0">
              <a:solidFill>
                <a:schemeClr val="tx1"/>
              </a:solidFill>
            </a:endParaRPr>
          </a:p>
          <a:p>
            <a:pPr algn="l"/>
            <a:endParaRPr lang="en-IN" sz="1600" dirty="0">
              <a:solidFill>
                <a:schemeClr val="tx1"/>
              </a:solidFill>
            </a:endParaRPr>
          </a:p>
        </p:txBody>
      </p:sp>
    </p:spTree>
    <p:extLst>
      <p:ext uri="{BB962C8B-B14F-4D97-AF65-F5344CB8AC3E}">
        <p14:creationId xmlns:p14="http://schemas.microsoft.com/office/powerpoint/2010/main" val="223140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12F1-1A8E-40EE-9B5D-084EC9419D39}"/>
              </a:ext>
            </a:extLst>
          </p:cNvPr>
          <p:cNvSpPr>
            <a:spLocks noGrp="1"/>
          </p:cNvSpPr>
          <p:nvPr>
            <p:ph type="title"/>
          </p:nvPr>
        </p:nvSpPr>
        <p:spPr/>
        <p:txBody>
          <a:bodyPr>
            <a:normAutofit/>
          </a:bodyPr>
          <a:lstStyle/>
          <a:p>
            <a:r>
              <a:rPr lang="en-IN" sz="1800" u="sng" dirty="0"/>
              <a:t> Description of Hardware part :-</a:t>
            </a:r>
          </a:p>
        </p:txBody>
      </p:sp>
      <p:sp>
        <p:nvSpPr>
          <p:cNvPr id="3" name="Content Placeholder 2">
            <a:extLst>
              <a:ext uri="{FF2B5EF4-FFF2-40B4-BE49-F238E27FC236}">
                <a16:creationId xmlns:a16="http://schemas.microsoft.com/office/drawing/2014/main" id="{39978747-39A3-44BE-9C86-24FF59214594}"/>
              </a:ext>
            </a:extLst>
          </p:cNvPr>
          <p:cNvSpPr>
            <a:spLocks noGrp="1"/>
          </p:cNvSpPr>
          <p:nvPr>
            <p:ph idx="1"/>
          </p:nvPr>
        </p:nvSpPr>
        <p:spPr>
          <a:xfrm>
            <a:off x="757233" y="1046828"/>
            <a:ext cx="8596668" cy="3880773"/>
          </a:xfrm>
        </p:spPr>
        <p:txBody>
          <a:bodyPr/>
          <a:lstStyle/>
          <a:p>
            <a:pPr marL="0" indent="0">
              <a:buNone/>
            </a:pPr>
            <a:r>
              <a:rPr lang="en-IN" sz="1800" dirty="0">
                <a:solidFill>
                  <a:schemeClr val="accent2"/>
                </a:solidFill>
              </a:rPr>
              <a:t>ARDUINO UNO :-</a:t>
            </a:r>
            <a:r>
              <a:rPr lang="en-IN" sz="1800" dirty="0"/>
              <a:t>it is an open source physical computing platform for creating iterative object that stand alone or Collaborate with software on your  computer.</a:t>
            </a:r>
          </a:p>
          <a:p>
            <a:pPr marL="0" indent="0">
              <a:buNone/>
            </a:pPr>
            <a:r>
              <a:rPr lang="en-IN" dirty="0"/>
              <a:t>      								In this project Arduino UNO acts as the main controlling part . It reads the data from the IR Sensor and activates the Motor Driver based on the data from the IR Sensor. And also reads the data send by mobile app for open and close the door via Bluetooth .</a:t>
            </a:r>
          </a:p>
          <a:p>
            <a:pPr marL="0" indent="0">
              <a:buNone/>
            </a:pPr>
            <a:r>
              <a:rPr lang="en-IN" sz="1800" dirty="0"/>
              <a:t>Arduino means three things :</a:t>
            </a:r>
          </a:p>
          <a:p>
            <a:pPr marL="342900" indent="-342900">
              <a:buAutoNum type="arabicPeriod"/>
            </a:pPr>
            <a:r>
              <a:rPr lang="en-IN" sz="1800" dirty="0"/>
              <a:t>A piece of hardware</a:t>
            </a:r>
          </a:p>
          <a:p>
            <a:pPr marL="342900" indent="-342900">
              <a:buAutoNum type="arabicPeriod"/>
            </a:pPr>
            <a:r>
              <a:rPr lang="en-IN" sz="1800" dirty="0"/>
              <a:t>A programming environment</a:t>
            </a:r>
          </a:p>
          <a:p>
            <a:pPr marL="342900" indent="-342900">
              <a:buAutoNum type="arabicPeriod"/>
            </a:pPr>
            <a:r>
              <a:rPr lang="en-IN" sz="1800" dirty="0"/>
              <a:t>Arduino ide</a:t>
            </a:r>
          </a:p>
          <a:p>
            <a:pPr marL="0" indent="0">
              <a:buNone/>
            </a:pPr>
            <a:r>
              <a:rPr lang="en-IN" dirty="0"/>
              <a:t>                                          </a:t>
            </a:r>
            <a:r>
              <a:rPr lang="en-IN" sz="1800" dirty="0"/>
              <a:t> </a:t>
            </a:r>
            <a:endParaRPr lang="en-IN" dirty="0"/>
          </a:p>
          <a:p>
            <a:pPr marL="0" indent="0">
              <a:buNone/>
            </a:pPr>
            <a:endParaRPr lang="en-IN" dirty="0"/>
          </a:p>
        </p:txBody>
      </p:sp>
      <p:pic>
        <p:nvPicPr>
          <p:cNvPr id="5" name="Picture 4">
            <a:extLst>
              <a:ext uri="{FF2B5EF4-FFF2-40B4-BE49-F238E27FC236}">
                <a16:creationId xmlns:a16="http://schemas.microsoft.com/office/drawing/2014/main" id="{88AAA542-A68E-4B3E-952A-2D6CC66EE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178" y="2838062"/>
            <a:ext cx="5833907" cy="4046085"/>
          </a:xfrm>
          <a:prstGeom prst="rect">
            <a:avLst/>
          </a:prstGeom>
        </p:spPr>
      </p:pic>
    </p:spTree>
    <p:extLst>
      <p:ext uri="{BB962C8B-B14F-4D97-AF65-F5344CB8AC3E}">
        <p14:creationId xmlns:p14="http://schemas.microsoft.com/office/powerpoint/2010/main" val="16468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16E5-7070-4ADC-88BB-ACADA627CC41}"/>
              </a:ext>
            </a:extLst>
          </p:cNvPr>
          <p:cNvSpPr>
            <a:spLocks noGrp="1"/>
          </p:cNvSpPr>
          <p:nvPr>
            <p:ph type="title"/>
          </p:nvPr>
        </p:nvSpPr>
        <p:spPr/>
        <p:txBody>
          <a:bodyPr>
            <a:normAutofit/>
          </a:bodyPr>
          <a:lstStyle/>
          <a:p>
            <a:r>
              <a:rPr lang="en-IN" sz="1800" dirty="0"/>
              <a:t>IR SENSOR:-</a:t>
            </a:r>
          </a:p>
        </p:txBody>
      </p:sp>
      <p:sp>
        <p:nvSpPr>
          <p:cNvPr id="7" name="Content Placeholder 6">
            <a:extLst>
              <a:ext uri="{FF2B5EF4-FFF2-40B4-BE49-F238E27FC236}">
                <a16:creationId xmlns:a16="http://schemas.microsoft.com/office/drawing/2014/main" id="{E58BC0FB-F94F-4DC0-92CB-3A4D7D9387D3}"/>
              </a:ext>
            </a:extLst>
          </p:cNvPr>
          <p:cNvSpPr>
            <a:spLocks noGrp="1"/>
          </p:cNvSpPr>
          <p:nvPr>
            <p:ph idx="1"/>
          </p:nvPr>
        </p:nvSpPr>
        <p:spPr>
          <a:xfrm>
            <a:off x="677334" y="966271"/>
            <a:ext cx="5742127" cy="3880773"/>
          </a:xfrm>
        </p:spPr>
        <p:txBody>
          <a:bodyPr/>
          <a:lstStyle/>
          <a:p>
            <a:pPr marL="0" indent="0">
              <a:buNone/>
            </a:pPr>
            <a:r>
              <a:rPr lang="en-IN" dirty="0"/>
              <a:t>IR Sensor is use to detect any obstacle ,After detecting  it’s send LOW signal into the Arduino.</a:t>
            </a:r>
          </a:p>
          <a:p>
            <a:pPr marL="0" indent="0">
              <a:buNone/>
            </a:pPr>
            <a:endParaRPr lang="en-IN" dirty="0"/>
          </a:p>
          <a:p>
            <a:pPr marL="0" indent="0">
              <a:buNone/>
            </a:pPr>
            <a:endParaRPr lang="en-IN" dirty="0"/>
          </a:p>
          <a:p>
            <a:pPr marL="0" indent="0">
              <a:buNone/>
            </a:pPr>
            <a:endParaRPr lang="en-IN" dirty="0"/>
          </a:p>
          <a:p>
            <a:pPr marL="0" indent="0">
              <a:buNone/>
            </a:pPr>
            <a:r>
              <a:rPr lang="en-IN" dirty="0">
                <a:solidFill>
                  <a:schemeClr val="accent2"/>
                </a:solidFill>
              </a:rPr>
              <a:t>HC-05 BLUETOOTH MODULE:- </a:t>
            </a:r>
            <a:r>
              <a:rPr lang="en-IN" dirty="0">
                <a:solidFill>
                  <a:schemeClr val="tx1"/>
                </a:solidFill>
              </a:rPr>
              <a:t>In this project it is used to read data from android app and send that data into the Arduino Uno.</a:t>
            </a:r>
          </a:p>
        </p:txBody>
      </p:sp>
      <p:pic>
        <p:nvPicPr>
          <p:cNvPr id="9" name="Picture 8">
            <a:extLst>
              <a:ext uri="{FF2B5EF4-FFF2-40B4-BE49-F238E27FC236}">
                <a16:creationId xmlns:a16="http://schemas.microsoft.com/office/drawing/2014/main" id="{5C4AF5B8-8ABB-4154-9A7B-490C96FC8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871" y="214605"/>
            <a:ext cx="2575721" cy="2833293"/>
          </a:xfrm>
          <a:prstGeom prst="rect">
            <a:avLst/>
          </a:prstGeom>
        </p:spPr>
      </p:pic>
      <p:pic>
        <p:nvPicPr>
          <p:cNvPr id="11" name="Picture 10">
            <a:extLst>
              <a:ext uri="{FF2B5EF4-FFF2-40B4-BE49-F238E27FC236}">
                <a16:creationId xmlns:a16="http://schemas.microsoft.com/office/drawing/2014/main" id="{EDC79DD1-9B93-45C9-9FF5-F8DAC96CD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955" y="3538090"/>
            <a:ext cx="4564776" cy="3055885"/>
          </a:xfrm>
          <a:prstGeom prst="rect">
            <a:avLst/>
          </a:prstGeom>
        </p:spPr>
      </p:pic>
    </p:spTree>
    <p:extLst>
      <p:ext uri="{BB962C8B-B14F-4D97-AF65-F5344CB8AC3E}">
        <p14:creationId xmlns:p14="http://schemas.microsoft.com/office/powerpoint/2010/main" val="309054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C698-82BE-4911-A35D-774F571DD7E3}"/>
              </a:ext>
            </a:extLst>
          </p:cNvPr>
          <p:cNvSpPr>
            <a:spLocks noGrp="1"/>
          </p:cNvSpPr>
          <p:nvPr>
            <p:ph type="title"/>
          </p:nvPr>
        </p:nvSpPr>
        <p:spPr/>
        <p:txBody>
          <a:bodyPr>
            <a:normAutofit/>
          </a:bodyPr>
          <a:lstStyle/>
          <a:p>
            <a:r>
              <a:rPr lang="en-IN" sz="1800" dirty="0"/>
              <a:t>L293D MOTOR DRIVER:-</a:t>
            </a:r>
          </a:p>
        </p:txBody>
      </p:sp>
      <p:sp>
        <p:nvSpPr>
          <p:cNvPr id="3" name="Content Placeholder 2">
            <a:extLst>
              <a:ext uri="{FF2B5EF4-FFF2-40B4-BE49-F238E27FC236}">
                <a16:creationId xmlns:a16="http://schemas.microsoft.com/office/drawing/2014/main" id="{6C1C07C0-708A-413B-AD98-E39F16ABB486}"/>
              </a:ext>
            </a:extLst>
          </p:cNvPr>
          <p:cNvSpPr>
            <a:spLocks noGrp="1"/>
          </p:cNvSpPr>
          <p:nvPr>
            <p:ph idx="1"/>
          </p:nvPr>
        </p:nvSpPr>
        <p:spPr>
          <a:xfrm>
            <a:off x="677334" y="966270"/>
            <a:ext cx="8596668" cy="3880773"/>
          </a:xfrm>
        </p:spPr>
        <p:txBody>
          <a:bodyPr/>
          <a:lstStyle/>
          <a:p>
            <a:pPr marL="0" indent="0">
              <a:buNone/>
            </a:pPr>
            <a:r>
              <a:rPr lang="en-IN" dirty="0"/>
              <a:t>It is used to rotate motor anticlockwise or clockwise according to signal (HIGH, LOW) obtained by Arduino .</a:t>
            </a:r>
          </a:p>
          <a:p>
            <a:pPr marL="0" indent="0">
              <a:buNone/>
            </a:pPr>
            <a:r>
              <a:rPr lang="en-IN" dirty="0"/>
              <a:t>                                   If signal  </a:t>
            </a:r>
            <a:r>
              <a:rPr lang="en-IN" dirty="0" err="1"/>
              <a:t>obatained</a:t>
            </a:r>
            <a:r>
              <a:rPr lang="en-IN" dirty="0"/>
              <a:t>  is ( HIGH, LOW)(in input pin) door will be open(clockwise motor rotate) and when obtained (LOW, HIGH) door will be closed(motor rotate anticlockwise).</a:t>
            </a:r>
          </a:p>
        </p:txBody>
      </p:sp>
      <p:pic>
        <p:nvPicPr>
          <p:cNvPr id="5" name="Picture 4">
            <a:extLst>
              <a:ext uri="{FF2B5EF4-FFF2-40B4-BE49-F238E27FC236}">
                <a16:creationId xmlns:a16="http://schemas.microsoft.com/office/drawing/2014/main" id="{30790C68-17A5-43CB-BF84-9B6B34F0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35" y="2671470"/>
            <a:ext cx="6979298" cy="3880773"/>
          </a:xfrm>
          <a:prstGeom prst="rect">
            <a:avLst/>
          </a:prstGeom>
        </p:spPr>
      </p:pic>
    </p:spTree>
    <p:extLst>
      <p:ext uri="{BB962C8B-B14F-4D97-AF65-F5344CB8AC3E}">
        <p14:creationId xmlns:p14="http://schemas.microsoft.com/office/powerpoint/2010/main" val="2493677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C3F0-E06B-47D0-96CD-AAC8D0F82143}"/>
              </a:ext>
            </a:extLst>
          </p:cNvPr>
          <p:cNvSpPr>
            <a:spLocks noGrp="1"/>
          </p:cNvSpPr>
          <p:nvPr>
            <p:ph type="title"/>
          </p:nvPr>
        </p:nvSpPr>
        <p:spPr/>
        <p:txBody>
          <a:bodyPr>
            <a:normAutofit/>
          </a:bodyPr>
          <a:lstStyle/>
          <a:p>
            <a:r>
              <a:rPr lang="en-IN" sz="1800" dirty="0"/>
              <a:t>DVD LOADER:-</a:t>
            </a:r>
          </a:p>
        </p:txBody>
      </p:sp>
      <p:sp>
        <p:nvSpPr>
          <p:cNvPr id="3" name="Content Placeholder 2">
            <a:extLst>
              <a:ext uri="{FF2B5EF4-FFF2-40B4-BE49-F238E27FC236}">
                <a16:creationId xmlns:a16="http://schemas.microsoft.com/office/drawing/2014/main" id="{B7C7115A-3DD6-4C86-A460-610C811B0473}"/>
              </a:ext>
            </a:extLst>
          </p:cNvPr>
          <p:cNvSpPr>
            <a:spLocks noGrp="1"/>
          </p:cNvSpPr>
          <p:nvPr>
            <p:ph idx="1"/>
          </p:nvPr>
        </p:nvSpPr>
        <p:spPr>
          <a:xfrm>
            <a:off x="742648" y="966271"/>
            <a:ext cx="8596668" cy="3880773"/>
          </a:xfrm>
        </p:spPr>
        <p:txBody>
          <a:bodyPr/>
          <a:lstStyle/>
          <a:p>
            <a:pPr marL="0" indent="0">
              <a:buNone/>
            </a:pPr>
            <a:r>
              <a:rPr lang="en-IN" dirty="0"/>
              <a:t>DVD loader is used as a Door .</a:t>
            </a:r>
          </a:p>
        </p:txBody>
      </p:sp>
      <p:pic>
        <p:nvPicPr>
          <p:cNvPr id="5" name="Picture 4">
            <a:extLst>
              <a:ext uri="{FF2B5EF4-FFF2-40B4-BE49-F238E27FC236}">
                <a16:creationId xmlns:a16="http://schemas.microsoft.com/office/drawing/2014/main" id="{EF0E76B6-4876-43D4-93F2-C45F8D384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04" y="1418253"/>
            <a:ext cx="4267200" cy="3200400"/>
          </a:xfrm>
          <a:prstGeom prst="rect">
            <a:avLst/>
          </a:prstGeom>
        </p:spPr>
      </p:pic>
      <p:pic>
        <p:nvPicPr>
          <p:cNvPr id="7" name="Picture 6">
            <a:extLst>
              <a:ext uri="{FF2B5EF4-FFF2-40B4-BE49-F238E27FC236}">
                <a16:creationId xmlns:a16="http://schemas.microsoft.com/office/drawing/2014/main" id="{CF94385B-B5A2-4260-916C-413D2F987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45" y="1418253"/>
            <a:ext cx="3204676" cy="3151265"/>
          </a:xfrm>
          <a:prstGeom prst="rect">
            <a:avLst/>
          </a:prstGeom>
        </p:spPr>
      </p:pic>
    </p:spTree>
    <p:extLst>
      <p:ext uri="{BB962C8B-B14F-4D97-AF65-F5344CB8AC3E}">
        <p14:creationId xmlns:p14="http://schemas.microsoft.com/office/powerpoint/2010/main" val="324599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565A-431C-4624-818B-4A3305291D98}"/>
              </a:ext>
            </a:extLst>
          </p:cNvPr>
          <p:cNvSpPr>
            <a:spLocks noGrp="1"/>
          </p:cNvSpPr>
          <p:nvPr>
            <p:ph type="title"/>
          </p:nvPr>
        </p:nvSpPr>
        <p:spPr>
          <a:xfrm>
            <a:off x="677334" y="516294"/>
            <a:ext cx="8596668" cy="1320800"/>
          </a:xfrm>
        </p:spPr>
        <p:txBody>
          <a:bodyPr>
            <a:normAutofit fontScale="90000"/>
          </a:bodyPr>
          <a:lstStyle/>
          <a:p>
            <a:r>
              <a:rPr lang="en-US" sz="2000" dirty="0">
                <a:solidFill>
                  <a:schemeClr val="accent2"/>
                </a:solidFill>
              </a:rPr>
              <a:t>ADVANTAGE:-</a:t>
            </a:r>
            <a:br>
              <a:rPr lang="en-US" sz="1800" dirty="0">
                <a:solidFill>
                  <a:schemeClr val="accent2"/>
                </a:solidFill>
              </a:rPr>
            </a:br>
            <a:r>
              <a:rPr lang="en-US" sz="1800" dirty="0">
                <a:solidFill>
                  <a:schemeClr val="accent2"/>
                </a:solidFill>
              </a:rPr>
              <a:t>IR sensor and Arduino:-</a:t>
            </a:r>
            <a:br>
              <a:rPr lang="en-US" sz="1800" dirty="0"/>
            </a:br>
            <a:br>
              <a:rPr lang="en-US" sz="1800" dirty="0"/>
            </a:br>
            <a:br>
              <a:rPr lang="en-US" sz="1800" dirty="0"/>
            </a:br>
            <a:endParaRPr lang="en-IN" sz="1800" dirty="0"/>
          </a:p>
        </p:txBody>
      </p:sp>
      <p:sp>
        <p:nvSpPr>
          <p:cNvPr id="3" name="Content Placeholder 2">
            <a:extLst>
              <a:ext uri="{FF2B5EF4-FFF2-40B4-BE49-F238E27FC236}">
                <a16:creationId xmlns:a16="http://schemas.microsoft.com/office/drawing/2014/main" id="{AC21CAFE-8BEF-4D94-B472-BE6EC12B222F}"/>
              </a:ext>
            </a:extLst>
          </p:cNvPr>
          <p:cNvSpPr>
            <a:spLocks noGrp="1"/>
          </p:cNvSpPr>
          <p:nvPr>
            <p:ph idx="1"/>
          </p:nvPr>
        </p:nvSpPr>
        <p:spPr>
          <a:xfrm>
            <a:off x="677334" y="1120435"/>
            <a:ext cx="8596668" cy="5812210"/>
          </a:xfrm>
        </p:spPr>
        <p:txBody>
          <a:bodyPr/>
          <a:lstStyle/>
          <a:p>
            <a:pPr>
              <a:buClr>
                <a:schemeClr val="accent2"/>
              </a:buClr>
              <a:buFont typeface="Trebuchet MS" panose="020B0603020202020204" pitchFamily="34" charset="0"/>
              <a:buChar char="•"/>
            </a:pPr>
            <a:r>
              <a:rPr lang="en-US" dirty="0"/>
              <a:t>The automatic gate have no need any physical effort to open and close.</a:t>
            </a:r>
          </a:p>
          <a:p>
            <a:pPr>
              <a:buClr>
                <a:schemeClr val="accent2"/>
              </a:buClr>
              <a:buFont typeface="Trebuchet MS" panose="020B0603020202020204" pitchFamily="34" charset="0"/>
              <a:buChar char="•"/>
            </a:pPr>
            <a:r>
              <a:rPr lang="en-US" dirty="0"/>
              <a:t>Automatic gates are durable , strong and can be available in customized sizes.</a:t>
            </a:r>
          </a:p>
          <a:p>
            <a:pPr>
              <a:buClr>
                <a:schemeClr val="accent2"/>
              </a:buClr>
              <a:buFont typeface="Trebuchet MS" panose="020B0603020202020204" pitchFamily="34" charset="0"/>
              <a:buChar char="•"/>
            </a:pPr>
            <a:r>
              <a:rPr lang="en-US" dirty="0"/>
              <a:t>Easy to use.</a:t>
            </a:r>
          </a:p>
          <a:p>
            <a:pPr>
              <a:buClr>
                <a:schemeClr val="accent2"/>
              </a:buClr>
              <a:buFont typeface="Trebuchet MS" panose="020B0603020202020204" pitchFamily="34" charset="0"/>
              <a:buChar char="•"/>
            </a:pPr>
            <a:r>
              <a:rPr lang="en-US" dirty="0"/>
              <a:t>Best for wheelchair based peoples</a:t>
            </a:r>
          </a:p>
          <a:p>
            <a:pPr marL="0" indent="0">
              <a:buClr>
                <a:schemeClr val="accent2"/>
              </a:buClr>
              <a:buNone/>
            </a:pPr>
            <a:r>
              <a:rPr lang="en-US" dirty="0">
                <a:solidFill>
                  <a:schemeClr val="accent2"/>
                </a:solidFill>
              </a:rPr>
              <a:t>Fingerprint lock system:-</a:t>
            </a:r>
          </a:p>
          <a:p>
            <a:pPr>
              <a:buClr>
                <a:schemeClr val="accent2"/>
              </a:buClr>
              <a:buFont typeface="Arial" panose="020B0604020202020204" pitchFamily="34" charset="0"/>
              <a:buChar char="•"/>
            </a:pPr>
            <a:r>
              <a:rPr lang="en-US" dirty="0">
                <a:solidFill>
                  <a:schemeClr val="tx2"/>
                </a:solidFill>
              </a:rPr>
              <a:t>In this case of system security increase of the Room.</a:t>
            </a:r>
          </a:p>
          <a:p>
            <a:pPr>
              <a:buClr>
                <a:schemeClr val="accent2"/>
              </a:buClr>
              <a:buFont typeface="Arial" panose="020B0604020202020204" pitchFamily="34" charset="0"/>
              <a:buChar char="•"/>
            </a:pPr>
            <a:r>
              <a:rPr lang="en-US" dirty="0">
                <a:solidFill>
                  <a:schemeClr val="tx2"/>
                </a:solidFill>
              </a:rPr>
              <a:t>No need to take tension to keep safe key of the room .</a:t>
            </a:r>
          </a:p>
          <a:p>
            <a:pPr marL="0" indent="0">
              <a:buClr>
                <a:schemeClr val="accent2"/>
              </a:buClr>
              <a:buNone/>
            </a:pPr>
            <a:r>
              <a:rPr lang="en-US" dirty="0">
                <a:solidFill>
                  <a:schemeClr val="tx2"/>
                </a:solidFill>
              </a:rPr>
              <a:t> </a:t>
            </a:r>
            <a:r>
              <a:rPr lang="en-US" sz="1800" dirty="0">
                <a:solidFill>
                  <a:schemeClr val="accent2"/>
                </a:solidFill>
              </a:rPr>
              <a:t>DISADVANTAGE:-</a:t>
            </a:r>
            <a:br>
              <a:rPr lang="en-US" sz="1800" dirty="0">
                <a:solidFill>
                  <a:schemeClr val="accent2"/>
                </a:solidFill>
              </a:rPr>
            </a:br>
            <a:r>
              <a:rPr lang="en-US" sz="1800" dirty="0">
                <a:solidFill>
                  <a:schemeClr val="accent2"/>
                </a:solidFill>
              </a:rPr>
              <a:t>IR Sensor and Arduino:</a:t>
            </a:r>
          </a:p>
          <a:p>
            <a:pPr>
              <a:buFont typeface="Arial" panose="020B0604020202020204" pitchFamily="34" charset="0"/>
              <a:buChar char="•"/>
            </a:pPr>
            <a:r>
              <a:rPr lang="en-US" dirty="0"/>
              <a:t>Due to power failure  inconvenience occur.</a:t>
            </a:r>
          </a:p>
          <a:p>
            <a:pPr>
              <a:buFont typeface="Arial" panose="020B0604020202020204" pitchFamily="34" charset="0"/>
              <a:buChar char="•"/>
            </a:pPr>
            <a:r>
              <a:rPr lang="en-US" dirty="0"/>
              <a:t>Can not use for security purpose.</a:t>
            </a:r>
          </a:p>
          <a:p>
            <a:pPr>
              <a:buFont typeface="Arial" panose="020B0604020202020204" pitchFamily="34" charset="0"/>
              <a:buChar char="•"/>
            </a:pPr>
            <a:r>
              <a:rPr lang="en-US" dirty="0"/>
              <a:t>It always consume power in case of no need to open or close.</a:t>
            </a:r>
          </a:p>
          <a:p>
            <a:pPr marL="0" indent="0">
              <a:buClr>
                <a:schemeClr val="accent2"/>
              </a:buClr>
              <a:buNone/>
            </a:pPr>
            <a:endParaRPr lang="en-US" sz="1800" dirty="0"/>
          </a:p>
          <a:p>
            <a:pPr marL="0" indent="0">
              <a:buClr>
                <a:schemeClr val="accent2"/>
              </a:buClr>
              <a:buNone/>
            </a:pPr>
            <a:endParaRPr lang="en-US" dirty="0">
              <a:solidFill>
                <a:schemeClr val="tx2"/>
              </a:solidFill>
            </a:endParaRPr>
          </a:p>
          <a:p>
            <a:pPr>
              <a:buClr>
                <a:schemeClr val="accent2"/>
              </a:buClr>
              <a:buFont typeface="Trebuchet MS" panose="020B0603020202020204" pitchFamily="34" charset="0"/>
              <a:buChar char="•"/>
            </a:pPr>
            <a:endParaRPr lang="en-IN" dirty="0">
              <a:solidFill>
                <a:schemeClr val="tx2"/>
              </a:solidFill>
            </a:endParaRPr>
          </a:p>
        </p:txBody>
      </p:sp>
    </p:spTree>
    <p:extLst>
      <p:ext uri="{BB962C8B-B14F-4D97-AF65-F5344CB8AC3E}">
        <p14:creationId xmlns:p14="http://schemas.microsoft.com/office/powerpoint/2010/main" val="281884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AE48-5127-47FB-AEDB-7185ED2FC479}"/>
              </a:ext>
            </a:extLst>
          </p:cNvPr>
          <p:cNvSpPr>
            <a:spLocks noGrp="1"/>
          </p:cNvSpPr>
          <p:nvPr>
            <p:ph type="title"/>
          </p:nvPr>
        </p:nvSpPr>
        <p:spPr/>
        <p:txBody>
          <a:bodyPr>
            <a:normAutofit/>
          </a:bodyPr>
          <a:lstStyle/>
          <a:p>
            <a:r>
              <a:rPr lang="en-US" sz="1800" dirty="0"/>
              <a:t>CONCLUSION:-</a:t>
            </a:r>
            <a:endParaRPr lang="en-IN" sz="1800" dirty="0"/>
          </a:p>
        </p:txBody>
      </p:sp>
      <p:sp>
        <p:nvSpPr>
          <p:cNvPr id="3" name="Content Placeholder 2">
            <a:extLst>
              <a:ext uri="{FF2B5EF4-FFF2-40B4-BE49-F238E27FC236}">
                <a16:creationId xmlns:a16="http://schemas.microsoft.com/office/drawing/2014/main" id="{37FC79C3-4333-4030-A760-8A75EC3257D9}"/>
              </a:ext>
            </a:extLst>
          </p:cNvPr>
          <p:cNvSpPr>
            <a:spLocks noGrp="1"/>
          </p:cNvSpPr>
          <p:nvPr>
            <p:ph idx="1"/>
          </p:nvPr>
        </p:nvSpPr>
        <p:spPr>
          <a:xfrm>
            <a:off x="677334" y="966271"/>
            <a:ext cx="8596668" cy="5761100"/>
          </a:xfrm>
        </p:spPr>
        <p:txBody>
          <a:bodyPr>
            <a:noAutofit/>
          </a:bodyPr>
          <a:lstStyle/>
          <a:p>
            <a:pPr marL="0" indent="0">
              <a:buNone/>
            </a:pPr>
            <a:r>
              <a:rPr lang="en-US" dirty="0"/>
              <a:t>This project is a simple design of automatic door opening and closing system where IR sensor and Fingerprint sensor serve the main input function and here Arduino uno is microcontroller board . We can conclude that this is a simple and low cost architecture of automatic door opening system but having lots of benefit such as we can conserve energy ,reduce human efforts , save time </a:t>
            </a:r>
            <a:r>
              <a:rPr lang="en-US" dirty="0" err="1"/>
              <a:t>etc</a:t>
            </a:r>
            <a:r>
              <a:rPr lang="en-US" dirty="0"/>
              <a:t> . Arduino based Automatic Door opener system is a very useful project s t enables you to understand the concept of such automatic door system and how they work . These system are already being used in many places like malls, theatres, and hospitals.</a:t>
            </a:r>
            <a:endParaRPr lang="en-US" dirty="0">
              <a:solidFill>
                <a:schemeClr val="accent2"/>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400" u="sng" dirty="0">
                <a:solidFill>
                  <a:schemeClr val="accent5"/>
                </a:solidFill>
                <a:latin typeface="Algerian" panose="04020705040A02060702" pitchFamily="82" charset="0"/>
              </a:rPr>
              <a:t>THANK YOU</a:t>
            </a:r>
            <a:r>
              <a:rPr lang="en-US" sz="4400" u="sng" dirty="0">
                <a:solidFill>
                  <a:schemeClr val="accent5"/>
                </a:solidFill>
              </a:rPr>
              <a:t>  </a:t>
            </a:r>
            <a:endParaRPr lang="en-IN" sz="4400" u="sng" dirty="0">
              <a:solidFill>
                <a:schemeClr val="accent5"/>
              </a:solidFill>
            </a:endParaRPr>
          </a:p>
        </p:txBody>
      </p:sp>
    </p:spTree>
    <p:extLst>
      <p:ext uri="{BB962C8B-B14F-4D97-AF65-F5344CB8AC3E}">
        <p14:creationId xmlns:p14="http://schemas.microsoft.com/office/powerpoint/2010/main" val="249960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F9BD-2DB4-470B-845B-FE97469FF8E7}"/>
              </a:ext>
            </a:extLst>
          </p:cNvPr>
          <p:cNvSpPr>
            <a:spLocks noGrp="1"/>
          </p:cNvSpPr>
          <p:nvPr>
            <p:ph type="title"/>
          </p:nvPr>
        </p:nvSpPr>
        <p:spPr>
          <a:xfrm>
            <a:off x="677334" y="816638"/>
            <a:ext cx="8596668" cy="1320800"/>
          </a:xfrm>
        </p:spPr>
        <p:txBody>
          <a:bodyPr/>
          <a:lstStyle/>
          <a:p>
            <a:r>
              <a:rPr lang="en-IN" dirty="0"/>
              <a:t> </a:t>
            </a:r>
            <a:br>
              <a:rPr lang="en-IN" dirty="0"/>
            </a:br>
            <a:r>
              <a:rPr lang="en-IN" sz="2400" u="sng" dirty="0"/>
              <a:t>What is door automation?</a:t>
            </a:r>
          </a:p>
        </p:txBody>
      </p:sp>
      <p:sp>
        <p:nvSpPr>
          <p:cNvPr id="3" name="Content Placeholder 2">
            <a:extLst>
              <a:ext uri="{FF2B5EF4-FFF2-40B4-BE49-F238E27FC236}">
                <a16:creationId xmlns:a16="http://schemas.microsoft.com/office/drawing/2014/main" id="{24C57558-9585-485C-9192-EA035938402E}"/>
              </a:ext>
            </a:extLst>
          </p:cNvPr>
          <p:cNvSpPr>
            <a:spLocks noGrp="1"/>
          </p:cNvSpPr>
          <p:nvPr>
            <p:ph idx="1"/>
          </p:nvPr>
        </p:nvSpPr>
        <p:spPr>
          <a:xfrm>
            <a:off x="677334" y="2160589"/>
            <a:ext cx="4507225" cy="3880773"/>
          </a:xfrm>
        </p:spPr>
        <p:txBody>
          <a:bodyPr>
            <a:normAutofit/>
          </a:bodyPr>
          <a:lstStyle/>
          <a:p>
            <a:pPr marL="0" indent="0">
              <a:buNone/>
            </a:pPr>
            <a:r>
              <a:rPr lang="en-IN" sz="1600" dirty="0"/>
              <a:t>Door automation means door will automatically opened and closed via fingerprint , after sensor detection process , switch control etc.</a:t>
            </a:r>
            <a:r>
              <a:rPr lang="en-US" sz="1600" b="1" dirty="0"/>
              <a:t> </a:t>
            </a:r>
            <a:r>
              <a:rPr lang="en-US" sz="1600" dirty="0"/>
              <a:t>Door automation is allowing a standard hinged door, sliding door, pocket door, or double sliding door to operate automatically with a switch.</a:t>
            </a:r>
            <a:endParaRPr lang="en-IN" sz="1600" dirty="0"/>
          </a:p>
          <a:p>
            <a:pPr marL="0" indent="0">
              <a:buNone/>
            </a:pPr>
            <a:r>
              <a:rPr lang="en-US" sz="1600" dirty="0"/>
              <a:t>The automatic door opening systems are used in commercial buildings, shopping malls, theatres, etc. These systems are used to open the door when a person comes near to the entrance of the door and closes it after he moves away from the door or after entering into the door.</a:t>
            </a:r>
            <a:r>
              <a:rPr lang="en-IN" sz="1600" dirty="0"/>
              <a:t> </a:t>
            </a:r>
          </a:p>
          <a:p>
            <a:pPr marL="0" indent="0">
              <a:buNone/>
            </a:pPr>
            <a:endParaRPr lang="en-IN" sz="1600" dirty="0"/>
          </a:p>
        </p:txBody>
      </p:sp>
      <p:pic>
        <p:nvPicPr>
          <p:cNvPr id="5" name="Picture 4">
            <a:extLst>
              <a:ext uri="{FF2B5EF4-FFF2-40B4-BE49-F238E27FC236}">
                <a16:creationId xmlns:a16="http://schemas.microsoft.com/office/drawing/2014/main" id="{82F8366B-AD0B-4CC8-95D0-C5B376969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661" y="2005983"/>
            <a:ext cx="4660776" cy="3967218"/>
          </a:xfrm>
          <a:prstGeom prst="rect">
            <a:avLst/>
          </a:prstGeom>
        </p:spPr>
      </p:pic>
    </p:spTree>
    <p:extLst>
      <p:ext uri="{BB962C8B-B14F-4D97-AF65-F5344CB8AC3E}">
        <p14:creationId xmlns:p14="http://schemas.microsoft.com/office/powerpoint/2010/main" val="231674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BB0-5772-4519-951C-E2F917E0B875}"/>
              </a:ext>
            </a:extLst>
          </p:cNvPr>
          <p:cNvSpPr>
            <a:spLocks noGrp="1"/>
          </p:cNvSpPr>
          <p:nvPr>
            <p:ph type="title"/>
          </p:nvPr>
        </p:nvSpPr>
        <p:spPr/>
        <p:txBody>
          <a:bodyPr>
            <a:normAutofit/>
          </a:bodyPr>
          <a:lstStyle/>
          <a:p>
            <a:r>
              <a:rPr lang="en-IN" sz="2400" u="sng" dirty="0">
                <a:solidFill>
                  <a:schemeClr val="accent2"/>
                </a:solidFill>
              </a:rPr>
              <a:t>IDEA OF PROJECT:-</a:t>
            </a:r>
          </a:p>
        </p:txBody>
      </p:sp>
      <p:sp>
        <p:nvSpPr>
          <p:cNvPr id="3" name="Content Placeholder 2">
            <a:extLst>
              <a:ext uri="{FF2B5EF4-FFF2-40B4-BE49-F238E27FC236}">
                <a16:creationId xmlns:a16="http://schemas.microsoft.com/office/drawing/2014/main" id="{9919A054-DA33-47FF-8BCE-C09FF168951D}"/>
              </a:ext>
            </a:extLst>
          </p:cNvPr>
          <p:cNvSpPr>
            <a:spLocks noGrp="1"/>
          </p:cNvSpPr>
          <p:nvPr>
            <p:ph idx="1"/>
          </p:nvPr>
        </p:nvSpPr>
        <p:spPr>
          <a:xfrm>
            <a:off x="677334" y="1046828"/>
            <a:ext cx="8596668" cy="3880773"/>
          </a:xfrm>
        </p:spPr>
        <p:txBody>
          <a:bodyPr/>
          <a:lstStyle/>
          <a:p>
            <a:pPr marL="0" indent="0">
              <a:buNone/>
            </a:pPr>
            <a:r>
              <a:rPr lang="en-IN" dirty="0"/>
              <a:t>In this project door will automatically closed and opened (both process) done after detecting IR Sensor.</a:t>
            </a:r>
          </a:p>
          <a:p>
            <a:pPr marL="0" indent="0">
              <a:buNone/>
            </a:pPr>
            <a:r>
              <a:rPr lang="en-IN" dirty="0">
                <a:solidFill>
                  <a:schemeClr val="accent2"/>
                </a:solidFill>
              </a:rPr>
              <a:t>Working Rule 1:- </a:t>
            </a:r>
            <a:r>
              <a:rPr lang="en-IN" dirty="0">
                <a:solidFill>
                  <a:schemeClr val="tx2"/>
                </a:solidFill>
              </a:rPr>
              <a:t>In this working rule project Door will be only </a:t>
            </a:r>
            <a:r>
              <a:rPr lang="en-IN" u="sng" dirty="0">
                <a:solidFill>
                  <a:schemeClr val="tx2"/>
                </a:solidFill>
              </a:rPr>
              <a:t>open and close in case of enter in the room.</a:t>
            </a:r>
          </a:p>
          <a:p>
            <a:pPr marL="0" indent="0">
              <a:buNone/>
            </a:pPr>
            <a:r>
              <a:rPr lang="en-IN" dirty="0">
                <a:solidFill>
                  <a:schemeClr val="accent2"/>
                </a:solidFill>
              </a:rPr>
              <a:t>Equipment used list:- </a:t>
            </a:r>
            <a:r>
              <a:rPr lang="en-IN" sz="1800" b="0" i="0" u="none" strike="noStrike" dirty="0" err="1">
                <a:solidFill>
                  <a:srgbClr val="000000"/>
                </a:solidFill>
                <a:effectLst/>
                <a:latin typeface="Arial" panose="020B0604020202020204" pitchFamily="34" charset="0"/>
              </a:rPr>
              <a:t>Ir</a:t>
            </a:r>
            <a:r>
              <a:rPr lang="en-IN" sz="1800" b="0" i="0" u="none" strike="noStrike" dirty="0">
                <a:solidFill>
                  <a:srgbClr val="000000"/>
                </a:solidFill>
                <a:effectLst/>
                <a:latin typeface="Arial" panose="020B0604020202020204" pitchFamily="34" charset="0"/>
              </a:rPr>
              <a:t> sensor,L239D motor driver, DVD loader,9 volt battery , battery cap, jumper wire</a:t>
            </a:r>
            <a:r>
              <a:rPr lang="en-IN" dirty="0">
                <a:solidFill>
                  <a:srgbClr val="000000"/>
                </a:solidFill>
                <a:latin typeface="Arial" panose="020B0604020202020204" pitchFamily="34" charset="0"/>
              </a:rPr>
              <a:t>.</a:t>
            </a:r>
          </a:p>
          <a:p>
            <a:pPr marL="0" indent="0">
              <a:buNone/>
            </a:pPr>
            <a:endParaRPr lang="en-IN" dirty="0">
              <a:solidFill>
                <a:schemeClr val="accent2"/>
              </a:solidFill>
            </a:endParaRPr>
          </a:p>
        </p:txBody>
      </p:sp>
      <p:pic>
        <p:nvPicPr>
          <p:cNvPr id="6" name="Picture 5">
            <a:extLst>
              <a:ext uri="{FF2B5EF4-FFF2-40B4-BE49-F238E27FC236}">
                <a16:creationId xmlns:a16="http://schemas.microsoft.com/office/drawing/2014/main" id="{BAFBD4B7-5394-448D-B3B5-9642DDE39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48" y="3047754"/>
            <a:ext cx="8312487" cy="3759693"/>
          </a:xfrm>
          <a:prstGeom prst="rect">
            <a:avLst/>
          </a:prstGeom>
        </p:spPr>
      </p:pic>
    </p:spTree>
    <p:extLst>
      <p:ext uri="{BB962C8B-B14F-4D97-AF65-F5344CB8AC3E}">
        <p14:creationId xmlns:p14="http://schemas.microsoft.com/office/powerpoint/2010/main" val="382439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2556-44EA-449B-A0F9-4191EF994344}"/>
              </a:ext>
            </a:extLst>
          </p:cNvPr>
          <p:cNvSpPr>
            <a:spLocks noGrp="1"/>
          </p:cNvSpPr>
          <p:nvPr>
            <p:ph type="title"/>
          </p:nvPr>
        </p:nvSpPr>
        <p:spPr/>
        <p:txBody>
          <a:bodyPr>
            <a:normAutofit/>
          </a:bodyPr>
          <a:lstStyle/>
          <a:p>
            <a:r>
              <a:rPr lang="en-IN" sz="2400" dirty="0"/>
              <a:t>CIRCUIT DIAGRAM:-</a:t>
            </a:r>
            <a:br>
              <a:rPr lang="en-IN" sz="2400" dirty="0"/>
            </a:br>
            <a:endParaRPr lang="en-IN" sz="2400" dirty="0"/>
          </a:p>
        </p:txBody>
      </p:sp>
      <p:pic>
        <p:nvPicPr>
          <p:cNvPr id="5" name="Content Placeholder 4">
            <a:extLst>
              <a:ext uri="{FF2B5EF4-FFF2-40B4-BE49-F238E27FC236}">
                <a16:creationId xmlns:a16="http://schemas.microsoft.com/office/drawing/2014/main" id="{2377C6B7-25EF-41C6-A73B-AC7C1BD44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868" y="1152695"/>
            <a:ext cx="8708994" cy="4762913"/>
          </a:xfrm>
        </p:spPr>
      </p:pic>
    </p:spTree>
    <p:extLst>
      <p:ext uri="{BB962C8B-B14F-4D97-AF65-F5344CB8AC3E}">
        <p14:creationId xmlns:p14="http://schemas.microsoft.com/office/powerpoint/2010/main" val="186483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2DA2-3DCB-423A-BF85-712B30BAC019}"/>
              </a:ext>
            </a:extLst>
          </p:cNvPr>
          <p:cNvSpPr>
            <a:spLocks noGrp="1"/>
          </p:cNvSpPr>
          <p:nvPr>
            <p:ph type="title"/>
          </p:nvPr>
        </p:nvSpPr>
        <p:spPr>
          <a:xfrm>
            <a:off x="677334" y="556334"/>
            <a:ext cx="8596668" cy="1320800"/>
          </a:xfrm>
        </p:spPr>
        <p:txBody>
          <a:bodyPr>
            <a:normAutofit/>
          </a:bodyPr>
          <a:lstStyle/>
          <a:p>
            <a:r>
              <a:rPr lang="en-IN" sz="2400" u="sng" dirty="0"/>
              <a:t>DOOR AUTOMATION USING ARDUINO:-</a:t>
            </a:r>
          </a:p>
        </p:txBody>
      </p:sp>
      <p:sp>
        <p:nvSpPr>
          <p:cNvPr id="3" name="Content Placeholder 2">
            <a:extLst>
              <a:ext uri="{FF2B5EF4-FFF2-40B4-BE49-F238E27FC236}">
                <a16:creationId xmlns:a16="http://schemas.microsoft.com/office/drawing/2014/main" id="{5EF607C1-F39A-4D9A-B2B9-BADFEA4AE0F9}"/>
              </a:ext>
            </a:extLst>
          </p:cNvPr>
          <p:cNvSpPr>
            <a:spLocks noGrp="1"/>
          </p:cNvSpPr>
          <p:nvPr>
            <p:ph idx="1"/>
          </p:nvPr>
        </p:nvSpPr>
        <p:spPr>
          <a:xfrm>
            <a:off x="792744" y="988736"/>
            <a:ext cx="8596668" cy="3880773"/>
          </a:xfrm>
        </p:spPr>
        <p:txBody>
          <a:bodyPr/>
          <a:lstStyle/>
          <a:p>
            <a:pPr marL="0" indent="0">
              <a:buNone/>
            </a:pPr>
            <a:r>
              <a:rPr lang="en-IN" u="sng" dirty="0"/>
              <a:t>Why Arduino is used in door automation ?</a:t>
            </a:r>
          </a:p>
          <a:p>
            <a:pPr marL="0" indent="0">
              <a:buNone/>
            </a:pPr>
            <a:r>
              <a:rPr lang="en-IN" dirty="0">
                <a:solidFill>
                  <a:schemeClr val="accent2"/>
                </a:solidFill>
              </a:rPr>
              <a:t>Working Rule 2:-</a:t>
            </a:r>
          </a:p>
          <a:p>
            <a:pPr marL="0" indent="0">
              <a:buNone/>
            </a:pPr>
            <a:r>
              <a:rPr lang="en-IN" dirty="0"/>
              <a:t>In previous working rule door will be closed and open in case of enter in the room ,so Arduino is used to remove problem (for coming out from room).if Arduino is used door will open and closed both cases(go inside and coming outside from room).</a:t>
            </a:r>
          </a:p>
          <a:p>
            <a:pPr marL="0" indent="0">
              <a:buNone/>
            </a:pPr>
            <a:r>
              <a:rPr lang="en-IN" dirty="0">
                <a:solidFill>
                  <a:schemeClr val="accent2"/>
                </a:solidFill>
              </a:rPr>
              <a:t>Equipment list:-</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Ir</a:t>
            </a:r>
            <a:r>
              <a:rPr lang="en-IN" sz="1800" b="0" i="0" u="none" strike="noStrike" dirty="0">
                <a:solidFill>
                  <a:srgbClr val="000000"/>
                </a:solidFill>
                <a:effectLst/>
                <a:latin typeface="Arial" panose="020B0604020202020204" pitchFamily="34" charset="0"/>
              </a:rPr>
              <a:t> sensor, Arduino uno,L239D motor driver, DVD loader,9 volt battery , battery  cap, jumper wire , Arduino  power supply jack.</a:t>
            </a:r>
          </a:p>
        </p:txBody>
      </p:sp>
    </p:spTree>
    <p:extLst>
      <p:ext uri="{BB962C8B-B14F-4D97-AF65-F5344CB8AC3E}">
        <p14:creationId xmlns:p14="http://schemas.microsoft.com/office/powerpoint/2010/main" val="357939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45B8-F3CA-4FF0-B78D-B659FD7BC33D}"/>
              </a:ext>
            </a:extLst>
          </p:cNvPr>
          <p:cNvSpPr>
            <a:spLocks noGrp="1"/>
          </p:cNvSpPr>
          <p:nvPr>
            <p:ph type="title"/>
          </p:nvPr>
        </p:nvSpPr>
        <p:spPr/>
        <p:txBody>
          <a:bodyPr/>
          <a:lstStyle/>
          <a:p>
            <a:r>
              <a:rPr lang="en-IN" sz="1800" dirty="0">
                <a:solidFill>
                  <a:schemeClr val="accent2"/>
                </a:solidFill>
                <a:latin typeface="Arial" panose="020B0604020202020204" pitchFamily="34" charset="0"/>
              </a:rPr>
              <a:t>Circuit Diagram :-</a:t>
            </a:r>
            <a:br>
              <a:rPr lang="en-IN" dirty="0">
                <a:solidFill>
                  <a:schemeClr val="accent2"/>
                </a:solidFill>
              </a:rPr>
            </a:br>
            <a:endParaRPr lang="en-IN" dirty="0"/>
          </a:p>
        </p:txBody>
      </p:sp>
      <p:pic>
        <p:nvPicPr>
          <p:cNvPr id="5" name="Content Placeholder 4">
            <a:extLst>
              <a:ext uri="{FF2B5EF4-FFF2-40B4-BE49-F238E27FC236}">
                <a16:creationId xmlns:a16="http://schemas.microsoft.com/office/drawing/2014/main" id="{0C79FFAA-CE4D-46C0-B1A1-9C65DE879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085" y="977037"/>
            <a:ext cx="8596668" cy="5086412"/>
          </a:xfrm>
        </p:spPr>
      </p:pic>
    </p:spTree>
    <p:extLst>
      <p:ext uri="{BB962C8B-B14F-4D97-AF65-F5344CB8AC3E}">
        <p14:creationId xmlns:p14="http://schemas.microsoft.com/office/powerpoint/2010/main" val="276122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599C-FF8E-42F4-AB95-8E4C7A26918A}"/>
              </a:ext>
            </a:extLst>
          </p:cNvPr>
          <p:cNvSpPr>
            <a:spLocks noGrp="1"/>
          </p:cNvSpPr>
          <p:nvPr>
            <p:ph type="title"/>
          </p:nvPr>
        </p:nvSpPr>
        <p:spPr/>
        <p:txBody>
          <a:bodyPr>
            <a:normAutofit/>
          </a:bodyPr>
          <a:lstStyle/>
          <a:p>
            <a:pPr algn="ctr"/>
            <a:r>
              <a:rPr lang="en-IN" sz="2400" b="0" i="0" u="sng" strike="noStrike" dirty="0">
                <a:solidFill>
                  <a:schemeClr val="accent2"/>
                </a:solidFill>
                <a:effectLst/>
                <a:latin typeface="Arial" panose="020B0604020202020204" pitchFamily="34" charset="0"/>
              </a:rPr>
              <a:t>PROJECT 2</a:t>
            </a:r>
            <a:br>
              <a:rPr lang="en-IN" sz="2400" b="0" i="0" u="sng" strike="noStrike" dirty="0">
                <a:solidFill>
                  <a:schemeClr val="accent2"/>
                </a:solidFill>
                <a:effectLst/>
                <a:latin typeface="Arial" panose="020B0604020202020204" pitchFamily="34" charset="0"/>
              </a:rPr>
            </a:br>
            <a:r>
              <a:rPr lang="en-IN" sz="2400" b="0" i="0" u="sng" strike="noStrike" dirty="0">
                <a:solidFill>
                  <a:schemeClr val="accent2"/>
                </a:solidFill>
                <a:effectLst/>
                <a:latin typeface="Arial" panose="020B0604020202020204" pitchFamily="34" charset="0"/>
              </a:rPr>
              <a:t>**FINGER PRINT(MOBILE PHONE) LOCKING SYSTEM**</a:t>
            </a:r>
            <a:endParaRPr lang="en-IN" sz="2400" u="sng" dirty="0">
              <a:solidFill>
                <a:schemeClr val="accent2"/>
              </a:solidFill>
            </a:endParaRPr>
          </a:p>
        </p:txBody>
      </p:sp>
      <p:sp>
        <p:nvSpPr>
          <p:cNvPr id="3" name="Content Placeholder 2">
            <a:extLst>
              <a:ext uri="{FF2B5EF4-FFF2-40B4-BE49-F238E27FC236}">
                <a16:creationId xmlns:a16="http://schemas.microsoft.com/office/drawing/2014/main" id="{281B2666-2EDA-40F5-9578-30E264E5A316}"/>
              </a:ext>
            </a:extLst>
          </p:cNvPr>
          <p:cNvSpPr>
            <a:spLocks noGrp="1"/>
          </p:cNvSpPr>
          <p:nvPr>
            <p:ph idx="1"/>
          </p:nvPr>
        </p:nvSpPr>
        <p:spPr>
          <a:xfrm>
            <a:off x="863765" y="1488613"/>
            <a:ext cx="8596668" cy="3880773"/>
          </a:xfrm>
        </p:spPr>
        <p:txBody>
          <a:bodyPr/>
          <a:lstStyle/>
          <a:p>
            <a:pPr marL="0" indent="0">
              <a:buNone/>
            </a:pPr>
            <a:r>
              <a:rPr lang="en-IN" dirty="0">
                <a:solidFill>
                  <a:schemeClr val="accent2"/>
                </a:solidFill>
              </a:rPr>
              <a:t>Idea of project:-</a:t>
            </a:r>
            <a:r>
              <a:rPr lang="en-US" sz="1800" b="0" i="0" u="none" strike="noStrike" dirty="0">
                <a:solidFill>
                  <a:srgbClr val="000000"/>
                </a:solidFill>
                <a:effectLst/>
                <a:latin typeface="Arial" panose="020B0604020202020204" pitchFamily="34" charset="0"/>
              </a:rPr>
              <a:t>I am using mobile phone fingerprint sensor to open a door using </a:t>
            </a:r>
            <a:r>
              <a:rPr lang="en-US" sz="1800" b="0" i="0" u="none" strike="noStrike" dirty="0" err="1">
                <a:solidFill>
                  <a:srgbClr val="000000"/>
                </a:solidFill>
                <a:effectLst/>
                <a:latin typeface="Arial" panose="020B0604020202020204" pitchFamily="34" charset="0"/>
              </a:rPr>
              <a:t>mit</a:t>
            </a:r>
            <a:r>
              <a:rPr lang="en-US" sz="1800" b="0" i="0" u="none" strike="noStrike" dirty="0">
                <a:solidFill>
                  <a:srgbClr val="000000"/>
                </a:solidFill>
                <a:effectLst/>
                <a:latin typeface="Arial" panose="020B0604020202020204" pitchFamily="34" charset="0"/>
              </a:rPr>
              <a:t> app inventor android app (This app is use to access enrolled fingerprint of mobile phones).person has to download this app and connect to </a:t>
            </a:r>
            <a:r>
              <a:rPr lang="en-US" sz="1800" b="0" i="0" u="none" strike="noStrike" dirty="0" err="1">
                <a:solidFill>
                  <a:srgbClr val="000000"/>
                </a:solidFill>
                <a:effectLst/>
                <a:latin typeface="Arial" panose="020B0604020202020204" pitchFamily="34" charset="0"/>
              </a:rPr>
              <a:t>bluetooth</a:t>
            </a:r>
            <a:r>
              <a:rPr lang="en-US" sz="1800" b="0" i="0" u="none" strike="noStrike" dirty="0">
                <a:solidFill>
                  <a:srgbClr val="000000"/>
                </a:solidFill>
                <a:effectLst/>
                <a:latin typeface="Arial" panose="020B0604020202020204" pitchFamily="34" charset="0"/>
              </a:rPr>
              <a:t> of mobile phone and then go to the app and click button to give fingerprint ,if fingerprint access granted door will automatically open(for 3 second and then closed) otherwise not open.</a:t>
            </a:r>
          </a:p>
          <a:p>
            <a:pPr marL="0" indent="0">
              <a:buNone/>
            </a:pPr>
            <a:r>
              <a:rPr lang="en-US" sz="1800" b="0" i="0" u="none" strike="noStrike" dirty="0">
                <a:solidFill>
                  <a:schemeClr val="accent2"/>
                </a:solidFill>
                <a:effectLst/>
                <a:latin typeface="Arial" panose="020B0604020202020204" pitchFamily="34" charset="0"/>
              </a:rPr>
              <a:t>Component used list:-</a:t>
            </a:r>
            <a:r>
              <a:rPr lang="en-US" sz="1800" b="0" i="0" u="none" strike="noStrike" dirty="0">
                <a:solidFill>
                  <a:srgbClr val="000000"/>
                </a:solidFill>
                <a:effectLst/>
                <a:latin typeface="Arial" panose="020B0604020202020204" pitchFamily="34" charset="0"/>
              </a:rPr>
              <a:t>HC-05  Bluetooth  module ,Arduino uno, </a:t>
            </a:r>
            <a:r>
              <a:rPr lang="en-US" sz="1800" b="0" i="0" u="none" strike="noStrike" dirty="0" err="1">
                <a:solidFill>
                  <a:srgbClr val="000000"/>
                </a:solidFill>
                <a:effectLst/>
                <a:latin typeface="Arial" panose="020B0604020202020204" pitchFamily="34" charset="0"/>
              </a:rPr>
              <a:t>dvd</a:t>
            </a:r>
            <a:r>
              <a:rPr lang="en-US" sz="1800" b="0" i="0" u="none" strike="noStrike" dirty="0">
                <a:solidFill>
                  <a:srgbClr val="000000"/>
                </a:solidFill>
                <a:effectLst/>
                <a:latin typeface="Arial" panose="020B0604020202020204" pitchFamily="34" charset="0"/>
              </a:rPr>
              <a:t>  loader,9 volt battery,L293D motor driver and jumper wires,1 android phone.</a:t>
            </a:r>
          </a:p>
          <a:p>
            <a:pPr marL="0" indent="0">
              <a:buNone/>
            </a:pPr>
            <a:endParaRPr lang="en-IN" dirty="0">
              <a:solidFill>
                <a:schemeClr val="accent2"/>
              </a:solidFill>
            </a:endParaRPr>
          </a:p>
        </p:txBody>
      </p:sp>
    </p:spTree>
    <p:extLst>
      <p:ext uri="{BB962C8B-B14F-4D97-AF65-F5344CB8AC3E}">
        <p14:creationId xmlns:p14="http://schemas.microsoft.com/office/powerpoint/2010/main" val="151143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65AF-0527-4628-8193-963F6A2ACBBD}"/>
              </a:ext>
            </a:extLst>
          </p:cNvPr>
          <p:cNvSpPr>
            <a:spLocks noGrp="1"/>
          </p:cNvSpPr>
          <p:nvPr>
            <p:ph type="title"/>
          </p:nvPr>
        </p:nvSpPr>
        <p:spPr/>
        <p:txBody>
          <a:bodyPr>
            <a:normAutofit/>
          </a:bodyPr>
          <a:lstStyle/>
          <a:p>
            <a:r>
              <a:rPr lang="en-IN" sz="1800" u="sng" dirty="0">
                <a:solidFill>
                  <a:schemeClr val="accent2"/>
                </a:solidFill>
              </a:rPr>
              <a:t>Circuit diagram:-</a:t>
            </a:r>
          </a:p>
        </p:txBody>
      </p:sp>
      <p:pic>
        <p:nvPicPr>
          <p:cNvPr id="5" name="Content Placeholder 4">
            <a:extLst>
              <a:ext uri="{FF2B5EF4-FFF2-40B4-BE49-F238E27FC236}">
                <a16:creationId xmlns:a16="http://schemas.microsoft.com/office/drawing/2014/main" id="{F8DBF463-43BE-4732-9D08-426FA9B29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50" y="1046163"/>
            <a:ext cx="8886546" cy="4537891"/>
          </a:xfrm>
        </p:spPr>
      </p:pic>
    </p:spTree>
    <p:extLst>
      <p:ext uri="{BB962C8B-B14F-4D97-AF65-F5344CB8AC3E}">
        <p14:creationId xmlns:p14="http://schemas.microsoft.com/office/powerpoint/2010/main" val="418258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28-2B09-4FFA-B03F-40CDBA52B6B6}"/>
              </a:ext>
            </a:extLst>
          </p:cNvPr>
          <p:cNvSpPr>
            <a:spLocks noGrp="1"/>
          </p:cNvSpPr>
          <p:nvPr>
            <p:ph type="title"/>
          </p:nvPr>
        </p:nvSpPr>
        <p:spPr/>
        <p:txBody>
          <a:bodyPr>
            <a:normAutofit/>
          </a:bodyPr>
          <a:lstStyle/>
          <a:p>
            <a:r>
              <a:rPr lang="en-IN" sz="1800" dirty="0"/>
              <a:t>Mobile app use:-</a:t>
            </a:r>
          </a:p>
        </p:txBody>
      </p:sp>
      <p:pic>
        <p:nvPicPr>
          <p:cNvPr id="5" name="Content Placeholder 4">
            <a:extLst>
              <a:ext uri="{FF2B5EF4-FFF2-40B4-BE49-F238E27FC236}">
                <a16:creationId xmlns:a16="http://schemas.microsoft.com/office/drawing/2014/main" id="{35A3BEB1-AD67-4F93-AB8F-ECC70E136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616" y="1198484"/>
            <a:ext cx="2734323" cy="4048219"/>
          </a:xfrm>
        </p:spPr>
      </p:pic>
      <p:pic>
        <p:nvPicPr>
          <p:cNvPr id="7" name="Picture 6">
            <a:extLst>
              <a:ext uri="{FF2B5EF4-FFF2-40B4-BE49-F238E27FC236}">
                <a16:creationId xmlns:a16="http://schemas.microsoft.com/office/drawing/2014/main" id="{0C7202D2-5BAD-46AD-8ECF-D66E48A2B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594" y="1198484"/>
            <a:ext cx="2636668" cy="4048219"/>
          </a:xfrm>
          <a:prstGeom prst="rect">
            <a:avLst/>
          </a:prstGeom>
        </p:spPr>
      </p:pic>
      <p:pic>
        <p:nvPicPr>
          <p:cNvPr id="9" name="Picture 8">
            <a:extLst>
              <a:ext uri="{FF2B5EF4-FFF2-40B4-BE49-F238E27FC236}">
                <a16:creationId xmlns:a16="http://schemas.microsoft.com/office/drawing/2014/main" id="{F4AE94D5-1730-4F43-A627-E31ADBB9E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725" y="1198484"/>
            <a:ext cx="2800535" cy="4048219"/>
          </a:xfrm>
          <a:prstGeom prst="rect">
            <a:avLst/>
          </a:prstGeom>
        </p:spPr>
      </p:pic>
    </p:spTree>
    <p:extLst>
      <p:ext uri="{BB962C8B-B14F-4D97-AF65-F5344CB8AC3E}">
        <p14:creationId xmlns:p14="http://schemas.microsoft.com/office/powerpoint/2010/main" val="3963544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366</TotalTime>
  <Words>909</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Trebuchet MS</vt:lpstr>
      <vt:lpstr>Wingdings 3</vt:lpstr>
      <vt:lpstr>Facet</vt:lpstr>
      <vt:lpstr>CS299 INNOVATION LAB DOOR AUTOMTION SYSTEM PROJECT</vt:lpstr>
      <vt:lpstr>  What is door automation?</vt:lpstr>
      <vt:lpstr>IDEA OF PROJECT:-</vt:lpstr>
      <vt:lpstr>CIRCUIT DIAGRAM:- </vt:lpstr>
      <vt:lpstr>DOOR AUTOMATION USING ARDUINO:-</vt:lpstr>
      <vt:lpstr>Circuit Diagram :- </vt:lpstr>
      <vt:lpstr>PROJECT 2 **FINGER PRINT(MOBILE PHONE) LOCKING SYSTEM**</vt:lpstr>
      <vt:lpstr>Circuit diagram:-</vt:lpstr>
      <vt:lpstr>Mobile app use:-</vt:lpstr>
      <vt:lpstr> Description of Hardware part :-</vt:lpstr>
      <vt:lpstr>IR SENSOR:-</vt:lpstr>
      <vt:lpstr>L293D MOTOR DRIVER:-</vt:lpstr>
      <vt:lpstr>DVD LOADER:-</vt:lpstr>
      <vt:lpstr>ADVANTAGE:- IR sensor and Arduino:-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CS299 INNOVATION LAB</dc:title>
  <dc:creator>Deepak kumar sharma</dc:creator>
  <cp:lastModifiedBy>Deepak kumar sharma</cp:lastModifiedBy>
  <cp:revision>32</cp:revision>
  <dcterms:created xsi:type="dcterms:W3CDTF">2021-05-07T01:18:47Z</dcterms:created>
  <dcterms:modified xsi:type="dcterms:W3CDTF">2021-05-08T10:48:40Z</dcterms:modified>
</cp:coreProperties>
</file>