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78222"/>
            <a:ext cx="9144000" cy="250642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781306"/>
            <a:ext cx="9144000" cy="173816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E69964-03D6-4091-802B-B7D0A6AE5ED5}"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262151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69964-03D6-4091-802B-B7D0A6AE5ED5}"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411072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83297"/>
            <a:ext cx="2628900"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83297"/>
            <a:ext cx="7734300"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69964-03D6-4091-802B-B7D0A6AE5ED5}"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409014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69964-03D6-4091-802B-B7D0A6AE5ED5}"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273324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94830"/>
            <a:ext cx="10515600" cy="299471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817875"/>
            <a:ext cx="10515600" cy="157484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69964-03D6-4091-802B-B7D0A6AE5ED5}" type="datetimeFigureOut">
              <a:rPr lang="en-IN" smtClean="0"/>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341227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916484"/>
            <a:ext cx="5181600"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916484"/>
            <a:ext cx="5181600"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69964-03D6-4091-802B-B7D0A6AE5ED5}"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380848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83297"/>
            <a:ext cx="1051560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764832"/>
            <a:ext cx="5157787" cy="8649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629749"/>
            <a:ext cx="5157787"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64832"/>
            <a:ext cx="5183188" cy="86491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629749"/>
            <a:ext cx="5183188"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69964-03D6-4091-802B-B7D0A6AE5ED5}" type="datetimeFigureOut">
              <a:rPr lang="en-IN" smtClean="0"/>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313008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69964-03D6-4091-802B-B7D0A6AE5ED5}" type="datetimeFigureOut">
              <a:rPr lang="en-IN" smtClean="0"/>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108150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69964-03D6-4091-802B-B7D0A6AE5ED5}" type="datetimeFigureOut">
              <a:rPr lang="en-IN" smtClean="0"/>
              <a:t>23-04-2021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106357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79954"/>
            <a:ext cx="3932237" cy="167984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036569"/>
            <a:ext cx="6172200" cy="511617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159794"/>
            <a:ext cx="3932237" cy="40012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69964-03D6-4091-802B-B7D0A6AE5ED5}"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253942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79954"/>
            <a:ext cx="3932237" cy="167984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036569"/>
            <a:ext cx="6172200" cy="511617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159794"/>
            <a:ext cx="3932237" cy="40012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69964-03D6-4091-802B-B7D0A6AE5ED5}" type="datetimeFigureOut">
              <a:rPr lang="en-IN" smtClean="0"/>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09AF7A-4180-4D28-ABF1-574ACD62550A}" type="slidenum">
              <a:rPr lang="en-IN" smtClean="0"/>
              <a:t>‹#›</a:t>
            </a:fld>
            <a:endParaRPr lang="en-IN"/>
          </a:p>
        </p:txBody>
      </p:sp>
    </p:spTree>
    <p:extLst>
      <p:ext uri="{BB962C8B-B14F-4D97-AF65-F5344CB8AC3E}">
        <p14:creationId xmlns:p14="http://schemas.microsoft.com/office/powerpoint/2010/main" val="22117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83297"/>
            <a:ext cx="10515600"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916484"/>
            <a:ext cx="1051560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672697"/>
            <a:ext cx="2743200" cy="383297"/>
          </a:xfrm>
          <a:prstGeom prst="rect">
            <a:avLst/>
          </a:prstGeom>
        </p:spPr>
        <p:txBody>
          <a:bodyPr vert="horz" lIns="91440" tIns="45720" rIns="91440" bIns="45720" rtlCol="0" anchor="ctr"/>
          <a:lstStyle>
            <a:lvl1pPr algn="l">
              <a:defRPr sz="1200">
                <a:solidFill>
                  <a:schemeClr val="tx1">
                    <a:tint val="75000"/>
                  </a:schemeClr>
                </a:solidFill>
              </a:defRPr>
            </a:lvl1pPr>
          </a:lstStyle>
          <a:p>
            <a:fld id="{7DE69964-03D6-4091-802B-B7D0A6AE5ED5}" type="datetimeFigureOut">
              <a:rPr lang="en-IN" smtClean="0"/>
              <a:t>23-04-2021</a:t>
            </a:fld>
            <a:endParaRPr lang="en-IN"/>
          </a:p>
        </p:txBody>
      </p:sp>
      <p:sp>
        <p:nvSpPr>
          <p:cNvPr id="5" name="Footer Placeholder 4"/>
          <p:cNvSpPr>
            <a:spLocks noGrp="1"/>
          </p:cNvSpPr>
          <p:nvPr>
            <p:ph type="ftr" sz="quarter" idx="3"/>
          </p:nvPr>
        </p:nvSpPr>
        <p:spPr>
          <a:xfrm>
            <a:off x="4038600" y="6672697"/>
            <a:ext cx="4114800" cy="3832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672697"/>
            <a:ext cx="2743200" cy="383297"/>
          </a:xfrm>
          <a:prstGeom prst="rect">
            <a:avLst/>
          </a:prstGeom>
        </p:spPr>
        <p:txBody>
          <a:bodyPr vert="horz" lIns="91440" tIns="45720" rIns="91440" bIns="45720" rtlCol="0" anchor="ctr"/>
          <a:lstStyle>
            <a:lvl1pPr algn="r">
              <a:defRPr sz="1200">
                <a:solidFill>
                  <a:schemeClr val="tx1">
                    <a:tint val="75000"/>
                  </a:schemeClr>
                </a:solidFill>
              </a:defRPr>
            </a:lvl1pPr>
          </a:lstStyle>
          <a:p>
            <a:fld id="{C309AF7A-4180-4D28-ABF1-574ACD62550A}" type="slidenum">
              <a:rPr lang="en-IN" smtClean="0"/>
              <a:t>‹#›</a:t>
            </a:fld>
            <a:endParaRPr lang="en-IN"/>
          </a:p>
        </p:txBody>
      </p:sp>
    </p:spTree>
    <p:extLst>
      <p:ext uri="{BB962C8B-B14F-4D97-AF65-F5344CB8AC3E}">
        <p14:creationId xmlns:p14="http://schemas.microsoft.com/office/powerpoint/2010/main" val="35901841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mart_home_technology" TargetMode="External"/><Relationship Id="rId2" Type="http://schemas.openxmlformats.org/officeDocument/2006/relationships/hyperlink" Target="https://en.wikipedia.org/wiki/Building_automation"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D1FF-EE83-4625-AFED-AF9DF92C87A3}"/>
              </a:ext>
            </a:extLst>
          </p:cNvPr>
          <p:cNvSpPr>
            <a:spLocks noGrp="1"/>
          </p:cNvSpPr>
          <p:nvPr>
            <p:ph type="ctrTitle"/>
          </p:nvPr>
        </p:nvSpPr>
        <p:spPr/>
        <p:txBody>
          <a:bodyPr/>
          <a:lstStyle/>
          <a:p>
            <a:r>
              <a:rPr lang="en-IN" u="sng" dirty="0"/>
              <a:t>HOME AUTOMATION</a:t>
            </a:r>
          </a:p>
        </p:txBody>
      </p:sp>
      <p:sp>
        <p:nvSpPr>
          <p:cNvPr id="3" name="Subtitle 2">
            <a:extLst>
              <a:ext uri="{FF2B5EF4-FFF2-40B4-BE49-F238E27FC236}">
                <a16:creationId xmlns:a16="http://schemas.microsoft.com/office/drawing/2014/main" id="{FD3EA331-9557-4A84-9565-A5BF25C13CBB}"/>
              </a:ext>
            </a:extLst>
          </p:cNvPr>
          <p:cNvSpPr>
            <a:spLocks noGrp="1"/>
          </p:cNvSpPr>
          <p:nvPr>
            <p:ph type="subTitle" idx="1"/>
          </p:nvPr>
        </p:nvSpPr>
        <p:spPr/>
        <p:txBody>
          <a:bodyPr>
            <a:normAutofit/>
          </a:bodyPr>
          <a:lstStyle/>
          <a:p>
            <a:pPr algn="l"/>
            <a:r>
              <a:rPr lang="en-IN" sz="1500" u="sng" dirty="0"/>
              <a:t>BY-Deepak Kumar</a:t>
            </a:r>
          </a:p>
          <a:p>
            <a:pPr algn="l"/>
            <a:r>
              <a:rPr lang="en-IN" sz="1500" u="sng" dirty="0"/>
              <a:t>Roll no.-1901CS18</a:t>
            </a:r>
          </a:p>
          <a:p>
            <a:pPr algn="l"/>
            <a:r>
              <a:rPr lang="en-IN" sz="1500" u="sng" dirty="0"/>
              <a:t>Branch-CSE</a:t>
            </a:r>
          </a:p>
          <a:p>
            <a:r>
              <a:rPr lang="en-IN" sz="2000" u="sng" dirty="0"/>
              <a:t>CS225-CS226 PROJECT </a:t>
            </a:r>
          </a:p>
        </p:txBody>
      </p:sp>
    </p:spTree>
    <p:extLst>
      <p:ext uri="{BB962C8B-B14F-4D97-AF65-F5344CB8AC3E}">
        <p14:creationId xmlns:p14="http://schemas.microsoft.com/office/powerpoint/2010/main" val="1936757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2BE5-DFE2-4771-ABF9-01B163E07EFE}"/>
              </a:ext>
            </a:extLst>
          </p:cNvPr>
          <p:cNvSpPr>
            <a:spLocks noGrp="1"/>
          </p:cNvSpPr>
          <p:nvPr>
            <p:ph type="title"/>
          </p:nvPr>
        </p:nvSpPr>
        <p:spPr/>
        <p:txBody>
          <a:bodyPr>
            <a:normAutofit/>
          </a:bodyPr>
          <a:lstStyle/>
          <a:p>
            <a:pPr algn="ctr"/>
            <a:r>
              <a:rPr lang="en-IN" sz="1800" u="sng" dirty="0">
                <a:solidFill>
                  <a:schemeClr val="accent2"/>
                </a:solidFill>
              </a:rPr>
              <a:t>AIM CONCLUSION CIRCUIT DIAGRAM</a:t>
            </a:r>
          </a:p>
        </p:txBody>
      </p:sp>
      <p:sp>
        <p:nvSpPr>
          <p:cNvPr id="3" name="Content Placeholder 2">
            <a:extLst>
              <a:ext uri="{FF2B5EF4-FFF2-40B4-BE49-F238E27FC236}">
                <a16:creationId xmlns:a16="http://schemas.microsoft.com/office/drawing/2014/main" id="{C7995F46-497E-4500-93A0-6093966F9EBF}"/>
              </a:ext>
            </a:extLst>
          </p:cNvPr>
          <p:cNvSpPr>
            <a:spLocks noGrp="1"/>
          </p:cNvSpPr>
          <p:nvPr>
            <p:ph idx="1"/>
          </p:nvPr>
        </p:nvSpPr>
        <p:spPr/>
        <p:txBody>
          <a:bodyPr>
            <a:normAutofit/>
          </a:bodyPr>
          <a:lstStyle/>
          <a:p>
            <a:pPr marL="0" indent="0">
              <a:buNone/>
            </a:pPr>
            <a:r>
              <a:rPr lang="en-IN" sz="1400" dirty="0"/>
              <a:t>AIM:-</a:t>
            </a:r>
          </a:p>
          <a:p>
            <a:pPr marL="0" indent="0">
              <a:buNone/>
            </a:pPr>
            <a:r>
              <a:rPr lang="en-US" sz="1400" dirty="0"/>
              <a:t>The basic </a:t>
            </a:r>
            <a:r>
              <a:rPr lang="en-US" sz="1400" b="1" dirty="0"/>
              <a:t>aim of Home automation</a:t>
            </a:r>
            <a:r>
              <a:rPr lang="en-US" sz="1400" dirty="0"/>
              <a:t> is to control or monitor signals from different appliances, or basic services. A smart phone or web browser can be used to control or monitor the </a:t>
            </a:r>
            <a:r>
              <a:rPr lang="en-US" sz="1400" b="1" dirty="0"/>
              <a:t>home automation</a:t>
            </a:r>
            <a:r>
              <a:rPr lang="en-US" sz="1400" dirty="0"/>
              <a:t> system.</a:t>
            </a:r>
          </a:p>
          <a:p>
            <a:pPr marL="0" indent="0">
              <a:buNone/>
            </a:pPr>
            <a:r>
              <a:rPr lang="en-US" sz="1400"/>
              <a:t>Conclusion:-</a:t>
            </a:r>
            <a:endParaRPr lang="en-US" sz="1400" dirty="0"/>
          </a:p>
          <a:p>
            <a:pPr marL="0" indent="0">
              <a:buNone/>
            </a:pPr>
            <a:r>
              <a:rPr lang="en-US" sz="1400" b="1" dirty="0"/>
              <a:t>Home Automation is undeniably a resource which can make a home environment automated</a:t>
            </a:r>
            <a:r>
              <a:rPr lang="en-US" sz="1400" dirty="0"/>
              <a:t>. People can control their electrical devices via these Home Automation devices and set up controlling actions through Mobile. In future this product may have high potential for marketing.</a:t>
            </a:r>
            <a:endParaRPr lang="en-IN" sz="1400" dirty="0"/>
          </a:p>
        </p:txBody>
      </p:sp>
      <p:pic>
        <p:nvPicPr>
          <p:cNvPr id="5" name="Picture 4">
            <a:extLst>
              <a:ext uri="{FF2B5EF4-FFF2-40B4-BE49-F238E27FC236}">
                <a16:creationId xmlns:a16="http://schemas.microsoft.com/office/drawing/2014/main" id="{FBE7F8B2-BDF9-4208-8E65-2B25E5B2F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949" y="3888944"/>
            <a:ext cx="5265876" cy="3139712"/>
          </a:xfrm>
          <a:prstGeom prst="rect">
            <a:avLst/>
          </a:prstGeom>
        </p:spPr>
      </p:pic>
    </p:spTree>
    <p:extLst>
      <p:ext uri="{BB962C8B-B14F-4D97-AF65-F5344CB8AC3E}">
        <p14:creationId xmlns:p14="http://schemas.microsoft.com/office/powerpoint/2010/main" val="412523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1030-7688-4804-8A7E-D709E109C3B2}"/>
              </a:ext>
            </a:extLst>
          </p:cNvPr>
          <p:cNvSpPr>
            <a:spLocks noGrp="1"/>
          </p:cNvSpPr>
          <p:nvPr>
            <p:ph type="title"/>
          </p:nvPr>
        </p:nvSpPr>
        <p:spPr/>
        <p:txBody>
          <a:bodyPr/>
          <a:lstStyle/>
          <a:p>
            <a:pPr algn="ctr"/>
            <a:r>
              <a:rPr lang="en-IN" u="sng" dirty="0">
                <a:solidFill>
                  <a:schemeClr val="accent2"/>
                </a:solidFill>
              </a:rPr>
              <a:t>WHAT IS HOME AUTOMATION</a:t>
            </a:r>
          </a:p>
        </p:txBody>
      </p:sp>
      <p:sp>
        <p:nvSpPr>
          <p:cNvPr id="3" name="Content Placeholder 2">
            <a:extLst>
              <a:ext uri="{FF2B5EF4-FFF2-40B4-BE49-F238E27FC236}">
                <a16:creationId xmlns:a16="http://schemas.microsoft.com/office/drawing/2014/main" id="{25CF2C67-3E8D-4AEF-91B8-252CB1A5F3BB}"/>
              </a:ext>
            </a:extLst>
          </p:cNvPr>
          <p:cNvSpPr>
            <a:spLocks noGrp="1"/>
          </p:cNvSpPr>
          <p:nvPr>
            <p:ph idx="1"/>
          </p:nvPr>
        </p:nvSpPr>
        <p:spPr/>
        <p:txBody>
          <a:bodyPr>
            <a:normAutofit/>
          </a:bodyPr>
          <a:lstStyle/>
          <a:p>
            <a:pPr marL="0" indent="0">
              <a:buNone/>
            </a:pPr>
            <a:r>
              <a:rPr lang="en-US" sz="1400" b="1" dirty="0"/>
              <a:t>Home automation</a:t>
            </a:r>
            <a:r>
              <a:rPr lang="en-US" sz="1400" dirty="0"/>
              <a:t> or </a:t>
            </a:r>
            <a:r>
              <a:rPr lang="en-US" sz="1400" b="1" dirty="0"/>
              <a:t>domestics</a:t>
            </a:r>
            <a:r>
              <a:rPr lang="en-US" sz="1400" b="1" baseline="30000" dirty="0"/>
              <a:t> </a:t>
            </a:r>
            <a:r>
              <a:rPr lang="en-US" sz="1400" dirty="0"/>
              <a:t>is </a:t>
            </a:r>
            <a:r>
              <a:rPr lang="en-US" sz="1400" dirty="0">
                <a:hlinkClick r:id="rId2" tooltip="Building automation"/>
              </a:rPr>
              <a:t>building automation</a:t>
            </a:r>
            <a:r>
              <a:rPr lang="en-US" sz="1400" dirty="0"/>
              <a:t> for a home, called a </a:t>
            </a:r>
            <a:r>
              <a:rPr lang="en-US" sz="1400" b="1" dirty="0">
                <a:hlinkClick r:id="rId3" tooltip="Smart home technology"/>
              </a:rPr>
              <a:t>smart home</a:t>
            </a:r>
            <a:r>
              <a:rPr lang="en-US" sz="1400" dirty="0"/>
              <a:t> or </a:t>
            </a:r>
            <a:r>
              <a:rPr lang="en-US" sz="1400" b="1" dirty="0"/>
              <a:t>smart house</a:t>
            </a:r>
            <a:r>
              <a:rPr lang="en-US" sz="1400" dirty="0"/>
              <a:t>. A home automation system will monitor and/or control home attributes such as lighting, climate, entertainment systems, and appliances. It may also include home security such as access control and alarm systems. Home appliances are excess by android </a:t>
            </a:r>
            <a:r>
              <a:rPr lang="en-US" sz="1400" dirty="0" err="1"/>
              <a:t>phone,remote</a:t>
            </a:r>
            <a:r>
              <a:rPr lang="en-US" sz="1400" dirty="0"/>
              <a:t> </a:t>
            </a:r>
            <a:r>
              <a:rPr lang="en-US" sz="1400" dirty="0" err="1"/>
              <a:t>control,without</a:t>
            </a:r>
            <a:r>
              <a:rPr lang="en-US" sz="1400" dirty="0"/>
              <a:t> changing the home infrastructure.</a:t>
            </a:r>
            <a:r>
              <a:rPr lang="en-US" sz="1050" dirty="0"/>
              <a:t> </a:t>
            </a:r>
            <a:r>
              <a:rPr lang="en-US" sz="1400" dirty="0"/>
              <a:t>Home automation has high potential for sharing data between family members or trusted individuals for personal security and could lead to energy saving measures with a positive environmental impact in the future.</a:t>
            </a:r>
            <a:endParaRPr lang="en-IN" sz="1400" dirty="0"/>
          </a:p>
        </p:txBody>
      </p:sp>
      <p:pic>
        <p:nvPicPr>
          <p:cNvPr id="5" name="Picture 4">
            <a:extLst>
              <a:ext uri="{FF2B5EF4-FFF2-40B4-BE49-F238E27FC236}">
                <a16:creationId xmlns:a16="http://schemas.microsoft.com/office/drawing/2014/main" id="{BD0EE681-DC18-4133-B7F5-270DAD2968E3}"/>
              </a:ext>
            </a:extLst>
          </p:cNvPr>
          <p:cNvPicPr>
            <a:picLocks noChangeAspect="1"/>
          </p:cNvPicPr>
          <p:nvPr/>
        </p:nvPicPr>
        <p:blipFill rotWithShape="1">
          <a:blip r:embed="rId4">
            <a:extLst>
              <a:ext uri="{28A0092B-C50C-407E-A947-70E740481C1C}">
                <a14:useLocalDpi xmlns:a14="http://schemas.microsoft.com/office/drawing/2010/main" val="0"/>
              </a:ext>
            </a:extLst>
          </a:blip>
          <a:srcRect l="1071" t="1468" r="2271" b="7585"/>
          <a:stretch/>
        </p:blipFill>
        <p:spPr>
          <a:xfrm>
            <a:off x="130629" y="3249758"/>
            <a:ext cx="11784563" cy="6232850"/>
          </a:xfrm>
          <a:prstGeom prst="rect">
            <a:avLst/>
          </a:prstGeom>
        </p:spPr>
      </p:pic>
    </p:spTree>
    <p:extLst>
      <p:ext uri="{BB962C8B-B14F-4D97-AF65-F5344CB8AC3E}">
        <p14:creationId xmlns:p14="http://schemas.microsoft.com/office/powerpoint/2010/main" val="369154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075B-0016-467C-B68E-02DD4C7DD138}"/>
              </a:ext>
            </a:extLst>
          </p:cNvPr>
          <p:cNvSpPr>
            <a:spLocks noGrp="1"/>
          </p:cNvSpPr>
          <p:nvPr>
            <p:ph type="title"/>
          </p:nvPr>
        </p:nvSpPr>
        <p:spPr/>
        <p:txBody>
          <a:bodyPr/>
          <a:lstStyle/>
          <a:p>
            <a:pPr algn="ctr"/>
            <a:r>
              <a:rPr lang="en-IN" u="sng" dirty="0">
                <a:solidFill>
                  <a:schemeClr val="accent2"/>
                </a:solidFill>
              </a:rPr>
              <a:t>WHY HOME AUTOMATION?</a:t>
            </a:r>
          </a:p>
        </p:txBody>
      </p:sp>
      <p:sp>
        <p:nvSpPr>
          <p:cNvPr id="3" name="Content Placeholder 2">
            <a:extLst>
              <a:ext uri="{FF2B5EF4-FFF2-40B4-BE49-F238E27FC236}">
                <a16:creationId xmlns:a16="http://schemas.microsoft.com/office/drawing/2014/main" id="{E17B8842-D9EB-4F32-8D81-8B024942E52C}"/>
              </a:ext>
            </a:extLst>
          </p:cNvPr>
          <p:cNvSpPr>
            <a:spLocks noGrp="1"/>
          </p:cNvSpPr>
          <p:nvPr>
            <p:ph idx="1"/>
          </p:nvPr>
        </p:nvSpPr>
        <p:spPr/>
        <p:txBody>
          <a:bodyPr>
            <a:normAutofit/>
          </a:bodyPr>
          <a:lstStyle/>
          <a:p>
            <a:pPr marL="0" indent="0">
              <a:buNone/>
            </a:pPr>
            <a:r>
              <a:rPr lang="en-IN" sz="1400" dirty="0"/>
              <a:t>1.Save time</a:t>
            </a:r>
          </a:p>
          <a:p>
            <a:pPr marL="0" indent="0">
              <a:buNone/>
            </a:pPr>
            <a:r>
              <a:rPr lang="en-IN" sz="1400" dirty="0"/>
              <a:t>2.Self </a:t>
            </a:r>
            <a:r>
              <a:rPr lang="en-IN" sz="1400" dirty="0" err="1"/>
              <a:t>maintainance</a:t>
            </a:r>
            <a:endParaRPr lang="en-IN" sz="1400" dirty="0"/>
          </a:p>
          <a:p>
            <a:pPr marL="0" indent="0">
              <a:buNone/>
            </a:pPr>
            <a:r>
              <a:rPr lang="en-IN" sz="1400" dirty="0"/>
              <a:t>3.Security</a:t>
            </a:r>
          </a:p>
          <a:p>
            <a:pPr marL="0" indent="0">
              <a:buNone/>
            </a:pPr>
            <a:r>
              <a:rPr lang="en-IN" sz="1400" dirty="0"/>
              <a:t>4.Make life easy</a:t>
            </a:r>
          </a:p>
          <a:p>
            <a:pPr marL="0" indent="0">
              <a:buNone/>
            </a:pPr>
            <a:r>
              <a:rPr lang="en-IN" sz="3600" dirty="0"/>
              <a:t>.</a:t>
            </a:r>
            <a:r>
              <a:rPr lang="en-IN" sz="1400" dirty="0"/>
              <a:t>IN MY PROJECT:-Equipment list</a:t>
            </a:r>
          </a:p>
          <a:p>
            <a:pPr marL="0" indent="0">
              <a:buNone/>
            </a:pPr>
            <a:r>
              <a:rPr lang="en-IN" sz="1400" dirty="0"/>
              <a:t>1.Arduino</a:t>
            </a:r>
          </a:p>
          <a:p>
            <a:pPr marL="0" indent="0">
              <a:buNone/>
            </a:pPr>
            <a:r>
              <a:rPr lang="en-IN" sz="1400" dirty="0"/>
              <a:t>2.5v 4 channel relay module</a:t>
            </a:r>
          </a:p>
          <a:p>
            <a:pPr marL="0" indent="0">
              <a:buNone/>
            </a:pPr>
            <a:r>
              <a:rPr lang="en-IN" sz="1400" dirty="0"/>
              <a:t>3.Hc-05 Bluetooth module</a:t>
            </a:r>
          </a:p>
          <a:p>
            <a:pPr marL="0" indent="0">
              <a:buNone/>
            </a:pPr>
            <a:r>
              <a:rPr lang="en-IN" sz="1400" dirty="0"/>
              <a:t>4.Mobile phone application(1.app voice control home automation,2.Home automation using switch button)</a:t>
            </a:r>
          </a:p>
          <a:p>
            <a:pPr marL="0" indent="0">
              <a:buNone/>
            </a:pPr>
            <a:r>
              <a:rPr lang="en-IN" sz="3600" dirty="0"/>
              <a:t>.</a:t>
            </a:r>
            <a:r>
              <a:rPr lang="en-IN" sz="1400" dirty="0"/>
              <a:t>Project  working function:-In this project using above equipment I made home automation </a:t>
            </a:r>
            <a:r>
              <a:rPr lang="en-IN" sz="1400" dirty="0" err="1"/>
              <a:t>project,in</a:t>
            </a:r>
            <a:r>
              <a:rPr lang="en-IN" sz="1400" dirty="0"/>
              <a:t> this I use two app 1</a:t>
            </a:r>
            <a:r>
              <a:rPr lang="en-IN" sz="1400" baseline="30000" dirty="0"/>
              <a:t>st</a:t>
            </a:r>
            <a:r>
              <a:rPr lang="en-IN" sz="1400" dirty="0"/>
              <a:t> app is use to control appliances use voice control and 2</a:t>
            </a:r>
            <a:r>
              <a:rPr lang="en-IN" sz="1400" baseline="30000" dirty="0"/>
              <a:t>nd</a:t>
            </a:r>
            <a:r>
              <a:rPr lang="en-IN" sz="1400" dirty="0"/>
              <a:t> app use to control by button.</a:t>
            </a:r>
          </a:p>
          <a:p>
            <a:pPr marL="0" indent="0">
              <a:buNone/>
            </a:pPr>
            <a:endParaRPr lang="en-IN" sz="1400" dirty="0"/>
          </a:p>
        </p:txBody>
      </p:sp>
    </p:spTree>
    <p:extLst>
      <p:ext uri="{BB962C8B-B14F-4D97-AF65-F5344CB8AC3E}">
        <p14:creationId xmlns:p14="http://schemas.microsoft.com/office/powerpoint/2010/main" val="55682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AC59-F7FB-4AEB-9FC0-0A90C9085B29}"/>
              </a:ext>
            </a:extLst>
          </p:cNvPr>
          <p:cNvSpPr>
            <a:spLocks noGrp="1"/>
          </p:cNvSpPr>
          <p:nvPr>
            <p:ph type="title"/>
          </p:nvPr>
        </p:nvSpPr>
        <p:spPr/>
        <p:txBody>
          <a:bodyPr>
            <a:normAutofit/>
          </a:bodyPr>
          <a:lstStyle/>
          <a:p>
            <a:pPr algn="ctr"/>
            <a:r>
              <a:rPr lang="en-IN" sz="2400" u="sng" dirty="0">
                <a:solidFill>
                  <a:schemeClr val="accent2"/>
                </a:solidFill>
              </a:rPr>
              <a:t>SYSTEM SOFTWARE PART DESIGN</a:t>
            </a:r>
          </a:p>
        </p:txBody>
      </p:sp>
      <p:sp>
        <p:nvSpPr>
          <p:cNvPr id="3" name="Content Placeholder 2">
            <a:extLst>
              <a:ext uri="{FF2B5EF4-FFF2-40B4-BE49-F238E27FC236}">
                <a16:creationId xmlns:a16="http://schemas.microsoft.com/office/drawing/2014/main" id="{0B2BF260-3521-40C9-8644-E1191342DAD7}"/>
              </a:ext>
            </a:extLst>
          </p:cNvPr>
          <p:cNvSpPr>
            <a:spLocks noGrp="1"/>
          </p:cNvSpPr>
          <p:nvPr>
            <p:ph idx="1"/>
          </p:nvPr>
        </p:nvSpPr>
        <p:spPr/>
        <p:txBody>
          <a:bodyPr>
            <a:normAutofit/>
          </a:bodyPr>
          <a:lstStyle/>
          <a:p>
            <a:pPr marL="0" indent="0">
              <a:buNone/>
            </a:pPr>
            <a:r>
              <a:rPr lang="en-IN" sz="1400" dirty="0"/>
              <a:t>1.HA is a system which is control by a mobile phone using </a:t>
            </a:r>
            <a:r>
              <a:rPr lang="en-IN" sz="1400" dirty="0" err="1"/>
              <a:t>mit</a:t>
            </a:r>
            <a:r>
              <a:rPr lang="en-IN" sz="1400" dirty="0"/>
              <a:t> app inventer2 .</a:t>
            </a:r>
          </a:p>
          <a:p>
            <a:pPr marL="0" indent="0">
              <a:buNone/>
            </a:pPr>
            <a:r>
              <a:rPr lang="en-IN" sz="1400" dirty="0"/>
              <a:t>2.Arduino  code is also used to control HA project.</a:t>
            </a:r>
          </a:p>
          <a:p>
            <a:pPr marL="0" indent="0">
              <a:buNone/>
            </a:pPr>
            <a:r>
              <a:rPr lang="en-IN" sz="1400" dirty="0"/>
              <a:t>For voice control app has  command is use to control appliances:-</a:t>
            </a:r>
          </a:p>
          <a:p>
            <a:pPr marL="0" indent="0">
              <a:buNone/>
            </a:pPr>
            <a:r>
              <a:rPr lang="en-IN" sz="1400" dirty="0"/>
              <a:t>1.turn on all device</a:t>
            </a:r>
          </a:p>
          <a:p>
            <a:pPr marL="0" indent="0">
              <a:buNone/>
            </a:pPr>
            <a:r>
              <a:rPr lang="en-IN" sz="1400" dirty="0"/>
              <a:t>2. turn off all device</a:t>
            </a:r>
          </a:p>
          <a:p>
            <a:pPr marL="0" indent="0">
              <a:buNone/>
            </a:pPr>
            <a:r>
              <a:rPr lang="en-IN" sz="1400" dirty="0"/>
              <a:t>3.Light on</a:t>
            </a:r>
          </a:p>
          <a:p>
            <a:pPr marL="0" indent="0">
              <a:buNone/>
            </a:pPr>
            <a:r>
              <a:rPr lang="en-IN" sz="1400" dirty="0"/>
              <a:t>4.Light off</a:t>
            </a:r>
          </a:p>
          <a:p>
            <a:pPr marL="0" indent="0">
              <a:buNone/>
            </a:pPr>
            <a:r>
              <a:rPr lang="en-IN" sz="1400" dirty="0"/>
              <a:t>5.mobile charging on</a:t>
            </a:r>
          </a:p>
          <a:p>
            <a:pPr marL="0" indent="0">
              <a:buNone/>
            </a:pPr>
            <a:r>
              <a:rPr lang="en-IN" sz="1400" dirty="0"/>
              <a:t>6.Mobile charging off</a:t>
            </a:r>
          </a:p>
          <a:p>
            <a:pPr marL="0" indent="0">
              <a:buNone/>
            </a:pPr>
            <a:r>
              <a:rPr lang="en-IN" sz="1400" dirty="0"/>
              <a:t>7.Fan on</a:t>
            </a:r>
          </a:p>
          <a:p>
            <a:pPr marL="0" indent="0">
              <a:buNone/>
            </a:pPr>
            <a:r>
              <a:rPr lang="en-IN" sz="1400" dirty="0"/>
              <a:t>8.Fan off</a:t>
            </a:r>
          </a:p>
          <a:p>
            <a:pPr marL="0" indent="0">
              <a:buNone/>
            </a:pPr>
            <a:r>
              <a:rPr lang="en-IN" sz="1400" dirty="0"/>
              <a:t>9.Last relay on</a:t>
            </a:r>
          </a:p>
          <a:p>
            <a:pPr marL="0" indent="0">
              <a:buNone/>
            </a:pPr>
            <a:r>
              <a:rPr lang="en-IN" sz="1400" dirty="0"/>
              <a:t>10.Last relay off</a:t>
            </a:r>
          </a:p>
        </p:txBody>
      </p:sp>
      <p:pic>
        <p:nvPicPr>
          <p:cNvPr id="5" name="Picture 4">
            <a:extLst>
              <a:ext uri="{FF2B5EF4-FFF2-40B4-BE49-F238E27FC236}">
                <a16:creationId xmlns:a16="http://schemas.microsoft.com/office/drawing/2014/main" id="{F66DDBA9-E97C-41B6-B946-7A39144FC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014" y="1861344"/>
            <a:ext cx="3429000" cy="5167312"/>
          </a:xfrm>
          <a:prstGeom prst="rect">
            <a:avLst/>
          </a:prstGeom>
        </p:spPr>
      </p:pic>
    </p:spTree>
    <p:extLst>
      <p:ext uri="{BB962C8B-B14F-4D97-AF65-F5344CB8AC3E}">
        <p14:creationId xmlns:p14="http://schemas.microsoft.com/office/powerpoint/2010/main" val="421632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838631-8ABA-41E5-8216-A2C5A0F2B3CB}"/>
              </a:ext>
            </a:extLst>
          </p:cNvPr>
          <p:cNvSpPr>
            <a:spLocks noGrp="1"/>
          </p:cNvSpPr>
          <p:nvPr>
            <p:ph type="title"/>
          </p:nvPr>
        </p:nvSpPr>
        <p:spPr/>
        <p:txBody>
          <a:bodyPr>
            <a:normAutofit/>
          </a:bodyPr>
          <a:lstStyle/>
          <a:p>
            <a:pPr algn="ctr"/>
            <a:r>
              <a:rPr lang="en-IN" sz="2000" u="sng" dirty="0">
                <a:solidFill>
                  <a:schemeClr val="accent2"/>
                </a:solidFill>
              </a:rPr>
              <a:t>SYSTEM SOFTWARE PART DESIGN</a:t>
            </a:r>
          </a:p>
        </p:txBody>
      </p:sp>
      <p:sp>
        <p:nvSpPr>
          <p:cNvPr id="7" name="Content Placeholder 6">
            <a:extLst>
              <a:ext uri="{FF2B5EF4-FFF2-40B4-BE49-F238E27FC236}">
                <a16:creationId xmlns:a16="http://schemas.microsoft.com/office/drawing/2014/main" id="{5C6FE1AA-B221-4497-B028-06D5C267291C}"/>
              </a:ext>
            </a:extLst>
          </p:cNvPr>
          <p:cNvSpPr>
            <a:spLocks noGrp="1"/>
          </p:cNvSpPr>
          <p:nvPr>
            <p:ph idx="1"/>
          </p:nvPr>
        </p:nvSpPr>
        <p:spPr/>
        <p:txBody>
          <a:bodyPr>
            <a:normAutofit/>
          </a:bodyPr>
          <a:lstStyle/>
          <a:p>
            <a:pPr marL="0" indent="0">
              <a:buNone/>
            </a:pPr>
            <a:r>
              <a:rPr lang="en-IN" sz="1400" dirty="0"/>
              <a:t> 2</a:t>
            </a:r>
            <a:r>
              <a:rPr lang="en-IN" sz="1400" baseline="30000" dirty="0"/>
              <a:t>nd</a:t>
            </a:r>
            <a:r>
              <a:rPr lang="en-IN" sz="1400" dirty="0"/>
              <a:t> app is use using button control:-</a:t>
            </a:r>
          </a:p>
          <a:p>
            <a:pPr marL="0" indent="0">
              <a:buNone/>
            </a:pPr>
            <a:r>
              <a:rPr lang="en-IN" sz="1400" dirty="0"/>
              <a:t>  </a:t>
            </a:r>
          </a:p>
        </p:txBody>
      </p:sp>
      <p:pic>
        <p:nvPicPr>
          <p:cNvPr id="9" name="Picture 8">
            <a:extLst>
              <a:ext uri="{FF2B5EF4-FFF2-40B4-BE49-F238E27FC236}">
                <a16:creationId xmlns:a16="http://schemas.microsoft.com/office/drawing/2014/main" id="{993CE33F-2438-4A34-A6AB-68BF3AE2A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381" y="535782"/>
            <a:ext cx="3429000" cy="6315593"/>
          </a:xfrm>
          <a:prstGeom prst="rect">
            <a:avLst/>
          </a:prstGeom>
        </p:spPr>
      </p:pic>
    </p:spTree>
    <p:extLst>
      <p:ext uri="{BB962C8B-B14F-4D97-AF65-F5344CB8AC3E}">
        <p14:creationId xmlns:p14="http://schemas.microsoft.com/office/powerpoint/2010/main" val="75885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2844-0EB4-4337-B777-ED4DA2BBC705}"/>
              </a:ext>
            </a:extLst>
          </p:cNvPr>
          <p:cNvSpPr>
            <a:spLocks noGrp="1"/>
          </p:cNvSpPr>
          <p:nvPr>
            <p:ph type="title"/>
          </p:nvPr>
        </p:nvSpPr>
        <p:spPr/>
        <p:txBody>
          <a:bodyPr>
            <a:normAutofit/>
          </a:bodyPr>
          <a:lstStyle/>
          <a:p>
            <a:pPr algn="ctr"/>
            <a:r>
              <a:rPr lang="en-IN" sz="2000" u="sng" dirty="0">
                <a:solidFill>
                  <a:schemeClr val="accent2"/>
                </a:solidFill>
              </a:rPr>
              <a:t>SYSTEM DATA FLOW</a:t>
            </a:r>
          </a:p>
        </p:txBody>
      </p:sp>
      <p:sp>
        <p:nvSpPr>
          <p:cNvPr id="19" name="Content Placeholder 18">
            <a:extLst>
              <a:ext uri="{FF2B5EF4-FFF2-40B4-BE49-F238E27FC236}">
                <a16:creationId xmlns:a16="http://schemas.microsoft.com/office/drawing/2014/main" id="{4AB456D7-C1BF-4201-9A19-C0DB5383B6CD}"/>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1C1A76E9-78EF-4809-A6DC-055FC49E02C5}"/>
              </a:ext>
            </a:extLst>
          </p:cNvPr>
          <p:cNvSpPr/>
          <p:nvPr/>
        </p:nvSpPr>
        <p:spPr>
          <a:xfrm>
            <a:off x="905523" y="2055440"/>
            <a:ext cx="2612119" cy="1138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Server(mobile phone controlling device application)</a:t>
            </a:r>
          </a:p>
        </p:txBody>
      </p:sp>
      <p:sp>
        <p:nvSpPr>
          <p:cNvPr id="5" name="Arrow: Right 4">
            <a:extLst>
              <a:ext uri="{FF2B5EF4-FFF2-40B4-BE49-F238E27FC236}">
                <a16:creationId xmlns:a16="http://schemas.microsoft.com/office/drawing/2014/main" id="{801AFE6C-EC38-4F99-A50C-4E1BD90D6456}"/>
              </a:ext>
            </a:extLst>
          </p:cNvPr>
          <p:cNvSpPr/>
          <p:nvPr/>
        </p:nvSpPr>
        <p:spPr>
          <a:xfrm>
            <a:off x="3687149" y="2682178"/>
            <a:ext cx="2090057" cy="251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F67CFA8-5ABE-419D-A7DC-A064395A3414}"/>
              </a:ext>
            </a:extLst>
          </p:cNvPr>
          <p:cNvSpPr/>
          <p:nvPr/>
        </p:nvSpPr>
        <p:spPr>
          <a:xfrm>
            <a:off x="3676262" y="2260714"/>
            <a:ext cx="1688841"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Via </a:t>
            </a:r>
            <a:r>
              <a:rPr lang="en-IN" dirty="0" err="1"/>
              <a:t>bluetooth</a:t>
            </a:r>
            <a:endParaRPr lang="en-IN" dirty="0"/>
          </a:p>
        </p:txBody>
      </p:sp>
      <p:sp>
        <p:nvSpPr>
          <p:cNvPr id="10" name="Rectangle 9">
            <a:extLst>
              <a:ext uri="{FF2B5EF4-FFF2-40B4-BE49-F238E27FC236}">
                <a16:creationId xmlns:a16="http://schemas.microsoft.com/office/drawing/2014/main" id="{95333544-9208-48F6-949A-9AE6B79FC638}"/>
              </a:ext>
            </a:extLst>
          </p:cNvPr>
          <p:cNvSpPr/>
          <p:nvPr/>
        </p:nvSpPr>
        <p:spPr>
          <a:xfrm>
            <a:off x="6096001" y="2055440"/>
            <a:ext cx="2397967" cy="1226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Bluetooth application</a:t>
            </a:r>
          </a:p>
        </p:txBody>
      </p:sp>
      <p:sp>
        <p:nvSpPr>
          <p:cNvPr id="12" name="Arrow: Down 11">
            <a:extLst>
              <a:ext uri="{FF2B5EF4-FFF2-40B4-BE49-F238E27FC236}">
                <a16:creationId xmlns:a16="http://schemas.microsoft.com/office/drawing/2014/main" id="{602ECA1D-3D4A-4293-A5B3-AC85FA9F67A6}"/>
              </a:ext>
            </a:extLst>
          </p:cNvPr>
          <p:cNvSpPr/>
          <p:nvPr/>
        </p:nvSpPr>
        <p:spPr>
          <a:xfrm>
            <a:off x="7653367" y="3599657"/>
            <a:ext cx="307910" cy="1073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581F46B-1F8C-4428-B94D-C5946DE89DB6}"/>
              </a:ext>
            </a:extLst>
          </p:cNvPr>
          <p:cNvSpPr/>
          <p:nvPr/>
        </p:nvSpPr>
        <p:spPr>
          <a:xfrm>
            <a:off x="6608339" y="4807614"/>
            <a:ext cx="2397967" cy="979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Serial monitor </a:t>
            </a:r>
          </a:p>
          <a:p>
            <a:pPr algn="ctr"/>
            <a:r>
              <a:rPr lang="en-IN" dirty="0"/>
              <a:t>(Arduino)</a:t>
            </a:r>
          </a:p>
        </p:txBody>
      </p:sp>
      <p:sp>
        <p:nvSpPr>
          <p:cNvPr id="14" name="Arrow: Left 13">
            <a:extLst>
              <a:ext uri="{FF2B5EF4-FFF2-40B4-BE49-F238E27FC236}">
                <a16:creationId xmlns:a16="http://schemas.microsoft.com/office/drawing/2014/main" id="{96928829-07A0-4163-ABC8-ECAC7F72EFCA}"/>
              </a:ext>
            </a:extLst>
          </p:cNvPr>
          <p:cNvSpPr/>
          <p:nvPr/>
        </p:nvSpPr>
        <p:spPr>
          <a:xfrm>
            <a:off x="4718182" y="5153202"/>
            <a:ext cx="1763486" cy="3732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AF1EDC9-64A2-4AF7-8772-5A5EF43D5EE6}"/>
              </a:ext>
            </a:extLst>
          </p:cNvPr>
          <p:cNvSpPr/>
          <p:nvPr/>
        </p:nvSpPr>
        <p:spPr>
          <a:xfrm>
            <a:off x="3144416" y="5022056"/>
            <a:ext cx="1573766" cy="849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Relay module</a:t>
            </a:r>
          </a:p>
          <a:p>
            <a:pPr algn="ctr"/>
            <a:r>
              <a:rPr lang="en-IN" dirty="0"/>
              <a:t>(switching circuit)</a:t>
            </a:r>
          </a:p>
        </p:txBody>
      </p:sp>
      <p:sp>
        <p:nvSpPr>
          <p:cNvPr id="17" name="Arrow: Left 16">
            <a:extLst>
              <a:ext uri="{FF2B5EF4-FFF2-40B4-BE49-F238E27FC236}">
                <a16:creationId xmlns:a16="http://schemas.microsoft.com/office/drawing/2014/main" id="{AAEFBF1F-870A-4ABB-858E-984710A79FFD}"/>
              </a:ext>
            </a:extLst>
          </p:cNvPr>
          <p:cNvSpPr/>
          <p:nvPr/>
        </p:nvSpPr>
        <p:spPr>
          <a:xfrm>
            <a:off x="2323323" y="5339814"/>
            <a:ext cx="737119" cy="2892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Single Corner Rounded 17">
            <a:extLst>
              <a:ext uri="{FF2B5EF4-FFF2-40B4-BE49-F238E27FC236}">
                <a16:creationId xmlns:a16="http://schemas.microsoft.com/office/drawing/2014/main" id="{9915D5D8-635F-4C0D-B898-68D4E751DB9C}"/>
              </a:ext>
            </a:extLst>
          </p:cNvPr>
          <p:cNvSpPr/>
          <p:nvPr/>
        </p:nvSpPr>
        <p:spPr>
          <a:xfrm>
            <a:off x="1017038" y="5153202"/>
            <a:ext cx="1306285" cy="71845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Devices</a:t>
            </a:r>
          </a:p>
        </p:txBody>
      </p:sp>
    </p:spTree>
    <p:extLst>
      <p:ext uri="{BB962C8B-B14F-4D97-AF65-F5344CB8AC3E}">
        <p14:creationId xmlns:p14="http://schemas.microsoft.com/office/powerpoint/2010/main" val="375374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0D59-4DC4-4613-BBD9-4EB2BCBE1752}"/>
              </a:ext>
            </a:extLst>
          </p:cNvPr>
          <p:cNvSpPr>
            <a:spLocks noGrp="1"/>
          </p:cNvSpPr>
          <p:nvPr>
            <p:ph type="title"/>
          </p:nvPr>
        </p:nvSpPr>
        <p:spPr/>
        <p:txBody>
          <a:bodyPr>
            <a:normAutofit/>
          </a:bodyPr>
          <a:lstStyle/>
          <a:p>
            <a:pPr algn="ctr"/>
            <a:r>
              <a:rPr lang="en-IN" sz="2000" u="sng" dirty="0">
                <a:solidFill>
                  <a:schemeClr val="accent2"/>
                </a:solidFill>
              </a:rPr>
              <a:t>ARDUINO BOARD</a:t>
            </a:r>
          </a:p>
        </p:txBody>
      </p:sp>
      <p:sp>
        <p:nvSpPr>
          <p:cNvPr id="3" name="Content Placeholder 2">
            <a:extLst>
              <a:ext uri="{FF2B5EF4-FFF2-40B4-BE49-F238E27FC236}">
                <a16:creationId xmlns:a16="http://schemas.microsoft.com/office/drawing/2014/main" id="{693E157E-033D-4ED8-921A-147AAD165C42}"/>
              </a:ext>
            </a:extLst>
          </p:cNvPr>
          <p:cNvSpPr>
            <a:spLocks noGrp="1"/>
          </p:cNvSpPr>
          <p:nvPr>
            <p:ph idx="1"/>
          </p:nvPr>
        </p:nvSpPr>
        <p:spPr/>
        <p:txBody>
          <a:bodyPr>
            <a:normAutofit/>
          </a:bodyPr>
          <a:lstStyle/>
          <a:p>
            <a:pPr marL="0" indent="0">
              <a:buNone/>
            </a:pPr>
            <a:r>
              <a:rPr lang="en-IN" sz="1400" dirty="0"/>
              <a:t>ARDUINO:-it is an open source physical computing platform for creating iterative object that stand alone or Collaborate with software on your  computer. Arduino was designed for artist ,designer and other who want to incorporate physical computing into their design.</a:t>
            </a:r>
          </a:p>
          <a:p>
            <a:pPr marL="0" indent="0">
              <a:buNone/>
            </a:pPr>
            <a:r>
              <a:rPr lang="en-IN" sz="1400" dirty="0"/>
              <a:t>Arduino means three things :</a:t>
            </a:r>
          </a:p>
          <a:p>
            <a:pPr marL="342900" indent="-342900">
              <a:buAutoNum type="arabicPeriod"/>
            </a:pPr>
            <a:r>
              <a:rPr lang="en-IN" sz="1400" dirty="0"/>
              <a:t>A piece of hardware</a:t>
            </a:r>
          </a:p>
          <a:p>
            <a:pPr marL="342900" indent="-342900">
              <a:buAutoNum type="arabicPeriod"/>
            </a:pPr>
            <a:r>
              <a:rPr lang="en-IN" sz="1400" dirty="0"/>
              <a:t>A programming environment</a:t>
            </a:r>
          </a:p>
          <a:p>
            <a:pPr marL="342900" indent="-342900">
              <a:buAutoNum type="arabicPeriod"/>
            </a:pPr>
            <a:r>
              <a:rPr lang="en-IN" sz="1400" dirty="0"/>
              <a:t>Arduino ide</a:t>
            </a:r>
          </a:p>
        </p:txBody>
      </p:sp>
      <p:pic>
        <p:nvPicPr>
          <p:cNvPr id="5" name="Picture 4">
            <a:extLst>
              <a:ext uri="{FF2B5EF4-FFF2-40B4-BE49-F238E27FC236}">
                <a16:creationId xmlns:a16="http://schemas.microsoft.com/office/drawing/2014/main" id="{91009337-11A4-47A6-B43A-87BC494CD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576" y="2661930"/>
            <a:ext cx="3523278" cy="4200039"/>
          </a:xfrm>
          <a:prstGeom prst="rect">
            <a:avLst/>
          </a:prstGeom>
        </p:spPr>
      </p:pic>
      <p:pic>
        <p:nvPicPr>
          <p:cNvPr id="7" name="Picture 6">
            <a:extLst>
              <a:ext uri="{FF2B5EF4-FFF2-40B4-BE49-F238E27FC236}">
                <a16:creationId xmlns:a16="http://schemas.microsoft.com/office/drawing/2014/main" id="{6B33EF9F-7DE8-4AC6-8116-80EE0CE93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048" y="2754425"/>
            <a:ext cx="4256533" cy="3909106"/>
          </a:xfrm>
          <a:prstGeom prst="rect">
            <a:avLst/>
          </a:prstGeom>
        </p:spPr>
      </p:pic>
    </p:spTree>
    <p:extLst>
      <p:ext uri="{BB962C8B-B14F-4D97-AF65-F5344CB8AC3E}">
        <p14:creationId xmlns:p14="http://schemas.microsoft.com/office/powerpoint/2010/main" val="28057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6F7A-39E4-4D87-AB55-043E1CBBA160}"/>
              </a:ext>
            </a:extLst>
          </p:cNvPr>
          <p:cNvSpPr>
            <a:spLocks noGrp="1"/>
          </p:cNvSpPr>
          <p:nvPr>
            <p:ph type="title"/>
          </p:nvPr>
        </p:nvSpPr>
        <p:spPr/>
        <p:txBody>
          <a:bodyPr>
            <a:normAutofit/>
          </a:bodyPr>
          <a:lstStyle/>
          <a:p>
            <a:pPr algn="ctr"/>
            <a:r>
              <a:rPr lang="en-IN" sz="2000" u="sng" dirty="0">
                <a:solidFill>
                  <a:schemeClr val="accent2"/>
                </a:solidFill>
              </a:rPr>
              <a:t>RELAY</a:t>
            </a:r>
          </a:p>
        </p:txBody>
      </p:sp>
      <p:sp>
        <p:nvSpPr>
          <p:cNvPr id="3" name="Content Placeholder 2">
            <a:extLst>
              <a:ext uri="{FF2B5EF4-FFF2-40B4-BE49-F238E27FC236}">
                <a16:creationId xmlns:a16="http://schemas.microsoft.com/office/drawing/2014/main" id="{A13A797A-2CFD-48AE-A84E-6FF21D33D772}"/>
              </a:ext>
            </a:extLst>
          </p:cNvPr>
          <p:cNvSpPr>
            <a:spLocks noGrp="1"/>
          </p:cNvSpPr>
          <p:nvPr>
            <p:ph idx="1"/>
          </p:nvPr>
        </p:nvSpPr>
        <p:spPr/>
        <p:txBody>
          <a:bodyPr>
            <a:normAutofit/>
          </a:bodyPr>
          <a:lstStyle/>
          <a:p>
            <a:pPr marL="342900" indent="-342900">
              <a:buAutoNum type="arabicPeriod"/>
            </a:pPr>
            <a:r>
              <a:rPr lang="en-US" sz="1400" dirty="0"/>
              <a:t>A relay is an electrically operated switch. It consists of  a common terminal ,Directly open and directly closed terminal.</a:t>
            </a:r>
          </a:p>
          <a:p>
            <a:pPr marL="342900" indent="-342900">
              <a:buAutoNum type="arabicPeriod"/>
            </a:pPr>
            <a:r>
              <a:rPr lang="en-US" sz="1400" dirty="0"/>
              <a:t>It is act as switch.</a:t>
            </a:r>
            <a:endParaRPr lang="en-IN" sz="1400" dirty="0"/>
          </a:p>
        </p:txBody>
      </p:sp>
      <p:pic>
        <p:nvPicPr>
          <p:cNvPr id="5" name="Picture 4">
            <a:extLst>
              <a:ext uri="{FF2B5EF4-FFF2-40B4-BE49-F238E27FC236}">
                <a16:creationId xmlns:a16="http://schemas.microsoft.com/office/drawing/2014/main" id="{305C2726-623F-46A0-A9A3-F72F66861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0015"/>
            <a:ext cx="4045723" cy="3131275"/>
          </a:xfrm>
          <a:prstGeom prst="rect">
            <a:avLst/>
          </a:prstGeom>
        </p:spPr>
      </p:pic>
      <p:pic>
        <p:nvPicPr>
          <p:cNvPr id="6" name="Picture 5">
            <a:extLst>
              <a:ext uri="{FF2B5EF4-FFF2-40B4-BE49-F238E27FC236}">
                <a16:creationId xmlns:a16="http://schemas.microsoft.com/office/drawing/2014/main" id="{70B126B5-7295-4893-84F6-16E44069D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001" y="2827622"/>
            <a:ext cx="4045723" cy="3131275"/>
          </a:xfrm>
          <a:prstGeom prst="rect">
            <a:avLst/>
          </a:prstGeom>
        </p:spPr>
      </p:pic>
      <p:pic>
        <p:nvPicPr>
          <p:cNvPr id="8" name="Picture 7">
            <a:extLst>
              <a:ext uri="{FF2B5EF4-FFF2-40B4-BE49-F238E27FC236}">
                <a16:creationId xmlns:a16="http://schemas.microsoft.com/office/drawing/2014/main" id="{7C9DA87E-DF53-4727-9AED-58442AE431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0724" y="2627664"/>
            <a:ext cx="4125153" cy="3531189"/>
          </a:xfrm>
          <a:prstGeom prst="rect">
            <a:avLst/>
          </a:prstGeom>
        </p:spPr>
      </p:pic>
    </p:spTree>
    <p:extLst>
      <p:ext uri="{BB962C8B-B14F-4D97-AF65-F5344CB8AC3E}">
        <p14:creationId xmlns:p14="http://schemas.microsoft.com/office/powerpoint/2010/main" val="285345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3646-337B-454E-BD80-5A9B771F719C}"/>
              </a:ext>
            </a:extLst>
          </p:cNvPr>
          <p:cNvSpPr>
            <a:spLocks noGrp="1"/>
          </p:cNvSpPr>
          <p:nvPr>
            <p:ph type="title"/>
          </p:nvPr>
        </p:nvSpPr>
        <p:spPr/>
        <p:txBody>
          <a:bodyPr>
            <a:normAutofit/>
          </a:bodyPr>
          <a:lstStyle/>
          <a:p>
            <a:pPr algn="ctr"/>
            <a:r>
              <a:rPr lang="en-IN" sz="2000" u="sng" dirty="0">
                <a:solidFill>
                  <a:schemeClr val="accent2"/>
                </a:solidFill>
              </a:rPr>
              <a:t>BLUETOOTH MODULE HC-05</a:t>
            </a:r>
          </a:p>
        </p:txBody>
      </p:sp>
      <p:sp>
        <p:nvSpPr>
          <p:cNvPr id="3" name="Content Placeholder 2">
            <a:extLst>
              <a:ext uri="{FF2B5EF4-FFF2-40B4-BE49-F238E27FC236}">
                <a16:creationId xmlns:a16="http://schemas.microsoft.com/office/drawing/2014/main" id="{62F08739-9158-4043-BEC8-A2CB1548C0DB}"/>
              </a:ext>
            </a:extLst>
          </p:cNvPr>
          <p:cNvSpPr>
            <a:spLocks noGrp="1"/>
          </p:cNvSpPr>
          <p:nvPr>
            <p:ph idx="1"/>
          </p:nvPr>
        </p:nvSpPr>
        <p:spPr/>
        <p:txBody>
          <a:bodyPr>
            <a:normAutofit/>
          </a:bodyPr>
          <a:lstStyle/>
          <a:p>
            <a:pPr marL="342900" indent="-342900">
              <a:buAutoNum type="arabicPeriod"/>
            </a:pPr>
            <a:r>
              <a:rPr lang="en-US" sz="1400" dirty="0"/>
              <a:t>HC-05 module is an easy to use Bluetooth SPP (Serial Port Protocol) module, designed for transparent wireless serial connection setup.</a:t>
            </a:r>
          </a:p>
          <a:p>
            <a:pPr marL="342900" indent="-342900">
              <a:buAutoNum type="arabicPeriod"/>
            </a:pPr>
            <a:r>
              <a:rPr lang="en-US" sz="1400" dirty="0"/>
              <a:t>This is trans receiver hc-05 breakout is the latest Bluetooth wireless serial cable.</a:t>
            </a:r>
            <a:endParaRPr lang="en-IN" sz="1400" dirty="0"/>
          </a:p>
        </p:txBody>
      </p:sp>
      <p:pic>
        <p:nvPicPr>
          <p:cNvPr id="5" name="Picture 4">
            <a:extLst>
              <a:ext uri="{FF2B5EF4-FFF2-40B4-BE49-F238E27FC236}">
                <a16:creationId xmlns:a16="http://schemas.microsoft.com/office/drawing/2014/main" id="{1B16C295-4FAE-417A-B4DE-65C7BE1CB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148" y="2697211"/>
            <a:ext cx="5238750" cy="3650408"/>
          </a:xfrm>
          <a:prstGeom prst="rect">
            <a:avLst/>
          </a:prstGeom>
        </p:spPr>
      </p:pic>
    </p:spTree>
    <p:extLst>
      <p:ext uri="{BB962C8B-B14F-4D97-AF65-F5344CB8AC3E}">
        <p14:creationId xmlns:p14="http://schemas.microsoft.com/office/powerpoint/2010/main" val="34117952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TotalTime>
  <Words>581</Words>
  <Application>Microsoft Office PowerPoint</Application>
  <PresentationFormat>Custom</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HOME AUTOMATION</vt:lpstr>
      <vt:lpstr>WHAT IS HOME AUTOMATION</vt:lpstr>
      <vt:lpstr>WHY HOME AUTOMATION?</vt:lpstr>
      <vt:lpstr>SYSTEM SOFTWARE PART DESIGN</vt:lpstr>
      <vt:lpstr>SYSTEM SOFTWARE PART DESIGN</vt:lpstr>
      <vt:lpstr>SYSTEM DATA FLOW</vt:lpstr>
      <vt:lpstr>ARDUINO BOARD</vt:lpstr>
      <vt:lpstr>RELAY</vt:lpstr>
      <vt:lpstr>BLUETOOTH MODULE HC-05</vt:lpstr>
      <vt:lpstr>AIM CONCLUSION CIRCUIT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dc:title>
  <dc:creator>Deepak kumar sharma</dc:creator>
  <cp:lastModifiedBy>Deepak kumar sharma</cp:lastModifiedBy>
  <cp:revision>15</cp:revision>
  <dcterms:created xsi:type="dcterms:W3CDTF">2021-04-12T14:44:49Z</dcterms:created>
  <dcterms:modified xsi:type="dcterms:W3CDTF">2021-04-23T03:57:35Z</dcterms:modified>
</cp:coreProperties>
</file>