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6" r:id="rId1"/>
  </p:sldMasterIdLst>
  <p:sldIdLst>
    <p:sldId id="256" r:id="rId2"/>
    <p:sldId id="257" r:id="rId3"/>
    <p:sldId id="271" r:id="rId4"/>
    <p:sldId id="258" r:id="rId5"/>
    <p:sldId id="260" r:id="rId6"/>
    <p:sldId id="261" r:id="rId7"/>
    <p:sldId id="262" r:id="rId8"/>
    <p:sldId id="263" r:id="rId9"/>
    <p:sldId id="25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Misuse</c:v>
                </c:pt>
                <c:pt idx="1">
                  <c:v>Anomaly</c:v>
                </c:pt>
                <c:pt idx="2">
                  <c:v>Overall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99.9773</c:v>
                </c:pt>
                <c:pt idx="1">
                  <c:v>99.989099999999993</c:v>
                </c:pt>
                <c:pt idx="2">
                  <c:v>99.983199999999997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Multilayer Perceptron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Misuse</c:v>
                </c:pt>
                <c:pt idx="1">
                  <c:v>Anomaly</c:v>
                </c:pt>
                <c:pt idx="2">
                  <c:v>Overall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99.962860000000006</c:v>
                </c:pt>
                <c:pt idx="1">
                  <c:v>99.695599999999999</c:v>
                </c:pt>
                <c:pt idx="2">
                  <c:v>99.918316666666996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7791064"/>
        <c:axId val="247789104"/>
      </c:barChart>
      <c:catAx>
        <c:axId val="247791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789104"/>
        <c:crosses val="autoZero"/>
        <c:auto val="1"/>
        <c:lblAlgn val="ctr"/>
        <c:lblOffset val="100"/>
        <c:noMultiLvlLbl val="0"/>
      </c:catAx>
      <c:valAx>
        <c:axId val="24778910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791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False</a:t>
            </a:r>
            <a:r>
              <a:rPr lang="en-US" baseline="0" dirty="0" smtClean="0"/>
              <a:t> Negative Ratio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Misuse</c:v>
                </c:pt>
                <c:pt idx="1">
                  <c:v>Anomaly</c:v>
                </c:pt>
                <c:pt idx="2">
                  <c:v>Overall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1.6199999999999999E-2</c:v>
                </c:pt>
                <c:pt idx="1">
                  <c:v>1.21E-2</c:v>
                </c:pt>
                <c:pt idx="2">
                  <c:v>1.4149999999999999E-2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Multilayer Perceptron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Misuse</c:v>
                </c:pt>
                <c:pt idx="1">
                  <c:v>Anomaly</c:v>
                </c:pt>
                <c:pt idx="2">
                  <c:v>Overall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7.8799999999999999E-3</c:v>
                </c:pt>
                <c:pt idx="1">
                  <c:v>0.35970000000000002</c:v>
                </c:pt>
                <c:pt idx="2">
                  <c:v>6.6516666666667001E-2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7792240"/>
        <c:axId val="247787928"/>
      </c:barChart>
      <c:catAx>
        <c:axId val="24779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787928"/>
        <c:crosses val="autoZero"/>
        <c:auto val="1"/>
        <c:lblAlgn val="ctr"/>
        <c:lblOffset val="100"/>
        <c:noMultiLvlLbl val="0"/>
      </c:catAx>
      <c:valAx>
        <c:axId val="247787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79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3CA4E7-28D6-4865-87B5-BDC33FCDBAC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003CF3-C75A-4B49-9006-AE2B106035E5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9382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A4E7-28D6-4865-87B5-BDC33FCDBAC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3CF3-C75A-4B49-9006-AE2B1060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1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A4E7-28D6-4865-87B5-BDC33FCDBAC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3CF3-C75A-4B49-9006-AE2B1060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6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A4E7-28D6-4865-87B5-BDC33FCDBAC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3CF3-C75A-4B49-9006-AE2B1060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3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3CA4E7-28D6-4865-87B5-BDC33FCDBAC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003CF3-C75A-4B49-9006-AE2B106035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57538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A4E7-28D6-4865-87B5-BDC33FCDBAC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3CF3-C75A-4B49-9006-AE2B1060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45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A4E7-28D6-4865-87B5-BDC33FCDBAC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3CF3-C75A-4B49-9006-AE2B1060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72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A4E7-28D6-4865-87B5-BDC33FCDBAC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3CF3-C75A-4B49-9006-AE2B1060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A4E7-28D6-4865-87B5-BDC33FCDBAC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3CF3-C75A-4B49-9006-AE2B1060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8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3CA4E7-28D6-4865-87B5-BDC33FCDBAC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003CF3-C75A-4B49-9006-AE2B106035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0592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3CA4E7-28D6-4865-87B5-BDC33FCDBAC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003CF3-C75A-4B49-9006-AE2B106035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458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D3CA4E7-28D6-4865-87B5-BDC33FCDBAC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8003CF3-C75A-4B49-9006-AE2B106035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423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90" r:id="rId4"/>
    <p:sldLayoutId id="2147484391" r:id="rId5"/>
    <p:sldLayoutId id="2147484392" r:id="rId6"/>
    <p:sldLayoutId id="2147484393" r:id="rId7"/>
    <p:sldLayoutId id="2147484394" r:id="rId8"/>
    <p:sldLayoutId id="2147484395" r:id="rId9"/>
    <p:sldLayoutId id="2147484396" r:id="rId10"/>
    <p:sldLayoutId id="214748439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Derrick Kempster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48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Multilayer Perceptron – </a:t>
            </a:r>
            <a:r>
              <a:rPr lang="en-US" dirty="0" err="1" smtClean="0"/>
              <a:t>IPSweep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77898869"/>
              </p:ext>
            </p:extLst>
          </p:nvPr>
        </p:nvGraphicFramePr>
        <p:xfrm>
          <a:off x="1371600" y="2286000"/>
          <a:ext cx="444818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12045"/>
                <a:gridCol w="1112045"/>
                <a:gridCol w="1112045"/>
                <a:gridCol w="1112045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Classified As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 (%)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IPSweep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IPSweep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1084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322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22.9018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245594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0.0045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99.8652% accuracy</a:t>
            </a:r>
          </a:p>
          <a:p>
            <a:pPr lvl="1"/>
            <a:r>
              <a:rPr lang="en-US" dirty="0" smtClean="0"/>
              <a:t>Second Worst</a:t>
            </a:r>
          </a:p>
          <a:p>
            <a:r>
              <a:rPr lang="en-US" dirty="0" smtClean="0"/>
              <a:t>Highest False Positive ratio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6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Multilayer Perceptron – Neptune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27998113"/>
              </p:ext>
            </p:extLst>
          </p:nvPr>
        </p:nvGraphicFramePr>
        <p:xfrm>
          <a:off x="1371600" y="2286000"/>
          <a:ext cx="444818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12045"/>
                <a:gridCol w="1112045"/>
                <a:gridCol w="1112045"/>
                <a:gridCol w="1112045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Classified As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 (%)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Neptune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Neptune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68288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0.0015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178717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0.0028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99.9976% accuracy</a:t>
            </a:r>
          </a:p>
          <a:p>
            <a:pPr lvl="1"/>
            <a:r>
              <a:rPr lang="en-US" dirty="0" smtClean="0"/>
              <a:t>Best</a:t>
            </a:r>
          </a:p>
          <a:p>
            <a:r>
              <a:rPr lang="en-US" dirty="0" smtClean="0"/>
              <a:t>First classifier with a higher false negative ratio than false positive ratio</a:t>
            </a:r>
          </a:p>
          <a:p>
            <a:pPr lvl="1"/>
            <a:r>
              <a:rPr lang="en-US" dirty="0" smtClean="0"/>
              <a:t>Still acceptable for small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6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58401" cy="1485900"/>
          </a:xfrm>
        </p:spPr>
        <p:txBody>
          <a:bodyPr/>
          <a:lstStyle/>
          <a:p>
            <a:r>
              <a:rPr lang="en-US" dirty="0" smtClean="0"/>
              <a:t>Part 2: Multilayer Perceptron – </a:t>
            </a:r>
            <a:r>
              <a:rPr lang="en-US" dirty="0" err="1" smtClean="0"/>
              <a:t>PortSweep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45761705"/>
              </p:ext>
            </p:extLst>
          </p:nvPr>
        </p:nvGraphicFramePr>
        <p:xfrm>
          <a:off x="1371600" y="2286000"/>
          <a:ext cx="444818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96502"/>
                <a:gridCol w="1264596"/>
                <a:gridCol w="972766"/>
                <a:gridCol w="1014316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Classified As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 (%)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PortSweep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PortSweep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0.3509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246134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0.0089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99.9899% accuracy</a:t>
            </a:r>
          </a:p>
          <a:p>
            <a:pPr lvl="1"/>
            <a:r>
              <a:rPr lang="en-US" dirty="0" smtClean="0"/>
              <a:t>Second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2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Multilayer Perceptron – Satan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16200569"/>
              </p:ext>
            </p:extLst>
          </p:nvPr>
        </p:nvGraphicFramePr>
        <p:xfrm>
          <a:off x="1371600" y="2286000"/>
          <a:ext cx="444818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12045"/>
                <a:gridCol w="1112045"/>
                <a:gridCol w="1112045"/>
                <a:gridCol w="1112045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Classified As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 (%)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Satan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Satan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1427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1.0402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245515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0.0220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99.9721% accuracy</a:t>
            </a:r>
          </a:p>
          <a:p>
            <a:pPr lvl="1"/>
            <a:r>
              <a:rPr lang="en-US" dirty="0" smtClean="0"/>
              <a:t>Third Worst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02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Multilayer Perceptron – Smurf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3185470"/>
              </p:ext>
            </p:extLst>
          </p:nvPr>
        </p:nvGraphicFramePr>
        <p:xfrm>
          <a:off x="1371600" y="2286000"/>
          <a:ext cx="444818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12045"/>
                <a:gridCol w="1112045"/>
                <a:gridCol w="1112045"/>
                <a:gridCol w="1112045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Classified As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 (%)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Smurf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Smurf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912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2.4599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246073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0.0012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99.9895% accuracy</a:t>
            </a:r>
          </a:p>
          <a:p>
            <a:pPr lvl="1"/>
            <a:r>
              <a:rPr lang="en-US" dirty="0" smtClean="0"/>
              <a:t>Third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67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Multilayer Perceptron – Anomaly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80382107"/>
              </p:ext>
            </p:extLst>
          </p:nvPr>
        </p:nvGraphicFramePr>
        <p:xfrm>
          <a:off x="1371600" y="2286000"/>
          <a:ext cx="444818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12045"/>
                <a:gridCol w="1112045"/>
                <a:gridCol w="1112045"/>
                <a:gridCol w="1112045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Classified As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 (%)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Anomaly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Anomaly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73391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0.1741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624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172868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0.3597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99.6956% accuracy</a:t>
            </a:r>
          </a:p>
          <a:p>
            <a:pPr lvl="1"/>
            <a:r>
              <a:rPr lang="en-US" dirty="0" smtClean="0"/>
              <a:t>Worst</a:t>
            </a:r>
          </a:p>
          <a:p>
            <a:r>
              <a:rPr lang="en-US" dirty="0" smtClean="0"/>
              <a:t>Highest False Negative ratio</a:t>
            </a:r>
          </a:p>
          <a:p>
            <a:r>
              <a:rPr lang="en-US" dirty="0" smtClean="0"/>
              <a:t>Second classifier with a higher false </a:t>
            </a:r>
            <a:r>
              <a:rPr lang="en-US" dirty="0"/>
              <a:t>n</a:t>
            </a:r>
            <a:r>
              <a:rPr lang="en-US" dirty="0" smtClean="0"/>
              <a:t>egative ratio than false </a:t>
            </a:r>
            <a:r>
              <a:rPr lang="en-US" dirty="0"/>
              <a:t>p</a:t>
            </a:r>
            <a:r>
              <a:rPr lang="en-US" dirty="0" smtClean="0"/>
              <a:t>ositive ratio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orse than Neptune, but still below 1%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84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834664" cy="1485900"/>
          </a:xfrm>
        </p:spPr>
        <p:txBody>
          <a:bodyPr/>
          <a:lstStyle/>
          <a:p>
            <a:r>
              <a:rPr lang="en-US" dirty="0" smtClean="0"/>
              <a:t>Part 2: Multilayer Perceptron – Overview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98640"/>
            <a:ext cx="4448175" cy="255611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misuse classifiers outperformed the anomaly classifier</a:t>
            </a:r>
          </a:p>
          <a:p>
            <a:pPr lvl="1"/>
            <a:r>
              <a:rPr lang="en-US" dirty="0" smtClean="0"/>
              <a:t>Higher overall accuracy</a:t>
            </a:r>
          </a:p>
          <a:p>
            <a:pPr lvl="1"/>
            <a:r>
              <a:rPr lang="en-US" dirty="0" smtClean="0"/>
              <a:t>Lower false negative ratio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1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Comparison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9830804"/>
              </p:ext>
            </p:extLst>
          </p:nvPr>
        </p:nvGraphicFramePr>
        <p:xfrm>
          <a:off x="1371600" y="2286000"/>
          <a:ext cx="4448175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3623568"/>
              </p:ext>
            </p:extLst>
          </p:nvPr>
        </p:nvGraphicFramePr>
        <p:xfrm>
          <a:off x="6524625" y="2286000"/>
          <a:ext cx="4448175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7324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 way to save models / use a different classification tool</a:t>
            </a:r>
          </a:p>
          <a:p>
            <a:pPr lvl="1"/>
            <a:r>
              <a:rPr lang="en-US" dirty="0" smtClean="0"/>
              <a:t>Models are built right before a testing a data set, and only for that test</a:t>
            </a:r>
          </a:p>
          <a:p>
            <a:pPr lvl="1"/>
            <a:r>
              <a:rPr lang="en-US" dirty="0" smtClean="0"/>
              <a:t>Cannot export the model to run on other data</a:t>
            </a:r>
          </a:p>
          <a:p>
            <a:r>
              <a:rPr lang="en-US" dirty="0" smtClean="0"/>
              <a:t>Test additional, more complex classifiers</a:t>
            </a:r>
          </a:p>
          <a:p>
            <a:pPr lvl="1"/>
            <a:r>
              <a:rPr lang="en-US" dirty="0" smtClean="0"/>
              <a:t>Will cost additional time to construct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5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random forest classifiers overall outperformed the multilayer </a:t>
            </a:r>
            <a:r>
              <a:rPr lang="en-US" dirty="0" err="1" smtClean="0"/>
              <a:t>perceptrons</a:t>
            </a:r>
            <a:endParaRPr lang="en-US" dirty="0" smtClean="0"/>
          </a:p>
          <a:p>
            <a:pPr lvl="1"/>
            <a:r>
              <a:rPr lang="en-US" dirty="0" smtClean="0"/>
              <a:t>With the given settings applied</a:t>
            </a:r>
          </a:p>
          <a:p>
            <a:r>
              <a:rPr lang="en-US" dirty="0" smtClean="0"/>
              <a:t>The multilayer perceptron could reasonably be used for misuse</a:t>
            </a:r>
          </a:p>
          <a:p>
            <a:pPr lvl="1"/>
            <a:r>
              <a:rPr lang="en-US" dirty="0" smtClean="0"/>
              <a:t>False negative ratio is lower</a:t>
            </a:r>
          </a:p>
          <a:p>
            <a:pPr lvl="1"/>
            <a:r>
              <a:rPr lang="en-US" dirty="0"/>
              <a:t>Accuracy is only slightly </a:t>
            </a:r>
            <a:r>
              <a:rPr lang="en-US" dirty="0" smtClean="0"/>
              <a:t>worse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2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Waikato Environment for Knowledge Analysis</a:t>
            </a:r>
          </a:p>
          <a:p>
            <a:r>
              <a:rPr lang="en-US" dirty="0" smtClean="0"/>
              <a:t>Preprocessing and </a:t>
            </a:r>
            <a:r>
              <a:rPr lang="en-US" dirty="0"/>
              <a:t>c</a:t>
            </a:r>
            <a:r>
              <a:rPr lang="en-US" dirty="0" smtClean="0"/>
              <a:t>lassification capabilities</a:t>
            </a:r>
          </a:p>
          <a:p>
            <a:r>
              <a:rPr lang="en-US" dirty="0" smtClean="0"/>
              <a:t>Works with .</a:t>
            </a:r>
            <a:r>
              <a:rPr lang="en-US" dirty="0" err="1" smtClean="0"/>
              <a:t>arff</a:t>
            </a:r>
            <a:r>
              <a:rPr lang="en-US" dirty="0" smtClean="0"/>
              <a:t> (Attribute-Relation File Format) files</a:t>
            </a:r>
          </a:p>
          <a:p>
            <a:endParaRPr lang="en-US" dirty="0"/>
          </a:p>
          <a:p>
            <a:r>
              <a:rPr lang="en-US" dirty="0" smtClean="0"/>
              <a:t>A very accessible application for data identification and analysis tasks</a:t>
            </a:r>
          </a:p>
        </p:txBody>
      </p:sp>
    </p:spTree>
    <p:extLst>
      <p:ext uri="{BB962C8B-B14F-4D97-AF65-F5344CB8AC3E}">
        <p14:creationId xmlns:p14="http://schemas.microsoft.com/office/powerpoint/2010/main" val="184040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the provided preprocessed dataset</a:t>
            </a:r>
          </a:p>
          <a:p>
            <a:r>
              <a:rPr lang="en-US" dirty="0" smtClean="0"/>
              <a:t>Data conversion programs created to change the format to .</a:t>
            </a:r>
            <a:r>
              <a:rPr lang="en-US" dirty="0" err="1" smtClean="0"/>
              <a:t>arff</a:t>
            </a:r>
            <a:endParaRPr lang="en-US" dirty="0" smtClean="0"/>
          </a:p>
          <a:p>
            <a:pPr lvl="1"/>
            <a:r>
              <a:rPr lang="en-US" dirty="0" smtClean="0"/>
              <a:t>Part 1 misuse classifier</a:t>
            </a:r>
          </a:p>
          <a:p>
            <a:pPr lvl="2"/>
            <a:r>
              <a:rPr lang="en-US" dirty="0" smtClean="0"/>
              <a:t>Add the traffic type as a class attribute</a:t>
            </a:r>
          </a:p>
          <a:p>
            <a:pPr lvl="1"/>
            <a:r>
              <a:rPr lang="en-US" dirty="0" smtClean="0"/>
              <a:t>Part 2 </a:t>
            </a:r>
            <a:r>
              <a:rPr lang="en-US" dirty="0"/>
              <a:t>m</a:t>
            </a:r>
            <a:r>
              <a:rPr lang="en-US" dirty="0" smtClean="0"/>
              <a:t>isuse classifier</a:t>
            </a:r>
          </a:p>
          <a:p>
            <a:pPr lvl="2"/>
            <a:r>
              <a:rPr lang="en-US" dirty="0" smtClean="0"/>
              <a:t>Limit the types to the desired type and “Other”</a:t>
            </a:r>
          </a:p>
          <a:p>
            <a:pPr lvl="1"/>
            <a:r>
              <a:rPr lang="en-US" dirty="0" smtClean="0"/>
              <a:t>Anomaly classifiers</a:t>
            </a:r>
          </a:p>
          <a:p>
            <a:pPr lvl="2"/>
            <a:r>
              <a:rPr lang="en-US" dirty="0" smtClean="0"/>
              <a:t>Limit the types to “Anomaly” and “Normal”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Weka</a:t>
            </a:r>
            <a:r>
              <a:rPr lang="en-US" dirty="0" smtClean="0"/>
              <a:t> to divide master sets into 70% training and 30% test sets</a:t>
            </a:r>
          </a:p>
          <a:p>
            <a:pPr lvl="1"/>
            <a:r>
              <a:rPr lang="en-US" dirty="0" smtClean="0"/>
              <a:t>Seed of 45 for part 1 and 378 for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0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Random Forest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100 trees</a:t>
            </a:r>
          </a:p>
          <a:p>
            <a:r>
              <a:rPr lang="en-US" dirty="0" smtClean="0"/>
              <a:t>Depth of 100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0634036"/>
              </p:ext>
            </p:extLst>
          </p:nvPr>
        </p:nvGraphicFramePr>
        <p:xfrm>
          <a:off x="6524625" y="2286000"/>
          <a:ext cx="4448176" cy="1752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12044"/>
                <a:gridCol w="1112044"/>
                <a:gridCol w="1112044"/>
                <a:gridCol w="111204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IDS Type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 (s)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 (%)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Building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Testing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Misuse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386.18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5.50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99.9773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Anomaly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368.32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3.75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99.9891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8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Random Forest – Misuse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59"/>
          <a:stretch/>
        </p:blipFill>
        <p:spPr>
          <a:xfrm>
            <a:off x="3080911" y="1535265"/>
            <a:ext cx="6182577" cy="498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1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Random Forest – Misuse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False Negatives were 0.0162% of deemed-normal traffic</a:t>
            </a:r>
          </a:p>
          <a:p>
            <a:r>
              <a:rPr lang="en-US" dirty="0" smtClean="0"/>
              <a:t>Some effects of tracking everything on random split</a:t>
            </a:r>
          </a:p>
          <a:p>
            <a:pPr lvl="1"/>
            <a:r>
              <a:rPr lang="en-US" dirty="0" err="1" smtClean="0"/>
              <a:t>Imap</a:t>
            </a:r>
            <a:r>
              <a:rPr lang="en-US" dirty="0" smtClean="0"/>
              <a:t> and </a:t>
            </a:r>
            <a:r>
              <a:rPr lang="en-US" dirty="0" err="1" smtClean="0"/>
              <a:t>MultiHop</a:t>
            </a:r>
            <a:r>
              <a:rPr lang="en-US" dirty="0" smtClean="0"/>
              <a:t> each had no entries in the test set</a:t>
            </a:r>
          </a:p>
          <a:p>
            <a:pPr lvl="1"/>
            <a:r>
              <a:rPr lang="en-US" dirty="0" smtClean="0"/>
              <a:t>Perl, PHF, and Spy each had 1 entry in the test set</a:t>
            </a:r>
          </a:p>
          <a:p>
            <a:pPr lvl="1"/>
            <a:r>
              <a:rPr lang="en-US" dirty="0" smtClean="0"/>
              <a:t>No traffic was deemed to be </a:t>
            </a:r>
            <a:r>
              <a:rPr lang="en-US" dirty="0" err="1" smtClean="0"/>
              <a:t>Imap</a:t>
            </a:r>
            <a:r>
              <a:rPr lang="en-US" dirty="0" smtClean="0"/>
              <a:t> or Spy</a:t>
            </a:r>
          </a:p>
          <a:p>
            <a:r>
              <a:rPr lang="en-US" dirty="0" smtClean="0"/>
              <a:t>Data split should not be entirely random from the set of all traffic</a:t>
            </a:r>
          </a:p>
          <a:p>
            <a:pPr lvl="1"/>
            <a:r>
              <a:rPr lang="en-US" dirty="0" smtClean="0"/>
              <a:t>Matters more when some types have a comparably small entry count</a:t>
            </a:r>
          </a:p>
          <a:p>
            <a:r>
              <a:rPr lang="en-US" dirty="0" smtClean="0"/>
              <a:t>Could ensure that 70% of each traffic type gets in the training set</a:t>
            </a:r>
          </a:p>
          <a:p>
            <a:pPr lvl="1"/>
            <a:r>
              <a:rPr lang="en-US" dirty="0" smtClean="0"/>
              <a:t>Remainder 30% put in the test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6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Random Forest – Anomaly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6504789"/>
              </p:ext>
            </p:extLst>
          </p:nvPr>
        </p:nvGraphicFramePr>
        <p:xfrm>
          <a:off x="1371600" y="2286000"/>
          <a:ext cx="4448180" cy="2397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12045"/>
                <a:gridCol w="1112045"/>
                <a:gridCol w="1112045"/>
                <a:gridCol w="1112045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Determination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Acc. (%)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Anomaly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173174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99.9965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Anomaly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73810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99.9716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Deter-</a:t>
                      </a:r>
                      <a:r>
                        <a:rPr lang="en-US" dirty="0" err="1" smtClean="0"/>
                        <a:t>mination</a:t>
                      </a:r>
                      <a:r>
                        <a:rPr lang="en-US" baseline="0" dirty="0" smtClean="0"/>
                        <a:t> Acc. (%) †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99.9879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99.9919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8497" marR="78497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False Negatives were 0.0121% of deemed-safe traffic</a:t>
            </a:r>
          </a:p>
          <a:p>
            <a:r>
              <a:rPr lang="en-US" dirty="0" smtClean="0"/>
              <a:t>False Positives were 0.0081% of deemed-unsafe traffic</a:t>
            </a:r>
          </a:p>
          <a:p>
            <a:r>
              <a:rPr lang="en-US" dirty="0" smtClean="0"/>
              <a:t>Each type is of sufficient size to not need the special split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47827" y="4725069"/>
            <a:ext cx="141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†: Horizontal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8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Random Forest –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anomaly IDS classifier outperformed the misuse IDS classifier</a:t>
            </a:r>
          </a:p>
          <a:p>
            <a:pPr lvl="1"/>
            <a:r>
              <a:rPr lang="en-US" dirty="0" smtClean="0"/>
              <a:t>Higher overall accuracy</a:t>
            </a:r>
          </a:p>
          <a:p>
            <a:pPr lvl="1"/>
            <a:r>
              <a:rPr lang="en-US" dirty="0" smtClean="0"/>
              <a:t>Lower false negative ratio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4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Multilayer Perceptron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 chosen attacks have the most data (excluding Normal)</a:t>
            </a:r>
          </a:p>
          <a:p>
            <a:r>
              <a:rPr lang="en-US" dirty="0" smtClean="0"/>
              <a:t>Training time of 500 epochs</a:t>
            </a:r>
          </a:p>
          <a:p>
            <a:r>
              <a:rPr lang="en-US" dirty="0" smtClean="0"/>
              <a:t>1 hidden layer</a:t>
            </a:r>
          </a:p>
          <a:p>
            <a:r>
              <a:rPr lang="en-US" dirty="0" smtClean="0"/>
              <a:t>Learning weight of 0.3</a:t>
            </a:r>
          </a:p>
          <a:p>
            <a:r>
              <a:rPr lang="en-US" dirty="0" smtClean="0"/>
              <a:t>Momentum of 0.2</a:t>
            </a:r>
          </a:p>
          <a:p>
            <a:r>
              <a:rPr lang="en-US" dirty="0" smtClean="0"/>
              <a:t>No validation set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9605840"/>
              </p:ext>
            </p:extLst>
          </p:nvPr>
        </p:nvGraphicFramePr>
        <p:xfrm>
          <a:off x="6524625" y="2286000"/>
          <a:ext cx="4448176" cy="3235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99137"/>
                <a:gridCol w="1118681"/>
                <a:gridCol w="1089497"/>
                <a:gridCol w="1040861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IDS Type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 (s)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r>
                        <a:rPr lang="en-US" baseline="0" dirty="0" smtClean="0"/>
                        <a:t> (%)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Building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Testing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IPSweep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645.37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1.29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99.8652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Neptune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641.42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1.31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99.9976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PortSweep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642.36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1.27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99.9899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Satan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656.95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1.26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99.9721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Smurf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631.50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1.28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99.9895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Anomaly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632.30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1.21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99.6956</a:t>
                      </a:r>
                      <a:endParaRPr lang="en-US" dirty="0"/>
                    </a:p>
                  </a:txBody>
                  <a:tcPr marL="78497" marR="7849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5536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2568</TotalTime>
  <Words>737</Words>
  <Application>Microsoft Office PowerPoint</Application>
  <PresentationFormat>Widescreen</PresentationFormat>
  <Paragraphs>229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Franklin Gothic Book</vt:lpstr>
      <vt:lpstr>Crop</vt:lpstr>
      <vt:lpstr>Results Analysis</vt:lpstr>
      <vt:lpstr>Weka</vt:lpstr>
      <vt:lpstr>Preprocessing</vt:lpstr>
      <vt:lpstr>Part 1: Random Forest</vt:lpstr>
      <vt:lpstr>Part 1: Random Forest – Misuse</vt:lpstr>
      <vt:lpstr>Part 1: Random Forest – Misuse</vt:lpstr>
      <vt:lpstr>Part 1: Random Forest – Anomaly</vt:lpstr>
      <vt:lpstr>Part 1: Random Forest – Overview</vt:lpstr>
      <vt:lpstr>Part 2: Multilayer Perceptron</vt:lpstr>
      <vt:lpstr>Part 2: Multilayer Perceptron – IPSweep</vt:lpstr>
      <vt:lpstr>Part 2: Multilayer Perceptron – Neptune</vt:lpstr>
      <vt:lpstr>Part 2: Multilayer Perceptron – PortSweep</vt:lpstr>
      <vt:lpstr>Part 2: Multilayer Perceptron – Satan</vt:lpstr>
      <vt:lpstr>Part 2: Multilayer Perceptron – Smurf</vt:lpstr>
      <vt:lpstr>Part 2: Multilayer Perceptron – Anomaly</vt:lpstr>
      <vt:lpstr>Part 2: Multilayer Perceptron – Overview</vt:lpstr>
      <vt:lpstr>Part Comparison</vt:lpstr>
      <vt:lpstr>Improvement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Analysis</dc:title>
  <dc:creator>Derrick Kempster</dc:creator>
  <cp:lastModifiedBy>Derrick Kempster</cp:lastModifiedBy>
  <cp:revision>50</cp:revision>
  <dcterms:created xsi:type="dcterms:W3CDTF">2021-11-26T10:12:12Z</dcterms:created>
  <dcterms:modified xsi:type="dcterms:W3CDTF">2021-11-30T19:49:45Z</dcterms:modified>
</cp:coreProperties>
</file>