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7" autoAdjust="0"/>
    <p:restoredTop sz="86364" autoAdjust="0"/>
  </p:normalViewPr>
  <p:slideViewPr>
    <p:cSldViewPr>
      <p:cViewPr varScale="1">
        <p:scale>
          <a:sx n="74" d="100"/>
          <a:sy n="74" d="100"/>
        </p:scale>
        <p:origin x="-8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E5752-C225-4324-AD7D-C0A8513D7122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E1883-A6F7-4727-B58D-08C1A9ADDE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3F6F95E-36FF-4967-B952-188ED5D5FD50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1CB9E-4ED2-4098-83A1-50D3FC7DA67F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ntellidrive-PPT-DOT-Cover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A52144-4D91-47B1-8DFC-6F3875D4558F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FF955-5D13-4B97-8AF6-AD9696F959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 descr="Intellidrive-PPT-DOT-Text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A52144-4D91-47B1-8DFC-6F3875D4558F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FF955-5D13-4B97-8AF6-AD9696F959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A52144-4D91-47B1-8DFC-6F3875D4558F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FF955-5D13-4B97-8AF6-AD9696F959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A52144-4D91-47B1-8DFC-6F3875D4558F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FF955-5D13-4B97-8AF6-AD9696F959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A52144-4D91-47B1-8DFC-6F3875D4558F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FF955-5D13-4B97-8AF6-AD9696F959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5" descr="Intellidrive-PPT-DOT-Text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A52144-4D91-47B1-8DFC-6F3875D4558F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FF955-5D13-4B97-8AF6-AD9696F959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ntellidrive-PPT-DOT-Cover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A52144-4D91-47B1-8DFC-6F3875D4558F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FF955-5D13-4B97-8AF6-AD9696F959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A52144-4D91-47B1-8DFC-6F3875D4558F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FF955-5D13-4B97-8AF6-AD9696F959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A52144-4D91-47B1-8DFC-6F3875D4558F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FF955-5D13-4B97-8AF6-AD9696F959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5" descr="Intellidrive-PPT-DOT-Text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A52144-4D91-47B1-8DFC-6F3875D4558F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FF955-5D13-4B97-8AF6-AD9696F959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A52144-4D91-47B1-8DFC-6F3875D4558F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FF955-5D13-4B97-8AF6-AD9696F959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 descr="Intellidrive-PPT-DOT-Text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A52144-4D91-47B1-8DFC-6F3875D4558F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FF955-5D13-4B97-8AF6-AD9696F959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Intellidrive-PPT-DOT-Text2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AA52144-4D91-47B1-8DFC-6F3875D4558F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9BFF955-5D13-4B97-8AF6-AD9696F959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jpe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err="1" smtClean="0"/>
              <a:t>IntelliDrive</a:t>
            </a:r>
            <a:r>
              <a:rPr lang="en-US" sz="3100" dirty="0" smtClean="0"/>
              <a:t> Research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Signal Phase</a:t>
            </a:r>
            <a:r>
              <a:rPr lang="en-US" baseline="0" dirty="0" smtClean="0"/>
              <a:t> &amp; Timing (</a:t>
            </a:r>
            <a:r>
              <a:rPr lang="en-US" baseline="0" dirty="0" err="1" smtClean="0"/>
              <a:t>SPaT</a:t>
            </a:r>
            <a:r>
              <a:rPr lang="en-US" baseline="0" dirty="0" smtClean="0"/>
              <a:t>)</a:t>
            </a:r>
            <a:br>
              <a:rPr lang="en-US" baseline="0" dirty="0" smtClean="0"/>
            </a:br>
            <a:r>
              <a:rPr lang="en-US" dirty="0" smtClean="0"/>
              <a:t>and</a:t>
            </a:r>
            <a:r>
              <a:rPr lang="en-US" baseline="0" dirty="0" smtClean="0"/>
              <a:t> Related Messages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Edward Fok</a:t>
            </a:r>
          </a:p>
          <a:p>
            <a:r>
              <a:rPr lang="en-US" sz="2400" dirty="0" smtClean="0"/>
              <a:t>Office of Technical Service</a:t>
            </a:r>
          </a:p>
          <a:p>
            <a:r>
              <a:rPr lang="en-US" sz="2400" dirty="0" smtClean="0"/>
              <a:t>San Francisco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an</a:t>
            </a:r>
            <a:r>
              <a:rPr lang="en-US" baseline="0" dirty="0" smtClean="0"/>
              <a:t> open interface for two-way communication of traffic signal information between traffic signal controller and a mobile device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</a:t>
            </a:r>
            <a:r>
              <a:rPr lang="en-US" dirty="0" err="1" smtClean="0"/>
              <a:t>SPaT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Traffic signal</a:t>
            </a:r>
            <a:r>
              <a:rPr lang="en-US" baseline="0" dirty="0" smtClean="0"/>
              <a:t> control information that conveys the current movement state of each active phase in the system will provide the capability for:</a:t>
            </a:r>
          </a:p>
          <a:p>
            <a:pPr lvl="1" rtl="0" fontAlgn="base"/>
            <a:r>
              <a:rPr lang="en-US" b="1" dirty="0" smtClean="0"/>
              <a:t>Safety</a:t>
            </a:r>
            <a:r>
              <a:rPr lang="en-US" dirty="0" smtClean="0"/>
              <a:t> </a:t>
            </a:r>
            <a:r>
              <a: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 such as warnings and alerts for crash avoidance</a:t>
            </a:r>
            <a:endParaRPr lang="en-US" dirty="0" smtClean="0"/>
          </a:p>
          <a:p>
            <a:pPr lvl="1" rtl="0" fontAlgn="base"/>
            <a:r>
              <a:rPr lang="en-US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Mobility</a:t>
            </a:r>
            <a:r>
              <a: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applications to enable dynamic and efficient traffic management </a:t>
            </a:r>
            <a:endParaRPr lang="en-US" dirty="0" smtClean="0"/>
          </a:p>
          <a:p>
            <a:pPr lvl="1" rtl="0" fontAlgn="base"/>
            <a:r>
              <a:rPr lang="en-US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</a:t>
            </a:r>
            <a:r>
              <a: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applications that allow savings in fuel consumption and reduction in CO</a:t>
            </a:r>
            <a:r>
              <a:rPr lang="en-US" sz="28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emissions.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data that conveys the </a:t>
            </a:r>
            <a:r>
              <a:rPr lang="en-US" dirty="0" err="1" smtClean="0"/>
              <a:t>gemetric</a:t>
            </a:r>
            <a:r>
              <a:rPr lang="en-US" baseline="0" dirty="0" smtClean="0"/>
              <a:t> layout of the associated intersection</a:t>
            </a:r>
          </a:p>
          <a:p>
            <a:r>
              <a:rPr lang="en-US" baseline="0" dirty="0" smtClean="0"/>
              <a:t>Positioning data that allows the correlation of the signal and map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SPaT</a:t>
            </a:r>
            <a:r>
              <a:rPr lang="en-US" dirty="0" smtClean="0"/>
              <a:t> Operation Overview</a:t>
            </a: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228600" y="4267200"/>
            <a:ext cx="3581400" cy="195738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600">
                <a:solidFill>
                  <a:schemeClr val="bg1"/>
                </a:solidFill>
                <a:latin typeface="Calibri" pitchFamily="34" charset="0"/>
              </a:rPr>
              <a:t>On Board Equipment (OBE)</a:t>
            </a: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0" y="1752599"/>
            <a:ext cx="9113838" cy="2516189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 rot="5400000">
            <a:off x="5451475" y="2549525"/>
            <a:ext cx="4789488" cy="2281238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2514600"/>
            <a:ext cx="6629400" cy="614363"/>
          </a:xfrm>
          <a:prstGeom prst="rect">
            <a:avLst/>
          </a:prstGeom>
          <a:solidFill>
            <a:srgbClr val="07C51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298008" name="Object 2"/>
          <p:cNvGraphicFramePr>
            <a:graphicFrameLocks noChangeAspect="1"/>
          </p:cNvGraphicFramePr>
          <p:nvPr/>
        </p:nvGraphicFramePr>
        <p:xfrm>
          <a:off x="1460500" y="4464050"/>
          <a:ext cx="1181100" cy="1181100"/>
        </p:xfrm>
        <a:graphic>
          <a:graphicData uri="http://schemas.openxmlformats.org/presentationml/2006/ole">
            <p:oleObj spid="_x0000_s1026" name="Picture" r:id="rId4" imgW="5029200" imgH="5029200" progId="Word.Picture.8">
              <p:embed/>
            </p:oleObj>
          </a:graphicData>
        </a:graphic>
      </p:graphicFrame>
      <p:sp>
        <p:nvSpPr>
          <p:cNvPr id="1035" name="Rectangle 25"/>
          <p:cNvSpPr>
            <a:spLocks noChangeArrowheads="1"/>
          </p:cNvSpPr>
          <p:nvPr/>
        </p:nvSpPr>
        <p:spPr bwMode="auto">
          <a:xfrm>
            <a:off x="7285038" y="1809750"/>
            <a:ext cx="530225" cy="118745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8010" name="Oval 26"/>
          <p:cNvSpPr>
            <a:spLocks noChangeArrowheads="1"/>
          </p:cNvSpPr>
          <p:nvPr/>
        </p:nvSpPr>
        <p:spPr bwMode="auto">
          <a:xfrm>
            <a:off x="7423150" y="1898650"/>
            <a:ext cx="273050" cy="273050"/>
          </a:xfrm>
          <a:prstGeom prst="ellipse">
            <a:avLst/>
          </a:prstGeom>
          <a:solidFill>
            <a:srgbClr val="FF0000">
              <a:alpha val="30980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8011" name="Oval 27"/>
          <p:cNvSpPr>
            <a:spLocks noChangeArrowheads="1"/>
          </p:cNvSpPr>
          <p:nvPr/>
        </p:nvSpPr>
        <p:spPr bwMode="auto">
          <a:xfrm>
            <a:off x="7424738" y="2249488"/>
            <a:ext cx="273050" cy="273050"/>
          </a:xfrm>
          <a:prstGeom prst="ellipse">
            <a:avLst/>
          </a:prstGeom>
          <a:solidFill>
            <a:srgbClr val="FFFF00">
              <a:alpha val="43137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8012" name="Oval 28"/>
          <p:cNvSpPr>
            <a:spLocks noChangeArrowheads="1"/>
          </p:cNvSpPr>
          <p:nvPr/>
        </p:nvSpPr>
        <p:spPr bwMode="auto">
          <a:xfrm>
            <a:off x="7424738" y="2603500"/>
            <a:ext cx="273050" cy="27305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39" name="Line 31"/>
          <p:cNvSpPr>
            <a:spLocks noChangeShapeType="1"/>
          </p:cNvSpPr>
          <p:nvPr/>
        </p:nvSpPr>
        <p:spPr bwMode="auto">
          <a:xfrm>
            <a:off x="0" y="1981200"/>
            <a:ext cx="6235700" cy="0"/>
          </a:xfrm>
          <a:prstGeom prst="line">
            <a:avLst/>
          </a:prstGeom>
          <a:noFill/>
          <a:ln w="76200">
            <a:solidFill>
              <a:srgbClr val="FFCC00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41" name="Line 34"/>
          <p:cNvSpPr>
            <a:spLocks noChangeShapeType="1"/>
          </p:cNvSpPr>
          <p:nvPr/>
        </p:nvSpPr>
        <p:spPr bwMode="auto">
          <a:xfrm>
            <a:off x="0" y="3733800"/>
            <a:ext cx="6477000" cy="0"/>
          </a:xfrm>
          <a:prstGeom prst="line">
            <a:avLst/>
          </a:prstGeom>
          <a:noFill/>
          <a:ln w="76200">
            <a:solidFill>
              <a:srgbClr val="FFCC00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42" name="Rectangle 35"/>
          <p:cNvSpPr>
            <a:spLocks noChangeArrowheads="1"/>
          </p:cNvSpPr>
          <p:nvPr/>
        </p:nvSpPr>
        <p:spPr bwMode="auto">
          <a:xfrm>
            <a:off x="6934200" y="5334000"/>
            <a:ext cx="1797050" cy="600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Traffic</a:t>
            </a:r>
          </a:p>
          <a:p>
            <a:pPr algn="ctr"/>
            <a:r>
              <a:rPr lang="en-US" sz="1400" dirty="0">
                <a:latin typeface="Calibri" pitchFamily="34" charset="0"/>
              </a:rPr>
              <a:t>Control Device</a:t>
            </a:r>
          </a:p>
        </p:txBody>
      </p:sp>
      <p:sp>
        <p:nvSpPr>
          <p:cNvPr id="1043" name="Rectangle 36"/>
          <p:cNvSpPr>
            <a:spLocks noChangeArrowheads="1"/>
          </p:cNvSpPr>
          <p:nvPr/>
        </p:nvSpPr>
        <p:spPr bwMode="auto">
          <a:xfrm>
            <a:off x="6934200" y="3962400"/>
            <a:ext cx="1790700" cy="3413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DSRC radio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6934200" y="4343400"/>
            <a:ext cx="1790700" cy="947739"/>
            <a:chOff x="6997700" y="4283074"/>
            <a:chExt cx="1790700" cy="947739"/>
          </a:xfrm>
        </p:grpSpPr>
        <p:sp>
          <p:nvSpPr>
            <p:cNvPr id="1044" name="Rectangle 37"/>
            <p:cNvSpPr>
              <a:spLocks noChangeArrowheads="1"/>
            </p:cNvSpPr>
            <p:nvPr/>
          </p:nvSpPr>
          <p:spPr bwMode="auto">
            <a:xfrm>
              <a:off x="6997700" y="4283074"/>
              <a:ext cx="1790700" cy="4080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400" dirty="0" err="1">
                  <a:latin typeface="Calibri" pitchFamily="34" charset="0"/>
                </a:rPr>
                <a:t>SPaT</a:t>
              </a:r>
              <a:r>
                <a:rPr lang="en-US" sz="1400" dirty="0">
                  <a:latin typeface="Calibri" pitchFamily="34" charset="0"/>
                </a:rPr>
                <a:t> Processor</a:t>
              </a:r>
            </a:p>
          </p:txBody>
        </p:sp>
        <p:sp>
          <p:nvSpPr>
            <p:cNvPr id="1045" name="Rectangle 38"/>
            <p:cNvSpPr>
              <a:spLocks noChangeArrowheads="1"/>
            </p:cNvSpPr>
            <p:nvPr/>
          </p:nvSpPr>
          <p:spPr bwMode="auto">
            <a:xfrm>
              <a:off x="6999288" y="4687888"/>
              <a:ext cx="696912" cy="54292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100" dirty="0">
                  <a:latin typeface="Calibri" pitchFamily="34" charset="0"/>
                </a:rPr>
                <a:t>Positioning/</a:t>
              </a:r>
            </a:p>
            <a:p>
              <a:pPr algn="ctr"/>
              <a:r>
                <a:rPr lang="en-US" sz="1100" dirty="0">
                  <a:latin typeface="Calibri" pitchFamily="34" charset="0"/>
                </a:rPr>
                <a:t>GPS</a:t>
              </a:r>
            </a:p>
          </p:txBody>
        </p:sp>
        <p:sp>
          <p:nvSpPr>
            <p:cNvPr id="1046" name="Rectangle 39"/>
            <p:cNvSpPr>
              <a:spLocks noChangeArrowheads="1"/>
            </p:cNvSpPr>
            <p:nvPr/>
          </p:nvSpPr>
          <p:spPr bwMode="auto">
            <a:xfrm>
              <a:off x="7696200" y="4687888"/>
              <a:ext cx="1085850" cy="54292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Map storage/</a:t>
              </a:r>
            </a:p>
            <a:p>
              <a:pPr algn="ctr"/>
              <a:r>
                <a:rPr lang="en-US" sz="1400" dirty="0">
                  <a:latin typeface="Calibri" pitchFamily="34" charset="0"/>
                </a:rPr>
                <a:t>GID</a:t>
              </a:r>
            </a:p>
          </p:txBody>
        </p:sp>
      </p:grp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5486400" y="3810000"/>
            <a:ext cx="1090613" cy="2166938"/>
            <a:chOff x="1394" y="1303"/>
            <a:chExt cx="687" cy="1365"/>
          </a:xfrm>
        </p:grpSpPr>
        <p:grpSp>
          <p:nvGrpSpPr>
            <p:cNvPr id="3" name="Group 42"/>
            <p:cNvGrpSpPr>
              <a:grpSpLocks/>
            </p:cNvGrpSpPr>
            <p:nvPr/>
          </p:nvGrpSpPr>
          <p:grpSpPr bwMode="auto">
            <a:xfrm rot="-5400000">
              <a:off x="1052" y="1645"/>
              <a:ext cx="1365" cy="682"/>
              <a:chOff x="1055" y="1642"/>
              <a:chExt cx="1365" cy="682"/>
            </a:xfrm>
          </p:grpSpPr>
          <p:sp>
            <p:nvSpPr>
              <p:cNvPr id="1084" name="Arc 43"/>
              <p:cNvSpPr>
                <a:spLocks/>
              </p:cNvSpPr>
              <p:nvPr/>
            </p:nvSpPr>
            <p:spPr bwMode="auto">
              <a:xfrm flipH="1">
                <a:off x="1055" y="1642"/>
                <a:ext cx="682" cy="682"/>
              </a:xfrm>
              <a:custGeom>
                <a:avLst/>
                <a:gdLst>
                  <a:gd name="T0" fmla="*/ 0 w 21600"/>
                  <a:gd name="T1" fmla="*/ 0 h 21600"/>
                  <a:gd name="T2" fmla="*/ 682 w 21600"/>
                  <a:gd name="T3" fmla="*/ 682 h 21600"/>
                  <a:gd name="T4" fmla="*/ 0 w 21600"/>
                  <a:gd name="T5" fmla="*/ 68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" name="Arc 44"/>
              <p:cNvSpPr>
                <a:spLocks/>
              </p:cNvSpPr>
              <p:nvPr/>
            </p:nvSpPr>
            <p:spPr bwMode="auto">
              <a:xfrm>
                <a:off x="1738" y="1642"/>
                <a:ext cx="682" cy="682"/>
              </a:xfrm>
              <a:custGeom>
                <a:avLst/>
                <a:gdLst>
                  <a:gd name="T0" fmla="*/ 0 w 21600"/>
                  <a:gd name="T1" fmla="*/ 0 h 21600"/>
                  <a:gd name="T2" fmla="*/ 682 w 21600"/>
                  <a:gd name="T3" fmla="*/ 682 h 21600"/>
                  <a:gd name="T4" fmla="*/ 0 w 21600"/>
                  <a:gd name="T5" fmla="*/ 68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45"/>
            <p:cNvGrpSpPr>
              <a:grpSpLocks/>
            </p:cNvGrpSpPr>
            <p:nvPr/>
          </p:nvGrpSpPr>
          <p:grpSpPr bwMode="auto">
            <a:xfrm rot="-5400000">
              <a:off x="1258" y="1720"/>
              <a:ext cx="1090" cy="546"/>
              <a:chOff x="1055" y="1642"/>
              <a:chExt cx="1365" cy="682"/>
            </a:xfrm>
          </p:grpSpPr>
          <p:sp>
            <p:nvSpPr>
              <p:cNvPr id="1082" name="Arc 46"/>
              <p:cNvSpPr>
                <a:spLocks/>
              </p:cNvSpPr>
              <p:nvPr/>
            </p:nvSpPr>
            <p:spPr bwMode="auto">
              <a:xfrm flipH="1">
                <a:off x="1055" y="1642"/>
                <a:ext cx="682" cy="682"/>
              </a:xfrm>
              <a:custGeom>
                <a:avLst/>
                <a:gdLst>
                  <a:gd name="T0" fmla="*/ 0 w 21600"/>
                  <a:gd name="T1" fmla="*/ 0 h 21600"/>
                  <a:gd name="T2" fmla="*/ 682 w 21600"/>
                  <a:gd name="T3" fmla="*/ 682 h 21600"/>
                  <a:gd name="T4" fmla="*/ 0 w 21600"/>
                  <a:gd name="T5" fmla="*/ 68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3" name="Arc 47"/>
              <p:cNvSpPr>
                <a:spLocks/>
              </p:cNvSpPr>
              <p:nvPr/>
            </p:nvSpPr>
            <p:spPr bwMode="auto">
              <a:xfrm>
                <a:off x="1738" y="1642"/>
                <a:ext cx="682" cy="682"/>
              </a:xfrm>
              <a:custGeom>
                <a:avLst/>
                <a:gdLst>
                  <a:gd name="T0" fmla="*/ 0 w 21600"/>
                  <a:gd name="T1" fmla="*/ 0 h 21600"/>
                  <a:gd name="T2" fmla="*/ 682 w 21600"/>
                  <a:gd name="T3" fmla="*/ 682 h 21600"/>
                  <a:gd name="T4" fmla="*/ 0 w 21600"/>
                  <a:gd name="T5" fmla="*/ 68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48"/>
            <p:cNvGrpSpPr>
              <a:grpSpLocks/>
            </p:cNvGrpSpPr>
            <p:nvPr/>
          </p:nvGrpSpPr>
          <p:grpSpPr bwMode="auto">
            <a:xfrm rot="-5400000">
              <a:off x="1470" y="1804"/>
              <a:ext cx="814" cy="408"/>
              <a:chOff x="1055" y="1642"/>
              <a:chExt cx="1365" cy="682"/>
            </a:xfrm>
          </p:grpSpPr>
          <p:sp>
            <p:nvSpPr>
              <p:cNvPr id="1080" name="Arc 49"/>
              <p:cNvSpPr>
                <a:spLocks/>
              </p:cNvSpPr>
              <p:nvPr/>
            </p:nvSpPr>
            <p:spPr bwMode="auto">
              <a:xfrm flipH="1">
                <a:off x="1055" y="1642"/>
                <a:ext cx="682" cy="682"/>
              </a:xfrm>
              <a:custGeom>
                <a:avLst/>
                <a:gdLst>
                  <a:gd name="T0" fmla="*/ 0 w 21600"/>
                  <a:gd name="T1" fmla="*/ 0 h 21600"/>
                  <a:gd name="T2" fmla="*/ 682 w 21600"/>
                  <a:gd name="T3" fmla="*/ 682 h 21600"/>
                  <a:gd name="T4" fmla="*/ 0 w 21600"/>
                  <a:gd name="T5" fmla="*/ 68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1" name="Arc 50"/>
              <p:cNvSpPr>
                <a:spLocks/>
              </p:cNvSpPr>
              <p:nvPr/>
            </p:nvSpPr>
            <p:spPr bwMode="auto">
              <a:xfrm>
                <a:off x="1738" y="1642"/>
                <a:ext cx="682" cy="682"/>
              </a:xfrm>
              <a:custGeom>
                <a:avLst/>
                <a:gdLst>
                  <a:gd name="T0" fmla="*/ 0 w 21600"/>
                  <a:gd name="T1" fmla="*/ 0 h 21600"/>
                  <a:gd name="T2" fmla="*/ 682 w 21600"/>
                  <a:gd name="T3" fmla="*/ 682 h 21600"/>
                  <a:gd name="T4" fmla="*/ 0 w 21600"/>
                  <a:gd name="T5" fmla="*/ 68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1"/>
            <p:cNvGrpSpPr>
              <a:grpSpLocks/>
            </p:cNvGrpSpPr>
            <p:nvPr/>
          </p:nvGrpSpPr>
          <p:grpSpPr bwMode="auto">
            <a:xfrm rot="-5400000">
              <a:off x="1685" y="1876"/>
              <a:ext cx="528" cy="264"/>
              <a:chOff x="1055" y="1642"/>
              <a:chExt cx="1365" cy="682"/>
            </a:xfrm>
          </p:grpSpPr>
          <p:sp>
            <p:nvSpPr>
              <p:cNvPr id="1078" name="Arc 52"/>
              <p:cNvSpPr>
                <a:spLocks/>
              </p:cNvSpPr>
              <p:nvPr/>
            </p:nvSpPr>
            <p:spPr bwMode="auto">
              <a:xfrm flipH="1">
                <a:off x="1055" y="1642"/>
                <a:ext cx="682" cy="682"/>
              </a:xfrm>
              <a:custGeom>
                <a:avLst/>
                <a:gdLst>
                  <a:gd name="T0" fmla="*/ 0 w 21600"/>
                  <a:gd name="T1" fmla="*/ 0 h 21600"/>
                  <a:gd name="T2" fmla="*/ 682 w 21600"/>
                  <a:gd name="T3" fmla="*/ 682 h 21600"/>
                  <a:gd name="T4" fmla="*/ 0 w 21600"/>
                  <a:gd name="T5" fmla="*/ 68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9" name="Arc 53"/>
              <p:cNvSpPr>
                <a:spLocks/>
              </p:cNvSpPr>
              <p:nvPr/>
            </p:nvSpPr>
            <p:spPr bwMode="auto">
              <a:xfrm>
                <a:off x="1738" y="1642"/>
                <a:ext cx="682" cy="682"/>
              </a:xfrm>
              <a:custGeom>
                <a:avLst/>
                <a:gdLst>
                  <a:gd name="T0" fmla="*/ 0 w 21600"/>
                  <a:gd name="T1" fmla="*/ 0 h 21600"/>
                  <a:gd name="T2" fmla="*/ 682 w 21600"/>
                  <a:gd name="T3" fmla="*/ 682 h 21600"/>
                  <a:gd name="T4" fmla="*/ 0 w 21600"/>
                  <a:gd name="T5" fmla="*/ 68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98040" name="Oval 56"/>
          <p:cNvSpPr>
            <a:spLocks noChangeArrowheads="1"/>
          </p:cNvSpPr>
          <p:nvPr/>
        </p:nvSpPr>
        <p:spPr bwMode="auto">
          <a:xfrm>
            <a:off x="7424738" y="2605088"/>
            <a:ext cx="273050" cy="273050"/>
          </a:xfrm>
          <a:prstGeom prst="ellipse">
            <a:avLst/>
          </a:prstGeom>
          <a:solidFill>
            <a:srgbClr val="00FF00">
              <a:alpha val="30980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8041" name="Oval 57"/>
          <p:cNvSpPr>
            <a:spLocks noChangeArrowheads="1"/>
          </p:cNvSpPr>
          <p:nvPr/>
        </p:nvSpPr>
        <p:spPr bwMode="auto">
          <a:xfrm>
            <a:off x="7426325" y="2241550"/>
            <a:ext cx="273050" cy="27305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8042" name="Oval 58"/>
          <p:cNvSpPr>
            <a:spLocks noChangeArrowheads="1"/>
          </p:cNvSpPr>
          <p:nvPr/>
        </p:nvSpPr>
        <p:spPr bwMode="auto">
          <a:xfrm>
            <a:off x="7413625" y="1889125"/>
            <a:ext cx="273050" cy="2730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298043" name="Picture 59" descr="satellit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9400" y="4470400"/>
            <a:ext cx="1084263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8044" name="Rectangle 60"/>
          <p:cNvSpPr>
            <a:spLocks noChangeArrowheads="1"/>
          </p:cNvSpPr>
          <p:nvPr/>
        </p:nvSpPr>
        <p:spPr bwMode="auto">
          <a:xfrm>
            <a:off x="2763838" y="4460875"/>
            <a:ext cx="530225" cy="118745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8048" name="Oval 64"/>
          <p:cNvSpPr>
            <a:spLocks noChangeArrowheads="1"/>
          </p:cNvSpPr>
          <p:nvPr/>
        </p:nvSpPr>
        <p:spPr bwMode="auto">
          <a:xfrm>
            <a:off x="2894013" y="4551363"/>
            <a:ext cx="280987" cy="2921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8049" name="Oval 65"/>
          <p:cNvSpPr>
            <a:spLocks noChangeArrowheads="1"/>
          </p:cNvSpPr>
          <p:nvPr/>
        </p:nvSpPr>
        <p:spPr bwMode="auto">
          <a:xfrm>
            <a:off x="2890838" y="4914900"/>
            <a:ext cx="292100" cy="280988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8050" name="Oval 66"/>
          <p:cNvSpPr>
            <a:spLocks noChangeArrowheads="1"/>
          </p:cNvSpPr>
          <p:nvPr/>
        </p:nvSpPr>
        <p:spPr bwMode="auto">
          <a:xfrm>
            <a:off x="2898775" y="5278438"/>
            <a:ext cx="280988" cy="282575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8051" name="Text Box 67"/>
          <p:cNvSpPr txBox="1">
            <a:spLocks noChangeArrowheads="1"/>
          </p:cNvSpPr>
          <p:nvPr/>
        </p:nvSpPr>
        <p:spPr bwMode="auto">
          <a:xfrm>
            <a:off x="1600200" y="5562600"/>
            <a:ext cx="1057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libri" pitchFamily="34" charset="0"/>
              </a:rPr>
              <a:t>MAP/GID</a:t>
            </a:r>
          </a:p>
        </p:txBody>
      </p:sp>
      <p:sp>
        <p:nvSpPr>
          <p:cNvPr id="298052" name="Text Box 68"/>
          <p:cNvSpPr txBox="1">
            <a:spLocks noChangeArrowheads="1"/>
          </p:cNvSpPr>
          <p:nvPr/>
        </p:nvSpPr>
        <p:spPr bwMode="auto">
          <a:xfrm>
            <a:off x="377825" y="5599113"/>
            <a:ext cx="831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libri" pitchFamily="34" charset="0"/>
              </a:rPr>
              <a:t>GPSC</a:t>
            </a:r>
          </a:p>
        </p:txBody>
      </p:sp>
      <p:sp>
        <p:nvSpPr>
          <p:cNvPr id="298053" name="Text Box 69"/>
          <p:cNvSpPr txBox="1">
            <a:spLocks noChangeArrowheads="1"/>
          </p:cNvSpPr>
          <p:nvPr/>
        </p:nvSpPr>
        <p:spPr bwMode="auto">
          <a:xfrm>
            <a:off x="2651125" y="5600700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libri" pitchFamily="34" charset="0"/>
              </a:rPr>
              <a:t>SPaT</a:t>
            </a:r>
          </a:p>
        </p:txBody>
      </p:sp>
      <p:cxnSp>
        <p:nvCxnSpPr>
          <p:cNvPr id="1059" name="AutoShape 73"/>
          <p:cNvCxnSpPr>
            <a:cxnSpLocks noChangeShapeType="1"/>
            <a:stCxn id="1029" idx="2"/>
            <a:endCxn id="1029" idx="2"/>
          </p:cNvCxnSpPr>
          <p:nvPr/>
        </p:nvCxnSpPr>
        <p:spPr bwMode="auto">
          <a:xfrm rot="5400000">
            <a:off x="4556919" y="4268788"/>
            <a:ext cx="15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7" name="Group 13"/>
          <p:cNvGrpSpPr>
            <a:grpSpLocks/>
          </p:cNvGrpSpPr>
          <p:nvPr/>
        </p:nvGrpSpPr>
        <p:grpSpPr bwMode="auto">
          <a:xfrm rot="-10793645">
            <a:off x="3461421" y="3174487"/>
            <a:ext cx="1218269" cy="504981"/>
            <a:chOff x="3264" y="1296"/>
            <a:chExt cx="1680" cy="768"/>
          </a:xfrm>
        </p:grpSpPr>
        <p:sp>
          <p:nvSpPr>
            <p:cNvPr id="1064" name="AutoShape 14"/>
            <p:cNvSpPr>
              <a:spLocks noChangeArrowheads="1"/>
            </p:cNvSpPr>
            <p:nvPr/>
          </p:nvSpPr>
          <p:spPr bwMode="auto">
            <a:xfrm flipH="1">
              <a:off x="3264" y="1344"/>
              <a:ext cx="1680" cy="672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65" name="AutoShape 15"/>
            <p:cNvSpPr>
              <a:spLocks noChangeArrowheads="1"/>
            </p:cNvSpPr>
            <p:nvPr/>
          </p:nvSpPr>
          <p:spPr bwMode="auto">
            <a:xfrm rot="10795956" flipH="1">
              <a:off x="3744" y="1344"/>
              <a:ext cx="339" cy="672"/>
            </a:xfrm>
            <a:prstGeom prst="moon">
              <a:avLst>
                <a:gd name="adj" fmla="val 71005"/>
              </a:avLst>
            </a:prstGeom>
            <a:solidFill>
              <a:srgbClr val="C9C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66" name="Line 16"/>
            <p:cNvSpPr>
              <a:spLocks noChangeShapeType="1"/>
            </p:cNvSpPr>
            <p:nvPr/>
          </p:nvSpPr>
          <p:spPr bwMode="auto">
            <a:xfrm>
              <a:off x="3312" y="1872"/>
              <a:ext cx="528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4368" y="1344"/>
              <a:ext cx="384" cy="672"/>
              <a:chOff x="5040" y="1344"/>
              <a:chExt cx="384" cy="672"/>
            </a:xfrm>
          </p:grpSpPr>
          <p:sp>
            <p:nvSpPr>
              <p:cNvPr id="1071" name="Rectangle 18"/>
              <p:cNvSpPr>
                <a:spLocks noChangeArrowheads="1"/>
              </p:cNvSpPr>
              <p:nvPr/>
            </p:nvSpPr>
            <p:spPr bwMode="auto">
              <a:xfrm>
                <a:off x="5040" y="1344"/>
                <a:ext cx="240" cy="672"/>
              </a:xfrm>
              <a:prstGeom prst="rect">
                <a:avLst/>
              </a:prstGeom>
              <a:solidFill>
                <a:srgbClr val="C9C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72" name="Arc 19"/>
              <p:cNvSpPr>
                <a:spLocks/>
              </p:cNvSpPr>
              <p:nvPr/>
            </p:nvSpPr>
            <p:spPr bwMode="auto">
              <a:xfrm>
                <a:off x="5040" y="1344"/>
                <a:ext cx="144" cy="672"/>
              </a:xfrm>
              <a:custGeom>
                <a:avLst/>
                <a:gdLst>
                  <a:gd name="T0" fmla="*/ 0 w 22203"/>
                  <a:gd name="T1" fmla="*/ 0 h 43200"/>
                  <a:gd name="T2" fmla="*/ 4 w 22203"/>
                  <a:gd name="T3" fmla="*/ 672 h 43200"/>
                  <a:gd name="T4" fmla="*/ 4 w 22203"/>
                  <a:gd name="T5" fmla="*/ 336 h 43200"/>
                  <a:gd name="T6" fmla="*/ 0 60000 65536"/>
                  <a:gd name="T7" fmla="*/ 0 60000 65536"/>
                  <a:gd name="T8" fmla="*/ 0 60000 65536"/>
                  <a:gd name="T9" fmla="*/ 0 w 22203"/>
                  <a:gd name="T10" fmla="*/ 0 h 43200"/>
                  <a:gd name="T11" fmla="*/ 22203 w 2220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203" h="43200" fill="none" extrusionOk="0">
                    <a:moveTo>
                      <a:pt x="0" y="8"/>
                    </a:moveTo>
                    <a:cubicBezTo>
                      <a:pt x="200" y="2"/>
                      <a:pt x="401" y="-1"/>
                      <a:pt x="603" y="0"/>
                    </a:cubicBezTo>
                    <a:cubicBezTo>
                      <a:pt x="12532" y="0"/>
                      <a:pt x="22203" y="9670"/>
                      <a:pt x="22203" y="21600"/>
                    </a:cubicBezTo>
                    <a:cubicBezTo>
                      <a:pt x="22203" y="33529"/>
                      <a:pt x="12532" y="43199"/>
                      <a:pt x="603" y="43200"/>
                    </a:cubicBezTo>
                  </a:path>
                  <a:path w="22203" h="43200" stroke="0" extrusionOk="0">
                    <a:moveTo>
                      <a:pt x="0" y="8"/>
                    </a:moveTo>
                    <a:cubicBezTo>
                      <a:pt x="200" y="2"/>
                      <a:pt x="401" y="-1"/>
                      <a:pt x="603" y="0"/>
                    </a:cubicBezTo>
                    <a:cubicBezTo>
                      <a:pt x="12532" y="0"/>
                      <a:pt x="22203" y="9670"/>
                      <a:pt x="22203" y="21600"/>
                    </a:cubicBezTo>
                    <a:cubicBezTo>
                      <a:pt x="22203" y="33529"/>
                      <a:pt x="12532" y="43199"/>
                      <a:pt x="603" y="43200"/>
                    </a:cubicBezTo>
                    <a:lnTo>
                      <a:pt x="603" y="21600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073" name="Arc 20"/>
              <p:cNvSpPr>
                <a:spLocks/>
              </p:cNvSpPr>
              <p:nvPr/>
            </p:nvSpPr>
            <p:spPr bwMode="auto">
              <a:xfrm>
                <a:off x="5280" y="1344"/>
                <a:ext cx="144" cy="672"/>
              </a:xfrm>
              <a:custGeom>
                <a:avLst/>
                <a:gdLst>
                  <a:gd name="T0" fmla="*/ 0 w 22203"/>
                  <a:gd name="T1" fmla="*/ 0 h 43200"/>
                  <a:gd name="T2" fmla="*/ 4 w 22203"/>
                  <a:gd name="T3" fmla="*/ 672 h 43200"/>
                  <a:gd name="T4" fmla="*/ 4 w 22203"/>
                  <a:gd name="T5" fmla="*/ 336 h 43200"/>
                  <a:gd name="T6" fmla="*/ 0 60000 65536"/>
                  <a:gd name="T7" fmla="*/ 0 60000 65536"/>
                  <a:gd name="T8" fmla="*/ 0 60000 65536"/>
                  <a:gd name="T9" fmla="*/ 0 w 22203"/>
                  <a:gd name="T10" fmla="*/ 0 h 43200"/>
                  <a:gd name="T11" fmla="*/ 22203 w 2220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203" h="43200" fill="none" extrusionOk="0">
                    <a:moveTo>
                      <a:pt x="0" y="8"/>
                    </a:moveTo>
                    <a:cubicBezTo>
                      <a:pt x="200" y="2"/>
                      <a:pt x="401" y="-1"/>
                      <a:pt x="603" y="0"/>
                    </a:cubicBezTo>
                    <a:cubicBezTo>
                      <a:pt x="12532" y="0"/>
                      <a:pt x="22203" y="9670"/>
                      <a:pt x="22203" y="21600"/>
                    </a:cubicBezTo>
                    <a:cubicBezTo>
                      <a:pt x="22203" y="33529"/>
                      <a:pt x="12532" y="43199"/>
                      <a:pt x="603" y="43200"/>
                    </a:cubicBezTo>
                  </a:path>
                  <a:path w="22203" h="43200" stroke="0" extrusionOk="0">
                    <a:moveTo>
                      <a:pt x="0" y="8"/>
                    </a:moveTo>
                    <a:cubicBezTo>
                      <a:pt x="200" y="2"/>
                      <a:pt x="401" y="-1"/>
                      <a:pt x="603" y="0"/>
                    </a:cubicBezTo>
                    <a:cubicBezTo>
                      <a:pt x="12532" y="0"/>
                      <a:pt x="22203" y="9670"/>
                      <a:pt x="22203" y="21600"/>
                    </a:cubicBezTo>
                    <a:cubicBezTo>
                      <a:pt x="22203" y="33529"/>
                      <a:pt x="12532" y="43199"/>
                      <a:pt x="603" y="43200"/>
                    </a:cubicBezTo>
                    <a:lnTo>
                      <a:pt x="603" y="21600"/>
                    </a:lnTo>
                    <a:close/>
                  </a:path>
                </a:pathLst>
              </a:custGeom>
              <a:solidFill>
                <a:srgbClr val="C9C9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1068" name="Line 21"/>
            <p:cNvSpPr>
              <a:spLocks noChangeShapeType="1"/>
            </p:cNvSpPr>
            <p:nvPr/>
          </p:nvSpPr>
          <p:spPr bwMode="auto">
            <a:xfrm flipV="1">
              <a:off x="3312" y="1440"/>
              <a:ext cx="528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AutoShape 22"/>
            <p:cNvSpPr>
              <a:spLocks noChangeArrowheads="1"/>
            </p:cNvSpPr>
            <p:nvPr/>
          </p:nvSpPr>
          <p:spPr bwMode="auto">
            <a:xfrm>
              <a:off x="4032" y="1296"/>
              <a:ext cx="96" cy="48"/>
            </a:xfrm>
            <a:prstGeom prst="parallelogram">
              <a:avLst>
                <a:gd name="adj" fmla="val 116667"/>
              </a:avLst>
            </a:prstGeom>
            <a:solidFill>
              <a:srgbClr val="969696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70" name="AutoShape 23"/>
            <p:cNvSpPr>
              <a:spLocks noChangeArrowheads="1"/>
            </p:cNvSpPr>
            <p:nvPr/>
          </p:nvSpPr>
          <p:spPr bwMode="auto">
            <a:xfrm flipV="1">
              <a:off x="4032" y="2016"/>
              <a:ext cx="96" cy="48"/>
            </a:xfrm>
            <a:prstGeom prst="parallelogram">
              <a:avLst>
                <a:gd name="adj" fmla="val 116667"/>
              </a:avLst>
            </a:prstGeom>
            <a:solidFill>
              <a:srgbClr val="969696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1061" name="Text Box 76"/>
          <p:cNvSpPr txBox="1">
            <a:spLocks noChangeArrowheads="1"/>
          </p:cNvSpPr>
          <p:nvPr/>
        </p:nvSpPr>
        <p:spPr bwMode="auto">
          <a:xfrm>
            <a:off x="3609975" y="4710113"/>
            <a:ext cx="1001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alibri" pitchFamily="34" charset="0"/>
            </a:endParaRPr>
          </a:p>
        </p:txBody>
      </p:sp>
      <p:sp>
        <p:nvSpPr>
          <p:cNvPr id="78" name="Right Arrow 77"/>
          <p:cNvSpPr/>
          <p:nvPr/>
        </p:nvSpPr>
        <p:spPr>
          <a:xfrm rot="8612038">
            <a:off x="2463063" y="3901040"/>
            <a:ext cx="1142448" cy="20291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003 0.00254 L 0.11997 0.002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9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8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8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9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8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8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18 0.00254 L 0.23247 0.0013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9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98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9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9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8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8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125 0.003 L 0.36806 0.00162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962 0.00162 L 0.5441 0.00162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26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 tmFilter="0, 0; .2, .5; .8, .5; 1, 0"/>
                                        <p:tgtEl>
                                          <p:spTgt spid="2980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500" autoRev="1" fill="hold"/>
                                        <p:tgtEl>
                                          <p:spTgt spid="2980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10" grpId="0" animBg="1"/>
      <p:bldP spid="298011" grpId="0" animBg="1"/>
      <p:bldP spid="298011" grpId="1" animBg="1"/>
      <p:bldP spid="298012" grpId="0" animBg="1"/>
      <p:bldP spid="298040" grpId="0" animBg="1"/>
      <p:bldP spid="298041" grpId="0" animBg="1"/>
      <p:bldP spid="298041" grpId="1" animBg="1"/>
      <p:bldP spid="298042" grpId="0" animBg="1"/>
      <p:bldP spid="298042" grpId="1" animBg="1"/>
      <p:bldP spid="298044" grpId="0" animBg="1"/>
      <p:bldP spid="298048" grpId="0" animBg="1"/>
      <p:bldP spid="298049" grpId="0" animBg="1"/>
      <p:bldP spid="298050" grpId="0" animBg="1"/>
      <p:bldP spid="298051" grpId="0"/>
      <p:bldP spid="298052" grpId="0"/>
      <p:bldP spid="2980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r"/>
            <a:r>
              <a:rPr lang="en-US" dirty="0" smtClean="0"/>
              <a:t>Open</a:t>
            </a:r>
            <a:r>
              <a:rPr lang="en-US" baseline="0" dirty="0" smtClean="0"/>
              <a:t> Interface – Concept</a:t>
            </a:r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962400" y="1828800"/>
            <a:ext cx="2567883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Interface to be defined</a:t>
            </a:r>
          </a:p>
        </p:txBody>
      </p:sp>
      <p:sp>
        <p:nvSpPr>
          <p:cNvPr id="8" name="Freeform 17"/>
          <p:cNvSpPr>
            <a:spLocks/>
          </p:cNvSpPr>
          <p:nvPr/>
        </p:nvSpPr>
        <p:spPr bwMode="auto">
          <a:xfrm rot="7553094" flipH="1" flipV="1">
            <a:off x="4752644" y="2512310"/>
            <a:ext cx="799554" cy="205648"/>
          </a:xfrm>
          <a:custGeom>
            <a:avLst/>
            <a:gdLst>
              <a:gd name="T0" fmla="*/ 664 w 664"/>
              <a:gd name="T1" fmla="*/ 8 h 72"/>
              <a:gd name="T2" fmla="*/ 432 w 664"/>
              <a:gd name="T3" fmla="*/ 8 h 72"/>
              <a:gd name="T4" fmla="*/ 512 w 664"/>
              <a:gd name="T5" fmla="*/ 56 h 72"/>
              <a:gd name="T6" fmla="*/ 0 w 664"/>
              <a:gd name="T7" fmla="*/ 72 h 72"/>
              <a:gd name="T8" fmla="*/ 0 60000 65536"/>
              <a:gd name="T9" fmla="*/ 0 60000 65536"/>
              <a:gd name="T10" fmla="*/ 0 60000 65536"/>
              <a:gd name="T11" fmla="*/ 0 60000 65536"/>
              <a:gd name="T12" fmla="*/ 0 w 664"/>
              <a:gd name="T13" fmla="*/ 0 h 72"/>
              <a:gd name="T14" fmla="*/ 664 w 664"/>
              <a:gd name="T15" fmla="*/ 72 h 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4" h="72">
                <a:moveTo>
                  <a:pt x="664" y="8"/>
                </a:moveTo>
                <a:cubicBezTo>
                  <a:pt x="560" y="4"/>
                  <a:pt x="457" y="0"/>
                  <a:pt x="432" y="8"/>
                </a:cubicBezTo>
                <a:cubicBezTo>
                  <a:pt x="407" y="16"/>
                  <a:pt x="584" y="45"/>
                  <a:pt x="512" y="56"/>
                </a:cubicBezTo>
                <a:cubicBezTo>
                  <a:pt x="440" y="67"/>
                  <a:pt x="87" y="69"/>
                  <a:pt x="0" y="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16"/>
          <p:cNvSpPr>
            <a:spLocks/>
          </p:cNvSpPr>
          <p:nvPr/>
        </p:nvSpPr>
        <p:spPr bwMode="auto">
          <a:xfrm rot="18300000" flipH="1">
            <a:off x="4685035" y="2611499"/>
            <a:ext cx="443618" cy="2283921"/>
          </a:xfrm>
          <a:custGeom>
            <a:avLst/>
            <a:gdLst>
              <a:gd name="T0" fmla="*/ 176 w 209"/>
              <a:gd name="T1" fmla="*/ 0 h 260"/>
              <a:gd name="T2" fmla="*/ 50 w 209"/>
              <a:gd name="T3" fmla="*/ 151 h 260"/>
              <a:gd name="T4" fmla="*/ 129 w 209"/>
              <a:gd name="T5" fmla="*/ 134 h 260"/>
              <a:gd name="T6" fmla="*/ 0 w 209"/>
              <a:gd name="T7" fmla="*/ 260 h 260"/>
              <a:gd name="T8" fmla="*/ 209 w 209"/>
              <a:gd name="T9" fmla="*/ 97 h 260"/>
              <a:gd name="T10" fmla="*/ 117 w 209"/>
              <a:gd name="T11" fmla="*/ 105 h 260"/>
              <a:gd name="T12" fmla="*/ 176 w 209"/>
              <a:gd name="T13" fmla="*/ 0 h 2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9"/>
              <a:gd name="T22" fmla="*/ 0 h 260"/>
              <a:gd name="T23" fmla="*/ 209 w 209"/>
              <a:gd name="T24" fmla="*/ 260 h 2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9" h="260">
                <a:moveTo>
                  <a:pt x="176" y="0"/>
                </a:moveTo>
                <a:lnTo>
                  <a:pt x="50" y="151"/>
                </a:lnTo>
                <a:lnTo>
                  <a:pt x="129" y="134"/>
                </a:lnTo>
                <a:lnTo>
                  <a:pt x="0" y="260"/>
                </a:lnTo>
                <a:lnTo>
                  <a:pt x="209" y="97"/>
                </a:lnTo>
                <a:lnTo>
                  <a:pt x="117" y="105"/>
                </a:lnTo>
                <a:lnTo>
                  <a:pt x="176" y="0"/>
                </a:lnTo>
                <a:close/>
              </a:path>
            </a:pathLst>
          </a:custGeom>
          <a:solidFill>
            <a:srgbClr val="FFFF00">
              <a:alpha val="23921"/>
            </a:srgbClr>
          </a:solidFill>
          <a:ln w="9525">
            <a:solidFill>
              <a:srgbClr val="080808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 bwMode="auto">
          <a:xfrm>
            <a:off x="4343400" y="2895600"/>
            <a:ext cx="838200" cy="152082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 bwMode="auto">
          <a:xfrm rot="60000">
            <a:off x="3696696" y="3506698"/>
            <a:ext cx="2125328" cy="1011031"/>
          </a:xfrm>
          <a:prstGeom prst="straightConnector1">
            <a:avLst/>
          </a:prstGeom>
          <a:ln w="19050">
            <a:solidFill>
              <a:schemeClr val="tx1">
                <a:alpha val="51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 rot="1560000">
            <a:off x="3546415" y="4362897"/>
            <a:ext cx="18911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alibri" pitchFamily="34" charset="0"/>
              </a:rPr>
              <a:t>Two-way communication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867400" y="3048000"/>
            <a:ext cx="2427288" cy="1931272"/>
            <a:chOff x="6096000" y="3048000"/>
            <a:chExt cx="2427288" cy="1931272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6934200" y="3048000"/>
              <a:ext cx="1589088" cy="193127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t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Mobile </a:t>
              </a:r>
            </a:p>
            <a:p>
              <a:pPr algn="ctr"/>
              <a:r>
                <a:rPr lang="en-US" sz="2000" b="1" dirty="0">
                  <a:latin typeface="Calibri" pitchFamily="34" charset="0"/>
                </a:rPr>
                <a:t>Equipment </a:t>
              </a:r>
            </a:p>
          </p:txBody>
        </p:sp>
        <p:sp>
          <p:nvSpPr>
            <p:cNvPr id="16" name="Flowchart: Data 15"/>
            <p:cNvSpPr/>
            <p:nvPr/>
          </p:nvSpPr>
          <p:spPr>
            <a:xfrm>
              <a:off x="6096000" y="4038600"/>
              <a:ext cx="1447800" cy="685800"/>
            </a:xfrm>
            <a:prstGeom prst="flowChartInputOutpu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SAE</a:t>
              </a:r>
            </a:p>
            <a:p>
              <a:pPr algn="ctr"/>
              <a:r>
                <a:rPr lang="en-US" dirty="0" smtClean="0"/>
                <a:t>J2735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19980" y="1849963"/>
            <a:ext cx="2971800" cy="2590800"/>
            <a:chOff x="304800" y="1371600"/>
            <a:chExt cx="2971800" cy="25908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04800" y="1371600"/>
              <a:ext cx="2209800" cy="25908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t"/>
            <a:lstStyle/>
            <a:p>
              <a:r>
                <a:rPr lang="en-US" sz="2000" b="1" dirty="0">
                  <a:latin typeface="Calibri" pitchFamily="34" charset="0"/>
                </a:rPr>
                <a:t>Traffic </a:t>
              </a:r>
            </a:p>
            <a:p>
              <a:r>
                <a:rPr lang="en-US" sz="2000" b="1" dirty="0">
                  <a:latin typeface="Calibri" pitchFamily="34" charset="0"/>
                </a:rPr>
                <a:t>Signal </a:t>
              </a:r>
            </a:p>
            <a:p>
              <a:r>
                <a:rPr lang="en-US" sz="2000" b="1" dirty="0">
                  <a:latin typeface="Calibri" pitchFamily="34" charset="0"/>
                </a:rPr>
                <a:t>Controller</a:t>
              </a:r>
            </a:p>
          </p:txBody>
        </p:sp>
        <p:sp>
          <p:nvSpPr>
            <p:cNvPr id="15" name="Flowchart: Data 14"/>
            <p:cNvSpPr/>
            <p:nvPr/>
          </p:nvSpPr>
          <p:spPr>
            <a:xfrm>
              <a:off x="1905000" y="2590800"/>
              <a:ext cx="1371600" cy="762000"/>
            </a:xfrm>
            <a:prstGeom prst="flowChartInputOutpu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NTCIP</a:t>
              </a:r>
            </a:p>
            <a:p>
              <a:pPr algn="ctr"/>
              <a:r>
                <a:rPr lang="en-US" dirty="0" smtClean="0"/>
                <a:t>1202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" y="2362200"/>
              <a:ext cx="1447800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NEMA TS-X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1000" y="2743200"/>
              <a:ext cx="1447800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2070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1000" y="3124200"/>
              <a:ext cx="1447800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ATC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1000" y="3505200"/>
              <a:ext cx="1447800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Others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Desirable Characteristics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/>
            <a:r>
              <a: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Minimize</a:t>
            </a:r>
            <a:r>
              <a:rPr lang="en-US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need for </a:t>
            </a:r>
            <a:r>
              <a: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standard</a:t>
            </a:r>
            <a:r>
              <a:rPr lang="en-US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objects,</a:t>
            </a:r>
            <a:r>
              <a: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or </a:t>
            </a:r>
            <a:r>
              <a:rPr lang="en-US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ideally: no</a:t>
            </a:r>
            <a:r>
              <a: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new objects</a:t>
            </a:r>
            <a:r>
              <a:rPr lang="en-US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2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Traffic Controller standard may reference SAE J2735</a:t>
            </a:r>
          </a:p>
          <a:p>
            <a:pPr rtl="0" fontAlgn="base"/>
            <a:r>
              <a: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SAEJ2735 reference NTCIP 1202</a:t>
            </a:r>
          </a:p>
          <a:p>
            <a:pPr rtl="0" fontAlgn="base"/>
            <a:r>
              <a: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Updates</a:t>
            </a:r>
            <a:r>
              <a:rPr lang="en-US" sz="3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expected for both Standards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r>
              <a:rPr lang="en-US" baseline="0" dirty="0" smtClean="0"/>
              <a:t> for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of</a:t>
            </a:r>
            <a:r>
              <a:rPr lang="en-US" baseline="0" dirty="0" smtClean="0"/>
              <a:t> relevant Past and Current research</a:t>
            </a:r>
          </a:p>
          <a:p>
            <a:r>
              <a:rPr lang="en-US" baseline="0" dirty="0" smtClean="0"/>
              <a:t>Creation of user forums</a:t>
            </a:r>
          </a:p>
          <a:p>
            <a:pPr lvl="1"/>
            <a:r>
              <a:rPr lang="en-US" dirty="0" smtClean="0"/>
              <a:t>Traffic Control</a:t>
            </a:r>
            <a:r>
              <a:rPr lang="en-US" baseline="0" dirty="0" smtClean="0"/>
              <a:t> Industries</a:t>
            </a:r>
          </a:p>
          <a:p>
            <a:pPr lvl="1"/>
            <a:r>
              <a:rPr lang="en-US" baseline="0" dirty="0" smtClean="0"/>
              <a:t>Modal Partners</a:t>
            </a:r>
          </a:p>
          <a:p>
            <a:pPr lvl="1"/>
            <a:r>
              <a:rPr lang="en-US" baseline="0" dirty="0" smtClean="0"/>
              <a:t>Vehicle and Tier-1 OEM</a:t>
            </a:r>
          </a:p>
          <a:p>
            <a:pPr lvl="0"/>
            <a:r>
              <a:rPr lang="en-US" baseline="0" dirty="0" smtClean="0"/>
              <a:t>Concept of Operation Development</a:t>
            </a:r>
          </a:p>
          <a:p>
            <a:pPr lvl="0"/>
            <a:r>
              <a:rPr lang="en-US" baseline="0" dirty="0" smtClean="0"/>
              <a:t>Prototype Development</a:t>
            </a:r>
          </a:p>
          <a:p>
            <a:pPr lvl="0"/>
            <a:r>
              <a:rPr lang="en-US" baseline="0" dirty="0" smtClean="0"/>
              <a:t>Finalize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0"/>
          <p:cNvSpPr txBox="1">
            <a:spLocks noChangeArrowheads="1"/>
          </p:cNvSpPr>
          <p:nvPr/>
        </p:nvSpPr>
        <p:spPr bwMode="auto">
          <a:xfrm>
            <a:off x="0" y="2535555"/>
            <a:ext cx="6858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spcBef>
                <a:spcPct val="50000"/>
              </a:spcBef>
            </a:pPr>
            <a:endParaRPr lang="en-US" sz="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054" name="Text Box 100"/>
          <p:cNvSpPr txBox="1">
            <a:spLocks noChangeArrowheads="1"/>
          </p:cNvSpPr>
          <p:nvPr/>
        </p:nvSpPr>
        <p:spPr bwMode="auto">
          <a:xfrm>
            <a:off x="0" y="1472565"/>
            <a:ext cx="685800" cy="47244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endParaRPr lang="en-US" sz="800" b="1" i="1">
              <a:latin typeface="Times New Roman" pitchFamily="18" charset="0"/>
            </a:endParaRPr>
          </a:p>
        </p:txBody>
      </p:sp>
      <p:sp>
        <p:nvSpPr>
          <p:cNvPr id="2055" name="Text Box 144"/>
          <p:cNvSpPr txBox="1">
            <a:spLocks noChangeArrowheads="1"/>
          </p:cNvSpPr>
          <p:nvPr/>
        </p:nvSpPr>
        <p:spPr bwMode="auto">
          <a:xfrm>
            <a:off x="0" y="5074920"/>
            <a:ext cx="685800" cy="35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spcBef>
                <a:spcPct val="50000"/>
              </a:spcBef>
            </a:pPr>
            <a:endParaRPr lang="en-US" sz="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Text Box 145"/>
          <p:cNvSpPr txBox="1">
            <a:spLocks noChangeArrowheads="1"/>
          </p:cNvSpPr>
          <p:nvPr/>
        </p:nvSpPr>
        <p:spPr bwMode="auto">
          <a:xfrm>
            <a:off x="0" y="5547360"/>
            <a:ext cx="6858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spcBef>
                <a:spcPct val="50000"/>
              </a:spcBef>
            </a:pPr>
            <a:endParaRPr lang="en-US" sz="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TextBox 107"/>
          <p:cNvSpPr txBox="1">
            <a:spLocks noChangeArrowheads="1"/>
          </p:cNvSpPr>
          <p:nvPr/>
        </p:nvSpPr>
        <p:spPr bwMode="auto">
          <a:xfrm>
            <a:off x="0" y="5370195"/>
            <a:ext cx="6858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100" b="1" dirty="0">
                <a:latin typeface="Arial" pitchFamily="34" charset="0"/>
                <a:cs typeface="Arial" pitchFamily="34" charset="0"/>
              </a:rPr>
              <a:t>Track 5</a:t>
            </a:r>
          </a:p>
        </p:txBody>
      </p:sp>
      <p:sp>
        <p:nvSpPr>
          <p:cNvPr id="2060" name="TextBox 108"/>
          <p:cNvSpPr txBox="1">
            <a:spLocks noChangeArrowheads="1"/>
          </p:cNvSpPr>
          <p:nvPr/>
        </p:nvSpPr>
        <p:spPr bwMode="auto">
          <a:xfrm>
            <a:off x="0" y="1826895"/>
            <a:ext cx="67839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100" b="1" dirty="0">
                <a:latin typeface="Arial" pitchFamily="34" charset="0"/>
                <a:cs typeface="Arial" pitchFamily="34" charset="0"/>
              </a:rPr>
              <a:t>Track 1</a:t>
            </a:r>
          </a:p>
        </p:txBody>
      </p:sp>
      <p:sp>
        <p:nvSpPr>
          <p:cNvPr id="2061" name="TextBox 109"/>
          <p:cNvSpPr txBox="1">
            <a:spLocks noChangeArrowheads="1"/>
          </p:cNvSpPr>
          <p:nvPr/>
        </p:nvSpPr>
        <p:spPr bwMode="auto">
          <a:xfrm>
            <a:off x="0" y="2514600"/>
            <a:ext cx="6858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100" b="1" dirty="0">
                <a:latin typeface="Arial" pitchFamily="34" charset="0"/>
                <a:cs typeface="Arial" pitchFamily="34" charset="0"/>
              </a:rPr>
              <a:t>Track 2</a:t>
            </a:r>
          </a:p>
        </p:txBody>
      </p:sp>
      <p:sp>
        <p:nvSpPr>
          <p:cNvPr id="2062" name="TextBox 111"/>
          <p:cNvSpPr txBox="1">
            <a:spLocks noChangeArrowheads="1"/>
          </p:cNvSpPr>
          <p:nvPr/>
        </p:nvSpPr>
        <p:spPr bwMode="auto">
          <a:xfrm>
            <a:off x="-11114" y="2004060"/>
            <a:ext cx="696913" cy="29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dirty="0">
                <a:latin typeface="Arial" pitchFamily="34" charset="0"/>
                <a:cs typeface="Arial" pitchFamily="34" charset="0"/>
              </a:rPr>
              <a:t>Project </a:t>
            </a:r>
          </a:p>
          <a:p>
            <a:pPr algn="r">
              <a:lnSpc>
                <a:spcPts val="800"/>
              </a:lnSpc>
            </a:pPr>
            <a:r>
              <a:rPr lang="en-US" sz="900" dirty="0" err="1">
                <a:latin typeface="Arial" pitchFamily="34" charset="0"/>
                <a:cs typeface="Arial" pitchFamily="34" charset="0"/>
              </a:rPr>
              <a:t>Mgmnt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3" name="TextBox 112"/>
          <p:cNvSpPr txBox="1">
            <a:spLocks noChangeArrowheads="1"/>
          </p:cNvSpPr>
          <p:nvPr/>
        </p:nvSpPr>
        <p:spPr bwMode="auto">
          <a:xfrm>
            <a:off x="0" y="3657600"/>
            <a:ext cx="685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r"/>
            <a:r>
              <a:rPr lang="en-US" sz="900" dirty="0" err="1">
                <a:latin typeface="Arial" pitchFamily="34" charset="0"/>
                <a:cs typeface="Arial" pitchFamily="34" charset="0"/>
              </a:rPr>
              <a:t>Rqrmnts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TextBox 119"/>
          <p:cNvSpPr txBox="1">
            <a:spLocks noChangeArrowheads="1"/>
          </p:cNvSpPr>
          <p:nvPr/>
        </p:nvSpPr>
        <p:spPr bwMode="auto">
          <a:xfrm>
            <a:off x="0" y="3421380"/>
            <a:ext cx="6858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100" b="1" dirty="0">
                <a:latin typeface="Arial" pitchFamily="34" charset="0"/>
                <a:cs typeface="Arial" pitchFamily="34" charset="0"/>
              </a:rPr>
              <a:t>Track 3</a:t>
            </a:r>
          </a:p>
        </p:txBody>
      </p:sp>
      <p:sp>
        <p:nvSpPr>
          <p:cNvPr id="2065" name="TextBox 120"/>
          <p:cNvSpPr txBox="1">
            <a:spLocks noChangeArrowheads="1"/>
          </p:cNvSpPr>
          <p:nvPr/>
        </p:nvSpPr>
        <p:spPr bwMode="auto">
          <a:xfrm>
            <a:off x="0" y="4648200"/>
            <a:ext cx="6858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100" b="1" dirty="0">
                <a:latin typeface="Arial" pitchFamily="34" charset="0"/>
                <a:cs typeface="Arial" pitchFamily="34" charset="0"/>
              </a:rPr>
              <a:t>Track 4</a:t>
            </a:r>
          </a:p>
        </p:txBody>
      </p:sp>
      <p:sp>
        <p:nvSpPr>
          <p:cNvPr id="2066" name="TextBox 121"/>
          <p:cNvSpPr txBox="1">
            <a:spLocks noChangeArrowheads="1"/>
          </p:cNvSpPr>
          <p:nvPr/>
        </p:nvSpPr>
        <p:spPr bwMode="auto">
          <a:xfrm>
            <a:off x="0" y="2819400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r"/>
            <a:r>
              <a:rPr lang="en-US" sz="900" dirty="0">
                <a:latin typeface="Arial" pitchFamily="34" charset="0"/>
                <a:cs typeface="Arial" pitchFamily="34" charset="0"/>
              </a:rPr>
              <a:t>Concept Definition</a:t>
            </a:r>
          </a:p>
        </p:txBody>
      </p:sp>
      <p:sp>
        <p:nvSpPr>
          <p:cNvPr id="2067" name="TextBox 123"/>
          <p:cNvSpPr txBox="1">
            <a:spLocks noChangeArrowheads="1"/>
          </p:cNvSpPr>
          <p:nvPr/>
        </p:nvSpPr>
        <p:spPr bwMode="auto">
          <a:xfrm>
            <a:off x="0" y="5638800"/>
            <a:ext cx="685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Arial" pitchFamily="34" charset="0"/>
                <a:cs typeface="Arial" pitchFamily="34" charset="0"/>
              </a:rPr>
              <a:t>Testing</a:t>
            </a:r>
          </a:p>
        </p:txBody>
      </p:sp>
      <p:sp>
        <p:nvSpPr>
          <p:cNvPr id="2068" name="TextBox 124"/>
          <p:cNvSpPr txBox="1">
            <a:spLocks noChangeArrowheads="1"/>
          </p:cNvSpPr>
          <p:nvPr/>
        </p:nvSpPr>
        <p:spPr bwMode="auto">
          <a:xfrm>
            <a:off x="1" y="4876800"/>
            <a:ext cx="685800" cy="220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900" dirty="0">
                <a:latin typeface="Arial" pitchFamily="34" charset="0"/>
                <a:cs typeface="Arial" pitchFamily="34" charset="0"/>
              </a:rPr>
              <a:t>Prototype</a:t>
            </a:r>
          </a:p>
        </p:txBody>
      </p:sp>
      <p:sp>
        <p:nvSpPr>
          <p:cNvPr id="2077" name="Text Box 145"/>
          <p:cNvSpPr txBox="1">
            <a:spLocks noChangeArrowheads="1"/>
          </p:cNvSpPr>
          <p:nvPr/>
        </p:nvSpPr>
        <p:spPr bwMode="auto">
          <a:xfrm>
            <a:off x="0" y="5724525"/>
            <a:ext cx="6858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 anchorCtr="1"/>
          <a:lstStyle/>
          <a:p>
            <a:pPr algn="r">
              <a:spcBef>
                <a:spcPct val="50000"/>
              </a:spcBef>
            </a:pPr>
            <a:endParaRPr lang="en-US" sz="900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685800" y="1295400"/>
            <a:ext cx="8305800" cy="4665345"/>
            <a:chOff x="685800" y="1295400"/>
            <a:chExt cx="8458200" cy="4665345"/>
          </a:xfrm>
        </p:grpSpPr>
        <p:sp>
          <p:nvSpPr>
            <p:cNvPr id="2050" name="Text Box 159"/>
            <p:cNvSpPr txBox="1">
              <a:spLocks noChangeArrowheads="1"/>
            </p:cNvSpPr>
            <p:nvPr/>
          </p:nvSpPr>
          <p:spPr bwMode="auto">
            <a:xfrm>
              <a:off x="7467600" y="4307205"/>
              <a:ext cx="16764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800">
                  <a:latin typeface="Arial" pitchFamily="34" charset="0"/>
                  <a:cs typeface="Arial" pitchFamily="34" charset="0"/>
                </a:rPr>
                <a:t>Finalize Interface Definition</a:t>
              </a:r>
            </a:p>
          </p:txBody>
        </p:sp>
        <p:sp>
          <p:nvSpPr>
            <p:cNvPr id="2051" name="Rectangle 4"/>
            <p:cNvSpPr>
              <a:spLocks noChangeArrowheads="1"/>
            </p:cNvSpPr>
            <p:nvPr/>
          </p:nvSpPr>
          <p:spPr bwMode="auto">
            <a:xfrm>
              <a:off x="685800" y="1649730"/>
              <a:ext cx="8458200" cy="431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>
                <a:latin typeface="Times New Roman" pitchFamily="18" charset="0"/>
              </a:endParaRPr>
            </a:p>
          </p:txBody>
        </p:sp>
        <p:grpSp>
          <p:nvGrpSpPr>
            <p:cNvPr id="2" name="Group 204"/>
            <p:cNvGrpSpPr>
              <a:grpSpLocks/>
            </p:cNvGrpSpPr>
            <p:nvPr/>
          </p:nvGrpSpPr>
          <p:grpSpPr bwMode="auto">
            <a:xfrm>
              <a:off x="3429000" y="1295400"/>
              <a:ext cx="2870200" cy="366633"/>
              <a:chOff x="96" y="480"/>
              <a:chExt cx="768" cy="384"/>
            </a:xfrm>
          </p:grpSpPr>
          <p:sp>
            <p:nvSpPr>
              <p:cNvPr id="2112" name="Rectangle 205"/>
              <p:cNvSpPr>
                <a:spLocks noChangeArrowheads="1"/>
              </p:cNvSpPr>
              <p:nvPr/>
            </p:nvSpPr>
            <p:spPr bwMode="auto">
              <a:xfrm>
                <a:off x="96" y="480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400" b="1">
                    <a:latin typeface="Arial" pitchFamily="34" charset="0"/>
                    <a:cs typeface="Arial" pitchFamily="34" charset="0"/>
                  </a:rPr>
                  <a:t>CY 2011</a:t>
                </a:r>
              </a:p>
            </p:txBody>
          </p:sp>
          <p:sp>
            <p:nvSpPr>
              <p:cNvPr id="2113" name="Rectangle 206"/>
              <p:cNvSpPr>
                <a:spLocks noChangeArrowheads="1"/>
              </p:cNvSpPr>
              <p:nvPr/>
            </p:nvSpPr>
            <p:spPr bwMode="auto">
              <a:xfrm>
                <a:off x="96" y="672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400" b="1">
                    <a:latin typeface="Arial" pitchFamily="34" charset="0"/>
                    <a:cs typeface="Arial" pitchFamily="34" charset="0"/>
                  </a:rPr>
                  <a:t>1Q</a:t>
                </a:r>
              </a:p>
            </p:txBody>
          </p:sp>
          <p:sp>
            <p:nvSpPr>
              <p:cNvPr id="2114" name="Rectangle 207"/>
              <p:cNvSpPr>
                <a:spLocks noChangeArrowheads="1"/>
              </p:cNvSpPr>
              <p:nvPr/>
            </p:nvSpPr>
            <p:spPr bwMode="auto">
              <a:xfrm>
                <a:off x="288" y="672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400" b="1">
                    <a:latin typeface="Arial" pitchFamily="34" charset="0"/>
                    <a:cs typeface="Arial" pitchFamily="34" charset="0"/>
                  </a:rPr>
                  <a:t>2Q</a:t>
                </a:r>
              </a:p>
            </p:txBody>
          </p:sp>
          <p:sp>
            <p:nvSpPr>
              <p:cNvPr id="2115" name="Rectangle 208"/>
              <p:cNvSpPr>
                <a:spLocks noChangeArrowheads="1"/>
              </p:cNvSpPr>
              <p:nvPr/>
            </p:nvSpPr>
            <p:spPr bwMode="auto">
              <a:xfrm>
                <a:off x="480" y="672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400" b="1">
                    <a:latin typeface="Arial" pitchFamily="34" charset="0"/>
                    <a:cs typeface="Arial" pitchFamily="34" charset="0"/>
                  </a:rPr>
                  <a:t>3Q</a:t>
                </a:r>
              </a:p>
            </p:txBody>
          </p:sp>
          <p:sp>
            <p:nvSpPr>
              <p:cNvPr id="2116" name="Rectangle 209"/>
              <p:cNvSpPr>
                <a:spLocks noChangeArrowheads="1"/>
              </p:cNvSpPr>
              <p:nvPr/>
            </p:nvSpPr>
            <p:spPr bwMode="auto">
              <a:xfrm>
                <a:off x="672" y="672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400" b="1">
                    <a:latin typeface="Arial" pitchFamily="34" charset="0"/>
                    <a:cs typeface="Arial" pitchFamily="34" charset="0"/>
                  </a:rPr>
                  <a:t>4Q</a:t>
                </a:r>
              </a:p>
            </p:txBody>
          </p:sp>
        </p:grpSp>
        <p:grpSp>
          <p:nvGrpSpPr>
            <p:cNvPr id="3" name="Group 210"/>
            <p:cNvGrpSpPr>
              <a:grpSpLocks/>
            </p:cNvGrpSpPr>
            <p:nvPr/>
          </p:nvGrpSpPr>
          <p:grpSpPr bwMode="auto">
            <a:xfrm>
              <a:off x="685800" y="1295400"/>
              <a:ext cx="2743200" cy="366633"/>
              <a:chOff x="96" y="480"/>
              <a:chExt cx="768" cy="384"/>
            </a:xfrm>
          </p:grpSpPr>
          <p:sp>
            <p:nvSpPr>
              <p:cNvPr id="2107" name="Rectangle 211"/>
              <p:cNvSpPr>
                <a:spLocks noChangeArrowheads="1"/>
              </p:cNvSpPr>
              <p:nvPr/>
            </p:nvSpPr>
            <p:spPr bwMode="auto">
              <a:xfrm>
                <a:off x="96" y="480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400" b="1">
                    <a:latin typeface="Arial" pitchFamily="34" charset="0"/>
                    <a:cs typeface="Arial" pitchFamily="34" charset="0"/>
                  </a:rPr>
                  <a:t>CY 2010</a:t>
                </a:r>
              </a:p>
            </p:txBody>
          </p:sp>
          <p:sp>
            <p:nvSpPr>
              <p:cNvPr id="2108" name="Rectangle 212"/>
              <p:cNvSpPr>
                <a:spLocks noChangeArrowheads="1"/>
              </p:cNvSpPr>
              <p:nvPr/>
            </p:nvSpPr>
            <p:spPr bwMode="auto">
              <a:xfrm>
                <a:off x="96" y="672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400" b="1">
                    <a:latin typeface="Arial" pitchFamily="34" charset="0"/>
                    <a:cs typeface="Arial" pitchFamily="34" charset="0"/>
                  </a:rPr>
                  <a:t>1Q</a:t>
                </a:r>
              </a:p>
            </p:txBody>
          </p:sp>
          <p:sp>
            <p:nvSpPr>
              <p:cNvPr id="2109" name="Rectangle 213"/>
              <p:cNvSpPr>
                <a:spLocks noChangeArrowheads="1"/>
              </p:cNvSpPr>
              <p:nvPr/>
            </p:nvSpPr>
            <p:spPr bwMode="auto">
              <a:xfrm>
                <a:off x="288" y="672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400" b="1">
                    <a:latin typeface="Arial" pitchFamily="34" charset="0"/>
                    <a:cs typeface="Arial" pitchFamily="34" charset="0"/>
                  </a:rPr>
                  <a:t>2Q</a:t>
                </a:r>
              </a:p>
            </p:txBody>
          </p:sp>
          <p:sp>
            <p:nvSpPr>
              <p:cNvPr id="2110" name="Rectangle 214"/>
              <p:cNvSpPr>
                <a:spLocks noChangeArrowheads="1"/>
              </p:cNvSpPr>
              <p:nvPr/>
            </p:nvSpPr>
            <p:spPr bwMode="auto">
              <a:xfrm>
                <a:off x="480" y="672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400" b="1">
                    <a:latin typeface="Arial" pitchFamily="34" charset="0"/>
                    <a:cs typeface="Arial" pitchFamily="34" charset="0"/>
                  </a:rPr>
                  <a:t>3Q</a:t>
                </a:r>
              </a:p>
            </p:txBody>
          </p:sp>
          <p:sp>
            <p:nvSpPr>
              <p:cNvPr id="2111" name="Rectangle 215"/>
              <p:cNvSpPr>
                <a:spLocks noChangeArrowheads="1"/>
              </p:cNvSpPr>
              <p:nvPr/>
            </p:nvSpPr>
            <p:spPr bwMode="auto">
              <a:xfrm>
                <a:off x="672" y="672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400" b="1">
                    <a:latin typeface="Arial" pitchFamily="34" charset="0"/>
                    <a:cs typeface="Arial" pitchFamily="34" charset="0"/>
                  </a:rPr>
                  <a:t>4Q</a:t>
                </a:r>
              </a:p>
            </p:txBody>
          </p:sp>
        </p:grpSp>
        <p:sp>
          <p:nvSpPr>
            <p:cNvPr id="2069" name="Text Box 148"/>
            <p:cNvSpPr txBox="1">
              <a:spLocks noChangeArrowheads="1"/>
            </p:cNvSpPr>
            <p:nvPr/>
          </p:nvSpPr>
          <p:spPr bwMode="auto">
            <a:xfrm>
              <a:off x="3505200" y="2712720"/>
              <a:ext cx="304800" cy="2952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1"/>
            <a:lstStyle/>
            <a:p>
              <a:pPr algn="ctr"/>
              <a:r>
                <a:rPr lang="en-US" sz="800">
                  <a:latin typeface="Arial" pitchFamily="34" charset="0"/>
                  <a:cs typeface="Arial" pitchFamily="34" charset="0"/>
                </a:rPr>
                <a:t>Con Ops</a:t>
              </a:r>
            </a:p>
          </p:txBody>
        </p:sp>
        <p:sp>
          <p:nvSpPr>
            <p:cNvPr id="2070" name="AutoShape 240"/>
            <p:cNvSpPr>
              <a:spLocks noChangeArrowheads="1"/>
            </p:cNvSpPr>
            <p:nvPr/>
          </p:nvSpPr>
          <p:spPr bwMode="auto">
            <a:xfrm>
              <a:off x="8382000" y="4189095"/>
              <a:ext cx="152400" cy="118110"/>
            </a:xfrm>
            <a:prstGeom prst="diamond">
              <a:avLst/>
            </a:prstGeom>
            <a:solidFill>
              <a:srgbClr val="009900">
                <a:alpha val="49803"/>
              </a:srgbClr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>
                <a:lnSpc>
                  <a:spcPct val="90000"/>
                </a:lnSpc>
              </a:pPr>
              <a:endParaRPr lang="en-US" sz="1000" b="1">
                <a:latin typeface="Times New Roman" pitchFamily="18" charset="0"/>
              </a:endParaRPr>
            </a:p>
          </p:txBody>
        </p:sp>
        <p:sp>
          <p:nvSpPr>
            <p:cNvPr id="2071" name="Line 178"/>
            <p:cNvSpPr>
              <a:spLocks noChangeShapeType="1"/>
            </p:cNvSpPr>
            <p:nvPr/>
          </p:nvSpPr>
          <p:spPr bwMode="auto">
            <a:xfrm>
              <a:off x="685800" y="3303270"/>
              <a:ext cx="845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Line 179"/>
            <p:cNvSpPr>
              <a:spLocks noChangeShapeType="1"/>
            </p:cNvSpPr>
            <p:nvPr/>
          </p:nvSpPr>
          <p:spPr bwMode="auto">
            <a:xfrm>
              <a:off x="685800" y="2417445"/>
              <a:ext cx="845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3" name="Text Box 148"/>
            <p:cNvSpPr txBox="1">
              <a:spLocks noChangeArrowheads="1"/>
            </p:cNvSpPr>
            <p:nvPr/>
          </p:nvSpPr>
          <p:spPr bwMode="auto">
            <a:xfrm>
              <a:off x="2209800" y="2004060"/>
              <a:ext cx="381000" cy="35433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1"/>
            <a:lstStyle/>
            <a:p>
              <a:pPr algn="ctr"/>
              <a:r>
                <a:rPr lang="en-US" sz="800">
                  <a:latin typeface="Arial" pitchFamily="34" charset="0"/>
                  <a:cs typeface="Arial" pitchFamily="34" charset="0"/>
                </a:rPr>
                <a:t>PMP &amp; SEMP</a:t>
              </a:r>
            </a:p>
          </p:txBody>
        </p:sp>
        <p:sp>
          <p:nvSpPr>
            <p:cNvPr id="2074" name="Text Box 148"/>
            <p:cNvSpPr txBox="1">
              <a:spLocks noChangeArrowheads="1"/>
            </p:cNvSpPr>
            <p:nvPr/>
          </p:nvSpPr>
          <p:spPr bwMode="auto">
            <a:xfrm>
              <a:off x="5410200" y="3362325"/>
              <a:ext cx="762000" cy="23622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1"/>
            <a:lstStyle/>
            <a:p>
              <a:pPr algn="ctr"/>
              <a:r>
                <a:rPr lang="en-US" sz="800">
                  <a:latin typeface="Arial" pitchFamily="34" charset="0"/>
                  <a:cs typeface="Arial" pitchFamily="34" charset="0"/>
                </a:rPr>
                <a:t>Update</a:t>
              </a:r>
            </a:p>
            <a:p>
              <a:pPr algn="ctr"/>
              <a:r>
                <a:rPr lang="en-US" sz="800">
                  <a:latin typeface="Arial" pitchFamily="34" charset="0"/>
                  <a:cs typeface="Arial" pitchFamily="34" charset="0"/>
                </a:rPr>
                <a:t>Requirements</a:t>
              </a:r>
            </a:p>
          </p:txBody>
        </p:sp>
        <p:sp>
          <p:nvSpPr>
            <p:cNvPr id="2075" name="Line 196"/>
            <p:cNvSpPr>
              <a:spLocks noChangeShapeType="1"/>
            </p:cNvSpPr>
            <p:nvPr/>
          </p:nvSpPr>
          <p:spPr bwMode="auto">
            <a:xfrm>
              <a:off x="685800" y="4011930"/>
              <a:ext cx="845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" name="Line 199"/>
            <p:cNvSpPr>
              <a:spLocks noChangeShapeType="1"/>
            </p:cNvSpPr>
            <p:nvPr/>
          </p:nvSpPr>
          <p:spPr bwMode="auto">
            <a:xfrm>
              <a:off x="685800" y="5370195"/>
              <a:ext cx="845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" name="AutoShape 236"/>
            <p:cNvSpPr>
              <a:spLocks noChangeArrowheads="1"/>
            </p:cNvSpPr>
            <p:nvPr/>
          </p:nvSpPr>
          <p:spPr bwMode="auto">
            <a:xfrm>
              <a:off x="5029200" y="4130040"/>
              <a:ext cx="152400" cy="118110"/>
            </a:xfrm>
            <a:prstGeom prst="diamond">
              <a:avLst/>
            </a:prstGeom>
            <a:solidFill>
              <a:srgbClr val="009900">
                <a:alpha val="50195"/>
              </a:srgbClr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>
                <a:lnSpc>
                  <a:spcPct val="90000"/>
                </a:lnSpc>
              </a:pPr>
              <a:endParaRPr lang="en-US" sz="1000" b="1">
                <a:latin typeface="Times New Roman" pitchFamily="18" charset="0"/>
              </a:endParaRPr>
            </a:p>
          </p:txBody>
        </p:sp>
        <p:sp>
          <p:nvSpPr>
            <p:cNvPr id="2079" name="Text Box 148"/>
            <p:cNvSpPr txBox="1">
              <a:spLocks noChangeArrowheads="1"/>
            </p:cNvSpPr>
            <p:nvPr/>
          </p:nvSpPr>
          <p:spPr bwMode="auto">
            <a:xfrm>
              <a:off x="3886200" y="4366260"/>
              <a:ext cx="1066800" cy="35433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1"/>
            <a:lstStyle/>
            <a:p>
              <a:pPr algn="ctr"/>
              <a:r>
                <a:rPr lang="en-US" sz="800" dirty="0">
                  <a:latin typeface="Arial" pitchFamily="34" charset="0"/>
                  <a:cs typeface="Arial" pitchFamily="34" charset="0"/>
                </a:rPr>
                <a:t> Build Environment for prototype evaluation</a:t>
              </a:r>
            </a:p>
          </p:txBody>
        </p:sp>
        <p:sp>
          <p:nvSpPr>
            <p:cNvPr id="2080" name="Text Box 148"/>
            <p:cNvSpPr txBox="1">
              <a:spLocks noChangeArrowheads="1"/>
            </p:cNvSpPr>
            <p:nvPr/>
          </p:nvSpPr>
          <p:spPr bwMode="auto">
            <a:xfrm>
              <a:off x="4267200" y="4070985"/>
              <a:ext cx="685800" cy="23622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1"/>
            <a:lstStyle/>
            <a:p>
              <a:pPr algn="ctr"/>
              <a:r>
                <a:rPr lang="en-US" sz="800">
                  <a:latin typeface="Arial" pitchFamily="34" charset="0"/>
                  <a:cs typeface="Arial" pitchFamily="34" charset="0"/>
                </a:rPr>
                <a:t>Develop (2) Prototypes</a:t>
              </a:r>
            </a:p>
          </p:txBody>
        </p:sp>
        <p:sp>
          <p:nvSpPr>
            <p:cNvPr id="2081" name="Text Box 148"/>
            <p:cNvSpPr txBox="1">
              <a:spLocks noChangeArrowheads="1"/>
            </p:cNvSpPr>
            <p:nvPr/>
          </p:nvSpPr>
          <p:spPr bwMode="auto">
            <a:xfrm>
              <a:off x="5638800" y="5133975"/>
              <a:ext cx="2514600" cy="1771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1"/>
            <a:lstStyle/>
            <a:p>
              <a:pPr algn="ctr"/>
              <a:r>
                <a:rPr lang="en-US" sz="800">
                  <a:latin typeface="Arial" pitchFamily="34" charset="0"/>
                  <a:cs typeface="Arial" pitchFamily="34" charset="0"/>
                </a:rPr>
                <a:t>Develop Prototypes with additional vendors</a:t>
              </a:r>
            </a:p>
          </p:txBody>
        </p:sp>
        <p:sp>
          <p:nvSpPr>
            <p:cNvPr id="2082" name="Text Box 148"/>
            <p:cNvSpPr txBox="1">
              <a:spLocks noChangeArrowheads="1"/>
            </p:cNvSpPr>
            <p:nvPr/>
          </p:nvSpPr>
          <p:spPr bwMode="auto">
            <a:xfrm>
              <a:off x="1676400" y="1767840"/>
              <a:ext cx="381000" cy="23622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1"/>
            <a:lstStyle/>
            <a:p>
              <a:pPr algn="ctr"/>
              <a:r>
                <a:rPr lang="en-US" sz="800">
                  <a:latin typeface="Arial" pitchFamily="34" charset="0"/>
                  <a:cs typeface="Arial" pitchFamily="34" charset="0"/>
                </a:rPr>
                <a:t>Issue SOW</a:t>
              </a:r>
            </a:p>
          </p:txBody>
        </p:sp>
        <p:sp>
          <p:nvSpPr>
            <p:cNvPr id="2083" name="Text Box 168"/>
            <p:cNvSpPr txBox="1">
              <a:spLocks noChangeArrowheads="1"/>
            </p:cNvSpPr>
            <p:nvPr/>
          </p:nvSpPr>
          <p:spPr bwMode="auto">
            <a:xfrm>
              <a:off x="4114800" y="3539490"/>
              <a:ext cx="914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800">
                  <a:latin typeface="Arial" pitchFamily="34" charset="0"/>
                  <a:cs typeface="Arial" pitchFamily="34" charset="0"/>
                </a:rPr>
                <a:t>RequirementsWalkthrough</a:t>
              </a:r>
            </a:p>
          </p:txBody>
        </p:sp>
        <p:sp>
          <p:nvSpPr>
            <p:cNvPr id="2084" name="Text Box 148"/>
            <p:cNvSpPr txBox="1">
              <a:spLocks noChangeArrowheads="1"/>
            </p:cNvSpPr>
            <p:nvPr/>
          </p:nvSpPr>
          <p:spPr bwMode="auto">
            <a:xfrm>
              <a:off x="3048000" y="2712720"/>
              <a:ext cx="381000" cy="2952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1"/>
            <a:lstStyle/>
            <a:p>
              <a:pPr algn="ctr"/>
              <a:r>
                <a:rPr lang="en-US" sz="800">
                  <a:latin typeface="Arial" pitchFamily="34" charset="0"/>
                  <a:cs typeface="Arial" pitchFamily="34" charset="0"/>
                </a:rPr>
                <a:t>Cap Anal</a:t>
              </a:r>
            </a:p>
          </p:txBody>
        </p:sp>
        <p:sp>
          <p:nvSpPr>
            <p:cNvPr id="2085" name="Text Box 148"/>
            <p:cNvSpPr txBox="1">
              <a:spLocks noChangeArrowheads="1"/>
            </p:cNvSpPr>
            <p:nvPr/>
          </p:nvSpPr>
          <p:spPr bwMode="auto">
            <a:xfrm>
              <a:off x="2438400" y="2476500"/>
              <a:ext cx="457200" cy="23622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1"/>
            <a:lstStyle/>
            <a:p>
              <a:pPr algn="ctr"/>
              <a:r>
                <a:rPr lang="en-US" sz="800">
                  <a:latin typeface="Arial" pitchFamily="34" charset="0"/>
                  <a:cs typeface="Arial" pitchFamily="34" charset="0"/>
                </a:rPr>
                <a:t>Rsrch/ Lit  Rev</a:t>
              </a:r>
            </a:p>
          </p:txBody>
        </p:sp>
        <p:sp>
          <p:nvSpPr>
            <p:cNvPr id="2086" name="Text Box 164"/>
            <p:cNvSpPr txBox="1">
              <a:spLocks noChangeArrowheads="1"/>
            </p:cNvSpPr>
            <p:nvPr/>
          </p:nvSpPr>
          <p:spPr bwMode="auto">
            <a:xfrm>
              <a:off x="2209800" y="1708785"/>
              <a:ext cx="685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800">
                  <a:latin typeface="Arial" pitchFamily="34" charset="0"/>
                  <a:cs typeface="Arial" pitchFamily="34" charset="0"/>
                </a:rPr>
                <a:t>Contract Award</a:t>
              </a:r>
            </a:p>
          </p:txBody>
        </p:sp>
        <p:sp>
          <p:nvSpPr>
            <p:cNvPr id="2087" name="AutoShape 230"/>
            <p:cNvSpPr>
              <a:spLocks noChangeArrowheads="1"/>
            </p:cNvSpPr>
            <p:nvPr/>
          </p:nvSpPr>
          <p:spPr bwMode="auto">
            <a:xfrm>
              <a:off x="2133600" y="1826895"/>
              <a:ext cx="152400" cy="118110"/>
            </a:xfrm>
            <a:prstGeom prst="diamond">
              <a:avLst/>
            </a:prstGeom>
            <a:solidFill>
              <a:srgbClr val="009900">
                <a:alpha val="50195"/>
              </a:srgbClr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>
                <a:lnSpc>
                  <a:spcPct val="90000"/>
                </a:lnSpc>
              </a:pPr>
              <a:endParaRPr lang="en-US" sz="1000" b="1">
                <a:latin typeface="Times New Roman" pitchFamily="18" charset="0"/>
              </a:endParaRPr>
            </a:p>
          </p:txBody>
        </p:sp>
        <p:sp>
          <p:nvSpPr>
            <p:cNvPr id="2088" name="Text Box 148"/>
            <p:cNvSpPr txBox="1">
              <a:spLocks noChangeArrowheads="1"/>
            </p:cNvSpPr>
            <p:nvPr/>
          </p:nvSpPr>
          <p:spPr bwMode="auto">
            <a:xfrm>
              <a:off x="5562600" y="4070985"/>
              <a:ext cx="914400" cy="4724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1"/>
            <a:lstStyle/>
            <a:p>
              <a:pPr algn="ctr"/>
              <a:r>
                <a:rPr lang="en-US" sz="800">
                  <a:latin typeface="Arial" pitchFamily="34" charset="0"/>
                  <a:cs typeface="Arial" pitchFamily="34" charset="0"/>
                </a:rPr>
                <a:t>Integrate  SPaT with Map, Positioning, &amp; Security</a:t>
              </a:r>
            </a:p>
          </p:txBody>
        </p:sp>
        <p:sp>
          <p:nvSpPr>
            <p:cNvPr id="2089" name="AutoShape 240"/>
            <p:cNvSpPr>
              <a:spLocks noChangeArrowheads="1"/>
            </p:cNvSpPr>
            <p:nvPr/>
          </p:nvSpPr>
          <p:spPr bwMode="auto">
            <a:xfrm>
              <a:off x="2971800" y="2535555"/>
              <a:ext cx="152400" cy="118110"/>
            </a:xfrm>
            <a:prstGeom prst="diamond">
              <a:avLst/>
            </a:prstGeom>
            <a:solidFill>
              <a:srgbClr val="009900">
                <a:alpha val="49803"/>
              </a:srgbClr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>
                <a:lnSpc>
                  <a:spcPct val="90000"/>
                </a:lnSpc>
              </a:pPr>
              <a:endParaRPr lang="en-US" sz="1000" b="1">
                <a:latin typeface="Times New Roman" pitchFamily="18" charset="0"/>
              </a:endParaRPr>
            </a:p>
          </p:txBody>
        </p:sp>
        <p:sp>
          <p:nvSpPr>
            <p:cNvPr id="2090" name="Text Box 168"/>
            <p:cNvSpPr txBox="1">
              <a:spLocks noChangeArrowheads="1"/>
            </p:cNvSpPr>
            <p:nvPr/>
          </p:nvSpPr>
          <p:spPr bwMode="auto">
            <a:xfrm>
              <a:off x="3048000" y="2476500"/>
              <a:ext cx="198120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800">
                  <a:latin typeface="Arial" pitchFamily="34" charset="0"/>
                  <a:cs typeface="Arial" pitchFamily="34" charset="0"/>
                </a:rPr>
                <a:t> Subject Matter Expert Workshop</a:t>
              </a:r>
            </a:p>
          </p:txBody>
        </p:sp>
        <p:grpSp>
          <p:nvGrpSpPr>
            <p:cNvPr id="4" name="Group 210"/>
            <p:cNvGrpSpPr>
              <a:grpSpLocks/>
            </p:cNvGrpSpPr>
            <p:nvPr/>
          </p:nvGrpSpPr>
          <p:grpSpPr bwMode="auto">
            <a:xfrm>
              <a:off x="6299200" y="1295400"/>
              <a:ext cx="2844800" cy="366633"/>
              <a:chOff x="96" y="480"/>
              <a:chExt cx="768" cy="384"/>
            </a:xfrm>
          </p:grpSpPr>
          <p:sp>
            <p:nvSpPr>
              <p:cNvPr id="2102" name="Rectangle 211"/>
              <p:cNvSpPr>
                <a:spLocks noChangeArrowheads="1"/>
              </p:cNvSpPr>
              <p:nvPr/>
            </p:nvSpPr>
            <p:spPr bwMode="auto">
              <a:xfrm>
                <a:off x="96" y="480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400" b="1">
                    <a:latin typeface="Arial" pitchFamily="34" charset="0"/>
                    <a:cs typeface="Arial" pitchFamily="34" charset="0"/>
                  </a:rPr>
                  <a:t>CY 2012</a:t>
                </a:r>
              </a:p>
            </p:txBody>
          </p:sp>
          <p:sp>
            <p:nvSpPr>
              <p:cNvPr id="2103" name="Rectangle 212"/>
              <p:cNvSpPr>
                <a:spLocks noChangeArrowheads="1"/>
              </p:cNvSpPr>
              <p:nvPr/>
            </p:nvSpPr>
            <p:spPr bwMode="auto">
              <a:xfrm>
                <a:off x="96" y="672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400" b="1">
                    <a:latin typeface="Arial" pitchFamily="34" charset="0"/>
                    <a:cs typeface="Arial" pitchFamily="34" charset="0"/>
                  </a:rPr>
                  <a:t>1Q</a:t>
                </a:r>
              </a:p>
            </p:txBody>
          </p:sp>
          <p:sp>
            <p:nvSpPr>
              <p:cNvPr id="2104" name="Rectangle 213"/>
              <p:cNvSpPr>
                <a:spLocks noChangeArrowheads="1"/>
              </p:cNvSpPr>
              <p:nvPr/>
            </p:nvSpPr>
            <p:spPr bwMode="auto">
              <a:xfrm>
                <a:off x="288" y="672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400" b="1">
                    <a:latin typeface="Arial" pitchFamily="34" charset="0"/>
                    <a:cs typeface="Arial" pitchFamily="34" charset="0"/>
                  </a:rPr>
                  <a:t>2Q</a:t>
                </a:r>
              </a:p>
            </p:txBody>
          </p:sp>
          <p:sp>
            <p:nvSpPr>
              <p:cNvPr id="2105" name="Rectangle 214"/>
              <p:cNvSpPr>
                <a:spLocks noChangeArrowheads="1"/>
              </p:cNvSpPr>
              <p:nvPr/>
            </p:nvSpPr>
            <p:spPr bwMode="auto">
              <a:xfrm>
                <a:off x="480" y="672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400" b="1">
                    <a:latin typeface="Arial" pitchFamily="34" charset="0"/>
                    <a:cs typeface="Arial" pitchFamily="34" charset="0"/>
                  </a:rPr>
                  <a:t>3Q</a:t>
                </a:r>
              </a:p>
            </p:txBody>
          </p:sp>
          <p:sp>
            <p:nvSpPr>
              <p:cNvPr id="2106" name="Rectangle 215"/>
              <p:cNvSpPr>
                <a:spLocks noChangeArrowheads="1"/>
              </p:cNvSpPr>
              <p:nvPr/>
            </p:nvSpPr>
            <p:spPr bwMode="auto">
              <a:xfrm>
                <a:off x="672" y="672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1400" b="1">
                    <a:latin typeface="Arial" pitchFamily="34" charset="0"/>
                    <a:cs typeface="Arial" pitchFamily="34" charset="0"/>
                  </a:rPr>
                  <a:t>4Q</a:t>
                </a:r>
              </a:p>
            </p:txBody>
          </p:sp>
        </p:grpSp>
        <p:sp>
          <p:nvSpPr>
            <p:cNvPr id="2092" name="Text Box 148"/>
            <p:cNvSpPr txBox="1">
              <a:spLocks noChangeArrowheads="1"/>
            </p:cNvSpPr>
            <p:nvPr/>
          </p:nvSpPr>
          <p:spPr bwMode="auto">
            <a:xfrm>
              <a:off x="3810000" y="3362325"/>
              <a:ext cx="304800" cy="23622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1"/>
            <a:lstStyle/>
            <a:p>
              <a:pPr algn="ctr"/>
              <a:r>
                <a:rPr lang="en-US" sz="800">
                  <a:latin typeface="Arial" pitchFamily="34" charset="0"/>
                  <a:cs typeface="Arial" pitchFamily="34" charset="0"/>
                </a:rPr>
                <a:t>Reqs</a:t>
              </a:r>
            </a:p>
          </p:txBody>
        </p:sp>
        <p:sp>
          <p:nvSpPr>
            <p:cNvPr id="2093" name="AutoShape 240"/>
            <p:cNvSpPr>
              <a:spLocks noChangeArrowheads="1"/>
            </p:cNvSpPr>
            <p:nvPr/>
          </p:nvSpPr>
          <p:spPr bwMode="auto">
            <a:xfrm>
              <a:off x="3886200" y="2830830"/>
              <a:ext cx="152400" cy="118110"/>
            </a:xfrm>
            <a:prstGeom prst="diamond">
              <a:avLst/>
            </a:prstGeom>
            <a:solidFill>
              <a:srgbClr val="009900">
                <a:alpha val="49803"/>
              </a:srgbClr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>
                <a:lnSpc>
                  <a:spcPct val="90000"/>
                </a:lnSpc>
              </a:pPr>
              <a:endParaRPr lang="en-US" sz="1000" b="1">
                <a:latin typeface="Times New Roman" pitchFamily="18" charset="0"/>
              </a:endParaRPr>
            </a:p>
          </p:txBody>
        </p:sp>
        <p:sp>
          <p:nvSpPr>
            <p:cNvPr id="2094" name="Text Box 168"/>
            <p:cNvSpPr txBox="1">
              <a:spLocks noChangeArrowheads="1"/>
            </p:cNvSpPr>
            <p:nvPr/>
          </p:nvSpPr>
          <p:spPr bwMode="auto">
            <a:xfrm>
              <a:off x="4038600" y="2771775"/>
              <a:ext cx="914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800">
                  <a:latin typeface="Arial" pitchFamily="34" charset="0"/>
                  <a:cs typeface="Arial" pitchFamily="34" charset="0"/>
                </a:rPr>
                <a:t> ConOps Walkthrough</a:t>
              </a:r>
            </a:p>
          </p:txBody>
        </p:sp>
        <p:sp>
          <p:nvSpPr>
            <p:cNvPr id="2095" name="AutoShape 240"/>
            <p:cNvSpPr>
              <a:spLocks noChangeArrowheads="1"/>
            </p:cNvSpPr>
            <p:nvPr/>
          </p:nvSpPr>
          <p:spPr bwMode="auto">
            <a:xfrm>
              <a:off x="4191000" y="3421380"/>
              <a:ext cx="152400" cy="118110"/>
            </a:xfrm>
            <a:prstGeom prst="diamond">
              <a:avLst/>
            </a:prstGeom>
            <a:solidFill>
              <a:srgbClr val="009900">
                <a:alpha val="49803"/>
              </a:srgbClr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>
                <a:lnSpc>
                  <a:spcPct val="90000"/>
                </a:lnSpc>
              </a:pPr>
              <a:endParaRPr lang="en-US" sz="1000" b="1">
                <a:latin typeface="Times New Roman" pitchFamily="18" charset="0"/>
              </a:endParaRPr>
            </a:p>
          </p:txBody>
        </p:sp>
        <p:sp>
          <p:nvSpPr>
            <p:cNvPr id="2096" name="Text Box 159"/>
            <p:cNvSpPr txBox="1">
              <a:spLocks noChangeArrowheads="1"/>
            </p:cNvSpPr>
            <p:nvPr/>
          </p:nvSpPr>
          <p:spPr bwMode="auto">
            <a:xfrm>
              <a:off x="4876800" y="4248150"/>
              <a:ext cx="762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800">
                  <a:latin typeface="Arial" pitchFamily="34" charset="0"/>
                  <a:cs typeface="Arial" pitchFamily="34" charset="0"/>
                </a:rPr>
                <a:t>Draft</a:t>
              </a:r>
            </a:p>
            <a:p>
              <a:r>
                <a:rPr lang="en-US" sz="800">
                  <a:latin typeface="Arial" pitchFamily="34" charset="0"/>
                  <a:cs typeface="Arial" pitchFamily="34" charset="0"/>
                </a:rPr>
                <a:t>Interface Definition</a:t>
              </a:r>
            </a:p>
          </p:txBody>
        </p:sp>
        <p:sp>
          <p:nvSpPr>
            <p:cNvPr id="2097" name="Text Box 148"/>
            <p:cNvSpPr txBox="1">
              <a:spLocks noChangeArrowheads="1"/>
            </p:cNvSpPr>
            <p:nvPr/>
          </p:nvSpPr>
          <p:spPr bwMode="auto">
            <a:xfrm>
              <a:off x="6019800" y="5429250"/>
              <a:ext cx="1371600" cy="23622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1"/>
            <a:lstStyle/>
            <a:p>
              <a:pPr algn="ctr"/>
              <a:r>
                <a:rPr lang="en-US" sz="800">
                  <a:latin typeface="Arial" pitchFamily="34" charset="0"/>
                  <a:cs typeface="Arial" pitchFamily="34" charset="0"/>
                </a:rPr>
                <a:t>Additional Prototype Testing</a:t>
              </a:r>
            </a:p>
          </p:txBody>
        </p:sp>
        <p:sp>
          <p:nvSpPr>
            <p:cNvPr id="2098" name="Text Box 148"/>
            <p:cNvSpPr txBox="1">
              <a:spLocks noChangeArrowheads="1"/>
            </p:cNvSpPr>
            <p:nvPr/>
          </p:nvSpPr>
          <p:spPr bwMode="auto">
            <a:xfrm>
              <a:off x="7696200" y="5429250"/>
              <a:ext cx="1295400" cy="2952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 anchorCtr="1"/>
            <a:lstStyle/>
            <a:p>
              <a:pPr algn="ctr"/>
              <a:r>
                <a:rPr lang="en-US" sz="800" dirty="0">
                  <a:latin typeface="Arial" pitchFamily="34" charset="0"/>
                  <a:cs typeface="Arial" pitchFamily="34" charset="0"/>
                </a:rPr>
                <a:t>Safety Pilot Model Deployment</a:t>
              </a:r>
            </a:p>
          </p:txBody>
        </p:sp>
        <p:sp>
          <p:nvSpPr>
            <p:cNvPr id="2099" name="Text Box 159"/>
            <p:cNvSpPr txBox="1">
              <a:spLocks noChangeArrowheads="1"/>
            </p:cNvSpPr>
            <p:nvPr/>
          </p:nvSpPr>
          <p:spPr bwMode="auto">
            <a:xfrm>
              <a:off x="4419600" y="4838700"/>
              <a:ext cx="1676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800">
                  <a:latin typeface="Arial" pitchFamily="34" charset="0"/>
                  <a:cs typeface="Arial" pitchFamily="34" charset="0"/>
                </a:rPr>
                <a:t>Review Draft with Standards Stakeholders</a:t>
              </a:r>
            </a:p>
          </p:txBody>
        </p:sp>
        <p:sp>
          <p:nvSpPr>
            <p:cNvPr id="2100" name="AutoShape 240"/>
            <p:cNvSpPr>
              <a:spLocks noChangeArrowheads="1"/>
            </p:cNvSpPr>
            <p:nvPr/>
          </p:nvSpPr>
          <p:spPr bwMode="auto">
            <a:xfrm>
              <a:off x="5029200" y="4720590"/>
              <a:ext cx="152400" cy="118110"/>
            </a:xfrm>
            <a:prstGeom prst="diamond">
              <a:avLst/>
            </a:prstGeom>
            <a:solidFill>
              <a:srgbClr val="009900">
                <a:alpha val="49803"/>
              </a:srgbClr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>
                <a:lnSpc>
                  <a:spcPct val="90000"/>
                </a:lnSpc>
              </a:pPr>
              <a:endParaRPr lang="en-US" sz="1000" b="1">
                <a:latin typeface="Times New Roman" pitchFamily="18" charset="0"/>
              </a:endParaRPr>
            </a:p>
          </p:txBody>
        </p:sp>
        <p:sp>
          <p:nvSpPr>
            <p:cNvPr id="2101" name="Text Box 148"/>
            <p:cNvSpPr txBox="1">
              <a:spLocks noChangeArrowheads="1"/>
            </p:cNvSpPr>
            <p:nvPr/>
          </p:nvSpPr>
          <p:spPr bwMode="auto">
            <a:xfrm>
              <a:off x="5029200" y="5429250"/>
              <a:ext cx="990600" cy="23622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1"/>
            <a:lstStyle/>
            <a:p>
              <a:pPr algn="ctr"/>
              <a:r>
                <a:rPr lang="en-US" sz="800" dirty="0">
                  <a:latin typeface="Arial" pitchFamily="34" charset="0"/>
                  <a:cs typeface="Arial" pitchFamily="34" charset="0"/>
                </a:rPr>
                <a:t>Test initial Prototypes</a:t>
              </a:r>
            </a:p>
          </p:txBody>
        </p:sp>
      </p:grpSp>
      <p:sp>
        <p:nvSpPr>
          <p:cNvPr id="72" name="Title 7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5486400" cy="1176338"/>
          </a:xfrm>
        </p:spPr>
        <p:txBody>
          <a:bodyPr>
            <a:noAutofit/>
          </a:bodyPr>
          <a:lstStyle/>
          <a:p>
            <a:r>
              <a:rPr lang="en-US" sz="3200" b="1" kern="1200" dirty="0" smtClean="0">
                <a:solidFill>
                  <a:schemeClr val="tx1"/>
                </a:solidFill>
                <a:ea typeface="+mn-ea"/>
                <a:cs typeface="+mn-cs"/>
              </a:rPr>
              <a:t>Signal Phase and Timing Research Roadmap (planned)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lliDrive Powerpoint Templates-DOT Vers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IntelliDrive Powerpoint Templates-DOT Version</Template>
  <TotalTime>74</TotalTime>
  <Words>348</Words>
  <Application>Microsoft Office PowerPoint</Application>
  <PresentationFormat>On-screen Show (4:3)</PresentationFormat>
  <Paragraphs>109</Paragraphs>
  <Slides>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IntelliDrive Powerpoint Templates-DOT Version</vt:lpstr>
      <vt:lpstr>Picture</vt:lpstr>
      <vt:lpstr>IntelliDrive Research Signal Phase &amp; Timing (SPaT) and Related Messages</vt:lpstr>
      <vt:lpstr>Research Goal</vt:lpstr>
      <vt:lpstr>Purpose of SPaT</vt:lpstr>
      <vt:lpstr>Related Messages</vt:lpstr>
      <vt:lpstr>SPaT Operation Overview</vt:lpstr>
      <vt:lpstr>Open Interface – Concept</vt:lpstr>
      <vt:lpstr>Desirable Characteristics</vt:lpstr>
      <vt:lpstr>Process for Development</vt:lpstr>
      <vt:lpstr>Signal Phase and Timing Research Roadmap (planned)</vt:lpstr>
    </vt:vector>
  </TitlesOfParts>
  <Company>DOT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IntelliDrive Research – Signal Phase &amp; Timing + Related Messages</dc:title>
  <dc:subject>Signal Phasing and Timing</dc:subject>
  <dc:creator>E Fok, D Curtis, B Victor-Taylor</dc:creator>
  <cp:keywords>SPaT, GID, IntelliDrive</cp:keywords>
  <cp:lastModifiedBy>Mike.schagrin</cp:lastModifiedBy>
  <cp:revision>15</cp:revision>
  <dcterms:created xsi:type="dcterms:W3CDTF">2010-04-28T20:58:52Z</dcterms:created>
  <dcterms:modified xsi:type="dcterms:W3CDTF">2010-05-03T20:36:13Z</dcterms:modified>
</cp:coreProperties>
</file>