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12:03:2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2499 24575,'89'-4'0,"-1"-1"0,-14 3 0,5 0 0,11-4 0,10-2 0,1-2-1973,-5-1 0,0-2 1,1-3 1972,-19 2 0,1-1 0,1-4 0,4-5 0,-9-2 0,5-5 0,3-3 0,-2-2 0,-4 1 0,-7 2 0,19-11 0,-10 1 0,4-5 0,-14 6 0,6-4 0,1-3 0,-6 1 0,-9 3-44,-4-4 1,-10 3 0,2-3 43,6-4 0,0-2 0,3-3 0,-6 8 0,2-3 0,2-1 0,2-1-432,8-8 1,3-3 0,2 0 0,1 4 431,1 6 0,2 2 0,1 2 0,3-3 0,-5 1 0,3-2 0,2-1 0,-2 4 0,-4 5 0,-2 7 0,-3 4 0,-1 3 0,-2 0-255,18-12 1,-3 2-1,-5 3 255,9-2 0,-7 7 1110,-22 15 0,-2 3-1110,-5 3 0,0 0 0,13-1 0,2 0 0,-6 6 0,1 1 0,5-2 0,2 0 0,1 3 0,-2 2 1365,24-2-1365,-10 3 3721,-24 7-3721,-3 10 1231,4 18-1231,15 10 0,4 8 0,-17-12 0,-12-9 0,-30-13 0,-6-1 0,-8 9 0,-3-1 0,2 10 0,-1-7 0,-6 7 0,-2 30 0,0-13 0,-1 4 0,-1 7 0,0 2 0,-5 9 0,1-2 0,3-16 0,1-4 0,-9 16 0,12-32 0,5-30 0,1 0 0,0-1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12:03:24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24575,'5'6'0,"3"9"0,18 20 0,2-1 0,8 10 0,7-5 0,-9-15 0,2 5 0,-10-13 0,-13 2 0,-2-7 0,-5 0 0,0-12 0,30-15 0,47-34 0,-21 24 0,3 0 0,-6-6 0,0 1 0,-6 9 0,-2 2 0,27-18 0,-13 3 0,-2 5 0,-24 11 0,-26 14 0,-8 3 0,-4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12:03:3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2930 4949 24575,'41'6'0,"9"-2"0,15 4 0,10 2 0,5-2 0,6-1-1118,-8 2 1,6 0-1,-3 1 1118,-10-3 0,-2 0 0,1 0 0,5-1 0,2 0 0,-5 0 187,6-1 0,-2-2-187,6 0 0,-5-3 701,13-1-701,-20-1 0,-32-5 0,-6-8 1702,9-8-1702,3-13 576,2 6-576,-2-1 0,-6 8 0,4-5 0,7-10 0,7-28 0,-4 4 0,-24 16 0,-2-2 0,-6 0 0,-1-1 0,2-10 0,-2-2 0,-8-1 0,-2-1 0,2 0 0,-2 2 0,-4-37 0,-2 42 0,1 1 0,-4-44 0,1 38 0,0-1 0,1-7 0,-1 1 0,1 2 0,-1 0 0,2 3 0,-1 1 0,-1 2 0,-1 3 0,1 3 0,0 0 0,-3-5 0,-3-2 0,-4-3 0,-5-2-564,-9-13 1,-6-1 563,-5 1 0,-6-2-781,5 14 1,-3-3-1,-1-1 781,-3-7 0,-2-2 0,-3 0-704,4 17 1,-3 0 0,-2 0 0,0-2 703,-1-5 0,-1-2 0,-1 2 0,1 5 0,-9-4 0,0 6 0,-2 1-532,-8-6 0,-1 0 0,2 4 532,12 10 0,3 3 0,-2 1 0,-4-1 0,-2 1 0,0-1 0,-7-5 0,-1-2 0,0 2 0,1 2 0,0 1 0,-1 3 0,6 5 0,-1 3 0,-1 0-159,-8-4 0,-2 1 0,1 5 159,9 11 0,1 4 0,0 3 0,-30-9 0,-3 4 0,23 9 0,-3 2 0,2 3 0,7 5 0,0 3 0,2 0 468,-27-4 1,1 0-469,-10 7 0,4 1 0,25-3 0,3-1 1294,6 3 0,2 0-1294,-36-5 1981,45 7-1981,9-2 1760,10 0-1760,6 3 1089,-4 1-1089,4-11 0,-10 10 0,1-12 0,-20 11 0,15-2 0,-11 2 0,4-2 0,-2 2 0,2 3 0,-3-1 0,-32 0 0,-2 3 0,30-7 0,37 2 0,6-2 0,-7 0 0,-6 2 0,-40 0 0,12-1 0,-24 5 0,34-6 0,9 6 0,21-4 0,10 1 0,0-1 0,3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12:03:3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24575,'2'-1'0,"2"-1"0,0 0 0,20-23 0,3-4 0,27-26 0,-14 11 0,-1 2 0,-18 18 0,-12 9 0,-5 9 0,1 3 0,0-2 0,2-4 0,-2-3 0,-1 4 0,-3 2 0,1 6 0,-5 6 0,5-5 0,-5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12:03:3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24575,'6'1'0,"-1"0"0,5 6 0,9 6 0,7 3 0,7-2 0,2 3 0,-10-1 0,8 2 0,-11 9 0,4-10 0,-7 1 0,-2-7 0,-8-6 0,-1-2 0,-3 1 0,-2-4 0,0 1 0,0-1 0,-2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E918-8A47-104C-9581-58BFE259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792C-0809-8749-8E73-23331CAD3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17A7-D286-0743-839D-B8FF4C57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9716-380F-AF41-A3BB-C8EBC631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C8BE-9D58-4742-8FF3-4A328740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880C-88A6-B243-8F36-E272028E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5E4FD-7312-3A42-840A-C9F6C9FF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82B7-3725-4A44-9412-90C29486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6EF5-5168-9444-A6C4-680EDBEB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DF93-C2C1-B247-BCA7-413FFC06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F8BAC-BACA-E04E-BBA5-42D8663BC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4607-95EB-1D4C-97B5-B7E8270BD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6BD9-8E93-1C4D-AF10-0716EA2D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DE48-A440-D941-9BCF-14D3E106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973F3-0A9D-8C42-99FB-BC89EC8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5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27F0-E884-AF4D-8250-D7420147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06EA-6BD7-2544-B8A0-36197DF3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2F1C-FCBE-224E-B886-8BC5B34E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1801-244E-244E-B2D0-080A684F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15F3-83CC-6B4F-8244-A800CD66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3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C312-1AA3-A741-A696-E8A672ED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3EA4-E21C-A24B-BD2A-3F2E64AD9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18B4-2F0C-A940-BEF8-FA14877A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E2C3-26F1-DC40-BA18-B4A82C8F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B9BF-A3BC-EE4A-9C28-164DA13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E7C4-FCD9-C942-A041-2D87848D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A77B-8FD8-A943-9A00-AD2EB406A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2FFA7-186F-8C49-AE40-F1AC71D1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B5A5B-1BAE-E445-9B4C-D4CF15D0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FF26-D0A1-4341-85FF-481F0D47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7759-C17F-2347-A653-2825F5A7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4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F07F-666A-AC44-9C9A-5181B225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FB8D2-EC52-C045-8ED0-7E900383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76D43-0A4B-BD4B-94DA-85D9A8EB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6A55B-29EF-654C-AB54-D52F47382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29280-3A79-5448-B5D3-3FD4C5185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3D543-27FC-2B46-A166-D551C69E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2E05-A2CF-7547-8F43-664E9F5E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40935-E2DC-7942-8520-7C9831C7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EE2A-D8CA-E044-81C8-227694A3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1320D-3455-1945-AE02-ACF74A1B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28FFE-D89E-1440-B48E-334AADF6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AB376-B58D-F84E-9425-C7FC8790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58091-8B4A-A347-BD6A-4AC3BCE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51043-8777-8D4B-9477-0D070E38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8A9C3-376B-0349-835B-8650AD4F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529C-B3C7-6141-94C1-E3A8A853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C6E1-616D-5644-8202-2499A391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307F3-FC93-5F4B-BDE4-E96D1CAD1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F6A3A-F5EB-C144-8F35-5524E433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3D74B-71F2-274B-8116-F5B0ED7B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55F26-EE39-CE46-9ADD-415D2E48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7344-9DEA-BA4F-A654-7DE8B5E5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2D623-A57F-BE49-9FAA-86A0E2932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162D5-C5BE-C647-9175-C2683D38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B126D-A8C8-D34E-830E-1BC8C4ED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7997-564B-8B40-84BB-34E22843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ED6E8-F61C-2640-8C47-5B4E75CC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EBB9E-948B-6742-9AE6-2EA84773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55DD-0AFB-9548-BE21-72E7EBDF7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FB48-2D22-5044-A0E1-27FF3D9A7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66CB-1545-714A-9331-4768F898B48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3B2C-BADD-0B4F-B096-45FB964CF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E856-E4F6-EB4C-89CC-B79A53FD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109A-E411-A147-BA39-DBFE609D7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923EC3-0F92-3347-A8B8-83248A9E595B}"/>
              </a:ext>
            </a:extLst>
          </p:cNvPr>
          <p:cNvSpPr/>
          <p:nvPr/>
        </p:nvSpPr>
        <p:spPr>
          <a:xfrm>
            <a:off x="599089" y="3600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Course: CS 513B</a:t>
            </a:r>
          </a:p>
          <a:p>
            <a:r>
              <a:rPr lang="en-US" dirty="0"/>
              <a:t>First Name: Daniel</a:t>
            </a:r>
          </a:p>
          <a:p>
            <a:r>
              <a:rPr lang="en-US" dirty="0"/>
              <a:t>Last Name: Kadyrov</a:t>
            </a:r>
          </a:p>
          <a:p>
            <a:r>
              <a:rPr lang="en-US" dirty="0"/>
              <a:t>ID: 10455680</a:t>
            </a:r>
          </a:p>
          <a:p>
            <a:r>
              <a:rPr lang="en-US" dirty="0"/>
              <a:t>Purpose: Midterm – Problems 1 and 8</a:t>
            </a:r>
          </a:p>
        </p:txBody>
      </p:sp>
    </p:spTree>
    <p:extLst>
      <p:ext uri="{BB962C8B-B14F-4D97-AF65-F5344CB8AC3E}">
        <p14:creationId xmlns:p14="http://schemas.microsoft.com/office/powerpoint/2010/main" val="29829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2118-9DEE-8A44-999C-0A4019C9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DDBB1-742C-AC4F-B2DF-4708AD3C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150" y="1825625"/>
            <a:ext cx="70536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a distance function because its able to compute a non-negative distance, commutatively. The function would have to be altered for the second part of the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8F541C-4379-4E48-AD8E-BA851D8475C9}"/>
                  </a:ext>
                </a:extLst>
              </p:cNvPr>
              <p:cNvSpPr/>
              <p:nvPr/>
            </p:nvSpPr>
            <p:spPr>
              <a:xfrm>
                <a:off x="740195" y="1690688"/>
                <a:ext cx="2450479" cy="4139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=Ʃ (|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8F541C-4379-4E48-AD8E-BA851D847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95" y="1690688"/>
                <a:ext cx="2450479" cy="413959"/>
              </a:xfrm>
              <a:prstGeom prst="rect">
                <a:avLst/>
              </a:prstGeom>
              <a:blipFill>
                <a:blip r:embed="rId2"/>
                <a:stretch>
                  <a:fillRect t="-141176" r="-13402" b="-2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263ACC8-2826-674C-A84C-5E48F9DB37C5}"/>
                  </a:ext>
                </a:extLst>
              </p:cNvPr>
              <p:cNvSpPr/>
              <p:nvPr/>
            </p:nvSpPr>
            <p:spPr>
              <a:xfrm>
                <a:off x="4194143" y="1150682"/>
                <a:ext cx="5313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= 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263ACC8-2826-674C-A84C-5E48F9DB3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43" y="1150682"/>
                <a:ext cx="5313698" cy="369332"/>
              </a:xfrm>
              <a:prstGeom prst="rect">
                <a:avLst/>
              </a:prstGeom>
              <a:blipFill>
                <a:blip r:embed="rId3"/>
                <a:stretch>
                  <a:fillRect t="-116667" r="-2381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4724575-E78B-5147-A259-DEF6B1D64E29}"/>
              </a:ext>
            </a:extLst>
          </p:cNvPr>
          <p:cNvGrpSpPr/>
          <p:nvPr/>
        </p:nvGrpSpPr>
        <p:grpSpPr>
          <a:xfrm>
            <a:off x="3076916" y="723303"/>
            <a:ext cx="2287080" cy="899640"/>
            <a:chOff x="3076916" y="723303"/>
            <a:chExt cx="2287080" cy="89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0C52487-31F4-8E41-8553-C7341A6C4DAD}"/>
                    </a:ext>
                  </a:extLst>
                </p14:cNvPr>
                <p14:cNvContentPartPr/>
                <p14:nvPr/>
              </p14:nvContentPartPr>
              <p14:xfrm>
                <a:off x="3076916" y="723303"/>
                <a:ext cx="2077200" cy="89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0C52487-31F4-8E41-8553-C7341A6C4D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68276" y="714663"/>
                  <a:ext cx="2094840" cy="9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36913A-D0C7-A047-A634-986AF26E53AC}"/>
                    </a:ext>
                  </a:extLst>
                </p14:cNvPr>
                <p14:cNvContentPartPr/>
                <p14:nvPr/>
              </p14:nvContentPartPr>
              <p14:xfrm>
                <a:off x="5000036" y="994023"/>
                <a:ext cx="363960" cy="127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36913A-D0C7-A047-A634-986AF26E53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91396" y="985023"/>
                  <a:ext cx="3816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95C819-78AE-9A48-808A-13BE336EB26C}"/>
              </a:ext>
            </a:extLst>
          </p:cNvPr>
          <p:cNvGrpSpPr/>
          <p:nvPr/>
        </p:nvGrpSpPr>
        <p:grpSpPr>
          <a:xfrm>
            <a:off x="9606596" y="1226943"/>
            <a:ext cx="1875600" cy="1926360"/>
            <a:chOff x="9606596" y="1226943"/>
            <a:chExt cx="1875600" cy="19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CE1483-1714-E745-8B4A-7B796765DA5E}"/>
                    </a:ext>
                  </a:extLst>
                </p14:cNvPr>
                <p14:cNvContentPartPr/>
                <p14:nvPr/>
              </p14:nvContentPartPr>
              <p14:xfrm>
                <a:off x="9624236" y="1327743"/>
                <a:ext cx="1857960" cy="1825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CE1483-1714-E745-8B4A-7B796765DA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15236" y="1318743"/>
                  <a:ext cx="1875600" cy="18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F0B920-706A-954A-A005-C9865DFC2FEB}"/>
                    </a:ext>
                  </a:extLst>
                </p14:cNvPr>
                <p14:cNvContentPartPr/>
                <p14:nvPr/>
              </p14:nvContentPartPr>
              <p14:xfrm>
                <a:off x="9623156" y="1226943"/>
                <a:ext cx="93240" cy="10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F0B920-706A-954A-A005-C9865DFC2F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14516" y="1218303"/>
                  <a:ext cx="110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A35ADF-6F03-9145-A98D-EA449D4122CE}"/>
                    </a:ext>
                  </a:extLst>
                </p14:cNvPr>
                <p14:cNvContentPartPr/>
                <p14:nvPr/>
              </p14:nvContentPartPr>
              <p14:xfrm>
                <a:off x="9606596" y="1334943"/>
                <a:ext cx="111600" cy="6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A35ADF-6F03-9145-A98D-EA449D4122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97596" y="1326303"/>
                  <a:ext cx="129240" cy="864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FB3D805-C929-A941-A5D2-7C42E849F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79840"/>
              </p:ext>
            </p:extLst>
          </p:nvPr>
        </p:nvGraphicFramePr>
        <p:xfrm>
          <a:off x="1215435" y="4495276"/>
          <a:ext cx="7569201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595">
                  <a:extLst>
                    <a:ext uri="{9D8B030D-6E8A-4147-A177-3AD203B41FA5}">
                      <a16:colId xmlns:a16="http://schemas.microsoft.com/office/drawing/2014/main" val="2979962091"/>
                    </a:ext>
                  </a:extLst>
                </a:gridCol>
                <a:gridCol w="826595">
                  <a:extLst>
                    <a:ext uri="{9D8B030D-6E8A-4147-A177-3AD203B41FA5}">
                      <a16:colId xmlns:a16="http://schemas.microsoft.com/office/drawing/2014/main" val="1418810582"/>
                    </a:ext>
                  </a:extLst>
                </a:gridCol>
                <a:gridCol w="826595">
                  <a:extLst>
                    <a:ext uri="{9D8B030D-6E8A-4147-A177-3AD203B41FA5}">
                      <a16:colId xmlns:a16="http://schemas.microsoft.com/office/drawing/2014/main" val="2749019205"/>
                    </a:ext>
                  </a:extLst>
                </a:gridCol>
                <a:gridCol w="826595">
                  <a:extLst>
                    <a:ext uri="{9D8B030D-6E8A-4147-A177-3AD203B41FA5}">
                      <a16:colId xmlns:a16="http://schemas.microsoft.com/office/drawing/2014/main" val="3749541499"/>
                    </a:ext>
                  </a:extLst>
                </a:gridCol>
                <a:gridCol w="1130629">
                  <a:extLst>
                    <a:ext uri="{9D8B030D-6E8A-4147-A177-3AD203B41FA5}">
                      <a16:colId xmlns:a16="http://schemas.microsoft.com/office/drawing/2014/main" val="479199510"/>
                    </a:ext>
                  </a:extLst>
                </a:gridCol>
                <a:gridCol w="1092625">
                  <a:extLst>
                    <a:ext uri="{9D8B030D-6E8A-4147-A177-3AD203B41FA5}">
                      <a16:colId xmlns:a16="http://schemas.microsoft.com/office/drawing/2014/main" val="2812580373"/>
                    </a:ext>
                  </a:extLst>
                </a:gridCol>
                <a:gridCol w="1038786">
                  <a:extLst>
                    <a:ext uri="{9D8B030D-6E8A-4147-A177-3AD203B41FA5}">
                      <a16:colId xmlns:a16="http://schemas.microsoft.com/office/drawing/2014/main" val="3069970104"/>
                    </a:ext>
                  </a:extLst>
                </a:gridCol>
                <a:gridCol w="1000781">
                  <a:extLst>
                    <a:ext uri="{9D8B030D-6E8A-4147-A177-3AD203B41FA5}">
                      <a16:colId xmlns:a16="http://schemas.microsoft.com/office/drawing/2014/main" val="60997051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Distance to 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Distance to 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Distance to P3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Distance to P4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4238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Point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7136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Point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7502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Point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0495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Point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85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4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7A0FE0-FC45-9347-9A11-58D8808A5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99120"/>
              </p:ext>
            </p:extLst>
          </p:nvPr>
        </p:nvGraphicFramePr>
        <p:xfrm>
          <a:off x="606898" y="1872819"/>
          <a:ext cx="3135543" cy="2058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181">
                  <a:extLst>
                    <a:ext uri="{9D8B030D-6E8A-4147-A177-3AD203B41FA5}">
                      <a16:colId xmlns:a16="http://schemas.microsoft.com/office/drawing/2014/main" val="2952504829"/>
                    </a:ext>
                  </a:extLst>
                </a:gridCol>
                <a:gridCol w="1045181">
                  <a:extLst>
                    <a:ext uri="{9D8B030D-6E8A-4147-A177-3AD203B41FA5}">
                      <a16:colId xmlns:a16="http://schemas.microsoft.com/office/drawing/2014/main" val="3538855765"/>
                    </a:ext>
                  </a:extLst>
                </a:gridCol>
                <a:gridCol w="1045181">
                  <a:extLst>
                    <a:ext uri="{9D8B030D-6E8A-4147-A177-3AD203B41FA5}">
                      <a16:colId xmlns:a16="http://schemas.microsoft.com/office/drawing/2014/main" val="1993470667"/>
                    </a:ext>
                  </a:extLst>
                </a:gridCol>
              </a:tblGrid>
              <a:tr h="285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Population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Prevalence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2370868"/>
                  </a:ext>
                </a:extLst>
              </a:tr>
              <a:tr h="4074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rounded to nearest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441608"/>
                  </a:ext>
                </a:extLst>
              </a:tr>
              <a:tr h="255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Million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Per Million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5913906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381.24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149575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Italy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1463.97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0486071"/>
                  </a:ext>
                </a:extLst>
              </a:tr>
              <a:tr h="3001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Spain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1590.24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580712"/>
                  </a:ext>
                </a:extLst>
              </a:tr>
              <a:tr h="24010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3435.45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30767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B0EBEE-4C39-EE4B-A558-3A9F99270667}"/>
              </a:ext>
            </a:extLst>
          </p:cNvPr>
          <p:cNvSpPr txBox="1"/>
          <p:nvPr/>
        </p:nvSpPr>
        <p:spPr>
          <a:xfrm>
            <a:off x="5511875" y="234381"/>
            <a:ext cx="61536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</a:t>
            </a:r>
            <a:r>
              <a:rPr lang="en-US" b="1" dirty="0"/>
              <a:t>Estimate the number of cases in the US, Italy and Spain.</a:t>
            </a:r>
            <a:endParaRPr lang="en-US" dirty="0"/>
          </a:p>
          <a:p>
            <a:endParaRPr lang="en-US" dirty="0"/>
          </a:p>
          <a:p>
            <a:r>
              <a:rPr lang="en-US" dirty="0"/>
              <a:t>US 331*381.24 = 126190.44</a:t>
            </a:r>
          </a:p>
          <a:p>
            <a:r>
              <a:rPr lang="en-US" dirty="0"/>
              <a:t>Italy 60*1463.97 = 87838.2</a:t>
            </a:r>
          </a:p>
          <a:p>
            <a:r>
              <a:rPr lang="en-US" dirty="0"/>
              <a:t>Spain 47*1590.24 = 1590.24</a:t>
            </a:r>
          </a:p>
          <a:p>
            <a:endParaRPr lang="en-US" dirty="0"/>
          </a:p>
          <a:p>
            <a:r>
              <a:rPr lang="en-US" dirty="0"/>
              <a:t>b.</a:t>
            </a:r>
            <a:r>
              <a:rPr lang="en-US" b="1" dirty="0"/>
              <a:t> Given that a person is living in the US, what is the probability that the person is infected with COVID19.</a:t>
            </a:r>
          </a:p>
          <a:p>
            <a:endParaRPr lang="en-US" b="1" dirty="0"/>
          </a:p>
          <a:p>
            <a:r>
              <a:rPr lang="en-US" dirty="0"/>
              <a:t>126190.44/(331*1,000,000) = 0.00038124 = 0.038124%</a:t>
            </a:r>
          </a:p>
          <a:p>
            <a:endParaRPr lang="en-US" dirty="0"/>
          </a:p>
          <a:p>
            <a:r>
              <a:rPr lang="en-US" dirty="0"/>
              <a:t>c. </a:t>
            </a:r>
            <a:r>
              <a:rPr lang="en-US" b="1" dirty="0"/>
              <a:t>Given that a person is diagnosed with the COVID19, what is the probability that the person lives in the US.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E9C3A1-72F7-D64B-8AE6-2169C348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6B7CF0-3E4F-8341-950B-EDC399EC5CA3}"/>
                  </a:ext>
                </a:extLst>
              </p:cNvPr>
              <p:cNvSpPr txBox="1"/>
              <p:nvPr/>
            </p:nvSpPr>
            <p:spPr>
              <a:xfrm>
                <a:off x="4336352" y="4152507"/>
                <a:ext cx="518385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𝐶𝑂𝑉𝐼𝐷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𝐶𝑂𝑉𝐼𝐷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𝑈𝑆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𝐶𝑂𝑉𝐼𝐷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6B7CF0-3E4F-8341-950B-EDC399EC5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52" y="4152507"/>
                <a:ext cx="5183855" cy="576761"/>
              </a:xfrm>
              <a:prstGeom prst="rect">
                <a:avLst/>
              </a:prstGeom>
              <a:blipFill>
                <a:blip r:embed="rId2"/>
                <a:stretch>
                  <a:fillRect l="-2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192687-D7B0-BD41-B0CC-B8EDE9FB93EC}"/>
              </a:ext>
            </a:extLst>
          </p:cNvPr>
          <p:cNvSpPr txBox="1"/>
          <p:nvPr/>
        </p:nvSpPr>
        <p:spPr>
          <a:xfrm>
            <a:off x="395926" y="5469467"/>
            <a:ext cx="489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P(US) = 331/438 </a:t>
            </a:r>
          </a:p>
          <a:p>
            <a:r>
              <a:rPr lang="en-US" dirty="0"/>
              <a:t>P(COVID) = 381.24/1,000,000</a:t>
            </a:r>
          </a:p>
          <a:p>
            <a:r>
              <a:rPr lang="en-US" dirty="0"/>
              <a:t>P(COVID19|US) = 126190.44/(331.24*1,000,000)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042F9B-1C7F-F243-A288-F03B0827E342}"/>
                  </a:ext>
                </a:extLst>
              </p:cNvPr>
              <p:cNvSpPr/>
              <p:nvPr/>
            </p:nvSpPr>
            <p:spPr>
              <a:xfrm>
                <a:off x="4336352" y="4981173"/>
                <a:ext cx="3506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𝐶𝑂𝑉𝐼𝐷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</m:d>
                  </m:oMath>
                </a14:m>
                <a:r>
                  <a:rPr lang="en-US" dirty="0"/>
                  <a:t>=0.75516=75.16%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042F9B-1C7F-F243-A288-F03B0827E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52" y="4981173"/>
                <a:ext cx="3506729" cy="369332"/>
              </a:xfrm>
              <a:prstGeom prst="rect">
                <a:avLst/>
              </a:prstGeom>
              <a:blipFill>
                <a:blip r:embed="rId3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00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252</Words>
  <Application>Microsoft Macintosh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Problem 1</vt:lpstr>
      <vt:lpstr>Problem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Kadyrov</dc:creator>
  <cp:lastModifiedBy>Daniel Kadyrov</cp:lastModifiedBy>
  <cp:revision>8</cp:revision>
  <dcterms:created xsi:type="dcterms:W3CDTF">2020-03-31T06:29:03Z</dcterms:created>
  <dcterms:modified xsi:type="dcterms:W3CDTF">2020-03-31T12:33:39Z</dcterms:modified>
</cp:coreProperties>
</file>