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8"/>
  </p:notesMasterIdLst>
  <p:handoutMasterIdLst>
    <p:handoutMasterId r:id="rId19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2" autoAdjust="0"/>
    <p:restoredTop sz="50000" autoAdjust="0"/>
  </p:normalViewPr>
  <p:slideViewPr>
    <p:cSldViewPr snapToGrid="0">
      <p:cViewPr varScale="1">
        <p:scale>
          <a:sx n="102" d="100"/>
          <a:sy n="102" d="100"/>
        </p:scale>
        <p:origin x="126" y="18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5883262" y="5900214"/>
            <a:ext cx="3260738" cy="460836"/>
          </a:xfrm>
        </p:spPr>
        <p:txBody>
          <a:bodyPr/>
          <a:lstStyle/>
          <a:p>
            <a:r>
              <a:rPr lang="en-US" dirty="0"/>
              <a:t>Team Name: Red Snapper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1281" y="1384479"/>
            <a:ext cx="6861437" cy="1648865"/>
          </a:xfrm>
        </p:spPr>
        <p:txBody>
          <a:bodyPr/>
          <a:lstStyle/>
          <a:p>
            <a:r>
              <a:rPr lang="en-US" dirty="0"/>
              <a:t>Predicting Employee Termination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58344" y="4644047"/>
            <a:ext cx="2627310" cy="1256167"/>
          </a:xfrm>
        </p:spPr>
        <p:txBody>
          <a:bodyPr/>
          <a:lstStyle/>
          <a:p>
            <a:r>
              <a:rPr lang="en-US" dirty="0"/>
              <a:t>Team Member: Daniel Kadyrov</a:t>
            </a:r>
          </a:p>
          <a:p>
            <a:r>
              <a:rPr lang="en-US" dirty="0"/>
              <a:t>Course Section: CS513B</a:t>
            </a:r>
          </a:p>
          <a:p>
            <a:r>
              <a:rPr lang="en-US" dirty="0"/>
              <a:t>Department: CS</a:t>
            </a:r>
          </a:p>
          <a:p>
            <a:r>
              <a:rPr lang="en-US" dirty="0"/>
              <a:t>Level: Graduate/Staff</a:t>
            </a:r>
          </a:p>
          <a:p>
            <a:r>
              <a:rPr lang="en-US" dirty="0"/>
              <a:t>ID: 10455680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060E0-AA68-4942-9F54-199378A2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49" y="2533183"/>
            <a:ext cx="1587900" cy="19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  <a:p>
            <a:pPr lvl="1"/>
            <a:r>
              <a:rPr lang="en-US" dirty="0"/>
              <a:t>Factorizing </a:t>
            </a:r>
          </a:p>
          <a:p>
            <a:r>
              <a:rPr lang="en-US" dirty="0"/>
              <a:t>Exploration of Data</a:t>
            </a:r>
          </a:p>
          <a:p>
            <a:r>
              <a:rPr lang="en-US" dirty="0"/>
              <a:t>Predicting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Support Vector Machine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E40CCB-6954-4E46-B768-4FDD8B73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208" y="5007552"/>
            <a:ext cx="4799766" cy="13653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CD6F5-CA04-460A-B624-3CA7CFA478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516219-F9B8-4566-B5DB-BFB6789A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A2319-BDC6-4F71-AF6E-FEEAF9CFE3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129958"/>
            <a:ext cx="4242014" cy="2573705"/>
          </a:xfrm>
        </p:spPr>
        <p:txBody>
          <a:bodyPr/>
          <a:lstStyle/>
          <a:p>
            <a:r>
              <a:rPr lang="en-US" dirty="0"/>
              <a:t>Initial data features columns including annual and hourly rates, ethnicity, age, sex, job group, first job, education level.</a:t>
            </a:r>
          </a:p>
          <a:p>
            <a:r>
              <a:rPr lang="en-US" dirty="0"/>
              <a:t>Columns employee id, termination year, job code, and referral source are removed because they have missing data.</a:t>
            </a:r>
          </a:p>
          <a:p>
            <a:r>
              <a:rPr lang="en-US" dirty="0"/>
              <a:t>Status, whether kept or terminated, is selected as the target column and factorized.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11D822-DA01-4232-AA1D-48EE88F159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95792" y="1129958"/>
            <a:ext cx="4242014" cy="4384542"/>
          </a:xfrm>
        </p:spPr>
        <p:txBody>
          <a:bodyPr/>
          <a:lstStyle/>
          <a:p>
            <a:r>
              <a:rPr lang="en-US" sz="1400" dirty="0"/>
              <a:t>Some features were factorized: </a:t>
            </a:r>
          </a:p>
          <a:p>
            <a:pPr lvl="1"/>
            <a:r>
              <a:rPr lang="en-US" sz="1200" dirty="0"/>
              <a:t>Annual rate is split based on $20,000, $50,000, $75,000, $100,000, and $2,000,000. </a:t>
            </a:r>
          </a:p>
          <a:p>
            <a:pPr lvl="1"/>
            <a:r>
              <a:rPr lang="en-US" sz="1200" dirty="0"/>
              <a:t>Hourly rate is split based on $25, $50, $75, $100, and $1000</a:t>
            </a:r>
          </a:p>
          <a:p>
            <a:pPr lvl="1"/>
            <a:r>
              <a:rPr lang="en-US" sz="1200" dirty="0"/>
              <a:t>Age was split based on 20, 30, 50, 60, 100. </a:t>
            </a:r>
          </a:p>
          <a:p>
            <a:pPr lvl="1"/>
            <a:r>
              <a:rPr lang="en-US" sz="1200" dirty="0"/>
              <a:t>Hire month was split based on months in Q1, Q2, Q3, and Q4</a:t>
            </a:r>
          </a:p>
          <a:p>
            <a:pPr lvl="1"/>
            <a:r>
              <a:rPr lang="en-US" sz="1200" dirty="0"/>
              <a:t>Ethnicity, sex, martial status, number of teams, first job, travel requirement, disabled, veteran, job group, and education were factorized </a:t>
            </a:r>
          </a:p>
          <a:p>
            <a:pPr lvl="1"/>
            <a:endParaRPr lang="en-US" sz="1200" dirty="0"/>
          </a:p>
          <a:p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A23F4-F5B0-4857-A9DD-4A2EC019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6" y="3901198"/>
            <a:ext cx="5118210" cy="13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02DCD-DAEF-47C4-94E7-24506E157D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085D2-B938-4F2D-BE42-31CA14AA3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Examining the correlation between the different features and the status (target) of the employee.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EF44E0-1135-48AD-B22F-0FF423A9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Data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9EBAF78-93EE-4A7D-B1F7-67DE41A54A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29" y="1027396"/>
            <a:ext cx="4075158" cy="5433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309B9-2A41-4A9F-AFBD-47AAF8FB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74" y="2705871"/>
            <a:ext cx="1825626" cy="33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8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A7164-B14D-4829-8794-E8C69D937A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36A17-A0D8-409C-AC8B-624CB0483A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 selection was performed using Recursive Feature Elimination with a logistic regression model. 10 features were selected by the algorithm. </a:t>
            </a:r>
          </a:p>
          <a:p>
            <a:r>
              <a:rPr lang="en-US" dirty="0"/>
              <a:t>The data was split into 70% training and 30% test subsects.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AA3E9-BD27-43AE-9B54-A662A264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74543-EF9B-431C-B72E-45427EC229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7A8A5F-7F5B-40BB-99D2-98C5C232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34" y="4047200"/>
            <a:ext cx="7592932" cy="18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6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A2F9AC-C3DA-4EB5-8F87-2ABDF3C80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54" y="1709351"/>
            <a:ext cx="4794333" cy="31962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4EBF-F39C-481C-94C4-F23E32A6F4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71D2C-DD21-4502-B101-0C425BEF48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Random Forest classification was performed using the training data</a:t>
            </a:r>
          </a:p>
          <a:p>
            <a:r>
              <a:rPr lang="en-US" dirty="0"/>
              <a:t>The test data was used to measure accuracy of the model.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F01404-26B0-4A66-B671-634366A8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541E1-DCBE-47A3-8146-910D94C93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0C7C6-8FFC-4BC7-B397-A33BDD3E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08" y="4679174"/>
            <a:ext cx="3856224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4AADD-2B28-4318-97C2-09D7468EC1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1B0F-CAF3-407B-8233-4702715E8B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Support Vector Machine classification was performed using the training data</a:t>
            </a:r>
          </a:p>
          <a:p>
            <a:r>
              <a:rPr lang="en-US" dirty="0"/>
              <a:t>The test data was used to measure accuracy of the model.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F7CFCD-8B47-4DDE-8DE6-D089CBD8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8EF2D-4F3C-4BD8-8482-633A19B90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9DB8F5-7FCE-4795-982F-9354F198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05" y="1709351"/>
            <a:ext cx="480060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DA394F-6EC3-4742-A9EE-BD2F64F31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98" y="4770303"/>
            <a:ext cx="393744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C1039F-86E2-42F8-88E2-2C55245D94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E5132-1547-4F03-B246-AE55F9266C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Support Vector Machine model performed better than the Random Forest model for </a:t>
            </a:r>
            <a:r>
              <a:rPr lang="en-US"/>
              <a:t>this classification.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D4BA46-2814-4153-93C1-D6108ECC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111FD-A47E-4B10-9862-C1AD2418A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EFE3D-4CD1-4128-9180-255512F3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41" y="1709351"/>
            <a:ext cx="2901314" cy="15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339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43454</TotalTime>
  <Words>346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Agenda</vt:lpstr>
      <vt:lpstr>Data Preprocessing</vt:lpstr>
      <vt:lpstr>Exploration of Data</vt:lpstr>
      <vt:lpstr>Preparing for Modeling</vt:lpstr>
      <vt:lpstr>Random Forest</vt:lpstr>
      <vt:lpstr>Support Vector Machine</vt:lpstr>
      <vt:lpstr>Results and Conclusion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Daniel Kadyrov</cp:lastModifiedBy>
  <cp:revision>1005</cp:revision>
  <cp:lastPrinted>2016-08-09T14:57:31Z</cp:lastPrinted>
  <dcterms:created xsi:type="dcterms:W3CDTF">2013-11-01T14:42:31Z</dcterms:created>
  <dcterms:modified xsi:type="dcterms:W3CDTF">2020-05-09T02:37:20Z</dcterms:modified>
</cp:coreProperties>
</file>