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3" r:id="rId3"/>
    <p:sldId id="290" r:id="rId4"/>
    <p:sldId id="297" r:id="rId5"/>
    <p:sldId id="301" r:id="rId6"/>
    <p:sldId id="298" r:id="rId7"/>
    <p:sldId id="304" r:id="rId8"/>
    <p:sldId id="307" r:id="rId9"/>
    <p:sldId id="303" r:id="rId10"/>
    <p:sldId id="317" r:id="rId11"/>
    <p:sldId id="318" r:id="rId12"/>
    <p:sldId id="291" r:id="rId13"/>
    <p:sldId id="294" r:id="rId14"/>
    <p:sldId id="295" r:id="rId15"/>
    <p:sldId id="296" r:id="rId16"/>
    <p:sldId id="308" r:id="rId17"/>
    <p:sldId id="309" r:id="rId18"/>
    <p:sldId id="310" r:id="rId19"/>
    <p:sldId id="311" r:id="rId20"/>
    <p:sldId id="316" r:id="rId21"/>
    <p:sldId id="312" r:id="rId22"/>
    <p:sldId id="313" r:id="rId23"/>
    <p:sldId id="269" r:id="rId24"/>
    <p:sldId id="315" r:id="rId25"/>
    <p:sldId id="302" r:id="rId26"/>
    <p:sldId id="292"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9"/>
    <p:restoredTop sz="81319"/>
  </p:normalViewPr>
  <p:slideViewPr>
    <p:cSldViewPr snapToGrid="0" snapToObjects="1">
      <p:cViewPr varScale="1">
        <p:scale>
          <a:sx n="102" d="100"/>
          <a:sy n="102" d="100"/>
        </p:scale>
        <p:origin x="792" y="176"/>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51785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a:t>
            </a:fld>
            <a:endParaRPr lang="en-US"/>
          </a:p>
        </p:txBody>
      </p:sp>
    </p:spTree>
    <p:extLst>
      <p:ext uri="{BB962C8B-B14F-4D97-AF65-F5344CB8AC3E}">
        <p14:creationId xmlns:p14="http://schemas.microsoft.com/office/powerpoint/2010/main" val="95174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12</a:t>
            </a:fld>
            <a:endParaRPr lang="en-US"/>
          </a:p>
        </p:txBody>
      </p:sp>
    </p:spTree>
    <p:extLst>
      <p:ext uri="{BB962C8B-B14F-4D97-AF65-F5344CB8AC3E}">
        <p14:creationId xmlns:p14="http://schemas.microsoft.com/office/powerpoint/2010/main" val="201003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23</a:t>
            </a:fld>
            <a:endParaRPr lang="en-US"/>
          </a:p>
        </p:txBody>
      </p:sp>
    </p:spTree>
    <p:extLst>
      <p:ext uri="{BB962C8B-B14F-4D97-AF65-F5344CB8AC3E}">
        <p14:creationId xmlns:p14="http://schemas.microsoft.com/office/powerpoint/2010/main" val="159370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24</a:t>
            </a:fld>
            <a:endParaRPr lang="en-US"/>
          </a:p>
        </p:txBody>
      </p:sp>
    </p:spTree>
    <p:extLst>
      <p:ext uri="{BB962C8B-B14F-4D97-AF65-F5344CB8AC3E}">
        <p14:creationId xmlns:p14="http://schemas.microsoft.com/office/powerpoint/2010/main" val="198562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25</a:t>
            </a:fld>
            <a:endParaRPr lang="en-US"/>
          </a:p>
        </p:txBody>
      </p:sp>
    </p:spTree>
    <p:extLst>
      <p:ext uri="{BB962C8B-B14F-4D97-AF65-F5344CB8AC3E}">
        <p14:creationId xmlns:p14="http://schemas.microsoft.com/office/powerpoint/2010/main" val="523248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26</a:t>
            </a:fld>
            <a:endParaRPr lang="en-US"/>
          </a:p>
        </p:txBody>
      </p:sp>
    </p:spTree>
    <p:extLst>
      <p:ext uri="{BB962C8B-B14F-4D97-AF65-F5344CB8AC3E}">
        <p14:creationId xmlns:p14="http://schemas.microsoft.com/office/powerpoint/2010/main" val="166574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27</a:t>
            </a:fld>
            <a:endParaRPr lang="en-US"/>
          </a:p>
        </p:txBody>
      </p:sp>
    </p:spTree>
    <p:extLst>
      <p:ext uri="{BB962C8B-B14F-4D97-AF65-F5344CB8AC3E}">
        <p14:creationId xmlns:p14="http://schemas.microsoft.com/office/powerpoint/2010/main" val="42484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E5BF2-958E-C046-BF29-292B866F6174}"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AF4CE-141C-DC47-9008-5B4B1F0A7D85}"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AF896-36E1-AA4C-8003-E740CA2951DD}"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7C60F0-E4AB-8649-A7AD-F034E29CB4B4}"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79F-35E7-2044-97C4-8F98563C1D62}"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4F212-CAFC-8141-B33C-DF253D11DEC3}"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82122-DA01-024F-8E96-9B199A3A0F71}"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6A588D-A897-D14C-86D6-EDE051E6FEBF}"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9DA4C3-D6B6-D945-9072-EB4A0868CAF3}"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F98DF-3180-6A40-8F08-053D22E56213}"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4F7AD-8134-5544-824E-5C4269AA4CDE}"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7F0F33-7C63-A34E-88FA-27C7DD9E9E16}"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reationix/nv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mongodb.org/downloads#p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zilla.org/en-US/firefox/n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google.com/chrome/" TargetMode="External"/><Relationship Id="rId4" Type="http://schemas.openxmlformats.org/officeDocument/2006/relationships/hyperlink" Target="http://getfirebug.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Learn/Getting_started_with_the_web/JavaScript_basic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 Course Introduction</a:t>
            </a:r>
          </a:p>
        </p:txBody>
      </p:sp>
      <p:sp>
        <p:nvSpPr>
          <p:cNvPr id="3" name="Subtitle 2"/>
          <p:cNvSpPr>
            <a:spLocks noGrp="1"/>
          </p:cNvSpPr>
          <p:nvPr>
            <p:ph type="subTitle"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Most weeks, I will give recommended readings to read up on content that will be covered in the following week.</a:t>
            </a:r>
          </a:p>
          <a:p>
            <a:r>
              <a:rPr lang="en-US" dirty="0"/>
              <a:t>It is </a:t>
            </a:r>
            <a:r>
              <a:rPr lang="en-US" b="1" dirty="0"/>
              <a:t>highly beneficial</a:t>
            </a:r>
            <a:r>
              <a:rPr lang="en-US" dirty="0"/>
              <a:t> to read those readings before class as a form of preparation.</a:t>
            </a:r>
          </a:p>
          <a:p>
            <a:r>
              <a:rPr lang="en-US" dirty="0"/>
              <a:t>For many labs and parts of your final project, you will be expected to read some form of documentation in order to learn how to use a particular technology or package.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3360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66FC-16AF-924D-A520-CCB1F8F9C903}"/>
              </a:ext>
            </a:extLst>
          </p:cNvPr>
          <p:cNvSpPr>
            <a:spLocks noGrp="1"/>
          </p:cNvSpPr>
          <p:nvPr>
            <p:ph type="title"/>
          </p:nvPr>
        </p:nvSpPr>
        <p:spPr/>
        <p:txBody>
          <a:bodyPr/>
          <a:lstStyle/>
          <a:p>
            <a:r>
              <a:rPr lang="en-US" dirty="0"/>
              <a:t>Course Format (Online)</a:t>
            </a:r>
          </a:p>
        </p:txBody>
      </p:sp>
      <p:sp>
        <p:nvSpPr>
          <p:cNvPr id="3" name="Content Placeholder 2">
            <a:extLst>
              <a:ext uri="{FF2B5EF4-FFF2-40B4-BE49-F238E27FC236}">
                <a16:creationId xmlns:a16="http://schemas.microsoft.com/office/drawing/2014/main" id="{D43FA483-CAA4-2B4E-AA2A-D3A60640F715}"/>
              </a:ext>
            </a:extLst>
          </p:cNvPr>
          <p:cNvSpPr>
            <a:spLocks noGrp="1"/>
          </p:cNvSpPr>
          <p:nvPr>
            <p:ph idx="1"/>
          </p:nvPr>
        </p:nvSpPr>
        <p:spPr/>
        <p:txBody>
          <a:bodyPr>
            <a:normAutofit/>
          </a:bodyPr>
          <a:lstStyle/>
          <a:p>
            <a:r>
              <a:rPr lang="en-US" dirty="0"/>
              <a:t>This is an online course, and as such has no set meeting time.</a:t>
            </a:r>
          </a:p>
          <a:p>
            <a:r>
              <a:rPr lang="en-US" dirty="0"/>
              <a:t>Office hours will be held each Tuesday at 2:00pm; I will record office hours. If you cannot attend office hours, submit questions via the Course Slack and I will address them faster than I would be able to on Canvas or over Email. </a:t>
            </a:r>
          </a:p>
          <a:p>
            <a:r>
              <a:rPr lang="en-US" dirty="0"/>
              <a:t>Many course will have a lab; these will be due the following Thursday after the week they are issued. All content will be posted at the start of the course, giving you the benefit of performing the majority of the classwork somewhat-at your own pace.</a:t>
            </a:r>
          </a:p>
          <a:p>
            <a:r>
              <a:rPr lang="en-US" dirty="0"/>
              <a:t>The weekly codebase and lecture slides are your primary source of material; the video files give conceptual information, however the syntax and exact details have become slightly dated. These video files are in the process of being rebuilt.</a:t>
            </a:r>
          </a:p>
        </p:txBody>
      </p:sp>
      <p:sp>
        <p:nvSpPr>
          <p:cNvPr id="4" name="Footer Placeholder 3">
            <a:extLst>
              <a:ext uri="{FF2B5EF4-FFF2-40B4-BE49-F238E27FC236}">
                <a16:creationId xmlns:a16="http://schemas.microsoft.com/office/drawing/2014/main" id="{63D66A73-EB54-7D44-9DAC-8202FD6602FC}"/>
              </a:ext>
            </a:extLst>
          </p:cNvPr>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9838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development?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2528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development?</a:t>
            </a:r>
          </a:p>
        </p:txBody>
      </p:sp>
      <p:sp>
        <p:nvSpPr>
          <p:cNvPr id="3" name="Content Placeholder 2"/>
          <p:cNvSpPr>
            <a:spLocks noGrp="1"/>
          </p:cNvSpPr>
          <p:nvPr>
            <p:ph idx="1"/>
          </p:nvPr>
        </p:nvSpPr>
        <p:spPr/>
        <p:txBody>
          <a:bodyPr/>
          <a:lstStyle/>
          <a:p>
            <a:r>
              <a:rPr lang="en-US" dirty="0"/>
              <a:t>Simply put, web development is the the very broad field of creating and building websites and web applications.</a:t>
            </a:r>
          </a:p>
          <a:p>
            <a:r>
              <a:rPr lang="en-US" dirty="0"/>
              <a:t>There are many opinions out there on what the best technology is and what the best practices are: this course is not about opinions and proclaiming what the best technology, but rather arming you with the skillset needed to work in any web technology.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5336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special about web development?</a:t>
            </a:r>
          </a:p>
        </p:txBody>
      </p:sp>
      <p:sp>
        <p:nvSpPr>
          <p:cNvPr id="3" name="Content Placeholder 2"/>
          <p:cNvSpPr>
            <a:spLocks noGrp="1"/>
          </p:cNvSpPr>
          <p:nvPr>
            <p:ph idx="1"/>
          </p:nvPr>
        </p:nvSpPr>
        <p:spPr/>
        <p:txBody>
          <a:bodyPr/>
          <a:lstStyle/>
          <a:p>
            <a:r>
              <a:rPr lang="en-US" dirty="0"/>
              <a:t>There are many aspects of web development that are not different than non-web development</a:t>
            </a:r>
          </a:p>
          <a:p>
            <a:pPr lvl="1"/>
            <a:r>
              <a:rPr lang="en-US" dirty="0"/>
              <a:t>You will break complex problems down to smaller, approachable issues</a:t>
            </a:r>
          </a:p>
          <a:p>
            <a:pPr lvl="1"/>
            <a:r>
              <a:rPr lang="en-US" dirty="0"/>
              <a:t>There are a slew of programming languages and technologies to choose from</a:t>
            </a:r>
          </a:p>
          <a:p>
            <a:r>
              <a:rPr lang="en-US" dirty="0"/>
              <a:t>There are some unique problems, as a web developer, that you have to care greatly about</a:t>
            </a:r>
          </a:p>
          <a:p>
            <a:pPr lvl="1"/>
            <a:r>
              <a:rPr lang="en-US" dirty="0"/>
              <a:t>In some way or another, your product is about transmitting information; you have to worry about the actual delivery of your information.</a:t>
            </a:r>
          </a:p>
          <a:p>
            <a:pPr lvl="1"/>
            <a:r>
              <a:rPr lang="en-US" dirty="0"/>
              <a:t>Technology on the web moves </a:t>
            </a:r>
            <a:r>
              <a:rPr lang="en-US" b="1" dirty="0"/>
              <a:t>fast!</a:t>
            </a:r>
            <a:r>
              <a:rPr lang="en-US" dirty="0"/>
              <a:t> Change is constant!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32938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web development important?</a:t>
            </a:r>
          </a:p>
        </p:txBody>
      </p:sp>
      <p:sp>
        <p:nvSpPr>
          <p:cNvPr id="3" name="Content Placeholder 2"/>
          <p:cNvSpPr>
            <a:spLocks noGrp="1"/>
          </p:cNvSpPr>
          <p:nvPr>
            <p:ph idx="1"/>
          </p:nvPr>
        </p:nvSpPr>
        <p:spPr/>
        <p:txBody>
          <a:bodyPr/>
          <a:lstStyle/>
          <a:p>
            <a:r>
              <a:rPr lang="en-US" dirty="0"/>
              <a:t>Web development has allowed the internet to bring forth a new era for technology</a:t>
            </a:r>
          </a:p>
          <a:p>
            <a:pPr lvl="1"/>
            <a:r>
              <a:rPr lang="en-US" dirty="0"/>
              <a:t>Lower barrier of entry; you can start without a compiler, all you need is a text editor and a browser!</a:t>
            </a:r>
          </a:p>
          <a:p>
            <a:r>
              <a:rPr lang="en-US" dirty="0"/>
              <a:t>Web development has ushered in a new era of communication, where ideas and content can be transmitted in new and exciting ways.</a:t>
            </a:r>
          </a:p>
          <a:p>
            <a:r>
              <a:rPr lang="en-US" dirty="0"/>
              <a:t>Allows information to be spread much more rapidly through many mediums.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2854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Technologies and Tools</a:t>
            </a:r>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6391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For Version Control</a:t>
            </a:r>
          </a:p>
        </p:txBody>
      </p:sp>
      <p:sp>
        <p:nvSpPr>
          <p:cNvPr id="3" name="Content Placeholder 2"/>
          <p:cNvSpPr>
            <a:spLocks noGrp="1"/>
          </p:cNvSpPr>
          <p:nvPr>
            <p:ph idx="1"/>
          </p:nvPr>
        </p:nvSpPr>
        <p:spPr/>
        <p:txBody>
          <a:bodyPr>
            <a:normAutofit/>
          </a:bodyPr>
          <a:lstStyle/>
          <a:p>
            <a:r>
              <a:rPr lang="en-US" dirty="0"/>
              <a:t>If you are unfamiliar with </a:t>
            </a:r>
            <a:r>
              <a:rPr lang="en-US" dirty="0" err="1"/>
              <a:t>Git</a:t>
            </a:r>
            <a:r>
              <a:rPr lang="en-US" dirty="0"/>
              <a:t>, it is a versioning control software. </a:t>
            </a:r>
          </a:p>
          <a:p>
            <a:r>
              <a:rPr lang="en-US" dirty="0"/>
              <a:t>Versioning control allows us to take periodic snapshots at code and save a reference to it at a certain point in time. </a:t>
            </a:r>
          </a:p>
          <a:p>
            <a:r>
              <a:rPr lang="en-US" dirty="0"/>
              <a:t>You can download </a:t>
            </a:r>
            <a:r>
              <a:rPr lang="en-US" dirty="0" err="1"/>
              <a:t>Git</a:t>
            </a:r>
            <a:r>
              <a:rPr lang="en-US" dirty="0"/>
              <a:t> here:</a:t>
            </a:r>
          </a:p>
          <a:p>
            <a:pPr lvl="1"/>
            <a:r>
              <a:rPr lang="en-US" dirty="0">
                <a:hlinkClick r:id="rId2"/>
              </a:rPr>
              <a:t>https://git-scm.com/downloads</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7760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(Server-Side JavaScript)</a:t>
            </a:r>
          </a:p>
        </p:txBody>
      </p:sp>
      <p:sp>
        <p:nvSpPr>
          <p:cNvPr id="3" name="Content Placeholder 2"/>
          <p:cNvSpPr>
            <a:spLocks noGrp="1"/>
          </p:cNvSpPr>
          <p:nvPr>
            <p:ph idx="1"/>
          </p:nvPr>
        </p:nvSpPr>
        <p:spPr/>
        <p:txBody>
          <a:bodyPr/>
          <a:lstStyle/>
          <a:p>
            <a:r>
              <a:rPr lang="en-US" dirty="0" err="1"/>
              <a:t>Node.js</a:t>
            </a:r>
            <a:r>
              <a:rPr lang="en-US" dirty="0"/>
              <a:t> is a JavaScript runtime environment that allows you to write JavaScript without a browser. It also exposes a number of system operations that allow you to manipulate files, make servers, etc.</a:t>
            </a:r>
          </a:p>
          <a:p>
            <a:r>
              <a:rPr lang="en-US" dirty="0" err="1"/>
              <a:t>Node.js</a:t>
            </a:r>
            <a:r>
              <a:rPr lang="en-US" dirty="0"/>
              <a:t> has a huge community and large package repository, making it easy to build applications without having to re-engineer the wheel.</a:t>
            </a:r>
          </a:p>
          <a:p>
            <a:r>
              <a:rPr lang="en-US" dirty="0"/>
              <a:t>You can download </a:t>
            </a:r>
            <a:r>
              <a:rPr lang="en-US" dirty="0" err="1"/>
              <a:t>Node.js</a:t>
            </a:r>
            <a:r>
              <a:rPr lang="en-US" dirty="0"/>
              <a:t> here:</a:t>
            </a:r>
          </a:p>
          <a:p>
            <a:pPr lvl="1"/>
            <a:r>
              <a:rPr lang="en-US" dirty="0">
                <a:hlinkClick r:id="rId2"/>
              </a:rPr>
              <a:t>https://nodejs.org/en/</a:t>
            </a:r>
            <a:endParaRPr lang="en-US" dirty="0"/>
          </a:p>
          <a:p>
            <a:pPr lvl="1"/>
            <a:r>
              <a:rPr lang="en-US" dirty="0"/>
              <a:t>Make sure to download the most recent </a:t>
            </a:r>
            <a:r>
              <a:rPr lang="en-US" b="1" dirty="0"/>
              <a:t>LTS</a:t>
            </a:r>
            <a:r>
              <a:rPr lang="en-US" dirty="0"/>
              <a:t> version.</a:t>
            </a:r>
            <a:endParaRPr lang="en-US" b="1" dirty="0"/>
          </a:p>
          <a:p>
            <a:pPr lvl="1"/>
            <a:r>
              <a:rPr lang="en-US" dirty="0"/>
              <a:t>You may also opt to use </a:t>
            </a:r>
            <a:r>
              <a:rPr lang="en-US" dirty="0" err="1"/>
              <a:t>nvm</a:t>
            </a:r>
            <a:r>
              <a:rPr lang="en-US" dirty="0"/>
              <a:t> (</a:t>
            </a:r>
            <a:r>
              <a:rPr lang="en-US" dirty="0">
                <a:hlinkClick r:id="rId3"/>
              </a:rPr>
              <a:t>https://github.com/creationix/nvm</a:t>
            </a:r>
            <a:r>
              <a:rPr lang="en-US" dirty="0"/>
              <a:t>) to install that version</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60741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lstStyle/>
          <a:p>
            <a:r>
              <a:rPr lang="en-US" dirty="0"/>
              <a:t>MongoDB is a document based database. </a:t>
            </a:r>
          </a:p>
          <a:p>
            <a:r>
              <a:rPr lang="en-US" dirty="0"/>
              <a:t>You can download MongoDB here:</a:t>
            </a:r>
          </a:p>
          <a:p>
            <a:pPr lvl="1"/>
            <a:r>
              <a:rPr lang="en-US" dirty="0">
                <a:hlinkClick r:id="rId2"/>
              </a:rPr>
              <a:t>https://www.mongodb.org/downloads#production</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192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Introduction</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9260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tota11y</a:t>
            </a:r>
          </a:p>
        </p:txBody>
      </p:sp>
      <p:sp>
        <p:nvSpPr>
          <p:cNvPr id="3" name="Content Placeholder 2"/>
          <p:cNvSpPr>
            <a:spLocks noGrp="1"/>
          </p:cNvSpPr>
          <p:nvPr>
            <p:ph idx="1"/>
          </p:nvPr>
        </p:nvSpPr>
        <p:spPr/>
        <p:txBody>
          <a:bodyPr/>
          <a:lstStyle/>
          <a:p>
            <a:r>
              <a:rPr lang="en-US" dirty="0"/>
              <a:t>The </a:t>
            </a:r>
            <a:r>
              <a:rPr lang="en-US" i="1" dirty="0"/>
              <a:t>tota11y</a:t>
            </a:r>
            <a:r>
              <a:rPr lang="en-US" dirty="0"/>
              <a:t> tool is an accessibility testing tool created by Khan Academy for the sake of identifying accessibility issues.</a:t>
            </a:r>
          </a:p>
          <a:p>
            <a:r>
              <a:rPr lang="en-US" dirty="0"/>
              <a:t>You can install it via a </a:t>
            </a:r>
            <a:r>
              <a:rPr lang="en-US" dirty="0" err="1"/>
              <a:t>bookmarklet</a:t>
            </a:r>
            <a:r>
              <a:rPr lang="en-US" dirty="0"/>
              <a:t> from the tota11y website</a:t>
            </a:r>
          </a:p>
          <a:p>
            <a:pPr lvl="1"/>
            <a:r>
              <a:rPr lang="en-US" dirty="0">
                <a:hlinkClick r:id="rId2"/>
              </a:rPr>
              <a:t>http://khan.github.io/tota11y/</a:t>
            </a:r>
            <a:endParaRPr lang="en-US" dirty="0"/>
          </a:p>
          <a:p>
            <a:endParaRPr lang="en-US" dirty="0"/>
          </a:p>
          <a:p>
            <a:r>
              <a:rPr lang="en-US" dirty="0"/>
              <a:t>You may wonder why it’s called </a:t>
            </a:r>
            <a:r>
              <a:rPr lang="en-US" i="1" dirty="0"/>
              <a:t>tota11y</a:t>
            </a:r>
            <a:r>
              <a:rPr lang="en-US" dirty="0"/>
              <a:t>; the phrase </a:t>
            </a:r>
            <a:r>
              <a:rPr lang="en-US" i="1" dirty="0"/>
              <a:t>a11y </a:t>
            </a:r>
            <a:r>
              <a:rPr lang="en-US" dirty="0"/>
              <a:t>is a condensed version of the term </a:t>
            </a:r>
            <a:r>
              <a:rPr lang="en-US" i="1" dirty="0"/>
              <a:t>accessibility</a:t>
            </a:r>
            <a:r>
              <a:rPr lang="en-US" dirty="0"/>
              <a:t>; there are 11 letters between the </a:t>
            </a:r>
            <a:r>
              <a:rPr lang="en-US" i="1" dirty="0"/>
              <a:t>a</a:t>
            </a:r>
            <a:r>
              <a:rPr lang="en-US" dirty="0"/>
              <a:t> and </a:t>
            </a:r>
            <a:r>
              <a:rPr lang="en-US" i="1" dirty="0"/>
              <a:t>y</a:t>
            </a:r>
            <a:r>
              <a:rPr lang="en-US" dirty="0"/>
              <a:t> in that word. </a:t>
            </a:r>
          </a:p>
          <a:p>
            <a:r>
              <a:rPr lang="en-US" dirty="0"/>
              <a:t>Being able to call yourself an accessibility </a:t>
            </a:r>
            <a:r>
              <a:rPr lang="en-US" i="1" dirty="0"/>
              <a:t>ally </a:t>
            </a:r>
            <a:r>
              <a:rPr lang="en-US" dirty="0"/>
              <a:t>also makes it quite a good phrase.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4696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and CSS</a:t>
            </a:r>
          </a:p>
        </p:txBody>
      </p:sp>
      <p:sp>
        <p:nvSpPr>
          <p:cNvPr id="3" name="Content Placeholder 2"/>
          <p:cNvSpPr>
            <a:spLocks noGrp="1"/>
          </p:cNvSpPr>
          <p:nvPr>
            <p:ph idx="1"/>
          </p:nvPr>
        </p:nvSpPr>
        <p:spPr/>
        <p:txBody>
          <a:bodyPr/>
          <a:lstStyle/>
          <a:p>
            <a:r>
              <a:rPr lang="en-US" dirty="0"/>
              <a:t>HTML and CSS are the markup and styling languages of the web, respectively. </a:t>
            </a:r>
          </a:p>
          <a:p>
            <a:r>
              <a:rPr lang="en-US" dirty="0"/>
              <a:t>HTML describes the format of a document, while CSS is a set of specifications as to how a document is styled.</a:t>
            </a:r>
          </a:p>
          <a:p>
            <a:r>
              <a:rPr lang="en-US" dirty="0"/>
              <a:t>You will write HTML and CSS to make web pages and applications.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0570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(Browser)</a:t>
            </a:r>
          </a:p>
        </p:txBody>
      </p:sp>
      <p:sp>
        <p:nvSpPr>
          <p:cNvPr id="3" name="Content Placeholder 2"/>
          <p:cNvSpPr>
            <a:spLocks noGrp="1"/>
          </p:cNvSpPr>
          <p:nvPr>
            <p:ph idx="1"/>
          </p:nvPr>
        </p:nvSpPr>
        <p:spPr/>
        <p:txBody>
          <a:bodyPr/>
          <a:lstStyle/>
          <a:p>
            <a:r>
              <a:rPr lang="en-US" dirty="0"/>
              <a:t>JavaScript originated as a programming language that was only run in a web browser. You will not only be writing JavaScript to run on </a:t>
            </a:r>
            <a:r>
              <a:rPr lang="en-US" dirty="0" err="1"/>
              <a:t>Node.js</a:t>
            </a:r>
            <a:r>
              <a:rPr lang="en-US" dirty="0"/>
              <a:t>, but you will also be writing it to run in your web browser. </a:t>
            </a:r>
          </a:p>
          <a:p>
            <a:r>
              <a:rPr lang="en-US" dirty="0"/>
              <a:t>In a browser environment, you will not have access to a user’s file system; instead, you will have access to a number of browser APIs, such as a limited use of a user’s history, their screen size, and so on. This will allow you to create robust web applications.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5750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CS-546</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3749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Node.js</a:t>
            </a:r>
            <a:r>
              <a:rPr lang="en-US" dirty="0"/>
              <a:t>, </a:t>
            </a:r>
            <a:r>
              <a:rPr lang="en-US" dirty="0" err="1"/>
              <a:t>npm</a:t>
            </a:r>
            <a:r>
              <a:rPr lang="en-US" dirty="0"/>
              <a:t>, and MongoDB</a:t>
            </a:r>
          </a:p>
        </p:txBody>
      </p:sp>
      <p:sp>
        <p:nvSpPr>
          <p:cNvPr id="3" name="Content Placeholder 2"/>
          <p:cNvSpPr>
            <a:spLocks noGrp="1"/>
          </p:cNvSpPr>
          <p:nvPr>
            <p:ph idx="1"/>
          </p:nvPr>
        </p:nvSpPr>
        <p:spPr/>
        <p:txBody>
          <a:bodyPr/>
          <a:lstStyle/>
          <a:p>
            <a:r>
              <a:rPr lang="en-US" dirty="0"/>
              <a:t>You will need </a:t>
            </a:r>
            <a:r>
              <a:rPr lang="en-US" dirty="0" err="1"/>
              <a:t>Node.js</a:t>
            </a:r>
            <a:r>
              <a:rPr lang="en-US" dirty="0"/>
              <a:t> now</a:t>
            </a:r>
          </a:p>
          <a:p>
            <a:pPr lvl="1"/>
            <a:r>
              <a:rPr lang="en-US" dirty="0"/>
              <a:t>While installing, it may ask you if you want </a:t>
            </a:r>
            <a:r>
              <a:rPr lang="en-US" dirty="0" err="1"/>
              <a:t>npm</a:t>
            </a:r>
            <a:r>
              <a:rPr lang="en-US" dirty="0"/>
              <a:t>; </a:t>
            </a:r>
            <a:r>
              <a:rPr lang="en-US" b="1" dirty="0"/>
              <a:t>you do</a:t>
            </a:r>
            <a:r>
              <a:rPr lang="en-US" dirty="0"/>
              <a:t>.</a:t>
            </a:r>
          </a:p>
          <a:p>
            <a:r>
              <a:rPr lang="en-US" dirty="0"/>
              <a:t>You will not need MongoDB for a few weeks, but it does well to install it and test it now.</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82763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out some Text Editors and IDEs.</a:t>
            </a:r>
          </a:p>
        </p:txBody>
      </p:sp>
      <p:sp>
        <p:nvSpPr>
          <p:cNvPr id="3" name="Content Placeholder 2"/>
          <p:cNvSpPr>
            <a:spLocks noGrp="1"/>
          </p:cNvSpPr>
          <p:nvPr>
            <p:ph idx="1"/>
          </p:nvPr>
        </p:nvSpPr>
        <p:spPr/>
        <p:txBody>
          <a:bodyPr/>
          <a:lstStyle/>
          <a:p>
            <a:r>
              <a:rPr lang="en-US" dirty="0"/>
              <a:t>There are many options for text editors to program for this course. Some common text editors people like for frontend programming are:</a:t>
            </a:r>
          </a:p>
          <a:p>
            <a:pPr lvl="1"/>
            <a:r>
              <a:rPr lang="en-US" dirty="0"/>
              <a:t>Sublime Text</a:t>
            </a:r>
          </a:p>
          <a:p>
            <a:pPr lvl="1"/>
            <a:r>
              <a:rPr lang="en-US" dirty="0"/>
              <a:t>Notepad++</a:t>
            </a:r>
          </a:p>
          <a:p>
            <a:r>
              <a:rPr lang="en-US" dirty="0"/>
              <a:t>IDEs </a:t>
            </a:r>
          </a:p>
          <a:p>
            <a:pPr lvl="1"/>
            <a:r>
              <a:rPr lang="en-US" dirty="0" err="1"/>
              <a:t>Webstorm</a:t>
            </a:r>
            <a:endParaRPr lang="en-US" dirty="0"/>
          </a:p>
          <a:p>
            <a:pPr lvl="1"/>
            <a:r>
              <a:rPr lang="en-US" b="1" dirty="0"/>
              <a:t>Visual Studio Code</a:t>
            </a:r>
          </a:p>
          <a:p>
            <a:r>
              <a:rPr lang="en-US" dirty="0"/>
              <a:t>My personal recommendation is </a:t>
            </a:r>
            <a:r>
              <a:rPr lang="en-US" b="1" dirty="0"/>
              <a:t>Visual Studio Code</a:t>
            </a:r>
            <a:r>
              <a:rPr lang="en-US" dirty="0"/>
              <a:t>, as it allows us to use a debugger in Node very easily.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8861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 developer-friendly browser</a:t>
            </a:r>
          </a:p>
        </p:txBody>
      </p:sp>
      <p:sp>
        <p:nvSpPr>
          <p:cNvPr id="3" name="Content Placeholder 2"/>
          <p:cNvSpPr>
            <a:spLocks noGrp="1"/>
          </p:cNvSpPr>
          <p:nvPr>
            <p:ph idx="1"/>
          </p:nvPr>
        </p:nvSpPr>
        <p:spPr/>
        <p:txBody>
          <a:bodyPr/>
          <a:lstStyle/>
          <a:p>
            <a:r>
              <a:rPr lang="en-US" dirty="0"/>
              <a:t>While you can use any browser you want on a day-to-day basis, you’re going to want to develop a browser that has a great developer tool panel:</a:t>
            </a:r>
          </a:p>
          <a:p>
            <a:pPr lvl="1"/>
            <a:r>
              <a:rPr lang="en-US" dirty="0"/>
              <a:t>Mozilla Firefox</a:t>
            </a:r>
          </a:p>
          <a:p>
            <a:pPr lvl="2"/>
            <a:r>
              <a:rPr lang="en-US" dirty="0">
                <a:hlinkClick r:id="rId3"/>
              </a:rPr>
              <a:t>https://www.mozilla.org/en-US/firefox/new/</a:t>
            </a:r>
            <a:endParaRPr lang="en-US" dirty="0"/>
          </a:p>
          <a:p>
            <a:pPr lvl="2"/>
            <a:r>
              <a:rPr lang="en-US" dirty="0">
                <a:hlinkClick r:id="rId4"/>
              </a:rPr>
              <a:t>http://getfirebug.com/</a:t>
            </a:r>
            <a:endParaRPr lang="en-US" dirty="0"/>
          </a:p>
          <a:p>
            <a:pPr lvl="1"/>
            <a:r>
              <a:rPr lang="en-US" dirty="0"/>
              <a:t>Google Chrome</a:t>
            </a:r>
          </a:p>
          <a:p>
            <a:pPr lvl="2"/>
            <a:r>
              <a:rPr lang="en-US" dirty="0">
                <a:hlinkClick r:id="rId5"/>
              </a:rPr>
              <a:t>http://www.google.com/chrome/</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6234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up on the Fundamental JavaScript</a:t>
            </a:r>
          </a:p>
        </p:txBody>
      </p:sp>
      <p:sp>
        <p:nvSpPr>
          <p:cNvPr id="3" name="Content Placeholder 2"/>
          <p:cNvSpPr>
            <a:spLocks noGrp="1"/>
          </p:cNvSpPr>
          <p:nvPr>
            <p:ph idx="1"/>
          </p:nvPr>
        </p:nvSpPr>
        <p:spPr/>
        <p:txBody>
          <a:bodyPr/>
          <a:lstStyle/>
          <a:p>
            <a:r>
              <a:rPr lang="en-US" dirty="0"/>
              <a:t>Mozilla, the maintainers of the Firefox browser, are excellent resources for all things frontend; for now, you can start by looking at JavaScript basics. </a:t>
            </a:r>
          </a:p>
          <a:p>
            <a:pPr lvl="1"/>
            <a:r>
              <a:rPr lang="en-US" dirty="0">
                <a:hlinkClick r:id="rId3"/>
              </a:rPr>
              <a:t>https://developer.mozilla.org/en-US/Learn/Getting_started_with_the_web/JavaScript_basics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8676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fontScale="92500" lnSpcReduction="10000"/>
          </a:bodyPr>
          <a:lstStyle/>
          <a:p>
            <a:r>
              <a:rPr lang="en-US" dirty="0"/>
              <a:t>Labs: 40%</a:t>
            </a:r>
          </a:p>
          <a:p>
            <a:pPr lvl="1"/>
            <a:r>
              <a:rPr lang="en-US" dirty="0"/>
              <a:t>Labs will be weighted equally</a:t>
            </a:r>
          </a:p>
          <a:p>
            <a:pPr lvl="1"/>
            <a:r>
              <a:rPr lang="en-US" dirty="0"/>
              <a:t>Labs will be given most weeks and cover the content learned that week.</a:t>
            </a:r>
          </a:p>
          <a:p>
            <a:r>
              <a:rPr lang="en-US" dirty="0"/>
              <a:t>Final Project Proposal: 5%</a:t>
            </a:r>
          </a:p>
          <a:p>
            <a:pPr lvl="1"/>
            <a:r>
              <a:rPr lang="en-US" dirty="0"/>
              <a:t>Students will form groups and propose a final project to work on throughout the semester.</a:t>
            </a:r>
          </a:p>
          <a:p>
            <a:r>
              <a:rPr lang="en-US" dirty="0"/>
              <a:t>Database Proposal: 5%</a:t>
            </a:r>
          </a:p>
          <a:p>
            <a:pPr lvl="1"/>
            <a:r>
              <a:rPr lang="en-US" dirty="0"/>
              <a:t>Each group will submit a proposal for their database collections and schema</a:t>
            </a:r>
          </a:p>
          <a:p>
            <a:r>
              <a:rPr lang="en-US" dirty="0"/>
              <a:t>Final Project Presentation: 10%</a:t>
            </a:r>
          </a:p>
          <a:p>
            <a:pPr lvl="1"/>
            <a:r>
              <a:rPr lang="en-US" dirty="0"/>
              <a:t>You will give a technical presentation showcasing your project’s features and technological decisions.</a:t>
            </a:r>
          </a:p>
          <a:p>
            <a:r>
              <a:rPr lang="en-US" dirty="0"/>
              <a:t>Final Project: 40%</a:t>
            </a:r>
          </a:p>
          <a:p>
            <a:pPr lvl="1"/>
            <a:r>
              <a:rPr lang="en-US" dirty="0"/>
              <a:t>Each group will submit their project code, a readme, and a database dump to be reviewed and graded based on what was promised in their proposal and delivered.</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029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be covering in this course?</a:t>
            </a:r>
          </a:p>
        </p:txBody>
      </p:sp>
      <p:sp>
        <p:nvSpPr>
          <p:cNvPr id="3" name="Content Placeholder 2"/>
          <p:cNvSpPr>
            <a:spLocks noGrp="1"/>
          </p:cNvSpPr>
          <p:nvPr>
            <p:ph idx="1"/>
          </p:nvPr>
        </p:nvSpPr>
        <p:spPr/>
        <p:txBody>
          <a:bodyPr/>
          <a:lstStyle/>
          <a:p>
            <a:r>
              <a:rPr lang="en-US" dirty="0"/>
              <a:t>In this course, we will be going through many fundamental web concepts and learning technologies related to them.</a:t>
            </a:r>
          </a:p>
          <a:p>
            <a:pPr marL="544068" lvl="1" indent="-342900">
              <a:buFont typeface="+mj-lt"/>
              <a:buAutoNum type="arabicPeriod"/>
            </a:pPr>
            <a:r>
              <a:rPr lang="en-US" dirty="0"/>
              <a:t>You will learn how to install and configure a modern web programming environment, from server to database. In our case, we will be using </a:t>
            </a:r>
            <a:r>
              <a:rPr lang="en-US" dirty="0" err="1"/>
              <a:t>Node.js</a:t>
            </a:r>
            <a:r>
              <a:rPr lang="en-US" dirty="0"/>
              <a:t>, MongoDB, and Express as our programming environment, database, and server respectively. You will also learn about many tools that you will be using as a web developer, such as </a:t>
            </a:r>
            <a:r>
              <a:rPr lang="en-US" dirty="0" err="1"/>
              <a:t>Git</a:t>
            </a:r>
            <a:r>
              <a:rPr lang="en-US" dirty="0"/>
              <a:t>.</a:t>
            </a:r>
          </a:p>
          <a:p>
            <a:pPr marL="544068" lvl="1" indent="-342900">
              <a:buFont typeface="+mj-lt"/>
              <a:buAutoNum type="arabicPeriod"/>
            </a:pPr>
            <a:r>
              <a:rPr lang="en-US" dirty="0"/>
              <a:t>You will learn how to do server-side programming. In our case, that means you will learn the JavaScript language, as well as good coding patterns in order to structure a web application. You will learn how to separate your code in logical ways that make sense and follow modern conventions.</a:t>
            </a:r>
          </a:p>
          <a:p>
            <a:pPr marL="544068" lvl="1" indent="-342900">
              <a:buFont typeface="+mj-lt"/>
              <a:buAutoNum type="arabicPeriod"/>
            </a:pPr>
            <a:r>
              <a:rPr lang="en-US" dirty="0"/>
              <a:t>You will learn how to use a modern database; in our case, this is MongoDB. You will learn what this database’s strengths are, what its weaknesses are, and how to utilize it effectively.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4331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be covering in this course?</a:t>
            </a:r>
          </a:p>
        </p:txBody>
      </p:sp>
      <p:sp>
        <p:nvSpPr>
          <p:cNvPr id="3" name="Content Placeholder 2"/>
          <p:cNvSpPr>
            <a:spLocks noGrp="1"/>
          </p:cNvSpPr>
          <p:nvPr>
            <p:ph idx="1"/>
          </p:nvPr>
        </p:nvSpPr>
        <p:spPr/>
        <p:txBody>
          <a:bodyPr/>
          <a:lstStyle/>
          <a:p>
            <a:pPr marL="544068" lvl="1" indent="-342900">
              <a:buFont typeface="+mj-lt"/>
              <a:buAutoNum type="arabicPeriod" startAt="4"/>
            </a:pPr>
            <a:r>
              <a:rPr lang="en-US" dirty="0"/>
              <a:t>You will learn how to code for the client. Learning HTML and CSS will enable you to create a document that makes sense, both semantically and meaningfully to the human eye. You will learn how to use JavaScript to make your applications respond to your users’ input and experience.</a:t>
            </a:r>
          </a:p>
          <a:p>
            <a:pPr marL="544068" lvl="1" indent="-342900">
              <a:buFont typeface="+mj-lt"/>
              <a:buAutoNum type="arabicPeriod" startAt="4"/>
            </a:pPr>
            <a:r>
              <a:rPr lang="en-US" dirty="0"/>
              <a:t>You will learn about web accessibility and the major hurdles that many people face using the web as it is today, how to identify issues that exist in a web page, as well as how to correct them.</a:t>
            </a:r>
          </a:p>
          <a:p>
            <a:pPr marL="544068" lvl="1" indent="-342900">
              <a:buFont typeface="+mj-lt"/>
              <a:buAutoNum type="arabicPeriod" startAt="4"/>
            </a:pPr>
            <a:r>
              <a:rPr lang="en-US" dirty="0"/>
              <a:t>You will learn advanced client-side programming techniques and how to leverage frontend tools that allow you to create incredibly dynamic web experiences. </a:t>
            </a:r>
          </a:p>
          <a:p>
            <a:pPr marL="544068" lvl="1" indent="-342900">
              <a:buFont typeface="+mj-lt"/>
              <a:buAutoNum type="arabicPeriod" startAt="4"/>
            </a:pPr>
            <a:r>
              <a:rPr lang="en-US" dirty="0"/>
              <a:t>You will learn about security issues in the web and how to minimize their risks.</a:t>
            </a:r>
          </a:p>
          <a:p>
            <a:pPr marL="544068" lvl="1" indent="-342900">
              <a:buFont typeface="+mj-lt"/>
              <a:buAutoNum type="arabicPeriod" startAt="4"/>
            </a:pPr>
            <a:r>
              <a:rPr lang="en-US" dirty="0"/>
              <a:t>You will create a market-ready database driven web-application, from start to finish, involving technical presentations </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4225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a:t>
            </a:r>
            <a:r>
              <a:rPr lang="en-US" i="1" dirty="0"/>
              <a:t>do</a:t>
            </a:r>
            <a:r>
              <a:rPr lang="en-US" dirty="0"/>
              <a:t> in this course?</a:t>
            </a:r>
          </a:p>
        </p:txBody>
      </p:sp>
      <p:sp>
        <p:nvSpPr>
          <p:cNvPr id="3" name="Content Placeholder 2"/>
          <p:cNvSpPr>
            <a:spLocks noGrp="1"/>
          </p:cNvSpPr>
          <p:nvPr>
            <p:ph idx="1"/>
          </p:nvPr>
        </p:nvSpPr>
        <p:spPr/>
        <p:txBody>
          <a:bodyPr/>
          <a:lstStyle/>
          <a:p>
            <a:r>
              <a:rPr lang="en-US" dirty="0"/>
              <a:t>In this course, you will:</a:t>
            </a:r>
          </a:p>
          <a:p>
            <a:pPr lvl="1"/>
            <a:r>
              <a:rPr lang="en-US" dirty="0"/>
              <a:t>Complete a number of labs that will assess your understanding of the topics covered in class. These will be simple programming assignments that will serve to help you on your assignments.</a:t>
            </a:r>
          </a:p>
          <a:p>
            <a:pPr lvl="1"/>
            <a:r>
              <a:rPr lang="en-US" dirty="0"/>
              <a:t>Form a group and come up with an idea for a full web application to use as your final project, which you will submit in the form of a final project proposal.</a:t>
            </a:r>
          </a:p>
          <a:p>
            <a:pPr lvl="1"/>
            <a:r>
              <a:rPr lang="en-US" dirty="0"/>
              <a:t>Setup your database schema and submit a database proposal.</a:t>
            </a:r>
          </a:p>
          <a:p>
            <a:pPr lvl="1"/>
            <a:r>
              <a:rPr lang="en-US" dirty="0"/>
              <a:t>Give a non technical presentation detailing your project idea.</a:t>
            </a:r>
          </a:p>
          <a:p>
            <a:pPr lvl="1"/>
            <a:r>
              <a:rPr lang="en-US" dirty="0"/>
              <a:t>Give a technical presentation demonstrating your project result.</a:t>
            </a:r>
          </a:p>
          <a:p>
            <a:pPr lvl="1"/>
            <a:r>
              <a:rPr lang="en-US" dirty="0"/>
              <a:t>Submit your final project code.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854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labs like?</a:t>
            </a:r>
          </a:p>
        </p:txBody>
      </p:sp>
      <p:sp>
        <p:nvSpPr>
          <p:cNvPr id="3" name="Content Placeholder 2"/>
          <p:cNvSpPr>
            <a:spLocks noGrp="1"/>
          </p:cNvSpPr>
          <p:nvPr>
            <p:ph idx="1"/>
          </p:nvPr>
        </p:nvSpPr>
        <p:spPr/>
        <p:txBody>
          <a:bodyPr/>
          <a:lstStyle/>
          <a:p>
            <a:r>
              <a:rPr lang="en-US" dirty="0"/>
              <a:t>There are ten labs, designed to make you practice the material that we will go over in class that week. The labs will give you a good foundation for your assignments and final projects.</a:t>
            </a:r>
          </a:p>
          <a:p>
            <a:r>
              <a:rPr lang="en-US" dirty="0"/>
              <a:t>Labs will begin at the end of lecture, and you are given approximately a week to finish and submit them.</a:t>
            </a:r>
          </a:p>
          <a:p>
            <a:r>
              <a:rPr lang="en-US" dirty="0"/>
              <a:t>Labs are focused on small, approachable goals, however have some incremental knowledge; you will tend to build on previous lecture and lab’s codebases throughout the semester.</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029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final project like?</a:t>
            </a:r>
          </a:p>
        </p:txBody>
      </p:sp>
      <p:sp>
        <p:nvSpPr>
          <p:cNvPr id="3" name="Content Placeholder 2"/>
          <p:cNvSpPr>
            <a:spLocks noGrp="1"/>
          </p:cNvSpPr>
          <p:nvPr>
            <p:ph idx="1"/>
          </p:nvPr>
        </p:nvSpPr>
        <p:spPr/>
        <p:txBody>
          <a:bodyPr/>
          <a:lstStyle/>
          <a:p>
            <a:r>
              <a:rPr lang="en-US" dirty="0"/>
              <a:t>For your final project, you will create a market-ready, database-driven application as part of a team. Your application will incorporate aspects from the entirety of the course. </a:t>
            </a:r>
          </a:p>
          <a:p>
            <a:r>
              <a:rPr lang="en-US" dirty="0"/>
              <a:t>The final project has several components to it, both technical and non-technical.</a:t>
            </a:r>
          </a:p>
          <a:p>
            <a:pPr lvl="1"/>
            <a:r>
              <a:rPr lang="en-US" dirty="0"/>
              <a:t>You will form a group and submit a project proposal</a:t>
            </a:r>
          </a:p>
          <a:p>
            <a:pPr lvl="1"/>
            <a:r>
              <a:rPr lang="en-US" dirty="0"/>
              <a:t>You will submit a proposed format for your database</a:t>
            </a:r>
          </a:p>
          <a:p>
            <a:pPr lvl="1"/>
            <a:r>
              <a:rPr lang="en-US" dirty="0"/>
              <a:t>You will give a technical presentation detailing your features and the technical decisions you made</a:t>
            </a:r>
          </a:p>
          <a:p>
            <a:pPr lvl="1"/>
            <a:r>
              <a:rPr lang="en-US" dirty="0"/>
              <a:t>You will submit your codebase and a database dump and deliver the actual product.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590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Policies and Notes</a:t>
            </a:r>
          </a:p>
        </p:txBody>
      </p:sp>
      <p:sp>
        <p:nvSpPr>
          <p:cNvPr id="3" name="Content Placeholder 2"/>
          <p:cNvSpPr>
            <a:spLocks noGrp="1"/>
          </p:cNvSpPr>
          <p:nvPr>
            <p:ph idx="1"/>
          </p:nvPr>
        </p:nvSpPr>
        <p:spPr/>
        <p:txBody>
          <a:bodyPr>
            <a:normAutofit/>
          </a:bodyPr>
          <a:lstStyle/>
          <a:p>
            <a:r>
              <a:rPr lang="en-US" dirty="0"/>
              <a:t>You will have ample time to complete each assignment, so lateness will be harshly penalized:</a:t>
            </a:r>
          </a:p>
          <a:p>
            <a:pPr lvl="1"/>
            <a:r>
              <a:rPr lang="en-US" dirty="0"/>
              <a:t>Late labs will receive a 15 point penalty per day</a:t>
            </a:r>
          </a:p>
          <a:p>
            <a:pPr lvl="1"/>
            <a:r>
              <a:rPr lang="en-US" dirty="0"/>
              <a:t>There is no lateness tolerated on final project components; if you miss a deadline, you will receive a 0 for that component.</a:t>
            </a:r>
          </a:p>
          <a:p>
            <a:pPr lvl="1"/>
            <a:r>
              <a:rPr lang="en-US" b="1" dirty="0"/>
              <a:t>If some extenuating circumstance occurs that will cause you to be late, and you know in advance that it will cause you to be late, reach out to me as soon as possible.</a:t>
            </a:r>
          </a:p>
          <a:p>
            <a:r>
              <a:rPr lang="en-US" dirty="0"/>
              <a:t>In lieu of a textbook, assignments will require you to research the topics in order to complete them. I will point you to resources for each assignment.</a:t>
            </a:r>
          </a:p>
          <a:p>
            <a:r>
              <a:rPr lang="en-US" dirty="0"/>
              <a:t>If you are having a group issue during the final project period, you must reach out to me </a:t>
            </a:r>
            <a:r>
              <a:rPr lang="en-US" b="1" dirty="0"/>
              <a:t>as soon as possible</a:t>
            </a:r>
            <a:r>
              <a:rPr lang="en-US" dirty="0"/>
              <a:t>; it is much easier for everyone to resolve issues early and amicably than let them destroy a group as the deadline approaches.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527232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3207</TotalTime>
  <Words>2307</Words>
  <Application>Microsoft Macintosh PowerPoint</Application>
  <PresentationFormat>Widescreen</PresentationFormat>
  <Paragraphs>166</Paragraphs>
  <Slides>27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Calibri</vt:lpstr>
      <vt:lpstr>Calibri Light</vt:lpstr>
      <vt:lpstr>Retrospect</vt:lpstr>
      <vt:lpstr>Lecture 1: Course Introduction</vt:lpstr>
      <vt:lpstr>Course Introduction</vt:lpstr>
      <vt:lpstr>Grade Breakdown</vt:lpstr>
      <vt:lpstr>What will we be covering in this course?</vt:lpstr>
      <vt:lpstr>What will we be covering in this course?</vt:lpstr>
      <vt:lpstr>What will we do in this course?</vt:lpstr>
      <vt:lpstr>What are labs like?</vt:lpstr>
      <vt:lpstr>What is the final project like?</vt:lpstr>
      <vt:lpstr>General Policies and Notes</vt:lpstr>
      <vt:lpstr>Readings</vt:lpstr>
      <vt:lpstr>Course Format (Online)</vt:lpstr>
      <vt:lpstr>What is web development?</vt:lpstr>
      <vt:lpstr>What is web development?</vt:lpstr>
      <vt:lpstr>What’s special about web development?</vt:lpstr>
      <vt:lpstr>Why is web development important?</vt:lpstr>
      <vt:lpstr>Technologies and Tools</vt:lpstr>
      <vt:lpstr>Git: For Version Control</vt:lpstr>
      <vt:lpstr>Node.js (Server-Side JavaScript)</vt:lpstr>
      <vt:lpstr>MongoDB</vt:lpstr>
      <vt:lpstr>tota11y</vt:lpstr>
      <vt:lpstr>HTML and CSS</vt:lpstr>
      <vt:lpstr>JavaScript (Browser)</vt:lpstr>
      <vt:lpstr>Preparing for CS-546</vt:lpstr>
      <vt:lpstr>Install Node.js, npm, and MongoDB</vt:lpstr>
      <vt:lpstr>Check out some Text Editors and IDEs.</vt:lpstr>
      <vt:lpstr>Download a developer-friendly browser</vt:lpstr>
      <vt:lpstr>Read up on the Fundamental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265</cp:revision>
  <cp:lastPrinted>2018-05-20T13:28:56Z</cp:lastPrinted>
  <dcterms:created xsi:type="dcterms:W3CDTF">2015-08-31T04:24:31Z</dcterms:created>
  <dcterms:modified xsi:type="dcterms:W3CDTF">2018-08-20T02:21:38Z</dcterms:modified>
</cp:coreProperties>
</file>