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465" r:id="rId3"/>
    <p:sldId id="466" r:id="rId4"/>
    <p:sldId id="467" r:id="rId5"/>
    <p:sldId id="487" r:id="rId6"/>
    <p:sldId id="488" r:id="rId7"/>
    <p:sldId id="471" r:id="rId8"/>
    <p:sldId id="492" r:id="rId9"/>
    <p:sldId id="477" r:id="rId10"/>
    <p:sldId id="505" r:id="rId11"/>
    <p:sldId id="489" r:id="rId12"/>
    <p:sldId id="491" r:id="rId13"/>
    <p:sldId id="490" r:id="rId14"/>
    <p:sldId id="503" r:id="rId15"/>
    <p:sldId id="504" r:id="rId16"/>
    <p:sldId id="480" r:id="rId17"/>
    <p:sldId id="50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10"/>
    <p:restoredTop sz="76923"/>
  </p:normalViewPr>
  <p:slideViewPr>
    <p:cSldViewPr snapToGrid="0" snapToObjects="1">
      <p:cViewPr>
        <p:scale>
          <a:sx n="96" d="100"/>
          <a:sy n="96" d="100"/>
        </p:scale>
        <p:origin x="704" y="168"/>
      </p:cViewPr>
      <p:guideLst/>
    </p:cSldViewPr>
  </p:slideViewPr>
  <p:notesTextViewPr>
    <p:cViewPr>
      <p:scale>
        <a:sx n="105" d="100"/>
        <a:sy n="105" d="100"/>
      </p:scale>
      <p:origin x="0" y="0"/>
    </p:cViewPr>
  </p:notesTextViewPr>
  <p:sorterViewPr>
    <p:cViewPr>
      <p:scale>
        <a:sx n="66" d="100"/>
        <a:sy n="66" d="100"/>
      </p:scale>
      <p:origin x="0" y="0"/>
    </p:cViewPr>
  </p:sorterViewPr>
  <p:notesViewPr>
    <p:cSldViewPr snapToGrid="0" snapToObjects="1">
      <p:cViewPr varScale="1">
        <p:scale>
          <a:sx n="96" d="100"/>
          <a:sy n="96" d="100"/>
        </p:scale>
        <p:origin x="367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117481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145C16-070A-C64A-91F4-136D4B33E94F}" type="slidenum">
              <a:rPr lang="en-US" smtClean="0"/>
              <a:t>7</a:t>
            </a:fld>
            <a:endParaRPr lang="en-US"/>
          </a:p>
        </p:txBody>
      </p:sp>
    </p:spTree>
    <p:extLst>
      <p:ext uri="{BB962C8B-B14F-4D97-AF65-F5344CB8AC3E}">
        <p14:creationId xmlns:p14="http://schemas.microsoft.com/office/powerpoint/2010/main" val="120136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17</a:t>
            </a:fld>
            <a:endParaRPr lang="en-US"/>
          </a:p>
        </p:txBody>
      </p:sp>
    </p:spTree>
    <p:extLst>
      <p:ext uri="{BB962C8B-B14F-4D97-AF65-F5344CB8AC3E}">
        <p14:creationId xmlns:p14="http://schemas.microsoft.com/office/powerpoint/2010/main" val="72639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03ECEA-EC27-9641-95C6-905D21164A27}"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F8B43-D299-0742-8F51-8AC46B453CAB}"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83B39E-86E1-BB41-AFF9-3AF13C5C05E0}"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61BED-C99C-8943-A80A-1706574F8CFD}"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4DEE-31DD-6743-A96D-1F5D1C68A3A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320FC-A1B0-EE44-8E7E-76A1B5D87693}"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7155A-E8BA-974F-BA63-C120B34D4C90}"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C179AF-7396-D54C-8A2C-799EB8CAAE5C}"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AC3E71-BFED-1049-A773-8877294DED34}"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F38274-68CC-A74B-93D5-63163529B72F}"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F6FE2-EC04-064B-98DF-9CA35EBA46F4}"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F6E3FE-F5EB-384B-A34B-8592E460CCAA}"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t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ffeegrammer.com/understanding-functional-scop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 Intro to JavaScript</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2160-DA09-6040-BE46-877580B2D729}"/>
              </a:ext>
            </a:extLst>
          </p:cNvPr>
          <p:cNvSpPr>
            <a:spLocks noGrp="1"/>
          </p:cNvSpPr>
          <p:nvPr>
            <p:ph type="title"/>
          </p:nvPr>
        </p:nvSpPr>
        <p:spPr/>
        <p:txBody>
          <a:bodyPr/>
          <a:lstStyle/>
          <a:p>
            <a:r>
              <a:rPr lang="en-US" dirty="0"/>
              <a:t>Defining Variables</a:t>
            </a:r>
          </a:p>
        </p:txBody>
      </p:sp>
      <p:sp>
        <p:nvSpPr>
          <p:cNvPr id="3" name="Content Placeholder 2">
            <a:extLst>
              <a:ext uri="{FF2B5EF4-FFF2-40B4-BE49-F238E27FC236}">
                <a16:creationId xmlns:a16="http://schemas.microsoft.com/office/drawing/2014/main" id="{54A80CCF-C84C-384C-88C6-3AFB5218B6A6}"/>
              </a:ext>
            </a:extLst>
          </p:cNvPr>
          <p:cNvSpPr>
            <a:spLocks noGrp="1"/>
          </p:cNvSpPr>
          <p:nvPr>
            <p:ph idx="1"/>
          </p:nvPr>
        </p:nvSpPr>
        <p:spPr/>
        <p:txBody>
          <a:bodyPr/>
          <a:lstStyle/>
          <a:p>
            <a:r>
              <a:rPr lang="en-US" dirty="0"/>
              <a:t>There are three keywords used to define variables in JavaScript:</a:t>
            </a:r>
          </a:p>
          <a:p>
            <a:pPr marL="201168" lvl="1" indent="0">
              <a:buNone/>
            </a:pPr>
            <a:endParaRPr lang="en-US" dirty="0"/>
          </a:p>
        </p:txBody>
      </p:sp>
      <p:sp>
        <p:nvSpPr>
          <p:cNvPr id="4" name="Footer Placeholder 3">
            <a:extLst>
              <a:ext uri="{FF2B5EF4-FFF2-40B4-BE49-F238E27FC236}">
                <a16:creationId xmlns:a16="http://schemas.microsoft.com/office/drawing/2014/main" id="{A6420DFF-CEC6-3545-8FCF-6EB3EE6C64B1}"/>
              </a:ext>
            </a:extLst>
          </p:cNvPr>
          <p:cNvSpPr>
            <a:spLocks noGrp="1"/>
          </p:cNvSpPr>
          <p:nvPr>
            <p:ph type="ftr" sz="quarter" idx="11"/>
          </p:nvPr>
        </p:nvSpPr>
        <p:spPr/>
        <p:txBody>
          <a:bodyPr/>
          <a:lstStyle/>
          <a:p>
            <a:r>
              <a:rPr lang="en-US" dirty="0"/>
              <a:t>©2018 STEVENS INSTITUTE OF TECHNOLOGY</a:t>
            </a:r>
          </a:p>
        </p:txBody>
      </p:sp>
      <p:graphicFrame>
        <p:nvGraphicFramePr>
          <p:cNvPr id="6" name="Table 5">
            <a:extLst>
              <a:ext uri="{FF2B5EF4-FFF2-40B4-BE49-F238E27FC236}">
                <a16:creationId xmlns:a16="http://schemas.microsoft.com/office/drawing/2014/main" id="{172DDADF-5CD3-3D4A-907D-5687E8861E44}"/>
              </a:ext>
            </a:extLst>
          </p:cNvPr>
          <p:cNvGraphicFramePr>
            <a:graphicFrameLocks noGrp="1"/>
          </p:cNvGraphicFramePr>
          <p:nvPr>
            <p:extLst>
              <p:ext uri="{D42A27DB-BD31-4B8C-83A1-F6EECF244321}">
                <p14:modId xmlns:p14="http://schemas.microsoft.com/office/powerpoint/2010/main" val="1427018289"/>
              </p:ext>
            </p:extLst>
          </p:nvPr>
        </p:nvGraphicFramePr>
        <p:xfrm>
          <a:off x="1097280" y="2328051"/>
          <a:ext cx="10058400" cy="3931920"/>
        </p:xfrm>
        <a:graphic>
          <a:graphicData uri="http://schemas.openxmlformats.org/drawingml/2006/table">
            <a:tbl>
              <a:tblPr firstRow="1" bandRow="1">
                <a:tableStyleId>{5C22544A-7EE6-4342-B048-85BDC9FD1C3A}</a:tableStyleId>
              </a:tblPr>
              <a:tblGrid>
                <a:gridCol w="1168842">
                  <a:extLst>
                    <a:ext uri="{9D8B030D-6E8A-4147-A177-3AD203B41FA5}">
                      <a16:colId xmlns:a16="http://schemas.microsoft.com/office/drawing/2014/main" val="1578816839"/>
                    </a:ext>
                  </a:extLst>
                </a:gridCol>
                <a:gridCol w="1302578">
                  <a:extLst>
                    <a:ext uri="{9D8B030D-6E8A-4147-A177-3AD203B41FA5}">
                      <a16:colId xmlns:a16="http://schemas.microsoft.com/office/drawing/2014/main" val="1354490297"/>
                    </a:ext>
                  </a:extLst>
                </a:gridCol>
                <a:gridCol w="3481457">
                  <a:extLst>
                    <a:ext uri="{9D8B030D-6E8A-4147-A177-3AD203B41FA5}">
                      <a16:colId xmlns:a16="http://schemas.microsoft.com/office/drawing/2014/main" val="2701072404"/>
                    </a:ext>
                  </a:extLst>
                </a:gridCol>
                <a:gridCol w="4105523">
                  <a:extLst>
                    <a:ext uri="{9D8B030D-6E8A-4147-A177-3AD203B41FA5}">
                      <a16:colId xmlns:a16="http://schemas.microsoft.com/office/drawing/2014/main" val="1917541192"/>
                    </a:ext>
                  </a:extLst>
                </a:gridCol>
              </a:tblGrid>
              <a:tr h="142830">
                <a:tc>
                  <a:txBody>
                    <a:bodyPr/>
                    <a:lstStyle/>
                    <a:p>
                      <a:r>
                        <a:rPr lang="en-US" dirty="0"/>
                        <a:t>Keyword</a:t>
                      </a:r>
                    </a:p>
                  </a:txBody>
                  <a:tcPr/>
                </a:tc>
                <a:tc>
                  <a:txBody>
                    <a:bodyPr/>
                    <a:lstStyle/>
                    <a:p>
                      <a:r>
                        <a:rPr lang="en-US" dirty="0"/>
                        <a:t>Scope</a:t>
                      </a:r>
                    </a:p>
                  </a:txBody>
                  <a:tcPr/>
                </a:tc>
                <a:tc>
                  <a:txBody>
                    <a:bodyPr/>
                    <a:lstStyle/>
                    <a:p>
                      <a:r>
                        <a:rPr lang="en-US" dirty="0"/>
                        <a:t>Explanation</a:t>
                      </a:r>
                    </a:p>
                  </a:txBody>
                  <a:tcPr/>
                </a:tc>
                <a:tc>
                  <a:txBody>
                    <a:bodyPr/>
                    <a:lstStyle/>
                    <a:p>
                      <a:r>
                        <a:rPr lang="en-US" dirty="0"/>
                        <a:t>Example</a:t>
                      </a:r>
                    </a:p>
                  </a:txBody>
                  <a:tcPr/>
                </a:tc>
                <a:extLst>
                  <a:ext uri="{0D108BD9-81ED-4DB2-BD59-A6C34878D82A}">
                    <a16:rowId xmlns:a16="http://schemas.microsoft.com/office/drawing/2014/main" val="1604886463"/>
                  </a:ext>
                </a:extLst>
              </a:tr>
              <a:tr h="525985">
                <a:tc>
                  <a:txBody>
                    <a:bodyPr/>
                    <a:lstStyle/>
                    <a:p>
                      <a:r>
                        <a:rPr lang="en-US" dirty="0" err="1"/>
                        <a:t>const</a:t>
                      </a:r>
                      <a:endParaRPr lang="en-US" dirty="0"/>
                    </a:p>
                  </a:txBody>
                  <a:tcPr/>
                </a:tc>
                <a:tc>
                  <a:txBody>
                    <a:bodyPr/>
                    <a:lstStyle/>
                    <a:p>
                      <a:r>
                        <a:rPr lang="en-US" dirty="0"/>
                        <a:t>Block</a:t>
                      </a:r>
                    </a:p>
                  </a:txBody>
                  <a:tcPr/>
                </a:tc>
                <a:tc>
                  <a:txBody>
                    <a:bodyPr/>
                    <a:lstStyle/>
                    <a:p>
                      <a:r>
                        <a:rPr lang="en-US" dirty="0"/>
                        <a:t>Initializes a block scoped variable that cannot get overwritten. Most common used in this course.</a:t>
                      </a:r>
                    </a:p>
                  </a:txBody>
                  <a:tcPr/>
                </a:tc>
                <a:tc>
                  <a:txBody>
                    <a:bodyPr/>
                    <a:lstStyle/>
                    <a:p>
                      <a:r>
                        <a:rPr lang="en-US" dirty="0" err="1"/>
                        <a:t>const</a:t>
                      </a:r>
                      <a:r>
                        <a:rPr lang="en-US" dirty="0"/>
                        <a:t> twelve = 2 + 10;</a:t>
                      </a:r>
                    </a:p>
                  </a:txBody>
                  <a:tcPr/>
                </a:tc>
                <a:extLst>
                  <a:ext uri="{0D108BD9-81ED-4DB2-BD59-A6C34878D82A}">
                    <a16:rowId xmlns:a16="http://schemas.microsoft.com/office/drawing/2014/main" val="3354547542"/>
                  </a:ext>
                </a:extLst>
              </a:tr>
              <a:tr h="525985">
                <a:tc>
                  <a:txBody>
                    <a:bodyPr/>
                    <a:lstStyle/>
                    <a:p>
                      <a:r>
                        <a:rPr lang="en-US" dirty="0"/>
                        <a:t>let</a:t>
                      </a:r>
                    </a:p>
                  </a:txBody>
                  <a:tcPr/>
                </a:tc>
                <a:tc>
                  <a:txBody>
                    <a:bodyPr/>
                    <a:lstStyle/>
                    <a:p>
                      <a:r>
                        <a:rPr lang="en-US" dirty="0"/>
                        <a:t>Block</a:t>
                      </a:r>
                    </a:p>
                  </a:txBody>
                  <a:tcPr/>
                </a:tc>
                <a:tc>
                  <a:txBody>
                    <a:bodyPr/>
                    <a:lstStyle/>
                    <a:p>
                      <a:r>
                        <a:rPr lang="en-US" dirty="0"/>
                        <a:t>Initializes a block scoped variable that can get overwritten.</a:t>
                      </a:r>
                    </a:p>
                  </a:txBody>
                  <a:tcPr/>
                </a:tc>
                <a:tc>
                  <a:txBody>
                    <a:bodyPr/>
                    <a:lstStyle/>
                    <a:p>
                      <a:r>
                        <a:rPr lang="en-US" dirty="0" err="1"/>
                        <a:t>const</a:t>
                      </a:r>
                      <a:r>
                        <a:rPr lang="en-US" dirty="0"/>
                        <a:t> </a:t>
                      </a:r>
                      <a:r>
                        <a:rPr lang="en-US" dirty="0" err="1"/>
                        <a:t>numbersToAdd</a:t>
                      </a:r>
                      <a:r>
                        <a:rPr lang="en-US" dirty="0"/>
                        <a:t> = [1, 2, 3];</a:t>
                      </a:r>
                    </a:p>
                    <a:p>
                      <a:r>
                        <a:rPr lang="en-US" dirty="0"/>
                        <a:t>let </a:t>
                      </a:r>
                      <a:r>
                        <a:rPr lang="en-US" dirty="0" err="1"/>
                        <a:t>squareSums</a:t>
                      </a:r>
                      <a:r>
                        <a:rPr lang="en-US" dirty="0"/>
                        <a:t> = 0;</a:t>
                      </a:r>
                    </a:p>
                    <a:p>
                      <a:endParaRPr lang="en-US" dirty="0"/>
                    </a:p>
                    <a:p>
                      <a:r>
                        <a:rPr lang="en-US" dirty="0" err="1"/>
                        <a:t>numbersToAdd.forEach</a:t>
                      </a:r>
                      <a:r>
                        <a:rPr lang="en-US" dirty="0"/>
                        <a:t>(</a:t>
                      </a:r>
                      <a:r>
                        <a:rPr lang="en-US" dirty="0" err="1"/>
                        <a:t>num</a:t>
                      </a:r>
                      <a:r>
                        <a:rPr lang="en-US" dirty="0"/>
                        <a:t> =&gt; {</a:t>
                      </a:r>
                    </a:p>
                    <a:p>
                      <a:r>
                        <a:rPr lang="en-US" dirty="0"/>
                        <a:t>    </a:t>
                      </a:r>
                      <a:r>
                        <a:rPr lang="en-US" dirty="0" err="1"/>
                        <a:t>const</a:t>
                      </a:r>
                      <a:r>
                        <a:rPr lang="en-US" dirty="0"/>
                        <a:t> squared = </a:t>
                      </a:r>
                      <a:r>
                        <a:rPr lang="en-US" dirty="0" err="1"/>
                        <a:t>num</a:t>
                      </a:r>
                      <a:r>
                        <a:rPr lang="en-US" dirty="0"/>
                        <a:t> * </a:t>
                      </a:r>
                      <a:r>
                        <a:rPr lang="en-US" dirty="0" err="1"/>
                        <a:t>num</a:t>
                      </a:r>
                      <a:r>
                        <a:rPr lang="en-US" dirty="0"/>
                        <a:t>;</a:t>
                      </a:r>
                    </a:p>
                    <a:p>
                      <a:r>
                        <a:rPr lang="en-US" dirty="0"/>
                        <a:t>    </a:t>
                      </a:r>
                      <a:r>
                        <a:rPr lang="en-US" dirty="0" err="1"/>
                        <a:t>squareSums</a:t>
                      </a:r>
                      <a:r>
                        <a:rPr lang="en-US" dirty="0"/>
                        <a:t> = </a:t>
                      </a:r>
                      <a:r>
                        <a:rPr lang="en-US" dirty="0" err="1"/>
                        <a:t>squareSums</a:t>
                      </a:r>
                      <a:r>
                        <a:rPr lang="en-US" dirty="0"/>
                        <a:t> + squared;</a:t>
                      </a:r>
                    </a:p>
                    <a:p>
                      <a:r>
                        <a:rPr lang="en-US" dirty="0"/>
                        <a:t>});</a:t>
                      </a:r>
                    </a:p>
                  </a:txBody>
                  <a:tcPr/>
                </a:tc>
                <a:extLst>
                  <a:ext uri="{0D108BD9-81ED-4DB2-BD59-A6C34878D82A}">
                    <a16:rowId xmlns:a16="http://schemas.microsoft.com/office/drawing/2014/main" val="843141004"/>
                  </a:ext>
                </a:extLst>
              </a:tr>
              <a:tr h="525985">
                <a:tc>
                  <a:txBody>
                    <a:bodyPr/>
                    <a:lstStyle/>
                    <a:p>
                      <a:r>
                        <a:rPr lang="en-US" dirty="0" err="1"/>
                        <a:t>var</a:t>
                      </a:r>
                      <a:endParaRPr lang="en-US" dirty="0"/>
                    </a:p>
                  </a:txBody>
                  <a:tcPr/>
                </a:tc>
                <a:tc>
                  <a:txBody>
                    <a:bodyPr/>
                    <a:lstStyle/>
                    <a:p>
                      <a:r>
                        <a:rPr lang="en-US" dirty="0"/>
                        <a:t>Functional</a:t>
                      </a:r>
                    </a:p>
                  </a:txBody>
                  <a:tcPr/>
                </a:tc>
                <a:tc>
                  <a:txBody>
                    <a:bodyPr/>
                    <a:lstStyle/>
                    <a:p>
                      <a:r>
                        <a:rPr lang="en-US" dirty="0"/>
                        <a:t>Initializes a variable that can get overwritten; not used in course.</a:t>
                      </a:r>
                    </a:p>
                  </a:txBody>
                  <a:tcPr/>
                </a:tc>
                <a:tc>
                  <a:txBody>
                    <a:bodyPr/>
                    <a:lstStyle/>
                    <a:p>
                      <a:r>
                        <a:rPr lang="en-US" dirty="0" err="1"/>
                        <a:t>var</a:t>
                      </a:r>
                      <a:r>
                        <a:rPr lang="en-US" dirty="0"/>
                        <a:t> twelve = 2 + 10;</a:t>
                      </a:r>
                    </a:p>
                    <a:p>
                      <a:r>
                        <a:rPr lang="en-US" dirty="0"/>
                        <a:t>twelve = 24 / 2; </a:t>
                      </a:r>
                    </a:p>
                  </a:txBody>
                  <a:tcPr/>
                </a:tc>
                <a:extLst>
                  <a:ext uri="{0D108BD9-81ED-4DB2-BD59-A6C34878D82A}">
                    <a16:rowId xmlns:a16="http://schemas.microsoft.com/office/drawing/2014/main" val="3589859324"/>
                  </a:ext>
                </a:extLst>
              </a:tr>
            </a:tbl>
          </a:graphicData>
        </a:graphic>
      </p:graphicFrame>
    </p:spTree>
    <p:extLst>
      <p:ext uri="{BB962C8B-B14F-4D97-AF65-F5344CB8AC3E}">
        <p14:creationId xmlns:p14="http://schemas.microsoft.com/office/powerpoint/2010/main" val="192731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 and Strings</a:t>
            </a:r>
          </a:p>
        </p:txBody>
      </p:sp>
      <p:sp>
        <p:nvSpPr>
          <p:cNvPr id="3" name="Content Placeholder 2"/>
          <p:cNvSpPr>
            <a:spLocks noGrp="1"/>
          </p:cNvSpPr>
          <p:nvPr>
            <p:ph idx="1"/>
          </p:nvPr>
        </p:nvSpPr>
        <p:spPr/>
        <p:txBody>
          <a:bodyPr/>
          <a:lstStyle/>
          <a:p>
            <a:r>
              <a:rPr lang="en-US" dirty="0"/>
              <a:t>Let’s open up </a:t>
            </a:r>
            <a:r>
              <a:rPr lang="en-US" dirty="0" err="1">
                <a:latin typeface="Courier New" charset="0"/>
                <a:ea typeface="Courier New" charset="0"/>
                <a:cs typeface="Courier New" charset="0"/>
              </a:rPr>
              <a:t>strings.js</a:t>
            </a:r>
            <a:r>
              <a:rPr lang="en-US" dirty="0"/>
              <a:t> to take a look at basic syntax and some string operations. Variables are assigned with the </a:t>
            </a:r>
            <a:r>
              <a:rPr lang="en-US" dirty="0" err="1">
                <a:latin typeface="Courier New" charset="0"/>
                <a:ea typeface="Courier New" charset="0"/>
                <a:cs typeface="Courier New" charset="0"/>
              </a:rPr>
              <a:t>const</a:t>
            </a:r>
            <a:r>
              <a:rPr lang="en-US" dirty="0">
                <a:latin typeface="Courier New" charset="0"/>
                <a:ea typeface="Courier New" charset="0"/>
                <a:cs typeface="Courier New" charset="0"/>
              </a:rPr>
              <a:t>, let, or </a:t>
            </a:r>
            <a:r>
              <a:rPr lang="en-US" dirty="0" err="1">
                <a:latin typeface="Courier New" charset="0"/>
                <a:ea typeface="Courier New" charset="0"/>
                <a:cs typeface="Courier New" charset="0"/>
              </a:rPr>
              <a:t>var</a:t>
            </a:r>
            <a:r>
              <a:rPr lang="en-US">
                <a:latin typeface="Courier New" charset="0"/>
                <a:ea typeface="Courier New" charset="0"/>
                <a:cs typeface="Courier New" charset="0"/>
              </a:rPr>
              <a:t> </a:t>
            </a:r>
            <a:r>
              <a:rPr lang="en-US"/>
              <a:t> </a:t>
            </a:r>
            <a:r>
              <a:rPr lang="en-US" dirty="0"/>
              <a:t>keywords, and each line ends with a semicolon.</a:t>
            </a:r>
          </a:p>
          <a:p>
            <a:r>
              <a:rPr lang="en-US" dirty="0"/>
              <a:t>Run </a:t>
            </a:r>
            <a:r>
              <a:rPr lang="en-US" dirty="0" err="1">
                <a:latin typeface="Courier New" charset="0"/>
                <a:ea typeface="Courier New" charset="0"/>
                <a:cs typeface="Courier New" charset="0"/>
              </a:rPr>
              <a:t>strings.js</a:t>
            </a:r>
            <a:r>
              <a:rPr lang="en-US" dirty="0"/>
              <a:t> the same way as you ran </a:t>
            </a:r>
            <a:r>
              <a:rPr lang="en-US" dirty="0" err="1">
                <a:latin typeface="Courier New" charset="0"/>
                <a:ea typeface="Courier New" charset="0"/>
                <a:cs typeface="Courier New" charset="0"/>
              </a:rPr>
              <a:t>hello.js</a:t>
            </a:r>
            <a:r>
              <a:rPr lang="en-US" dirty="0"/>
              <a:t>; you’ll see how to store variables, make comments, and do some basic string operations.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0567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Booleans and Equality</a:t>
            </a:r>
          </a:p>
        </p:txBody>
      </p:sp>
      <p:sp>
        <p:nvSpPr>
          <p:cNvPr id="3" name="Content Placeholder 2"/>
          <p:cNvSpPr>
            <a:spLocks noGrp="1"/>
          </p:cNvSpPr>
          <p:nvPr>
            <p:ph idx="1"/>
          </p:nvPr>
        </p:nvSpPr>
        <p:spPr/>
        <p:txBody>
          <a:bodyPr/>
          <a:lstStyle/>
          <a:p>
            <a:r>
              <a:rPr lang="en-US" dirty="0"/>
              <a:t>JavaScript is a </a:t>
            </a:r>
            <a:r>
              <a:rPr lang="en-US" i="1" dirty="0" err="1"/>
              <a:t>truthy</a:t>
            </a:r>
            <a:r>
              <a:rPr lang="en-US" dirty="0"/>
              <a:t> language; that means that many things can evaluate as “true” or “false”. </a:t>
            </a:r>
          </a:p>
          <a:p>
            <a:r>
              <a:rPr lang="en-US" dirty="0"/>
              <a:t>Let’s take a look at </a:t>
            </a:r>
            <a:r>
              <a:rPr lang="en-US" dirty="0" err="1">
                <a:latin typeface="Courier New" charset="0"/>
                <a:ea typeface="Courier New" charset="0"/>
                <a:cs typeface="Courier New" charset="0"/>
              </a:rPr>
              <a:t>boolean.js</a:t>
            </a:r>
            <a:r>
              <a:rPr lang="en-US" dirty="0">
                <a:latin typeface="Courier New" charset="0"/>
                <a:ea typeface="Courier New" charset="0"/>
                <a:cs typeface="Courier New" charset="0"/>
              </a:rPr>
              <a:t> </a:t>
            </a:r>
            <a:r>
              <a:rPr lang="en-US" dirty="0"/>
              <a:t>and take a look at some if statements.</a:t>
            </a:r>
          </a:p>
          <a:p>
            <a:r>
              <a:rPr lang="en-US" dirty="0"/>
              <a:t>Running </a:t>
            </a:r>
            <a:r>
              <a:rPr lang="en-US" dirty="0" err="1">
                <a:latin typeface="Courier New" charset="0"/>
                <a:ea typeface="Courier New" charset="0"/>
                <a:cs typeface="Courier New" charset="0"/>
              </a:rPr>
              <a:t>boolean.js</a:t>
            </a:r>
            <a:r>
              <a:rPr lang="en-US" dirty="0">
                <a:latin typeface="Courier New" charset="0"/>
                <a:ea typeface="Courier New" charset="0"/>
                <a:cs typeface="Courier New" charset="0"/>
              </a:rPr>
              <a:t> </a:t>
            </a:r>
            <a:r>
              <a:rPr lang="en-US" dirty="0"/>
              <a:t>will show you all the things that are true and false in JavaScript.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7770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a:t>Numbers in JavaScript follow the same pattern. You’ll have access to several basic mathematical operators (</a:t>
            </a:r>
            <a:r>
              <a:rPr lang="en-US" dirty="0">
                <a:latin typeface="Courier New" charset="0"/>
                <a:ea typeface="Courier New" charset="0"/>
                <a:cs typeface="Courier New" charset="0"/>
              </a:rPr>
              <a:t>*-+/</a:t>
            </a:r>
            <a:r>
              <a:rPr lang="en-US" dirty="0"/>
              <a:t>) out of the box, and several more via the </a:t>
            </a:r>
            <a:r>
              <a:rPr lang="en-US" dirty="0">
                <a:latin typeface="Courier New" charset="0"/>
                <a:ea typeface="Courier New" charset="0"/>
                <a:cs typeface="Courier New" charset="0"/>
              </a:rPr>
              <a:t>Math</a:t>
            </a:r>
            <a:r>
              <a:rPr lang="en-US" dirty="0"/>
              <a:t> global variable.</a:t>
            </a:r>
          </a:p>
          <a:p>
            <a:r>
              <a:rPr lang="en-US" dirty="0"/>
              <a:t>You can read about the Math variable on the MDN</a:t>
            </a:r>
          </a:p>
          <a:p>
            <a:pPr lvl="1"/>
            <a:r>
              <a:rPr lang="en-US" dirty="0">
                <a:hlinkClick r:id="rId2"/>
              </a:rPr>
              <a:t>https://developer.mozilla.org/en-US/docs/Web/JavaScript/Reference/Global_Objects/Math</a:t>
            </a:r>
            <a:endParaRPr lang="en-US" dirty="0"/>
          </a:p>
          <a:p>
            <a:r>
              <a:rPr lang="en-US" dirty="0"/>
              <a:t>Now open up </a:t>
            </a:r>
            <a:r>
              <a:rPr lang="en-US" dirty="0" err="1">
                <a:latin typeface="Courier New" charset="0"/>
                <a:ea typeface="Courier New" charset="0"/>
                <a:cs typeface="Courier New" charset="0"/>
              </a:rPr>
              <a:t>numbers.js</a:t>
            </a:r>
            <a:r>
              <a:rPr lang="en-US" i="1" dirty="0"/>
              <a:t> </a:t>
            </a:r>
            <a:r>
              <a:rPr lang="en-US" dirty="0"/>
              <a:t>to take a look at how to handle numbers.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320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in JavaScript</a:t>
            </a:r>
          </a:p>
        </p:txBody>
      </p:sp>
      <p:sp>
        <p:nvSpPr>
          <p:cNvPr id="3" name="Content Placeholder 2"/>
          <p:cNvSpPr>
            <a:spLocks noGrp="1"/>
          </p:cNvSpPr>
          <p:nvPr>
            <p:ph idx="1"/>
          </p:nvPr>
        </p:nvSpPr>
        <p:spPr/>
        <p:txBody>
          <a:bodyPr/>
          <a:lstStyle/>
          <a:p>
            <a:r>
              <a:rPr lang="en-US" dirty="0"/>
              <a:t>Functions are one of the most fundamental building blocks of JavaScript. </a:t>
            </a:r>
          </a:p>
          <a:p>
            <a:r>
              <a:rPr lang="en-US" dirty="0"/>
              <a:t>In JavaScript, variables can store functions; this makes it simple to do things like pass callbacks to functions. A callback is when a function takes a function as a parameter, to call it later.</a:t>
            </a:r>
          </a:p>
          <a:p>
            <a:r>
              <a:rPr lang="en-US" dirty="0"/>
              <a:t>Now open up </a:t>
            </a:r>
            <a:r>
              <a:rPr lang="en-US" dirty="0" err="1">
                <a:latin typeface="Courier New" charset="0"/>
                <a:ea typeface="Courier New" charset="0"/>
                <a:cs typeface="Courier New" charset="0"/>
              </a:rPr>
              <a:t>functions.js</a:t>
            </a:r>
            <a:r>
              <a:rPr lang="en-US" dirty="0"/>
              <a:t> to take a look at how we use functions.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5040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Scope in JavaScript</a:t>
            </a:r>
          </a:p>
        </p:txBody>
      </p:sp>
      <p:sp>
        <p:nvSpPr>
          <p:cNvPr id="3" name="Content Placeholder 2"/>
          <p:cNvSpPr>
            <a:spLocks noGrp="1"/>
          </p:cNvSpPr>
          <p:nvPr>
            <p:ph idx="1"/>
          </p:nvPr>
        </p:nvSpPr>
        <p:spPr/>
        <p:txBody>
          <a:bodyPr/>
          <a:lstStyle/>
          <a:p>
            <a:r>
              <a:rPr lang="en-US" dirty="0"/>
              <a:t>Functions are one of the most fundamental building blocks of JavaScript. </a:t>
            </a:r>
          </a:p>
          <a:p>
            <a:r>
              <a:rPr lang="en-US" dirty="0"/>
              <a:t>We often want to isolate our scope in JavaScript, particularly when we write browser-based JavaScript code in order to avoid conflicts between libraries. </a:t>
            </a:r>
          </a:p>
          <a:p>
            <a:r>
              <a:rPr lang="en-US" dirty="0"/>
              <a:t>While </a:t>
            </a:r>
            <a:r>
              <a:rPr lang="en-US" dirty="0" err="1"/>
              <a:t>Node.js</a:t>
            </a:r>
            <a:r>
              <a:rPr lang="en-US" dirty="0"/>
              <a:t> scripts isolate their variables between files, all top-level variables in a browser-environment become global variables, even across different files.</a:t>
            </a:r>
          </a:p>
          <a:p>
            <a:r>
              <a:rPr lang="en-US" dirty="0"/>
              <a:t>In JavaScript, scope is not defined by block unless using the keyword </a:t>
            </a:r>
            <a:r>
              <a:rPr lang="en-US" i="1" dirty="0"/>
              <a:t>let</a:t>
            </a:r>
            <a:r>
              <a:rPr lang="en-US" dirty="0"/>
              <a:t> to define a variable; when using </a:t>
            </a:r>
            <a:r>
              <a:rPr lang="en-US" i="1" dirty="0" err="1"/>
              <a:t>var</a:t>
            </a:r>
            <a:r>
              <a:rPr lang="en-US" dirty="0"/>
              <a:t>, it is defined by the function you are in.</a:t>
            </a:r>
          </a:p>
          <a:p>
            <a:pPr lvl="1"/>
            <a:r>
              <a:rPr lang="en-US" dirty="0">
                <a:hlinkClick r:id="rId2"/>
              </a:rPr>
              <a:t>http://coffeegrammer.com/understanding-functional-scope/</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09852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JavaScript</a:t>
            </a:r>
          </a:p>
        </p:txBody>
      </p:sp>
      <p:sp>
        <p:nvSpPr>
          <p:cNvPr id="3" name="Content Placeholder 2"/>
          <p:cNvSpPr>
            <a:spLocks noGrp="1"/>
          </p:cNvSpPr>
          <p:nvPr>
            <p:ph idx="1"/>
          </p:nvPr>
        </p:nvSpPr>
        <p:spPr/>
        <p:txBody>
          <a:bodyPr/>
          <a:lstStyle/>
          <a:p>
            <a:r>
              <a:rPr lang="en-US" dirty="0"/>
              <a:t>Objects in JavaScript are incredibly dynamic and incredibly flexible, and highly readable.</a:t>
            </a:r>
          </a:p>
          <a:p>
            <a:r>
              <a:rPr lang="en-US" dirty="0"/>
              <a:t>You can create a basic type of Object, an “Object Literal”, very simply, using the </a:t>
            </a:r>
            <a:r>
              <a:rPr lang="en-US" dirty="0">
                <a:latin typeface="Courier New" charset="0"/>
                <a:ea typeface="Courier New" charset="0"/>
                <a:cs typeface="Courier New" charset="0"/>
              </a:rPr>
              <a:t>{}</a:t>
            </a:r>
            <a:r>
              <a:rPr lang="en-US" dirty="0"/>
              <a:t> syntax when creating a variable. You can add properties to an object at any time.</a:t>
            </a:r>
          </a:p>
          <a:p>
            <a:r>
              <a:rPr lang="en-US" dirty="0"/>
              <a:t>Let’s take a look at </a:t>
            </a:r>
            <a:r>
              <a:rPr lang="en-US" dirty="0" err="1">
                <a:latin typeface="Courier New" charset="0"/>
                <a:ea typeface="Courier New" charset="0"/>
                <a:cs typeface="Courier New" charset="0"/>
              </a:rPr>
              <a:t>objects.js</a:t>
            </a:r>
            <a:r>
              <a:rPr lang="en-US" dirty="0">
                <a:latin typeface="Courier New" charset="0"/>
                <a:ea typeface="Courier New" charset="0"/>
                <a:cs typeface="Courier New" charset="0"/>
              </a:rPr>
              <a:t> </a:t>
            </a:r>
            <a:r>
              <a:rPr lang="en-US" dirty="0"/>
              <a:t>to see very simple objects.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4543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JavaScript</a:t>
            </a:r>
          </a:p>
        </p:txBody>
      </p:sp>
      <p:sp>
        <p:nvSpPr>
          <p:cNvPr id="3" name="Content Placeholder 2"/>
          <p:cNvSpPr>
            <a:spLocks noGrp="1"/>
          </p:cNvSpPr>
          <p:nvPr>
            <p:ph idx="1"/>
          </p:nvPr>
        </p:nvSpPr>
        <p:spPr/>
        <p:txBody>
          <a:bodyPr/>
          <a:lstStyle/>
          <a:p>
            <a:r>
              <a:rPr lang="en-US" dirty="0"/>
              <a:t>Arrays in JavaScript also inherit from Objects, and can store elements of any type.</a:t>
            </a:r>
          </a:p>
          <a:p>
            <a:r>
              <a:rPr lang="en-US" dirty="0"/>
              <a:t>You can create an array using the very simple syntax of </a:t>
            </a:r>
            <a:r>
              <a:rPr lang="en-US" dirty="0">
                <a:latin typeface="Courier New" charset="0"/>
                <a:ea typeface="Courier New" charset="0"/>
                <a:cs typeface="Courier New" charset="0"/>
              </a:rPr>
              <a:t>let </a:t>
            </a:r>
            <a:r>
              <a:rPr lang="en-US" dirty="0" err="1">
                <a:latin typeface="Courier New" charset="0"/>
                <a:ea typeface="Courier New" charset="0"/>
                <a:cs typeface="Courier New" charset="0"/>
              </a:rPr>
              <a:t>myArray</a:t>
            </a:r>
            <a:r>
              <a:rPr lang="en-US" dirty="0">
                <a:latin typeface="Courier New" charset="0"/>
                <a:ea typeface="Courier New" charset="0"/>
                <a:cs typeface="Courier New" charset="0"/>
              </a:rPr>
              <a:t> = [1, 2, 3];</a:t>
            </a:r>
            <a:r>
              <a:rPr lang="en-US" dirty="0"/>
              <a:t> </a:t>
            </a:r>
          </a:p>
          <a:p>
            <a:r>
              <a:rPr lang="en-US" dirty="0"/>
              <a:t>Like an object, you do not have to populate anything in the initial array; you can manipulate it freely after creation.</a:t>
            </a:r>
          </a:p>
          <a:p>
            <a:r>
              <a:rPr lang="en-US" dirty="0"/>
              <a:t>Arrays have a number of built-in methods, which you can see by running through </a:t>
            </a:r>
            <a:r>
              <a:rPr lang="en-US" dirty="0" err="1">
                <a:latin typeface="Courier New" charset="0"/>
                <a:ea typeface="Courier New" charset="0"/>
                <a:cs typeface="Courier New" charset="0"/>
              </a:rPr>
              <a:t>arrays.js</a:t>
            </a:r>
            <a:r>
              <a:rPr lang="en-US" dirty="0"/>
              <a: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8827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err="1"/>
              <a:t>Node.js</a:t>
            </a:r>
            <a:endParaRPr lang="en-US"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0159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Node.js</a:t>
            </a:r>
            <a:r>
              <a:rPr lang="en-US" dirty="0"/>
              <a:t>?</a:t>
            </a:r>
          </a:p>
        </p:txBody>
      </p:sp>
      <p:sp>
        <p:nvSpPr>
          <p:cNvPr id="3" name="Content Placeholder 2"/>
          <p:cNvSpPr>
            <a:spLocks noGrp="1"/>
          </p:cNvSpPr>
          <p:nvPr>
            <p:ph idx="1"/>
          </p:nvPr>
        </p:nvSpPr>
        <p:spPr/>
        <p:txBody>
          <a:bodyPr/>
          <a:lstStyle/>
          <a:p>
            <a:r>
              <a:rPr lang="en-US" dirty="0"/>
              <a:t>There are many languages and environments that you can develop web applications in, each with great strengths and great weaknesses.</a:t>
            </a:r>
          </a:p>
          <a:p>
            <a:r>
              <a:rPr lang="en-US" dirty="0" err="1"/>
              <a:t>Node.js</a:t>
            </a:r>
            <a:r>
              <a:rPr lang="en-US"/>
              <a:t> is a </a:t>
            </a:r>
            <a:r>
              <a:rPr lang="en-US" dirty="0"/>
              <a:t>JavaScript runtime environment that runs on a computer, rather than in a browser.</a:t>
            </a:r>
          </a:p>
          <a:p>
            <a:pPr lvl="1"/>
            <a:r>
              <a:rPr lang="en-US" dirty="0"/>
              <a:t>In simple terms, it’s JavaScript being run as a script on a computer.</a:t>
            </a:r>
          </a:p>
          <a:p>
            <a:r>
              <a:rPr lang="en-US" dirty="0"/>
              <a:t>You can run these scripts from the command line.</a:t>
            </a:r>
          </a:p>
          <a:p>
            <a:r>
              <a:rPr lang="en-US" dirty="0" err="1"/>
              <a:t>Node.js</a:t>
            </a:r>
            <a:r>
              <a:rPr lang="en-US" dirty="0"/>
              <a:t> often comes bundled with </a:t>
            </a:r>
            <a:r>
              <a:rPr lang="en-US" dirty="0" err="1"/>
              <a:t>npm</a:t>
            </a:r>
            <a:r>
              <a:rPr lang="en-US" dirty="0"/>
              <a:t>, the </a:t>
            </a:r>
            <a:r>
              <a:rPr lang="en-US" dirty="0" err="1"/>
              <a:t>Node.js</a:t>
            </a:r>
            <a:r>
              <a:rPr lang="en-US" dirty="0"/>
              <a:t> Package Manager, which allows you to add dependencies</a:t>
            </a:r>
          </a:p>
          <a:p>
            <a:pPr lvl="1"/>
            <a:r>
              <a:rPr lang="en-US" dirty="0"/>
              <a:t>In node, you use the </a:t>
            </a:r>
            <a:r>
              <a:rPr lang="en-US" i="1" dirty="0"/>
              <a:t>require</a:t>
            </a:r>
            <a:r>
              <a:rPr lang="en-US" dirty="0"/>
              <a:t> function to require other modules (from packages, or from other files)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231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we using </a:t>
            </a:r>
            <a:r>
              <a:rPr lang="en-US" dirty="0" err="1"/>
              <a:t>Node.js</a:t>
            </a:r>
            <a:r>
              <a:rPr lang="en-US" dirty="0"/>
              <a:t>?</a:t>
            </a:r>
          </a:p>
        </p:txBody>
      </p:sp>
      <p:sp>
        <p:nvSpPr>
          <p:cNvPr id="3" name="Content Placeholder 2"/>
          <p:cNvSpPr>
            <a:spLocks noGrp="1"/>
          </p:cNvSpPr>
          <p:nvPr>
            <p:ph idx="1"/>
          </p:nvPr>
        </p:nvSpPr>
        <p:spPr/>
        <p:txBody>
          <a:bodyPr/>
          <a:lstStyle/>
          <a:p>
            <a:r>
              <a:rPr lang="en-US" dirty="0" err="1"/>
              <a:t>Node.js</a:t>
            </a:r>
            <a:r>
              <a:rPr lang="en-US" dirty="0"/>
              <a:t> has been chosen for this course for a number of reasons:</a:t>
            </a:r>
          </a:p>
          <a:p>
            <a:pPr lvl="1"/>
            <a:r>
              <a:rPr lang="en-US" dirty="0"/>
              <a:t>It is particularly easy to setup</a:t>
            </a:r>
          </a:p>
          <a:p>
            <a:pPr lvl="1"/>
            <a:r>
              <a:rPr lang="en-US" dirty="0"/>
              <a:t>For the sake of learning, it will be much easier on you to learn one programming language for both the frontend and backend rather than to learn one programming language for the frontend and another on the backend.</a:t>
            </a:r>
          </a:p>
          <a:p>
            <a:pPr lvl="1"/>
            <a:r>
              <a:rPr lang="en-US" dirty="0"/>
              <a:t>There are many node packages available for you to use</a:t>
            </a:r>
          </a:p>
          <a:p>
            <a:pPr lvl="1"/>
            <a:r>
              <a:rPr lang="en-US" dirty="0" err="1"/>
              <a:t>Node.js</a:t>
            </a:r>
            <a:r>
              <a:rPr lang="en-US" dirty="0"/>
              <a:t> promotes extremely modular code, making it easy to  organize your code</a:t>
            </a:r>
          </a:p>
          <a:p>
            <a:pPr lvl="1"/>
            <a:r>
              <a:rPr lang="en-US" dirty="0" err="1"/>
              <a:t>Node.js</a:t>
            </a:r>
            <a:r>
              <a:rPr lang="en-US" dirty="0"/>
              <a:t> scripts can be run via the command line, making it very easy to test your code without building out your actual web applications, but rather making and running other scripts. You can then phase your code into a web application in a more natural way.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161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module?</a:t>
            </a:r>
          </a:p>
        </p:txBody>
      </p:sp>
      <p:sp>
        <p:nvSpPr>
          <p:cNvPr id="3" name="Content Placeholder 2"/>
          <p:cNvSpPr>
            <a:spLocks noGrp="1"/>
          </p:cNvSpPr>
          <p:nvPr>
            <p:ph idx="1"/>
          </p:nvPr>
        </p:nvSpPr>
        <p:spPr/>
        <p:txBody>
          <a:bodyPr/>
          <a:lstStyle/>
          <a:p>
            <a:r>
              <a:rPr lang="en-US" dirty="0"/>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r>
              <a:rPr lang="en-US" dirty="0"/>
              <a:t>They are very flexible, and allow you to organize your code very well!</a:t>
            </a:r>
          </a:p>
          <a:p>
            <a:r>
              <a:rPr lang="en-US" dirty="0"/>
              <a:t>In </a:t>
            </a:r>
            <a:r>
              <a:rPr lang="en-US" dirty="0" err="1"/>
              <a:t>Node.js</a:t>
            </a:r>
            <a:r>
              <a:rPr lang="en-US" dirty="0"/>
              <a:t>, you will be using modules </a:t>
            </a:r>
            <a:r>
              <a:rPr lang="en-US" i="1" dirty="0"/>
              <a:t>everywhere</a:t>
            </a:r>
            <a:r>
              <a:rPr lang="en-US" dirty="0"/>
              <a:t>. In our case, a module will be a specific object (think, an instance of a class) that has certain methods and data that you can access from other scripts. You will create your first module today.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4758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packages and </a:t>
            </a:r>
            <a:r>
              <a:rPr lang="en-US" dirty="0" err="1"/>
              <a:t>npm</a:t>
            </a:r>
            <a:r>
              <a:rPr lang="en-US" dirty="0"/>
              <a:t>?</a:t>
            </a:r>
          </a:p>
        </p:txBody>
      </p:sp>
      <p:sp>
        <p:nvSpPr>
          <p:cNvPr id="3" name="Content Placeholder 2"/>
          <p:cNvSpPr>
            <a:spLocks noGrp="1"/>
          </p:cNvSpPr>
          <p:nvPr>
            <p:ph idx="1"/>
          </p:nvPr>
        </p:nvSpPr>
        <p:spPr/>
        <p:txBody>
          <a:bodyPr/>
          <a:lstStyle/>
          <a:p>
            <a:r>
              <a:rPr lang="en-US" dirty="0" err="1"/>
              <a:t>Node.js</a:t>
            </a:r>
            <a:r>
              <a:rPr lang="en-US" dirty="0"/>
              <a:t> has a </a:t>
            </a:r>
            <a:r>
              <a:rPr lang="en-US" i="1" dirty="0"/>
              <a:t>massive</a:t>
            </a:r>
            <a:r>
              <a:rPr lang="en-US" dirty="0"/>
              <a:t> repository of published code that you can very easily pull into your assignments (where applicable) through the </a:t>
            </a:r>
            <a:r>
              <a:rPr lang="en-US" i="1" dirty="0"/>
              <a:t>node package manager</a:t>
            </a:r>
            <a:r>
              <a:rPr lang="en-US" dirty="0"/>
              <a:t> (</a:t>
            </a:r>
            <a:r>
              <a:rPr lang="en-US" dirty="0" err="1"/>
              <a:t>npm</a:t>
            </a:r>
            <a:r>
              <a:rPr lang="en-US" dirty="0"/>
              <a:t>). </a:t>
            </a:r>
          </a:p>
          <a:p>
            <a:r>
              <a:rPr lang="en-US" dirty="0"/>
              <a:t>You will require the modules that your packages export, and use code that other people have created, tested, and tried. You will then use these packages to expand on your own applications and build out fully functional applications.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1039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Your Install</a:t>
            </a:r>
          </a:p>
        </p:txBody>
      </p:sp>
      <p:sp>
        <p:nvSpPr>
          <p:cNvPr id="3" name="Content Placeholder 2"/>
          <p:cNvSpPr>
            <a:spLocks noGrp="1"/>
          </p:cNvSpPr>
          <p:nvPr>
            <p:ph idx="1"/>
          </p:nvPr>
        </p:nvSpPr>
        <p:spPr/>
        <p:txBody>
          <a:bodyPr/>
          <a:lstStyle/>
          <a:p>
            <a:r>
              <a:rPr lang="en-US" dirty="0"/>
              <a:t>No programming environment is complete without our next step! Let’s check that you configured and installed </a:t>
            </a:r>
            <a:r>
              <a:rPr lang="en-US" dirty="0" err="1"/>
              <a:t>Node.js</a:t>
            </a:r>
            <a:r>
              <a:rPr lang="en-US" dirty="0"/>
              <a:t> properly by running our first file, </a:t>
            </a:r>
            <a:r>
              <a:rPr lang="en-US" dirty="0" err="1">
                <a:latin typeface="Courier New" charset="0"/>
                <a:ea typeface="Courier New" charset="0"/>
                <a:cs typeface="Courier New" charset="0"/>
              </a:rPr>
              <a:t>hello.js</a:t>
            </a:r>
            <a:r>
              <a:rPr lang="en-US" dirty="0"/>
              <a:t>.</a:t>
            </a:r>
          </a:p>
          <a:p>
            <a:r>
              <a:rPr lang="en-US" dirty="0"/>
              <a:t>You can do this with the command </a:t>
            </a:r>
            <a:r>
              <a:rPr lang="en-US" dirty="0">
                <a:latin typeface="Courier New" charset="0"/>
                <a:ea typeface="Courier New" charset="0"/>
                <a:cs typeface="Courier New" charset="0"/>
              </a:rPr>
              <a:t>node </a:t>
            </a:r>
            <a:r>
              <a:rPr lang="en-US" dirty="0" err="1">
                <a:latin typeface="Courier New" charset="0"/>
                <a:ea typeface="Courier New" charset="0"/>
                <a:cs typeface="Courier New" charset="0"/>
              </a:rPr>
              <a:t>hello.js</a:t>
            </a:r>
            <a:endParaRPr lang="en-US" i="1" dirty="0"/>
          </a:p>
          <a:p>
            <a:r>
              <a:rPr lang="en-US" dirty="0"/>
              <a:t>If you look at this file, you will notice that it is only one line. You will be able to log messages to your terminal using the </a:t>
            </a:r>
            <a:r>
              <a:rPr lang="en-US" dirty="0" err="1">
                <a:latin typeface="Courier New" charset="0"/>
                <a:ea typeface="Courier New" charset="0"/>
                <a:cs typeface="Courier New" charset="0"/>
              </a:rPr>
              <a:t>console.log</a:t>
            </a:r>
            <a:r>
              <a:rPr lang="en-US" dirty="0"/>
              <a:t> function.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3730" y="3857414"/>
            <a:ext cx="5905500" cy="546100"/>
          </a:xfrm>
          <a:prstGeom prst="rect">
            <a:avLst/>
          </a:prstGeom>
        </p:spPr>
      </p:pic>
      <p:sp>
        <p:nvSpPr>
          <p:cNvPr id="6" name="Footer Placeholder 5"/>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85151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JavaScript Syntax / Intro</a:t>
            </a:r>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36749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facts about JavaScript</a:t>
            </a:r>
          </a:p>
        </p:txBody>
      </p:sp>
      <p:sp>
        <p:nvSpPr>
          <p:cNvPr id="3" name="Content Placeholder 2"/>
          <p:cNvSpPr>
            <a:spLocks noGrp="1"/>
          </p:cNvSpPr>
          <p:nvPr>
            <p:ph idx="1"/>
          </p:nvPr>
        </p:nvSpPr>
        <p:spPr/>
        <p:txBody>
          <a:bodyPr>
            <a:normAutofit lnSpcReduction="10000"/>
          </a:bodyPr>
          <a:lstStyle/>
          <a:p>
            <a:r>
              <a:rPr lang="en-US" dirty="0"/>
              <a:t>JavaScript is a loosely typed language, a concept that you may have seen before.</a:t>
            </a:r>
          </a:p>
          <a:p>
            <a:pPr lvl="1"/>
            <a:r>
              <a:rPr lang="en-US" dirty="0"/>
              <a:t>Loose typing means that you don’t strictly declare types for variables, and you can change the type of data that that you store in each variable.</a:t>
            </a:r>
          </a:p>
          <a:p>
            <a:r>
              <a:rPr lang="en-US" dirty="0"/>
              <a:t>There are five primitives currently, with a sixth (Symbol) on the way</a:t>
            </a:r>
          </a:p>
          <a:p>
            <a:pPr lvl="1"/>
            <a:r>
              <a:rPr lang="en-US" dirty="0"/>
              <a:t>Boolean</a:t>
            </a:r>
          </a:p>
          <a:p>
            <a:pPr lvl="1"/>
            <a:r>
              <a:rPr lang="en-US" dirty="0"/>
              <a:t>Number</a:t>
            </a:r>
          </a:p>
          <a:p>
            <a:pPr lvl="1"/>
            <a:r>
              <a:rPr lang="en-US" dirty="0"/>
              <a:t>String</a:t>
            </a:r>
          </a:p>
          <a:p>
            <a:pPr lvl="1"/>
            <a:r>
              <a:rPr lang="en-US" dirty="0"/>
              <a:t>Null</a:t>
            </a:r>
          </a:p>
          <a:p>
            <a:pPr lvl="1"/>
            <a:r>
              <a:rPr lang="en-US" dirty="0"/>
              <a:t>Undefined</a:t>
            </a:r>
          </a:p>
          <a:p>
            <a:r>
              <a:rPr lang="en-US" dirty="0"/>
              <a:t>JavaScript also has Objects, which all non-primitives fall under</a:t>
            </a:r>
          </a:p>
          <a:p>
            <a:pPr lvl="1"/>
            <a:r>
              <a:rPr lang="en-US" dirty="0"/>
              <a:t>Functions in JavaScript are types of Objects</a:t>
            </a:r>
          </a:p>
          <a:p>
            <a:pPr lvl="1"/>
            <a:r>
              <a:rPr lang="en-US" dirty="0"/>
              <a:t>Objects are prototypical</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234193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20130</TotalTime>
  <Words>1426</Words>
  <Application>Microsoft Macintosh PowerPoint</Application>
  <PresentationFormat>Widescreen</PresentationFormat>
  <Paragraphs>118</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Courier New</vt:lpstr>
      <vt:lpstr>Retrospect</vt:lpstr>
      <vt:lpstr>Lecture 1: Intro to JavaScript</vt:lpstr>
      <vt:lpstr>Introducing Node.js</vt:lpstr>
      <vt:lpstr>What is Node.js?</vt:lpstr>
      <vt:lpstr>Why are we using Node.js?</vt:lpstr>
      <vt:lpstr>What is a module?</vt:lpstr>
      <vt:lpstr>What are packages and npm?</vt:lpstr>
      <vt:lpstr>Testing Your Install</vt:lpstr>
      <vt:lpstr>JavaScript Syntax / Intro</vt:lpstr>
      <vt:lpstr>Some basic facts about JavaScript</vt:lpstr>
      <vt:lpstr>Defining Variables</vt:lpstr>
      <vt:lpstr>Basic Syntax and Strings</vt:lpstr>
      <vt:lpstr>Booleans and Equality</vt:lpstr>
      <vt:lpstr>Numbers</vt:lpstr>
      <vt:lpstr>Functions in JavaScript</vt:lpstr>
      <vt:lpstr>Functional Scope in JavaScript</vt:lpstr>
      <vt:lpstr>Objects in JavaScript</vt:lpstr>
      <vt:lpstr>Arrays in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1192</cp:revision>
  <cp:lastPrinted>2018-01-14T17:56:21Z</cp:lastPrinted>
  <dcterms:created xsi:type="dcterms:W3CDTF">2015-08-31T04:24:31Z</dcterms:created>
  <dcterms:modified xsi:type="dcterms:W3CDTF">2018-08-20T02:23:17Z</dcterms:modified>
</cp:coreProperties>
</file>