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521" r:id="rId3"/>
    <p:sldId id="506" r:id="rId4"/>
    <p:sldId id="507" r:id="rId5"/>
    <p:sldId id="511" r:id="rId6"/>
    <p:sldId id="509" r:id="rId7"/>
    <p:sldId id="522" r:id="rId8"/>
    <p:sldId id="488" r:id="rId9"/>
    <p:sldId id="508" r:id="rId10"/>
    <p:sldId id="510" r:id="rId11"/>
    <p:sldId id="520" r:id="rId12"/>
    <p:sldId id="465" r:id="rId13"/>
    <p:sldId id="487" r:id="rId14"/>
    <p:sldId id="474" r:id="rId15"/>
    <p:sldId id="494" r:id="rId16"/>
    <p:sldId id="495" r:id="rId17"/>
    <p:sldId id="496" r:id="rId18"/>
    <p:sldId id="523" r:id="rId19"/>
    <p:sldId id="524" r:id="rId20"/>
    <p:sldId id="525" r:id="rId21"/>
    <p:sldId id="527" r:id="rId22"/>
    <p:sldId id="526" r:id="rId23"/>
    <p:sldId id="512" r:id="rId24"/>
    <p:sldId id="513" r:id="rId25"/>
    <p:sldId id="516" r:id="rId26"/>
    <p:sldId id="518" r:id="rId27"/>
    <p:sldId id="517" r:id="rId28"/>
    <p:sldId id="514" r:id="rId29"/>
    <p:sldId id="515" r:id="rId30"/>
    <p:sldId id="519" r:id="rId31"/>
    <p:sldId id="3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8"/>
    <p:restoredTop sz="76923"/>
  </p:normalViewPr>
  <p:slideViewPr>
    <p:cSldViewPr snapToGrid="0" snapToObjects="1">
      <p:cViewPr varScale="1">
        <p:scale>
          <a:sx n="96" d="100"/>
          <a:sy n="96" d="100"/>
        </p:scale>
        <p:origin x="976" y="168"/>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12</a:t>
            </a:fld>
            <a:endParaRPr lang="en-US"/>
          </a:p>
        </p:txBody>
      </p:sp>
    </p:spTree>
    <p:extLst>
      <p:ext uri="{BB962C8B-B14F-4D97-AF65-F5344CB8AC3E}">
        <p14:creationId xmlns:p14="http://schemas.microsoft.com/office/powerpoint/2010/main" val="117481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145C16-070A-C64A-91F4-136D4B33E94F}" type="slidenum">
              <a:rPr lang="en-US" smtClean="0"/>
              <a:t>14</a:t>
            </a:fld>
            <a:endParaRPr lang="en-US"/>
          </a:p>
        </p:txBody>
      </p:sp>
    </p:spTree>
    <p:extLst>
      <p:ext uri="{BB962C8B-B14F-4D97-AF65-F5344CB8AC3E}">
        <p14:creationId xmlns:p14="http://schemas.microsoft.com/office/powerpoint/2010/main" val="107377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31</a:t>
            </a:fld>
            <a:endParaRPr lang="en-US"/>
          </a:p>
        </p:txBody>
      </p:sp>
    </p:spTree>
    <p:extLst>
      <p:ext uri="{BB962C8B-B14F-4D97-AF65-F5344CB8AC3E}">
        <p14:creationId xmlns:p14="http://schemas.microsoft.com/office/powerpoint/2010/main" val="177721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F1CB-E1F3-AA4E-A96B-7CB92615AD7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283EE-4167-9645-B3F5-DD2022926BD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A9039-241E-9A45-ACAF-441B5AB29EE9}"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EC370-9602-2647-980B-A129E397CCC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A92F1-5010-DA4A-8C7F-C3228348B44F}"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6A809-FA1A-FE44-AFCC-F5057CF447D7}"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ABD39-5604-484D-B32B-B6DB73E978D1}"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40F882-9F50-2141-B8C5-9F2A059642B3}"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75DC58-F17B-1E41-B23C-F13783E29CA9}"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681634-7796-734C-ADF9-D07329C3C2C0}"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825CF3-7E65-AF4E-AA81-2D291091B6AD}"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33FDCD-5804-174D-B49B-1BD1DE3E9193}"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tevens-CS546/CS-546/blob/master/Lecture%20Code/lecture_02/calculator_app_example/package.js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typeo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Error" TargetMode="External"/><Relationship Id="rId2" Type="http://schemas.openxmlformats.org/officeDocument/2006/relationships/hyperlink" Target="https://developer.mozilla.org/en-US/docs/Web/JavaScript/Reference/Statements/throw"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Error#Custom_Error_Typ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Stevens-CS546/CS-546/blob/master/Lecture%20Code/lecture_02/calculator_module_example/calculator.j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tevens-CS546/CS-546/blob/master/Lecture%20Code/lecture_02/calculator_module_example/app.js" TargetMode="External"/><Relationship Id="rId2" Type="http://schemas.openxmlformats.org/officeDocument/2006/relationships/hyperlink" Target="https://github.com/Stevens-CS546/CS-546/blob/master/Lecture%20Code/lecture_02/calculator_module_example/calculator.j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Stevens-CS546/CS-546/blob/master/Lecture%20Code/lecture_02/calculator_module_example/app.j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flatiron/prompt/blob/master/examples/types.js" TargetMode="External"/><Relationship Id="rId2" Type="http://schemas.openxmlformats.org/officeDocument/2006/relationships/hyperlink" Target="https://www.npmjs.com/package/promp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npmjs.com/cli/run-scri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 Modules, Applications, and Errors</a:t>
            </a:r>
          </a:p>
        </p:txBody>
      </p:sp>
      <p:sp>
        <p:nvSpPr>
          <p:cNvPr id="3" name="Subtitle 2"/>
          <p:cNvSpPr>
            <a:spLocks noGrp="1"/>
          </p:cNvSpPr>
          <p:nvPr>
            <p:ph type="subTitle" idx="1"/>
          </p:nvPr>
        </p:nvSpPr>
        <p:spPr/>
        <p:txBody>
          <a:bodyPr/>
          <a:lstStyle/>
          <a:p>
            <a:r>
              <a:rPr lang="en-US" dirty="0"/>
              <a:t>CS-546 – Web Programming</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app</a:t>
            </a:r>
          </a:p>
        </p:txBody>
      </p:sp>
      <p:sp>
        <p:nvSpPr>
          <p:cNvPr id="3" name="Content Placeholder 2"/>
          <p:cNvSpPr>
            <a:spLocks noGrp="1"/>
          </p:cNvSpPr>
          <p:nvPr>
            <p:ph idx="1"/>
          </p:nvPr>
        </p:nvSpPr>
        <p:spPr/>
        <p:txBody>
          <a:bodyPr/>
          <a:lstStyle/>
          <a:p>
            <a:r>
              <a:rPr lang="en-US" dirty="0"/>
              <a:t>Once your dependencies are installed, you can start your app with the </a:t>
            </a:r>
            <a:r>
              <a:rPr lang="en-US" b="1" dirty="0" err="1"/>
              <a:t>npm</a:t>
            </a:r>
            <a:r>
              <a:rPr lang="en-US" b="1" dirty="0"/>
              <a:t> start </a:t>
            </a:r>
            <a:r>
              <a:rPr lang="en-US" dirty="0"/>
              <a:t>command.</a:t>
            </a:r>
          </a:p>
          <a:p>
            <a:r>
              <a:rPr lang="en-US" dirty="0"/>
              <a:t>The </a:t>
            </a:r>
            <a:r>
              <a:rPr lang="en-US" b="1" dirty="0" err="1"/>
              <a:t>npm</a:t>
            </a:r>
            <a:r>
              <a:rPr lang="en-US" b="1" dirty="0"/>
              <a:t> start </a:t>
            </a:r>
            <a:r>
              <a:rPr lang="en-US" dirty="0"/>
              <a:t>command will run the </a:t>
            </a:r>
            <a:r>
              <a:rPr lang="en-US" b="1" dirty="0"/>
              <a:t>start</a:t>
            </a:r>
            <a:r>
              <a:rPr lang="en-US" dirty="0"/>
              <a:t> script from the </a:t>
            </a:r>
            <a:r>
              <a:rPr lang="en-US" b="1" dirty="0"/>
              <a:t>scripts</a:t>
            </a:r>
            <a:r>
              <a:rPr lang="en-US" dirty="0"/>
              <a:t> object in the </a:t>
            </a:r>
            <a:r>
              <a:rPr lang="en-US" b="1" dirty="0" err="1"/>
              <a:t>package.json</a:t>
            </a:r>
            <a:r>
              <a:rPr lang="en-US" dirty="0"/>
              <a:t> file. </a:t>
            </a:r>
          </a:p>
          <a:p>
            <a:pPr marL="0" indent="0">
              <a:buNone/>
            </a:pP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6746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your application</a:t>
            </a:r>
          </a:p>
        </p:txBody>
      </p:sp>
      <p:sp>
        <p:nvSpPr>
          <p:cNvPr id="3" name="Content Placeholder 2"/>
          <p:cNvSpPr>
            <a:spLocks noGrp="1"/>
          </p:cNvSpPr>
          <p:nvPr>
            <p:ph idx="1"/>
          </p:nvPr>
        </p:nvSpPr>
        <p:spPr/>
        <p:txBody>
          <a:bodyPr>
            <a:normAutofit lnSpcReduction="10000"/>
          </a:bodyPr>
          <a:lstStyle/>
          <a:p>
            <a:r>
              <a:rPr lang="en-US" dirty="0"/>
              <a:t>When setting up an application, you will do the following steps:</a:t>
            </a:r>
          </a:p>
          <a:p>
            <a:pPr lvl="1"/>
            <a:r>
              <a:rPr lang="en-US" dirty="0"/>
              <a:t>Make a new folder for the application</a:t>
            </a:r>
          </a:p>
          <a:p>
            <a:pPr lvl="1"/>
            <a:r>
              <a:rPr lang="en-US" dirty="0"/>
              <a:t>Run </a:t>
            </a:r>
            <a:r>
              <a:rPr lang="en-US" i="1" dirty="0" err="1"/>
              <a:t>npm</a:t>
            </a:r>
            <a:r>
              <a:rPr lang="en-US" i="1" dirty="0"/>
              <a:t> </a:t>
            </a:r>
            <a:r>
              <a:rPr lang="en-US" i="1" dirty="0" err="1"/>
              <a:t>init</a:t>
            </a:r>
            <a:r>
              <a:rPr lang="en-US" dirty="0"/>
              <a:t> and go through the walkthrough</a:t>
            </a:r>
          </a:p>
          <a:p>
            <a:pPr lvl="1"/>
            <a:r>
              <a:rPr lang="en-US" dirty="0"/>
              <a:t>Open </a:t>
            </a:r>
            <a:r>
              <a:rPr lang="en-US" i="1" dirty="0" err="1"/>
              <a:t>package.json</a:t>
            </a:r>
            <a:r>
              <a:rPr lang="en-US" dirty="0"/>
              <a:t> and update the “scripts” section and add a property of:</a:t>
            </a:r>
          </a:p>
          <a:p>
            <a:pPr lvl="2"/>
            <a:r>
              <a:rPr lang="en-US" b="1" dirty="0"/>
              <a:t> "start": "node </a:t>
            </a:r>
            <a:r>
              <a:rPr lang="en-US" b="1" dirty="0" err="1"/>
              <a:t>app.js</a:t>
            </a:r>
            <a:r>
              <a:rPr lang="en-US" b="1" dirty="0"/>
              <a:t>”</a:t>
            </a:r>
          </a:p>
          <a:p>
            <a:pPr lvl="2"/>
            <a:r>
              <a:rPr lang="en-US" dirty="0"/>
              <a:t>Where </a:t>
            </a:r>
            <a:r>
              <a:rPr lang="en-US" b="1" dirty="0" err="1"/>
              <a:t>app.js</a:t>
            </a:r>
            <a:r>
              <a:rPr lang="en-US" dirty="0"/>
              <a:t> is the name of the file you want to run on start</a:t>
            </a:r>
          </a:p>
          <a:p>
            <a:pPr lvl="1"/>
            <a:r>
              <a:rPr lang="en-US" dirty="0"/>
              <a:t>Install your dependencies and save them to the package</a:t>
            </a:r>
          </a:p>
          <a:p>
            <a:pPr lvl="2"/>
            <a:r>
              <a:rPr lang="en-US" i="1" dirty="0" err="1"/>
              <a:t>npm</a:t>
            </a:r>
            <a:r>
              <a:rPr lang="en-US" i="1" dirty="0"/>
              <a:t> install </a:t>
            </a:r>
            <a:r>
              <a:rPr lang="en-US" b="1" i="1" dirty="0"/>
              <a:t>PACKAGENAME</a:t>
            </a:r>
            <a:r>
              <a:rPr lang="en-US" i="1" dirty="0"/>
              <a:t> --save </a:t>
            </a:r>
          </a:p>
          <a:p>
            <a:pPr lvl="1"/>
            <a:r>
              <a:rPr lang="en-US" dirty="0"/>
              <a:t>Write some code in your starting file</a:t>
            </a:r>
          </a:p>
          <a:p>
            <a:pPr lvl="1"/>
            <a:r>
              <a:rPr lang="en-US" dirty="0"/>
              <a:t>Run app with </a:t>
            </a:r>
            <a:r>
              <a:rPr lang="en-US" i="1" dirty="0" err="1"/>
              <a:t>npm</a:t>
            </a:r>
            <a:r>
              <a:rPr lang="en-US" i="1" dirty="0"/>
              <a:t> start</a:t>
            </a:r>
          </a:p>
          <a:p>
            <a:r>
              <a:rPr lang="en-US" dirty="0"/>
              <a:t>See </a:t>
            </a:r>
            <a:r>
              <a:rPr lang="en-US" dirty="0" err="1"/>
              <a:t>package.json</a:t>
            </a:r>
            <a:r>
              <a:rPr lang="en-US" dirty="0"/>
              <a:t> for Lecture-2 Code for example</a:t>
            </a:r>
          </a:p>
          <a:p>
            <a:pPr lvl="1"/>
            <a:r>
              <a:rPr lang="en-US" dirty="0">
                <a:hlinkClick r:id="rId2"/>
              </a:rPr>
              <a:t>https://github.com/Stevens-CS546/CS-546/blob/master/Lecture%20Code/lecture_02/calculator_app_example/package.json</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0241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0159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module?</a:t>
            </a:r>
          </a:p>
        </p:txBody>
      </p:sp>
      <p:sp>
        <p:nvSpPr>
          <p:cNvPr id="3" name="Content Placeholder 2"/>
          <p:cNvSpPr>
            <a:spLocks noGrp="1"/>
          </p:cNvSpPr>
          <p:nvPr>
            <p:ph idx="1"/>
          </p:nvPr>
        </p:nvSpPr>
        <p:spPr/>
        <p:txBody>
          <a:bodyPr/>
          <a:lstStyle/>
          <a:p>
            <a:r>
              <a:rPr lang="en-US" dirty="0"/>
              <a:t>Generally, a module is an individual unit that can be plugged into another system or codebase with relative ease. Modules do not have to be related, allowing you to write a system that allows many different things to interact with each other by writing code that glues them all together.</a:t>
            </a:r>
          </a:p>
          <a:p>
            <a:r>
              <a:rPr lang="en-US" dirty="0"/>
              <a:t>They are very flexible, and allow you to organize your code very well!</a:t>
            </a:r>
          </a:p>
          <a:p>
            <a:r>
              <a:rPr lang="en-US" dirty="0"/>
              <a:t>In </a:t>
            </a:r>
            <a:r>
              <a:rPr lang="en-US" dirty="0" err="1"/>
              <a:t>Node.js</a:t>
            </a:r>
            <a:r>
              <a:rPr lang="en-US" dirty="0"/>
              <a:t>, you will be using modules </a:t>
            </a:r>
            <a:r>
              <a:rPr lang="en-US" i="1" dirty="0"/>
              <a:t>everywhere</a:t>
            </a:r>
            <a:r>
              <a:rPr lang="en-US" dirty="0"/>
              <a:t>. In our case, a module will be a specific object (think, an instance of a class) that has certain methods and data that you can access from other scripts. You will create your first module today.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4758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Git</a:t>
            </a:r>
            <a:r>
              <a:rPr lang="en-US" dirty="0"/>
              <a:t> to get today’s code</a:t>
            </a:r>
          </a:p>
        </p:txBody>
      </p:sp>
      <p:sp>
        <p:nvSpPr>
          <p:cNvPr id="3" name="Content Placeholder 2"/>
          <p:cNvSpPr>
            <a:spLocks noGrp="1"/>
          </p:cNvSpPr>
          <p:nvPr>
            <p:ph idx="1"/>
          </p:nvPr>
        </p:nvSpPr>
        <p:spPr/>
        <p:txBody>
          <a:bodyPr>
            <a:normAutofit/>
          </a:bodyPr>
          <a:lstStyle/>
          <a:p>
            <a:r>
              <a:rPr lang="en-US" dirty="0"/>
              <a:t>By this point, you should have also installed </a:t>
            </a:r>
            <a:r>
              <a:rPr lang="en-US" dirty="0" err="1"/>
              <a:t>git</a:t>
            </a:r>
            <a:r>
              <a:rPr lang="en-US" dirty="0"/>
              <a:t>. </a:t>
            </a:r>
            <a:r>
              <a:rPr lang="en-US" dirty="0" err="1"/>
              <a:t>Git</a:t>
            </a:r>
            <a:r>
              <a:rPr lang="en-US" dirty="0"/>
              <a:t> is a version control software, that you should be able to use via your command line. As part of this course, you will be learning how to version control your software.</a:t>
            </a:r>
          </a:p>
          <a:p>
            <a:r>
              <a:rPr lang="en-US" dirty="0"/>
              <a:t>Through your command line, issue the following command:</a:t>
            </a:r>
          </a:p>
          <a:p>
            <a:r>
              <a:rPr lang="en-US" dirty="0" err="1">
                <a:latin typeface="Courier New" charset="0"/>
                <a:ea typeface="Courier New" charset="0"/>
                <a:cs typeface="Courier New" charset="0"/>
              </a:rPr>
              <a:t>git</a:t>
            </a:r>
            <a:r>
              <a:rPr lang="en-US" dirty="0">
                <a:latin typeface="Courier New" charset="0"/>
                <a:ea typeface="Courier New" charset="0"/>
                <a:cs typeface="Courier New" charset="0"/>
              </a:rPr>
              <a:t> clone https://</a:t>
            </a:r>
            <a:r>
              <a:rPr lang="en-US" dirty="0" err="1">
                <a:latin typeface="Courier New" charset="0"/>
                <a:ea typeface="Courier New" charset="0"/>
                <a:cs typeface="Courier New" charset="0"/>
              </a:rPr>
              <a:t>github.com</a:t>
            </a:r>
            <a:r>
              <a:rPr lang="en-US" dirty="0">
                <a:latin typeface="Courier New" charset="0"/>
                <a:ea typeface="Courier New" charset="0"/>
                <a:cs typeface="Courier New" charset="0"/>
              </a:rPr>
              <a:t>/Stevens-CS546/CS-546.git</a:t>
            </a:r>
          </a:p>
          <a:p>
            <a:r>
              <a:rPr lang="en-US" dirty="0"/>
              <a:t>By cloning this repository (a codebase with a version history) you will make a local copy of the code in a folder called </a:t>
            </a:r>
            <a:r>
              <a:rPr lang="de-DE" dirty="0"/>
              <a:t>CS-546</a:t>
            </a:r>
          </a:p>
          <a:p>
            <a:r>
              <a:rPr lang="en-US" dirty="0">
                <a:ea typeface="Courier New" charset="0"/>
                <a:cs typeface="Courier New" charset="0"/>
              </a:rPr>
              <a:t>Navigate into this folder, so that you may run the following node scripts together.</a:t>
            </a:r>
          </a:p>
          <a:p>
            <a:endParaRPr lang="en-US"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795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a:t>
            </a:r>
          </a:p>
        </p:txBody>
      </p:sp>
      <p:sp>
        <p:nvSpPr>
          <p:cNvPr id="3" name="Content Placeholder 2"/>
          <p:cNvSpPr>
            <a:spLocks noGrp="1"/>
          </p:cNvSpPr>
          <p:nvPr>
            <p:ph idx="1"/>
          </p:nvPr>
        </p:nvSpPr>
        <p:spPr/>
        <p:txBody>
          <a:bodyPr/>
          <a:lstStyle/>
          <a:p>
            <a:r>
              <a:rPr lang="en-US" dirty="0"/>
              <a:t>There is a special, global function called </a:t>
            </a:r>
            <a:r>
              <a:rPr lang="en-US" i="1" dirty="0"/>
              <a:t>require</a:t>
            </a:r>
            <a:r>
              <a:rPr lang="en-US" dirty="0"/>
              <a:t>, which will allow you to import code from other files, packages, etc.</a:t>
            </a:r>
          </a:p>
          <a:p>
            <a:r>
              <a:rPr lang="en-US" dirty="0"/>
              <a:t>When you require a file / package, you will be accessing whatever the programmer assigned to be exported in that file. From there, you can use the code.</a:t>
            </a:r>
          </a:p>
          <a:p>
            <a:r>
              <a:rPr lang="en-US" dirty="0"/>
              <a:t>This allows you to make very small, isolated code that performs related functions.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7131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make my code ‘</a:t>
            </a:r>
            <a:r>
              <a:rPr lang="en-US" dirty="0" err="1"/>
              <a:t>requirable</a:t>
            </a:r>
            <a:r>
              <a:rPr lang="en-US" dirty="0"/>
              <a:t>’?</a:t>
            </a:r>
          </a:p>
        </p:txBody>
      </p:sp>
      <p:sp>
        <p:nvSpPr>
          <p:cNvPr id="3" name="Content Placeholder 2"/>
          <p:cNvSpPr>
            <a:spLocks noGrp="1"/>
          </p:cNvSpPr>
          <p:nvPr>
            <p:ph idx="1"/>
          </p:nvPr>
        </p:nvSpPr>
        <p:spPr/>
        <p:txBody>
          <a:bodyPr/>
          <a:lstStyle/>
          <a:p>
            <a:r>
              <a:rPr lang="en-US" dirty="0"/>
              <a:t>There is another global variable called </a:t>
            </a:r>
            <a:r>
              <a:rPr lang="en-US" dirty="0">
                <a:latin typeface="Courier New" charset="0"/>
                <a:ea typeface="Courier New" charset="0"/>
                <a:cs typeface="Courier New" charset="0"/>
              </a:rPr>
              <a:t>module</a:t>
            </a:r>
            <a:r>
              <a:rPr lang="en-US" dirty="0">
                <a:ea typeface="Courier New" charset="0"/>
                <a:cs typeface="Courier New" charset="0"/>
              </a:rPr>
              <a:t>, which has a property called </a:t>
            </a:r>
            <a:r>
              <a:rPr lang="en-US" dirty="0">
                <a:latin typeface="Courier New" charset="0"/>
                <a:ea typeface="Courier New" charset="0"/>
                <a:cs typeface="Courier New" charset="0"/>
              </a:rPr>
              <a:t>exports</a:t>
            </a:r>
            <a:r>
              <a:rPr lang="en-US" dirty="0">
                <a:ea typeface="Courier New" charset="0"/>
                <a:cs typeface="Courier New" charset="0"/>
              </a:rPr>
              <a:t> on it. </a:t>
            </a:r>
          </a:p>
          <a:p>
            <a:r>
              <a:rPr lang="en-US" dirty="0">
                <a:ea typeface="Courier New" charset="0"/>
                <a:cs typeface="Courier New" charset="0"/>
              </a:rPr>
              <a:t>When you require a file / package, it will take whatever is assigned to the </a:t>
            </a:r>
            <a:r>
              <a:rPr lang="en-US" dirty="0" err="1">
                <a:latin typeface="Courier New" charset="0"/>
                <a:ea typeface="Courier New" charset="0"/>
                <a:cs typeface="Courier New" charset="0"/>
              </a:rPr>
              <a:t>module.exports</a:t>
            </a:r>
            <a:r>
              <a:rPr lang="en-US" dirty="0">
                <a:ea typeface="Courier New" charset="0"/>
                <a:cs typeface="Courier New" charset="0"/>
              </a:rPr>
              <a:t> variable in a package. You can export anything you want: a function, a number, or an object that allows you to do any combination of these things.</a:t>
            </a:r>
          </a:p>
          <a:p>
            <a:r>
              <a:rPr lang="en-US" dirty="0">
                <a:ea typeface="Courier New" charset="0"/>
                <a:cs typeface="Courier New" charset="0"/>
              </a:rPr>
              <a:t>You can see an example of this in the </a:t>
            </a:r>
            <a:r>
              <a:rPr lang="en-US" dirty="0" err="1">
                <a:latin typeface="Courier New" charset="0"/>
                <a:ea typeface="Courier New" charset="0"/>
                <a:cs typeface="Courier New" charset="0"/>
              </a:rPr>
              <a:t>calculator_module_example</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calculator.js</a:t>
            </a:r>
            <a:r>
              <a:rPr lang="en-US" dirty="0">
                <a:latin typeface="Courier New" charset="0"/>
                <a:ea typeface="Courier New" charset="0"/>
                <a:cs typeface="Courier New" charset="0"/>
              </a:rPr>
              <a:t> </a:t>
            </a:r>
            <a:r>
              <a:rPr lang="en-US" dirty="0">
                <a:ea typeface="Courier New" charset="0"/>
                <a:cs typeface="Courier New" charset="0"/>
              </a:rPr>
              <a:t>and </a:t>
            </a:r>
            <a:r>
              <a:rPr lang="en-US" dirty="0" err="1">
                <a:latin typeface="Courier New" charset="0"/>
                <a:ea typeface="Courier New" charset="0"/>
                <a:cs typeface="Courier New" charset="0"/>
              </a:rPr>
              <a:t>calculator_module_example</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app.js</a:t>
            </a:r>
            <a:r>
              <a:rPr lang="en-US" dirty="0">
                <a:latin typeface="Courier New" charset="0"/>
                <a:ea typeface="Courier New" charset="0"/>
                <a:cs typeface="Courier New" charset="0"/>
              </a:rPr>
              <a:t> </a:t>
            </a:r>
            <a:r>
              <a:rPr lang="en-US" dirty="0">
                <a:ea typeface="Courier New" charset="0"/>
                <a:cs typeface="Courier New" charset="0"/>
              </a:rPr>
              <a:t>files.</a:t>
            </a:r>
          </a:p>
          <a:p>
            <a:r>
              <a:rPr lang="en-US" dirty="0">
                <a:ea typeface="Courier New" charset="0"/>
                <a:cs typeface="Courier New" charset="0"/>
              </a:rPr>
              <a:t>You can use those files in order to get started making your own modules!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72721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would I use modules?</a:t>
            </a:r>
          </a:p>
        </p:txBody>
      </p:sp>
      <p:sp>
        <p:nvSpPr>
          <p:cNvPr id="3" name="Content Placeholder 2"/>
          <p:cNvSpPr>
            <a:spLocks noGrp="1"/>
          </p:cNvSpPr>
          <p:nvPr>
            <p:ph idx="1"/>
          </p:nvPr>
        </p:nvSpPr>
        <p:spPr/>
        <p:txBody>
          <a:bodyPr/>
          <a:lstStyle/>
          <a:p>
            <a:r>
              <a:rPr lang="en-US" dirty="0"/>
              <a:t>The more unrelated code you have together, the messier your application will become and the harder it will be to maintain.</a:t>
            </a:r>
          </a:p>
          <a:p>
            <a:pPr lvl="1"/>
            <a:r>
              <a:rPr lang="en-US" dirty="0"/>
              <a:t>You can have accidental name collisions</a:t>
            </a:r>
          </a:p>
          <a:p>
            <a:pPr lvl="1"/>
            <a:r>
              <a:rPr lang="en-US" dirty="0"/>
              <a:t>It becomes harder to follow what the related components are in a large file</a:t>
            </a:r>
          </a:p>
          <a:p>
            <a:pPr lvl="1"/>
            <a:r>
              <a:rPr lang="en-US" dirty="0"/>
              <a:t>It becomes less readable overall</a:t>
            </a:r>
          </a:p>
          <a:p>
            <a:r>
              <a:rPr lang="en-US" dirty="0"/>
              <a:t>Modules allow for many great things:</a:t>
            </a:r>
          </a:p>
          <a:p>
            <a:pPr lvl="1"/>
            <a:r>
              <a:rPr lang="en-US" dirty="0"/>
              <a:t>You can strictly define what code is exported to be used, allowing you to make entire files with a defined structure</a:t>
            </a:r>
          </a:p>
          <a:p>
            <a:pPr lvl="1"/>
            <a:r>
              <a:rPr lang="en-US" dirty="0"/>
              <a:t>You can change the internal workings of a module to make it more performant and add more features while not updating external code.</a:t>
            </a:r>
          </a:p>
          <a:p>
            <a:pPr lvl="1"/>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1523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Checking Module Methods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992582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10DA-57EE-1943-A588-AF1EA024D6EE}"/>
              </a:ext>
            </a:extLst>
          </p:cNvPr>
          <p:cNvSpPr>
            <a:spLocks noGrp="1"/>
          </p:cNvSpPr>
          <p:nvPr>
            <p:ph type="title"/>
          </p:nvPr>
        </p:nvSpPr>
        <p:spPr/>
        <p:txBody>
          <a:bodyPr/>
          <a:lstStyle/>
          <a:p>
            <a:r>
              <a:rPr lang="en-US" dirty="0"/>
              <a:t>Error Checking</a:t>
            </a:r>
          </a:p>
        </p:txBody>
      </p:sp>
      <p:sp>
        <p:nvSpPr>
          <p:cNvPr id="3" name="Content Placeholder 2">
            <a:extLst>
              <a:ext uri="{FF2B5EF4-FFF2-40B4-BE49-F238E27FC236}">
                <a16:creationId xmlns:a16="http://schemas.microsoft.com/office/drawing/2014/main" id="{0FE2E12C-6C77-2544-B3F3-7C5E0CF69E85}"/>
              </a:ext>
            </a:extLst>
          </p:cNvPr>
          <p:cNvSpPr>
            <a:spLocks noGrp="1"/>
          </p:cNvSpPr>
          <p:nvPr>
            <p:ph idx="1"/>
          </p:nvPr>
        </p:nvSpPr>
        <p:spPr/>
        <p:txBody>
          <a:bodyPr/>
          <a:lstStyle/>
          <a:p>
            <a:r>
              <a:rPr lang="en-US" dirty="0"/>
              <a:t>Modules are intended to be fundamentally nuclear, and should be designed to act alone. One of the most important aspects of this nuclear design is that each method exported in a module should have full error checking for that.</a:t>
            </a:r>
          </a:p>
          <a:p>
            <a:r>
              <a:rPr lang="en-US" dirty="0"/>
              <a:t>You should make sure each method checks that the arguments passed are valid in many ways:</a:t>
            </a:r>
          </a:p>
          <a:p>
            <a:pPr lvl="1"/>
            <a:r>
              <a:rPr lang="en-US" dirty="0"/>
              <a:t>Check that arguments are provided (check if undefined)</a:t>
            </a:r>
          </a:p>
          <a:p>
            <a:pPr lvl="1"/>
            <a:r>
              <a:rPr lang="en-US" dirty="0"/>
              <a:t>Check that arguments are of the expected type (use </a:t>
            </a:r>
            <a:r>
              <a:rPr lang="en-US" dirty="0" err="1"/>
              <a:t>typeof</a:t>
            </a:r>
            <a:r>
              <a:rPr lang="en-US" dirty="0"/>
              <a:t> operator)</a:t>
            </a:r>
          </a:p>
          <a:p>
            <a:pPr lvl="2"/>
            <a:r>
              <a:rPr lang="en-US" dirty="0">
                <a:hlinkClick r:id="rId2"/>
              </a:rPr>
              <a:t>https://developer.mozilla.org/en-US/docs/Web/JavaScript/Reference/Operators/typeof</a:t>
            </a:r>
            <a:endParaRPr lang="en-US" dirty="0"/>
          </a:p>
          <a:p>
            <a:pPr lvl="1"/>
            <a:r>
              <a:rPr lang="en-US" dirty="0"/>
              <a:t>Check that arguments are within proper bounds (i.e., if you are writing a division method, make sure that you cannot divide by 0)</a:t>
            </a:r>
          </a:p>
        </p:txBody>
      </p:sp>
      <p:sp>
        <p:nvSpPr>
          <p:cNvPr id="4" name="Footer Placeholder 3">
            <a:extLst>
              <a:ext uri="{FF2B5EF4-FFF2-40B4-BE49-F238E27FC236}">
                <a16:creationId xmlns:a16="http://schemas.microsoft.com/office/drawing/2014/main" id="{D289C7CF-F0FC-C046-A191-7EC2174FC30D}"/>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48082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Node App</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520616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FD56-95D8-1B43-87B1-E5D521DFF9C3}"/>
              </a:ext>
            </a:extLst>
          </p:cNvPr>
          <p:cNvSpPr>
            <a:spLocks noGrp="1"/>
          </p:cNvSpPr>
          <p:nvPr>
            <p:ph type="title"/>
          </p:nvPr>
        </p:nvSpPr>
        <p:spPr/>
        <p:txBody>
          <a:bodyPr/>
          <a:lstStyle/>
          <a:p>
            <a:r>
              <a:rPr lang="en-US" dirty="0"/>
              <a:t>Throwing</a:t>
            </a:r>
          </a:p>
        </p:txBody>
      </p:sp>
      <p:sp>
        <p:nvSpPr>
          <p:cNvPr id="3" name="Content Placeholder 2">
            <a:extLst>
              <a:ext uri="{FF2B5EF4-FFF2-40B4-BE49-F238E27FC236}">
                <a16:creationId xmlns:a16="http://schemas.microsoft.com/office/drawing/2014/main" id="{864E4FD4-2A76-2749-82AD-6745259CF510}"/>
              </a:ext>
            </a:extLst>
          </p:cNvPr>
          <p:cNvSpPr>
            <a:spLocks noGrp="1"/>
          </p:cNvSpPr>
          <p:nvPr>
            <p:ph idx="1"/>
          </p:nvPr>
        </p:nvSpPr>
        <p:spPr/>
        <p:txBody>
          <a:bodyPr/>
          <a:lstStyle/>
          <a:p>
            <a:r>
              <a:rPr lang="en-US" dirty="0"/>
              <a:t>When a method is given bad inputs, to prevent the method from running, you want to use the </a:t>
            </a:r>
            <a:r>
              <a:rPr lang="en-US" b="1" dirty="0"/>
              <a:t>throw </a:t>
            </a:r>
            <a:r>
              <a:rPr lang="en-US" dirty="0"/>
              <a:t>operator to stop execution of the current function with a user defined exception.</a:t>
            </a:r>
          </a:p>
          <a:p>
            <a:r>
              <a:rPr lang="en-US" dirty="0"/>
              <a:t>In </a:t>
            </a:r>
            <a:r>
              <a:rPr lang="en-US" b="1" dirty="0"/>
              <a:t>JavaScript</a:t>
            </a:r>
            <a:r>
              <a:rPr lang="en-US" dirty="0"/>
              <a:t>, you can throw any type. You can throw strings, numbers, </a:t>
            </a:r>
            <a:r>
              <a:rPr lang="en-US" dirty="0" err="1"/>
              <a:t>booleans</a:t>
            </a:r>
            <a:r>
              <a:rPr lang="en-US" dirty="0"/>
              <a:t>, objects, errors, or anything else.</a:t>
            </a:r>
          </a:p>
          <a:p>
            <a:pPr lvl="1"/>
            <a:r>
              <a:rPr lang="en-US" dirty="0">
                <a:hlinkClick r:id="rId2"/>
              </a:rPr>
              <a:t>https://developer.mozilla.org/en-US/docs/Web/JavaScript/Reference/Statements/throw</a:t>
            </a:r>
            <a:endParaRPr lang="en-US" dirty="0"/>
          </a:p>
          <a:p>
            <a:r>
              <a:rPr lang="en-US" dirty="0"/>
              <a:t>By default, native JavaScript methods will throw an object that is an instance of the Error object.</a:t>
            </a:r>
          </a:p>
          <a:p>
            <a:pPr lvl="1"/>
            <a:r>
              <a:rPr lang="en-US" dirty="0">
                <a:hlinkClick r:id="rId3"/>
              </a:rPr>
              <a:t>https://developer.mozilla.org/en-US/docs/Web/JavaScript/Reference/Global_Objects/Error</a:t>
            </a:r>
            <a:endParaRPr lang="en-US" dirty="0"/>
          </a:p>
          <a:p>
            <a:endParaRPr lang="en-US" dirty="0"/>
          </a:p>
        </p:txBody>
      </p:sp>
      <p:sp>
        <p:nvSpPr>
          <p:cNvPr id="4" name="Footer Placeholder 3">
            <a:extLst>
              <a:ext uri="{FF2B5EF4-FFF2-40B4-BE49-F238E27FC236}">
                <a16:creationId xmlns:a16="http://schemas.microsoft.com/office/drawing/2014/main" id="{C0B3DA76-7B13-3044-B75D-E9916E9E2D62}"/>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829538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6">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92AF602F-88E9-8E42-ACBC-1F119BED15E0}"/>
              </a:ext>
            </a:extLst>
          </p:cNvPr>
          <p:cNvPicPr>
            <a:picLocks noChangeAspect="1"/>
          </p:cNvPicPr>
          <p:nvPr/>
        </p:nvPicPr>
        <p:blipFill>
          <a:blip r:embed="rId2"/>
          <a:stretch>
            <a:fillRect/>
          </a:stretch>
        </p:blipFill>
        <p:spPr>
          <a:xfrm>
            <a:off x="4742017" y="1610513"/>
            <a:ext cx="6798082" cy="3636973"/>
          </a:xfrm>
          <a:prstGeom prst="rect">
            <a:avLst/>
          </a:prstGeom>
        </p:spPr>
      </p:pic>
      <p:sp>
        <p:nvSpPr>
          <p:cNvPr id="2" name="Title 1">
            <a:extLst>
              <a:ext uri="{FF2B5EF4-FFF2-40B4-BE49-F238E27FC236}">
                <a16:creationId xmlns:a16="http://schemas.microsoft.com/office/drawing/2014/main" id="{7E088DFD-A05B-F549-B675-242938325799}"/>
              </a:ext>
            </a:extLst>
          </p:cNvPr>
          <p:cNvSpPr>
            <a:spLocks noGrp="1"/>
          </p:cNvSpPr>
          <p:nvPr>
            <p:ph type="title"/>
          </p:nvPr>
        </p:nvSpPr>
        <p:spPr>
          <a:xfrm>
            <a:off x="312516" y="516836"/>
            <a:ext cx="3264698" cy="623213"/>
          </a:xfrm>
        </p:spPr>
        <p:txBody>
          <a:bodyPr>
            <a:normAutofit/>
          </a:bodyPr>
          <a:lstStyle/>
          <a:p>
            <a:r>
              <a:rPr lang="en-US" sz="3600" dirty="0">
                <a:solidFill>
                  <a:srgbClr val="FFFFFF"/>
                </a:solidFill>
              </a:rPr>
              <a:t>Catching Errors</a:t>
            </a:r>
          </a:p>
        </p:txBody>
      </p:sp>
      <p:sp>
        <p:nvSpPr>
          <p:cNvPr id="3" name="Content Placeholder 2">
            <a:extLst>
              <a:ext uri="{FF2B5EF4-FFF2-40B4-BE49-F238E27FC236}">
                <a16:creationId xmlns:a16="http://schemas.microsoft.com/office/drawing/2014/main" id="{55A72932-4BB8-4449-B39B-634EAE8DDEC8}"/>
              </a:ext>
            </a:extLst>
          </p:cNvPr>
          <p:cNvSpPr>
            <a:spLocks noGrp="1"/>
          </p:cNvSpPr>
          <p:nvPr>
            <p:ph idx="1"/>
          </p:nvPr>
        </p:nvSpPr>
        <p:spPr>
          <a:xfrm>
            <a:off x="312516" y="1140049"/>
            <a:ext cx="3507129" cy="4849271"/>
          </a:xfrm>
        </p:spPr>
        <p:txBody>
          <a:bodyPr>
            <a:normAutofit/>
          </a:bodyPr>
          <a:lstStyle/>
          <a:p>
            <a:r>
              <a:rPr lang="en-US" sz="1300" dirty="0">
                <a:solidFill>
                  <a:srgbClr val="FFFFFF"/>
                </a:solidFill>
              </a:rPr>
              <a:t>You can catch errors by surrounding the methods that you call in try / catch blocks. </a:t>
            </a:r>
          </a:p>
          <a:p>
            <a:pPr lvl="1"/>
            <a:r>
              <a:rPr lang="en-US" sz="1200" dirty="0">
                <a:solidFill>
                  <a:schemeClr val="bg1"/>
                </a:solidFill>
              </a:rPr>
              <a:t>https://developer.mozilla.org/en-US/docs/Web/JavaScript/Reference/Statements/try...catch</a:t>
            </a:r>
          </a:p>
          <a:p>
            <a:r>
              <a:rPr lang="en-US" sz="1400" dirty="0">
                <a:solidFill>
                  <a:srgbClr val="FFFFFF"/>
                </a:solidFill>
              </a:rPr>
              <a:t>You do </a:t>
            </a:r>
            <a:r>
              <a:rPr lang="en-US" sz="1400" b="1" dirty="0">
                <a:solidFill>
                  <a:srgbClr val="FFFFFF"/>
                </a:solidFill>
              </a:rPr>
              <a:t>not</a:t>
            </a:r>
            <a:r>
              <a:rPr lang="en-US" sz="1400" dirty="0">
                <a:solidFill>
                  <a:srgbClr val="FFFFFF"/>
                </a:solidFill>
              </a:rPr>
              <a:t> want to catch the errors inside of your methods (unless your method can recover from errors). </a:t>
            </a:r>
          </a:p>
          <a:p>
            <a:pPr lvl="1"/>
            <a:r>
              <a:rPr lang="en-US" sz="1200" dirty="0">
                <a:solidFill>
                  <a:srgbClr val="FFFFFF"/>
                </a:solidFill>
              </a:rPr>
              <a:t>A recoverable error inside your method would be catching a failed file-save operation, catching that error, checking if it was because the filename was already in use, and changing over to save to a new filename.</a:t>
            </a:r>
          </a:p>
          <a:p>
            <a:pPr lvl="1"/>
            <a:r>
              <a:rPr lang="en-US" sz="1200" dirty="0">
                <a:solidFill>
                  <a:srgbClr val="FFFFFF"/>
                </a:solidFill>
              </a:rPr>
              <a:t>You would </a:t>
            </a:r>
            <a:r>
              <a:rPr lang="en-US" sz="1200" b="1" dirty="0">
                <a:solidFill>
                  <a:srgbClr val="FFFFFF"/>
                </a:solidFill>
              </a:rPr>
              <a:t>not</a:t>
            </a:r>
            <a:r>
              <a:rPr lang="en-US" sz="1200" dirty="0">
                <a:solidFill>
                  <a:srgbClr val="FFFFFF"/>
                </a:solidFill>
              </a:rPr>
              <a:t> want to catch the errors that </a:t>
            </a:r>
            <a:r>
              <a:rPr lang="en-US" sz="1200" b="1" dirty="0">
                <a:solidFill>
                  <a:srgbClr val="FFFFFF"/>
                </a:solidFill>
              </a:rPr>
              <a:t>you</a:t>
            </a:r>
            <a:r>
              <a:rPr lang="en-US" sz="1200" dirty="0">
                <a:solidFill>
                  <a:srgbClr val="FFFFFF"/>
                </a:solidFill>
              </a:rPr>
              <a:t> throw from your method, otherwise the developer running your code would never be able to tell that an error occurred. </a:t>
            </a:r>
            <a:endParaRPr lang="en-US" sz="1100" dirty="0">
              <a:solidFill>
                <a:srgbClr val="FFFFFF"/>
              </a:solidFill>
            </a:endParaRPr>
          </a:p>
          <a:p>
            <a:r>
              <a:rPr lang="en-US" sz="1400" dirty="0">
                <a:solidFill>
                  <a:srgbClr val="FFFFFF"/>
                </a:solidFill>
              </a:rPr>
              <a:t>You can catch particular error types by using the </a:t>
            </a:r>
            <a:r>
              <a:rPr lang="en-US" sz="1400" b="1" dirty="0" err="1">
                <a:solidFill>
                  <a:srgbClr val="FFFFFF"/>
                </a:solidFill>
              </a:rPr>
              <a:t>instanceof</a:t>
            </a:r>
            <a:r>
              <a:rPr lang="en-US" sz="1400" dirty="0">
                <a:solidFill>
                  <a:srgbClr val="FFFFFF"/>
                </a:solidFill>
              </a:rPr>
              <a:t> operator inside your catch statement. </a:t>
            </a:r>
          </a:p>
        </p:txBody>
      </p:sp>
      <p:sp>
        <p:nvSpPr>
          <p:cNvPr id="4" name="Footer Placeholder 3">
            <a:extLst>
              <a:ext uri="{FF2B5EF4-FFF2-40B4-BE49-F238E27FC236}">
                <a16:creationId xmlns:a16="http://schemas.microsoft.com/office/drawing/2014/main" id="{32BE17A7-CBB9-324F-AE82-3D5B7CE09FEA}"/>
              </a:ext>
            </a:extLst>
          </p:cNvPr>
          <p:cNvSpPr>
            <a:spLocks noGrp="1"/>
          </p:cNvSpPr>
          <p:nvPr>
            <p:ph type="ftr" sz="quarter" idx="11"/>
          </p:nvPr>
        </p:nvSpPr>
        <p:spPr>
          <a:xfrm>
            <a:off x="1089175" y="6459785"/>
            <a:ext cx="3757243" cy="365125"/>
          </a:xfrm>
        </p:spPr>
        <p:txBody>
          <a:bodyPr>
            <a:normAutofit/>
          </a:bodyPr>
          <a:lstStyle/>
          <a:p>
            <a:pPr algn="l">
              <a:spcAft>
                <a:spcPts val="600"/>
              </a:spcAft>
            </a:pPr>
            <a:r>
              <a:rPr lang="en-US" dirty="0"/>
              <a:t>©2018 STEVENS INSTITUTE OF TECHNOLOGY</a:t>
            </a:r>
          </a:p>
        </p:txBody>
      </p:sp>
    </p:spTree>
    <p:extLst>
      <p:ext uri="{BB962C8B-B14F-4D97-AF65-F5344CB8AC3E}">
        <p14:creationId xmlns:p14="http://schemas.microsoft.com/office/powerpoint/2010/main" val="1721200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11FB-FD59-2D4C-8D48-3165A53FF6D6}"/>
              </a:ext>
            </a:extLst>
          </p:cNvPr>
          <p:cNvSpPr>
            <a:spLocks noGrp="1"/>
          </p:cNvSpPr>
          <p:nvPr>
            <p:ph type="title"/>
          </p:nvPr>
        </p:nvSpPr>
        <p:spPr/>
        <p:txBody>
          <a:bodyPr/>
          <a:lstStyle/>
          <a:p>
            <a:r>
              <a:rPr lang="en-US" dirty="0"/>
              <a:t>Making custom errors </a:t>
            </a:r>
          </a:p>
        </p:txBody>
      </p:sp>
      <p:sp>
        <p:nvSpPr>
          <p:cNvPr id="3" name="Content Placeholder 2">
            <a:extLst>
              <a:ext uri="{FF2B5EF4-FFF2-40B4-BE49-F238E27FC236}">
                <a16:creationId xmlns:a16="http://schemas.microsoft.com/office/drawing/2014/main" id="{E8CC4574-4218-0444-B0F9-B91F448EFD7B}"/>
              </a:ext>
            </a:extLst>
          </p:cNvPr>
          <p:cNvSpPr>
            <a:spLocks noGrp="1"/>
          </p:cNvSpPr>
          <p:nvPr>
            <p:ph idx="1"/>
          </p:nvPr>
        </p:nvSpPr>
        <p:spPr/>
        <p:txBody>
          <a:bodyPr/>
          <a:lstStyle/>
          <a:p>
            <a:r>
              <a:rPr lang="en-US" dirty="0"/>
              <a:t>While you can throw any data type, you may find it useful for your method to throw different types of errors for different exceptions</a:t>
            </a:r>
          </a:p>
          <a:p>
            <a:pPr lvl="1"/>
            <a:r>
              <a:rPr lang="en-US" dirty="0"/>
              <a:t>You can make an </a:t>
            </a:r>
            <a:r>
              <a:rPr lang="en-US" dirty="0" err="1"/>
              <a:t>ArgumentError</a:t>
            </a:r>
            <a:r>
              <a:rPr lang="en-US" dirty="0"/>
              <a:t> for when your method is passed invalid arguments.</a:t>
            </a:r>
          </a:p>
          <a:p>
            <a:r>
              <a:rPr lang="en-US" dirty="0"/>
              <a:t>To make a custom error, you would extend the Error object with custom data so that you can check that particular type of error.</a:t>
            </a:r>
          </a:p>
          <a:p>
            <a:pPr lvl="1"/>
            <a:r>
              <a:rPr lang="en-US" dirty="0">
                <a:hlinkClick r:id="rId2"/>
              </a:rPr>
              <a:t>https://developer.mozilla.org/en-US/docs/Web/JavaScript/Reference/Global_Objects/Error#Custom_Error_Types</a:t>
            </a:r>
            <a:endParaRPr lang="en-US" dirty="0"/>
          </a:p>
          <a:p>
            <a:endParaRPr lang="en-US" dirty="0"/>
          </a:p>
        </p:txBody>
      </p:sp>
      <p:sp>
        <p:nvSpPr>
          <p:cNvPr id="4" name="Footer Placeholder 3">
            <a:extLst>
              <a:ext uri="{FF2B5EF4-FFF2-40B4-BE49-F238E27FC236}">
                <a16:creationId xmlns:a16="http://schemas.microsoft.com/office/drawing/2014/main" id="{3B9AA566-9E64-FF48-A0C1-31ED2E106631}"/>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9045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Making a Calculator Module</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81209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 of your module</a:t>
            </a:r>
          </a:p>
        </p:txBody>
      </p:sp>
      <p:sp>
        <p:nvSpPr>
          <p:cNvPr id="3" name="Content Placeholder 2"/>
          <p:cNvSpPr>
            <a:spLocks noGrp="1"/>
          </p:cNvSpPr>
          <p:nvPr>
            <p:ph idx="1"/>
          </p:nvPr>
        </p:nvSpPr>
        <p:spPr/>
        <p:txBody>
          <a:bodyPr/>
          <a:lstStyle/>
          <a:p>
            <a:r>
              <a:rPr lang="en-US" dirty="0"/>
              <a:t>The goal of your module is simple: take numbers and perform a basic numerical operation on them.</a:t>
            </a:r>
          </a:p>
          <a:p>
            <a:r>
              <a:rPr lang="en-US" dirty="0"/>
              <a:t>The module should not concern itself with things like getting user input, but it should concern itself with arguments that are valid.</a:t>
            </a:r>
          </a:p>
          <a:p>
            <a:r>
              <a:rPr lang="en-US" dirty="0"/>
              <a:t>You can see an example of a calculator module on our code for this week</a:t>
            </a:r>
          </a:p>
          <a:p>
            <a:pPr lvl="1"/>
            <a:r>
              <a:rPr lang="en-US" dirty="0">
                <a:hlinkClick r:id="rId2"/>
              </a:rPr>
              <a:t>https://github.com/Stevens-CS546/CS-546/blob/master/Lecture%20Code/lecture_02/calculator_module_example/calculator.js</a:t>
            </a:r>
            <a:endParaRPr lang="en-US" dirty="0"/>
          </a:p>
          <a:p>
            <a:pPr lvl="1"/>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7879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to Check For</a:t>
            </a:r>
          </a:p>
        </p:txBody>
      </p:sp>
      <p:sp>
        <p:nvSpPr>
          <p:cNvPr id="3" name="Content Placeholder 2"/>
          <p:cNvSpPr>
            <a:spLocks noGrp="1"/>
          </p:cNvSpPr>
          <p:nvPr>
            <p:ph idx="1"/>
          </p:nvPr>
        </p:nvSpPr>
        <p:spPr/>
        <p:txBody>
          <a:bodyPr/>
          <a:lstStyle/>
          <a:p>
            <a:r>
              <a:rPr lang="en-US" dirty="0" err="1"/>
              <a:t>addTwoNumbers</a:t>
            </a:r>
            <a:r>
              <a:rPr lang="en-US" dirty="0"/>
              <a:t>(first, second)</a:t>
            </a:r>
          </a:p>
          <a:p>
            <a:pPr lvl="1"/>
            <a:r>
              <a:rPr lang="en-US" dirty="0"/>
              <a:t>Check that you are provided with 2 numbers</a:t>
            </a:r>
          </a:p>
          <a:p>
            <a:r>
              <a:rPr lang="en-US" dirty="0" err="1"/>
              <a:t>subtractTwoNumbers</a:t>
            </a:r>
            <a:r>
              <a:rPr lang="en-US" dirty="0"/>
              <a:t>(first, second)</a:t>
            </a:r>
          </a:p>
          <a:p>
            <a:pPr lvl="1"/>
            <a:r>
              <a:rPr lang="en-US" dirty="0"/>
              <a:t>Check that you are provided with 2 numbers</a:t>
            </a:r>
          </a:p>
          <a:p>
            <a:r>
              <a:rPr lang="en-US" dirty="0" err="1"/>
              <a:t>multiplyTwoNumbers</a:t>
            </a:r>
            <a:r>
              <a:rPr lang="en-US" dirty="0"/>
              <a:t>(first, second)</a:t>
            </a:r>
          </a:p>
          <a:p>
            <a:pPr lvl="1"/>
            <a:r>
              <a:rPr lang="en-US" dirty="0"/>
              <a:t>Check that you are provided with 2 numbers</a:t>
            </a:r>
          </a:p>
          <a:p>
            <a:r>
              <a:rPr lang="en-US" dirty="0" err="1"/>
              <a:t>divideTwoNumbers</a:t>
            </a:r>
            <a:r>
              <a:rPr lang="en-US" dirty="0"/>
              <a:t>(numerator, denominator)</a:t>
            </a:r>
          </a:p>
          <a:p>
            <a:pPr lvl="1"/>
            <a:r>
              <a:rPr lang="en-US" dirty="0"/>
              <a:t>Check that you are provided with 2 numbers</a:t>
            </a:r>
          </a:p>
          <a:p>
            <a:pPr lvl="1"/>
            <a:r>
              <a:rPr lang="en-US" dirty="0"/>
              <a:t>Check that denominator is not 0</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89099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Methods</a:t>
            </a:r>
          </a:p>
        </p:txBody>
      </p:sp>
      <p:sp>
        <p:nvSpPr>
          <p:cNvPr id="3" name="Content Placeholder 2"/>
          <p:cNvSpPr>
            <a:spLocks noGrp="1"/>
          </p:cNvSpPr>
          <p:nvPr>
            <p:ph idx="1"/>
          </p:nvPr>
        </p:nvSpPr>
        <p:spPr/>
        <p:txBody>
          <a:bodyPr/>
          <a:lstStyle/>
          <a:p>
            <a:r>
              <a:rPr lang="en-US" dirty="0"/>
              <a:t>You export methods by attaching properties to the </a:t>
            </a:r>
            <a:r>
              <a:rPr lang="en-US" dirty="0">
                <a:latin typeface="Courier New" charset="0"/>
                <a:ea typeface="Courier New" charset="0"/>
                <a:cs typeface="Courier New" charset="0"/>
              </a:rPr>
              <a:t>exports</a:t>
            </a:r>
            <a:r>
              <a:rPr lang="en-US" dirty="0"/>
              <a:t> / </a:t>
            </a:r>
            <a:r>
              <a:rPr lang="en-US" dirty="0" err="1">
                <a:latin typeface="Courier New" charset="0"/>
                <a:ea typeface="Courier New" charset="0"/>
                <a:cs typeface="Courier New" charset="0"/>
              </a:rPr>
              <a:t>module.exports</a:t>
            </a:r>
            <a:r>
              <a:rPr lang="en-US" dirty="0"/>
              <a:t> global object.</a:t>
            </a:r>
          </a:p>
          <a:p>
            <a:r>
              <a:rPr lang="en-US" dirty="0"/>
              <a:t>When you require this file, you will be given a copy of this object.</a:t>
            </a:r>
          </a:p>
          <a:p>
            <a:pPr lvl="1"/>
            <a:r>
              <a:rPr lang="en-US" dirty="0">
                <a:hlinkClick r:id="rId2"/>
              </a:rPr>
              <a:t>https://github.com/Stevens-CS546/CS-546/blob/master/Lecture%20Code/lecture_02/calculator_module_example/calculator.js</a:t>
            </a:r>
            <a:endParaRPr lang="en-US" dirty="0"/>
          </a:p>
          <a:p>
            <a:pPr lvl="1"/>
            <a:r>
              <a:rPr lang="en-US" dirty="0">
                <a:hlinkClick r:id="rId3"/>
              </a:rPr>
              <a:t>https://github.com/Stevens-CS546/CS-546/blob/master/Lecture%20Code/lecture_02/calculator_module_example/app.js</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78613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quick test driver</a:t>
            </a:r>
          </a:p>
        </p:txBody>
      </p:sp>
      <p:sp>
        <p:nvSpPr>
          <p:cNvPr id="3" name="Content Placeholder 2"/>
          <p:cNvSpPr>
            <a:spLocks noGrp="1"/>
          </p:cNvSpPr>
          <p:nvPr>
            <p:ph idx="1"/>
          </p:nvPr>
        </p:nvSpPr>
        <p:spPr/>
        <p:txBody>
          <a:bodyPr/>
          <a:lstStyle/>
          <a:p>
            <a:r>
              <a:rPr lang="en-US" dirty="0"/>
              <a:t>You can require your module by using a relative path in the require function:</a:t>
            </a:r>
          </a:p>
          <a:p>
            <a:pPr lvl="1"/>
            <a:r>
              <a:rPr lang="en-US" dirty="0" err="1"/>
              <a:t>const</a:t>
            </a:r>
            <a:r>
              <a:rPr lang="en-US" dirty="0"/>
              <a:t> </a:t>
            </a:r>
            <a:r>
              <a:rPr lang="en-US" dirty="0" err="1"/>
              <a:t>calc</a:t>
            </a:r>
            <a:r>
              <a:rPr lang="en-US" dirty="0"/>
              <a:t> = require(‘./</a:t>
            </a:r>
            <a:r>
              <a:rPr lang="en-US" dirty="0" err="1"/>
              <a:t>calculator.js</a:t>
            </a:r>
            <a:r>
              <a:rPr lang="en-US" dirty="0"/>
              <a:t>’)</a:t>
            </a:r>
          </a:p>
          <a:p>
            <a:r>
              <a:rPr lang="en-US" dirty="0"/>
              <a:t>You can then test it by using exported methods.</a:t>
            </a:r>
          </a:p>
          <a:p>
            <a:pPr lvl="1"/>
            <a:r>
              <a:rPr lang="en-US" dirty="0">
                <a:hlinkClick r:id="rId2"/>
              </a:rPr>
              <a:t>https://github.com/Stevens-CS546/CS-546/blob/master/Lecture%20Code/lecture_02/calculator_module_example/app.js</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95459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Making a Calculator App</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0274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Bringing it all together</a:t>
            </a:r>
          </a:p>
        </p:txBody>
      </p:sp>
      <p:sp>
        <p:nvSpPr>
          <p:cNvPr id="3" name="Content Placeholder 2"/>
          <p:cNvSpPr>
            <a:spLocks noGrp="1"/>
          </p:cNvSpPr>
          <p:nvPr>
            <p:ph idx="1"/>
          </p:nvPr>
        </p:nvSpPr>
        <p:spPr/>
        <p:txBody>
          <a:bodyPr>
            <a:normAutofit/>
          </a:bodyPr>
          <a:lstStyle/>
          <a:p>
            <a:r>
              <a:rPr lang="en-US" dirty="0"/>
              <a:t>We can now go through the following steps together:</a:t>
            </a:r>
          </a:p>
          <a:p>
            <a:pPr lvl="1"/>
            <a:r>
              <a:rPr lang="en-US" dirty="0"/>
              <a:t>Make a new folder</a:t>
            </a:r>
          </a:p>
          <a:p>
            <a:pPr lvl="1"/>
            <a:r>
              <a:rPr lang="en-US" dirty="0"/>
              <a:t>Create a file, </a:t>
            </a:r>
            <a:r>
              <a:rPr lang="en-US" dirty="0" err="1"/>
              <a:t>app.js</a:t>
            </a:r>
            <a:endParaRPr lang="en-US" dirty="0"/>
          </a:p>
          <a:p>
            <a:pPr lvl="1"/>
            <a:r>
              <a:rPr lang="en-US" dirty="0"/>
              <a:t>Run </a:t>
            </a:r>
            <a:r>
              <a:rPr lang="en-US" dirty="0" err="1"/>
              <a:t>npm</a:t>
            </a:r>
            <a:r>
              <a:rPr lang="en-US" dirty="0"/>
              <a:t> </a:t>
            </a:r>
            <a:r>
              <a:rPr lang="en-US" dirty="0" err="1"/>
              <a:t>init</a:t>
            </a:r>
            <a:r>
              <a:rPr lang="en-US" dirty="0"/>
              <a:t> and go through the instructions</a:t>
            </a:r>
          </a:p>
          <a:p>
            <a:pPr lvl="1"/>
            <a:r>
              <a:rPr lang="en-US" dirty="0"/>
              <a:t>Use </a:t>
            </a:r>
            <a:r>
              <a:rPr lang="en-US" dirty="0" err="1"/>
              <a:t>app.js</a:t>
            </a:r>
            <a:r>
              <a:rPr lang="en-US" dirty="0"/>
              <a:t> as your entrance point</a:t>
            </a:r>
          </a:p>
          <a:p>
            <a:pPr lvl="1"/>
            <a:r>
              <a:rPr lang="en-US" dirty="0"/>
              <a:t>When done, install the prompt package</a:t>
            </a:r>
          </a:p>
          <a:p>
            <a:pPr lvl="2"/>
            <a:r>
              <a:rPr lang="en-US" dirty="0" err="1"/>
              <a:t>npm</a:t>
            </a:r>
            <a:r>
              <a:rPr lang="en-US" dirty="0"/>
              <a:t> install prompt --save</a:t>
            </a:r>
          </a:p>
          <a:p>
            <a:pPr lvl="1"/>
            <a:r>
              <a:rPr lang="en-US" dirty="0"/>
              <a:t>Require your module in </a:t>
            </a:r>
            <a:r>
              <a:rPr lang="en-US" dirty="0" err="1"/>
              <a:t>app.js</a:t>
            </a:r>
            <a:endParaRPr lang="en-US" dirty="0"/>
          </a:p>
          <a:p>
            <a:pPr lvl="1"/>
            <a:r>
              <a:rPr lang="en-US" dirty="0"/>
              <a:t>Require prompt</a:t>
            </a:r>
          </a:p>
          <a:p>
            <a:pPr lvl="1"/>
            <a:r>
              <a:rPr lang="en-US" dirty="0"/>
              <a:t>Begin creating your application!</a:t>
            </a:r>
          </a:p>
          <a:p>
            <a:pPr lvl="1"/>
            <a:r>
              <a:rPr lang="en-US" dirty="0"/>
              <a:t>Run your app when ready</a:t>
            </a:r>
          </a:p>
          <a:p>
            <a:pPr lvl="2"/>
            <a:r>
              <a:rPr lang="en-US" dirty="0" err="1"/>
              <a:t>npm</a:t>
            </a:r>
            <a:r>
              <a:rPr lang="en-US" dirty="0"/>
              <a:t> start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2368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 Node app?</a:t>
            </a:r>
          </a:p>
        </p:txBody>
      </p:sp>
      <p:sp>
        <p:nvSpPr>
          <p:cNvPr id="6" name="Content Placeholder 5"/>
          <p:cNvSpPr>
            <a:spLocks noGrp="1"/>
          </p:cNvSpPr>
          <p:nvPr>
            <p:ph idx="1"/>
          </p:nvPr>
        </p:nvSpPr>
        <p:spPr/>
        <p:txBody>
          <a:bodyPr/>
          <a:lstStyle/>
          <a:p>
            <a:r>
              <a:rPr lang="en-US" dirty="0"/>
              <a:t>Throughout the term, you will be building a number of applications in Node.</a:t>
            </a:r>
          </a:p>
          <a:p>
            <a:r>
              <a:rPr lang="en-US" dirty="0"/>
              <a:t>Ultimately, you can view a node app as a series of scripts that are run together.</a:t>
            </a:r>
          </a:p>
          <a:p>
            <a:r>
              <a:rPr lang="en-US" dirty="0"/>
              <a:t>A web application, for example, would have the following scripts</a:t>
            </a:r>
          </a:p>
          <a:p>
            <a:pPr lvl="1"/>
            <a:r>
              <a:rPr lang="en-US" dirty="0"/>
              <a:t>A script that, when run, listens on port 3000 for HTTP requests to retrieve data</a:t>
            </a:r>
          </a:p>
          <a:p>
            <a:pPr lvl="1"/>
            <a:r>
              <a:rPr lang="en-US" dirty="0"/>
              <a:t>A second script that runs as a background process and researches information to add to the databases</a:t>
            </a:r>
          </a:p>
          <a:p>
            <a:pPr lvl="1"/>
            <a:r>
              <a:rPr lang="en-US" dirty="0"/>
              <a:t>A third script that analyzes newly researched information and creates statistics on the new data</a:t>
            </a:r>
          </a:p>
          <a:p>
            <a:pPr lvl="1"/>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2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prompt</a:t>
            </a:r>
          </a:p>
        </p:txBody>
      </p:sp>
      <p:sp>
        <p:nvSpPr>
          <p:cNvPr id="3" name="Content Placeholder 2"/>
          <p:cNvSpPr>
            <a:spLocks noGrp="1"/>
          </p:cNvSpPr>
          <p:nvPr>
            <p:ph idx="1"/>
          </p:nvPr>
        </p:nvSpPr>
        <p:spPr/>
        <p:txBody>
          <a:bodyPr/>
          <a:lstStyle/>
          <a:p>
            <a:r>
              <a:rPr lang="en-US" dirty="0"/>
              <a:t>Many packages we use this term will require you to read a little documentation.</a:t>
            </a:r>
          </a:p>
          <a:p>
            <a:r>
              <a:rPr lang="en-US" dirty="0"/>
              <a:t>The </a:t>
            </a:r>
            <a:r>
              <a:rPr lang="en-US" i="1" dirty="0"/>
              <a:t>prompt</a:t>
            </a:r>
            <a:r>
              <a:rPr lang="en-US" dirty="0"/>
              <a:t> package is a simple package that allows you to easily get information from the terminal</a:t>
            </a:r>
          </a:p>
          <a:p>
            <a:pPr lvl="1"/>
            <a:r>
              <a:rPr lang="en-US" dirty="0">
                <a:hlinkClick r:id="rId2"/>
              </a:rPr>
              <a:t>https://www.npmjs.com/package/prompt</a:t>
            </a:r>
            <a:endParaRPr lang="en-US" dirty="0"/>
          </a:p>
          <a:p>
            <a:r>
              <a:rPr lang="en-US" dirty="0"/>
              <a:t>You may find the </a:t>
            </a:r>
            <a:r>
              <a:rPr lang="en-US" i="1" dirty="0"/>
              <a:t>types</a:t>
            </a:r>
            <a:r>
              <a:rPr lang="en-US" dirty="0"/>
              <a:t> example on their </a:t>
            </a:r>
            <a:r>
              <a:rPr lang="en-US" dirty="0" err="1"/>
              <a:t>Github</a:t>
            </a:r>
            <a:r>
              <a:rPr lang="en-US" dirty="0"/>
              <a:t> repository very helpful</a:t>
            </a:r>
          </a:p>
          <a:p>
            <a:pPr lvl="1"/>
            <a:r>
              <a:rPr lang="en-US" dirty="0">
                <a:hlinkClick r:id="rId3"/>
              </a:rPr>
              <a:t>https://github.com/flatiron/prompt/blob/master/examples/types.js</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0177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9283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an app?</a:t>
            </a:r>
          </a:p>
        </p:txBody>
      </p:sp>
      <p:sp>
        <p:nvSpPr>
          <p:cNvPr id="3" name="Content Placeholder 2"/>
          <p:cNvSpPr>
            <a:spLocks noGrp="1"/>
          </p:cNvSpPr>
          <p:nvPr>
            <p:ph idx="1"/>
          </p:nvPr>
        </p:nvSpPr>
        <p:spPr/>
        <p:txBody>
          <a:bodyPr/>
          <a:lstStyle/>
          <a:p>
            <a:r>
              <a:rPr lang="en-US" dirty="0"/>
              <a:t>Generally, your application will have the following structure in this course;</a:t>
            </a:r>
          </a:p>
          <a:p>
            <a:r>
              <a:rPr lang="en-US" dirty="0"/>
              <a:t>Project folder</a:t>
            </a:r>
          </a:p>
          <a:p>
            <a:pPr lvl="1"/>
            <a:r>
              <a:rPr lang="en-US" dirty="0" err="1"/>
              <a:t>package.json</a:t>
            </a:r>
            <a:r>
              <a:rPr lang="en-US" dirty="0"/>
              <a:t>; describes the application, and its dependencies</a:t>
            </a:r>
          </a:p>
          <a:p>
            <a:pPr lvl="1"/>
            <a:r>
              <a:rPr lang="en-US" dirty="0" err="1"/>
              <a:t>node_modules</a:t>
            </a:r>
            <a:r>
              <a:rPr lang="en-US" dirty="0"/>
              <a:t>/; stores all the dependencies</a:t>
            </a:r>
          </a:p>
          <a:p>
            <a:pPr lvl="1"/>
            <a:r>
              <a:rPr lang="en-US" dirty="0" err="1"/>
              <a:t>app.js</a:t>
            </a:r>
            <a:r>
              <a:rPr lang="en-US" dirty="0"/>
              <a:t>; initializes and runs a server, or whatnot</a:t>
            </a:r>
          </a:p>
          <a:p>
            <a:pPr lvl="1"/>
            <a:r>
              <a:rPr lang="en-US" dirty="0"/>
              <a:t>views/</a:t>
            </a:r>
          </a:p>
          <a:p>
            <a:pPr lvl="1"/>
            <a:r>
              <a:rPr lang="en-US" dirty="0"/>
              <a:t>static/</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144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package.json</a:t>
            </a:r>
            <a:r>
              <a:rPr lang="en-US" dirty="0"/>
              <a:t> is a very important file that stores information about your project, such as:</a:t>
            </a:r>
          </a:p>
          <a:p>
            <a:pPr lvl="1"/>
            <a:r>
              <a:rPr lang="en-US" dirty="0"/>
              <a:t>Name</a:t>
            </a:r>
          </a:p>
          <a:p>
            <a:pPr lvl="1"/>
            <a:r>
              <a:rPr lang="en-US" dirty="0"/>
              <a:t>Repository</a:t>
            </a:r>
          </a:p>
          <a:p>
            <a:pPr lvl="1"/>
            <a:r>
              <a:rPr lang="en-US" dirty="0"/>
              <a:t>License Type</a:t>
            </a:r>
          </a:p>
          <a:p>
            <a:pPr lvl="1"/>
            <a:r>
              <a:rPr lang="en-US" dirty="0"/>
              <a:t>List of dependencies</a:t>
            </a:r>
          </a:p>
          <a:p>
            <a:pPr lvl="1"/>
            <a:r>
              <a:rPr lang="en-US" dirty="0"/>
              <a:t>List of developer dependencies</a:t>
            </a:r>
          </a:p>
          <a:p>
            <a:pPr lvl="1"/>
            <a:r>
              <a:rPr lang="en-US" dirty="0"/>
              <a:t>Author</a:t>
            </a:r>
          </a:p>
          <a:p>
            <a:pPr lvl="1"/>
            <a:r>
              <a:rPr lang="en-US" dirty="0"/>
              <a:t>Scripts</a:t>
            </a:r>
          </a:p>
          <a:p>
            <a:r>
              <a:rPr lang="en-US" dirty="0"/>
              <a:t>When starting a project, navigate to your folder and use the </a:t>
            </a:r>
            <a:r>
              <a:rPr lang="en-US" i="1" dirty="0" err="1"/>
              <a:t>npm</a:t>
            </a:r>
            <a:r>
              <a:rPr lang="en-US" i="1" dirty="0"/>
              <a:t> </a:t>
            </a:r>
            <a:r>
              <a:rPr lang="en-US" i="1" dirty="0" err="1"/>
              <a:t>init</a:t>
            </a:r>
            <a:r>
              <a:rPr lang="en-US" dirty="0"/>
              <a:t> command to interactively create the start of that file.</a:t>
            </a:r>
          </a:p>
          <a:p>
            <a:r>
              <a:rPr lang="en-US" b="1" dirty="0"/>
              <a:t>When submitting assignments in this course, you must submit the </a:t>
            </a:r>
            <a:r>
              <a:rPr lang="en-US" b="1" dirty="0" err="1"/>
              <a:t>package.json</a:t>
            </a:r>
            <a:r>
              <a:rPr lang="en-US" b="1" dirty="0"/>
              <a:t> file and include the author field with your name.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13899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a:t>
            </a:r>
          </a:p>
        </p:txBody>
      </p:sp>
      <p:sp>
        <p:nvSpPr>
          <p:cNvPr id="3" name="Content Placeholder 2"/>
          <p:cNvSpPr>
            <a:spLocks noGrp="1"/>
          </p:cNvSpPr>
          <p:nvPr>
            <p:ph idx="1"/>
          </p:nvPr>
        </p:nvSpPr>
        <p:spPr/>
        <p:txBody>
          <a:bodyPr/>
          <a:lstStyle/>
          <a:p>
            <a:r>
              <a:rPr lang="en-US" dirty="0"/>
              <a:t>It would be very difficult to reinvent every component of an application, every time you start coding.</a:t>
            </a:r>
          </a:p>
          <a:p>
            <a:r>
              <a:rPr lang="en-US" dirty="0"/>
              <a:t>Node allows authors to publish their code online on </a:t>
            </a:r>
            <a:r>
              <a:rPr lang="en-US" dirty="0" err="1"/>
              <a:t>Github</a:t>
            </a:r>
            <a:r>
              <a:rPr lang="en-US" dirty="0"/>
              <a:t> or on NPM (Node Package Manager); anyone can then download their code through the </a:t>
            </a:r>
            <a:r>
              <a:rPr lang="en-US" i="1" dirty="0" err="1"/>
              <a:t>npm</a:t>
            </a:r>
            <a:r>
              <a:rPr lang="en-US" dirty="0"/>
              <a:t> application and install it as a dependency towards a project.</a:t>
            </a:r>
          </a:p>
          <a:p>
            <a:r>
              <a:rPr lang="en-US" dirty="0"/>
              <a:t>References to these dependencies can be saved to your </a:t>
            </a:r>
            <a:r>
              <a:rPr lang="en-US" dirty="0" err="1"/>
              <a:t>package.json</a:t>
            </a:r>
            <a:r>
              <a:rPr lang="en-US" dirty="0"/>
              <a:t> file.</a:t>
            </a:r>
          </a:p>
          <a:p>
            <a:r>
              <a:rPr lang="en-US" dirty="0"/>
              <a:t>Dependencies are exposed in the form of modules.</a:t>
            </a:r>
          </a:p>
          <a:p>
            <a:r>
              <a:rPr lang="en-US" dirty="0"/>
              <a:t>You can install dependencies with the following command:</a:t>
            </a:r>
          </a:p>
          <a:p>
            <a:pPr lvl="1"/>
            <a:r>
              <a:rPr lang="en-US" dirty="0" err="1"/>
              <a:t>npm</a:t>
            </a:r>
            <a:r>
              <a:rPr lang="en-US" dirty="0"/>
              <a:t> install </a:t>
            </a:r>
            <a:r>
              <a:rPr lang="en-US" b="1" dirty="0"/>
              <a:t>PACKAGENAME</a:t>
            </a:r>
            <a:r>
              <a:rPr lang="en-US" dirty="0"/>
              <a:t> --save</a:t>
            </a:r>
          </a:p>
          <a:p>
            <a:pPr lvl="1"/>
            <a:r>
              <a:rPr lang="en-US" dirty="0"/>
              <a:t>You must include --save to save it to your </a:t>
            </a:r>
            <a:r>
              <a:rPr lang="en-US" dirty="0" err="1"/>
              <a:t>package.json</a:t>
            </a:r>
            <a:r>
              <a:rPr lang="en-US" dirty="0"/>
              <a:t> file</a:t>
            </a:r>
          </a:p>
          <a:p>
            <a:pPr lvl="1"/>
            <a:r>
              <a:rPr lang="en-US" b="1" dirty="0"/>
              <a:t>Points will be deducted if you do not save all your dependencies.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75256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ACDB-0D9E-1944-838F-222530C9372B}"/>
              </a:ext>
            </a:extLst>
          </p:cNvPr>
          <p:cNvSpPr>
            <a:spLocks noGrp="1"/>
          </p:cNvSpPr>
          <p:nvPr>
            <p:ph type="title"/>
          </p:nvPr>
        </p:nvSpPr>
        <p:spPr/>
        <p:txBody>
          <a:bodyPr/>
          <a:lstStyle/>
          <a:p>
            <a:r>
              <a:rPr lang="en-US" dirty="0"/>
              <a:t>The Scripts Object</a:t>
            </a:r>
          </a:p>
        </p:txBody>
      </p:sp>
      <p:sp>
        <p:nvSpPr>
          <p:cNvPr id="3" name="Content Placeholder 2">
            <a:extLst>
              <a:ext uri="{FF2B5EF4-FFF2-40B4-BE49-F238E27FC236}">
                <a16:creationId xmlns:a16="http://schemas.microsoft.com/office/drawing/2014/main" id="{63AF6048-DBB6-7D44-A061-326D7A5B181B}"/>
              </a:ext>
            </a:extLst>
          </p:cNvPr>
          <p:cNvSpPr>
            <a:spLocks noGrp="1"/>
          </p:cNvSpPr>
          <p:nvPr>
            <p:ph idx="1"/>
          </p:nvPr>
        </p:nvSpPr>
        <p:spPr/>
        <p:txBody>
          <a:bodyPr>
            <a:normAutofit fontScale="92500" lnSpcReduction="10000"/>
          </a:bodyPr>
          <a:lstStyle/>
          <a:p>
            <a:r>
              <a:rPr lang="en-US" dirty="0"/>
              <a:t>Your </a:t>
            </a:r>
            <a:r>
              <a:rPr lang="en-US" dirty="0" err="1"/>
              <a:t>package.json</a:t>
            </a:r>
            <a:r>
              <a:rPr lang="en-US" dirty="0"/>
              <a:t> command contains a field, “</a:t>
            </a:r>
            <a:r>
              <a:rPr lang="en-US" b="1" dirty="0"/>
              <a:t>scripts</a:t>
            </a:r>
            <a:r>
              <a:rPr lang="en-US" dirty="0"/>
              <a:t>”, that is an object containing different script tasks. For each key in the scripts object, you would have a value that contains the command for running each script (as if from the terminal). </a:t>
            </a:r>
          </a:p>
          <a:p>
            <a:pPr lvl="1"/>
            <a:r>
              <a:rPr lang="en-US" dirty="0">
                <a:hlinkClick r:id="rId2"/>
              </a:rPr>
              <a:t>https://docs.npmjs.com/cli/run-script</a:t>
            </a:r>
            <a:endParaRPr lang="en-US" dirty="0"/>
          </a:p>
          <a:p>
            <a:r>
              <a:rPr lang="en-US" dirty="0"/>
              <a:t>For example, you could have a script for testing your code, and running your app, like so:</a:t>
            </a:r>
          </a:p>
          <a:p>
            <a:r>
              <a:rPr lang="en-US" sz="1700" b="1" dirty="0">
                <a:latin typeface="Courier New" panose="02070309020205020404" pitchFamily="49" charset="0"/>
                <a:cs typeface="Courier New" panose="02070309020205020404" pitchFamily="49" charset="0"/>
              </a:rPr>
              <a:t>“scripts”: {</a:t>
            </a:r>
          </a:p>
          <a:p>
            <a:r>
              <a:rPr lang="en-US" sz="1700" b="1" dirty="0">
                <a:latin typeface="Courier New" panose="02070309020205020404" pitchFamily="49" charset="0"/>
                <a:cs typeface="Courier New" panose="02070309020205020404" pitchFamily="49" charset="0"/>
              </a:rPr>
              <a:t>    “start”: “node </a:t>
            </a:r>
            <a:r>
              <a:rPr lang="en-US" sz="1700" b="1" dirty="0" err="1">
                <a:latin typeface="Courier New" panose="02070309020205020404" pitchFamily="49" charset="0"/>
                <a:cs typeface="Courier New" panose="02070309020205020404" pitchFamily="49" charset="0"/>
              </a:rPr>
              <a:t>app.js</a:t>
            </a:r>
            <a:r>
              <a:rPr lang="en-US" sz="1700" b="1" dirty="0">
                <a:latin typeface="Courier New" panose="02070309020205020404" pitchFamily="49" charset="0"/>
                <a:cs typeface="Courier New" panose="02070309020205020404" pitchFamily="49" charset="0"/>
              </a:rPr>
              <a:t>”, </a:t>
            </a:r>
          </a:p>
          <a:p>
            <a:r>
              <a:rPr lang="en-US" sz="1700" b="1" dirty="0">
                <a:latin typeface="Courier New" panose="02070309020205020404" pitchFamily="49" charset="0"/>
                <a:cs typeface="Courier New" panose="02070309020205020404" pitchFamily="49" charset="0"/>
              </a:rPr>
              <a:t>    “test”: “node </a:t>
            </a:r>
            <a:r>
              <a:rPr lang="en-US" sz="1700" b="1" dirty="0" err="1">
                <a:latin typeface="Courier New" panose="02070309020205020404" pitchFamily="49" charset="0"/>
                <a:cs typeface="Courier New" panose="02070309020205020404" pitchFamily="49" charset="0"/>
              </a:rPr>
              <a:t>test.js</a:t>
            </a:r>
            <a:r>
              <a:rPr lang="en-US" sz="1700" b="1" dirty="0">
                <a:latin typeface="Courier New" panose="02070309020205020404" pitchFamily="49" charset="0"/>
                <a:cs typeface="Courier New" panose="02070309020205020404" pitchFamily="49" charset="0"/>
              </a:rPr>
              <a:t>”</a:t>
            </a:r>
          </a:p>
          <a:p>
            <a:r>
              <a:rPr lang="en-US" sz="1700" b="1" dirty="0">
                <a:latin typeface="Courier New" panose="02070309020205020404" pitchFamily="49" charset="0"/>
                <a:cs typeface="Courier New" panose="02070309020205020404" pitchFamily="49" charset="0"/>
              </a:rPr>
              <a:t>}</a:t>
            </a:r>
          </a:p>
          <a:p>
            <a:r>
              <a:rPr lang="en-US" dirty="0"/>
              <a:t>You can run the </a:t>
            </a:r>
            <a:r>
              <a:rPr lang="en-US" b="1" dirty="0"/>
              <a:t>test</a:t>
            </a:r>
            <a:r>
              <a:rPr lang="en-US" dirty="0"/>
              <a:t> command by running </a:t>
            </a:r>
            <a:r>
              <a:rPr lang="en-US" b="1" dirty="0" err="1"/>
              <a:t>npm</a:t>
            </a:r>
            <a:r>
              <a:rPr lang="en-US" b="1" dirty="0"/>
              <a:t> run test</a:t>
            </a:r>
            <a:r>
              <a:rPr lang="en-US" dirty="0"/>
              <a:t>.</a:t>
            </a:r>
          </a:p>
          <a:p>
            <a:r>
              <a:rPr lang="en-US" dirty="0"/>
              <a:t>The start command can be run with </a:t>
            </a:r>
            <a:r>
              <a:rPr lang="en-US" b="1" dirty="0" err="1"/>
              <a:t>npm</a:t>
            </a:r>
            <a:r>
              <a:rPr lang="en-US" b="1" dirty="0"/>
              <a:t> run start</a:t>
            </a:r>
            <a:r>
              <a:rPr lang="en-US" dirty="0"/>
              <a:t>, or the shorthand version, </a:t>
            </a:r>
            <a:r>
              <a:rPr lang="en-US" b="1" dirty="0" err="1"/>
              <a:t>npm</a:t>
            </a:r>
            <a:r>
              <a:rPr lang="en-US" b="1" dirty="0"/>
              <a:t> start</a:t>
            </a:r>
            <a:r>
              <a:rPr lang="en-US" dirty="0"/>
              <a:t>.</a:t>
            </a:r>
          </a:p>
        </p:txBody>
      </p:sp>
      <p:sp>
        <p:nvSpPr>
          <p:cNvPr id="4" name="Footer Placeholder 3">
            <a:extLst>
              <a:ext uri="{FF2B5EF4-FFF2-40B4-BE49-F238E27FC236}">
                <a16:creationId xmlns:a16="http://schemas.microsoft.com/office/drawing/2014/main" id="{C07436E2-A7E9-754A-B36B-6277C1A9AE1C}"/>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36789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packages and </a:t>
            </a:r>
            <a:r>
              <a:rPr lang="en-US" dirty="0" err="1"/>
              <a:t>npm</a:t>
            </a:r>
            <a:r>
              <a:rPr lang="en-US" dirty="0"/>
              <a:t>?</a:t>
            </a:r>
          </a:p>
        </p:txBody>
      </p:sp>
      <p:sp>
        <p:nvSpPr>
          <p:cNvPr id="3" name="Content Placeholder 2"/>
          <p:cNvSpPr>
            <a:spLocks noGrp="1"/>
          </p:cNvSpPr>
          <p:nvPr>
            <p:ph idx="1"/>
          </p:nvPr>
        </p:nvSpPr>
        <p:spPr/>
        <p:txBody>
          <a:bodyPr/>
          <a:lstStyle/>
          <a:p>
            <a:r>
              <a:rPr lang="en-US" dirty="0"/>
              <a:t>Node has a </a:t>
            </a:r>
            <a:r>
              <a:rPr lang="en-US" i="1" dirty="0"/>
              <a:t>massive</a:t>
            </a:r>
            <a:r>
              <a:rPr lang="en-US" dirty="0"/>
              <a:t> repository of published code that you can very easily pull into your assignments (where applicable) through the </a:t>
            </a:r>
            <a:r>
              <a:rPr lang="en-US" i="1" dirty="0"/>
              <a:t>node package manager</a:t>
            </a:r>
            <a:r>
              <a:rPr lang="en-US" dirty="0"/>
              <a:t> (</a:t>
            </a:r>
            <a:r>
              <a:rPr lang="en-US" dirty="0" err="1"/>
              <a:t>npm</a:t>
            </a:r>
            <a:r>
              <a:rPr lang="en-US" dirty="0"/>
              <a:t>). </a:t>
            </a:r>
          </a:p>
          <a:p>
            <a:r>
              <a:rPr lang="en-US" dirty="0"/>
              <a:t>You will require the modules that your packages export, and use code that other people have created, tested, and tried. You will then use these packages to expand on your own applications and build out fully functional applications.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1039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the app</a:t>
            </a:r>
          </a:p>
        </p:txBody>
      </p:sp>
      <p:sp>
        <p:nvSpPr>
          <p:cNvPr id="3" name="Content Placeholder 2"/>
          <p:cNvSpPr>
            <a:spLocks noGrp="1"/>
          </p:cNvSpPr>
          <p:nvPr>
            <p:ph idx="1"/>
          </p:nvPr>
        </p:nvSpPr>
        <p:spPr/>
        <p:txBody>
          <a:bodyPr/>
          <a:lstStyle/>
          <a:p>
            <a:r>
              <a:rPr lang="en-US" dirty="0"/>
              <a:t>Node runs off of a series of dependencies, which are managed through the package manager, NPM</a:t>
            </a:r>
          </a:p>
          <a:p>
            <a:r>
              <a:rPr lang="en-US" dirty="0"/>
              <a:t>When download a node application, you will be downloading it without dependencies, so you must install them on download</a:t>
            </a:r>
          </a:p>
          <a:p>
            <a:pPr lvl="1"/>
            <a:r>
              <a:rPr lang="en-US" dirty="0" err="1"/>
              <a:t>npm</a:t>
            </a:r>
            <a:r>
              <a:rPr lang="en-US" dirty="0"/>
              <a:t> install</a:t>
            </a:r>
          </a:p>
          <a:p>
            <a:pPr lvl="1"/>
            <a:r>
              <a:rPr lang="en-US" dirty="0"/>
              <a:t>Dependencies are stored in the </a:t>
            </a:r>
            <a:r>
              <a:rPr lang="en-US" dirty="0" err="1"/>
              <a:t>node_modules</a:t>
            </a:r>
            <a:r>
              <a:rPr lang="en-US" dirty="0"/>
              <a:t> folder</a:t>
            </a:r>
          </a:p>
          <a:p>
            <a:r>
              <a:rPr lang="en-US" b="1" dirty="0"/>
              <a:t>When you submit an assignment, you must submit it without the </a:t>
            </a:r>
            <a:r>
              <a:rPr lang="en-US" b="1" dirty="0" err="1"/>
              <a:t>node_modules</a:t>
            </a:r>
            <a:r>
              <a:rPr lang="en-US" b="1" dirty="0"/>
              <a:t> folder</a:t>
            </a:r>
          </a:p>
          <a:p>
            <a:pPr lvl="1"/>
            <a:r>
              <a:rPr lang="en-US" b="1" dirty="0"/>
              <a:t>Points will be deducted if you submit the </a:t>
            </a:r>
            <a:r>
              <a:rPr lang="en-US" b="1" dirty="0" err="1"/>
              <a:t>node_modules</a:t>
            </a:r>
            <a:r>
              <a:rPr lang="en-US" b="1" dirty="0"/>
              <a:t> folder</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217278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19701</TotalTime>
  <Words>2594</Words>
  <Application>Microsoft Macintosh PowerPoint</Application>
  <PresentationFormat>Widescreen</PresentationFormat>
  <Paragraphs>210</Paragraphs>
  <Slides>31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Calibri Light</vt:lpstr>
      <vt:lpstr>Courier New</vt:lpstr>
      <vt:lpstr>Retrospect</vt:lpstr>
      <vt:lpstr>Lecture 2: Modules, Applications, and Errors</vt:lpstr>
      <vt:lpstr>Structure of a Node App</vt:lpstr>
      <vt:lpstr>What is a Node app?</vt:lpstr>
      <vt:lpstr>What makes an app?</vt:lpstr>
      <vt:lpstr>package.json</vt:lpstr>
      <vt:lpstr>Dependencies</vt:lpstr>
      <vt:lpstr>The Scripts Object</vt:lpstr>
      <vt:lpstr>What are packages and npm?</vt:lpstr>
      <vt:lpstr>Installing the app</vt:lpstr>
      <vt:lpstr>Running the app</vt:lpstr>
      <vt:lpstr>Setting up your application</vt:lpstr>
      <vt:lpstr>Modules</vt:lpstr>
      <vt:lpstr>What is a module?</vt:lpstr>
      <vt:lpstr>Using Git to get today’s code</vt:lpstr>
      <vt:lpstr>Require</vt:lpstr>
      <vt:lpstr>How do I make my code ‘requirable’?</vt:lpstr>
      <vt:lpstr>Why would I use modules?</vt:lpstr>
      <vt:lpstr>Error Checking Module Methods</vt:lpstr>
      <vt:lpstr>Error Checking</vt:lpstr>
      <vt:lpstr>Throwing</vt:lpstr>
      <vt:lpstr>Catching Errors</vt:lpstr>
      <vt:lpstr>Making custom errors </vt:lpstr>
      <vt:lpstr>Making a Calculator Module</vt:lpstr>
      <vt:lpstr>The goal of your module</vt:lpstr>
      <vt:lpstr>Errors to Check For</vt:lpstr>
      <vt:lpstr>Exporting Methods</vt:lpstr>
      <vt:lpstr>Writing a quick test driver</vt:lpstr>
      <vt:lpstr>Making a Calculator App</vt:lpstr>
      <vt:lpstr>Bringing it all together</vt:lpstr>
      <vt:lpstr>Using prompt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1247</cp:revision>
  <cp:lastPrinted>2017-01-27T18:19:25Z</cp:lastPrinted>
  <dcterms:created xsi:type="dcterms:W3CDTF">2015-08-31T04:24:31Z</dcterms:created>
  <dcterms:modified xsi:type="dcterms:W3CDTF">2018-08-20T03:36:34Z</dcterms:modified>
</cp:coreProperties>
</file>