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492" r:id="rId3"/>
    <p:sldId id="547" r:id="rId4"/>
    <p:sldId id="509" r:id="rId5"/>
    <p:sldId id="544" r:id="rId6"/>
    <p:sldId id="546" r:id="rId7"/>
    <p:sldId id="552" r:id="rId8"/>
    <p:sldId id="545" r:id="rId9"/>
    <p:sldId id="548" r:id="rId10"/>
    <p:sldId id="549" r:id="rId11"/>
    <p:sldId id="551" r:id="rId12"/>
    <p:sldId id="555" r:id="rId13"/>
    <p:sldId id="556" r:id="rId14"/>
    <p:sldId id="567" r:id="rId15"/>
    <p:sldId id="568" r:id="rId16"/>
    <p:sldId id="574" r:id="rId17"/>
    <p:sldId id="553" r:id="rId18"/>
    <p:sldId id="554" r:id="rId19"/>
    <p:sldId id="559" r:id="rId20"/>
    <p:sldId id="558" r:id="rId21"/>
    <p:sldId id="560" r:id="rId22"/>
    <p:sldId id="562" r:id="rId23"/>
    <p:sldId id="561" r:id="rId24"/>
    <p:sldId id="578" r:id="rId25"/>
    <p:sldId id="570" r:id="rId26"/>
    <p:sldId id="575" r:id="rId27"/>
    <p:sldId id="571" r:id="rId28"/>
    <p:sldId id="563" r:id="rId29"/>
    <p:sldId id="564" r:id="rId30"/>
    <p:sldId id="566" r:id="rId31"/>
    <p:sldId id="576" r:id="rId32"/>
    <p:sldId id="577" r:id="rId33"/>
    <p:sldId id="565" r:id="rId34"/>
    <p:sldId id="572" r:id="rId35"/>
    <p:sldId id="573" r:id="rId36"/>
    <p:sldId id="3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2"/>
    <p:restoredTop sz="76923"/>
  </p:normalViewPr>
  <p:slideViewPr>
    <p:cSldViewPr snapToGrid="0" snapToObjects="1">
      <p:cViewPr varScale="1">
        <p:scale>
          <a:sx n="96" d="100"/>
          <a:sy n="96" d="100"/>
        </p:scale>
        <p:origin x="776" y="168"/>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36</a:t>
            </a:fld>
            <a:endParaRPr lang="en-US"/>
          </a:p>
        </p:txBody>
      </p:sp>
    </p:spTree>
    <p:extLst>
      <p:ext uri="{BB962C8B-B14F-4D97-AF65-F5344CB8AC3E}">
        <p14:creationId xmlns:p14="http://schemas.microsoft.com/office/powerpoint/2010/main" val="177721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F1CB-E1F3-AA4E-A96B-7CB92615AD7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283EE-4167-9645-B3F5-DD2022926BD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A9039-241E-9A45-ACAF-441B5AB29EE9}"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EC370-9602-2647-980B-A129E397CCC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A92F1-5010-DA4A-8C7F-C3228348B44F}"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6A809-FA1A-FE44-AFCC-F5057CF447D7}"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ABD39-5604-484D-B32B-B6DB73E978D1}"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40F882-9F50-2141-B8C5-9F2A059642B3}"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75DC58-F17B-1E41-B23C-F13783E29CA9}"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681634-7796-734C-ADF9-D07329C3C2C0}"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825CF3-7E65-AF4E-AA81-2D291091B6AD}"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33FDCD-5804-174D-B49B-1BD1DE3E9193}"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org/api/f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tevens-CS546/CS-546/blob/master/Lecture%20Code/lecture_03/callbacks/app.js" TargetMode="External"/><Relationship Id="rId2" Type="http://schemas.openxmlformats.org/officeDocument/2006/relationships/hyperlink" Target="https://github.com/Stevens-CS546/CS-546/blob/master/Lecture%20Code/lecture_03/promises/app.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 </a:t>
            </a:r>
            <a:r>
              <a:rPr lang="en-US" dirty="0" err="1"/>
              <a:t>Async</a:t>
            </a:r>
            <a:r>
              <a:rPr lang="en-US" dirty="0"/>
              <a:t> Programming</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working with files</a:t>
            </a:r>
          </a:p>
        </p:txBody>
      </p:sp>
      <p:sp>
        <p:nvSpPr>
          <p:cNvPr id="3" name="Content Placeholder 2"/>
          <p:cNvSpPr>
            <a:spLocks noGrp="1"/>
          </p:cNvSpPr>
          <p:nvPr>
            <p:ph idx="1"/>
          </p:nvPr>
        </p:nvSpPr>
        <p:spPr/>
        <p:txBody>
          <a:bodyPr/>
          <a:lstStyle/>
          <a:p>
            <a:r>
              <a:rPr lang="en-US" dirty="0"/>
              <a:t>There are many file system functions that are exposed through node’s native </a:t>
            </a:r>
            <a:r>
              <a:rPr lang="en-US" i="1" dirty="0"/>
              <a:t>fs</a:t>
            </a:r>
            <a:r>
              <a:rPr lang="en-US" dirty="0"/>
              <a:t> module. Most of these are asynchronous, as I/O operations on a computer are notoriously slow.</a:t>
            </a:r>
          </a:p>
          <a:p>
            <a:r>
              <a:rPr lang="en-US" dirty="0"/>
              <a:t>You can do many things such as</a:t>
            </a:r>
          </a:p>
          <a:p>
            <a:pPr lvl="1"/>
            <a:r>
              <a:rPr lang="en-US" dirty="0"/>
              <a:t>Read and write files</a:t>
            </a:r>
          </a:p>
          <a:p>
            <a:pPr lvl="1"/>
            <a:r>
              <a:rPr lang="en-US" dirty="0"/>
              <a:t>Get directory listings</a:t>
            </a:r>
          </a:p>
          <a:p>
            <a:pPr lvl="1"/>
            <a:r>
              <a:rPr lang="en-US" dirty="0"/>
              <a:t>Create and delete directories</a:t>
            </a:r>
          </a:p>
          <a:p>
            <a:pPr lvl="1"/>
            <a:r>
              <a:rPr lang="en-US" b="1" dirty="0"/>
              <a:t>Watch for file changes to occur!</a:t>
            </a:r>
          </a:p>
          <a:p>
            <a:pPr lvl="1"/>
            <a:r>
              <a:rPr lang="en-US" dirty="0"/>
              <a:t>And more</a:t>
            </a:r>
            <a:r>
              <a:rPr lang="is-IS" dirty="0"/>
              <a:t>…</a:t>
            </a:r>
          </a:p>
          <a:p>
            <a:r>
              <a:rPr lang="is-IS" dirty="0"/>
              <a:t>You can read about the fs module at</a:t>
            </a:r>
          </a:p>
          <a:p>
            <a:pPr lvl="1"/>
            <a:r>
              <a:rPr lang="en-US" dirty="0">
                <a:hlinkClick r:id="rId2"/>
              </a:rPr>
              <a:t>https://nodejs.org/api/fs.html</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1716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Web Server</a:t>
            </a:r>
          </a:p>
        </p:txBody>
      </p:sp>
      <p:sp>
        <p:nvSpPr>
          <p:cNvPr id="3" name="Content Placeholder 2"/>
          <p:cNvSpPr>
            <a:spLocks noGrp="1"/>
          </p:cNvSpPr>
          <p:nvPr>
            <p:ph idx="1"/>
          </p:nvPr>
        </p:nvSpPr>
        <p:spPr/>
        <p:txBody>
          <a:bodyPr/>
          <a:lstStyle/>
          <a:p>
            <a:r>
              <a:rPr lang="en-US" dirty="0"/>
              <a:t>When you run your own web server, you have no idea when someone will actually access your routes (if they will at all!).</a:t>
            </a:r>
          </a:p>
          <a:p>
            <a:r>
              <a:rPr lang="en-US" dirty="0"/>
              <a:t>For this reason, all your server code will be asynchronous. Your server code will have to wait for a network request to initiate before sending data back down to the client. </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9732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 HTTP Request</a:t>
            </a:r>
          </a:p>
        </p:txBody>
      </p:sp>
      <p:sp>
        <p:nvSpPr>
          <p:cNvPr id="3" name="Content Placeholder 2"/>
          <p:cNvSpPr>
            <a:spLocks noGrp="1"/>
          </p:cNvSpPr>
          <p:nvPr>
            <p:ph idx="1"/>
          </p:nvPr>
        </p:nvSpPr>
        <p:spPr/>
        <p:txBody>
          <a:bodyPr/>
          <a:lstStyle/>
          <a:p>
            <a:r>
              <a:rPr lang="en-US" dirty="0"/>
              <a:t>Making an HTTP request is an asynchronous operation, since it can take a </a:t>
            </a:r>
            <a:r>
              <a:rPr lang="en-US" b="1" dirty="0"/>
              <a:t>very</a:t>
            </a:r>
            <a:r>
              <a:rPr lang="en-US" dirty="0"/>
              <a:t> long time for the request to complete. </a:t>
            </a:r>
          </a:p>
          <a:p>
            <a:r>
              <a:rPr lang="en-US" dirty="0"/>
              <a:t>There are many more parts than you would expect to making an HTTP request, and the responding server (if it exists) could take any amount of time to complete the request.</a:t>
            </a:r>
          </a:p>
          <a:p>
            <a:r>
              <a:rPr lang="en-US" dirty="0"/>
              <a:t>For this reason, HTTP requests are asynchronous so that the file can be downloaded and such while other operations are completing, rather than blocking and holding up your entire application when a server is responding slowly.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6121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Operations</a:t>
            </a:r>
          </a:p>
        </p:txBody>
      </p:sp>
      <p:sp>
        <p:nvSpPr>
          <p:cNvPr id="3" name="Content Placeholder 2"/>
          <p:cNvSpPr>
            <a:spLocks noGrp="1"/>
          </p:cNvSpPr>
          <p:nvPr>
            <p:ph idx="1"/>
          </p:nvPr>
        </p:nvSpPr>
        <p:spPr/>
        <p:txBody>
          <a:bodyPr/>
          <a:lstStyle/>
          <a:p>
            <a:r>
              <a:rPr lang="en-US" dirty="0"/>
              <a:t>When making a call to a database, you generally use asynchronous methods. </a:t>
            </a:r>
          </a:p>
          <a:p>
            <a:r>
              <a:rPr lang="en-US" dirty="0"/>
              <a:t>Connecting to a database, finding entries, creating new entries, updating old entries, and deleting entries are </a:t>
            </a:r>
            <a:r>
              <a:rPr lang="en-US" b="1" dirty="0"/>
              <a:t>all</a:t>
            </a:r>
            <a:r>
              <a:rPr lang="en-US" dirty="0"/>
              <a:t> asynchronous operations.</a:t>
            </a:r>
          </a:p>
          <a:p>
            <a:r>
              <a:rPr lang="en-US" dirty="0"/>
              <a:t>There is a great deal of network traffic / inter-process communication that has to occur to perform any database operation, and then a result must be awaited. </a:t>
            </a:r>
          </a:p>
          <a:p>
            <a:r>
              <a:rPr lang="en-US" dirty="0"/>
              <a:t>For this reason, database operations are asynchronous: there is no need to block the entire node process to wait for the relatively long task of a query. This also prevents node from blocking on a long-running database query.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2567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1: Reading Files With Callbacks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6399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going to write a node script that will perform the following chain of events:</a:t>
            </a:r>
          </a:p>
          <a:p>
            <a:pPr marL="544068" lvl="1" indent="-342900">
              <a:buFont typeface="+mj-lt"/>
              <a:buAutoNum type="arabicPeriod"/>
            </a:pPr>
            <a:r>
              <a:rPr lang="en-US" dirty="0"/>
              <a:t>We will use prompt to ask the user for the name of a file to open</a:t>
            </a:r>
          </a:p>
          <a:p>
            <a:pPr marL="544068" lvl="1" indent="-342900">
              <a:buFont typeface="+mj-lt"/>
              <a:buAutoNum type="arabicPeriod"/>
            </a:pPr>
            <a:r>
              <a:rPr lang="en-US" dirty="0"/>
              <a:t>Once that is complete, we will read the file</a:t>
            </a:r>
          </a:p>
          <a:p>
            <a:pPr marL="544068" lvl="1" indent="-342900">
              <a:buFont typeface="+mj-lt"/>
              <a:buAutoNum type="arabicPeriod"/>
            </a:pPr>
            <a:r>
              <a:rPr lang="en-US" dirty="0"/>
              <a:t>Once that is complete, we will reverse the content of the file</a:t>
            </a:r>
          </a:p>
          <a:p>
            <a:pPr marL="544068" lvl="1" indent="-342900">
              <a:buFont typeface="+mj-lt"/>
              <a:buAutoNum type="arabicPeriod"/>
            </a:pPr>
            <a:r>
              <a:rPr lang="en-US" dirty="0"/>
              <a:t>Once that is complete, we will save the file again</a:t>
            </a:r>
          </a:p>
          <a:p>
            <a:r>
              <a:rPr lang="en-US" dirty="0"/>
              <a:t>You can see this code demonstrated in the </a:t>
            </a:r>
            <a:r>
              <a:rPr lang="en-US" b="1" dirty="0"/>
              <a:t>callbacks</a:t>
            </a:r>
            <a:r>
              <a:rPr lang="en-US" dirty="0"/>
              <a:t> folder.</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75904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Note</a:t>
            </a:r>
          </a:p>
        </p:txBody>
      </p:sp>
      <p:sp>
        <p:nvSpPr>
          <p:cNvPr id="3" name="Content Placeholder 2"/>
          <p:cNvSpPr>
            <a:spLocks noGrp="1"/>
          </p:cNvSpPr>
          <p:nvPr>
            <p:ph idx="1"/>
          </p:nvPr>
        </p:nvSpPr>
        <p:spPr/>
        <p:txBody>
          <a:bodyPr/>
          <a:lstStyle/>
          <a:p>
            <a:r>
              <a:rPr lang="en-US" dirty="0"/>
              <a:t>Callbacks are the most basic and simplest form of managing asynchronous operations in JavaScript, but come with a number of difficulties</a:t>
            </a:r>
          </a:p>
          <a:p>
            <a:pPr lvl="1"/>
            <a:r>
              <a:rPr lang="en-US" dirty="0"/>
              <a:t>Code becomes unreadable; you end up with code that goes deep and ends in the middle of your file, rather than code that runs as we’re used to (top to bottom).</a:t>
            </a:r>
          </a:p>
          <a:p>
            <a:pPr lvl="1"/>
            <a:r>
              <a:rPr lang="en-US" dirty="0"/>
              <a:t>Handling errors becomes intensely confusing, as you have to check for them at the start of every callback</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2985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Promises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9235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promise?</a:t>
            </a:r>
          </a:p>
        </p:txBody>
      </p:sp>
      <p:sp>
        <p:nvSpPr>
          <p:cNvPr id="3" name="Content Placeholder 2"/>
          <p:cNvSpPr>
            <a:spLocks noGrp="1"/>
          </p:cNvSpPr>
          <p:nvPr>
            <p:ph idx="1"/>
          </p:nvPr>
        </p:nvSpPr>
        <p:spPr/>
        <p:txBody>
          <a:bodyPr/>
          <a:lstStyle/>
          <a:p>
            <a:r>
              <a:rPr lang="en-US" dirty="0"/>
              <a:t>A promise is an object that represents the eventual result of some asynchronous operation</a:t>
            </a:r>
          </a:p>
          <a:p>
            <a:r>
              <a:rPr lang="en-US" dirty="0"/>
              <a:t>Rather than blocking, an asynchronous method will go through the following steps:</a:t>
            </a:r>
          </a:p>
          <a:p>
            <a:pPr lvl="1"/>
            <a:r>
              <a:rPr lang="en-US" dirty="0"/>
              <a:t>Immediately return a new Promise object, which takes a callback to run on success and failure</a:t>
            </a:r>
          </a:p>
          <a:p>
            <a:pPr lvl="1"/>
            <a:r>
              <a:rPr lang="en-US" dirty="0"/>
              <a:t>Prepare the asynchronous call</a:t>
            </a:r>
          </a:p>
          <a:p>
            <a:pPr lvl="1"/>
            <a:r>
              <a:rPr lang="en-US" dirty="0"/>
              <a:t>Run the asynchronous component of the method; due to how JavaScript’s event queue works, this will always begin to run after the current method ends.</a:t>
            </a:r>
          </a:p>
          <a:p>
            <a:pPr lvl="1"/>
            <a:r>
              <a:rPr lang="en-US" dirty="0"/>
              <a:t>Return a promise that will resolve the request after the asynchronous operation is completed</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9513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useful?</a:t>
            </a:r>
          </a:p>
        </p:txBody>
      </p:sp>
      <p:sp>
        <p:nvSpPr>
          <p:cNvPr id="3" name="Content Placeholder 2"/>
          <p:cNvSpPr>
            <a:spLocks noGrp="1"/>
          </p:cNvSpPr>
          <p:nvPr>
            <p:ph idx="1"/>
          </p:nvPr>
        </p:nvSpPr>
        <p:spPr/>
        <p:txBody>
          <a:bodyPr/>
          <a:lstStyle/>
          <a:p>
            <a:r>
              <a:rPr lang="en-US" dirty="0"/>
              <a:t>Promises allow us to write code that resembles synchronous code in how it is syntactically written, while actually writing powerful and complex asynchronous code!</a:t>
            </a:r>
          </a:p>
          <a:p>
            <a:r>
              <a:rPr lang="en-US" dirty="0"/>
              <a:t>For example, promise based code:</a:t>
            </a:r>
          </a:p>
          <a:p>
            <a:pPr lvl="1"/>
            <a:r>
              <a:rPr lang="en-US" dirty="0">
                <a:hlinkClick r:id="rId2"/>
              </a:rPr>
              <a:t>https://github.com/Stevens-CS546/CS-546/blob/master/Lecture%20Code/lecture_03/promises/app.js</a:t>
            </a:r>
            <a:endParaRPr lang="en-US" dirty="0"/>
          </a:p>
          <a:p>
            <a:r>
              <a:rPr lang="en-US" dirty="0"/>
              <a:t>Is much easier to follow  compared to callback-based code:</a:t>
            </a:r>
          </a:p>
          <a:p>
            <a:pPr lvl="1"/>
            <a:r>
              <a:rPr lang="en-US" dirty="0">
                <a:hlinkClick r:id="rId3"/>
              </a:rPr>
              <a:t>https://github.com/Stevens-CS546/CS-546/blob/master/Lecture%20Code/lecture_03/callbacks/app.js</a:t>
            </a:r>
            <a:endParaRPr lang="en-US" dirty="0"/>
          </a:p>
          <a:p>
            <a:r>
              <a:rPr lang="en-US" dirty="0"/>
              <a:t>It is a cleaner way of performing asynchronous operations, rather than infinitely nesting callbacks, which causes for easier development.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5901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What is Asynchronous Code?</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6749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promises</a:t>
            </a:r>
          </a:p>
        </p:txBody>
      </p:sp>
      <p:sp>
        <p:nvSpPr>
          <p:cNvPr id="3" name="Content Placeholder 2"/>
          <p:cNvSpPr>
            <a:spLocks noGrp="1"/>
          </p:cNvSpPr>
          <p:nvPr>
            <p:ph idx="1"/>
          </p:nvPr>
        </p:nvSpPr>
        <p:spPr/>
        <p:txBody>
          <a:bodyPr/>
          <a:lstStyle/>
          <a:p>
            <a:r>
              <a:rPr lang="en-US" dirty="0"/>
              <a:t>Promises have a property on them called </a:t>
            </a:r>
            <a:r>
              <a:rPr lang="en-US" i="1" dirty="0"/>
              <a:t>then</a:t>
            </a:r>
            <a:r>
              <a:rPr lang="en-US" dirty="0"/>
              <a:t>.</a:t>
            </a:r>
          </a:p>
          <a:p>
            <a:r>
              <a:rPr lang="en-US" i="1" dirty="0"/>
              <a:t>then</a:t>
            </a:r>
            <a:r>
              <a:rPr lang="en-US" dirty="0"/>
              <a:t> is a function that takes 1 to 2 parameters: one necessary callback to handle a successful case that will receive the resulting data, and one optional callback for handling errors.</a:t>
            </a:r>
          </a:p>
          <a:p>
            <a:r>
              <a:rPr lang="en-US" dirty="0"/>
              <a:t>When </a:t>
            </a:r>
            <a:r>
              <a:rPr lang="en-US" i="1" dirty="0"/>
              <a:t>then</a:t>
            </a:r>
            <a:r>
              <a:rPr lang="en-US" dirty="0"/>
              <a:t> is run, it returns </a:t>
            </a:r>
            <a:r>
              <a:rPr lang="en-US" b="1" dirty="0"/>
              <a:t>another promise</a:t>
            </a:r>
            <a:r>
              <a:rPr lang="en-US" dirty="0"/>
              <a:t>!</a:t>
            </a:r>
          </a:p>
          <a:p>
            <a:r>
              <a:rPr lang="en-US" dirty="0"/>
              <a:t>The new promise will return the result from the callback run from the first promise! This allows you to keep chaining asynchronous operations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6228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©2018 STEVENS INSTITUTE OF TECHNOLOGY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33090"/>
            <a:ext cx="10715625" cy="6858000"/>
          </a:xfrm>
          <a:prstGeom prst="rect">
            <a:avLst/>
          </a:prstGeom>
        </p:spPr>
      </p:pic>
    </p:spTree>
    <p:extLst>
      <p:ext uri="{BB962C8B-B14F-4D97-AF65-F5344CB8AC3E}">
        <p14:creationId xmlns:p14="http://schemas.microsoft.com/office/powerpoint/2010/main" val="741185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Errors</a:t>
            </a:r>
          </a:p>
        </p:txBody>
      </p:sp>
      <p:sp>
        <p:nvSpPr>
          <p:cNvPr id="3" name="Content Placeholder 2"/>
          <p:cNvSpPr>
            <a:spLocks noGrp="1"/>
          </p:cNvSpPr>
          <p:nvPr>
            <p:ph idx="1"/>
          </p:nvPr>
        </p:nvSpPr>
        <p:spPr/>
        <p:txBody>
          <a:bodyPr/>
          <a:lstStyle/>
          <a:p>
            <a:r>
              <a:rPr lang="en-US" dirty="0"/>
              <a:t>While promises can chain, they can also have errors!</a:t>
            </a:r>
          </a:p>
          <a:p>
            <a:r>
              <a:rPr lang="en-US" dirty="0"/>
              <a:t>When a promise has an error, all promises that chain off that promise will reject with the same error until it </a:t>
            </a:r>
            <a:r>
              <a:rPr lang="en-US"/>
              <a:t>is caught and handled.</a:t>
            </a:r>
            <a:endParaRPr lang="en-US" dirty="0"/>
          </a:p>
          <a:p>
            <a:r>
              <a:rPr lang="en-US" dirty="0"/>
              <a:t>The second callback of </a:t>
            </a:r>
            <a:r>
              <a:rPr lang="en-US" i="1" dirty="0"/>
              <a:t>then</a:t>
            </a:r>
            <a:r>
              <a:rPr lang="en-US" dirty="0"/>
              <a:t> allows you to catch any errors that have occurred to that point. From there, you may:</a:t>
            </a:r>
          </a:p>
          <a:p>
            <a:pPr lvl="1"/>
            <a:r>
              <a:rPr lang="en-US" dirty="0"/>
              <a:t>Log and </a:t>
            </a:r>
            <a:r>
              <a:rPr lang="en-US" dirty="0" err="1"/>
              <a:t>rethrow</a:t>
            </a:r>
            <a:r>
              <a:rPr lang="en-US" dirty="0"/>
              <a:t> the error to keep the chain from being fixed.</a:t>
            </a:r>
          </a:p>
          <a:p>
            <a:pPr lvl="1"/>
            <a:r>
              <a:rPr lang="en-US" dirty="0"/>
              <a:t>Recover, and return a value (or a promise that will resolve to a value!) that will be used in order to continue the chain successfully from that point</a:t>
            </a:r>
          </a:p>
          <a:p>
            <a:r>
              <a:rPr lang="en-US" b="1" dirty="0"/>
              <a:t>Alternatively, you can use the .catch method on a promise, which is essentially .then(null, (</a:t>
            </a:r>
            <a:r>
              <a:rPr lang="en-US" b="1" dirty="0" err="1"/>
              <a:t>errorHandler</a:t>
            </a:r>
            <a:r>
              <a:rPr lang="en-US" b="1" dirty="0"/>
              <a:t>) =&gt; {})</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75046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©2018 STEVENS INSTITUTE OF TECHNOLOGY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85" y="-215653"/>
            <a:ext cx="10715625" cy="6858000"/>
          </a:xfrm>
          <a:prstGeom prst="rect">
            <a:avLst/>
          </a:prstGeom>
        </p:spPr>
      </p:pic>
    </p:spTree>
    <p:extLst>
      <p:ext uri="{BB962C8B-B14F-4D97-AF65-F5344CB8AC3E}">
        <p14:creationId xmlns:p14="http://schemas.microsoft.com/office/powerpoint/2010/main" val="60140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ACBFCDEC-1A6F-0C47-B417-921BC407DD69}"/>
              </a:ext>
            </a:extLst>
          </p:cNvPr>
          <p:cNvPicPr>
            <a:picLocks noChangeAspect="1"/>
          </p:cNvPicPr>
          <p:nvPr/>
        </p:nvPicPr>
        <p:blipFill rotWithShape="1">
          <a:blip r:embed="rId2"/>
          <a:srcRect/>
          <a:stretch/>
        </p:blipFill>
        <p:spPr>
          <a:xfrm>
            <a:off x="4742017" y="1542533"/>
            <a:ext cx="6798082" cy="3772933"/>
          </a:xfrm>
          <a:prstGeom prst="rect">
            <a:avLst/>
          </a:prstGeom>
        </p:spPr>
      </p:pic>
      <p:sp>
        <p:nvSpPr>
          <p:cNvPr id="3" name="Title 2">
            <a:extLst>
              <a:ext uri="{FF2B5EF4-FFF2-40B4-BE49-F238E27FC236}">
                <a16:creationId xmlns:a16="http://schemas.microsoft.com/office/drawing/2014/main" id="{CB94BF11-DFE2-1E4C-A858-A296B9495620}"/>
              </a:ext>
            </a:extLst>
          </p:cNvPr>
          <p:cNvSpPr>
            <a:spLocks noGrp="1"/>
          </p:cNvSpPr>
          <p:nvPr>
            <p:ph type="title"/>
          </p:nvPr>
        </p:nvSpPr>
        <p:spPr>
          <a:xfrm>
            <a:off x="492370" y="516836"/>
            <a:ext cx="3084844" cy="1550504"/>
          </a:xfrm>
        </p:spPr>
        <p:txBody>
          <a:bodyPr>
            <a:normAutofit/>
          </a:bodyPr>
          <a:lstStyle/>
          <a:p>
            <a:r>
              <a:rPr lang="en-US" sz="3600" dirty="0">
                <a:solidFill>
                  <a:srgbClr val="FFFFFF"/>
                </a:solidFill>
              </a:rPr>
              <a:t>Converting from Callbacks to Promises</a:t>
            </a:r>
          </a:p>
        </p:txBody>
      </p:sp>
      <p:sp>
        <p:nvSpPr>
          <p:cNvPr id="4" name="Content Placeholder 3">
            <a:extLst>
              <a:ext uri="{FF2B5EF4-FFF2-40B4-BE49-F238E27FC236}">
                <a16:creationId xmlns:a16="http://schemas.microsoft.com/office/drawing/2014/main" id="{0BF78C1E-3477-C049-9392-0BA19B4E15AA}"/>
              </a:ext>
            </a:extLst>
          </p:cNvPr>
          <p:cNvSpPr>
            <a:spLocks noGrp="1"/>
          </p:cNvSpPr>
          <p:nvPr>
            <p:ph idx="1"/>
          </p:nvPr>
        </p:nvSpPr>
        <p:spPr>
          <a:xfrm>
            <a:off x="492371" y="2067340"/>
            <a:ext cx="3084844" cy="3921980"/>
          </a:xfrm>
        </p:spPr>
        <p:txBody>
          <a:bodyPr>
            <a:normAutofit/>
          </a:bodyPr>
          <a:lstStyle/>
          <a:p>
            <a:r>
              <a:rPr lang="en-US" sz="1500" dirty="0">
                <a:solidFill>
                  <a:srgbClr val="FFFFFF"/>
                </a:solidFill>
              </a:rPr>
              <a:t>We will use a node package called </a:t>
            </a:r>
            <a:r>
              <a:rPr lang="en-US" sz="1500" b="1" dirty="0">
                <a:solidFill>
                  <a:srgbClr val="FFFFFF"/>
                </a:solidFill>
              </a:rPr>
              <a:t>bluebird</a:t>
            </a:r>
            <a:r>
              <a:rPr lang="en-US" sz="1500" dirty="0">
                <a:solidFill>
                  <a:srgbClr val="FFFFFF"/>
                </a:solidFill>
              </a:rPr>
              <a:t> to convert methods that take callbacks to methods that return promises.</a:t>
            </a:r>
          </a:p>
          <a:p>
            <a:r>
              <a:rPr lang="en-US" sz="1500" dirty="0">
                <a:solidFill>
                  <a:srgbClr val="FFFFFF"/>
                </a:solidFill>
              </a:rPr>
              <a:t>To convert one method, we use bluebird’s </a:t>
            </a:r>
            <a:r>
              <a:rPr lang="en-US" sz="1500" b="1" dirty="0" err="1">
                <a:solidFill>
                  <a:srgbClr val="FFFFFF"/>
                </a:solidFill>
              </a:rPr>
              <a:t>promisify</a:t>
            </a:r>
            <a:r>
              <a:rPr lang="en-US" sz="1500" dirty="0">
                <a:solidFill>
                  <a:srgbClr val="FFFFFF"/>
                </a:solidFill>
              </a:rPr>
              <a:t> method; to convert each method in an object, we use </a:t>
            </a:r>
            <a:r>
              <a:rPr lang="en-US" sz="1500" b="1" dirty="0" err="1">
                <a:solidFill>
                  <a:srgbClr val="FFFFFF"/>
                </a:solidFill>
              </a:rPr>
              <a:t>promisifyAll</a:t>
            </a:r>
            <a:endParaRPr lang="en-US" sz="1500" b="1" dirty="0">
              <a:solidFill>
                <a:srgbClr val="FFFFFF"/>
              </a:solidFill>
            </a:endParaRPr>
          </a:p>
          <a:p>
            <a:r>
              <a:rPr lang="en-US" sz="1500" dirty="0">
                <a:solidFill>
                  <a:srgbClr val="FFFFFF"/>
                </a:solidFill>
              </a:rPr>
              <a:t>This will make a copy of each method, that ends with the term </a:t>
            </a:r>
            <a:r>
              <a:rPr lang="en-US" sz="1500" b="1" dirty="0" err="1">
                <a:solidFill>
                  <a:srgbClr val="FFFFFF"/>
                </a:solidFill>
              </a:rPr>
              <a:t>Async</a:t>
            </a:r>
            <a:r>
              <a:rPr lang="en-US" sz="1500" dirty="0">
                <a:solidFill>
                  <a:srgbClr val="FFFFFF"/>
                </a:solidFill>
              </a:rPr>
              <a:t> and returns a promise.</a:t>
            </a:r>
          </a:p>
        </p:txBody>
      </p:sp>
      <p:sp>
        <p:nvSpPr>
          <p:cNvPr id="2" name="Footer Placeholder 1">
            <a:extLst>
              <a:ext uri="{FF2B5EF4-FFF2-40B4-BE49-F238E27FC236}">
                <a16:creationId xmlns:a16="http://schemas.microsoft.com/office/drawing/2014/main" id="{5FEF983C-382F-CF47-98CC-2EA38335A0DE}"/>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en-US" dirty="0"/>
              <a:t>©2018 STEVENS INSTITUTE OF TECHNOLOGY</a:t>
            </a:r>
          </a:p>
        </p:txBody>
      </p:sp>
    </p:spTree>
    <p:extLst>
      <p:ext uri="{BB962C8B-B14F-4D97-AF65-F5344CB8AC3E}">
        <p14:creationId xmlns:p14="http://schemas.microsoft.com/office/powerpoint/2010/main" val="372755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2: Reading Files With Promises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9879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 callback to a promise</a:t>
            </a:r>
          </a:p>
        </p:txBody>
      </p:sp>
      <p:sp>
        <p:nvSpPr>
          <p:cNvPr id="3" name="Content Placeholder 2"/>
          <p:cNvSpPr>
            <a:spLocks noGrp="1"/>
          </p:cNvSpPr>
          <p:nvPr>
            <p:ph idx="1"/>
          </p:nvPr>
        </p:nvSpPr>
        <p:spPr/>
        <p:txBody>
          <a:bodyPr/>
          <a:lstStyle/>
          <a:p>
            <a:r>
              <a:rPr lang="en-US" dirty="0"/>
              <a:t>Rather than using callbacks, many people opt to convert their methods to return promises, even if they use code that internally uses callback.</a:t>
            </a:r>
          </a:p>
          <a:p>
            <a:r>
              <a:rPr lang="en-US" dirty="0"/>
              <a:t>There are two strategies for converting converting callbacks to promises. Let us take, for example, converting </a:t>
            </a:r>
            <a:r>
              <a:rPr lang="en-US" i="1" dirty="0" err="1"/>
              <a:t>fs.readFile</a:t>
            </a:r>
            <a:r>
              <a:rPr lang="en-US" dirty="0"/>
              <a:t> from a callback to a promise:</a:t>
            </a:r>
          </a:p>
          <a:p>
            <a:pPr lvl="1"/>
            <a:r>
              <a:rPr lang="en-US" dirty="0"/>
              <a:t>Manually writing a method that returns a promise, which internally calls </a:t>
            </a:r>
            <a:r>
              <a:rPr lang="en-US" dirty="0" err="1"/>
              <a:t>fs.readFile</a:t>
            </a:r>
            <a:endParaRPr lang="en-US" dirty="0"/>
          </a:p>
          <a:p>
            <a:pPr lvl="1"/>
            <a:r>
              <a:rPr lang="en-US" dirty="0"/>
              <a:t>Using a promise library, such as bluebird, to make a copy of </a:t>
            </a:r>
            <a:r>
              <a:rPr lang="en-US" i="1" dirty="0"/>
              <a:t>fs</a:t>
            </a:r>
            <a:r>
              <a:rPr lang="en-US" dirty="0"/>
              <a:t> that has methods auto generated to return promises. It will make a method called </a:t>
            </a:r>
            <a:r>
              <a:rPr lang="en-US" i="1" dirty="0" err="1"/>
              <a:t>readFileAsync</a:t>
            </a:r>
            <a:r>
              <a:rPr lang="en-US" dirty="0"/>
              <a:t>, which returns a promise. </a:t>
            </a:r>
          </a:p>
          <a:p>
            <a:r>
              <a:rPr lang="en-US" dirty="0"/>
              <a:t>This concept is called colloquially known as </a:t>
            </a:r>
            <a:r>
              <a:rPr lang="en-US" dirty="0" err="1"/>
              <a:t>promisifying</a:t>
            </a:r>
            <a:r>
              <a:rPr lang="en-US" dirty="0"/>
              <a:t> an operation.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5557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now going to convert the previous script to perform the same operation, however this time we will use promises., </a:t>
            </a:r>
          </a:p>
          <a:p>
            <a:pPr marL="544068" lvl="1" indent="-342900">
              <a:buFont typeface="+mj-lt"/>
              <a:buAutoNum type="arabicPeriod"/>
            </a:pPr>
            <a:r>
              <a:rPr lang="en-US" dirty="0"/>
              <a:t>We will first use Bluebird to </a:t>
            </a:r>
            <a:r>
              <a:rPr lang="en-US" dirty="0" err="1"/>
              <a:t>promisify</a:t>
            </a:r>
            <a:r>
              <a:rPr lang="en-US" dirty="0"/>
              <a:t> the entirety of </a:t>
            </a:r>
            <a:r>
              <a:rPr lang="en-US" i="1" dirty="0"/>
              <a:t>fs</a:t>
            </a:r>
            <a:r>
              <a:rPr lang="en-US" dirty="0"/>
              <a:t> </a:t>
            </a:r>
            <a:r>
              <a:rPr lang="en-US"/>
              <a:t>and </a:t>
            </a:r>
            <a:r>
              <a:rPr lang="en-US" i="1"/>
              <a:t>prompt</a:t>
            </a:r>
            <a:r>
              <a:rPr lang="en-US" dirty="0"/>
              <a:t>.</a:t>
            </a:r>
          </a:p>
          <a:p>
            <a:pPr marL="544068" lvl="1" indent="-342900">
              <a:buFont typeface="+mj-lt"/>
              <a:buAutoNum type="arabicPeriod"/>
            </a:pPr>
            <a:r>
              <a:rPr lang="en-US" dirty="0"/>
              <a:t>We will then perform our goals from before, this time using promises.</a:t>
            </a:r>
          </a:p>
          <a:p>
            <a:r>
              <a:rPr lang="en-US" dirty="0"/>
              <a:t>You can see this code demonstrated in the </a:t>
            </a:r>
            <a:r>
              <a:rPr lang="en-US" b="1" dirty="0"/>
              <a:t>promise </a:t>
            </a:r>
            <a:r>
              <a:rPr lang="en-US" dirty="0"/>
              <a:t>folder.</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33270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async</a:t>
            </a:r>
            <a:r>
              <a:rPr lang="en-US" dirty="0"/>
              <a:t> / await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75763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Code is messy.</a:t>
            </a:r>
          </a:p>
        </p:txBody>
      </p:sp>
      <p:sp>
        <p:nvSpPr>
          <p:cNvPr id="3" name="Content Placeholder 2"/>
          <p:cNvSpPr>
            <a:spLocks noGrp="1"/>
          </p:cNvSpPr>
          <p:nvPr>
            <p:ph idx="1"/>
          </p:nvPr>
        </p:nvSpPr>
        <p:spPr/>
        <p:txBody>
          <a:bodyPr/>
          <a:lstStyle/>
          <a:p>
            <a:r>
              <a:rPr lang="en-US" dirty="0"/>
              <a:t>In general, writing asynchronous code is syntactically messy. </a:t>
            </a:r>
          </a:p>
          <a:p>
            <a:pPr lvl="1"/>
            <a:r>
              <a:rPr lang="en-US" dirty="0"/>
              <a:t>Ends up in deeply nested callbacks</a:t>
            </a:r>
          </a:p>
          <a:p>
            <a:pPr lvl="1"/>
            <a:r>
              <a:rPr lang="en-US" dirty="0"/>
              <a:t>Creates huge promise chains</a:t>
            </a:r>
          </a:p>
          <a:p>
            <a:pPr lvl="1"/>
            <a:r>
              <a:rPr lang="en-US" dirty="0"/>
              <a:t>Hard to error check</a:t>
            </a:r>
          </a:p>
          <a:p>
            <a:r>
              <a:rPr lang="en-US" dirty="0"/>
              <a:t>As a result, over the last several years, the JavaScript language has added a concept of </a:t>
            </a:r>
            <a:r>
              <a:rPr lang="en-US" b="1" dirty="0" err="1"/>
              <a:t>async</a:t>
            </a:r>
            <a:r>
              <a:rPr lang="en-US" b="1" dirty="0"/>
              <a:t> functions</a:t>
            </a:r>
            <a:r>
              <a:rPr lang="en-US" dirty="0"/>
              <a:t>, and </a:t>
            </a:r>
            <a:r>
              <a:rPr lang="en-US" b="1" dirty="0"/>
              <a:t>await</a:t>
            </a:r>
            <a:r>
              <a:rPr lang="en-US" dirty="0"/>
              <a:t>ing the end of an asynchronous operation.</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72898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JavaScript run?</a:t>
            </a:r>
          </a:p>
        </p:txBody>
      </p:sp>
      <p:sp>
        <p:nvSpPr>
          <p:cNvPr id="3" name="Content Placeholder 2"/>
          <p:cNvSpPr>
            <a:spLocks noGrp="1"/>
          </p:cNvSpPr>
          <p:nvPr>
            <p:ph idx="1"/>
          </p:nvPr>
        </p:nvSpPr>
        <p:spPr/>
        <p:txBody>
          <a:bodyPr/>
          <a:lstStyle/>
          <a:p>
            <a:r>
              <a:rPr lang="en-US" dirty="0"/>
              <a:t>JavaScript runs off of what is known as an </a:t>
            </a:r>
            <a:r>
              <a:rPr lang="en-US" i="1"/>
              <a:t>event loop</a:t>
            </a:r>
            <a:r>
              <a:rPr lang="en-US"/>
              <a:t>. </a:t>
            </a:r>
            <a:endParaRPr lang="en-US" dirty="0"/>
          </a:p>
          <a:p>
            <a:r>
              <a:rPr lang="en-US" dirty="0"/>
              <a:t>Every statement gets added into a queue of instructions to run, that are processed in order.</a:t>
            </a:r>
          </a:p>
          <a:p>
            <a:r>
              <a:rPr lang="en-US" dirty="0"/>
              <a:t>However, some operations (such as making network requests, file calls, etc.) are very expensive and would normally use up huge amounts of time and resources in order to complete. This would normally result in blocking execution.</a:t>
            </a:r>
          </a:p>
          <a:p>
            <a:r>
              <a:rPr lang="en-US" dirty="0"/>
              <a:t>Rather than allowing these to block all execution, we can use asynchronous code in order to continue execution and run the code that relies on the results of expensive operations in callbacks that occur at a later point in time.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61317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functions</a:t>
            </a:r>
          </a:p>
        </p:txBody>
      </p:sp>
      <p:sp>
        <p:nvSpPr>
          <p:cNvPr id="3" name="Content Placeholder 2"/>
          <p:cNvSpPr>
            <a:spLocks noGrp="1"/>
          </p:cNvSpPr>
          <p:nvPr>
            <p:ph idx="1"/>
          </p:nvPr>
        </p:nvSpPr>
        <p:spPr/>
        <p:txBody>
          <a:bodyPr/>
          <a:lstStyle/>
          <a:p>
            <a:r>
              <a:rPr lang="en-US" dirty="0"/>
              <a:t>A function can be defined as an </a:t>
            </a:r>
            <a:r>
              <a:rPr lang="en-US" b="1" dirty="0" err="1"/>
              <a:t>async</a:t>
            </a:r>
            <a:r>
              <a:rPr lang="en-US" b="1" dirty="0"/>
              <a:t> function</a:t>
            </a:r>
            <a:r>
              <a:rPr lang="en-US" dirty="0"/>
              <a:t>, which means that the function will automatically return a promise (even if there are no asynchronous operation in that function).</a:t>
            </a:r>
          </a:p>
          <a:p>
            <a:r>
              <a:rPr lang="en-US" dirty="0"/>
              <a:t>By marking a function as </a:t>
            </a:r>
            <a:r>
              <a:rPr lang="en-US" b="1" dirty="0" err="1"/>
              <a:t>async</a:t>
            </a:r>
            <a:r>
              <a:rPr lang="en-US" dirty="0"/>
              <a:t>, you allow the</a:t>
            </a:r>
            <a:r>
              <a:rPr lang="en-US" i="1" dirty="0"/>
              <a:t> </a:t>
            </a:r>
            <a:r>
              <a:rPr lang="en-US" b="1" dirty="0"/>
              <a:t>await</a:t>
            </a:r>
            <a:r>
              <a:rPr lang="en-US" dirty="0"/>
              <a:t> keyword to be used inside of the function.</a:t>
            </a:r>
          </a:p>
          <a:p>
            <a:r>
              <a:rPr lang="en-US" dirty="0"/>
              <a:t>Besides their ability to </a:t>
            </a:r>
            <a:r>
              <a:rPr lang="en-US" b="1" dirty="0"/>
              <a:t>await</a:t>
            </a:r>
            <a:r>
              <a:rPr lang="en-US" dirty="0"/>
              <a:t> promises and their </a:t>
            </a:r>
            <a:r>
              <a:rPr lang="en-US" dirty="0" err="1"/>
              <a:t>gauranteed</a:t>
            </a:r>
            <a:r>
              <a:rPr lang="en-US" dirty="0"/>
              <a:t> returning of a promise, there is no difference between a </a:t>
            </a:r>
            <a:r>
              <a:rPr lang="en-US" i="1" dirty="0"/>
              <a:t>function</a:t>
            </a:r>
            <a:r>
              <a:rPr lang="en-US" dirty="0"/>
              <a:t> and an </a:t>
            </a:r>
            <a:r>
              <a:rPr lang="en-US" i="1" dirty="0" err="1"/>
              <a:t>async</a:t>
            </a:r>
            <a:r>
              <a:rPr lang="en-US" i="1" dirty="0"/>
              <a:t> function</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49898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awaiting promises</a:t>
            </a:r>
          </a:p>
        </p:txBody>
      </p:sp>
      <p:sp>
        <p:nvSpPr>
          <p:cNvPr id="3" name="Content Placeholder 2"/>
          <p:cNvSpPr>
            <a:spLocks noGrp="1"/>
          </p:cNvSpPr>
          <p:nvPr>
            <p:ph idx="1"/>
          </p:nvPr>
        </p:nvSpPr>
        <p:spPr/>
        <p:txBody>
          <a:bodyPr/>
          <a:lstStyle/>
          <a:p>
            <a:r>
              <a:rPr lang="en-US" dirty="0"/>
              <a:t>The </a:t>
            </a:r>
            <a:r>
              <a:rPr lang="en-US" b="1" dirty="0"/>
              <a:t>await</a:t>
            </a:r>
            <a:r>
              <a:rPr lang="en-US" dirty="0"/>
              <a:t> keyword can only be used inside of an </a:t>
            </a:r>
            <a:r>
              <a:rPr lang="en-US" b="1" dirty="0" err="1"/>
              <a:t>async</a:t>
            </a:r>
            <a:r>
              <a:rPr lang="en-US" b="1" dirty="0"/>
              <a:t> function</a:t>
            </a:r>
          </a:p>
          <a:p>
            <a:r>
              <a:rPr lang="en-US" dirty="0"/>
              <a:t>When you </a:t>
            </a:r>
            <a:r>
              <a:rPr lang="en-US" b="1" dirty="0"/>
              <a:t>await</a:t>
            </a:r>
            <a:r>
              <a:rPr lang="en-US" dirty="0"/>
              <a:t> a promise, you will cause the rest of the function to execute after that promise resolves or rejects. If the promise rejects, an error will be thrown on the line that awaits it.</a:t>
            </a:r>
          </a:p>
          <a:p>
            <a:pPr lvl="1"/>
            <a:r>
              <a:rPr lang="en-US" dirty="0"/>
              <a:t>This allows you to use try / catch syntax in asynchronous operations!</a:t>
            </a:r>
          </a:p>
          <a:p>
            <a:r>
              <a:rPr lang="en-US" dirty="0"/>
              <a:t>The result of an </a:t>
            </a:r>
            <a:r>
              <a:rPr lang="en-US" b="1" dirty="0"/>
              <a:t>await </a:t>
            </a:r>
            <a:r>
              <a:rPr lang="en-US" dirty="0"/>
              <a:t>operation is whatever the promise resolves to. If the promise does not resolve to a value, it will have a result of </a:t>
            </a:r>
            <a:r>
              <a:rPr lang="en-US" i="1" dirty="0"/>
              <a:t>undefined</a:t>
            </a:r>
            <a:r>
              <a:rPr lang="en-US" dirty="0"/>
              <a:t>.</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3995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76" y="3398757"/>
            <a:ext cx="5274048" cy="27029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76" y="397451"/>
            <a:ext cx="4918001" cy="2766374"/>
          </a:xfrm>
          <a:prstGeom prst="rect">
            <a:avLst/>
          </a:prstGeom>
        </p:spPr>
      </p:pic>
      <p:sp>
        <p:nvSpPr>
          <p:cNvPr id="2" name="Title 1"/>
          <p:cNvSpPr>
            <a:spLocks noGrp="1"/>
          </p:cNvSpPr>
          <p:nvPr>
            <p:ph type="title"/>
          </p:nvPr>
        </p:nvSpPr>
        <p:spPr>
          <a:xfrm>
            <a:off x="5480724" y="634946"/>
            <a:ext cx="6069018" cy="1450757"/>
          </a:xfrm>
        </p:spPr>
        <p:txBody>
          <a:bodyPr>
            <a:normAutofit/>
          </a:bodyPr>
          <a:lstStyle/>
          <a:p>
            <a:r>
              <a:rPr lang="en-US" dirty="0"/>
              <a:t>Example</a:t>
            </a:r>
          </a:p>
        </p:txBody>
      </p:sp>
      <p:sp>
        <p:nvSpPr>
          <p:cNvPr id="3" name="Content Placeholder 2"/>
          <p:cNvSpPr>
            <a:spLocks noGrp="1"/>
          </p:cNvSpPr>
          <p:nvPr>
            <p:ph idx="1"/>
          </p:nvPr>
        </p:nvSpPr>
        <p:spPr>
          <a:xfrm>
            <a:off x="5480724" y="2206936"/>
            <a:ext cx="5967986" cy="3670180"/>
          </a:xfrm>
        </p:spPr>
        <p:txBody>
          <a:bodyPr>
            <a:normAutofit/>
          </a:bodyPr>
          <a:lstStyle/>
          <a:p>
            <a:r>
              <a:rPr lang="en-US" dirty="0"/>
              <a:t>On the top, we see promises. On the bottom, we see the same code written in </a:t>
            </a:r>
            <a:r>
              <a:rPr lang="en-US" dirty="0" err="1"/>
              <a:t>async</a:t>
            </a:r>
            <a:r>
              <a:rPr lang="en-US" dirty="0"/>
              <a:t> / await notation.</a:t>
            </a:r>
          </a:p>
          <a:p>
            <a:endParaRPr lang="en-US" dirty="0"/>
          </a:p>
        </p:txBody>
      </p:sp>
      <p:sp>
        <p:nvSpPr>
          <p:cNvPr id="4" name="Footer Placeholder 3"/>
          <p:cNvSpPr>
            <a:spLocks noGrp="1"/>
          </p:cNvSpPr>
          <p:nvPr>
            <p:ph type="ftr" sz="quarter" idx="11"/>
          </p:nvPr>
        </p:nvSpPr>
        <p:spPr>
          <a:xfrm>
            <a:off x="3686185" y="6459785"/>
            <a:ext cx="4822804" cy="365125"/>
          </a:xfrm>
        </p:spPr>
        <p:txBody>
          <a:bodyPr>
            <a:normAutofit/>
          </a:bodyPr>
          <a:lstStyle/>
          <a:p>
            <a:pPr>
              <a:spcAft>
                <a:spcPts val="600"/>
              </a:spcAft>
            </a:pPr>
            <a:r>
              <a:rPr lang="en-US" dirty="0"/>
              <a:t>©2018 STEVENS INSTITUTE OF TECHNOLOGY</a:t>
            </a:r>
          </a:p>
        </p:txBody>
      </p:sp>
    </p:spTree>
    <p:extLst>
      <p:ext uri="{BB962C8B-B14F-4D97-AF65-F5344CB8AC3E}">
        <p14:creationId xmlns:p14="http://schemas.microsoft.com/office/powerpoint/2010/main" val="268568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benefit does that have?</a:t>
            </a:r>
          </a:p>
        </p:txBody>
      </p:sp>
      <p:sp>
        <p:nvSpPr>
          <p:cNvPr id="3" name="Content Placeholder 2"/>
          <p:cNvSpPr>
            <a:spLocks noGrp="1"/>
          </p:cNvSpPr>
          <p:nvPr>
            <p:ph idx="1"/>
          </p:nvPr>
        </p:nvSpPr>
        <p:spPr/>
        <p:txBody>
          <a:bodyPr/>
          <a:lstStyle/>
          <a:p>
            <a:r>
              <a:rPr lang="en-US" dirty="0"/>
              <a:t>By using </a:t>
            </a:r>
            <a:r>
              <a:rPr lang="en-US" dirty="0" err="1"/>
              <a:t>async</a:t>
            </a:r>
            <a:r>
              <a:rPr lang="en-US" dirty="0"/>
              <a:t> and await we can create code that is written and read in the order that which the operations will complete, while still allowing the functions themselves to be asynchronous. </a:t>
            </a:r>
          </a:p>
          <a:p>
            <a:r>
              <a:rPr lang="en-US" dirty="0"/>
              <a:t>Internally, the functions that run </a:t>
            </a:r>
            <a:r>
              <a:rPr lang="en-US" dirty="0" err="1"/>
              <a:t>async</a:t>
            </a:r>
            <a:r>
              <a:rPr lang="en-US" dirty="0"/>
              <a:t> code will still be constantly giving up execution cycles to perform other operations while they continue their tasks, however your code can abstract over that.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772035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3: Reading Files With </a:t>
            </a:r>
            <a:r>
              <a:rPr lang="en-US" dirty="0" err="1"/>
              <a:t>async</a:t>
            </a:r>
            <a:r>
              <a:rPr lang="en-US" dirty="0"/>
              <a:t> / await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643886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a:t>
            </a:r>
          </a:p>
        </p:txBody>
      </p:sp>
      <p:sp>
        <p:nvSpPr>
          <p:cNvPr id="3" name="Content Placeholder 2"/>
          <p:cNvSpPr>
            <a:spLocks noGrp="1"/>
          </p:cNvSpPr>
          <p:nvPr>
            <p:ph idx="1"/>
          </p:nvPr>
        </p:nvSpPr>
        <p:spPr/>
        <p:txBody>
          <a:bodyPr/>
          <a:lstStyle/>
          <a:p>
            <a:r>
              <a:rPr lang="en-US" dirty="0"/>
              <a:t>We are now going to convert the previous script to perform the same operation, however this time we will use </a:t>
            </a:r>
            <a:r>
              <a:rPr lang="en-US" dirty="0" err="1"/>
              <a:t>async</a:t>
            </a:r>
            <a:r>
              <a:rPr lang="en-US" dirty="0"/>
              <a:t> / await., </a:t>
            </a:r>
          </a:p>
          <a:p>
            <a:pPr marL="544068" lvl="1" indent="-342900">
              <a:buFont typeface="+mj-lt"/>
              <a:buAutoNum type="arabicPeriod"/>
            </a:pPr>
            <a:r>
              <a:rPr lang="en-US" dirty="0"/>
              <a:t>We will still use Bluebird to </a:t>
            </a:r>
            <a:r>
              <a:rPr lang="en-US" dirty="0" err="1"/>
              <a:t>promisify</a:t>
            </a:r>
            <a:r>
              <a:rPr lang="en-US" dirty="0"/>
              <a:t> the entirety of </a:t>
            </a:r>
            <a:r>
              <a:rPr lang="en-US" i="1" dirty="0"/>
              <a:t>fs</a:t>
            </a:r>
            <a:r>
              <a:rPr lang="en-US" dirty="0"/>
              <a:t> and </a:t>
            </a:r>
            <a:r>
              <a:rPr lang="en-US" i="1" dirty="0"/>
              <a:t>prompt</a:t>
            </a:r>
            <a:r>
              <a:rPr lang="en-US" dirty="0"/>
              <a:t>.</a:t>
            </a:r>
          </a:p>
          <a:p>
            <a:pPr marL="544068" lvl="1" indent="-342900">
              <a:buFont typeface="+mj-lt"/>
              <a:buAutoNum type="arabicPeriod"/>
            </a:pPr>
            <a:r>
              <a:rPr lang="en-US" dirty="0"/>
              <a:t>We will then perform our goals from before, this time using promises.</a:t>
            </a:r>
          </a:p>
          <a:p>
            <a:r>
              <a:rPr lang="en-US" dirty="0"/>
              <a:t>You can see this code demonstrated in the </a:t>
            </a:r>
            <a:r>
              <a:rPr lang="en-US" b="1" dirty="0" err="1"/>
              <a:t>async</a:t>
            </a:r>
            <a:r>
              <a:rPr lang="en-US" b="1" dirty="0"/>
              <a:t>-await </a:t>
            </a:r>
            <a:r>
              <a:rPr lang="en-US" dirty="0"/>
              <a:t>folder.</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1789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9283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synchronous code</a:t>
            </a:r>
          </a:p>
        </p:txBody>
      </p:sp>
      <p:sp>
        <p:nvSpPr>
          <p:cNvPr id="3" name="Content Placeholder 2"/>
          <p:cNvSpPr>
            <a:spLocks noGrp="1"/>
          </p:cNvSpPr>
          <p:nvPr>
            <p:ph idx="1"/>
          </p:nvPr>
        </p:nvSpPr>
        <p:spPr/>
        <p:txBody>
          <a:bodyPr/>
          <a:lstStyle/>
          <a:p>
            <a:r>
              <a:rPr lang="en-US" dirty="0"/>
              <a:t>Synchronous code is code that runs in the order it is written. This is what we are used to as programmers: we write what happens and it gets done in the order expected.</a:t>
            </a:r>
          </a:p>
          <a:p>
            <a:r>
              <a:rPr lang="en-US" dirty="0"/>
              <a:t>The key to remembering the difference between asynchronous and synchronous programming is to view all programming as a chain of operations.</a:t>
            </a:r>
          </a:p>
          <a:p>
            <a:r>
              <a:rPr lang="en-US" dirty="0"/>
              <a:t>In </a:t>
            </a:r>
            <a:r>
              <a:rPr lang="en-US" b="1" dirty="0"/>
              <a:t>synchronous</a:t>
            </a:r>
            <a:r>
              <a:rPr lang="en-US" dirty="0"/>
              <a:t> code, these operations are run </a:t>
            </a:r>
            <a:r>
              <a:rPr lang="en-US" b="1" dirty="0"/>
              <a:t>sequentially</a:t>
            </a:r>
            <a:r>
              <a:rPr lang="en-US" dirty="0"/>
              <a:t>. Operations that are written first, will be run first. This will hold true even for functions that run callbacks despite being synchronous, such as </a:t>
            </a:r>
            <a:r>
              <a:rPr lang="en-US" b="1" dirty="0"/>
              <a:t>[].map</a:t>
            </a:r>
            <a:endParaRPr lang="en-US" dirty="0"/>
          </a:p>
          <a:p>
            <a:r>
              <a:rPr lang="en-US" dirty="0"/>
              <a:t>In </a:t>
            </a:r>
            <a:r>
              <a:rPr lang="en-US" b="1" dirty="0"/>
              <a:t>asynchronous </a:t>
            </a:r>
            <a:r>
              <a:rPr lang="en-US" dirty="0"/>
              <a:t>code, some operations are run </a:t>
            </a:r>
            <a:r>
              <a:rPr lang="en-US" b="1" dirty="0"/>
              <a:t>non-sequentially</a:t>
            </a:r>
            <a:r>
              <a:rPr lang="en-US" dirty="0"/>
              <a:t>. Operations that are written first may run before other operations, but operations that passed as parameters to asynchronous functions can get run at any time in the future. No order is guaranteed. </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5104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©2018 STEVENS INSTITUTE OF TECHNOLOGY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337" y="165100"/>
            <a:ext cx="7048500" cy="6083300"/>
          </a:xfrm>
          <a:prstGeom prst="rect">
            <a:avLst/>
          </a:prstGeom>
        </p:spPr>
      </p:pic>
    </p:spTree>
    <p:extLst>
      <p:ext uri="{BB962C8B-B14F-4D97-AF65-F5344CB8AC3E}">
        <p14:creationId xmlns:p14="http://schemas.microsoft.com/office/powerpoint/2010/main" val="17447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asynchronous code</a:t>
            </a:r>
          </a:p>
        </p:txBody>
      </p:sp>
      <p:sp>
        <p:nvSpPr>
          <p:cNvPr id="3" name="Content Placeholder 2"/>
          <p:cNvSpPr>
            <a:spLocks noGrp="1"/>
          </p:cNvSpPr>
          <p:nvPr>
            <p:ph idx="1"/>
          </p:nvPr>
        </p:nvSpPr>
        <p:spPr/>
        <p:txBody>
          <a:bodyPr/>
          <a:lstStyle/>
          <a:p>
            <a:r>
              <a:rPr lang="en-US" dirty="0"/>
              <a:t>Asynchronous code is code that is not run in the order that which it is written.</a:t>
            </a:r>
          </a:p>
          <a:p>
            <a:r>
              <a:rPr lang="en-US" dirty="0"/>
              <a:t>Traditionally, asynchronous functions will take callback functions in order to run code that relies on the result of the function.</a:t>
            </a:r>
          </a:p>
          <a:p>
            <a:r>
              <a:rPr lang="en-US" dirty="0"/>
              <a:t>Nowadays, this pattern is abstracted away and many asynchronous functions return promises.</a:t>
            </a:r>
          </a:p>
          <a:p>
            <a:r>
              <a:rPr lang="en-US" b="1" dirty="0"/>
              <a:t>Note</a:t>
            </a:r>
            <a:r>
              <a:rPr lang="en-US" dirty="0"/>
              <a:t>: if you have multiple asynchronous functions, there is no guarantee that the first function that is started will finish before the following asynchronous actions. You must therefore often start the second asynchronous actions after the first is completed.</a:t>
            </a:r>
            <a:endParaRPr lang="en-US" b="1"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961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callback function?</a:t>
            </a:r>
          </a:p>
        </p:txBody>
      </p:sp>
      <p:sp>
        <p:nvSpPr>
          <p:cNvPr id="3" name="Content Placeholder 2"/>
          <p:cNvSpPr>
            <a:spLocks noGrp="1"/>
          </p:cNvSpPr>
          <p:nvPr>
            <p:ph idx="1"/>
          </p:nvPr>
        </p:nvSpPr>
        <p:spPr/>
        <p:txBody>
          <a:bodyPr/>
          <a:lstStyle/>
          <a:p>
            <a:r>
              <a:rPr lang="en-US" dirty="0"/>
              <a:t>In JavaScript, you can pass functions as the arguments for other functions. </a:t>
            </a:r>
          </a:p>
          <a:p>
            <a:r>
              <a:rPr lang="en-US" dirty="0"/>
              <a:t>This is very useful for asynchronous code, as you can pass a callback function to a long-running function. That way, when the original function is complete, the result will be passed to the callback once the long-running process is complete. Since the long running function will yield its time to run many times over (since it is asynchronous), we are not able to simply place code after our asynchronous function and assume that it will run in the order we write it.</a:t>
            </a:r>
          </a:p>
          <a:p>
            <a:r>
              <a:rPr lang="en-US" dirty="0"/>
              <a:t>For example:</a:t>
            </a:r>
          </a:p>
          <a:p>
            <a:pPr lvl="1"/>
            <a:r>
              <a:rPr lang="en-US" dirty="0"/>
              <a:t>You can make a database call that runs asynchronously, and when the result comes back pass the result to the callback</a:t>
            </a:r>
          </a:p>
          <a:p>
            <a:pPr lvl="1"/>
            <a:r>
              <a:rPr lang="en-US" dirty="0"/>
              <a:t>You can make a network request that runs asynchronously, and when the request is completed the response is passed to the callback</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7003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©2018 STEVENS INSTITUTE OF TECHNOLOGY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88900"/>
            <a:ext cx="5969000" cy="6214156"/>
          </a:xfrm>
          <a:prstGeom prst="rect">
            <a:avLst/>
          </a:prstGeom>
        </p:spPr>
      </p:pic>
    </p:spTree>
    <p:extLst>
      <p:ext uri="{BB962C8B-B14F-4D97-AF65-F5344CB8AC3E}">
        <p14:creationId xmlns:p14="http://schemas.microsoft.com/office/powerpoint/2010/main" val="176607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Where will we use asynchronous code?</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714120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26688</TotalTime>
  <Words>2399</Words>
  <Application>Microsoft Macintosh PowerPoint</Application>
  <PresentationFormat>Widescreen</PresentationFormat>
  <Paragraphs>168</Paragraphs>
  <Slides>36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Calibri</vt:lpstr>
      <vt:lpstr>Calibri Light</vt:lpstr>
      <vt:lpstr>Retrospect</vt:lpstr>
      <vt:lpstr>Lecture 3: Async Programming</vt:lpstr>
      <vt:lpstr>What is Asynchronous Code?</vt:lpstr>
      <vt:lpstr>How is JavaScript run?</vt:lpstr>
      <vt:lpstr>What is synchronous code</vt:lpstr>
      <vt:lpstr>PowerPoint Presentation</vt:lpstr>
      <vt:lpstr>What is asynchronous code</vt:lpstr>
      <vt:lpstr>A callback function?</vt:lpstr>
      <vt:lpstr>PowerPoint Presentation</vt:lpstr>
      <vt:lpstr>Where will we use asynchronous code?</vt:lpstr>
      <vt:lpstr>When working with files</vt:lpstr>
      <vt:lpstr>Running a Web Server</vt:lpstr>
      <vt:lpstr>Making an HTTP Request</vt:lpstr>
      <vt:lpstr>Database Operations</vt:lpstr>
      <vt:lpstr>Example 1: Reading Files With Callbacks</vt:lpstr>
      <vt:lpstr>Our Goal</vt:lpstr>
      <vt:lpstr>Things to Note</vt:lpstr>
      <vt:lpstr>Promises</vt:lpstr>
      <vt:lpstr>What is a promise?</vt:lpstr>
      <vt:lpstr>Why are they useful?</vt:lpstr>
      <vt:lpstr>Using promises</vt:lpstr>
      <vt:lpstr>PowerPoint Presentation</vt:lpstr>
      <vt:lpstr>Catching Errors</vt:lpstr>
      <vt:lpstr>PowerPoint Presentation</vt:lpstr>
      <vt:lpstr>Converting from Callbacks to Promises</vt:lpstr>
      <vt:lpstr>Example 2: Reading Files With Promises</vt:lpstr>
      <vt:lpstr>Converting a callback to a promise</vt:lpstr>
      <vt:lpstr>Our Goal</vt:lpstr>
      <vt:lpstr>async / await</vt:lpstr>
      <vt:lpstr>Asynchronous Code is messy.</vt:lpstr>
      <vt:lpstr>async functions</vt:lpstr>
      <vt:lpstr>awaiting promises</vt:lpstr>
      <vt:lpstr>Example</vt:lpstr>
      <vt:lpstr>What benefit does that have?</vt:lpstr>
      <vt:lpstr>Example 3: Reading Files With async / await</vt:lpstr>
      <vt:lpstr>Our Goal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1382</cp:revision>
  <cp:lastPrinted>2017-09-14T12:10:41Z</cp:lastPrinted>
  <dcterms:created xsi:type="dcterms:W3CDTF">2015-08-31T04:24:31Z</dcterms:created>
  <dcterms:modified xsi:type="dcterms:W3CDTF">2018-08-20T03:37:19Z</dcterms:modified>
</cp:coreProperties>
</file>