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6" r:id="rId3"/>
    <p:sldId id="266" r:id="rId4"/>
    <p:sldId id="296" r:id="rId5"/>
    <p:sldId id="259" r:id="rId6"/>
    <p:sldId id="261" r:id="rId7"/>
    <p:sldId id="262" r:id="rId8"/>
    <p:sldId id="297" r:id="rId9"/>
    <p:sldId id="258" r:id="rId10"/>
    <p:sldId id="298" r:id="rId11"/>
    <p:sldId id="267" r:id="rId12"/>
    <p:sldId id="287" r:id="rId13"/>
    <p:sldId id="291" r:id="rId14"/>
    <p:sldId id="299" r:id="rId15"/>
    <p:sldId id="300" r:id="rId16"/>
    <p:sldId id="301" r:id="rId17"/>
    <p:sldId id="302" r:id="rId18"/>
    <p:sldId id="293" r:id="rId19"/>
    <p:sldId id="303" r:id="rId20"/>
    <p:sldId id="304" r:id="rId21"/>
    <p:sldId id="290" r:id="rId22"/>
    <p:sldId id="288" r:id="rId23"/>
    <p:sldId id="289" r:id="rId24"/>
    <p:sldId id="305" r:id="rId25"/>
    <p:sldId id="30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9"/>
    <p:restoredTop sz="81319"/>
  </p:normalViewPr>
  <p:slideViewPr>
    <p:cSldViewPr snapToGrid="0" snapToObjects="1">
      <p:cViewPr varScale="1">
        <p:scale>
          <a:sx n="102" d="100"/>
          <a:sy n="102" d="100"/>
        </p:scale>
        <p:origin x="792" y="176"/>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topic today is</a:t>
            </a:r>
            <a:r>
              <a:rPr lang="en-US" baseline="0" dirty="0"/>
              <a:t> a quick overview of how the web actually works. While we all know how to use it, there’s a whole process that we don’t really have to think about as users but that’s very important to think of as developers. </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2</a:t>
            </a:fld>
            <a:endParaRPr lang="en-US"/>
          </a:p>
        </p:txBody>
      </p:sp>
    </p:spTree>
    <p:extLst>
      <p:ext uri="{BB962C8B-B14F-4D97-AF65-F5344CB8AC3E}">
        <p14:creationId xmlns:p14="http://schemas.microsoft.com/office/powerpoint/2010/main" val="48854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have to understand in web programming out is </a:t>
            </a:r>
            <a:r>
              <a:rPr lang="en-US" i="1" dirty="0"/>
              <a:t>what actually happens when we use the web?</a:t>
            </a:r>
            <a:endParaRPr lang="en-US" i="0" baseline="0" dirty="0"/>
          </a:p>
          <a:p>
            <a:endParaRPr lang="en-US" dirty="0"/>
          </a:p>
          <a:p>
            <a:r>
              <a:rPr lang="en-US" dirty="0"/>
              <a:t>Everything accessible</a:t>
            </a:r>
            <a:r>
              <a:rPr lang="en-US" baseline="0" dirty="0"/>
              <a:t> on the internet follows a very simple pattern: somebody (or something, like a program) makes a request, and a server returns a response. Most problems we will face in web programming can be seen as a sort of handshake: you will look at what data you have and know, and figure out how to turn that into what data you need it to become. </a:t>
            </a:r>
          </a:p>
          <a:p>
            <a:br>
              <a:rPr lang="en-US" baseline="0" dirty="0"/>
            </a:br>
            <a:r>
              <a:rPr lang="en-US" baseline="0" dirty="0"/>
              <a:t>A request is some form of a question. When we go to a web page, we’re actually sending a server somewhere a request to receive some sort of data. Your job as a web programmer is to figure out how to work facilitate this communication between users and the data they want. You’re essentially acting as a translator for people to get the information that they’re looking for. The web is all about communication, even in its programming.</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3</a:t>
            </a:fld>
            <a:endParaRPr lang="en-US"/>
          </a:p>
        </p:txBody>
      </p:sp>
    </p:spTree>
    <p:extLst>
      <p:ext uri="{BB962C8B-B14F-4D97-AF65-F5344CB8AC3E}">
        <p14:creationId xmlns:p14="http://schemas.microsoft.com/office/powerpoint/2010/main" val="122469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we’re not actually programming in the backend yet</a:t>
            </a:r>
            <a:r>
              <a:rPr lang="en-US" baseline="0" dirty="0"/>
              <a:t> and dealing with sending requests and receiving responses, it’s important to have an understanding of what’s inside of a request. Keeping this in the back of our minds will make things much easier later on down the line.</a:t>
            </a:r>
          </a:p>
          <a:p>
            <a:endParaRPr lang="en-US" baseline="0" dirty="0"/>
          </a:p>
          <a:p>
            <a:r>
              <a:rPr lang="en-US" baseline="0" dirty="0"/>
              <a:t>When a user navigates to a </a:t>
            </a:r>
            <a:r>
              <a:rPr lang="en-US" baseline="0" dirty="0" err="1"/>
              <a:t>url</a:t>
            </a:r>
            <a:r>
              <a:rPr lang="en-US" baseline="0" dirty="0"/>
              <a:t>, the browser composes a request to send to a server on the user’s behalf. This request has a bunch of data, such as what page the user is asking for, what type of content the user expects to get back, and other data such as cookies that the server may have sent to the user.</a:t>
            </a:r>
          </a:p>
          <a:p>
            <a:endParaRPr lang="en-US" baseline="0" dirty="0"/>
          </a:p>
          <a:p>
            <a:r>
              <a:rPr lang="en-US" baseline="0" dirty="0"/>
              <a:t>On the right side of this slide, I’ve included a request from my computer to Google’s home page.</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5</a:t>
            </a:fld>
            <a:endParaRPr lang="en-US"/>
          </a:p>
        </p:txBody>
      </p:sp>
    </p:spTree>
    <p:extLst>
      <p:ext uri="{BB962C8B-B14F-4D97-AF65-F5344CB8AC3E}">
        <p14:creationId xmlns:p14="http://schemas.microsoft.com/office/powerpoint/2010/main" val="195509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server gets</a:t>
            </a:r>
            <a:r>
              <a:rPr lang="en-US" baseline="0" dirty="0"/>
              <a:t> a request, it has to interpret it and figure out what to do with that requests. Request from any browser will always come in the same format, but each server has its own way of handling these requests. Some part of the server has to take in that raw, plain request and turn it into a format that’s readable and understandable by the code on the server so that a response can be generated. </a:t>
            </a:r>
          </a:p>
          <a:p>
            <a:endParaRPr lang="en-US" baseline="0" dirty="0"/>
          </a:p>
          <a:p>
            <a:r>
              <a:rPr lang="en-US" baseline="0" dirty="0"/>
              <a:t>These requests contain all sorts of data for the programmer to account for, such as parameters that should be passed into the code (often signified in something called </a:t>
            </a:r>
            <a:r>
              <a:rPr lang="en-US" baseline="0" dirty="0" err="1"/>
              <a:t>querystring</a:t>
            </a:r>
            <a:r>
              <a:rPr lang="en-US" baseline="0" dirty="0"/>
              <a:t> </a:t>
            </a:r>
            <a:r>
              <a:rPr lang="en-US" baseline="0" dirty="0" err="1"/>
              <a:t>params</a:t>
            </a:r>
            <a:r>
              <a:rPr lang="en-US" baseline="0" dirty="0"/>
              <a:t>), or headers that describe the request for data. Cookies are a very important type of header that signify some sort of data that the server has told the browser to remember for the user such as a user id, or a language to show the website in.</a:t>
            </a:r>
          </a:p>
          <a:p>
            <a:endParaRPr lang="en-US" baseline="0" dirty="0"/>
          </a:p>
          <a:p>
            <a:r>
              <a:rPr lang="en-US" baseline="0" dirty="0"/>
              <a:t>Finally, and very importantly, the request can contain some sort of content of its own; it can send a message to the server in the request’s ‘body’ area, which is the data that the request wants the server to be aware of. This is a fundamental component to how the web works.</a:t>
            </a:r>
          </a:p>
        </p:txBody>
      </p:sp>
      <p:sp>
        <p:nvSpPr>
          <p:cNvPr id="4" name="Slide Number Placeholder 3"/>
          <p:cNvSpPr>
            <a:spLocks noGrp="1"/>
          </p:cNvSpPr>
          <p:nvPr>
            <p:ph type="sldNum" sz="quarter" idx="10"/>
          </p:nvPr>
        </p:nvSpPr>
        <p:spPr/>
        <p:txBody>
          <a:bodyPr/>
          <a:lstStyle/>
          <a:p>
            <a:fld id="{83145C16-070A-C64A-91F4-136D4B33E94F}" type="slidenum">
              <a:rPr lang="en-US" smtClean="0"/>
              <a:t>6</a:t>
            </a:fld>
            <a:endParaRPr lang="en-US"/>
          </a:p>
        </p:txBody>
      </p:sp>
    </p:spTree>
    <p:extLst>
      <p:ext uri="{BB962C8B-B14F-4D97-AF65-F5344CB8AC3E}">
        <p14:creationId xmlns:p14="http://schemas.microsoft.com/office/powerpoint/2010/main" val="166437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server’s response looks very similar to the request, but</a:t>
            </a:r>
            <a:r>
              <a:rPr lang="en-US" baseline="0" dirty="0"/>
              <a:t> looks nothing like what the user will see. To the right, we see the response that our request to Google sends back.</a:t>
            </a:r>
          </a:p>
          <a:p>
            <a:endParaRPr lang="en-US" baseline="0" dirty="0"/>
          </a:p>
          <a:p>
            <a:r>
              <a:rPr lang="en-US" baseline="0" dirty="0"/>
              <a:t>Let’s go to the terminal and see that response’s body, too:</a:t>
            </a:r>
          </a:p>
          <a:p>
            <a:endParaRPr lang="en-US" baseline="0" dirty="0"/>
          </a:p>
          <a:p>
            <a:r>
              <a:rPr lang="en-US" baseline="0" dirty="0"/>
              <a:t>	$ curl -D - https://</a:t>
            </a:r>
            <a:r>
              <a:rPr lang="en-US" baseline="0" dirty="0" err="1"/>
              <a:t>www.google.com</a:t>
            </a:r>
            <a:r>
              <a:rPr lang="en-US" baseline="0" dirty="0"/>
              <a:t>/</a:t>
            </a:r>
          </a:p>
          <a:p>
            <a:endParaRPr lang="en-US" baseline="0" dirty="0"/>
          </a:p>
          <a:p>
            <a:r>
              <a:rPr lang="en-US" baseline="0" dirty="0"/>
              <a:t>As you can tell, that’s a lot harder for most people to understand than what we see when we go to Google’s home page.</a:t>
            </a:r>
          </a:p>
          <a:p>
            <a:endParaRPr lang="en-US" dirty="0"/>
          </a:p>
          <a:p>
            <a:r>
              <a:rPr lang="en-US" dirty="0"/>
              <a:t>A server will send back a status code with the response, which is a number that signifies how the request</a:t>
            </a:r>
            <a:r>
              <a:rPr lang="en-US" baseline="0" dirty="0"/>
              <a:t> was met. You’ll commonly see a 200 status code to mean that the request was understood, valid, and that a response was able to be generated. A famous status code is </a:t>
            </a:r>
            <a:r>
              <a:rPr lang="en-US" i="1" baseline="0" dirty="0"/>
              <a:t>404</a:t>
            </a:r>
            <a:r>
              <a:rPr lang="en-US" i="0" baseline="0" dirty="0"/>
              <a:t>, which means that the server could not find the resource that the browser was trying to find. Even worse is a </a:t>
            </a:r>
            <a:r>
              <a:rPr lang="en-US" i="1" baseline="0" dirty="0"/>
              <a:t>500</a:t>
            </a:r>
            <a:r>
              <a:rPr lang="en-US" i="0" baseline="0" dirty="0"/>
              <a:t> status code, which means that an error so catastrophic occurred that the server could not generate a response.</a:t>
            </a:r>
          </a:p>
          <a:p>
            <a:endParaRPr lang="en-US" i="0" baseline="0" dirty="0"/>
          </a:p>
          <a:p>
            <a:r>
              <a:rPr lang="en-US" i="0" baseline="0" dirty="0"/>
              <a:t>As you can tell, that response also has a bunch of headers that describe the response. In this case, google has told us that the content is </a:t>
            </a:r>
            <a:r>
              <a:rPr lang="en-US" i="0" baseline="0" dirty="0" err="1"/>
              <a:t>gzip</a:t>
            </a:r>
            <a:r>
              <a:rPr lang="en-US" i="0" baseline="0" dirty="0"/>
              <a:t> encoded, and that the response is an html document. </a:t>
            </a:r>
          </a:p>
          <a:p>
            <a:endParaRPr lang="en-US" i="0" baseline="0" dirty="0"/>
          </a:p>
          <a:p>
            <a:r>
              <a:rPr lang="en-US" i="0" baseline="0" dirty="0"/>
              <a:t>For Google, the response was the text that makes up an HTML document. There’s many other types of responses, such as a JSON response – a representation of a some data instead of a page; there’s also file responses, plain text, or media elements. Your browser will handle many types of responses for the user. </a:t>
            </a:r>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7</a:t>
            </a:fld>
            <a:endParaRPr lang="en-US"/>
          </a:p>
        </p:txBody>
      </p:sp>
    </p:spTree>
    <p:extLst>
      <p:ext uri="{BB962C8B-B14F-4D97-AF65-F5344CB8AC3E}">
        <p14:creationId xmlns:p14="http://schemas.microsoft.com/office/powerpoint/2010/main" val="850821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probably most familiar</a:t>
            </a:r>
            <a:r>
              <a:rPr lang="en-US" baseline="0" dirty="0"/>
              <a:t> with accessing the web through a web browser such as Firefox, Google Chrome, or Safari. There are many different browsers but they all essentially allow you to do the same thing: they allow users to easily navigate through the internet, sending and receiving data, in such a way that the user can have no technical ability and still use it.</a:t>
            </a:r>
          </a:p>
          <a:p>
            <a:endParaRPr lang="en-US" baseline="0" dirty="0"/>
          </a:p>
          <a:p>
            <a:r>
              <a:rPr lang="en-US" baseline="0" dirty="0"/>
              <a:t>Browsers take content and render them in such a way that the data makes sense to a user in a familiar and approachable way. Under the hood, a browser allows a user to navigate to a </a:t>
            </a:r>
            <a:r>
              <a:rPr lang="en-US" baseline="0" dirty="0" err="1"/>
              <a:t>url</a:t>
            </a:r>
            <a:r>
              <a:rPr lang="en-US" baseline="0" dirty="0"/>
              <a:t> (by clicking a link or typing in an address), and then sends a request to a server somewhere on the internet on the user’s behalf. That request has a huge amount of data that the user will never have to think about; there’s data about the page the user is currently on, there’s data about the history between the user and the server, and quite a bit more. </a:t>
            </a:r>
          </a:p>
          <a:p>
            <a:endParaRPr lang="en-US" baseline="0" dirty="0"/>
          </a:p>
          <a:p>
            <a:r>
              <a:rPr lang="en-US" baseline="0" dirty="0"/>
              <a:t>After the browser makes that request and if the server is responding properly, the browser will take the response that the server gives to that request and reads it back, interprets the response, and shows the user the data in a way that makes sense; graphically, or by showing text, or whatnot.</a:t>
            </a:r>
          </a:p>
        </p:txBody>
      </p:sp>
      <p:sp>
        <p:nvSpPr>
          <p:cNvPr id="4" name="Slide Number Placeholder 3"/>
          <p:cNvSpPr>
            <a:spLocks noGrp="1"/>
          </p:cNvSpPr>
          <p:nvPr>
            <p:ph type="sldNum" sz="quarter" idx="10"/>
          </p:nvPr>
        </p:nvSpPr>
        <p:spPr/>
        <p:txBody>
          <a:bodyPr/>
          <a:lstStyle/>
          <a:p>
            <a:fld id="{83145C16-070A-C64A-91F4-136D4B33E94F}" type="slidenum">
              <a:rPr lang="en-US" smtClean="0"/>
              <a:t>9</a:t>
            </a:fld>
            <a:endParaRPr lang="en-US"/>
          </a:p>
        </p:txBody>
      </p:sp>
    </p:spTree>
    <p:extLst>
      <p:ext uri="{BB962C8B-B14F-4D97-AF65-F5344CB8AC3E}">
        <p14:creationId xmlns:p14="http://schemas.microsoft.com/office/powerpoint/2010/main" val="1522795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11</a:t>
            </a:fld>
            <a:endParaRPr lang="en-US"/>
          </a:p>
        </p:txBody>
      </p:sp>
    </p:spTree>
    <p:extLst>
      <p:ext uri="{BB962C8B-B14F-4D97-AF65-F5344CB8AC3E}">
        <p14:creationId xmlns:p14="http://schemas.microsoft.com/office/powerpoint/2010/main" val="164236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55C99-B438-AA4D-9242-226C204D8A7D}"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B944B4-0DAC-0F4A-9BC6-2F630AFC6F24}"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974A1-E6D2-9543-A732-3E7497FEE83D}"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2E059-F242-7E4F-8DE1-0C391DD94418}"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655751-C6EF-D440-8B62-FDF423F7D8BD}"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4410EA-861A-2345-AE4B-9E67F16F114D}"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CBB12-AE11-F840-8B45-2778E6D528CF}"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65AAD9-EC39-434E-AD45-F6E047A5CFC4}"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A963E0-DD08-F147-A1C3-88DC316D67D8}"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BA3ECF-2A53-8545-AC71-7452DC15F314}"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4153E-A757-F84F-A241-DC61223C73D2}"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8DA319-986A-124D-8B89-DB776A036D0A}"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xpressjs.com/en/starter/basic-rout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Hypertext_Transfer_Protocol#Request_metho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yblog.com/editor/" TargetMode="External"/><Relationship Id="rId2" Type="http://schemas.openxmlformats.org/officeDocument/2006/relationships/hyperlink" Target="http://coffeegrammer.com/closing-in-on-closure/" TargetMode="External"/><Relationship Id="rId1" Type="http://schemas.openxmlformats.org/officeDocument/2006/relationships/slideLayout" Target="../slideLayouts/slideLayout2.xml"/><Relationship Id="rId4" Type="http://schemas.openxmlformats.org/officeDocument/2006/relationships/hyperlink" Target="http://myblog.com/post/2.js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yblog.com/editor/" TargetMode="External"/><Relationship Id="rId2" Type="http://schemas.openxmlformats.org/officeDocument/2006/relationships/hyperlink" Target="http://coffeegrammer.com/closing-in-on-closure/" TargetMode="External"/><Relationship Id="rId1" Type="http://schemas.openxmlformats.org/officeDocument/2006/relationships/slideLayout" Target="../slideLayouts/slideLayout2.xml"/><Relationship Id="rId4" Type="http://schemas.openxmlformats.org/officeDocument/2006/relationships/hyperlink" Target="http://myblog.com/post/2.js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xpressjs.com/en/api.html#re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org/wiki/How_does_the_Internet_work" TargetMode="External"/><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googl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6: Fundamentals of Web Development</a:t>
            </a:r>
          </a:p>
        </p:txBody>
      </p:sp>
      <p:sp>
        <p:nvSpPr>
          <p:cNvPr id="3" name="Subtitle 2"/>
          <p:cNvSpPr>
            <a:spLocks noGrp="1"/>
          </p:cNvSpPr>
          <p:nvPr>
            <p:ph type="subTitle"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just web pages</a:t>
            </a:r>
          </a:p>
        </p:txBody>
      </p:sp>
      <p:sp>
        <p:nvSpPr>
          <p:cNvPr id="3" name="Content Placeholder 2"/>
          <p:cNvSpPr>
            <a:spLocks noGrp="1"/>
          </p:cNvSpPr>
          <p:nvPr>
            <p:ph idx="1"/>
          </p:nvPr>
        </p:nvSpPr>
        <p:spPr/>
        <p:txBody>
          <a:bodyPr>
            <a:normAutofit/>
          </a:bodyPr>
          <a:lstStyle/>
          <a:p>
            <a:r>
              <a:rPr lang="en-US" dirty="0"/>
              <a:t>There is a fundamental idea you must hold onto from now on:</a:t>
            </a:r>
          </a:p>
          <a:p>
            <a:pPr lvl="1"/>
            <a:r>
              <a:rPr lang="en-US" dirty="0"/>
              <a:t>Your server is </a:t>
            </a:r>
            <a:r>
              <a:rPr lang="en-US" b="1" dirty="0"/>
              <a:t>not</a:t>
            </a:r>
            <a:r>
              <a:rPr lang="en-US" dirty="0"/>
              <a:t> a tool to transmit a </a:t>
            </a:r>
            <a:r>
              <a:rPr lang="en-US" i="1" dirty="0"/>
              <a:t>web page</a:t>
            </a:r>
            <a:r>
              <a:rPr lang="en-US" dirty="0"/>
              <a:t> to a user</a:t>
            </a:r>
          </a:p>
          <a:p>
            <a:pPr lvl="1"/>
            <a:r>
              <a:rPr lang="en-US" dirty="0"/>
              <a:t>Your server is a tool to transmit information in response to a request</a:t>
            </a:r>
          </a:p>
          <a:p>
            <a:r>
              <a:rPr lang="en-US" dirty="0"/>
              <a:t>Web pages are a very small part of the internet. As a web developer:</a:t>
            </a:r>
          </a:p>
          <a:p>
            <a:pPr lvl="1"/>
            <a:r>
              <a:rPr lang="en-US" dirty="0"/>
              <a:t>You will transmit text that represents data in JSON format</a:t>
            </a:r>
          </a:p>
          <a:p>
            <a:pPr lvl="1"/>
            <a:r>
              <a:rPr lang="en-US" dirty="0"/>
              <a:t>You will transmit text that represents an HTML document</a:t>
            </a:r>
          </a:p>
          <a:p>
            <a:pPr lvl="1"/>
            <a:r>
              <a:rPr lang="en-US" dirty="0"/>
              <a:t>You will transmit text that represents an XML document</a:t>
            </a:r>
          </a:p>
          <a:p>
            <a:pPr lvl="1"/>
            <a:r>
              <a:rPr lang="en-US" dirty="0"/>
              <a:t>You will transmit binary data </a:t>
            </a:r>
          </a:p>
          <a:p>
            <a:pPr lvl="1"/>
            <a:r>
              <a:rPr lang="en-US" dirty="0"/>
              <a:t>You will transmit media files</a:t>
            </a:r>
          </a:p>
          <a:p>
            <a:r>
              <a:rPr lang="en-US" b="1" dirty="0"/>
              <a:t>None of these require a browser!</a:t>
            </a:r>
            <a:endParaRPr lang="en-US" dirty="0"/>
          </a:p>
          <a:p>
            <a:r>
              <a:rPr lang="en-US" dirty="0"/>
              <a:t>You will often write programs that make requests and rely on responses for data!</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4740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a:t>
            </a:r>
          </a:p>
        </p:txBody>
      </p:sp>
      <p:sp>
        <p:nvSpPr>
          <p:cNvPr id="3" name="Content Placeholder 2"/>
          <p:cNvSpPr>
            <a:spLocks noGrp="1"/>
          </p:cNvSpPr>
          <p:nvPr>
            <p:ph idx="1"/>
          </p:nvPr>
        </p:nvSpPr>
        <p:spPr/>
        <p:txBody>
          <a:bodyPr/>
          <a:lstStyle/>
          <a:p>
            <a:r>
              <a:rPr lang="en-US" dirty="0"/>
              <a:t>JSON is JavaScript Object Notation, a very popular way for representing data. </a:t>
            </a:r>
          </a:p>
          <a:p>
            <a:r>
              <a:rPr lang="en-US" dirty="0"/>
              <a:t>Many technologies in the modern era can easily communicate with each other by using JSON as a common way of representing data between them.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887" y="3594486"/>
            <a:ext cx="3581400" cy="2133600"/>
          </a:xfrm>
          <a:prstGeom prst="rect">
            <a:avLst/>
          </a:prstGeom>
        </p:spPr>
      </p:pic>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5565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Running a </a:t>
            </a:r>
            <a:r>
              <a:rPr lang="en-US" dirty="0" err="1"/>
              <a:t>Node.js</a:t>
            </a:r>
            <a:r>
              <a:rPr lang="en-US" dirty="0"/>
              <a:t> server</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4598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p:txBody>
          <a:bodyPr/>
          <a:lstStyle/>
          <a:p>
            <a:r>
              <a:rPr lang="en-US" dirty="0"/>
              <a:t>Express is a very popular node package that is distributed on NPM which allows you to configure and run an entire web server. </a:t>
            </a:r>
          </a:p>
          <a:p>
            <a:pPr lvl="1"/>
            <a:r>
              <a:rPr lang="en-US" dirty="0">
                <a:hlinkClick r:id="rId2"/>
              </a:rPr>
              <a:t>http://expressjs.com/</a:t>
            </a:r>
            <a:endParaRPr lang="en-US" dirty="0"/>
          </a:p>
          <a:p>
            <a:r>
              <a:rPr lang="en-US" dirty="0"/>
              <a:t>Express allows you to configure different routes and how they should compose a response.</a:t>
            </a:r>
          </a:p>
          <a:p>
            <a:r>
              <a:rPr lang="en-US" dirty="0"/>
              <a:t>Essentially, by using the Express module, you will use code to configure a server that will listen to requests and send out responses.</a:t>
            </a:r>
          </a:p>
          <a:p>
            <a:pPr lvl="1"/>
            <a:r>
              <a:rPr lang="en-US" b="1" dirty="0"/>
              <a:t>This is all a web server is! It’s not magic, it’s just something that takes in requests and sends back responses!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6997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route?</a:t>
            </a:r>
          </a:p>
        </p:txBody>
      </p:sp>
      <p:sp>
        <p:nvSpPr>
          <p:cNvPr id="3" name="Content Placeholder 2"/>
          <p:cNvSpPr>
            <a:spLocks noGrp="1"/>
          </p:cNvSpPr>
          <p:nvPr>
            <p:ph idx="1"/>
          </p:nvPr>
        </p:nvSpPr>
        <p:spPr/>
        <p:txBody>
          <a:bodyPr/>
          <a:lstStyle/>
          <a:p>
            <a:r>
              <a:rPr lang="en-US" i="1" dirty="0"/>
              <a:t>Routing</a:t>
            </a:r>
            <a:r>
              <a:rPr lang="en-US" dirty="0"/>
              <a:t> refers to determining how an application responds to a client request to a particular endpoint, which is a URI (or path) and a specific HTTP request method (GET, POST, and so on).</a:t>
            </a:r>
          </a:p>
          <a:p>
            <a:pPr lvl="1"/>
            <a:r>
              <a:rPr lang="en-US" dirty="0">
                <a:hlinkClick r:id="rId2"/>
              </a:rPr>
              <a:t>http://expressjs.com/en/starter/basic-routing.html</a:t>
            </a:r>
            <a:endParaRPr lang="en-US" dirty="0"/>
          </a:p>
          <a:p>
            <a:r>
              <a:rPr lang="en-US" dirty="0"/>
              <a:t>For your web applications, you will configure many routes that will each perform some action</a:t>
            </a:r>
          </a:p>
          <a:p>
            <a:r>
              <a:rPr lang="en-US" dirty="0"/>
              <a:t>By configuring routes, you can have the same URL perform different tasks based on having different request methods (HTTP Verbs)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390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Methods</a:t>
            </a:r>
          </a:p>
        </p:txBody>
      </p:sp>
      <p:sp>
        <p:nvSpPr>
          <p:cNvPr id="3" name="Content Placeholder 2"/>
          <p:cNvSpPr>
            <a:spLocks noGrp="1"/>
          </p:cNvSpPr>
          <p:nvPr>
            <p:ph idx="1"/>
          </p:nvPr>
        </p:nvSpPr>
        <p:spPr/>
        <p:txBody>
          <a:bodyPr>
            <a:normAutofit/>
          </a:bodyPr>
          <a:lstStyle/>
          <a:p>
            <a:r>
              <a:rPr lang="en-US" dirty="0"/>
              <a:t>There are many different types of request methods. </a:t>
            </a:r>
          </a:p>
          <a:p>
            <a:r>
              <a:rPr lang="en-US" dirty="0"/>
              <a:t>For this course, you will be using 4:</a:t>
            </a:r>
          </a:p>
          <a:p>
            <a:pPr lvl="1"/>
            <a:r>
              <a:rPr lang="en-US" dirty="0"/>
              <a:t>GET</a:t>
            </a:r>
          </a:p>
          <a:p>
            <a:pPr lvl="1"/>
            <a:r>
              <a:rPr lang="en-US" dirty="0"/>
              <a:t>POST </a:t>
            </a:r>
          </a:p>
          <a:p>
            <a:pPr lvl="1"/>
            <a:r>
              <a:rPr lang="en-US" dirty="0"/>
              <a:t>PUT</a:t>
            </a:r>
          </a:p>
          <a:p>
            <a:pPr lvl="1"/>
            <a:r>
              <a:rPr lang="en-US" dirty="0"/>
              <a:t>DELETE</a:t>
            </a:r>
          </a:p>
          <a:p>
            <a:r>
              <a:rPr lang="en-US" dirty="0"/>
              <a:t>Other methods:</a:t>
            </a:r>
          </a:p>
          <a:p>
            <a:pPr lvl="1"/>
            <a:r>
              <a:rPr lang="en-US" dirty="0">
                <a:hlinkClick r:id="rId2"/>
              </a:rPr>
              <a:t>https://en.wikipedia.org/wiki/Hypertext_Transfer_Protocol#Request_methods</a:t>
            </a:r>
            <a:r>
              <a:rPr lang="en-US" dirty="0"/>
              <a:t> </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3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Requests</a:t>
            </a:r>
          </a:p>
        </p:txBody>
      </p:sp>
      <p:sp>
        <p:nvSpPr>
          <p:cNvPr id="3" name="Content Placeholder 2"/>
          <p:cNvSpPr>
            <a:spLocks noGrp="1"/>
          </p:cNvSpPr>
          <p:nvPr>
            <p:ph idx="1"/>
          </p:nvPr>
        </p:nvSpPr>
        <p:spPr/>
        <p:txBody>
          <a:bodyPr/>
          <a:lstStyle/>
          <a:p>
            <a:r>
              <a:rPr lang="en-US" dirty="0"/>
              <a:t>Let us use a blog as an example.</a:t>
            </a:r>
          </a:p>
          <a:p>
            <a:r>
              <a:rPr lang="en-US" dirty="0"/>
              <a:t>GET requests are made when the client is requesting the representation of a resource</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graphicFrame>
        <p:nvGraphicFramePr>
          <p:cNvPr id="5" name="Table 4"/>
          <p:cNvGraphicFramePr>
            <a:graphicFrameLocks noGrp="1"/>
          </p:cNvGraphicFramePr>
          <p:nvPr>
            <p:extLst>
              <p:ext uri="{D42A27DB-BD31-4B8C-83A1-F6EECF244321}">
                <p14:modId xmlns:p14="http://schemas.microsoft.com/office/powerpoint/2010/main" val="1535930189"/>
              </p:ext>
            </p:extLst>
          </p:nvPr>
        </p:nvGraphicFramePr>
        <p:xfrm>
          <a:off x="1097280" y="2937934"/>
          <a:ext cx="10058400" cy="29311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dirty="0"/>
                        <a:t>Location</a:t>
                      </a:r>
                    </a:p>
                  </a:txBody>
                  <a:tcPr/>
                </a:tc>
                <a:tc>
                  <a:txBody>
                    <a:bodyPr/>
                    <a:lstStyle/>
                    <a:p>
                      <a:r>
                        <a:rPr lang="en-US" dirty="0"/>
                        <a:t>Client is requesting</a:t>
                      </a:r>
                      <a:r>
                        <a:rPr lang="is-IS" dirty="0"/>
                        <a:t>…</a:t>
                      </a:r>
                      <a:endParaRPr lang="en-US" dirty="0"/>
                    </a:p>
                  </a:txBody>
                  <a:tcPr/>
                </a:tc>
                <a:tc>
                  <a:txBody>
                    <a:bodyPr/>
                    <a:lstStyle/>
                    <a:p>
                      <a:r>
                        <a:rPr lang="en-US" dirty="0"/>
                        <a:t>Server is responding with</a:t>
                      </a:r>
                      <a:r>
                        <a:rPr lang="is-IS" dirty="0"/>
                        <a:t>…</a:t>
                      </a:r>
                      <a:endParaRPr lang="en-US" dirty="0"/>
                    </a:p>
                  </a:txBody>
                  <a:tcP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http://myblog.com/post/2/</a:t>
                      </a:r>
                      <a:endParaRPr lang="en-US" dirty="0"/>
                    </a:p>
                  </a:txBody>
                  <a:tcPr/>
                </a:tc>
                <a:tc>
                  <a:txBody>
                    <a:bodyPr/>
                    <a:lstStyle/>
                    <a:p>
                      <a:r>
                        <a:rPr lang="en-US" dirty="0"/>
                        <a:t>The blog post</a:t>
                      </a:r>
                      <a:r>
                        <a:rPr lang="en-US" baseline="0" dirty="0"/>
                        <a:t> with an id of </a:t>
                      </a:r>
                      <a:r>
                        <a:rPr lang="en-US" i="1" baseline="0" dirty="0"/>
                        <a:t>2</a:t>
                      </a:r>
                      <a:endParaRPr lang="en-US" dirty="0"/>
                    </a:p>
                  </a:txBody>
                  <a:tcPr/>
                </a:tc>
                <a:tc>
                  <a:txBody>
                    <a:bodyPr/>
                    <a:lstStyle/>
                    <a:p>
                      <a:r>
                        <a:rPr lang="en-US" dirty="0"/>
                        <a:t>An</a:t>
                      </a:r>
                      <a:r>
                        <a:rPr lang="en-US" baseline="0" dirty="0"/>
                        <a:t> HTML document with the content of the blog post</a:t>
                      </a:r>
                      <a:endParaRPr lang="en-US" dirty="0"/>
                    </a:p>
                  </a:txBody>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http://myblog.com/</a:t>
                      </a:r>
                      <a:endParaRPr lang="en-US" dirty="0"/>
                    </a:p>
                  </a:txBody>
                  <a:tcPr/>
                </a:tc>
                <a:tc>
                  <a:txBody>
                    <a:bodyPr/>
                    <a:lstStyle/>
                    <a:p>
                      <a:r>
                        <a:rPr lang="en-US" dirty="0"/>
                        <a:t>The home page of the blog</a:t>
                      </a:r>
                    </a:p>
                  </a:txBody>
                  <a:tcPr/>
                </a:tc>
                <a:tc>
                  <a:txBody>
                    <a:bodyPr/>
                    <a:lstStyle/>
                    <a:p>
                      <a:r>
                        <a:rPr lang="en-US" dirty="0"/>
                        <a:t>An HTML document the most</a:t>
                      </a:r>
                      <a:r>
                        <a:rPr lang="en-US" baseline="0" dirty="0"/>
                        <a:t> recent posts</a:t>
                      </a:r>
                      <a:endParaRPr lang="en-US" dirty="0"/>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http://myblog.com/editor/</a:t>
                      </a:r>
                      <a:endParaRPr lang="en-US" dirty="0"/>
                    </a:p>
                  </a:txBody>
                  <a:tcPr/>
                </a:tc>
                <a:tc>
                  <a:txBody>
                    <a:bodyPr/>
                    <a:lstStyle/>
                    <a:p>
                      <a:r>
                        <a:rPr lang="en-US" dirty="0"/>
                        <a:t>A</a:t>
                      </a:r>
                      <a:r>
                        <a:rPr lang="en-US" baseline="0" dirty="0"/>
                        <a:t> page with an editor to write new blog posts</a:t>
                      </a:r>
                      <a:endParaRPr lang="en-US" dirty="0"/>
                    </a:p>
                  </a:txBody>
                  <a:tcPr/>
                </a:tc>
                <a:tc>
                  <a:txBody>
                    <a:bodyPr/>
                    <a:lstStyle/>
                    <a:p>
                      <a:r>
                        <a:rPr lang="en-US" dirty="0"/>
                        <a:t>An</a:t>
                      </a:r>
                      <a:r>
                        <a:rPr lang="en-US" baseline="0" dirty="0"/>
                        <a:t> HTML document with an editor to write posts in</a:t>
                      </a:r>
                      <a:endParaRPr lang="en-US" dirty="0"/>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http://myblog.com/post/2.json</a:t>
                      </a:r>
                      <a:endParaRPr lang="en-US" dirty="0"/>
                    </a:p>
                  </a:txBody>
                  <a:tcPr/>
                </a:tc>
                <a:tc>
                  <a:txBody>
                    <a:bodyPr/>
                    <a:lstStyle/>
                    <a:p>
                      <a:r>
                        <a:rPr lang="en-US" dirty="0"/>
                        <a:t>The blog post</a:t>
                      </a:r>
                      <a:r>
                        <a:rPr lang="en-US" baseline="0" dirty="0"/>
                        <a:t> with an id of </a:t>
                      </a:r>
                      <a:r>
                        <a:rPr lang="en-US" i="1" baseline="0" dirty="0"/>
                        <a:t>2</a:t>
                      </a:r>
                      <a:endParaRPr lang="en-US" dirty="0"/>
                    </a:p>
                  </a:txBody>
                  <a:tcPr/>
                </a:tc>
                <a:tc>
                  <a:txBody>
                    <a:bodyPr/>
                    <a:lstStyle/>
                    <a:p>
                      <a:r>
                        <a:rPr lang="en-US" dirty="0"/>
                        <a:t>A JSON document representing</a:t>
                      </a:r>
                      <a:r>
                        <a:rPr lang="en-US" baseline="0" dirty="0"/>
                        <a:t> the content of a blog post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3611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Requests</a:t>
            </a:r>
          </a:p>
        </p:txBody>
      </p:sp>
      <p:sp>
        <p:nvSpPr>
          <p:cNvPr id="3" name="Content Placeholder 2"/>
          <p:cNvSpPr>
            <a:spLocks noGrp="1"/>
          </p:cNvSpPr>
          <p:nvPr>
            <p:ph idx="1"/>
          </p:nvPr>
        </p:nvSpPr>
        <p:spPr/>
        <p:txBody>
          <a:bodyPr/>
          <a:lstStyle/>
          <a:p>
            <a:r>
              <a:rPr lang="en-US" dirty="0"/>
              <a:t>POST requests are made when the client is requesting to create some form of resource.</a:t>
            </a:r>
          </a:p>
          <a:p>
            <a:r>
              <a:rPr lang="en-US" dirty="0"/>
              <a:t>POST data comes with a message body that describes </a:t>
            </a:r>
            <a:r>
              <a:rPr lang="en-US"/>
              <a:t>the content </a:t>
            </a:r>
            <a:endParaRPr lang="en-US" dirty="0"/>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graphicFrame>
        <p:nvGraphicFramePr>
          <p:cNvPr id="5" name="Table 4"/>
          <p:cNvGraphicFramePr>
            <a:graphicFrameLocks noGrp="1"/>
          </p:cNvGraphicFramePr>
          <p:nvPr>
            <p:extLst>
              <p:ext uri="{D42A27DB-BD31-4B8C-83A1-F6EECF244321}">
                <p14:modId xmlns:p14="http://schemas.microsoft.com/office/powerpoint/2010/main" val="1884804529"/>
              </p:ext>
            </p:extLst>
          </p:nvPr>
        </p:nvGraphicFramePr>
        <p:xfrm>
          <a:off x="1097280" y="2937934"/>
          <a:ext cx="10058400" cy="29311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70840">
                <a:tc>
                  <a:txBody>
                    <a:bodyPr/>
                    <a:lstStyle/>
                    <a:p>
                      <a:r>
                        <a:rPr lang="en-US" dirty="0"/>
                        <a:t>Location</a:t>
                      </a:r>
                    </a:p>
                  </a:txBody>
                  <a:tcPr/>
                </a:tc>
                <a:tc>
                  <a:txBody>
                    <a:bodyPr/>
                    <a:lstStyle/>
                    <a:p>
                      <a:r>
                        <a:rPr lang="en-US" dirty="0"/>
                        <a:t>Client is requesting</a:t>
                      </a:r>
                      <a:r>
                        <a:rPr lang="is-IS" dirty="0"/>
                        <a:t>…</a:t>
                      </a:r>
                      <a:endParaRPr lang="en-US" dirty="0"/>
                    </a:p>
                  </a:txBody>
                  <a:tcPr/>
                </a:tc>
                <a:tc>
                  <a:txBody>
                    <a:bodyPr/>
                    <a:lstStyle/>
                    <a:p>
                      <a:r>
                        <a:rPr lang="en-US" dirty="0"/>
                        <a:t>Server is responding with</a:t>
                      </a:r>
                      <a:r>
                        <a:rPr lang="is-IS" dirty="0"/>
                        <a:t>…</a:t>
                      </a:r>
                      <a:endParaRPr lang="en-US" dirty="0"/>
                    </a:p>
                  </a:txBody>
                  <a:tcPr/>
                </a:tc>
                <a:extLst>
                  <a:ext uri="{0D108BD9-81ED-4DB2-BD59-A6C34878D82A}">
                    <a16:rowId xmlns:a16="http://schemas.microsoft.com/office/drawing/2014/main"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http://myblog.com/post/</a:t>
                      </a:r>
                      <a:endParaRPr lang="en-US" dirty="0"/>
                    </a:p>
                  </a:txBody>
                  <a:tcPr/>
                </a:tc>
                <a:tc>
                  <a:txBody>
                    <a:bodyPr/>
                    <a:lstStyle/>
                    <a:p>
                      <a:r>
                        <a:rPr lang="en-US" dirty="0"/>
                        <a:t>That a blog post be created with</a:t>
                      </a:r>
                    </a:p>
                  </a:txBody>
                  <a:tcPr/>
                </a:tc>
                <a:tc>
                  <a:txBody>
                    <a:bodyPr/>
                    <a:lstStyle/>
                    <a:p>
                      <a:r>
                        <a:rPr lang="en-US" dirty="0"/>
                        <a:t>An</a:t>
                      </a:r>
                      <a:r>
                        <a:rPr lang="en-US" baseline="0" dirty="0"/>
                        <a:t> HTML document with the content of the blog post</a:t>
                      </a:r>
                      <a:endParaRPr lang="en-US" dirty="0"/>
                    </a:p>
                  </a:txBody>
                  <a:tcPr/>
                </a:tc>
                <a:extLst>
                  <a:ext uri="{0D108BD9-81ED-4DB2-BD59-A6C34878D82A}">
                    <a16:rowId xmlns:a16="http://schemas.microsoft.com/office/drawing/2014/main"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http://myblog.com/</a:t>
                      </a:r>
                      <a:endParaRPr lang="en-US" dirty="0"/>
                    </a:p>
                  </a:txBody>
                  <a:tcPr/>
                </a:tc>
                <a:tc>
                  <a:txBody>
                    <a:bodyPr/>
                    <a:lstStyle/>
                    <a:p>
                      <a:r>
                        <a:rPr lang="en-US" dirty="0"/>
                        <a:t>The home page of the blog</a:t>
                      </a:r>
                    </a:p>
                  </a:txBody>
                  <a:tcPr/>
                </a:tc>
                <a:tc>
                  <a:txBody>
                    <a:bodyPr/>
                    <a:lstStyle/>
                    <a:p>
                      <a:r>
                        <a:rPr lang="en-US" dirty="0"/>
                        <a:t>An HTML document the most</a:t>
                      </a:r>
                      <a:r>
                        <a:rPr lang="en-US" baseline="0" dirty="0"/>
                        <a:t> recent posts</a:t>
                      </a:r>
                      <a:endParaRPr lang="en-US" dirty="0"/>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http://myblog.com/editor/</a:t>
                      </a:r>
                      <a:endParaRPr lang="en-US" dirty="0"/>
                    </a:p>
                  </a:txBody>
                  <a:tcPr/>
                </a:tc>
                <a:tc>
                  <a:txBody>
                    <a:bodyPr/>
                    <a:lstStyle/>
                    <a:p>
                      <a:r>
                        <a:rPr lang="en-US" dirty="0"/>
                        <a:t>A</a:t>
                      </a:r>
                      <a:r>
                        <a:rPr lang="en-US" baseline="0" dirty="0"/>
                        <a:t> page with an editor to write new blog posts</a:t>
                      </a:r>
                      <a:endParaRPr lang="en-US" dirty="0"/>
                    </a:p>
                  </a:txBody>
                  <a:tcPr/>
                </a:tc>
                <a:tc>
                  <a:txBody>
                    <a:bodyPr/>
                    <a:lstStyle/>
                    <a:p>
                      <a:r>
                        <a:rPr lang="en-US" dirty="0"/>
                        <a:t>An</a:t>
                      </a:r>
                      <a:r>
                        <a:rPr lang="en-US" baseline="0" dirty="0"/>
                        <a:t> HTML document with an editor to write posts in</a:t>
                      </a:r>
                      <a:endParaRPr lang="en-US" dirty="0"/>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http://myblog.com/post/2.json</a:t>
                      </a:r>
                      <a:endParaRPr lang="en-US" dirty="0"/>
                    </a:p>
                  </a:txBody>
                  <a:tcPr/>
                </a:tc>
                <a:tc>
                  <a:txBody>
                    <a:bodyPr/>
                    <a:lstStyle/>
                    <a:p>
                      <a:r>
                        <a:rPr lang="en-US" dirty="0"/>
                        <a:t>The blog post</a:t>
                      </a:r>
                      <a:r>
                        <a:rPr lang="en-US" baseline="0" dirty="0"/>
                        <a:t> with an id of </a:t>
                      </a:r>
                      <a:r>
                        <a:rPr lang="en-US" i="1" baseline="0" dirty="0"/>
                        <a:t>2</a:t>
                      </a:r>
                      <a:endParaRPr lang="en-US" dirty="0"/>
                    </a:p>
                  </a:txBody>
                  <a:tcPr/>
                </a:tc>
                <a:tc>
                  <a:txBody>
                    <a:bodyPr/>
                    <a:lstStyle/>
                    <a:p>
                      <a:r>
                        <a:rPr lang="en-US" dirty="0"/>
                        <a:t>A JSON document representing</a:t>
                      </a:r>
                      <a:r>
                        <a:rPr lang="en-US" baseline="0" dirty="0"/>
                        <a:t> the content of a blog post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9587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route modules</a:t>
            </a:r>
          </a:p>
        </p:txBody>
      </p:sp>
      <p:sp>
        <p:nvSpPr>
          <p:cNvPr id="3" name="Content Placeholder 2"/>
          <p:cNvSpPr>
            <a:spLocks noGrp="1"/>
          </p:cNvSpPr>
          <p:nvPr>
            <p:ph idx="1"/>
          </p:nvPr>
        </p:nvSpPr>
        <p:spPr/>
        <p:txBody>
          <a:bodyPr/>
          <a:lstStyle/>
          <a:p>
            <a:r>
              <a:rPr lang="en-US" dirty="0"/>
              <a:t>If you open </a:t>
            </a:r>
            <a:r>
              <a:rPr lang="en-US" i="1" dirty="0"/>
              <a:t>routes/</a:t>
            </a:r>
            <a:r>
              <a:rPr lang="en-US" i="1" dirty="0" err="1"/>
              <a:t>posts.js</a:t>
            </a:r>
            <a:r>
              <a:rPr lang="en-US" dirty="0"/>
              <a:t>, you will see a router being created, with three routes setup; one to get a list of all posts, one to create a new post, and one to get a specific post.</a:t>
            </a:r>
          </a:p>
          <a:p>
            <a:r>
              <a:rPr lang="en-US" dirty="0"/>
              <a:t>A router is a set of rules that dictate how to respond to requests with particular paths and HTTP verbs.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3425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Organization</a:t>
            </a:r>
          </a:p>
        </p:txBody>
      </p:sp>
      <p:sp>
        <p:nvSpPr>
          <p:cNvPr id="3" name="Content Placeholder 2"/>
          <p:cNvSpPr>
            <a:spLocks noGrp="1"/>
          </p:cNvSpPr>
          <p:nvPr>
            <p:ph idx="1"/>
          </p:nvPr>
        </p:nvSpPr>
        <p:spPr/>
        <p:txBody>
          <a:bodyPr/>
          <a:lstStyle/>
          <a:p>
            <a:r>
              <a:rPr lang="en-US" dirty="0"/>
              <a:t>When running a server, running </a:t>
            </a:r>
            <a:r>
              <a:rPr lang="en-US" i="1" dirty="0" err="1"/>
              <a:t>npm</a:t>
            </a:r>
            <a:r>
              <a:rPr lang="en-US" i="1" dirty="0"/>
              <a:t> start</a:t>
            </a:r>
            <a:r>
              <a:rPr lang="en-US" dirty="0"/>
              <a:t> should start your server and print a message with its address (including port).</a:t>
            </a:r>
          </a:p>
          <a:p>
            <a:r>
              <a:rPr lang="en-US" dirty="0"/>
              <a:t>You will have:</a:t>
            </a:r>
          </a:p>
          <a:p>
            <a:pPr lvl="1"/>
            <a:r>
              <a:rPr lang="en-US" dirty="0"/>
              <a:t>A file that creates, configures, and runs your server (</a:t>
            </a:r>
            <a:r>
              <a:rPr lang="en-US" dirty="0" err="1"/>
              <a:t>app.js</a:t>
            </a:r>
            <a:r>
              <a:rPr lang="en-US" dirty="0"/>
              <a:t>)</a:t>
            </a:r>
          </a:p>
          <a:p>
            <a:pPr lvl="1"/>
            <a:r>
              <a:rPr lang="en-US" dirty="0"/>
              <a:t>A folder with all your route modules (./routes)</a:t>
            </a:r>
          </a:p>
          <a:p>
            <a:pPr lvl="2"/>
            <a:r>
              <a:rPr lang="en-US" dirty="0"/>
              <a:t>An index file in the route folder that returns a function that attaches all your routes to your app (./routes/</a:t>
            </a:r>
            <a:r>
              <a:rPr lang="en-US" dirty="0" err="1"/>
              <a:t>index.js</a:t>
            </a:r>
            <a:r>
              <a:rPr lang="en-US" dirty="0"/>
              <a:t>)</a:t>
            </a:r>
          </a:p>
          <a:p>
            <a:pPr lvl="2"/>
            <a:r>
              <a:rPr lang="en-US" dirty="0"/>
              <a:t>Route modules (./routes/</a:t>
            </a:r>
            <a:r>
              <a:rPr lang="en-US" dirty="0" err="1"/>
              <a:t>posts.js</a:t>
            </a:r>
            <a:r>
              <a:rPr lang="en-US" dirty="0"/>
              <a:t>)</a:t>
            </a:r>
          </a:p>
          <a:p>
            <a:pPr lvl="1"/>
            <a:r>
              <a:rPr lang="en-US" dirty="0"/>
              <a:t>A folder for your data access layer modules (./data)</a:t>
            </a:r>
          </a:p>
          <a:p>
            <a:pPr lvl="2"/>
            <a:r>
              <a:rPr lang="en-US" dirty="0"/>
              <a:t>Your connection (./data/</a:t>
            </a:r>
            <a:r>
              <a:rPr lang="en-US" dirty="0" err="1"/>
              <a:t>mongoConnection.js</a:t>
            </a:r>
            <a:r>
              <a:rPr lang="en-US" dirty="0"/>
              <a:t>)</a:t>
            </a:r>
          </a:p>
          <a:p>
            <a:pPr lvl="2"/>
            <a:r>
              <a:rPr lang="en-US" dirty="0"/>
              <a:t>Your collection file  (./data/</a:t>
            </a:r>
            <a:r>
              <a:rPr lang="en-US" dirty="0" err="1"/>
              <a:t>mongoCollection.js</a:t>
            </a:r>
            <a:r>
              <a:rPr lang="en-US" dirty="0"/>
              <a:t>) </a:t>
            </a:r>
          </a:p>
          <a:p>
            <a:pPr lvl="2"/>
            <a:r>
              <a:rPr lang="en-US" dirty="0"/>
              <a:t>Your data modules (./data/</a:t>
            </a:r>
            <a:r>
              <a:rPr lang="en-US" dirty="0" err="1"/>
              <a:t>posts.js</a:t>
            </a:r>
            <a:r>
              <a:rPr lang="en-US" dirty="0"/>
              <a:t>)</a:t>
            </a:r>
          </a:p>
          <a:p>
            <a:pPr lvl="2"/>
            <a:r>
              <a:rPr lang="en-US" dirty="0"/>
              <a:t>Potentially, an index file that exports all other data access modules</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3362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web, and how does it work?</a:t>
            </a: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7521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Requiring a folder</a:t>
            </a:r>
          </a:p>
        </p:txBody>
      </p:sp>
      <p:sp>
        <p:nvSpPr>
          <p:cNvPr id="3" name="Content Placeholder 2"/>
          <p:cNvSpPr>
            <a:spLocks noGrp="1"/>
          </p:cNvSpPr>
          <p:nvPr>
            <p:ph idx="1"/>
          </p:nvPr>
        </p:nvSpPr>
        <p:spPr/>
        <p:txBody>
          <a:bodyPr/>
          <a:lstStyle/>
          <a:p>
            <a:r>
              <a:rPr lang="en-US" dirty="0"/>
              <a:t>You may require a folder by placing a file called </a:t>
            </a:r>
            <a:r>
              <a:rPr lang="en-US" b="1" dirty="0" err="1"/>
              <a:t>index.js</a:t>
            </a:r>
            <a:r>
              <a:rPr lang="en-US" dirty="0"/>
              <a:t> inside the folder.</a:t>
            </a:r>
          </a:p>
          <a:p>
            <a:r>
              <a:rPr lang="en-US" dirty="0"/>
              <a:t>This is useful for organizing things, such as defining all your routes in a </a:t>
            </a:r>
            <a:r>
              <a:rPr lang="en-US" i="1" dirty="0"/>
              <a:t>routes</a:t>
            </a:r>
            <a:r>
              <a:rPr lang="en-US" dirty="0"/>
              <a:t> folder and all your data modules in a </a:t>
            </a:r>
            <a:r>
              <a:rPr lang="en-US" i="1" dirty="0"/>
              <a:t>data</a:t>
            </a:r>
            <a:r>
              <a:rPr lang="en-US" dirty="0"/>
              <a:t> folder.</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5319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Node.js</a:t>
            </a:r>
            <a:r>
              <a:rPr lang="en-US" dirty="0"/>
              <a:t> as an API (GET)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51632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purpose</a:t>
            </a:r>
          </a:p>
        </p:txBody>
      </p:sp>
      <p:sp>
        <p:nvSpPr>
          <p:cNvPr id="3" name="Content Placeholder 2"/>
          <p:cNvSpPr>
            <a:spLocks noGrp="1"/>
          </p:cNvSpPr>
          <p:nvPr>
            <p:ph idx="1"/>
          </p:nvPr>
        </p:nvSpPr>
        <p:spPr/>
        <p:txBody>
          <a:bodyPr/>
          <a:lstStyle/>
          <a:p>
            <a:r>
              <a:rPr lang="en-US" dirty="0"/>
              <a:t>The purpose of our first servers will be simple: to create an API (Application Program Interface)</a:t>
            </a:r>
          </a:p>
          <a:p>
            <a:pPr lvl="1"/>
            <a:r>
              <a:rPr lang="en-US" dirty="0"/>
              <a:t>An API is a way to interact with a program.</a:t>
            </a:r>
          </a:p>
          <a:p>
            <a:r>
              <a:rPr lang="en-US" dirty="0"/>
              <a:t>We will begin with treating our servers as an access point to run our applications.</a:t>
            </a:r>
          </a:p>
          <a:p>
            <a:r>
              <a:rPr lang="en-US" dirty="0"/>
              <a:t>Our first server will allow us to </a:t>
            </a:r>
            <a:r>
              <a:rPr lang="en-US" b="1" dirty="0"/>
              <a:t>read </a:t>
            </a:r>
            <a:r>
              <a:rPr lang="en-US" dirty="0"/>
              <a:t>some blog posts that will be stored in MongoDB.</a:t>
            </a:r>
            <a:endParaRPr lang="is-IS" b="1"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55805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Seeding our database</a:t>
            </a:r>
          </a:p>
        </p:txBody>
      </p:sp>
      <p:sp>
        <p:nvSpPr>
          <p:cNvPr id="3" name="Content Placeholder 2"/>
          <p:cNvSpPr>
            <a:spLocks noGrp="1"/>
          </p:cNvSpPr>
          <p:nvPr>
            <p:ph idx="1"/>
          </p:nvPr>
        </p:nvSpPr>
        <p:spPr/>
        <p:txBody>
          <a:bodyPr/>
          <a:lstStyle/>
          <a:p>
            <a:r>
              <a:rPr lang="en-US" dirty="0"/>
              <a:t>“Seeding” a database means adding initial data.</a:t>
            </a:r>
          </a:p>
          <a:p>
            <a:r>
              <a:rPr lang="en-US" dirty="0"/>
              <a:t>By running </a:t>
            </a:r>
            <a:r>
              <a:rPr lang="en-US" i="1" dirty="0" err="1"/>
              <a:t>npm</a:t>
            </a:r>
            <a:r>
              <a:rPr lang="en-US" i="1" dirty="0"/>
              <a:t> run seed</a:t>
            </a:r>
            <a:r>
              <a:rPr lang="en-US" dirty="0"/>
              <a:t> we can run a task we’ve defined in our </a:t>
            </a:r>
            <a:r>
              <a:rPr lang="en-US" dirty="0" err="1"/>
              <a:t>package.json</a:t>
            </a:r>
            <a:r>
              <a:rPr lang="en-US" dirty="0"/>
              <a:t> file, which will run a script that will seed our database with a single user and a single post.</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6074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data</a:t>
            </a:r>
          </a:p>
        </p:txBody>
      </p:sp>
      <p:sp>
        <p:nvSpPr>
          <p:cNvPr id="3" name="Content Placeholder 2"/>
          <p:cNvSpPr>
            <a:spLocks noGrp="1"/>
          </p:cNvSpPr>
          <p:nvPr>
            <p:ph idx="1"/>
          </p:nvPr>
        </p:nvSpPr>
        <p:spPr/>
        <p:txBody>
          <a:bodyPr/>
          <a:lstStyle/>
          <a:p>
            <a:r>
              <a:rPr lang="en-US" dirty="0"/>
              <a:t>There is a great deal of data available in a request! For now, we will be focusing on requests and only be making simple responses.</a:t>
            </a:r>
          </a:p>
          <a:p>
            <a:r>
              <a:rPr lang="en-US" dirty="0"/>
              <a:t>In our blog, we will be using request parameters</a:t>
            </a:r>
          </a:p>
          <a:p>
            <a:pPr lvl="1"/>
            <a:r>
              <a:rPr lang="en-US" dirty="0"/>
              <a:t>Request parameters are dynamic parameters we define in our route.</a:t>
            </a:r>
          </a:p>
          <a:p>
            <a:r>
              <a:rPr lang="en-US" dirty="0"/>
              <a:t>You should read up on the API for request data</a:t>
            </a:r>
          </a:p>
          <a:p>
            <a:pPr lvl="1"/>
            <a:r>
              <a:rPr lang="en-US" dirty="0">
                <a:hlinkClick r:id="rId2"/>
              </a:rPr>
              <a:t>http://expressjs.com/en/api.html#req</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96290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3" name="Content Placeholder 2"/>
          <p:cNvSpPr>
            <a:spLocks noGrp="1"/>
          </p:cNvSpPr>
          <p:nvPr>
            <p:ph idx="1"/>
          </p:nvPr>
        </p:nvSpPr>
        <p:spPr/>
        <p:txBody>
          <a:bodyPr/>
          <a:lstStyle/>
          <a:p>
            <a:r>
              <a:rPr lang="en-US" dirty="0"/>
              <a:t>For now, we will only be using two response methods:</a:t>
            </a:r>
          </a:p>
          <a:p>
            <a:pPr lvl="1"/>
            <a:r>
              <a:rPr lang="en-US" i="1" dirty="0" err="1"/>
              <a:t>res.json</a:t>
            </a:r>
            <a:r>
              <a:rPr lang="en-US" i="1" dirty="0"/>
              <a:t>(</a:t>
            </a:r>
            <a:r>
              <a:rPr lang="en-US" i="1" dirty="0" err="1"/>
              <a:t>someData</a:t>
            </a:r>
            <a:r>
              <a:rPr lang="en-US" i="1" dirty="0"/>
              <a:t>)</a:t>
            </a:r>
            <a:r>
              <a:rPr lang="en-US" dirty="0"/>
              <a:t> will send a JSON object as the response with a status code of 200 (unless otherwise specified)</a:t>
            </a:r>
          </a:p>
          <a:p>
            <a:pPr lvl="1"/>
            <a:r>
              <a:rPr lang="en-US" i="1" dirty="0" err="1"/>
              <a:t>res.sendStatus</a:t>
            </a:r>
            <a:r>
              <a:rPr lang="en-US" i="1" dirty="0"/>
              <a:t>(</a:t>
            </a:r>
            <a:r>
              <a:rPr lang="en-US" i="1" dirty="0" err="1"/>
              <a:t>statusCode</a:t>
            </a:r>
            <a:r>
              <a:rPr lang="en-US" i="1" dirty="0"/>
              <a:t>)</a:t>
            </a:r>
            <a:r>
              <a:rPr lang="en-US" dirty="0"/>
              <a:t> will </a:t>
            </a:r>
            <a:r>
              <a:rPr lang="en-US"/>
              <a:t>issue a response with the provided status code</a:t>
            </a:r>
            <a:endParaRPr lang="en-US" i="1"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26118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Core Process of the Web</a:t>
            </a:r>
          </a:p>
        </p:txBody>
      </p:sp>
      <p:sp>
        <p:nvSpPr>
          <p:cNvPr id="3" name="Content Placeholder 2"/>
          <p:cNvSpPr>
            <a:spLocks noGrp="1"/>
          </p:cNvSpPr>
          <p:nvPr>
            <p:ph idx="1"/>
          </p:nvPr>
        </p:nvSpPr>
        <p:spPr/>
        <p:txBody>
          <a:bodyPr/>
          <a:lstStyle/>
          <a:p>
            <a:r>
              <a:rPr lang="en-US" dirty="0"/>
              <a:t>At the end of the day, the web is all about the communication of ideas. Everything in the web can be seen as a </a:t>
            </a:r>
            <a:r>
              <a:rPr lang="en-US" b="1" dirty="0"/>
              <a:t>request</a:t>
            </a:r>
            <a:r>
              <a:rPr lang="en-US" dirty="0"/>
              <a:t> and a </a:t>
            </a:r>
            <a:r>
              <a:rPr lang="en-US" b="1" dirty="0"/>
              <a:t>response</a:t>
            </a:r>
            <a:endParaRPr lang="en-US" dirty="0"/>
          </a:p>
          <a:p>
            <a:pPr lvl="1"/>
            <a:r>
              <a:rPr lang="en-US" dirty="0"/>
              <a:t>When you go to a news website, you’re requesting news and receiving news in response.</a:t>
            </a:r>
          </a:p>
          <a:p>
            <a:pPr lvl="1"/>
            <a:r>
              <a:rPr lang="en-US" dirty="0"/>
              <a:t>When you go to a shopping website, you’re requesting product information and receiving relevant information.</a:t>
            </a:r>
          </a:p>
          <a:p>
            <a:pPr lvl="1"/>
            <a:r>
              <a:rPr lang="en-US" dirty="0"/>
              <a:t>When your server receives input, it determines what to do with that input and outputs the proper response.</a:t>
            </a:r>
          </a:p>
          <a:p>
            <a:r>
              <a:rPr lang="en-US" dirty="0"/>
              <a:t>Your duty as a web developer is to make that communication possible. Your programs will get a request and give a response, and allow that communication to occur as smoothly as possible.</a:t>
            </a:r>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94332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request</a:t>
            </a:r>
          </a:p>
        </p:txBody>
      </p:sp>
      <p:sp>
        <p:nvSpPr>
          <p:cNvPr id="3" name="Content Placeholder 2"/>
          <p:cNvSpPr>
            <a:spLocks noGrp="1"/>
          </p:cNvSpPr>
          <p:nvPr>
            <p:ph idx="1"/>
          </p:nvPr>
        </p:nvSpPr>
        <p:spPr/>
        <p:txBody>
          <a:bodyPr/>
          <a:lstStyle/>
          <a:p>
            <a:r>
              <a:rPr lang="en-US" dirty="0"/>
              <a:t>Every time you navigate to a website, your browser sends a </a:t>
            </a:r>
            <a:r>
              <a:rPr lang="en-US" b="1" dirty="0"/>
              <a:t>request</a:t>
            </a:r>
            <a:r>
              <a:rPr lang="en-US" dirty="0"/>
              <a:t> on your behalf to the server.</a:t>
            </a:r>
          </a:p>
          <a:p>
            <a:pPr lvl="1"/>
            <a:r>
              <a:rPr lang="en-US" dirty="0"/>
              <a:t>There is a lot to an HTTP request! </a:t>
            </a:r>
            <a:r>
              <a:rPr lang="en-US" dirty="0">
                <a:hlinkClick r:id="rId2"/>
              </a:rPr>
              <a:t>https://developer.mozilla.org/en-US/docs/Web/HTTP</a:t>
            </a:r>
            <a:endParaRPr lang="en-US" dirty="0"/>
          </a:p>
          <a:p>
            <a:pPr lvl="1"/>
            <a:r>
              <a:rPr lang="en-US" dirty="0"/>
              <a:t>Each request follows a standardized process! </a:t>
            </a:r>
            <a:r>
              <a:rPr lang="en-US" dirty="0">
                <a:hlinkClick r:id="rId3"/>
              </a:rPr>
              <a:t>https://www.w3.org/wiki/How_does_the_Internet_work</a:t>
            </a:r>
            <a:endParaRPr lang="en-US" dirty="0"/>
          </a:p>
          <a:p>
            <a:r>
              <a:rPr lang="en-US" dirty="0"/>
              <a:t>Every request is formatted in a specific way, with the same data provided on each request.</a:t>
            </a:r>
          </a:p>
          <a:p>
            <a:r>
              <a:rPr lang="en-US" dirty="0"/>
              <a:t>A request to </a:t>
            </a:r>
            <a:r>
              <a:rPr lang="en-US" dirty="0">
                <a:hlinkClick r:id="rId4"/>
              </a:rPr>
              <a:t>http://google.com/</a:t>
            </a:r>
            <a:r>
              <a:rPr lang="en-US" dirty="0"/>
              <a:t> would look like:</a:t>
            </a:r>
          </a:p>
        </p:txBody>
      </p:sp>
      <p:sp>
        <p:nvSpPr>
          <p:cNvPr id="4" name="Footer Placeholder 3"/>
          <p:cNvSpPr>
            <a:spLocks noGrp="1"/>
          </p:cNvSpPr>
          <p:nvPr>
            <p:ph type="ftr" sz="quarter" idx="11"/>
          </p:nvPr>
        </p:nvSpPr>
        <p:spPr/>
        <p:txBody>
          <a:bodyPr/>
          <a:lstStyle/>
          <a:p>
            <a:r>
              <a:rPr lang="en-US" dirty="0"/>
              <a:t>©2018 Stevens Institute of Technology</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9672" y="3946476"/>
            <a:ext cx="8483600" cy="1739900"/>
          </a:xfrm>
          <a:prstGeom prst="rect">
            <a:avLst/>
          </a:prstGeom>
        </p:spPr>
      </p:pic>
    </p:spTree>
    <p:extLst>
      <p:ext uri="{BB962C8B-B14F-4D97-AF65-F5344CB8AC3E}">
        <p14:creationId xmlns:p14="http://schemas.microsoft.com/office/powerpoint/2010/main" val="56745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that request</a:t>
            </a:r>
          </a:p>
        </p:txBody>
      </p:sp>
      <p:sp>
        <p:nvSpPr>
          <p:cNvPr id="3" name="Content Placeholder 2"/>
          <p:cNvSpPr>
            <a:spLocks noGrp="1"/>
          </p:cNvSpPr>
          <p:nvPr>
            <p:ph idx="1"/>
          </p:nvPr>
        </p:nvSpPr>
        <p:spPr>
          <a:xfrm>
            <a:off x="1097280" y="1845734"/>
            <a:ext cx="10058400" cy="4023360"/>
          </a:xfrm>
        </p:spPr>
        <p:txBody>
          <a:bodyPr>
            <a:normAutofit/>
          </a:bodyPr>
          <a:lstStyle/>
          <a:p>
            <a:r>
              <a:rPr lang="en-US" dirty="0"/>
              <a:t>HTTP Verb signifying what action you are trying to (GET POST PUT DELETE)</a:t>
            </a:r>
          </a:p>
          <a:p>
            <a:r>
              <a:rPr lang="en-US" dirty="0"/>
              <a:t>The server you want to connect to (the HOST)</a:t>
            </a:r>
          </a:p>
          <a:p>
            <a:r>
              <a:rPr lang="en-US" dirty="0"/>
              <a:t>The location of the resource you want to access on that server (the location)</a:t>
            </a:r>
          </a:p>
          <a:p>
            <a:r>
              <a:rPr lang="en-US" dirty="0"/>
              <a:t>Headers</a:t>
            </a:r>
          </a:p>
          <a:p>
            <a:pPr lvl="1"/>
            <a:r>
              <a:rPr lang="en-US" dirty="0"/>
              <a:t>Headers are metadata about your request</a:t>
            </a:r>
          </a:p>
          <a:p>
            <a:pPr lvl="1"/>
            <a:r>
              <a:rPr lang="en-US" dirty="0"/>
              <a:t>These include cookies!</a:t>
            </a:r>
          </a:p>
        </p:txBody>
      </p:sp>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212918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server do with that info?</a:t>
            </a:r>
          </a:p>
        </p:txBody>
      </p:sp>
      <p:sp>
        <p:nvSpPr>
          <p:cNvPr id="3" name="Content Placeholder 2"/>
          <p:cNvSpPr>
            <a:spLocks noGrp="1"/>
          </p:cNvSpPr>
          <p:nvPr>
            <p:ph idx="1"/>
          </p:nvPr>
        </p:nvSpPr>
        <p:spPr/>
        <p:txBody>
          <a:bodyPr/>
          <a:lstStyle/>
          <a:p>
            <a:r>
              <a:rPr lang="en-US" dirty="0"/>
              <a:t>The server reads that request and determines what needs to be done in order to generate a response that makes sense for the data that the server has been given. </a:t>
            </a:r>
          </a:p>
          <a:p>
            <a:r>
              <a:rPr lang="en-US" dirty="0"/>
              <a:t>The server uses data sent in the request in order to generate a response.</a:t>
            </a:r>
          </a:p>
          <a:p>
            <a:r>
              <a:rPr lang="en-US" dirty="0"/>
              <a:t>Some common types of data in a request that servers use are:</a:t>
            </a:r>
          </a:p>
          <a:p>
            <a:pPr lvl="1"/>
            <a:r>
              <a:rPr lang="en-US" dirty="0" err="1"/>
              <a:t>Querystring</a:t>
            </a:r>
            <a:r>
              <a:rPr lang="en-US" dirty="0"/>
              <a:t> </a:t>
            </a:r>
            <a:r>
              <a:rPr lang="en-US" dirty="0" err="1"/>
              <a:t>params</a:t>
            </a:r>
            <a:endParaRPr lang="en-US" dirty="0"/>
          </a:p>
          <a:p>
            <a:pPr lvl="1"/>
            <a:r>
              <a:rPr lang="en-US" dirty="0"/>
              <a:t>Headers</a:t>
            </a:r>
          </a:p>
          <a:p>
            <a:pPr lvl="2"/>
            <a:r>
              <a:rPr lang="en-US" dirty="0"/>
              <a:t>Cookies</a:t>
            </a:r>
          </a:p>
          <a:p>
            <a:pPr lvl="1"/>
            <a:r>
              <a:rPr lang="en-US" dirty="0"/>
              <a:t>Request body</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40012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response</a:t>
            </a:r>
          </a:p>
        </p:txBody>
      </p:sp>
      <p:sp>
        <p:nvSpPr>
          <p:cNvPr id="3" name="Content Placeholder 2"/>
          <p:cNvSpPr>
            <a:spLocks noGrp="1"/>
          </p:cNvSpPr>
          <p:nvPr>
            <p:ph idx="1"/>
          </p:nvPr>
        </p:nvSpPr>
        <p:spPr>
          <a:xfrm>
            <a:off x="1097280" y="1845734"/>
            <a:ext cx="5951702" cy="4023360"/>
          </a:xfrm>
        </p:spPr>
        <p:txBody>
          <a:bodyPr/>
          <a:lstStyle/>
          <a:p>
            <a:r>
              <a:rPr lang="en-US" dirty="0"/>
              <a:t>The server sends back a </a:t>
            </a:r>
            <a:r>
              <a:rPr lang="en-US" b="1" dirty="0"/>
              <a:t>response</a:t>
            </a:r>
            <a:r>
              <a:rPr lang="en-US" dirty="0"/>
              <a:t> that is similar to the request. It contains:</a:t>
            </a:r>
          </a:p>
          <a:p>
            <a:pPr lvl="1"/>
            <a:r>
              <a:rPr lang="en-US" dirty="0"/>
              <a:t>A status code</a:t>
            </a:r>
          </a:p>
          <a:p>
            <a:pPr lvl="2"/>
            <a:r>
              <a:rPr lang="en-US" dirty="0"/>
              <a:t>Indicates whether or not the operation succeeded</a:t>
            </a:r>
          </a:p>
          <a:p>
            <a:pPr lvl="1"/>
            <a:r>
              <a:rPr lang="en-US" dirty="0"/>
              <a:t>A set of headers</a:t>
            </a:r>
          </a:p>
          <a:p>
            <a:pPr lvl="2"/>
            <a:r>
              <a:rPr lang="en-US" dirty="0"/>
              <a:t>Cookies, data about the response such as content type</a:t>
            </a:r>
          </a:p>
          <a:p>
            <a:pPr lvl="2"/>
            <a:r>
              <a:rPr lang="en-US" dirty="0"/>
              <a:t>This is often “meta-data” about the response.</a:t>
            </a:r>
          </a:p>
          <a:p>
            <a:pPr lvl="1"/>
            <a:r>
              <a:rPr lang="en-US" dirty="0"/>
              <a:t>Some form of response body:</a:t>
            </a:r>
          </a:p>
          <a:p>
            <a:pPr lvl="2"/>
            <a:r>
              <a:rPr lang="en-US" dirty="0"/>
              <a:t>An HTML Document</a:t>
            </a:r>
          </a:p>
          <a:p>
            <a:pPr lvl="2"/>
            <a:r>
              <a:rPr lang="en-US" dirty="0"/>
              <a:t>A JSON response</a:t>
            </a:r>
          </a:p>
          <a:p>
            <a:pPr lvl="2"/>
            <a:r>
              <a:rPr lang="en-US" dirty="0"/>
              <a:t>A File Stream</a:t>
            </a:r>
          </a:p>
          <a:p>
            <a:pPr lvl="2"/>
            <a:r>
              <a:rPr lang="en-US" dirty="0"/>
              <a:t>Plain Text</a:t>
            </a:r>
          </a:p>
          <a:p>
            <a:pPr lvl="2"/>
            <a:r>
              <a:rPr lang="en-US" dirty="0"/>
              <a:t>Etc.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480" y="2955714"/>
            <a:ext cx="3886200" cy="1803400"/>
          </a:xfrm>
          <a:prstGeom prst="rect">
            <a:avLst/>
          </a:prstGeom>
        </p:spPr>
      </p:pic>
      <p:sp>
        <p:nvSpPr>
          <p:cNvPr id="5" name="Footer Placeholder 4"/>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0625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Codes</a:t>
            </a:r>
          </a:p>
        </p:txBody>
      </p:sp>
      <p:sp>
        <p:nvSpPr>
          <p:cNvPr id="3" name="Content Placeholder 2"/>
          <p:cNvSpPr>
            <a:spLocks noGrp="1"/>
          </p:cNvSpPr>
          <p:nvPr>
            <p:ph idx="1"/>
          </p:nvPr>
        </p:nvSpPr>
        <p:spPr/>
        <p:txBody>
          <a:bodyPr/>
          <a:lstStyle/>
          <a:p>
            <a:r>
              <a:rPr lang="en-US" dirty="0"/>
              <a:t>Each response must return a status code indicating whether or not the request was successful, and a description is often included with each of the status code</a:t>
            </a:r>
          </a:p>
          <a:p>
            <a:r>
              <a:rPr lang="en-US" dirty="0"/>
              <a:t>Status codes</a:t>
            </a:r>
            <a:r>
              <a:rPr lang="is-IS" dirty="0"/>
              <a:t> in the...</a:t>
            </a:r>
            <a:endParaRPr lang="en-US" dirty="0"/>
          </a:p>
          <a:p>
            <a:pPr lvl="1"/>
            <a:r>
              <a:rPr lang="en-US" dirty="0"/>
              <a:t>200-299 range indicate a successful operation</a:t>
            </a:r>
          </a:p>
          <a:p>
            <a:pPr lvl="1"/>
            <a:r>
              <a:rPr lang="en-US" dirty="0"/>
              <a:t>300-399 range indicate some sort of redirection must occur</a:t>
            </a:r>
          </a:p>
          <a:p>
            <a:pPr lvl="1"/>
            <a:r>
              <a:rPr lang="en-US" dirty="0"/>
              <a:t>400-499 range indicate an error was made by the client during the request</a:t>
            </a:r>
          </a:p>
          <a:p>
            <a:pPr lvl="1"/>
            <a:r>
              <a:rPr lang="en-US" dirty="0"/>
              <a:t>500-599 range indicate some sort of error occurred on the server</a:t>
            </a:r>
          </a:p>
          <a:p>
            <a:r>
              <a:rPr lang="en-US" dirty="0"/>
              <a:t>You will use different status codes to describe different errors in this course</a:t>
            </a:r>
          </a:p>
          <a:p>
            <a:r>
              <a:rPr lang="en-US" dirty="0"/>
              <a:t>Some status codes:</a:t>
            </a:r>
          </a:p>
          <a:p>
            <a:pPr lvl="1"/>
            <a:r>
              <a:rPr lang="en-US" dirty="0">
                <a:hlinkClick r:id="rId2"/>
              </a:rPr>
              <a:t>https://en.wikipedia.org/wiki/List_of_HTTP_status_codes</a:t>
            </a:r>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15838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Browser</a:t>
            </a:r>
          </a:p>
        </p:txBody>
      </p:sp>
      <p:sp>
        <p:nvSpPr>
          <p:cNvPr id="3" name="Content Placeholder 2"/>
          <p:cNvSpPr>
            <a:spLocks noGrp="1"/>
          </p:cNvSpPr>
          <p:nvPr>
            <p:ph idx="1"/>
          </p:nvPr>
        </p:nvSpPr>
        <p:spPr/>
        <p:txBody>
          <a:bodyPr/>
          <a:lstStyle/>
          <a:p>
            <a:r>
              <a:rPr lang="en-US" dirty="0"/>
              <a:t>There are many different browsers, but they each allow for the same fundamental actions to occur:</a:t>
            </a:r>
          </a:p>
          <a:p>
            <a:pPr lvl="1"/>
            <a:r>
              <a:rPr lang="en-US" dirty="0"/>
              <a:t>They allow a user to navigate to a </a:t>
            </a:r>
            <a:r>
              <a:rPr lang="en-US" dirty="0" err="1"/>
              <a:t>url</a:t>
            </a:r>
            <a:endParaRPr lang="en-US" dirty="0"/>
          </a:p>
          <a:p>
            <a:pPr lvl="1"/>
            <a:r>
              <a:rPr lang="en-US" dirty="0"/>
              <a:t>They then submit a </a:t>
            </a:r>
            <a:r>
              <a:rPr lang="en-US" b="1" dirty="0"/>
              <a:t>request</a:t>
            </a:r>
            <a:r>
              <a:rPr lang="en-US" dirty="0"/>
              <a:t> on the user’s behalf to the server at that </a:t>
            </a:r>
            <a:r>
              <a:rPr lang="en-US" dirty="0" err="1"/>
              <a:t>url</a:t>
            </a:r>
            <a:endParaRPr lang="en-US" dirty="0"/>
          </a:p>
          <a:p>
            <a:pPr lvl="1"/>
            <a:r>
              <a:rPr lang="en-US" dirty="0"/>
              <a:t>They receive a </a:t>
            </a:r>
            <a:r>
              <a:rPr lang="en-US" b="1" dirty="0"/>
              <a:t>response</a:t>
            </a:r>
            <a:r>
              <a:rPr lang="en-US" dirty="0"/>
              <a:t> back from the server</a:t>
            </a:r>
          </a:p>
          <a:p>
            <a:pPr lvl="1"/>
            <a:r>
              <a:rPr lang="en-US" dirty="0"/>
              <a:t>They render these responses</a:t>
            </a:r>
          </a:p>
          <a:p>
            <a:pPr lvl="1"/>
            <a:r>
              <a:rPr lang="en-US" dirty="0"/>
              <a:t>They execute any code that they may have received in these responses, for the lifetime of the user being on the web page.</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995660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12851</TotalTime>
  <Words>2800</Words>
  <Application>Microsoft Macintosh PowerPoint</Application>
  <PresentationFormat>Widescreen</PresentationFormat>
  <Paragraphs>234</Paragraphs>
  <Slides>25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Calibri Light</vt:lpstr>
      <vt:lpstr>Retrospect</vt:lpstr>
      <vt:lpstr>Lecture 6: Fundamentals of Web Development</vt:lpstr>
      <vt:lpstr>What is the web, and how does it work?</vt:lpstr>
      <vt:lpstr>The Core Process of the Web</vt:lpstr>
      <vt:lpstr>The request</vt:lpstr>
      <vt:lpstr>Parts of that request</vt:lpstr>
      <vt:lpstr>What does the server do with that info?</vt:lpstr>
      <vt:lpstr>The response</vt:lpstr>
      <vt:lpstr>Status Codes</vt:lpstr>
      <vt:lpstr>The Browser</vt:lpstr>
      <vt:lpstr>More than just web pages</vt:lpstr>
      <vt:lpstr>JSON?</vt:lpstr>
      <vt:lpstr>Running a Node.js server</vt:lpstr>
      <vt:lpstr>Express</vt:lpstr>
      <vt:lpstr>What is a route?</vt:lpstr>
      <vt:lpstr>Request Methods</vt:lpstr>
      <vt:lpstr>GET Requests</vt:lpstr>
      <vt:lpstr>POST Requests</vt:lpstr>
      <vt:lpstr>Making route modules</vt:lpstr>
      <vt:lpstr>General Organization</vt:lpstr>
      <vt:lpstr>Requiring a folder</vt:lpstr>
      <vt:lpstr>Node.js as an API (GET)</vt:lpstr>
      <vt:lpstr>The purpose</vt:lpstr>
      <vt:lpstr>Seeding our database</vt:lpstr>
      <vt:lpstr>Request data</vt:lpstr>
      <vt:lpstr>Sending a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294</cp:revision>
  <cp:lastPrinted>2017-02-24T01:41:01Z</cp:lastPrinted>
  <dcterms:created xsi:type="dcterms:W3CDTF">2015-08-31T04:24:31Z</dcterms:created>
  <dcterms:modified xsi:type="dcterms:W3CDTF">2018-08-20T03:38:36Z</dcterms:modified>
</cp:coreProperties>
</file>