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454" r:id="rId3"/>
    <p:sldId id="461" r:id="rId4"/>
    <p:sldId id="455" r:id="rId5"/>
    <p:sldId id="457" r:id="rId6"/>
    <p:sldId id="458" r:id="rId7"/>
    <p:sldId id="459" r:id="rId8"/>
    <p:sldId id="462" r:id="rId9"/>
    <p:sldId id="467" r:id="rId10"/>
    <p:sldId id="468" r:id="rId11"/>
    <p:sldId id="469" r:id="rId12"/>
    <p:sldId id="466" r:id="rId13"/>
    <p:sldId id="463" r:id="rId14"/>
    <p:sldId id="471" r:id="rId15"/>
    <p:sldId id="472" r:id="rId16"/>
    <p:sldId id="473" r:id="rId17"/>
    <p:sldId id="475" r:id="rId18"/>
    <p:sldId id="464" r:id="rId19"/>
    <p:sldId id="465" r:id="rId20"/>
    <p:sldId id="470" r:id="rId21"/>
    <p:sldId id="4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80"/>
    <p:restoredTop sz="76923"/>
  </p:normalViewPr>
  <p:slideViewPr>
    <p:cSldViewPr snapToGrid="0" snapToObjects="1">
      <p:cViewPr varScale="1">
        <p:scale>
          <a:sx n="96" d="100"/>
          <a:sy n="96" d="100"/>
        </p:scale>
        <p:origin x="368" y="168"/>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16</a:t>
            </a:fld>
            <a:endParaRPr lang="en-US"/>
          </a:p>
        </p:txBody>
      </p:sp>
    </p:spTree>
    <p:extLst>
      <p:ext uri="{BB962C8B-B14F-4D97-AF65-F5344CB8AC3E}">
        <p14:creationId xmlns:p14="http://schemas.microsoft.com/office/powerpoint/2010/main" val="125422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20737-5B23-9F43-9746-2F79FCA3ADE1}"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1A74D-68B7-9A44-9F25-8E6C09964190}"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5D00A-16D9-E44E-AED1-5AB1B08B641C}"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4E15-DC2C-2647-88BE-A819A8D43494}"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5CFAA-CA95-804A-A30D-428E87F2641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CEC1-6B1A-A847-997D-F46C29D296E4}"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8494A-67EC-9248-878B-6BC6A3B4817E}"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BB845-D095-3241-AEF6-C58ACA34294D}"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E62A39-997D-4043-BAD8-F459709ECCBD}"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83C9A2-67F1-3741-AC84-3CD6569516C3}"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30FA3-D8F0-7343-BF63-FF08B7ACAB5F}"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083ECB-C0B1-3D41-878A-5B801DB832F5}"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xpressjs/body-pars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expressjs/body-parser#expressconnect-top-level-generi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uckymarmot.com/paw" TargetMode="External"/><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3000/blog/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3000/blog/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7: API Development and Intermediate MongoDB</a:t>
            </a:r>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request body</a:t>
            </a:r>
          </a:p>
        </p:txBody>
      </p:sp>
      <p:sp>
        <p:nvSpPr>
          <p:cNvPr id="3" name="Content Placeholder 2"/>
          <p:cNvSpPr>
            <a:spLocks noGrp="1"/>
          </p:cNvSpPr>
          <p:nvPr>
            <p:ph idx="1"/>
          </p:nvPr>
        </p:nvSpPr>
        <p:spPr/>
        <p:txBody>
          <a:bodyPr/>
          <a:lstStyle/>
          <a:p>
            <a:r>
              <a:rPr lang="en-US" dirty="0"/>
              <a:t>POST, PUT, and DELETE requests can all provide data in a request body.</a:t>
            </a:r>
          </a:p>
          <a:p>
            <a:r>
              <a:rPr lang="en-US" dirty="0"/>
              <a:t>A request body is a series of bytes transmitted below the headers of an HTTP Request.</a:t>
            </a:r>
          </a:p>
          <a:p>
            <a:r>
              <a:rPr lang="en-US" dirty="0"/>
              <a:t>We will be submitting a request body in two ways: </a:t>
            </a:r>
          </a:p>
          <a:p>
            <a:pPr lvl="1"/>
            <a:r>
              <a:rPr lang="en-US" dirty="0"/>
              <a:t>Text that is in a JSON format (modern format of submitting data)</a:t>
            </a:r>
          </a:p>
          <a:p>
            <a:pPr lvl="1"/>
            <a:r>
              <a:rPr lang="en-US" dirty="0"/>
              <a:t>Text that is in a form data format (traditionally how browsers POST)</a:t>
            </a:r>
          </a:p>
          <a:p>
            <a:r>
              <a:rPr lang="en-US" dirty="0"/>
              <a:t>The request body will be interpreted by our server using the body-parser middleware</a:t>
            </a:r>
          </a:p>
          <a:p>
            <a:pPr lvl="1"/>
            <a:r>
              <a:rPr lang="en-US" dirty="0">
                <a:hlinkClick r:id="rId2"/>
              </a:rPr>
              <a:t>https://github.com/expressjs/body-parser</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7239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request body data</a:t>
            </a:r>
          </a:p>
        </p:txBody>
      </p:sp>
      <p:sp>
        <p:nvSpPr>
          <p:cNvPr id="3" name="Content Placeholder 2"/>
          <p:cNvSpPr>
            <a:spLocks noGrp="1"/>
          </p:cNvSpPr>
          <p:nvPr>
            <p:ph idx="1"/>
          </p:nvPr>
        </p:nvSpPr>
        <p:spPr/>
        <p:txBody>
          <a:bodyPr/>
          <a:lstStyle/>
          <a:p>
            <a:r>
              <a:rPr lang="en-US" dirty="0"/>
              <a:t>In order to access request body data, we must first apply the </a:t>
            </a:r>
            <a:r>
              <a:rPr lang="en-US" i="1" dirty="0"/>
              <a:t>body-parser</a:t>
            </a:r>
            <a:r>
              <a:rPr lang="en-US" dirty="0"/>
              <a:t> middleware.</a:t>
            </a:r>
          </a:p>
          <a:p>
            <a:r>
              <a:rPr lang="en-US" dirty="0"/>
              <a:t>We will be having our express app use the JSON body-parser middleware</a:t>
            </a:r>
          </a:p>
          <a:p>
            <a:pPr lvl="1"/>
            <a:r>
              <a:rPr lang="en-US" dirty="0">
                <a:hlinkClick r:id="rId2"/>
              </a:rPr>
              <a:t>https://github.com/expressjs/body-parser#expressconnect-top-level-generic</a:t>
            </a:r>
            <a:endParaRPr lang="en-US" dirty="0"/>
          </a:p>
          <a:p>
            <a:r>
              <a:rPr lang="en-US" dirty="0"/>
              <a:t>This will allow us to add text that is formatted as JSON to a request body, and to have our server parse the JSON and place the object in the </a:t>
            </a:r>
            <a:r>
              <a:rPr lang="en-US" i="1" dirty="0" err="1"/>
              <a:t>request.body</a:t>
            </a:r>
            <a:r>
              <a:rPr lang="en-US" dirty="0"/>
              <a:t> property.</a:t>
            </a:r>
          </a:p>
          <a:p>
            <a:r>
              <a:rPr lang="en-US" dirty="0"/>
              <a:t>This will allow us to submit data with our POST, PUT, and DELETE calls and begin interacting with our server. </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0052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Postman</a:t>
            </a:r>
          </a:p>
        </p:txBody>
      </p:sp>
      <p:sp>
        <p:nvSpPr>
          <p:cNvPr id="3" name="Content Placeholder 2"/>
          <p:cNvSpPr>
            <a:spLocks noGrp="1"/>
          </p:cNvSpPr>
          <p:nvPr>
            <p:ph idx="1"/>
          </p:nvPr>
        </p:nvSpPr>
        <p:spPr/>
        <p:txBody>
          <a:bodyPr/>
          <a:lstStyle/>
          <a:p>
            <a:r>
              <a:rPr lang="en-US" dirty="0"/>
              <a:t>As we use more methods, such as POST, PUT, and DELETE, it becomes increasingly difficult to test using just your browser, particularly because you cannot directly PUT and DELETE from the browser!</a:t>
            </a:r>
          </a:p>
          <a:p>
            <a:r>
              <a:rPr lang="en-US" dirty="0"/>
              <a:t>You can use a REST client such as Postman and PAW to test your API calls. </a:t>
            </a:r>
          </a:p>
          <a:p>
            <a:pPr lvl="1"/>
            <a:r>
              <a:rPr lang="en-US" dirty="0">
                <a:hlinkClick r:id="rId2"/>
              </a:rPr>
              <a:t>https://www.getpostman.com/</a:t>
            </a:r>
            <a:endParaRPr lang="en-US" dirty="0"/>
          </a:p>
          <a:p>
            <a:pPr lvl="1"/>
            <a:r>
              <a:rPr lang="en-US" dirty="0">
                <a:hlinkClick r:id="rId3"/>
              </a:rPr>
              <a:t>https://luckymarmot.com/paw</a:t>
            </a:r>
            <a:endParaRPr lang="en-US" dirty="0"/>
          </a:p>
          <a:p>
            <a:r>
              <a:rPr lang="en-US" dirty="0"/>
              <a:t>A REST client is a program that will allow you to easily configure and make HTTP Calls to your servers.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6056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Postman to send JSON</a:t>
            </a:r>
          </a:p>
        </p:txBody>
      </p:sp>
      <p:sp>
        <p:nvSpPr>
          <p:cNvPr id="3" name="Content Placeholder 2"/>
          <p:cNvSpPr>
            <a:spLocks noGrp="1"/>
          </p:cNvSpPr>
          <p:nvPr>
            <p:ph idx="1"/>
          </p:nvPr>
        </p:nvSpPr>
        <p:spPr/>
        <p:txBody>
          <a:bodyPr/>
          <a:lstStyle/>
          <a:p>
            <a:r>
              <a:rPr lang="en-US" dirty="0"/>
              <a:t>In order to use Postman, you need:</a:t>
            </a:r>
          </a:p>
          <a:p>
            <a:pPr lvl="1"/>
            <a:r>
              <a:rPr lang="en-US" dirty="0"/>
              <a:t>The URL you wish to submit data to</a:t>
            </a:r>
          </a:p>
          <a:p>
            <a:pPr lvl="1"/>
            <a:r>
              <a:rPr lang="en-US" dirty="0"/>
              <a:t>The request method you wish to use</a:t>
            </a:r>
          </a:p>
          <a:p>
            <a:pPr lvl="1"/>
            <a:r>
              <a:rPr lang="en-US" dirty="0"/>
              <a:t>Body data</a:t>
            </a:r>
          </a:p>
          <a:p>
            <a:pPr lvl="2"/>
            <a:r>
              <a:rPr lang="en-US" dirty="0"/>
              <a:t>You must set the body type to </a:t>
            </a:r>
            <a:r>
              <a:rPr lang="en-US" b="1" dirty="0"/>
              <a:t>raw</a:t>
            </a:r>
            <a:endParaRPr lang="en-US" dirty="0"/>
          </a:p>
          <a:p>
            <a:pPr lvl="2"/>
            <a:r>
              <a:rPr lang="en-US" dirty="0"/>
              <a:t>You must also set the type to </a:t>
            </a:r>
            <a:r>
              <a:rPr lang="en-US" b="1" dirty="0"/>
              <a:t>JSON (application/</a:t>
            </a:r>
            <a:r>
              <a:rPr lang="en-US" b="1" dirty="0" err="1"/>
              <a:t>json</a:t>
            </a:r>
            <a:r>
              <a:rPr lang="en-US" b="1" dirty="0"/>
              <a:t>)</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3866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blog post with Postman </a:t>
            </a:r>
          </a:p>
        </p:txBody>
      </p:sp>
      <p:sp>
        <p:nvSpPr>
          <p:cNvPr id="4" name="Footer Placeholder 3"/>
          <p:cNvSpPr>
            <a:spLocks noGrp="1"/>
          </p:cNvSpPr>
          <p:nvPr>
            <p:ph type="ftr" sz="quarter" idx="11"/>
          </p:nvPr>
        </p:nvSpPr>
        <p:spPr/>
        <p:txBody>
          <a:bodyPr/>
          <a:lstStyle/>
          <a:p>
            <a:r>
              <a:rPr lang="en-US" dirty="0"/>
              <a:t>©2018 Stevens Institute of Technology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220" y="1846263"/>
            <a:ext cx="9683885" cy="4022725"/>
          </a:xfrm>
          <a:prstGeom prst="rect">
            <a:avLst/>
          </a:prstGeom>
        </p:spPr>
      </p:pic>
    </p:spTree>
    <p:extLst>
      <p:ext uri="{BB962C8B-B14F-4D97-AF65-F5344CB8AC3E}">
        <p14:creationId xmlns:p14="http://schemas.microsoft.com/office/powerpoint/2010/main" val="177942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that post on the server</a:t>
            </a:r>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7" name="Content Placeholder 6"/>
          <p:cNvSpPr>
            <a:spLocks noGrp="1"/>
          </p:cNvSpPr>
          <p:nvPr>
            <p:ph idx="1"/>
          </p:nvPr>
        </p:nvSpPr>
        <p:spPr/>
        <p:txBody>
          <a:bodyPr/>
          <a:lstStyle/>
          <a:p>
            <a:r>
              <a:rPr lang="en-US" dirty="0"/>
              <a:t>We can then use data posted on the server by accessing the </a:t>
            </a:r>
            <a:r>
              <a:rPr lang="en-US" i="1" dirty="0" err="1"/>
              <a:t>req.body</a:t>
            </a:r>
            <a:r>
              <a:rPr lang="en-US" i="1" dirty="0"/>
              <a:t> </a:t>
            </a:r>
            <a:r>
              <a:rPr lang="en-US" dirty="0"/>
              <a:t>property. </a:t>
            </a:r>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101975"/>
            <a:ext cx="9182100" cy="2781300"/>
          </a:xfrm>
          <a:prstGeom prst="rect">
            <a:avLst/>
          </a:prstGeom>
        </p:spPr>
      </p:pic>
    </p:spTree>
    <p:extLst>
      <p:ext uri="{BB962C8B-B14F-4D97-AF65-F5344CB8AC3E}">
        <p14:creationId xmlns:p14="http://schemas.microsoft.com/office/powerpoint/2010/main" val="183415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data</a:t>
            </a:r>
          </a:p>
        </p:txBody>
      </p:sp>
      <p:sp>
        <p:nvSpPr>
          <p:cNvPr id="3" name="Content Placeholder 2"/>
          <p:cNvSpPr>
            <a:spLocks noGrp="1"/>
          </p:cNvSpPr>
          <p:nvPr>
            <p:ph idx="1"/>
          </p:nvPr>
        </p:nvSpPr>
        <p:spPr/>
        <p:txBody>
          <a:bodyPr/>
          <a:lstStyle/>
          <a:p>
            <a:r>
              <a:rPr lang="en-US" dirty="0"/>
              <a:t>We use the PUT verb to update data. URLs to update object often include its identifier.</a:t>
            </a:r>
          </a:p>
          <a:p>
            <a:r>
              <a:rPr lang="en-US" dirty="0"/>
              <a:t>That means to update a blog post with an id of </a:t>
            </a:r>
            <a:r>
              <a:rPr lang="en-US" i="1" dirty="0"/>
              <a:t>3</a:t>
            </a:r>
            <a:r>
              <a:rPr lang="en-US" dirty="0"/>
              <a:t> you would PUT to </a:t>
            </a:r>
            <a:r>
              <a:rPr lang="en-US" dirty="0">
                <a:hlinkClick r:id="rId3"/>
              </a:rPr>
              <a:t>http://localhost:3000/blog/3</a:t>
            </a:r>
            <a:endParaRPr lang="en-US" dirty="0"/>
          </a:p>
          <a:p>
            <a:r>
              <a:rPr lang="en-US" dirty="0"/>
              <a:t>Your request body would contain the new version of the blog post.</a:t>
            </a:r>
          </a:p>
        </p:txBody>
      </p:sp>
      <p:sp>
        <p:nvSpPr>
          <p:cNvPr id="4" name="Footer Placeholder 3"/>
          <p:cNvSpPr>
            <a:spLocks noGrp="1"/>
          </p:cNvSpPr>
          <p:nvPr>
            <p:ph type="ftr" sz="quarter" idx="11"/>
          </p:nvPr>
        </p:nvSpPr>
        <p:spPr/>
        <p:txBody>
          <a:bodyPr/>
          <a:lstStyle/>
          <a:p>
            <a:r>
              <a:rPr lang="en-US" dirty="0"/>
              <a:t>©2018 Stevens Institute of Technology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6180" y="3335868"/>
            <a:ext cx="4800600" cy="2641600"/>
          </a:xfrm>
          <a:prstGeom prst="rect">
            <a:avLst/>
          </a:prstGeom>
        </p:spPr>
      </p:pic>
    </p:spTree>
    <p:extLst>
      <p:ext uri="{BB962C8B-B14F-4D97-AF65-F5344CB8AC3E}">
        <p14:creationId xmlns:p14="http://schemas.microsoft.com/office/powerpoint/2010/main" val="167755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data</a:t>
            </a:r>
          </a:p>
        </p:txBody>
      </p:sp>
      <p:sp>
        <p:nvSpPr>
          <p:cNvPr id="3" name="Content Placeholder 2"/>
          <p:cNvSpPr>
            <a:spLocks noGrp="1"/>
          </p:cNvSpPr>
          <p:nvPr>
            <p:ph idx="1"/>
          </p:nvPr>
        </p:nvSpPr>
        <p:spPr/>
        <p:txBody>
          <a:bodyPr/>
          <a:lstStyle/>
          <a:p>
            <a:r>
              <a:rPr lang="en-US" dirty="0"/>
              <a:t>Informing your server that you want to delete an entity is extremely easy. Much like PUT, you would send a DELETE call to a URL that contains the identifier.</a:t>
            </a:r>
          </a:p>
          <a:p>
            <a:r>
              <a:rPr lang="en-US" dirty="0"/>
              <a:t>That means to delete a blog post with an id of </a:t>
            </a:r>
            <a:r>
              <a:rPr lang="en-US" i="1" dirty="0"/>
              <a:t>3</a:t>
            </a:r>
            <a:r>
              <a:rPr lang="en-US" dirty="0"/>
              <a:t> you would DELETE to </a:t>
            </a:r>
            <a:r>
              <a:rPr lang="en-US" dirty="0">
                <a:hlinkClick r:id="rId2"/>
              </a:rPr>
              <a:t>http://localhost:3000/blog/3</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180" y="3544994"/>
            <a:ext cx="4800600" cy="2324100"/>
          </a:xfrm>
          <a:prstGeom prst="rect">
            <a:avLst/>
          </a:prstGeom>
        </p:spPr>
      </p:pic>
    </p:spTree>
    <p:extLst>
      <p:ext uri="{BB962C8B-B14F-4D97-AF65-F5344CB8AC3E}">
        <p14:creationId xmlns:p14="http://schemas.microsoft.com/office/powerpoint/2010/main" val="9144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Server Side Error Checking</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8666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server side validation?</a:t>
            </a:r>
          </a:p>
        </p:txBody>
      </p:sp>
      <p:sp>
        <p:nvSpPr>
          <p:cNvPr id="3" name="Content Placeholder 2"/>
          <p:cNvSpPr>
            <a:spLocks noGrp="1"/>
          </p:cNvSpPr>
          <p:nvPr>
            <p:ph idx="1"/>
          </p:nvPr>
        </p:nvSpPr>
        <p:spPr/>
        <p:txBody>
          <a:bodyPr/>
          <a:lstStyle/>
          <a:p>
            <a:r>
              <a:rPr lang="en-US" dirty="0"/>
              <a:t>Users will submit errors; it’s a fact of life that as a web developer, you will encounter situations where an error is submitted.</a:t>
            </a:r>
          </a:p>
          <a:p>
            <a:r>
              <a:rPr lang="en-US" dirty="0"/>
              <a:t>There are many types of errors that can occur:</a:t>
            </a:r>
          </a:p>
          <a:p>
            <a:pPr lvl="1"/>
            <a:r>
              <a:rPr lang="en-US" dirty="0"/>
              <a:t>The user tries to request a resource that does not exist</a:t>
            </a:r>
          </a:p>
          <a:p>
            <a:pPr lvl="1"/>
            <a:r>
              <a:rPr lang="en-US" dirty="0"/>
              <a:t>The user inputs data that does not make sense (bad arguments / parameters / </a:t>
            </a:r>
            <a:r>
              <a:rPr lang="en-US" dirty="0" err="1"/>
              <a:t>querystring</a:t>
            </a:r>
            <a:r>
              <a:rPr lang="en-US" dirty="0"/>
              <a:t> data)</a:t>
            </a:r>
          </a:p>
          <a:p>
            <a:pPr lvl="1"/>
            <a:r>
              <a:rPr lang="en-US" dirty="0"/>
              <a:t>The user is not authenticated</a:t>
            </a:r>
          </a:p>
          <a:p>
            <a:pPr lvl="1"/>
            <a:r>
              <a:rPr lang="en-US" dirty="0"/>
              <a:t>The input the user provides does not make sense</a:t>
            </a:r>
          </a:p>
          <a:p>
            <a:pPr lvl="1"/>
            <a:r>
              <a:rPr lang="en-US" dirty="0"/>
              <a:t>The user is attempting to access resources they do not have access to</a:t>
            </a:r>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2449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Intermediate MongoDB</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32312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error checking</a:t>
            </a:r>
          </a:p>
        </p:txBody>
      </p:sp>
      <p:sp>
        <p:nvSpPr>
          <p:cNvPr id="3" name="Content Placeholder 2"/>
          <p:cNvSpPr>
            <a:spLocks noGrp="1"/>
          </p:cNvSpPr>
          <p:nvPr>
            <p:ph idx="1"/>
          </p:nvPr>
        </p:nvSpPr>
        <p:spPr/>
        <p:txBody>
          <a:bodyPr/>
          <a:lstStyle/>
          <a:p>
            <a:r>
              <a:rPr lang="en-US" dirty="0"/>
              <a:t>Whenever input comes from a user, you must check that this input is:</a:t>
            </a:r>
          </a:p>
          <a:p>
            <a:pPr lvl="1"/>
            <a:r>
              <a:rPr lang="en-US" dirty="0"/>
              <a:t>Actually there!</a:t>
            </a:r>
          </a:p>
          <a:p>
            <a:pPr lvl="1"/>
            <a:r>
              <a:rPr lang="en-US" dirty="0"/>
              <a:t>Actually the type you want!</a:t>
            </a:r>
          </a:p>
          <a:p>
            <a:pPr lvl="2"/>
            <a:r>
              <a:rPr lang="en-US" dirty="0"/>
              <a:t>For example, you may have to change from strings to numbers</a:t>
            </a:r>
          </a:p>
          <a:p>
            <a:pPr lvl="1"/>
            <a:r>
              <a:rPr lang="en-US" dirty="0"/>
              <a:t>Actually valid!</a:t>
            </a:r>
          </a:p>
          <a:p>
            <a:pPr lvl="2"/>
            <a:r>
              <a:rPr lang="en-US" dirty="0"/>
              <a:t>When you write a calculator that you wouldn’t let someone divide by 0</a:t>
            </a:r>
          </a:p>
          <a:p>
            <a:r>
              <a:rPr lang="en-US" dirty="0"/>
              <a:t>There are two places you will need to perform error checking:</a:t>
            </a:r>
          </a:p>
          <a:p>
            <a:pPr lvl="1"/>
            <a:r>
              <a:rPr lang="en-US" dirty="0"/>
              <a:t>Inside of your routes; this will easily catch user submitted errors</a:t>
            </a:r>
          </a:p>
          <a:p>
            <a:pPr lvl="1"/>
            <a:r>
              <a:rPr lang="en-US" dirty="0"/>
              <a:t>Inside of your data modules; this will allow you to ensure that you don’t create bad data.</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3216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in an API</a:t>
            </a:r>
          </a:p>
        </p:txBody>
      </p:sp>
      <p:sp>
        <p:nvSpPr>
          <p:cNvPr id="3" name="Content Placeholder 2"/>
          <p:cNvSpPr>
            <a:spLocks noGrp="1"/>
          </p:cNvSpPr>
          <p:nvPr>
            <p:ph idx="1"/>
          </p:nvPr>
        </p:nvSpPr>
        <p:spPr/>
        <p:txBody>
          <a:bodyPr/>
          <a:lstStyle/>
          <a:p>
            <a:r>
              <a:rPr lang="en-US" dirty="0"/>
              <a:t>While we build out these APIs, error handling is extremely easy! </a:t>
            </a:r>
          </a:p>
          <a:p>
            <a:r>
              <a:rPr lang="en-US" dirty="0"/>
              <a:t>When you encounter an issue in your API routes, you will:</a:t>
            </a:r>
          </a:p>
          <a:p>
            <a:pPr lvl="1"/>
            <a:r>
              <a:rPr lang="en-US" dirty="0"/>
              <a:t>Determine what type of error it is (</a:t>
            </a:r>
            <a:r>
              <a:rPr lang="en-US" dirty="0" err="1"/>
              <a:t>ie</a:t>
            </a:r>
            <a:r>
              <a:rPr lang="en-US" dirty="0"/>
              <a:t>, the user is requesting an object that does not exist) and respond with the proper status code.</a:t>
            </a:r>
          </a:p>
          <a:p>
            <a:pPr lvl="1"/>
            <a:r>
              <a:rPr lang="en-US" dirty="0"/>
              <a:t>In addition to the failed status code, also send back a JSON object that describes what happened. It can be as simple as having a property called </a:t>
            </a:r>
            <a:r>
              <a:rPr lang="en-US" i="1" dirty="0" err="1"/>
              <a:t>errorMessage</a:t>
            </a:r>
            <a:r>
              <a:rPr lang="en-US" i="1" dirty="0"/>
              <a:t> </a:t>
            </a:r>
            <a:r>
              <a:rPr lang="en-US" dirty="0"/>
              <a:t>with a string describing the error, or an array of all the errors!</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2320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r>
              <a:rPr lang="en-US" dirty="0"/>
              <a:t>In Lecture 7’s repository, see </a:t>
            </a:r>
            <a:r>
              <a:rPr lang="en-US" i="1" dirty="0" err="1"/>
              <a:t>advanced_mongo.js</a:t>
            </a:r>
            <a:r>
              <a:rPr lang="en-US" i="1" dirty="0"/>
              <a:t> </a:t>
            </a:r>
            <a:r>
              <a:rPr lang="en-US" dirty="0"/>
              <a:t>for examples. In this file, a module is exported detailing many of the functions listed.</a:t>
            </a:r>
          </a:p>
          <a:p>
            <a:r>
              <a:rPr lang="en-US" dirty="0"/>
              <a:t>I would recommend running node in the command line, requiring </a:t>
            </a:r>
            <a:r>
              <a:rPr lang="en-US" i="1" dirty="0" err="1"/>
              <a:t>advanced_mongo.js</a:t>
            </a:r>
            <a:r>
              <a:rPr lang="en-US" dirty="0"/>
              <a:t>, and experimenting with it accordingly. Or, you can write your own driver to experiment.</a:t>
            </a:r>
          </a:p>
          <a:p>
            <a:r>
              <a:rPr lang="en-US" b="1" dirty="0"/>
              <a:t>Note: the data for this collection will rebuild itself every time you require the file, and for simplicity’s sake the id’s are being stored as integers. At the end of every function, the changes will be logged. Feel free to change this!</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6509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Finding</a:t>
            </a:r>
          </a:p>
        </p:txBody>
      </p:sp>
      <p:sp>
        <p:nvSpPr>
          <p:cNvPr id="3" name="Content Placeholder 2"/>
          <p:cNvSpPr>
            <a:spLocks noGrp="1"/>
          </p:cNvSpPr>
          <p:nvPr>
            <p:ph idx="1"/>
          </p:nvPr>
        </p:nvSpPr>
        <p:spPr/>
        <p:txBody>
          <a:bodyPr/>
          <a:lstStyle/>
          <a:p>
            <a:r>
              <a:rPr lang="en-US" dirty="0"/>
              <a:t>We can find documents many more ways than just matching on multiple fields:</a:t>
            </a:r>
          </a:p>
          <a:p>
            <a:pPr lvl="1"/>
            <a:r>
              <a:rPr lang="en-US" dirty="0"/>
              <a:t>Query by subdocuments</a:t>
            </a:r>
          </a:p>
          <a:p>
            <a:pPr lvl="1"/>
            <a:r>
              <a:rPr lang="en-US" dirty="0"/>
              <a:t>Query for matches inside an array</a:t>
            </a:r>
          </a:p>
          <a:p>
            <a:pPr lvl="1"/>
            <a:r>
              <a:rPr lang="en-US" dirty="0"/>
              <a:t>Query for a field to be one of </a:t>
            </a:r>
            <a:r>
              <a:rPr lang="en-US" i="1" dirty="0"/>
              <a:t>many</a:t>
            </a:r>
            <a:r>
              <a:rPr lang="en-US" dirty="0"/>
              <a:t> values</a:t>
            </a:r>
          </a:p>
          <a:p>
            <a:pPr lvl="1"/>
            <a:r>
              <a:rPr lang="en-US" dirty="0"/>
              <a:t>Matching fields that are less than (or equal to) a value</a:t>
            </a:r>
          </a:p>
          <a:p>
            <a:pPr lvl="1"/>
            <a:r>
              <a:rPr lang="en-US" dirty="0"/>
              <a:t>Matching fields that are greater than (or equal to) a value</a:t>
            </a:r>
          </a:p>
          <a:p>
            <a:pPr lvl="1"/>
            <a:r>
              <a:rPr lang="en-US" dirty="0"/>
              <a:t>Performing a logical query for all matching queries, or any matching queries</a:t>
            </a:r>
          </a:p>
          <a:p>
            <a:pPr lvl="1"/>
            <a:r>
              <a:rPr lang="en-US" b="1" dirty="0"/>
              <a:t>JavaScript based querying!</a:t>
            </a:r>
          </a:p>
          <a:p>
            <a:endParaRPr lang="en-US" b="1"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771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Updating</a:t>
            </a:r>
          </a:p>
        </p:txBody>
      </p:sp>
      <p:sp>
        <p:nvSpPr>
          <p:cNvPr id="3" name="Content Placeholder 2"/>
          <p:cNvSpPr>
            <a:spLocks noGrp="1"/>
          </p:cNvSpPr>
          <p:nvPr>
            <p:ph idx="1"/>
          </p:nvPr>
        </p:nvSpPr>
        <p:spPr/>
        <p:txBody>
          <a:bodyPr/>
          <a:lstStyle/>
          <a:p>
            <a:r>
              <a:rPr lang="en-US" dirty="0"/>
              <a:t>There are many ways we can update documents, rather than just replacing their entire content.</a:t>
            </a:r>
          </a:p>
          <a:p>
            <a:pPr lvl="1"/>
            <a:r>
              <a:rPr lang="en-US" dirty="0"/>
              <a:t>We can change only specific fields</a:t>
            </a:r>
          </a:p>
          <a:p>
            <a:pPr lvl="1"/>
            <a:r>
              <a:rPr lang="en-US" dirty="0"/>
              <a:t>Update subdocuments</a:t>
            </a:r>
          </a:p>
          <a:p>
            <a:pPr lvl="1"/>
            <a:r>
              <a:rPr lang="en-US" dirty="0"/>
              <a:t>Increment fields</a:t>
            </a:r>
          </a:p>
          <a:p>
            <a:pPr lvl="1"/>
            <a:r>
              <a:rPr lang="en-US" dirty="0"/>
              <a:t>Multiply fields value</a:t>
            </a:r>
          </a:p>
          <a:p>
            <a:pPr lvl="1"/>
            <a:r>
              <a:rPr lang="en-US" dirty="0"/>
              <a:t>Remove fields</a:t>
            </a:r>
          </a:p>
          <a:p>
            <a:pPr lvl="1"/>
            <a:r>
              <a:rPr lang="en-US" dirty="0"/>
              <a:t>Update to a minimum value</a:t>
            </a:r>
          </a:p>
          <a:p>
            <a:pPr lvl="1"/>
            <a:r>
              <a:rPr lang="en-US" dirty="0"/>
              <a:t>Update to a maximum value</a:t>
            </a:r>
          </a:p>
          <a:p>
            <a:pPr lvl="1"/>
            <a:r>
              <a:rPr lang="en-US" dirty="0"/>
              <a:t>Manipulate arrays</a:t>
            </a:r>
          </a:p>
          <a:p>
            <a:r>
              <a:rPr lang="en-US" dirty="0"/>
              <a:t>All of these are demonstrated in </a:t>
            </a:r>
            <a:r>
              <a:rPr lang="en-US" i="1" dirty="0" err="1"/>
              <a:t>advanced_mongo.js</a:t>
            </a:r>
            <a:r>
              <a:rPr lang="en-US" i="1" dirty="0"/>
              <a:t>, </a:t>
            </a:r>
            <a:r>
              <a:rPr lang="en-US" dirty="0"/>
              <a:t>where you can experiment with them accordingly through the node command line or writing your own file.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8386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Querying Operation</a:t>
            </a:r>
          </a:p>
        </p:txBody>
      </p:sp>
      <p:sp>
        <p:nvSpPr>
          <p:cNvPr id="3" name="Content Placeholder 2"/>
          <p:cNvSpPr>
            <a:spLocks noGrp="1"/>
          </p:cNvSpPr>
          <p:nvPr>
            <p:ph idx="1"/>
          </p:nvPr>
        </p:nvSpPr>
        <p:spPr/>
        <p:txBody>
          <a:bodyPr/>
          <a:lstStyle/>
          <a:p>
            <a:r>
              <a:rPr lang="en-US" dirty="0"/>
              <a:t>Naturally, as JSON documents, we can store arrays in MongoDB. </a:t>
            </a:r>
          </a:p>
          <a:p>
            <a:pPr lvl="1"/>
            <a:r>
              <a:rPr lang="en-US" dirty="0"/>
              <a:t>Entries can be primitives or objects!</a:t>
            </a:r>
          </a:p>
          <a:p>
            <a:r>
              <a:rPr lang="en-US" dirty="0"/>
              <a:t>We can query documents based on arrays and update arrays and their entries. When dealing with arrays containing subdocuments, we can query for matching fields on subdocuments. </a:t>
            </a:r>
          </a:p>
          <a:p>
            <a:r>
              <a:rPr lang="en-US" dirty="0"/>
              <a:t>We can query arrays to find documents that have arrays with matching entries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1802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Manipulation Operations</a:t>
            </a:r>
          </a:p>
        </p:txBody>
      </p:sp>
      <p:sp>
        <p:nvSpPr>
          <p:cNvPr id="3" name="Content Placeholder 2"/>
          <p:cNvSpPr>
            <a:spLocks noGrp="1"/>
          </p:cNvSpPr>
          <p:nvPr>
            <p:ph idx="1"/>
          </p:nvPr>
        </p:nvSpPr>
        <p:spPr/>
        <p:txBody>
          <a:bodyPr/>
          <a:lstStyle/>
          <a:p>
            <a:r>
              <a:rPr lang="en-US" dirty="0"/>
              <a:t>Arguably, the most difficult part of MongoDB is array manipulation due to the complex syntax of combining arrays and subdocuments.</a:t>
            </a:r>
          </a:p>
          <a:p>
            <a:r>
              <a:rPr lang="en-US" dirty="0"/>
              <a:t>There are many ways of updating arrays:</a:t>
            </a:r>
          </a:p>
          <a:p>
            <a:pPr lvl="1"/>
            <a:r>
              <a:rPr lang="en-US" dirty="0"/>
              <a:t>Adding to the array if it does not already exist</a:t>
            </a:r>
          </a:p>
          <a:p>
            <a:pPr lvl="1"/>
            <a:r>
              <a:rPr lang="en-US" dirty="0"/>
              <a:t>Adding to the array whether or not it exists</a:t>
            </a:r>
          </a:p>
          <a:p>
            <a:pPr lvl="1"/>
            <a:r>
              <a:rPr lang="en-US" dirty="0"/>
              <a:t>Popping the first or last element</a:t>
            </a:r>
          </a:p>
          <a:p>
            <a:pPr lvl="1"/>
            <a:r>
              <a:rPr lang="en-US" dirty="0"/>
              <a:t>Remove a single matching element</a:t>
            </a:r>
          </a:p>
          <a:p>
            <a:pPr lvl="1"/>
            <a:r>
              <a:rPr lang="en-US" dirty="0"/>
              <a:t>Removing all matching elements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5413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POST, PUT, DELETE (API)</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4284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PUT, and DELETE</a:t>
            </a:r>
          </a:p>
        </p:txBody>
      </p:sp>
      <p:sp>
        <p:nvSpPr>
          <p:cNvPr id="3" name="Content Placeholder 2"/>
          <p:cNvSpPr>
            <a:spLocks noGrp="1"/>
          </p:cNvSpPr>
          <p:nvPr>
            <p:ph idx="1"/>
          </p:nvPr>
        </p:nvSpPr>
        <p:spPr/>
        <p:txBody>
          <a:bodyPr/>
          <a:lstStyle/>
          <a:p>
            <a:r>
              <a:rPr lang="en-US" dirty="0"/>
              <a:t>Last lecture, we focused on GET requests. GET requests are used to retrieve data, and do not have access to request bodies.</a:t>
            </a:r>
          </a:p>
          <a:p>
            <a:r>
              <a:rPr lang="en-US" dirty="0"/>
              <a:t>POST, PUT, and DELETE calls are used for other actions.</a:t>
            </a:r>
          </a:p>
          <a:p>
            <a:pPr lvl="1"/>
            <a:r>
              <a:rPr lang="en-US" dirty="0"/>
              <a:t>POST requests call for the creation of an entity</a:t>
            </a:r>
          </a:p>
          <a:p>
            <a:pPr lvl="1"/>
            <a:r>
              <a:rPr lang="en-US" dirty="0"/>
              <a:t>PUT requests call for an entity to be updated</a:t>
            </a:r>
          </a:p>
          <a:p>
            <a:pPr lvl="1"/>
            <a:r>
              <a:rPr lang="en-US" dirty="0"/>
              <a:t>DELETE requests call for an entity to be deleted</a:t>
            </a:r>
          </a:p>
          <a:p>
            <a:r>
              <a:rPr lang="en-US" dirty="0"/>
              <a:t>Each of these request types can use the following types of data:</a:t>
            </a:r>
          </a:p>
          <a:p>
            <a:pPr lvl="1"/>
            <a:r>
              <a:rPr lang="en-US" dirty="0" err="1"/>
              <a:t>Querystring</a:t>
            </a:r>
            <a:r>
              <a:rPr lang="en-US" dirty="0"/>
              <a:t> parameters</a:t>
            </a:r>
          </a:p>
          <a:p>
            <a:pPr lvl="1"/>
            <a:r>
              <a:rPr lang="en-US" dirty="0"/>
              <a:t>Request bodies</a:t>
            </a:r>
          </a:p>
          <a:p>
            <a:pPr lvl="1"/>
            <a:r>
              <a:rPr lang="en-US" dirty="0"/>
              <a:t>URL </a:t>
            </a:r>
            <a:r>
              <a:rPr lang="en-US" dirty="0" err="1"/>
              <a:t>Params</a:t>
            </a:r>
            <a:endParaRPr lang="en-US" dirty="0"/>
          </a:p>
          <a:p>
            <a:pPr lvl="1"/>
            <a:r>
              <a:rPr lang="en-US" dirty="0"/>
              <a:t>Headers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548912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14740</TotalTime>
  <Words>1433</Words>
  <Application>Microsoft Macintosh PowerPoint</Application>
  <PresentationFormat>Widescreen</PresentationFormat>
  <Paragraphs>135</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Lecture 7: API Development and Intermediate MongoDB</vt:lpstr>
      <vt:lpstr>Intermediate MongoDB</vt:lpstr>
      <vt:lpstr>Demonstration</vt:lpstr>
      <vt:lpstr>Advanced Finding</vt:lpstr>
      <vt:lpstr>Advanced Updating</vt:lpstr>
      <vt:lpstr>Array Querying Operation</vt:lpstr>
      <vt:lpstr>Array Manipulation Operations</vt:lpstr>
      <vt:lpstr>POST, PUT, DELETE (API)</vt:lpstr>
      <vt:lpstr>POST, PUT, and DELETE</vt:lpstr>
      <vt:lpstr>A request body</vt:lpstr>
      <vt:lpstr>Using request body data</vt:lpstr>
      <vt:lpstr>Using Postman</vt:lpstr>
      <vt:lpstr>Using Postman to send JSON</vt:lpstr>
      <vt:lpstr>Adding a blog post with Postman </vt:lpstr>
      <vt:lpstr>Using that post on the server</vt:lpstr>
      <vt:lpstr>Updating data</vt:lpstr>
      <vt:lpstr>Deleting data</vt:lpstr>
      <vt:lpstr>Server Side Error Checking</vt:lpstr>
      <vt:lpstr>What is server side validation?</vt:lpstr>
      <vt:lpstr>Server side error checking</vt:lpstr>
      <vt:lpstr>Error handling in an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1115</cp:revision>
  <cp:lastPrinted>2017-03-03T13:59:59Z</cp:lastPrinted>
  <dcterms:created xsi:type="dcterms:W3CDTF">2015-08-31T04:24:31Z</dcterms:created>
  <dcterms:modified xsi:type="dcterms:W3CDTF">2018-08-20T03:38:55Z</dcterms:modified>
</cp:coreProperties>
</file>