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431" r:id="rId3"/>
    <p:sldId id="432" r:id="rId4"/>
    <p:sldId id="433" r:id="rId5"/>
    <p:sldId id="434" r:id="rId6"/>
    <p:sldId id="382" r:id="rId7"/>
    <p:sldId id="454" r:id="rId8"/>
    <p:sldId id="456" r:id="rId9"/>
    <p:sldId id="457" r:id="rId10"/>
    <p:sldId id="458" r:id="rId11"/>
    <p:sldId id="459" r:id="rId12"/>
    <p:sldId id="461" r:id="rId13"/>
    <p:sldId id="462" r:id="rId14"/>
    <p:sldId id="403" r:id="rId15"/>
    <p:sldId id="405" r:id="rId16"/>
    <p:sldId id="383" r:id="rId17"/>
    <p:sldId id="385" r:id="rId18"/>
    <p:sldId id="408" r:id="rId19"/>
    <p:sldId id="409" r:id="rId20"/>
    <p:sldId id="410" r:id="rId21"/>
    <p:sldId id="411" r:id="rId22"/>
    <p:sldId id="412"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75"/>
    <p:restoredTop sz="76786"/>
  </p:normalViewPr>
  <p:slideViewPr>
    <p:cSldViewPr snapToGrid="0" snapToObjects="1">
      <p:cViewPr varScale="1">
        <p:scale>
          <a:sx n="96" d="100"/>
          <a:sy n="96" d="100"/>
        </p:scale>
        <p:origin x="368" y="160"/>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34</a:t>
            </a:fld>
            <a:endParaRPr lang="en-US"/>
          </a:p>
        </p:txBody>
      </p:sp>
    </p:spTree>
    <p:extLst>
      <p:ext uri="{BB962C8B-B14F-4D97-AF65-F5344CB8AC3E}">
        <p14:creationId xmlns:p14="http://schemas.microsoft.com/office/powerpoint/2010/main" val="96712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35</a:t>
            </a:fld>
            <a:endParaRPr lang="en-US"/>
          </a:p>
        </p:txBody>
      </p:sp>
    </p:spTree>
    <p:extLst>
      <p:ext uri="{BB962C8B-B14F-4D97-AF65-F5344CB8AC3E}">
        <p14:creationId xmlns:p14="http://schemas.microsoft.com/office/powerpoint/2010/main" val="181572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6</a:t>
            </a:fld>
            <a:endParaRPr lang="en-US"/>
          </a:p>
        </p:txBody>
      </p:sp>
    </p:spTree>
    <p:extLst>
      <p:ext uri="{BB962C8B-B14F-4D97-AF65-F5344CB8AC3E}">
        <p14:creationId xmlns:p14="http://schemas.microsoft.com/office/powerpoint/2010/main" val="23908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10</a:t>
            </a:fld>
            <a:endParaRPr lang="en-US"/>
          </a:p>
        </p:txBody>
      </p:sp>
    </p:spTree>
    <p:extLst>
      <p:ext uri="{BB962C8B-B14F-4D97-AF65-F5344CB8AC3E}">
        <p14:creationId xmlns:p14="http://schemas.microsoft.com/office/powerpoint/2010/main" val="101078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16</a:t>
            </a:fld>
            <a:endParaRPr lang="en-US"/>
          </a:p>
        </p:txBody>
      </p:sp>
    </p:spTree>
    <p:extLst>
      <p:ext uri="{BB962C8B-B14F-4D97-AF65-F5344CB8AC3E}">
        <p14:creationId xmlns:p14="http://schemas.microsoft.com/office/powerpoint/2010/main" val="203915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23</a:t>
            </a:fld>
            <a:endParaRPr lang="en-US"/>
          </a:p>
        </p:txBody>
      </p:sp>
    </p:spTree>
    <p:extLst>
      <p:ext uri="{BB962C8B-B14F-4D97-AF65-F5344CB8AC3E}">
        <p14:creationId xmlns:p14="http://schemas.microsoft.com/office/powerpoint/2010/main" val="12743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29</a:t>
            </a:fld>
            <a:endParaRPr lang="en-US"/>
          </a:p>
        </p:txBody>
      </p:sp>
    </p:spTree>
    <p:extLst>
      <p:ext uri="{BB962C8B-B14F-4D97-AF65-F5344CB8AC3E}">
        <p14:creationId xmlns:p14="http://schemas.microsoft.com/office/powerpoint/2010/main" val="184224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30</a:t>
            </a:fld>
            <a:endParaRPr lang="en-US"/>
          </a:p>
        </p:txBody>
      </p:sp>
    </p:spTree>
    <p:extLst>
      <p:ext uri="{BB962C8B-B14F-4D97-AF65-F5344CB8AC3E}">
        <p14:creationId xmlns:p14="http://schemas.microsoft.com/office/powerpoint/2010/main" val="212177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31</a:t>
            </a:fld>
            <a:endParaRPr lang="en-US"/>
          </a:p>
        </p:txBody>
      </p:sp>
    </p:spTree>
    <p:extLst>
      <p:ext uri="{BB962C8B-B14F-4D97-AF65-F5344CB8AC3E}">
        <p14:creationId xmlns:p14="http://schemas.microsoft.com/office/powerpoint/2010/main" val="92346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32</a:t>
            </a:fld>
            <a:endParaRPr lang="en-US"/>
          </a:p>
        </p:txBody>
      </p:sp>
    </p:spTree>
    <p:extLst>
      <p:ext uri="{BB962C8B-B14F-4D97-AF65-F5344CB8AC3E}">
        <p14:creationId xmlns:p14="http://schemas.microsoft.com/office/powerpoint/2010/main" val="1464853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F9328-4033-AC43-9A49-26273BD7D67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055CB-105C-8542-A786-E4D0F9FD20A5}"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7C0E4-D20A-AB47-B9F4-76DE377A5DE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BAFC7-331D-B04F-8062-35EDEB1EA2F9}"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FBA0E-850D-3541-A4DC-225352FEBC87}"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7F5C0-74FC-524B-AA14-91449E459FDD}"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FC418-B6CD-7E44-AF95-3528792C090F}"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42B43-52DD-A541-96D7-4A76C787E426}"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919231-2388-3042-98FF-B1F830D57EBE}"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908C47-248D-AB46-8E6F-8EA09A3DB38C}"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 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FB783-C0E7-5042-A318-0B159040A9A4}"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9F8F47-B232-8548-B42C-65691FAFC42A}"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Guide/HTML/Forms/My_first_HTML_for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Web/HTML/Element/inpu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handlebarsjs.com/" TargetMode="External"/><Relationship Id="rId2" Type="http://schemas.openxmlformats.org/officeDocument/2006/relationships/hyperlink" Target="https://github.com/ericf/express-handleba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8: Introduction to CSS, HTML Forms, and Node Templating</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 / Example rule-sets </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h2 {</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text-align: center;</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1400" b="1" dirty="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err="1">
                <a:latin typeface="Courier New" charset="0"/>
                <a:ea typeface="Courier New" charset="0"/>
                <a:cs typeface="Courier New" charset="0"/>
              </a:rPr>
              <a:t>p.bio</a:t>
            </a:r>
            <a:r>
              <a:rPr lang="en-US" sz="1400" b="1" dirty="0">
                <a:latin typeface="Courier New" charset="0"/>
                <a:ea typeface="Courier New" charset="0"/>
                <a:cs typeface="Courier New" charset="0"/>
              </a:rPr>
              <a:t>, .about-me .career-info {</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font-size: 16pt;</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border-bottom: 1px solid #333;</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dirty="0"/>
              <a:t>The first rule-set will target </a:t>
            </a:r>
            <a:r>
              <a:rPr lang="en-US" b="1" dirty="0"/>
              <a:t>all</a:t>
            </a:r>
            <a:r>
              <a:rPr lang="en-US" dirty="0"/>
              <a:t> h2 elements in the document, and center all the text contained inside the element.</a:t>
            </a:r>
          </a:p>
          <a:p>
            <a:pPr>
              <a:lnSpc>
                <a:spcPct val="100000"/>
              </a:lnSpc>
              <a:spcBef>
                <a:spcPts val="0"/>
              </a:spcBef>
              <a:spcAft>
                <a:spcPts val="0"/>
              </a:spcAft>
              <a:buClrTx/>
              <a:buSzTx/>
            </a:pPr>
            <a:endParaRPr lang="en-US" dirty="0"/>
          </a:p>
          <a:p>
            <a:pPr>
              <a:lnSpc>
                <a:spcPct val="100000"/>
              </a:lnSpc>
              <a:spcBef>
                <a:spcPts val="0"/>
              </a:spcBef>
              <a:spcAft>
                <a:spcPts val="0"/>
              </a:spcAft>
              <a:buClrTx/>
              <a:buSzTx/>
            </a:pPr>
            <a:r>
              <a:rPr lang="en-US" dirty="0"/>
              <a:t>The second rule-set will target all </a:t>
            </a:r>
            <a:r>
              <a:rPr lang="en-US" b="1" dirty="0"/>
              <a:t>p</a:t>
            </a:r>
            <a:r>
              <a:rPr lang="en-US" dirty="0"/>
              <a:t> tags that have a class of </a:t>
            </a:r>
            <a:r>
              <a:rPr lang="en-US" b="1" dirty="0"/>
              <a:t>bio</a:t>
            </a:r>
            <a:r>
              <a:rPr lang="en-US" dirty="0"/>
              <a:t>, as well as all elements with a class of </a:t>
            </a:r>
            <a:r>
              <a:rPr lang="en-US" b="1" dirty="0"/>
              <a:t>career-info</a:t>
            </a:r>
            <a:r>
              <a:rPr lang="en-US" dirty="0"/>
              <a:t> that are contained inside an element that has a class of </a:t>
            </a:r>
            <a:r>
              <a:rPr lang="en-US" b="1" dirty="0"/>
              <a:t>about-me</a:t>
            </a:r>
            <a:r>
              <a:rPr lang="en-US" dirty="0"/>
              <a:t>; there can be any number of elements and nested layers of elements between </a:t>
            </a:r>
            <a:r>
              <a:rPr lang="en-US" b="1" dirty="0"/>
              <a:t>about-me </a:t>
            </a:r>
            <a:r>
              <a:rPr lang="en-US" dirty="0"/>
              <a:t>and </a:t>
            </a:r>
            <a:r>
              <a:rPr lang="en-US" b="1" dirty="0"/>
              <a:t>career-info</a:t>
            </a:r>
            <a:r>
              <a:rPr lang="en-US" dirty="0"/>
              <a:t>. Any matching elements will have a bottom-border that is 1 pixel in size, grey colored, and a solid line; they will also have their font set to be 16pt.</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80669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change with CSS?</a:t>
            </a:r>
          </a:p>
        </p:txBody>
      </p:sp>
      <p:sp>
        <p:nvSpPr>
          <p:cNvPr id="3" name="Content Placeholder 2"/>
          <p:cNvSpPr>
            <a:spLocks noGrp="1"/>
          </p:cNvSpPr>
          <p:nvPr>
            <p:ph idx="1"/>
          </p:nvPr>
        </p:nvSpPr>
        <p:spPr/>
        <p:txBody>
          <a:bodyPr>
            <a:normAutofit lnSpcReduction="10000"/>
          </a:bodyPr>
          <a:lstStyle/>
          <a:p>
            <a:r>
              <a:rPr lang="en-US" dirty="0"/>
              <a:t>The way text appears</a:t>
            </a:r>
          </a:p>
          <a:p>
            <a:pPr lvl="1"/>
            <a:r>
              <a:rPr lang="en-US" dirty="0"/>
              <a:t>Color</a:t>
            </a:r>
          </a:p>
          <a:p>
            <a:pPr lvl="1"/>
            <a:r>
              <a:rPr lang="en-US" dirty="0"/>
              <a:t>Size</a:t>
            </a:r>
          </a:p>
          <a:p>
            <a:pPr lvl="1"/>
            <a:r>
              <a:rPr lang="en-US" dirty="0"/>
              <a:t>Line Height</a:t>
            </a:r>
          </a:p>
          <a:p>
            <a:r>
              <a:rPr lang="en-US" dirty="0"/>
              <a:t>The way our elements appear</a:t>
            </a:r>
          </a:p>
          <a:p>
            <a:pPr lvl="1"/>
            <a:r>
              <a:rPr lang="en-US" dirty="0"/>
              <a:t>Shape and size</a:t>
            </a:r>
          </a:p>
          <a:p>
            <a:pPr lvl="1"/>
            <a:r>
              <a:rPr lang="en-US" dirty="0"/>
              <a:t>Background color</a:t>
            </a:r>
          </a:p>
          <a:p>
            <a:pPr lvl="1"/>
            <a:r>
              <a:rPr lang="en-US" dirty="0"/>
              <a:t>How other elements are positioned inside of an element</a:t>
            </a:r>
          </a:p>
          <a:p>
            <a:r>
              <a:rPr lang="en-US" dirty="0"/>
              <a:t>The position of elements on the page</a:t>
            </a:r>
          </a:p>
          <a:p>
            <a:pPr lvl="1"/>
            <a:r>
              <a:rPr lang="en-US" dirty="0"/>
              <a:t>How the elements are spaced out</a:t>
            </a:r>
          </a:p>
          <a:p>
            <a:pPr lvl="1"/>
            <a:r>
              <a:rPr lang="en-US" dirty="0"/>
              <a:t>Where they appear on the page</a:t>
            </a:r>
          </a:p>
          <a:p>
            <a:r>
              <a:rPr lang="en-US" dirty="0"/>
              <a:t>So much more.</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7749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in this course</a:t>
            </a:r>
          </a:p>
        </p:txBody>
      </p:sp>
      <p:sp>
        <p:nvSpPr>
          <p:cNvPr id="3" name="Content Placeholder 2"/>
          <p:cNvSpPr>
            <a:spLocks noGrp="1"/>
          </p:cNvSpPr>
          <p:nvPr>
            <p:ph idx="1"/>
          </p:nvPr>
        </p:nvSpPr>
        <p:spPr/>
        <p:txBody>
          <a:bodyPr/>
          <a:lstStyle/>
          <a:p>
            <a:r>
              <a:rPr lang="en-US" dirty="0"/>
              <a:t>Fortunately, the only type of design we care in this course is designing in an accessible manner</a:t>
            </a:r>
          </a:p>
          <a:p>
            <a:r>
              <a:rPr lang="en-US" dirty="0"/>
              <a:t>Since this is not a web-design course, your design skills will not be taken into account. </a:t>
            </a:r>
          </a:p>
          <a:p>
            <a:r>
              <a:rPr lang="en-US" dirty="0"/>
              <a:t>You will be graded on your understanding of CSS and how to apply designs.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67079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Basic CSS Selectors and Units</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91109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3825059"/>
              </p:ext>
            </p:extLst>
          </p:nvPr>
        </p:nvGraphicFramePr>
        <p:xfrm>
          <a:off x="1096961" y="1846263"/>
          <a:ext cx="10058718" cy="4287520"/>
        </p:xfrm>
        <a:graphic>
          <a:graphicData uri="http://schemas.openxmlformats.org/drawingml/2006/table">
            <a:tbl>
              <a:tblPr firstRow="1" bandRow="1">
                <a:tableStyleId>{5C22544A-7EE6-4342-B048-85BDC9FD1C3A}</a:tableStyleId>
              </a:tblPr>
              <a:tblGrid>
                <a:gridCol w="2630977">
                  <a:extLst>
                    <a:ext uri="{9D8B030D-6E8A-4147-A177-3AD203B41FA5}">
                      <a16:colId xmlns:a16="http://schemas.microsoft.com/office/drawing/2014/main" val="20000"/>
                    </a:ext>
                  </a:extLst>
                </a:gridCol>
                <a:gridCol w="1786597">
                  <a:extLst>
                    <a:ext uri="{9D8B030D-6E8A-4147-A177-3AD203B41FA5}">
                      <a16:colId xmlns:a16="http://schemas.microsoft.com/office/drawing/2014/main" val="20001"/>
                    </a:ext>
                  </a:extLst>
                </a:gridCol>
                <a:gridCol w="5641144">
                  <a:extLst>
                    <a:ext uri="{9D8B030D-6E8A-4147-A177-3AD203B41FA5}">
                      <a16:colId xmlns:a16="http://schemas.microsoft.com/office/drawing/2014/main" val="20002"/>
                    </a:ext>
                  </a:extLst>
                </a:gridCol>
              </a:tblGrid>
              <a:tr h="370840">
                <a:tc>
                  <a:txBody>
                    <a:bodyPr/>
                    <a:lstStyle/>
                    <a:p>
                      <a:r>
                        <a:rPr lang="en-US" sz="1600" dirty="0"/>
                        <a:t>CSS</a:t>
                      </a:r>
                    </a:p>
                  </a:txBody>
                  <a:tcPr/>
                </a:tc>
                <a:tc>
                  <a:txBody>
                    <a:bodyPr/>
                    <a:lstStyle/>
                    <a:p>
                      <a:r>
                        <a:rPr lang="en-US" sz="1600" dirty="0"/>
                        <a:t>Name</a:t>
                      </a:r>
                    </a:p>
                  </a:txBody>
                  <a:tcPr/>
                </a:tc>
                <a:tc>
                  <a:txBody>
                    <a:bodyPr/>
                    <a:lstStyle/>
                    <a:p>
                      <a:r>
                        <a:rPr lang="en-US" sz="1600" dirty="0"/>
                        <a:t>Selects</a:t>
                      </a:r>
                    </a:p>
                  </a:txBody>
                  <a:tcPr/>
                </a:tc>
                <a:extLst>
                  <a:ext uri="{0D108BD9-81ED-4DB2-BD59-A6C34878D82A}">
                    <a16:rowId xmlns:a16="http://schemas.microsoft.com/office/drawing/2014/main" val="10000"/>
                  </a:ext>
                </a:extLst>
              </a:tr>
              <a:tr h="370840">
                <a:tc>
                  <a:txBody>
                    <a:bodyPr/>
                    <a:lstStyle/>
                    <a:p>
                      <a:r>
                        <a:rPr lang="en-US" sz="1600" dirty="0">
                          <a:latin typeface="Courier New" charset="0"/>
                          <a:ea typeface="Courier New" charset="0"/>
                          <a:cs typeface="Courier New" charset="0"/>
                        </a:rPr>
                        <a:t>* </a:t>
                      </a:r>
                    </a:p>
                  </a:txBody>
                  <a:tcPr/>
                </a:tc>
                <a:tc>
                  <a:txBody>
                    <a:bodyPr/>
                    <a:lstStyle/>
                    <a:p>
                      <a:r>
                        <a:rPr lang="en-US" sz="1600" dirty="0"/>
                        <a:t>Universal</a:t>
                      </a:r>
                    </a:p>
                  </a:txBody>
                  <a:tcPr/>
                </a:tc>
                <a:tc>
                  <a:txBody>
                    <a:bodyPr/>
                    <a:lstStyle/>
                    <a:p>
                      <a:r>
                        <a:rPr lang="en-US" sz="1600" dirty="0"/>
                        <a:t>Any and every element</a:t>
                      </a:r>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div</a:t>
                      </a:r>
                    </a:p>
                  </a:txBody>
                  <a:tcPr/>
                </a:tc>
                <a:tc>
                  <a:txBody>
                    <a:bodyPr/>
                    <a:lstStyle/>
                    <a:p>
                      <a:r>
                        <a:rPr lang="en-US" sz="1600" dirty="0"/>
                        <a:t>Element</a:t>
                      </a:r>
                    </a:p>
                  </a:txBody>
                  <a:tcPr/>
                </a:tc>
                <a:tc>
                  <a:txBody>
                    <a:bodyPr/>
                    <a:lstStyle/>
                    <a:p>
                      <a:r>
                        <a:rPr lang="en-US" sz="1600" i="0" dirty="0"/>
                        <a:t>All</a:t>
                      </a:r>
                      <a:r>
                        <a:rPr lang="en-US" sz="1600" i="0" baseline="0" dirty="0"/>
                        <a:t> div elements</a:t>
                      </a:r>
                      <a:endParaRPr lang="en-US" sz="1600" i="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.foo { }</a:t>
                      </a:r>
                    </a:p>
                  </a:txBody>
                  <a:tcPr/>
                </a:tc>
                <a:tc>
                  <a:txBody>
                    <a:bodyPr/>
                    <a:lstStyle/>
                    <a:p>
                      <a:r>
                        <a:rPr lang="en-US" sz="1600" dirty="0"/>
                        <a:t>Class</a:t>
                      </a:r>
                    </a:p>
                  </a:txBody>
                  <a:tcPr/>
                </a:tc>
                <a:tc>
                  <a:txBody>
                    <a:bodyPr/>
                    <a:lstStyle/>
                    <a:p>
                      <a:r>
                        <a:rPr lang="en-US" sz="1600" dirty="0"/>
                        <a:t>All</a:t>
                      </a:r>
                      <a:r>
                        <a:rPr lang="en-US" sz="1600" baseline="0" dirty="0"/>
                        <a:t> elements with a class of </a:t>
                      </a:r>
                      <a:r>
                        <a:rPr lang="en-US" sz="1600" i="1" baseline="0" dirty="0"/>
                        <a:t>foo</a:t>
                      </a:r>
                      <a:endParaRPr lang="en-US" sz="1600" i="1" dirty="0"/>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#bar</a:t>
                      </a:r>
                      <a:r>
                        <a:rPr lang="en-US" sz="1600" baseline="0" dirty="0">
                          <a:latin typeface="Courier New" charset="0"/>
                          <a:ea typeface="Courier New" charset="0"/>
                          <a:cs typeface="Courier New" charset="0"/>
                        </a:rPr>
                        <a:t> { }</a:t>
                      </a:r>
                      <a:endParaRPr lang="en-US" sz="1600" dirty="0">
                        <a:latin typeface="Courier New" charset="0"/>
                        <a:ea typeface="Courier New" charset="0"/>
                        <a:cs typeface="Courier New" charset="0"/>
                      </a:endParaRPr>
                    </a:p>
                  </a:txBody>
                  <a:tcPr/>
                </a:tc>
                <a:tc>
                  <a:txBody>
                    <a:bodyPr/>
                    <a:lstStyle/>
                    <a:p>
                      <a:r>
                        <a:rPr lang="en-US" sz="1600" dirty="0"/>
                        <a:t>ID</a:t>
                      </a:r>
                    </a:p>
                  </a:txBody>
                  <a:tcPr/>
                </a:tc>
                <a:tc>
                  <a:txBody>
                    <a:bodyPr/>
                    <a:lstStyle/>
                    <a:p>
                      <a:r>
                        <a:rPr lang="en-US" sz="1600" dirty="0"/>
                        <a:t>The </a:t>
                      </a:r>
                      <a:r>
                        <a:rPr lang="en-US" sz="1600" baseline="0" dirty="0"/>
                        <a:t>single element with the id of </a:t>
                      </a:r>
                      <a:r>
                        <a:rPr lang="en-US" sz="1600" i="1" baseline="0" dirty="0"/>
                        <a:t>bar</a:t>
                      </a:r>
                      <a:endParaRPr lang="en-US" sz="1600" dirty="0"/>
                    </a:p>
                  </a:txBody>
                  <a:tcPr/>
                </a:tc>
                <a:extLst>
                  <a:ext uri="{0D108BD9-81ED-4DB2-BD59-A6C34878D82A}">
                    <a16:rowId xmlns:a16="http://schemas.microsoft.com/office/drawing/2014/main" val="10004"/>
                  </a:ext>
                </a:extLst>
              </a:tr>
              <a:tr h="370840">
                <a:tc>
                  <a:txBody>
                    <a:bodyPr/>
                    <a:lstStyle/>
                    <a:p>
                      <a:r>
                        <a:rPr lang="en-US" sz="1600" dirty="0">
                          <a:latin typeface="Courier New" charset="0"/>
                          <a:ea typeface="Courier New" charset="0"/>
                          <a:cs typeface="Courier New" charset="0"/>
                        </a:rPr>
                        <a:t>#bar</a:t>
                      </a:r>
                      <a:r>
                        <a:rPr lang="en-US" sz="1600" baseline="0" dirty="0">
                          <a:latin typeface="Courier New" charset="0"/>
                          <a:ea typeface="Courier New" charset="0"/>
                          <a:cs typeface="Courier New" charset="0"/>
                        </a:rPr>
                        <a:t> .foo { }</a:t>
                      </a:r>
                      <a:endParaRPr lang="en-US" sz="1600" dirty="0">
                        <a:latin typeface="Courier New" charset="0"/>
                        <a:ea typeface="Courier New" charset="0"/>
                        <a:cs typeface="Courier New" charset="0"/>
                      </a:endParaRPr>
                    </a:p>
                  </a:txBody>
                  <a:tcPr/>
                </a:tc>
                <a:tc>
                  <a:txBody>
                    <a:bodyPr/>
                    <a:lstStyle/>
                    <a:p>
                      <a:r>
                        <a:rPr lang="en-US" sz="1600" dirty="0"/>
                        <a:t>Descendant</a:t>
                      </a:r>
                    </a:p>
                  </a:txBody>
                  <a:tcPr/>
                </a:tc>
                <a:tc>
                  <a:txBody>
                    <a:bodyPr/>
                    <a:lstStyle/>
                    <a:p>
                      <a:r>
                        <a:rPr lang="en-US" sz="1600" dirty="0"/>
                        <a:t>All .</a:t>
                      </a:r>
                      <a:r>
                        <a:rPr lang="en-US" sz="1600" i="1" dirty="0"/>
                        <a:t>foo</a:t>
                      </a:r>
                      <a:r>
                        <a:rPr lang="en-US" sz="1600" i="0" dirty="0"/>
                        <a:t> that are contained</a:t>
                      </a:r>
                      <a:r>
                        <a:rPr lang="en-US" sz="1600" i="0" baseline="0" dirty="0"/>
                        <a:t> inside #</a:t>
                      </a:r>
                      <a:r>
                        <a:rPr lang="en-US" sz="1600" i="1" baseline="0" dirty="0"/>
                        <a:t>bar</a:t>
                      </a:r>
                      <a:endParaRPr lang="en-US" sz="1600" dirty="0"/>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.parent</a:t>
                      </a:r>
                      <a:r>
                        <a:rPr lang="en-US" sz="1600" baseline="0" dirty="0">
                          <a:latin typeface="Courier New" charset="0"/>
                          <a:ea typeface="Courier New" charset="0"/>
                          <a:cs typeface="Courier New" charset="0"/>
                        </a:rPr>
                        <a:t> &gt; .child</a:t>
                      </a:r>
                      <a:endParaRPr lang="en-US" sz="1600" dirty="0">
                        <a:latin typeface="Courier New" charset="0"/>
                        <a:ea typeface="Courier New" charset="0"/>
                        <a:cs typeface="Courier New" charset="0"/>
                      </a:endParaRPr>
                    </a:p>
                  </a:txBody>
                  <a:tcPr/>
                </a:tc>
                <a:tc>
                  <a:txBody>
                    <a:bodyPr/>
                    <a:lstStyle/>
                    <a:p>
                      <a:r>
                        <a:rPr lang="en-US" sz="1600" dirty="0"/>
                        <a:t>Child</a:t>
                      </a:r>
                    </a:p>
                  </a:txBody>
                  <a:tcPr/>
                </a:tc>
                <a:tc>
                  <a:txBody>
                    <a:bodyPr/>
                    <a:lstStyle/>
                    <a:p>
                      <a:r>
                        <a:rPr lang="en-US" sz="1600" dirty="0"/>
                        <a:t>All .child directly</a:t>
                      </a:r>
                      <a:r>
                        <a:rPr lang="en-US" sz="1600" baseline="0" dirty="0"/>
                        <a:t> inside of .parent</a:t>
                      </a:r>
                      <a:endParaRPr lang="en-US" sz="1600" dirty="0"/>
                    </a:p>
                  </a:txBody>
                  <a:tcPr/>
                </a:tc>
                <a:extLst>
                  <a:ext uri="{0D108BD9-81ED-4DB2-BD59-A6C34878D82A}">
                    <a16:rowId xmlns:a16="http://schemas.microsoft.com/office/drawing/2014/main" val="10006"/>
                  </a:ext>
                </a:extLst>
              </a:tr>
              <a:tr h="370840">
                <a:tc>
                  <a:txBody>
                    <a:bodyPr/>
                    <a:lstStyle/>
                    <a:p>
                      <a:r>
                        <a:rPr lang="en-US" sz="1600" dirty="0">
                          <a:latin typeface="Courier New" charset="0"/>
                          <a:ea typeface="Courier New" charset="0"/>
                          <a:cs typeface="Courier New" charset="0"/>
                        </a:rPr>
                        <a:t>.post</a:t>
                      </a:r>
                      <a:r>
                        <a:rPr lang="en-US" sz="1600" baseline="0" dirty="0">
                          <a:latin typeface="Courier New" charset="0"/>
                          <a:ea typeface="Courier New" charset="0"/>
                          <a:cs typeface="Courier New" charset="0"/>
                        </a:rPr>
                        <a:t> </a:t>
                      </a:r>
                      <a:r>
                        <a:rPr lang="en-US" sz="1600" dirty="0">
                          <a:latin typeface="Courier New" charset="0"/>
                          <a:ea typeface="Courier New" charset="0"/>
                          <a:cs typeface="Courier New" charset="0"/>
                        </a:rPr>
                        <a:t>+ .divider</a:t>
                      </a:r>
                    </a:p>
                  </a:txBody>
                  <a:tcPr/>
                </a:tc>
                <a:tc>
                  <a:txBody>
                    <a:bodyPr/>
                    <a:lstStyle/>
                    <a:p>
                      <a:r>
                        <a:rPr lang="en-US" sz="1600" dirty="0"/>
                        <a:t>Adjacent Sibling</a:t>
                      </a:r>
                    </a:p>
                  </a:txBody>
                  <a:tcPr/>
                </a:tc>
                <a:tc>
                  <a:txBody>
                    <a:bodyPr/>
                    <a:lstStyle/>
                    <a:p>
                      <a:r>
                        <a:rPr lang="en-US" sz="1600" dirty="0"/>
                        <a:t>All .divider that are directly after .post in</a:t>
                      </a:r>
                      <a:r>
                        <a:rPr lang="en-US" sz="1600" baseline="0" dirty="0"/>
                        <a:t> their parent.</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.post ~</a:t>
                      </a:r>
                      <a:r>
                        <a:rPr lang="en-US" sz="1600" baseline="0" dirty="0">
                          <a:latin typeface="Courier New" charset="0"/>
                          <a:ea typeface="Courier New" charset="0"/>
                          <a:cs typeface="Courier New" charset="0"/>
                        </a:rPr>
                        <a:t> .subtext</a:t>
                      </a:r>
                      <a:endParaRPr lang="en-US" sz="1600" dirty="0">
                        <a:latin typeface="Courier New" charset="0"/>
                        <a:ea typeface="Courier New" charset="0"/>
                        <a:cs typeface="Courier New" charset="0"/>
                      </a:endParaRPr>
                    </a:p>
                  </a:txBody>
                  <a:tcPr/>
                </a:tc>
                <a:tc>
                  <a:txBody>
                    <a:bodyPr/>
                    <a:lstStyle/>
                    <a:p>
                      <a:r>
                        <a:rPr lang="en-US" sz="1600" dirty="0"/>
                        <a:t>General Sibling</a:t>
                      </a:r>
                    </a:p>
                  </a:txBody>
                  <a:tcPr/>
                </a:tc>
                <a:tc>
                  <a:txBody>
                    <a:bodyPr/>
                    <a:lstStyle/>
                    <a:p>
                      <a:r>
                        <a:rPr lang="en-US" sz="1600" dirty="0"/>
                        <a:t>All .</a:t>
                      </a:r>
                      <a:r>
                        <a:rPr lang="en-US" sz="1600" baseline="0" dirty="0"/>
                        <a:t>subtext that come anywhere after .post in their parent.</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post:pseudoclass</a:t>
                      </a:r>
                      <a:endParaRPr lang="en-US" sz="1600" dirty="0">
                        <a:latin typeface="Courier New" charset="0"/>
                        <a:ea typeface="Courier New" charset="0"/>
                        <a:cs typeface="Courier New" charset="0"/>
                      </a:endParaRPr>
                    </a:p>
                  </a:txBody>
                  <a:tcPr/>
                </a:tc>
                <a:tc>
                  <a:txBody>
                    <a:bodyPr/>
                    <a:lstStyle/>
                    <a:p>
                      <a:r>
                        <a:rPr lang="en-US" sz="1600" dirty="0"/>
                        <a:t>Pseudo-Class</a:t>
                      </a:r>
                    </a:p>
                  </a:txBody>
                  <a:tcPr/>
                </a:tc>
                <a:tc>
                  <a:txBody>
                    <a:bodyPr/>
                    <a:lstStyle/>
                    <a:p>
                      <a:r>
                        <a:rPr lang="en-US" sz="1600" dirty="0"/>
                        <a:t>A</a:t>
                      </a:r>
                      <a:r>
                        <a:rPr lang="en-US" sz="1600" baseline="0" dirty="0"/>
                        <a:t>ll .post that have a particular </a:t>
                      </a:r>
                      <a:r>
                        <a:rPr lang="en-US" sz="1600" baseline="0" dirty="0" err="1"/>
                        <a:t>pseudoclass</a:t>
                      </a:r>
                      <a:r>
                        <a:rPr lang="en-US" sz="1600" baseline="0" dirty="0"/>
                        <a:t>.</a:t>
                      </a:r>
                      <a:endParaRPr lang="en-US" sz="1600" dirty="0"/>
                    </a:p>
                  </a:txBody>
                  <a:tcPr/>
                </a:tc>
                <a:extLst>
                  <a:ext uri="{0D108BD9-81ED-4DB2-BD59-A6C34878D82A}">
                    <a16:rowId xmlns:a16="http://schemas.microsoft.com/office/drawing/2014/main" val="10009"/>
                  </a:ext>
                </a:extLst>
              </a:tr>
              <a:tr h="370840">
                <a:tc>
                  <a:txBody>
                    <a:bodyPr/>
                    <a:lstStyle/>
                    <a:p>
                      <a:r>
                        <a:rPr lang="en-US" sz="1600" dirty="0">
                          <a:latin typeface="Courier New" charset="0"/>
                          <a:ea typeface="Courier New" charset="0"/>
                          <a:cs typeface="Courier New" charset="0"/>
                        </a:rPr>
                        <a:t>[role='navigation']</a:t>
                      </a:r>
                    </a:p>
                  </a:txBody>
                  <a:tcPr/>
                </a:tc>
                <a:tc>
                  <a:txBody>
                    <a:bodyPr/>
                    <a:lstStyle/>
                    <a:p>
                      <a:r>
                        <a:rPr lang="en-US" sz="1600" dirty="0"/>
                        <a:t>Attribute</a:t>
                      </a:r>
                    </a:p>
                  </a:txBody>
                  <a:tcPr/>
                </a:tc>
                <a:tc>
                  <a:txBody>
                    <a:bodyPr/>
                    <a:lstStyle/>
                    <a:p>
                      <a:r>
                        <a:rPr lang="en-US" sz="1600" dirty="0"/>
                        <a:t>All elements that have an attribute named 'role' with the value of</a:t>
                      </a:r>
                      <a:r>
                        <a:rPr lang="en-US" sz="1600" baseline="0" dirty="0"/>
                        <a:t> 'navigation'. You can do this for any attribute and value.</a:t>
                      </a:r>
                      <a:endParaRPr lang="en-US" sz="1600" dirty="0"/>
                    </a:p>
                  </a:txBody>
                  <a:tcPr/>
                </a:tc>
                <a:extLst>
                  <a:ext uri="{0D108BD9-81ED-4DB2-BD59-A6C34878D82A}">
                    <a16:rowId xmlns:a16="http://schemas.microsoft.com/office/drawing/2014/main" val="10010"/>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35862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(All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192278"/>
              </p:ext>
            </p:extLst>
          </p:nvPr>
        </p:nvGraphicFramePr>
        <p:xfrm>
          <a:off x="1096960" y="1846263"/>
          <a:ext cx="10058719" cy="4160520"/>
        </p:xfrm>
        <a:graphic>
          <a:graphicData uri="http://schemas.openxmlformats.org/drawingml/2006/table">
            <a:tbl>
              <a:tblPr firstRow="1" bandRow="1">
                <a:tableStyleId>{5C22544A-7EE6-4342-B048-85BDC9FD1C3A}</a:tableStyleId>
              </a:tblPr>
              <a:tblGrid>
                <a:gridCol w="2853376">
                  <a:extLst>
                    <a:ext uri="{9D8B030D-6E8A-4147-A177-3AD203B41FA5}">
                      <a16:colId xmlns:a16="http://schemas.microsoft.com/office/drawing/2014/main" val="20000"/>
                    </a:ext>
                  </a:extLst>
                </a:gridCol>
                <a:gridCol w="7205343">
                  <a:extLst>
                    <a:ext uri="{9D8B030D-6E8A-4147-A177-3AD203B41FA5}">
                      <a16:colId xmlns:a16="http://schemas.microsoft.com/office/drawing/2014/main" val="20001"/>
                    </a:ext>
                  </a:extLst>
                </a:gridCol>
              </a:tblGrid>
              <a:tr h="370840">
                <a:tc>
                  <a:txBody>
                    <a:bodyPr/>
                    <a:lstStyle/>
                    <a:p>
                      <a:r>
                        <a:rPr lang="en-US" sz="1600" dirty="0"/>
                        <a:t>Pseudo</a:t>
                      </a:r>
                      <a:r>
                        <a:rPr lang="en-US" sz="1600" baseline="0" dirty="0"/>
                        <a:t> Class</a:t>
                      </a:r>
                      <a:endParaRPr lang="en-US" sz="1600" dirty="0"/>
                    </a:p>
                  </a:txBody>
                  <a:tcPr/>
                </a:tc>
                <a:tc>
                  <a:txBody>
                    <a:bodyPr/>
                    <a:lstStyle/>
                    <a:p>
                      <a:r>
                        <a:rPr lang="en-US" sz="1600" dirty="0"/>
                        <a:t>Selects</a:t>
                      </a:r>
                    </a:p>
                  </a:txBody>
                  <a:tcPr/>
                </a:tc>
                <a:extLst>
                  <a:ext uri="{0D108BD9-81ED-4DB2-BD59-A6C34878D82A}">
                    <a16:rowId xmlns:a16="http://schemas.microsoft.com/office/drawing/2014/main" val="10000"/>
                  </a:ext>
                </a:extLst>
              </a:tr>
              <a:tr h="370840">
                <a:tc>
                  <a:txBody>
                    <a:bodyPr/>
                    <a:lstStyle/>
                    <a:p>
                      <a:r>
                        <a:rPr lang="en-US" sz="1600" dirty="0">
                          <a:latin typeface="Courier New" charset="0"/>
                          <a:ea typeface="Courier New" charset="0"/>
                          <a:cs typeface="Courier New" charset="0"/>
                        </a:rPr>
                        <a:t>:first-child</a:t>
                      </a:r>
                    </a:p>
                  </a:txBody>
                  <a:tcPr/>
                </a:tc>
                <a:tc>
                  <a:txBody>
                    <a:bodyPr/>
                    <a:lstStyle/>
                    <a:p>
                      <a:r>
                        <a:rPr lang="en-US" sz="1600" dirty="0"/>
                        <a:t>The first child of a parent</a:t>
                      </a:r>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:last-child</a:t>
                      </a:r>
                    </a:p>
                  </a:txBody>
                  <a:tcPr/>
                </a:tc>
                <a:tc>
                  <a:txBody>
                    <a:bodyPr/>
                    <a:lstStyle/>
                    <a:p>
                      <a:r>
                        <a:rPr lang="en-US" sz="1600" dirty="0"/>
                        <a:t>The last child of a parent</a:t>
                      </a:r>
                      <a:endParaRPr lang="en-US" sz="1600" i="1"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:first-of-type</a:t>
                      </a:r>
                    </a:p>
                  </a:txBody>
                  <a:tcPr/>
                </a:tc>
                <a:tc>
                  <a:txBody>
                    <a:bodyPr/>
                    <a:lstStyle/>
                    <a:p>
                      <a:r>
                        <a:rPr lang="en-US" sz="1600" dirty="0"/>
                        <a:t>The</a:t>
                      </a:r>
                      <a:r>
                        <a:rPr lang="en-US" sz="1600" baseline="0" dirty="0"/>
                        <a:t> first element of a type, inside of a parent; does not accept a class or id.</a:t>
                      </a:r>
                      <a:endParaRPr lang="en-US" sz="1600" dirty="0"/>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:last-of-type</a:t>
                      </a:r>
                    </a:p>
                  </a:txBody>
                  <a:tcPr/>
                </a:tc>
                <a:tc>
                  <a:txBody>
                    <a:bodyPr/>
                    <a:lstStyle/>
                    <a:p>
                      <a:r>
                        <a:rPr lang="en-US" sz="1600" dirty="0"/>
                        <a:t>The last element of a type, inside of a parent; does not accept a class or id.</a:t>
                      </a:r>
                    </a:p>
                  </a:txBody>
                  <a:tcPr/>
                </a:tc>
                <a:extLst>
                  <a:ext uri="{0D108BD9-81ED-4DB2-BD59-A6C34878D82A}">
                    <a16:rowId xmlns:a16="http://schemas.microsoft.com/office/drawing/2014/main" val="10004"/>
                  </a:ext>
                </a:extLst>
              </a:tr>
              <a:tr h="370840">
                <a:tc>
                  <a:txBody>
                    <a:bodyPr/>
                    <a:lstStyle/>
                    <a:p>
                      <a:r>
                        <a:rPr lang="en-US" sz="1600" dirty="0">
                          <a:latin typeface="Courier New" charset="0"/>
                          <a:ea typeface="Courier New" charset="0"/>
                          <a:cs typeface="Courier New" charset="0"/>
                        </a:rPr>
                        <a:t>:nth-child(</a:t>
                      </a:r>
                      <a:r>
                        <a:rPr lang="en-US" sz="1600" dirty="0" err="1">
                          <a:latin typeface="Courier New" charset="0"/>
                          <a:ea typeface="Courier New" charset="0"/>
                          <a:cs typeface="Courier New" charset="0"/>
                        </a:rPr>
                        <a:t>an+b</a:t>
                      </a:r>
                      <a:r>
                        <a:rPr lang="en-US" sz="1600" dirty="0">
                          <a:latin typeface="Courier New" charset="0"/>
                          <a:ea typeface="Courier New" charset="0"/>
                          <a:cs typeface="Courier New" charset="0"/>
                        </a:rPr>
                        <a:t>)</a:t>
                      </a:r>
                    </a:p>
                  </a:txBody>
                  <a:tcPr/>
                </a:tc>
                <a:tc>
                  <a:txBody>
                    <a:bodyPr/>
                    <a:lstStyle/>
                    <a:p>
                      <a:r>
                        <a:rPr lang="en-US" sz="1600" dirty="0"/>
                        <a:t>Selects all .child directly</a:t>
                      </a:r>
                      <a:r>
                        <a:rPr lang="en-US" sz="1600" baseline="0" dirty="0"/>
                        <a:t> inside of .parent</a:t>
                      </a:r>
                    </a:p>
                    <a:p>
                      <a:r>
                        <a:rPr lang="en-US" sz="1600" baseline="0" dirty="0"/>
                        <a:t>The formula </a:t>
                      </a:r>
                      <a:r>
                        <a:rPr lang="en-US" sz="1600" i="0" baseline="0" dirty="0"/>
                        <a:t>(</a:t>
                      </a:r>
                      <a:r>
                        <a:rPr lang="en-US" sz="1600" i="1" baseline="0" dirty="0" err="1"/>
                        <a:t>an+b</a:t>
                      </a:r>
                      <a:r>
                        <a:rPr lang="en-US" sz="1600" i="0" baseline="0" dirty="0"/>
                        <a:t>) describes which elements are targeted; elements start at index 0. (</a:t>
                      </a:r>
                      <a:r>
                        <a:rPr lang="en-US" sz="1600" i="1" baseline="0" dirty="0"/>
                        <a:t>2n+1</a:t>
                      </a:r>
                      <a:r>
                        <a:rPr lang="en-US" sz="1600" i="0" baseline="0" dirty="0"/>
                        <a:t>) would select elements at index 1, 3, 5, 7 while (</a:t>
                      </a:r>
                      <a:r>
                        <a:rPr lang="en-US" sz="1600" i="1" baseline="0" dirty="0"/>
                        <a:t>3n</a:t>
                      </a:r>
                      <a:r>
                        <a:rPr lang="en-US" sz="1600" i="0" baseline="0" dirty="0"/>
                        <a:t>) matches at index 0, 3, etc.</a:t>
                      </a:r>
                      <a:endParaRPr lang="en-US" sz="1600" i="0" dirty="0"/>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:nth-last-child</a:t>
                      </a:r>
                    </a:p>
                  </a:txBody>
                  <a:tcPr/>
                </a:tc>
                <a:tc>
                  <a:txBody>
                    <a:bodyPr/>
                    <a:lstStyle/>
                    <a:p>
                      <a:r>
                        <a:rPr lang="en-US" sz="1600" dirty="0"/>
                        <a:t>Same</a:t>
                      </a:r>
                      <a:r>
                        <a:rPr lang="en-US" sz="1600" baseline="0" dirty="0"/>
                        <a:t> as :nth-child, except starts from the last element</a:t>
                      </a:r>
                      <a:endParaRPr lang="en-US" sz="1600" dirty="0"/>
                    </a:p>
                  </a:txBody>
                  <a:tcPr/>
                </a:tc>
                <a:extLst>
                  <a:ext uri="{0D108BD9-81ED-4DB2-BD59-A6C34878D82A}">
                    <a16:rowId xmlns:a16="http://schemas.microsoft.com/office/drawing/2014/main" val="10006"/>
                  </a:ext>
                </a:extLst>
              </a:tr>
              <a:tr h="370840">
                <a:tc>
                  <a:txBody>
                    <a:bodyPr/>
                    <a:lstStyle/>
                    <a:p>
                      <a:r>
                        <a:rPr lang="en-US" sz="1600" dirty="0">
                          <a:latin typeface="Courier New" charset="0"/>
                          <a:ea typeface="Courier New" charset="0"/>
                          <a:cs typeface="Courier New" charset="0"/>
                        </a:rPr>
                        <a:t>:nth-of-type</a:t>
                      </a:r>
                    </a:p>
                  </a:txBody>
                  <a:tcPr/>
                </a:tc>
                <a:tc>
                  <a:txBody>
                    <a:bodyPr/>
                    <a:lstStyle/>
                    <a:p>
                      <a:r>
                        <a:rPr lang="en-US" sz="1600" dirty="0"/>
                        <a:t>As</a:t>
                      </a:r>
                      <a:r>
                        <a:rPr lang="en-US" sz="1600" baseline="0" dirty="0"/>
                        <a:t> as :nth-child, except works with element types</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:empty</a:t>
                      </a:r>
                    </a:p>
                  </a:txBody>
                  <a:tcPr/>
                </a:tc>
                <a:tc>
                  <a:txBody>
                    <a:bodyPr/>
                    <a:lstStyle/>
                    <a:p>
                      <a:r>
                        <a:rPr lang="en-US" sz="1600" baseline="0" dirty="0"/>
                        <a:t>An element that has no content, including whitespace; can have comments.</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:target</a:t>
                      </a:r>
                    </a:p>
                  </a:txBody>
                  <a:tcPr/>
                </a:tc>
                <a:tc>
                  <a:txBody>
                    <a:bodyPr/>
                    <a:lstStyle/>
                    <a:p>
                      <a:r>
                        <a:rPr lang="en-US" sz="1600" dirty="0"/>
                        <a:t>The</a:t>
                      </a:r>
                      <a:r>
                        <a:rPr lang="en-US" sz="1600" baseline="0" dirty="0"/>
                        <a:t> element matching the target of your current hash.</a:t>
                      </a:r>
                      <a:endParaRPr lang="en-US" sz="16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11139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Units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2308272"/>
              </p:ext>
            </p:extLst>
          </p:nvPr>
        </p:nvGraphicFramePr>
        <p:xfrm>
          <a:off x="1096963" y="1846263"/>
          <a:ext cx="9279133" cy="4124960"/>
        </p:xfrm>
        <a:graphic>
          <a:graphicData uri="http://schemas.openxmlformats.org/drawingml/2006/table">
            <a:tbl>
              <a:tblPr firstRow="1" bandRow="1">
                <a:tableStyleId>{5C22544A-7EE6-4342-B048-85BDC9FD1C3A}</a:tableStyleId>
              </a:tblPr>
              <a:tblGrid>
                <a:gridCol w="731837">
                  <a:extLst>
                    <a:ext uri="{9D8B030D-6E8A-4147-A177-3AD203B41FA5}">
                      <a16:colId xmlns:a16="http://schemas.microsoft.com/office/drawing/2014/main" val="20000"/>
                    </a:ext>
                  </a:extLst>
                </a:gridCol>
                <a:gridCol w="1252025">
                  <a:extLst>
                    <a:ext uri="{9D8B030D-6E8A-4147-A177-3AD203B41FA5}">
                      <a16:colId xmlns:a16="http://schemas.microsoft.com/office/drawing/2014/main" val="20001"/>
                    </a:ext>
                  </a:extLst>
                </a:gridCol>
                <a:gridCol w="7295271">
                  <a:extLst>
                    <a:ext uri="{9D8B030D-6E8A-4147-A177-3AD203B41FA5}">
                      <a16:colId xmlns:a16="http://schemas.microsoft.com/office/drawing/2014/main" val="20002"/>
                    </a:ext>
                  </a:extLst>
                </a:gridCol>
              </a:tblGrid>
              <a:tr h="370840">
                <a:tc>
                  <a:txBody>
                    <a:bodyPr/>
                    <a:lstStyle/>
                    <a:p>
                      <a:r>
                        <a:rPr lang="en-US" sz="1600" dirty="0"/>
                        <a:t>Unit</a:t>
                      </a:r>
                    </a:p>
                  </a:txBody>
                  <a:tcPr/>
                </a:tc>
                <a:tc>
                  <a:txBody>
                    <a:bodyPr/>
                    <a:lstStyle/>
                    <a:p>
                      <a:r>
                        <a:rPr lang="en-US" sz="1600" dirty="0"/>
                        <a:t>Name</a:t>
                      </a:r>
                    </a:p>
                  </a:txBody>
                  <a:tcPr/>
                </a:tc>
                <a:tc>
                  <a:txBody>
                    <a:bodyPr/>
                    <a:lstStyle/>
                    <a:p>
                      <a:r>
                        <a:rPr lang="en-US" sz="1600" dirty="0"/>
                        <a:t>Description</a:t>
                      </a:r>
                    </a:p>
                  </a:txBody>
                  <a:tcPr/>
                </a:tc>
                <a:extLst>
                  <a:ext uri="{0D108BD9-81ED-4DB2-BD59-A6C34878D82A}">
                    <a16:rowId xmlns:a16="http://schemas.microsoft.com/office/drawing/2014/main" val="10000"/>
                  </a:ext>
                </a:extLst>
              </a:tr>
              <a:tr h="370840">
                <a:tc>
                  <a:txBody>
                    <a:bodyPr/>
                    <a:lstStyle/>
                    <a:p>
                      <a:r>
                        <a:rPr lang="en-US" sz="1600" dirty="0" err="1">
                          <a:latin typeface="Courier New" charset="0"/>
                          <a:ea typeface="Courier New" charset="0"/>
                          <a:cs typeface="Courier New" charset="0"/>
                        </a:rPr>
                        <a:t>px</a:t>
                      </a:r>
                      <a:endParaRPr lang="en-US" sz="1600" dirty="0">
                        <a:latin typeface="Courier New" charset="0"/>
                        <a:ea typeface="Courier New" charset="0"/>
                        <a:cs typeface="Courier New" charset="0"/>
                      </a:endParaRPr>
                    </a:p>
                  </a:txBody>
                  <a:tcPr/>
                </a:tc>
                <a:tc>
                  <a:txBody>
                    <a:bodyPr/>
                    <a:lstStyle/>
                    <a:p>
                      <a:r>
                        <a:rPr lang="en-US" sz="1600" dirty="0"/>
                        <a:t>Pixel</a:t>
                      </a:r>
                    </a:p>
                  </a:txBody>
                  <a:tcPr/>
                </a:tc>
                <a:tc>
                  <a:txBody>
                    <a:bodyPr/>
                    <a:lstStyle/>
                    <a:p>
                      <a:r>
                        <a:rPr lang="en-US" sz="1600" dirty="0"/>
                        <a:t>Size</a:t>
                      </a:r>
                      <a:r>
                        <a:rPr lang="en-US" sz="1600" baseline="0" dirty="0"/>
                        <a:t> of a</a:t>
                      </a:r>
                      <a:r>
                        <a:rPr lang="en-US" sz="1600" dirty="0"/>
                        <a:t> pixel</a:t>
                      </a:r>
                      <a:r>
                        <a:rPr lang="en-US" sz="1600" baseline="0" dirty="0"/>
                        <a:t> on the screen</a:t>
                      </a:r>
                      <a:endParaRPr lang="en-US" sz="1600" dirty="0"/>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mm</a:t>
                      </a:r>
                    </a:p>
                  </a:txBody>
                  <a:tcPr/>
                </a:tc>
                <a:tc>
                  <a:txBody>
                    <a:bodyPr/>
                    <a:lstStyle/>
                    <a:p>
                      <a:r>
                        <a:rPr lang="en-US" sz="1600" dirty="0"/>
                        <a:t>Millimeter</a:t>
                      </a:r>
                    </a:p>
                  </a:txBody>
                  <a:tcPr/>
                </a:tc>
                <a:tc>
                  <a:txBody>
                    <a:bodyPr/>
                    <a:lstStyle/>
                    <a:p>
                      <a:r>
                        <a:rPr lang="en-US" sz="1600" dirty="0"/>
                        <a:t>Size</a:t>
                      </a:r>
                      <a:r>
                        <a:rPr lang="en-US" sz="1600" baseline="0" dirty="0"/>
                        <a:t> of a</a:t>
                      </a:r>
                      <a:r>
                        <a:rPr lang="en-US" sz="1600" dirty="0"/>
                        <a:t> </a:t>
                      </a:r>
                      <a:r>
                        <a:rPr lang="en-US" sz="1600" baseline="0" dirty="0"/>
                        <a:t>millimeter</a:t>
                      </a:r>
                      <a:endParaRPr lang="en-US" sz="160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cm</a:t>
                      </a:r>
                    </a:p>
                  </a:txBody>
                  <a:tcPr/>
                </a:tc>
                <a:tc>
                  <a:txBody>
                    <a:bodyPr/>
                    <a:lstStyle/>
                    <a:p>
                      <a:r>
                        <a:rPr lang="en-US" sz="1600" dirty="0"/>
                        <a:t>Centimeter</a:t>
                      </a:r>
                    </a:p>
                  </a:txBody>
                  <a:tcPr/>
                </a:tc>
                <a:tc>
                  <a:txBody>
                    <a:bodyPr/>
                    <a:lstStyle/>
                    <a:p>
                      <a:r>
                        <a:rPr lang="en-US" sz="1600" dirty="0"/>
                        <a:t>Size</a:t>
                      </a:r>
                      <a:r>
                        <a:rPr lang="en-US" sz="1600" baseline="0" dirty="0"/>
                        <a:t> of a </a:t>
                      </a:r>
                      <a:r>
                        <a:rPr lang="en-US" sz="1600" dirty="0"/>
                        <a:t> centimeter</a:t>
                      </a:r>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in</a:t>
                      </a:r>
                    </a:p>
                  </a:txBody>
                  <a:tcPr/>
                </a:tc>
                <a:tc>
                  <a:txBody>
                    <a:bodyPr/>
                    <a:lstStyle/>
                    <a:p>
                      <a:r>
                        <a:rPr lang="en-US" sz="1600" dirty="0"/>
                        <a:t>Inch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Size of 1 Inch; generally, 96 pixels per inch</a:t>
                      </a:r>
                    </a:p>
                  </a:txBody>
                  <a:tcPr/>
                </a:tc>
                <a:extLst>
                  <a:ext uri="{0D108BD9-81ED-4DB2-BD59-A6C34878D82A}">
                    <a16:rowId xmlns:a16="http://schemas.microsoft.com/office/drawing/2014/main" val="10004"/>
                  </a:ext>
                </a:extLst>
              </a:tr>
              <a:tr h="370840">
                <a:tc>
                  <a:txBody>
                    <a:bodyPr/>
                    <a:lstStyle/>
                    <a:p>
                      <a:r>
                        <a:rPr lang="en-US" sz="1600" dirty="0" err="1">
                          <a:latin typeface="Courier New" charset="0"/>
                          <a:ea typeface="Courier New" charset="0"/>
                          <a:cs typeface="Courier New" charset="0"/>
                        </a:rPr>
                        <a:t>pt</a:t>
                      </a:r>
                      <a:endParaRPr lang="en-US" sz="1600" dirty="0">
                        <a:latin typeface="Courier New" charset="0"/>
                        <a:ea typeface="Courier New" charset="0"/>
                        <a:cs typeface="Courier New" charset="0"/>
                      </a:endParaRPr>
                    </a:p>
                  </a:txBody>
                  <a:tcPr/>
                </a:tc>
                <a:tc>
                  <a:txBody>
                    <a:bodyPr/>
                    <a:lstStyle/>
                    <a:p>
                      <a:r>
                        <a:rPr lang="en-US" sz="1600" dirty="0"/>
                        <a:t>Point</a:t>
                      </a:r>
                    </a:p>
                  </a:txBody>
                  <a:tcPr/>
                </a:tc>
                <a:tc>
                  <a:txBody>
                    <a:bodyPr/>
                    <a:lstStyle/>
                    <a:p>
                      <a:r>
                        <a:rPr lang="en-US" sz="1600" dirty="0"/>
                        <a:t>Size of 1/72 inch</a:t>
                      </a:r>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pc</a:t>
                      </a:r>
                    </a:p>
                  </a:txBody>
                  <a:tcPr/>
                </a:tc>
                <a:tc>
                  <a:txBody>
                    <a:bodyPr/>
                    <a:lstStyle/>
                    <a:p>
                      <a:r>
                        <a:rPr lang="en-US" sz="1600" dirty="0"/>
                        <a:t>Pica</a:t>
                      </a:r>
                    </a:p>
                  </a:txBody>
                  <a:tcPr/>
                </a:tc>
                <a:tc>
                  <a:txBody>
                    <a:bodyPr/>
                    <a:lstStyle/>
                    <a:p>
                      <a:r>
                        <a:rPr lang="en-US" sz="1600" dirty="0"/>
                        <a:t>Size of 12 Points</a:t>
                      </a:r>
                    </a:p>
                  </a:txBody>
                  <a:tcPr/>
                </a:tc>
                <a:extLst>
                  <a:ext uri="{0D108BD9-81ED-4DB2-BD59-A6C34878D82A}">
                    <a16:rowId xmlns:a16="http://schemas.microsoft.com/office/drawing/2014/main" val="10006"/>
                  </a:ext>
                </a:extLst>
              </a:tr>
              <a:tr h="370840">
                <a:tc>
                  <a:txBody>
                    <a:bodyPr/>
                    <a:lstStyle/>
                    <a:p>
                      <a:r>
                        <a:rPr lang="en-US" sz="1600" dirty="0" err="1">
                          <a:latin typeface="Courier New" charset="0"/>
                          <a:ea typeface="Courier New" charset="0"/>
                          <a:cs typeface="Courier New" charset="0"/>
                        </a:rPr>
                        <a:t>em</a:t>
                      </a:r>
                      <a:endParaRPr lang="en-US" sz="1600" dirty="0">
                        <a:latin typeface="Courier New" charset="0"/>
                        <a:ea typeface="Courier New" charset="0"/>
                        <a:cs typeface="Courier New" charset="0"/>
                      </a:endParaRPr>
                    </a:p>
                  </a:txBody>
                  <a:tcPr/>
                </a:tc>
                <a:tc>
                  <a:txBody>
                    <a:bodyPr/>
                    <a:lstStyle/>
                    <a:p>
                      <a:r>
                        <a:rPr lang="en-US" sz="1600" dirty="0" err="1"/>
                        <a:t>em</a:t>
                      </a:r>
                      <a:endParaRPr lang="en-US" sz="1600" dirty="0"/>
                    </a:p>
                  </a:txBody>
                  <a:tcPr/>
                </a:tc>
                <a:tc>
                  <a:txBody>
                    <a:bodyPr/>
                    <a:lstStyle/>
                    <a:p>
                      <a:r>
                        <a:rPr lang="en-US" sz="1600" dirty="0"/>
                        <a:t>Calculates</a:t>
                      </a:r>
                      <a:r>
                        <a:rPr lang="en-US" sz="1600" baseline="0" dirty="0"/>
                        <a:t> the size based on the elements font size, or parent's font size. Literally, relative to the "M" in a font at a size.</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a:t>
                      </a:r>
                    </a:p>
                  </a:txBody>
                  <a:tcPr/>
                </a:tc>
                <a:tc>
                  <a:txBody>
                    <a:bodyPr/>
                    <a:lstStyle/>
                    <a:p>
                      <a:r>
                        <a:rPr lang="en-US" sz="1600" dirty="0"/>
                        <a:t>Percent</a:t>
                      </a:r>
                    </a:p>
                  </a:txBody>
                  <a:tcPr/>
                </a:tc>
                <a:tc>
                  <a:txBody>
                    <a:bodyPr/>
                    <a:lstStyle/>
                    <a:p>
                      <a:r>
                        <a:rPr lang="en-US" sz="1600" dirty="0"/>
                        <a:t>Calculates</a:t>
                      </a:r>
                      <a:r>
                        <a:rPr lang="en-US" sz="1600" baseline="0" dirty="0"/>
                        <a:t> the percentage of a size relative to a property on the parent element.</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rem</a:t>
                      </a:r>
                    </a:p>
                  </a:txBody>
                  <a:tcPr/>
                </a:tc>
                <a:tc>
                  <a:txBody>
                    <a:bodyPr/>
                    <a:lstStyle/>
                    <a:p>
                      <a:r>
                        <a:rPr lang="en-US" sz="1600" dirty="0"/>
                        <a:t>Rem’s</a:t>
                      </a:r>
                    </a:p>
                  </a:txBody>
                  <a:tcPr/>
                </a:tc>
                <a:tc>
                  <a:txBody>
                    <a:bodyPr/>
                    <a:lstStyle/>
                    <a:p>
                      <a:r>
                        <a:rPr lang="en-US" sz="1600" dirty="0"/>
                        <a:t>Same as </a:t>
                      </a:r>
                      <a:r>
                        <a:rPr lang="en-US" sz="1600" dirty="0" err="1"/>
                        <a:t>em</a:t>
                      </a:r>
                      <a:r>
                        <a:rPr lang="en-US" sz="1600" dirty="0"/>
                        <a:t>,</a:t>
                      </a:r>
                      <a:r>
                        <a:rPr lang="en-US" sz="1600" baseline="0" dirty="0"/>
                        <a:t> but based on the root element. Allows for very responsive layouts just by updating the root element.</a:t>
                      </a:r>
                      <a:endParaRPr lang="en-US" sz="16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14453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Units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3858634"/>
              </p:ext>
            </p:extLst>
          </p:nvPr>
        </p:nvGraphicFramePr>
        <p:xfrm>
          <a:off x="1096963" y="1846263"/>
          <a:ext cx="10058718" cy="3997960"/>
        </p:xfrm>
        <a:graphic>
          <a:graphicData uri="http://schemas.openxmlformats.org/drawingml/2006/table">
            <a:tbl>
              <a:tblPr firstRow="1" bandRow="1">
                <a:tableStyleId>{5C22544A-7EE6-4342-B048-85BDC9FD1C3A}</a:tableStyleId>
              </a:tblPr>
              <a:tblGrid>
                <a:gridCol w="2827923">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401995">
                  <a:extLst>
                    <a:ext uri="{9D8B030D-6E8A-4147-A177-3AD203B41FA5}">
                      <a16:colId xmlns:a16="http://schemas.microsoft.com/office/drawing/2014/main" val="20002"/>
                    </a:ext>
                  </a:extLst>
                </a:gridCol>
              </a:tblGrid>
              <a:tr h="370840">
                <a:tc>
                  <a:txBody>
                    <a:bodyPr/>
                    <a:lstStyle/>
                    <a:p>
                      <a:r>
                        <a:rPr lang="en-US" sz="1600" dirty="0"/>
                        <a:t>Color</a:t>
                      </a:r>
                    </a:p>
                  </a:txBody>
                  <a:tcPr/>
                </a:tc>
                <a:tc>
                  <a:txBody>
                    <a:bodyPr/>
                    <a:lstStyle/>
                    <a:p>
                      <a:r>
                        <a:rPr lang="en-US" sz="1600" dirty="0"/>
                        <a:t>Unit Name</a:t>
                      </a:r>
                    </a:p>
                  </a:txBody>
                  <a:tcPr/>
                </a:tc>
                <a:tc>
                  <a:txBody>
                    <a:bodyPr/>
                    <a:lstStyle/>
                    <a:p>
                      <a:r>
                        <a:rPr lang="en-US" sz="1600" dirty="0"/>
                        <a:t>Description</a:t>
                      </a:r>
                    </a:p>
                  </a:txBody>
                  <a:tcPr/>
                </a:tc>
                <a:extLst>
                  <a:ext uri="{0D108BD9-81ED-4DB2-BD59-A6C34878D82A}">
                    <a16:rowId xmlns:a16="http://schemas.microsoft.com/office/drawing/2014/main" val="10000"/>
                  </a:ext>
                </a:extLst>
              </a:tr>
              <a:tr h="370840">
                <a:tc>
                  <a:txBody>
                    <a:bodyPr/>
                    <a:lstStyle/>
                    <a:p>
                      <a:r>
                        <a:rPr lang="en-US" sz="1600" dirty="0" err="1">
                          <a:latin typeface="Courier New" charset="0"/>
                          <a:ea typeface="Courier New" charset="0"/>
                          <a:cs typeface="Courier New" charset="0"/>
                        </a:rPr>
                        <a:t>rgb</a:t>
                      </a:r>
                      <a:r>
                        <a:rPr lang="en-US" sz="1600" dirty="0">
                          <a:latin typeface="Courier New" charset="0"/>
                          <a:ea typeface="Courier New" charset="0"/>
                          <a:cs typeface="Courier New" charset="0"/>
                        </a:rPr>
                        <a:t>(255, 255,</a:t>
                      </a:r>
                      <a:r>
                        <a:rPr lang="en-US" sz="1600" baseline="0" dirty="0">
                          <a:latin typeface="Courier New" charset="0"/>
                          <a:ea typeface="Courier New" charset="0"/>
                          <a:cs typeface="Courier New" charset="0"/>
                        </a:rPr>
                        <a:t> 255)</a:t>
                      </a:r>
                      <a:endParaRPr lang="en-US" sz="1600" dirty="0">
                        <a:latin typeface="Courier New" charset="0"/>
                        <a:ea typeface="Courier New" charset="0"/>
                        <a:cs typeface="Courier New" charset="0"/>
                      </a:endParaRPr>
                    </a:p>
                  </a:txBody>
                  <a:tcPr/>
                </a:tc>
                <a:tc>
                  <a:txBody>
                    <a:bodyPr/>
                    <a:lstStyle/>
                    <a:p>
                      <a:r>
                        <a:rPr lang="en-US" sz="1600" dirty="0"/>
                        <a:t>RGB</a:t>
                      </a:r>
                    </a:p>
                  </a:txBody>
                  <a:tcPr/>
                </a:tc>
                <a:tc>
                  <a:txBody>
                    <a:bodyPr/>
                    <a:lstStyle/>
                    <a:p>
                      <a:r>
                        <a:rPr lang="en-US" sz="1600" dirty="0"/>
                        <a:t>Allows you to describe</a:t>
                      </a:r>
                      <a:r>
                        <a:rPr lang="en-US" sz="1600" baseline="0" dirty="0"/>
                        <a:t> colors as how red, green, and blue they are from 0 to 255 each. Allows for </a:t>
                      </a:r>
                      <a:r>
                        <a:rPr lang="is-IS" sz="1600" dirty="0"/>
                        <a:t>16,581,375 colors.</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latin typeface="Courier New" charset="0"/>
                          <a:ea typeface="Courier New" charset="0"/>
                          <a:cs typeface="Courier New" charset="0"/>
                        </a:rPr>
                        <a:t>rgba</a:t>
                      </a:r>
                      <a:r>
                        <a:rPr lang="en-US" sz="1600" dirty="0">
                          <a:latin typeface="Courier New" charset="0"/>
                          <a:ea typeface="Courier New" charset="0"/>
                          <a:cs typeface="Courier New" charset="0"/>
                        </a:rPr>
                        <a:t>(0, 192,</a:t>
                      </a:r>
                      <a:r>
                        <a:rPr lang="en-US" sz="1600" baseline="0" dirty="0">
                          <a:latin typeface="Courier New" charset="0"/>
                          <a:ea typeface="Courier New" charset="0"/>
                          <a:cs typeface="Courier New" charset="0"/>
                        </a:rPr>
                        <a:t> 45, .5)</a:t>
                      </a:r>
                      <a:endParaRPr lang="en-US" sz="1600" dirty="0">
                        <a:latin typeface="Courier New" charset="0"/>
                        <a:ea typeface="Courier New" charset="0"/>
                        <a:cs typeface="Courier New" charset="0"/>
                      </a:endParaRPr>
                    </a:p>
                  </a:txBody>
                  <a:tcPr/>
                </a:tc>
                <a:tc>
                  <a:txBody>
                    <a:bodyPr/>
                    <a:lstStyle/>
                    <a:p>
                      <a:r>
                        <a:rPr lang="en-US" sz="1600" dirty="0"/>
                        <a:t>RGB Alpha</a:t>
                      </a:r>
                    </a:p>
                  </a:txBody>
                  <a:tcPr/>
                </a:tc>
                <a:tc>
                  <a:txBody>
                    <a:bodyPr/>
                    <a:lstStyle/>
                    <a:p>
                      <a:r>
                        <a:rPr lang="en-US" sz="1600" dirty="0"/>
                        <a:t>Same as hex, where the last decimal is transparency</a:t>
                      </a:r>
                      <a:r>
                        <a:rPr lang="en-US" sz="1600" baseline="0" dirty="0"/>
                        <a:t> from 0 (clear) to 1.0 (solid)</a:t>
                      </a:r>
                      <a:endParaRPr lang="en-US" sz="160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#A90BEF</a:t>
                      </a:r>
                    </a:p>
                  </a:txBody>
                  <a:tcPr/>
                </a:tc>
                <a:tc>
                  <a:txBody>
                    <a:bodyPr/>
                    <a:lstStyle/>
                    <a:p>
                      <a:r>
                        <a:rPr lang="en-US" sz="1600" dirty="0"/>
                        <a:t>Hex</a:t>
                      </a:r>
                    </a:p>
                  </a:txBody>
                  <a:tcPr/>
                </a:tc>
                <a:tc>
                  <a:txBody>
                    <a:bodyPr/>
                    <a:lstStyle/>
                    <a:p>
                      <a:r>
                        <a:rPr lang="en-US" sz="1600" dirty="0"/>
                        <a:t>A hex triplet; has</a:t>
                      </a:r>
                      <a:r>
                        <a:rPr lang="en-US" sz="1600" baseline="0" dirty="0"/>
                        <a:t> 2 hex digits representing each color (Red, Green, Blue). </a:t>
                      </a:r>
                      <a:r>
                        <a:rPr lang="en-US" sz="1600" dirty="0"/>
                        <a:t>Describes your color from Allows</a:t>
                      </a:r>
                      <a:r>
                        <a:rPr lang="en-US" sz="1600" baseline="0" dirty="0"/>
                        <a:t> for </a:t>
                      </a:r>
                      <a:r>
                        <a:rPr lang="is-IS" sz="1600" dirty="0"/>
                        <a:t>16,777,216</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latin typeface="Courier New" charset="0"/>
                          <a:ea typeface="Courier New" charset="0"/>
                          <a:cs typeface="Courier New" charset="0"/>
                        </a:rPr>
                        <a:t>hsl</a:t>
                      </a:r>
                      <a:r>
                        <a:rPr lang="en-US" sz="1600" dirty="0">
                          <a:latin typeface="Courier New" charset="0"/>
                          <a:ea typeface="Courier New" charset="0"/>
                          <a:cs typeface="Courier New" charset="0"/>
                        </a:rPr>
                        <a:t>(0, 20%,</a:t>
                      </a:r>
                      <a:r>
                        <a:rPr lang="en-US" sz="1600" baseline="0" dirty="0">
                          <a:latin typeface="Courier New" charset="0"/>
                          <a:ea typeface="Courier New" charset="0"/>
                          <a:cs typeface="Courier New" charset="0"/>
                        </a:rPr>
                        <a:t> 50%)</a:t>
                      </a:r>
                      <a:endParaRPr lang="en-US" sz="1600" dirty="0">
                        <a:latin typeface="Courier New" charset="0"/>
                        <a:ea typeface="Courier New" charset="0"/>
                        <a:cs typeface="Courier New" charset="0"/>
                      </a:endParaRPr>
                    </a:p>
                  </a:txBody>
                  <a:tcPr/>
                </a:tc>
                <a:tc>
                  <a:txBody>
                    <a:bodyPr/>
                    <a:lstStyle/>
                    <a:p>
                      <a:r>
                        <a:rPr lang="en-US" sz="1600" dirty="0"/>
                        <a:t>Hue, Saturation, Lightness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Takes the hue from</a:t>
                      </a:r>
                      <a:r>
                        <a:rPr lang="en-US" sz="1600" baseline="0" dirty="0"/>
                        <a:t> 0 to 360; 0/360 are red, 120 green, 240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Saturation determines what percent of that color you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Lightness is a mask over saturation, adding a white layer. 50% is the normal value.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latin typeface="Courier New" charset="0"/>
                          <a:ea typeface="Courier New" charset="0"/>
                          <a:cs typeface="Courier New" charset="0"/>
                        </a:rPr>
                        <a:t>hsla</a:t>
                      </a:r>
                      <a:r>
                        <a:rPr lang="en-US" sz="1600" dirty="0">
                          <a:latin typeface="Courier New" charset="0"/>
                          <a:ea typeface="Courier New" charset="0"/>
                          <a:cs typeface="Courier New" charset="0"/>
                        </a:rPr>
                        <a:t>(0, 20%, 50%, .5)</a:t>
                      </a:r>
                    </a:p>
                  </a:txBody>
                  <a:tcPr/>
                </a:tc>
                <a:tc>
                  <a:txBody>
                    <a:bodyPr/>
                    <a:lstStyle/>
                    <a:p>
                      <a:r>
                        <a:rPr lang="en-US" sz="1600" dirty="0"/>
                        <a:t>Hue, Saturation, Lightness, Alpha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Same as above, where the last value is transparency.</a:t>
                      </a:r>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73873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and Common Rules</a:t>
            </a:r>
          </a:p>
        </p:txBody>
      </p:sp>
      <p:sp>
        <p:nvSpPr>
          <p:cNvPr id="4" name="Text Placeholder 3"/>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84236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Rules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1191570"/>
              </p:ext>
            </p:extLst>
          </p:nvPr>
        </p:nvGraphicFramePr>
        <p:xfrm>
          <a:off x="1096963" y="1846263"/>
          <a:ext cx="10058400" cy="4003040"/>
        </p:xfrm>
        <a:graphic>
          <a:graphicData uri="http://schemas.openxmlformats.org/drawingml/2006/table">
            <a:tbl>
              <a:tblPr firstRow="1" bandRow="1">
                <a:tableStyleId>{5C22544A-7EE6-4342-B048-85BDC9FD1C3A}</a:tableStyleId>
              </a:tblPr>
              <a:tblGrid>
                <a:gridCol w="1557337">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5427663">
                  <a:extLst>
                    <a:ext uri="{9D8B030D-6E8A-4147-A177-3AD203B41FA5}">
                      <a16:colId xmlns:a16="http://schemas.microsoft.com/office/drawing/2014/main" val="20002"/>
                    </a:ext>
                  </a:extLst>
                </a:gridCol>
              </a:tblGrid>
              <a:tr h="370840">
                <a:tc>
                  <a:txBody>
                    <a:bodyPr/>
                    <a:lstStyle/>
                    <a:p>
                      <a:r>
                        <a:rPr lang="en-US" sz="1400" dirty="0"/>
                        <a:t>Rule Name</a:t>
                      </a:r>
                    </a:p>
                  </a:txBody>
                  <a:tcPr/>
                </a:tc>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sz="1400" dirty="0"/>
                        <a:t>font-family</a:t>
                      </a:r>
                    </a:p>
                  </a:txBody>
                  <a:tcPr/>
                </a:tc>
                <a:tc>
                  <a:txBody>
                    <a:bodyPr/>
                    <a:lstStyle/>
                    <a:p>
                      <a:r>
                        <a:rPr lang="en-US" sz="1400" dirty="0">
                          <a:latin typeface="Courier New" charset="0"/>
                          <a:ea typeface="Courier New" charset="0"/>
                          <a:cs typeface="Courier New" charset="0"/>
                        </a:rPr>
                        <a:t>font-family: "Open Sans",</a:t>
                      </a:r>
                      <a:r>
                        <a:rPr lang="en-US" sz="1400" baseline="0" dirty="0">
                          <a:latin typeface="Courier New" charset="0"/>
                          <a:ea typeface="Courier New" charset="0"/>
                          <a:cs typeface="Courier New" charset="0"/>
                        </a:rPr>
                        <a:t> "Helvetica", sans-serif;</a:t>
                      </a:r>
                      <a:endParaRPr lang="en-US" sz="1400" dirty="0">
                        <a:latin typeface="Courier New" charset="0"/>
                        <a:ea typeface="Courier New" charset="0"/>
                        <a:cs typeface="Courier New" charset="0"/>
                      </a:endParaRPr>
                    </a:p>
                  </a:txBody>
                  <a:tcPr/>
                </a:tc>
                <a:tc>
                  <a:txBody>
                    <a:bodyPr/>
                    <a:lstStyle/>
                    <a:p>
                      <a:r>
                        <a:rPr lang="en-US" sz="1400" dirty="0"/>
                        <a:t>If the user has Open Sans font,</a:t>
                      </a:r>
                      <a:r>
                        <a:rPr lang="en-US" sz="1400" baseline="0" dirty="0"/>
                        <a:t> will use open sans; else Helvetica; else sans-serif (generic font).</a:t>
                      </a:r>
                      <a:endParaRPr lang="en-US" sz="1400" dirty="0"/>
                    </a:p>
                  </a:txBody>
                  <a:tcPr/>
                </a:tc>
                <a:extLst>
                  <a:ext uri="{0D108BD9-81ED-4DB2-BD59-A6C34878D82A}">
                    <a16:rowId xmlns:a16="http://schemas.microsoft.com/office/drawing/2014/main" val="10001"/>
                  </a:ext>
                </a:extLst>
              </a:tr>
              <a:tr h="370840">
                <a:tc>
                  <a:txBody>
                    <a:bodyPr/>
                    <a:lstStyle/>
                    <a:p>
                      <a:r>
                        <a:rPr lang="en-US" sz="1400" dirty="0"/>
                        <a:t>font-size</a:t>
                      </a:r>
                    </a:p>
                  </a:txBody>
                  <a:tcPr/>
                </a:tc>
                <a:tc>
                  <a:txBody>
                    <a:bodyPr/>
                    <a:lstStyle/>
                    <a:p>
                      <a:r>
                        <a:rPr lang="en-US" sz="1400" dirty="0">
                          <a:latin typeface="Courier New" charset="0"/>
                          <a:ea typeface="Courier New" charset="0"/>
                          <a:cs typeface="Courier New" charset="0"/>
                        </a:rPr>
                        <a:t>font-size: 18pt;</a:t>
                      </a:r>
                    </a:p>
                  </a:txBody>
                  <a:tcPr/>
                </a:tc>
                <a:tc>
                  <a:txBody>
                    <a:bodyPr/>
                    <a:lstStyle/>
                    <a:p>
                      <a:r>
                        <a:rPr lang="en-US" sz="1400" dirty="0"/>
                        <a:t>Sets</a:t>
                      </a:r>
                      <a:r>
                        <a:rPr lang="en-US" sz="1400" baseline="0" dirty="0"/>
                        <a:t> font size at 18pt (about ¼ of an inch)</a:t>
                      </a:r>
                      <a:endParaRPr lang="en-US" sz="1400" dirty="0"/>
                    </a:p>
                  </a:txBody>
                  <a:tcPr/>
                </a:tc>
                <a:extLst>
                  <a:ext uri="{0D108BD9-81ED-4DB2-BD59-A6C34878D82A}">
                    <a16:rowId xmlns:a16="http://schemas.microsoft.com/office/drawing/2014/main" val="10002"/>
                  </a:ext>
                </a:extLst>
              </a:tr>
              <a:tr h="370840">
                <a:tc>
                  <a:txBody>
                    <a:bodyPr/>
                    <a:lstStyle/>
                    <a:p>
                      <a:r>
                        <a:rPr lang="en-US" sz="1400" dirty="0"/>
                        <a:t>line-height</a:t>
                      </a:r>
                    </a:p>
                  </a:txBody>
                  <a:tcPr/>
                </a:tc>
                <a:tc>
                  <a:txBody>
                    <a:bodyPr/>
                    <a:lstStyle/>
                    <a:p>
                      <a:r>
                        <a:rPr lang="en-US" sz="1400" dirty="0">
                          <a:latin typeface="Courier New" charset="0"/>
                          <a:ea typeface="Courier New" charset="0"/>
                          <a:cs typeface="Courier New" charset="0"/>
                        </a:rPr>
                        <a:t>line-height: 3;</a:t>
                      </a:r>
                    </a:p>
                  </a:txBody>
                  <a:tcPr/>
                </a:tc>
                <a:tc>
                  <a:txBody>
                    <a:bodyPr/>
                    <a:lstStyle/>
                    <a:p>
                      <a:r>
                        <a:rPr lang="en-US" sz="1400" dirty="0"/>
                        <a:t>Will</a:t>
                      </a:r>
                      <a:r>
                        <a:rPr lang="en-US" sz="1400" baseline="0" dirty="0"/>
                        <a:t> make each line have a height of 3x font size.</a:t>
                      </a:r>
                      <a:endParaRPr lang="en-US" sz="1400" dirty="0"/>
                    </a:p>
                  </a:txBody>
                  <a:tcPr/>
                </a:tc>
                <a:extLst>
                  <a:ext uri="{0D108BD9-81ED-4DB2-BD59-A6C34878D82A}">
                    <a16:rowId xmlns:a16="http://schemas.microsoft.com/office/drawing/2014/main" val="10003"/>
                  </a:ext>
                </a:extLst>
              </a:tr>
              <a:tr h="370840">
                <a:tc>
                  <a:txBody>
                    <a:bodyPr/>
                    <a:lstStyle/>
                    <a:p>
                      <a:r>
                        <a:rPr lang="en-US" sz="1400" dirty="0"/>
                        <a:t>text-decoration</a:t>
                      </a:r>
                    </a:p>
                  </a:txBody>
                  <a:tcPr/>
                </a:tc>
                <a:tc>
                  <a:txBody>
                    <a:bodyPr/>
                    <a:lstStyle/>
                    <a:p>
                      <a:r>
                        <a:rPr lang="en-US" sz="1400" dirty="0">
                          <a:latin typeface="Courier New" charset="0"/>
                          <a:ea typeface="Courier New" charset="0"/>
                          <a:cs typeface="Courier New" charset="0"/>
                        </a:rPr>
                        <a:t>text-decoration: underline;</a:t>
                      </a:r>
                    </a:p>
                  </a:txBody>
                  <a:tcPr/>
                </a:tc>
                <a:tc>
                  <a:txBody>
                    <a:bodyPr/>
                    <a:lstStyle/>
                    <a:p>
                      <a:r>
                        <a:rPr lang="en-US" sz="1400" dirty="0"/>
                        <a:t>Text will be underlined.</a:t>
                      </a:r>
                    </a:p>
                  </a:txBody>
                  <a:tcPr/>
                </a:tc>
                <a:extLst>
                  <a:ext uri="{0D108BD9-81ED-4DB2-BD59-A6C34878D82A}">
                    <a16:rowId xmlns:a16="http://schemas.microsoft.com/office/drawing/2014/main" val="10004"/>
                  </a:ext>
                </a:extLst>
              </a:tr>
              <a:tr h="370840">
                <a:tc>
                  <a:txBody>
                    <a:bodyPr/>
                    <a:lstStyle/>
                    <a:p>
                      <a:r>
                        <a:rPr lang="en-US" sz="1400" dirty="0"/>
                        <a:t>font-weight</a:t>
                      </a:r>
                    </a:p>
                  </a:txBody>
                  <a:tcPr/>
                </a:tc>
                <a:tc>
                  <a:txBody>
                    <a:bodyPr/>
                    <a:lstStyle/>
                    <a:p>
                      <a:r>
                        <a:rPr lang="en-US" sz="1400" dirty="0">
                          <a:latin typeface="Courier New" charset="0"/>
                          <a:ea typeface="Courier New" charset="0"/>
                          <a:cs typeface="Courier New" charset="0"/>
                        </a:rPr>
                        <a:t>font-weight:</a:t>
                      </a:r>
                      <a:r>
                        <a:rPr lang="en-US" sz="1400" baseline="0" dirty="0">
                          <a:latin typeface="Courier New" charset="0"/>
                          <a:ea typeface="Courier New" charset="0"/>
                          <a:cs typeface="Courier New" charset="0"/>
                        </a:rPr>
                        <a:t> 700;</a:t>
                      </a:r>
                      <a:endParaRPr lang="en-US" sz="1400" dirty="0">
                        <a:latin typeface="Courier New" charset="0"/>
                        <a:ea typeface="Courier New" charset="0"/>
                        <a:cs typeface="Courier New" charset="0"/>
                      </a:endParaRPr>
                    </a:p>
                  </a:txBody>
                  <a:tcPr/>
                </a:tc>
                <a:tc>
                  <a:txBody>
                    <a:bodyPr/>
                    <a:lstStyle/>
                    <a:p>
                      <a:r>
                        <a:rPr lang="en-US" sz="1400" dirty="0"/>
                        <a:t>Font will be bold; norm is 300.</a:t>
                      </a:r>
                    </a:p>
                  </a:txBody>
                  <a:tcPr/>
                </a:tc>
                <a:extLst>
                  <a:ext uri="{0D108BD9-81ED-4DB2-BD59-A6C34878D82A}">
                    <a16:rowId xmlns:a16="http://schemas.microsoft.com/office/drawing/2014/main" val="10005"/>
                  </a:ext>
                </a:extLst>
              </a:tr>
              <a:tr h="370840">
                <a:tc>
                  <a:txBody>
                    <a:bodyPr/>
                    <a:lstStyle/>
                    <a:p>
                      <a:r>
                        <a:rPr lang="en-US" sz="1400" dirty="0"/>
                        <a:t>text-align</a:t>
                      </a:r>
                    </a:p>
                  </a:txBody>
                  <a:tcPr/>
                </a:tc>
                <a:tc>
                  <a:txBody>
                    <a:bodyPr/>
                    <a:lstStyle/>
                    <a:p>
                      <a:r>
                        <a:rPr lang="en-US" sz="1400" dirty="0">
                          <a:latin typeface="Courier New" charset="0"/>
                          <a:ea typeface="Courier New" charset="0"/>
                          <a:cs typeface="Courier New" charset="0"/>
                        </a:rPr>
                        <a:t>text-align: center;</a:t>
                      </a:r>
                    </a:p>
                  </a:txBody>
                  <a:tcPr/>
                </a:tc>
                <a:tc>
                  <a:txBody>
                    <a:bodyPr/>
                    <a:lstStyle/>
                    <a:p>
                      <a:r>
                        <a:rPr lang="en-US" sz="1400" dirty="0"/>
                        <a:t>Text will be centered inside parent element.</a:t>
                      </a:r>
                    </a:p>
                  </a:txBody>
                  <a:tcPr/>
                </a:tc>
                <a:extLst>
                  <a:ext uri="{0D108BD9-81ED-4DB2-BD59-A6C34878D82A}">
                    <a16:rowId xmlns:a16="http://schemas.microsoft.com/office/drawing/2014/main" val="10006"/>
                  </a:ext>
                </a:extLst>
              </a:tr>
              <a:tr h="370840">
                <a:tc>
                  <a:txBody>
                    <a:bodyPr/>
                    <a:lstStyle/>
                    <a:p>
                      <a:r>
                        <a:rPr lang="en-US" sz="1400" dirty="0"/>
                        <a:t>font-variant</a:t>
                      </a:r>
                    </a:p>
                  </a:txBody>
                  <a:tcPr/>
                </a:tc>
                <a:tc>
                  <a:txBody>
                    <a:bodyPr/>
                    <a:lstStyle/>
                    <a:p>
                      <a:r>
                        <a:rPr lang="en-US" sz="1400" dirty="0">
                          <a:latin typeface="Courier New" charset="0"/>
                          <a:ea typeface="Courier New" charset="0"/>
                          <a:cs typeface="Courier New" charset="0"/>
                        </a:rPr>
                        <a:t>font-variant: small-caps;</a:t>
                      </a:r>
                    </a:p>
                  </a:txBody>
                  <a:tcPr/>
                </a:tc>
                <a:tc>
                  <a:txBody>
                    <a:bodyPr/>
                    <a:lstStyle/>
                    <a:p>
                      <a:r>
                        <a:rPr lang="en-US" sz="1400" dirty="0"/>
                        <a:t>Makes an element use small capitalized</a:t>
                      </a:r>
                      <a:r>
                        <a:rPr lang="en-US" sz="1400" baseline="0" dirty="0"/>
                        <a:t> letters for lowercase.</a:t>
                      </a:r>
                      <a:endParaRPr lang="en-US" sz="1400" dirty="0"/>
                    </a:p>
                  </a:txBody>
                  <a:tcPr/>
                </a:tc>
                <a:extLst>
                  <a:ext uri="{0D108BD9-81ED-4DB2-BD59-A6C34878D82A}">
                    <a16:rowId xmlns:a16="http://schemas.microsoft.com/office/drawing/2014/main" val="10007"/>
                  </a:ext>
                </a:extLst>
              </a:tr>
              <a:tr h="370840">
                <a:tc>
                  <a:txBody>
                    <a:bodyPr/>
                    <a:lstStyle/>
                    <a:p>
                      <a:r>
                        <a:rPr lang="en-US" sz="1400" dirty="0"/>
                        <a:t>font-style</a:t>
                      </a:r>
                    </a:p>
                  </a:txBody>
                  <a:tcPr/>
                </a:tc>
                <a:tc>
                  <a:txBody>
                    <a:bodyPr/>
                    <a:lstStyle/>
                    <a:p>
                      <a:r>
                        <a:rPr lang="en-US" sz="1400" dirty="0">
                          <a:latin typeface="Courier New" charset="0"/>
                          <a:ea typeface="Courier New" charset="0"/>
                          <a:cs typeface="Courier New" charset="0"/>
                        </a:rPr>
                        <a:t>font-style: italic;</a:t>
                      </a:r>
                    </a:p>
                  </a:txBody>
                  <a:tcPr/>
                </a:tc>
                <a:tc>
                  <a:txBody>
                    <a:bodyPr/>
                    <a:lstStyle/>
                    <a:p>
                      <a:r>
                        <a:rPr lang="en-US" sz="1400" dirty="0"/>
                        <a:t>Makes text italicized.</a:t>
                      </a:r>
                    </a:p>
                  </a:txBody>
                  <a:tcPr/>
                </a:tc>
                <a:extLst>
                  <a:ext uri="{0D108BD9-81ED-4DB2-BD59-A6C34878D82A}">
                    <a16:rowId xmlns:a16="http://schemas.microsoft.com/office/drawing/2014/main" val="10008"/>
                  </a:ext>
                </a:extLst>
              </a:tr>
              <a:tr h="370840">
                <a:tc>
                  <a:txBody>
                    <a:bodyPr/>
                    <a:lstStyle/>
                    <a:p>
                      <a:r>
                        <a:rPr lang="en-US" sz="1400" dirty="0"/>
                        <a:t>font</a:t>
                      </a:r>
                    </a:p>
                  </a:txBody>
                  <a:tcPr/>
                </a:tc>
                <a:tc>
                  <a:txBody>
                    <a:bodyPr/>
                    <a:lstStyle/>
                    <a:p>
                      <a:r>
                        <a:rPr lang="en-US" sz="1400" dirty="0">
                          <a:latin typeface="Courier New" charset="0"/>
                          <a:ea typeface="Courier New" charset="0"/>
                          <a:cs typeface="Courier New" charset="0"/>
                        </a:rPr>
                        <a:t>font: 2em "Open Sans", sans-serif; </a:t>
                      </a:r>
                    </a:p>
                  </a:txBody>
                  <a:tcPr/>
                </a:tc>
                <a:tc>
                  <a:txBody>
                    <a:bodyPr/>
                    <a:lstStyle/>
                    <a:p>
                      <a:r>
                        <a:rPr lang="en-US" sz="1400" dirty="0"/>
                        <a:t>Sets</a:t>
                      </a:r>
                      <a:r>
                        <a:rPr lang="en-US" sz="1400" baseline="0" dirty="0"/>
                        <a:t> font at 2em large, Open Sans (fallback to sans-serif)</a:t>
                      </a:r>
                      <a:endParaRPr lang="en-US" sz="14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66261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Express and Static Files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9779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and Background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4617170"/>
              </p:ext>
            </p:extLst>
          </p:nvPr>
        </p:nvGraphicFramePr>
        <p:xfrm>
          <a:off x="1096963" y="1846263"/>
          <a:ext cx="10058400" cy="4150360"/>
        </p:xfrm>
        <a:graphic>
          <a:graphicData uri="http://schemas.openxmlformats.org/drawingml/2006/table">
            <a:tbl>
              <a:tblPr firstRow="1" bandRow="1">
                <a:tableStyleId>{5C22544A-7EE6-4342-B048-85BDC9FD1C3A}</a:tableStyleId>
              </a:tblPr>
              <a:tblGrid>
                <a:gridCol w="1941659">
                  <a:extLst>
                    <a:ext uri="{9D8B030D-6E8A-4147-A177-3AD203B41FA5}">
                      <a16:colId xmlns:a16="http://schemas.microsoft.com/office/drawing/2014/main" val="20000"/>
                    </a:ext>
                  </a:extLst>
                </a:gridCol>
                <a:gridCol w="3713870">
                  <a:extLst>
                    <a:ext uri="{9D8B030D-6E8A-4147-A177-3AD203B41FA5}">
                      <a16:colId xmlns:a16="http://schemas.microsoft.com/office/drawing/2014/main" val="20001"/>
                    </a:ext>
                  </a:extLst>
                </a:gridCol>
                <a:gridCol w="4402871">
                  <a:extLst>
                    <a:ext uri="{9D8B030D-6E8A-4147-A177-3AD203B41FA5}">
                      <a16:colId xmlns:a16="http://schemas.microsoft.com/office/drawing/2014/main" val="20002"/>
                    </a:ext>
                  </a:extLst>
                </a:gridCol>
              </a:tblGrid>
              <a:tr h="370840">
                <a:tc>
                  <a:txBody>
                    <a:bodyPr/>
                    <a:lstStyle/>
                    <a:p>
                      <a:r>
                        <a:rPr lang="en-US" sz="1400" dirty="0"/>
                        <a:t>Rule Name</a:t>
                      </a:r>
                    </a:p>
                  </a:txBody>
                  <a:tcPr/>
                </a:tc>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sz="1400" dirty="0"/>
                        <a:t>color</a:t>
                      </a:r>
                    </a:p>
                  </a:txBody>
                  <a:tcPr/>
                </a:tc>
                <a:tc>
                  <a:txBody>
                    <a:bodyPr/>
                    <a:lstStyle/>
                    <a:p>
                      <a:r>
                        <a:rPr lang="en-US" sz="1400" dirty="0">
                          <a:latin typeface="Courier New" charset="0"/>
                          <a:ea typeface="Courier New" charset="0"/>
                          <a:cs typeface="Courier New" charset="0"/>
                        </a:rPr>
                        <a:t>color:</a:t>
                      </a:r>
                      <a:r>
                        <a:rPr lang="en-US" sz="1400" baseline="0" dirty="0">
                          <a:latin typeface="Courier New" charset="0"/>
                          <a:ea typeface="Courier New" charset="0"/>
                          <a:cs typeface="Courier New" charset="0"/>
                        </a:rPr>
                        <a:t> </a:t>
                      </a:r>
                      <a:r>
                        <a:rPr lang="uk-UA" sz="1400" baseline="0" dirty="0">
                          <a:latin typeface="Courier New" charset="0"/>
                          <a:ea typeface="Courier New" charset="0"/>
                          <a:cs typeface="Courier New" charset="0"/>
                        </a:rPr>
                        <a:t>#690</a:t>
                      </a:r>
                      <a:r>
                        <a:rPr lang="en-US" sz="1400" baseline="0" dirty="0">
                          <a:latin typeface="Courier New" charset="0"/>
                          <a:ea typeface="Courier New" charset="0"/>
                          <a:cs typeface="Courier New" charset="0"/>
                        </a:rPr>
                        <a:t>;</a:t>
                      </a:r>
                      <a:endParaRPr lang="en-US" sz="1400" dirty="0">
                        <a:latin typeface="Courier New" charset="0"/>
                        <a:ea typeface="Courier New" charset="0"/>
                        <a:cs typeface="Courier New" charset="0"/>
                      </a:endParaRPr>
                    </a:p>
                  </a:txBody>
                  <a:tcPr/>
                </a:tc>
                <a:tc>
                  <a:txBody>
                    <a:bodyPr/>
                    <a:lstStyle/>
                    <a:p>
                      <a:r>
                        <a:rPr lang="en-US" sz="1400" dirty="0"/>
                        <a:t>Changes</a:t>
                      </a:r>
                      <a:r>
                        <a:rPr lang="en-US" sz="1400" baseline="0" dirty="0"/>
                        <a:t> text color to a green.</a:t>
                      </a:r>
                      <a:endParaRPr lang="en-US" sz="1400" dirty="0"/>
                    </a:p>
                  </a:txBody>
                  <a:tcPr/>
                </a:tc>
                <a:extLst>
                  <a:ext uri="{0D108BD9-81ED-4DB2-BD59-A6C34878D82A}">
                    <a16:rowId xmlns:a16="http://schemas.microsoft.com/office/drawing/2014/main" val="10001"/>
                  </a:ext>
                </a:extLst>
              </a:tr>
              <a:tr h="370840">
                <a:tc>
                  <a:txBody>
                    <a:bodyPr/>
                    <a:lstStyle/>
                    <a:p>
                      <a:r>
                        <a:rPr lang="en-US" sz="1400" dirty="0"/>
                        <a:t>background-color</a:t>
                      </a:r>
                    </a:p>
                  </a:txBody>
                  <a:tcPr/>
                </a:tc>
                <a:tc>
                  <a:txBody>
                    <a:bodyPr/>
                    <a:lstStyle/>
                    <a:p>
                      <a:r>
                        <a:rPr lang="en-US" sz="1400" dirty="0">
                          <a:latin typeface="Courier New" charset="0"/>
                          <a:ea typeface="Courier New" charset="0"/>
                          <a:cs typeface="Courier New" charset="0"/>
                        </a:rPr>
                        <a:t>background-color: #000;</a:t>
                      </a:r>
                    </a:p>
                  </a:txBody>
                  <a:tcPr/>
                </a:tc>
                <a:tc>
                  <a:txBody>
                    <a:bodyPr/>
                    <a:lstStyle/>
                    <a:p>
                      <a:r>
                        <a:rPr lang="en-US" sz="1400" dirty="0"/>
                        <a:t>Sets background color to black.</a:t>
                      </a:r>
                    </a:p>
                  </a:txBody>
                  <a:tcPr/>
                </a:tc>
                <a:extLst>
                  <a:ext uri="{0D108BD9-81ED-4DB2-BD59-A6C34878D82A}">
                    <a16:rowId xmlns:a16="http://schemas.microsoft.com/office/drawing/2014/main" val="10002"/>
                  </a:ext>
                </a:extLst>
              </a:tr>
              <a:tr h="370840">
                <a:tc>
                  <a:txBody>
                    <a:bodyPr/>
                    <a:lstStyle/>
                    <a:p>
                      <a:r>
                        <a:rPr lang="en-US" sz="1400" dirty="0"/>
                        <a:t>background-image</a:t>
                      </a:r>
                    </a:p>
                  </a:txBody>
                  <a:tcPr/>
                </a:tc>
                <a:tc>
                  <a:txBody>
                    <a:bodyPr/>
                    <a:lstStyle/>
                    <a:p>
                      <a:r>
                        <a:rPr lang="en-US" sz="1400" dirty="0">
                          <a:latin typeface="Courier New" charset="0"/>
                          <a:ea typeface="Courier New" charset="0"/>
                          <a:cs typeface="Courier New" charset="0"/>
                        </a:rPr>
                        <a:t>background-image:</a:t>
                      </a:r>
                      <a:r>
                        <a:rPr lang="en-US" sz="1400" baseline="0" dirty="0">
                          <a:latin typeface="Courier New" charset="0"/>
                          <a:ea typeface="Courier New" charset="0"/>
                          <a:cs typeface="Courier New" charset="0"/>
                        </a:rPr>
                        <a:t> </a:t>
                      </a:r>
                      <a:r>
                        <a:rPr lang="en-US" sz="1400" baseline="0" dirty="0" err="1">
                          <a:latin typeface="Courier New" charset="0"/>
                          <a:ea typeface="Courier New" charset="0"/>
                          <a:cs typeface="Courier New" charset="0"/>
                        </a:rPr>
                        <a:t>url</a:t>
                      </a:r>
                      <a:r>
                        <a:rPr lang="en-US" sz="1400" baseline="0" dirty="0">
                          <a:latin typeface="Courier New" charset="0"/>
                          <a:ea typeface="Courier New" charset="0"/>
                          <a:cs typeface="Courier New" charset="0"/>
                        </a:rPr>
                        <a:t>(</a:t>
                      </a:r>
                      <a:r>
                        <a:rPr lang="en-US" sz="1400" baseline="0" dirty="0" err="1">
                          <a:latin typeface="Courier New" charset="0"/>
                          <a:ea typeface="Courier New" charset="0"/>
                          <a:cs typeface="Courier New" charset="0"/>
                        </a:rPr>
                        <a:t>gradient.png</a:t>
                      </a:r>
                      <a:r>
                        <a:rPr lang="en-US" sz="1400" baseline="0" dirty="0">
                          <a:latin typeface="Courier New" charset="0"/>
                          <a:ea typeface="Courier New" charset="0"/>
                          <a:cs typeface="Courier New" charset="0"/>
                        </a:rPr>
                        <a:t>);</a:t>
                      </a:r>
                      <a:endParaRPr lang="en-US" sz="1400" dirty="0">
                        <a:latin typeface="Courier New" charset="0"/>
                        <a:ea typeface="Courier New" charset="0"/>
                        <a:cs typeface="Courier New" charset="0"/>
                      </a:endParaRPr>
                    </a:p>
                  </a:txBody>
                  <a:tcPr/>
                </a:tc>
                <a:tc>
                  <a:txBody>
                    <a:bodyPr/>
                    <a:lstStyle/>
                    <a:p>
                      <a:r>
                        <a:rPr lang="en-US" sz="1400" dirty="0"/>
                        <a:t>Uses </a:t>
                      </a:r>
                      <a:r>
                        <a:rPr lang="en-US" sz="1400" dirty="0" err="1"/>
                        <a:t>gradient.png</a:t>
                      </a:r>
                      <a:r>
                        <a:rPr lang="en-US" sz="1400" dirty="0"/>
                        <a:t> as background for element.</a:t>
                      </a:r>
                    </a:p>
                  </a:txBody>
                  <a:tcPr/>
                </a:tc>
                <a:extLst>
                  <a:ext uri="{0D108BD9-81ED-4DB2-BD59-A6C34878D82A}">
                    <a16:rowId xmlns:a16="http://schemas.microsoft.com/office/drawing/2014/main" val="10003"/>
                  </a:ext>
                </a:extLst>
              </a:tr>
              <a:tr h="370840">
                <a:tc>
                  <a:txBody>
                    <a:bodyPr/>
                    <a:lstStyle/>
                    <a:p>
                      <a:r>
                        <a:rPr lang="en-US" sz="1400" dirty="0"/>
                        <a:t>background-attachment</a:t>
                      </a:r>
                    </a:p>
                  </a:txBody>
                  <a:tcPr/>
                </a:tc>
                <a:tc>
                  <a:txBody>
                    <a:bodyPr/>
                    <a:lstStyle/>
                    <a:p>
                      <a:r>
                        <a:rPr lang="en-US" sz="1400" dirty="0">
                          <a:latin typeface="Courier New" charset="0"/>
                          <a:ea typeface="Courier New" charset="0"/>
                          <a:cs typeface="Courier New" charset="0"/>
                        </a:rPr>
                        <a:t>background-attachment: fixed;</a:t>
                      </a:r>
                    </a:p>
                  </a:txBody>
                  <a:tcPr/>
                </a:tc>
                <a:tc>
                  <a:txBody>
                    <a:bodyPr/>
                    <a:lstStyle/>
                    <a:p>
                      <a:r>
                        <a:rPr lang="en-US" sz="1400" dirty="0"/>
                        <a:t>Makes the background image fixed in browser.</a:t>
                      </a:r>
                    </a:p>
                  </a:txBody>
                  <a:tcPr/>
                </a:tc>
                <a:extLst>
                  <a:ext uri="{0D108BD9-81ED-4DB2-BD59-A6C34878D82A}">
                    <a16:rowId xmlns:a16="http://schemas.microsoft.com/office/drawing/2014/main" val="10004"/>
                  </a:ext>
                </a:extLst>
              </a:tr>
              <a:tr h="370840">
                <a:tc>
                  <a:txBody>
                    <a:bodyPr/>
                    <a:lstStyle/>
                    <a:p>
                      <a:r>
                        <a:rPr lang="en-US" sz="1400" dirty="0"/>
                        <a:t>background-clip</a:t>
                      </a:r>
                    </a:p>
                  </a:txBody>
                  <a:tcPr/>
                </a:tc>
                <a:tc>
                  <a:txBody>
                    <a:bodyPr/>
                    <a:lstStyle/>
                    <a:p>
                      <a:r>
                        <a:rPr lang="en-US" sz="1400" dirty="0">
                          <a:latin typeface="Courier New" charset="0"/>
                          <a:ea typeface="Courier New" charset="0"/>
                          <a:cs typeface="Courier New" charset="0"/>
                        </a:rPr>
                        <a:t>background-clip: border-box;</a:t>
                      </a:r>
                    </a:p>
                  </a:txBody>
                  <a:tcPr/>
                </a:tc>
                <a:tc>
                  <a:txBody>
                    <a:bodyPr/>
                    <a:lstStyle/>
                    <a:p>
                      <a:r>
                        <a:rPr lang="en-US" sz="1400" dirty="0"/>
                        <a:t>Sets the background to fill </a:t>
                      </a:r>
                      <a:r>
                        <a:rPr lang="en-US" sz="1400" baseline="0" dirty="0"/>
                        <a:t>entire box model.</a:t>
                      </a:r>
                      <a:endParaRPr lang="en-US" sz="1400" dirty="0"/>
                    </a:p>
                  </a:txBody>
                  <a:tcPr/>
                </a:tc>
                <a:extLst>
                  <a:ext uri="{0D108BD9-81ED-4DB2-BD59-A6C34878D82A}">
                    <a16:rowId xmlns:a16="http://schemas.microsoft.com/office/drawing/2014/main" val="10005"/>
                  </a:ext>
                </a:extLst>
              </a:tr>
              <a:tr h="370840">
                <a:tc>
                  <a:txBody>
                    <a:bodyPr/>
                    <a:lstStyle/>
                    <a:p>
                      <a:r>
                        <a:rPr lang="en-US" sz="1400" dirty="0"/>
                        <a:t>background-position</a:t>
                      </a:r>
                    </a:p>
                  </a:txBody>
                  <a:tcPr/>
                </a:tc>
                <a:tc>
                  <a:txBody>
                    <a:bodyPr/>
                    <a:lstStyle/>
                    <a:p>
                      <a:r>
                        <a:rPr lang="en-US" sz="1400" dirty="0">
                          <a:latin typeface="Courier New" charset="0"/>
                          <a:ea typeface="Courier New" charset="0"/>
                          <a:cs typeface="Courier New" charset="0"/>
                        </a:rPr>
                        <a:t>background-position: left</a:t>
                      </a:r>
                      <a:r>
                        <a:rPr lang="en-US" sz="1400" baseline="0" dirty="0">
                          <a:latin typeface="Courier New" charset="0"/>
                          <a:ea typeface="Courier New" charset="0"/>
                          <a:cs typeface="Courier New" charset="0"/>
                        </a:rPr>
                        <a:t> center;</a:t>
                      </a:r>
                      <a:endParaRPr lang="en-US" sz="1400" dirty="0">
                        <a:latin typeface="Courier New" charset="0"/>
                        <a:ea typeface="Courier New" charset="0"/>
                        <a:cs typeface="Courier New" charset="0"/>
                      </a:endParaRPr>
                    </a:p>
                  </a:txBody>
                  <a:tcPr/>
                </a:tc>
                <a:tc>
                  <a:txBody>
                    <a:bodyPr/>
                    <a:lstStyle/>
                    <a:p>
                      <a:r>
                        <a:rPr lang="en-US" sz="1400" dirty="0"/>
                        <a:t>Positions</a:t>
                      </a:r>
                      <a:r>
                        <a:rPr lang="en-US" sz="1400" baseline="0" dirty="0"/>
                        <a:t> your background anchored to the left horizontally and center vertically.</a:t>
                      </a:r>
                      <a:endParaRPr lang="en-US" sz="1400" dirty="0"/>
                    </a:p>
                  </a:txBody>
                  <a:tcPr/>
                </a:tc>
                <a:extLst>
                  <a:ext uri="{0D108BD9-81ED-4DB2-BD59-A6C34878D82A}">
                    <a16:rowId xmlns:a16="http://schemas.microsoft.com/office/drawing/2014/main" val="10006"/>
                  </a:ext>
                </a:extLst>
              </a:tr>
              <a:tr h="370840">
                <a:tc>
                  <a:txBody>
                    <a:bodyPr/>
                    <a:lstStyle/>
                    <a:p>
                      <a:r>
                        <a:rPr lang="en-US" sz="1400" dirty="0"/>
                        <a:t>background-repeat</a:t>
                      </a:r>
                    </a:p>
                  </a:txBody>
                  <a:tcPr/>
                </a:tc>
                <a:tc>
                  <a:txBody>
                    <a:bodyPr/>
                    <a:lstStyle/>
                    <a:p>
                      <a:r>
                        <a:rPr lang="en-US" sz="1400" dirty="0">
                          <a:latin typeface="Courier New" charset="0"/>
                          <a:ea typeface="Courier New" charset="0"/>
                          <a:cs typeface="Courier New" charset="0"/>
                        </a:rPr>
                        <a:t>background-repeat: repeat-x;</a:t>
                      </a:r>
                    </a:p>
                  </a:txBody>
                  <a:tcPr/>
                </a:tc>
                <a:tc>
                  <a:txBody>
                    <a:bodyPr/>
                    <a:lstStyle/>
                    <a:p>
                      <a:r>
                        <a:rPr lang="en-US" sz="1400" dirty="0"/>
                        <a:t>Sets background to only repeat horizontally.</a:t>
                      </a:r>
                    </a:p>
                  </a:txBody>
                  <a:tcPr/>
                </a:tc>
                <a:extLst>
                  <a:ext uri="{0D108BD9-81ED-4DB2-BD59-A6C34878D82A}">
                    <a16:rowId xmlns:a16="http://schemas.microsoft.com/office/drawing/2014/main" val="10007"/>
                  </a:ext>
                </a:extLst>
              </a:tr>
              <a:tr h="370840">
                <a:tc>
                  <a:txBody>
                    <a:bodyPr/>
                    <a:lstStyle/>
                    <a:p>
                      <a:r>
                        <a:rPr lang="en-US" sz="1400" dirty="0"/>
                        <a:t>background-size</a:t>
                      </a:r>
                    </a:p>
                  </a:txBody>
                  <a:tcPr/>
                </a:tc>
                <a:tc>
                  <a:txBody>
                    <a:bodyPr/>
                    <a:lstStyle/>
                    <a:p>
                      <a:r>
                        <a:rPr lang="en-US" sz="1400" dirty="0">
                          <a:latin typeface="Courier New" charset="0"/>
                          <a:ea typeface="Courier New" charset="0"/>
                          <a:cs typeface="Courier New" charset="0"/>
                        </a:rPr>
                        <a:t>background-size: contain;</a:t>
                      </a:r>
                    </a:p>
                  </a:txBody>
                  <a:tcPr/>
                </a:tc>
                <a:tc>
                  <a:txBody>
                    <a:bodyPr/>
                    <a:lstStyle/>
                    <a:p>
                      <a:r>
                        <a:rPr lang="en-US" sz="1400" dirty="0"/>
                        <a:t>Scales the background image to</a:t>
                      </a:r>
                      <a:r>
                        <a:rPr lang="en-US" sz="1400" baseline="0" dirty="0"/>
                        <a:t> fit length or width and letterboxes.</a:t>
                      </a:r>
                      <a:endParaRPr lang="en-US" sz="1400" dirty="0"/>
                    </a:p>
                  </a:txBody>
                  <a:tcPr/>
                </a:tc>
                <a:extLst>
                  <a:ext uri="{0D108BD9-81ED-4DB2-BD59-A6C34878D82A}">
                    <a16:rowId xmlns:a16="http://schemas.microsoft.com/office/drawing/2014/main" val="10008"/>
                  </a:ext>
                </a:extLst>
              </a:tr>
              <a:tr h="370840">
                <a:tc>
                  <a:txBody>
                    <a:bodyPr/>
                    <a:lstStyle/>
                    <a:p>
                      <a:r>
                        <a:rPr lang="en-US" sz="1400" dirty="0"/>
                        <a:t>background</a:t>
                      </a:r>
                    </a:p>
                  </a:txBody>
                  <a:tcPr/>
                </a:tc>
                <a:tc>
                  <a:txBody>
                    <a:bodyPr/>
                    <a:lstStyle/>
                    <a:p>
                      <a:r>
                        <a:rPr lang="en-US" sz="1400" dirty="0" err="1">
                          <a:latin typeface="Courier New" charset="0"/>
                          <a:ea typeface="Courier New" charset="0"/>
                          <a:cs typeface="Courier New" charset="0"/>
                        </a:rPr>
                        <a:t>url</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gradient.png</a:t>
                      </a:r>
                      <a:r>
                        <a:rPr lang="en-US" sz="1400" dirty="0">
                          <a:latin typeface="Courier New" charset="0"/>
                          <a:ea typeface="Courier New" charset="0"/>
                          <a:cs typeface="Courier New" charset="0"/>
                        </a:rPr>
                        <a:t>)</a:t>
                      </a:r>
                      <a:r>
                        <a:rPr lang="en-US" sz="1400" baseline="0" dirty="0">
                          <a:latin typeface="Courier New" charset="0"/>
                          <a:ea typeface="Courier New" charset="0"/>
                          <a:cs typeface="Courier New" charset="0"/>
                        </a:rPr>
                        <a:t> no-repeat;</a:t>
                      </a:r>
                      <a:endParaRPr lang="en-US" sz="1400" dirty="0">
                        <a:latin typeface="Courier New" charset="0"/>
                        <a:ea typeface="Courier New" charset="0"/>
                        <a:cs typeface="Courier New" charset="0"/>
                      </a:endParaRPr>
                    </a:p>
                  </a:txBody>
                  <a:tcPr/>
                </a:tc>
                <a:tc>
                  <a:txBody>
                    <a:bodyPr/>
                    <a:lstStyle/>
                    <a:p>
                      <a:r>
                        <a:rPr lang="en-US" sz="1400" dirty="0"/>
                        <a:t>Shorthand</a:t>
                      </a:r>
                      <a:r>
                        <a:rPr lang="en-US" sz="1400" baseline="0" dirty="0"/>
                        <a:t> for multiple properties.</a:t>
                      </a:r>
                      <a:endParaRPr lang="en-US" sz="14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3495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border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790351"/>
              </p:ext>
            </p:extLst>
          </p:nvPr>
        </p:nvGraphicFramePr>
        <p:xfrm>
          <a:off x="1096963" y="1846263"/>
          <a:ext cx="10058717" cy="2763520"/>
        </p:xfrm>
        <a:graphic>
          <a:graphicData uri="http://schemas.openxmlformats.org/drawingml/2006/table">
            <a:tbl>
              <a:tblPr firstRow="1" bandRow="1">
                <a:tableStyleId>{5C22544A-7EE6-4342-B048-85BDC9FD1C3A}</a:tableStyleId>
              </a:tblPr>
              <a:tblGrid>
                <a:gridCol w="4755197">
                  <a:extLst>
                    <a:ext uri="{9D8B030D-6E8A-4147-A177-3AD203B41FA5}">
                      <a16:colId xmlns:a16="http://schemas.microsoft.com/office/drawing/2014/main" val="20000"/>
                    </a:ext>
                  </a:extLst>
                </a:gridCol>
                <a:gridCol w="5303520">
                  <a:extLst>
                    <a:ext uri="{9D8B030D-6E8A-4147-A177-3AD203B41FA5}">
                      <a16:colId xmlns:a16="http://schemas.microsoft.com/office/drawing/2014/main" val="20001"/>
                    </a:ext>
                  </a:extLst>
                </a:gridCol>
              </a:tblGrid>
              <a:tr h="370840">
                <a:tc>
                  <a:txBody>
                    <a:bodyPr/>
                    <a:lstStyle/>
                    <a:p>
                      <a:r>
                        <a:rPr lang="en-US" sz="1800" dirty="0"/>
                        <a:t>Example</a:t>
                      </a:r>
                    </a:p>
                  </a:txBody>
                  <a:tcPr/>
                </a:tc>
                <a:tc>
                  <a:txBody>
                    <a:bodyPr/>
                    <a:lstStyle/>
                    <a:p>
                      <a:r>
                        <a:rPr lang="en-US" sz="1800" dirty="0"/>
                        <a:t>Outcome for selected element</a:t>
                      </a:r>
                    </a:p>
                  </a:txBody>
                  <a:tcPr/>
                </a:tc>
                <a:extLst>
                  <a:ext uri="{0D108BD9-81ED-4DB2-BD59-A6C34878D82A}">
                    <a16:rowId xmlns:a16="http://schemas.microsoft.com/office/drawing/2014/main" val="10000"/>
                  </a:ext>
                </a:extLst>
              </a:tr>
              <a:tr h="370840">
                <a:tc>
                  <a:txBody>
                    <a:bodyPr/>
                    <a:lstStyle/>
                    <a:p>
                      <a:r>
                        <a:rPr lang="en-US" sz="1800" dirty="0">
                          <a:latin typeface="Courier New" charset="0"/>
                          <a:ea typeface="Courier New" charset="0"/>
                          <a:cs typeface="Courier New" charset="0"/>
                        </a:rPr>
                        <a:t>border-left: 1px solid</a:t>
                      </a:r>
                      <a:r>
                        <a:rPr lang="en-US" sz="1800" baseline="0" dirty="0">
                          <a:latin typeface="Courier New" charset="0"/>
                          <a:ea typeface="Courier New" charset="0"/>
                          <a:cs typeface="Courier New" charset="0"/>
                        </a:rPr>
                        <a:t> #999;</a:t>
                      </a:r>
                      <a:endParaRPr lang="en-US" sz="1800" dirty="0">
                        <a:latin typeface="Courier New" charset="0"/>
                        <a:ea typeface="Courier New" charset="0"/>
                        <a:cs typeface="Courier New" charset="0"/>
                      </a:endParaRPr>
                    </a:p>
                  </a:txBody>
                  <a:tcPr/>
                </a:tc>
                <a:tc>
                  <a:txBody>
                    <a:bodyPr/>
                    <a:lstStyle/>
                    <a:p>
                      <a:r>
                        <a:rPr lang="en-US" sz="1800" dirty="0"/>
                        <a:t>Sets a 1px wide</a:t>
                      </a:r>
                      <a:r>
                        <a:rPr lang="en-US" sz="1800" baseline="0" dirty="0"/>
                        <a:t> solid border on the left; grey.</a:t>
                      </a:r>
                      <a:endParaRPr lang="en-US" sz="18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ourier New" charset="0"/>
                          <a:ea typeface="Courier New" charset="0"/>
                          <a:cs typeface="Courier New" charset="0"/>
                        </a:rPr>
                        <a:t>border-right: 5px dashed </a:t>
                      </a:r>
                      <a:r>
                        <a:rPr lang="it-IT" sz="1800" dirty="0">
                          <a:latin typeface="Courier New" charset="0"/>
                          <a:ea typeface="Courier New" charset="0"/>
                          <a:cs typeface="Courier New" charset="0"/>
                        </a:rPr>
                        <a:t>#558abb</a:t>
                      </a:r>
                      <a:r>
                        <a:rPr lang="en-US" sz="1800" baseline="0" dirty="0">
                          <a:latin typeface="Courier New" charset="0"/>
                          <a:ea typeface="Courier New" charset="0"/>
                          <a:cs typeface="Courier New" charset="0"/>
                        </a:rPr>
                        <a:t>;</a:t>
                      </a:r>
                      <a:endParaRPr lang="en-US" sz="1800" dirty="0">
                        <a:latin typeface="Courier New" charset="0"/>
                        <a:ea typeface="Courier New" charset="0"/>
                        <a:cs typeface="Courier New" charset="0"/>
                      </a:endParaRPr>
                    </a:p>
                  </a:txBody>
                  <a:tcPr/>
                </a:tc>
                <a:tc>
                  <a:txBody>
                    <a:bodyPr/>
                    <a:lstStyle/>
                    <a:p>
                      <a:r>
                        <a:rPr lang="en-US" sz="1800" dirty="0"/>
                        <a:t>Sets a 5px wide</a:t>
                      </a:r>
                      <a:r>
                        <a:rPr lang="en-US" sz="1800" baseline="0" dirty="0"/>
                        <a:t> dashed border on the right; light blue.</a:t>
                      </a:r>
                      <a:endParaRPr lang="en-US" sz="1800" dirty="0"/>
                    </a:p>
                  </a:txBody>
                  <a:tcPr/>
                </a:tc>
                <a:extLst>
                  <a:ext uri="{0D108BD9-81ED-4DB2-BD59-A6C34878D82A}">
                    <a16:rowId xmlns:a16="http://schemas.microsoft.com/office/drawing/2014/main" val="10002"/>
                  </a:ext>
                </a:extLst>
              </a:tr>
              <a:tr h="370840">
                <a:tc>
                  <a:txBody>
                    <a:bodyPr/>
                    <a:lstStyle/>
                    <a:p>
                      <a:r>
                        <a:rPr lang="en-US" sz="1800" dirty="0">
                          <a:latin typeface="Courier New" charset="0"/>
                          <a:ea typeface="Courier New" charset="0"/>
                          <a:cs typeface="Courier New" charset="0"/>
                        </a:rPr>
                        <a:t>border-top: 1px solid #999;</a:t>
                      </a:r>
                    </a:p>
                  </a:txBody>
                  <a:tcPr/>
                </a:tc>
                <a:tc>
                  <a:txBody>
                    <a:bodyPr/>
                    <a:lstStyle/>
                    <a:p>
                      <a:r>
                        <a:rPr lang="en-US" sz="1800" dirty="0"/>
                        <a:t>Sets a</a:t>
                      </a:r>
                      <a:r>
                        <a:rPr lang="en-US" sz="1800" baseline="0" dirty="0"/>
                        <a:t> 1px wide solid border on the top of the element; grey.</a:t>
                      </a:r>
                      <a:endParaRPr lang="en-US" sz="1800" dirty="0"/>
                    </a:p>
                  </a:txBody>
                  <a:tcPr/>
                </a:tc>
                <a:extLst>
                  <a:ext uri="{0D108BD9-81ED-4DB2-BD59-A6C34878D82A}">
                    <a16:rowId xmlns:a16="http://schemas.microsoft.com/office/drawing/2014/main" val="10003"/>
                  </a:ext>
                </a:extLst>
              </a:tr>
              <a:tr h="370840">
                <a:tc>
                  <a:txBody>
                    <a:bodyPr/>
                    <a:lstStyle/>
                    <a:p>
                      <a:r>
                        <a:rPr lang="en-US" sz="1800" dirty="0">
                          <a:latin typeface="Courier New" charset="0"/>
                          <a:ea typeface="Courier New" charset="0"/>
                          <a:cs typeface="Courier New" charset="0"/>
                        </a:rPr>
                        <a:t>border-bottom: 1px solid #999;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Sets a</a:t>
                      </a:r>
                      <a:r>
                        <a:rPr lang="en-US" sz="1800" baseline="0" dirty="0"/>
                        <a:t> 1px wide solid border on the bottom of the element; grey.</a:t>
                      </a:r>
                      <a:endParaRPr lang="en-US" sz="1800" dirty="0"/>
                    </a:p>
                  </a:txBody>
                  <a:tcPr/>
                </a:tc>
                <a:extLst>
                  <a:ext uri="{0D108BD9-81ED-4DB2-BD59-A6C34878D82A}">
                    <a16:rowId xmlns:a16="http://schemas.microsoft.com/office/drawing/2014/main" val="10004"/>
                  </a:ext>
                </a:extLst>
              </a:tr>
              <a:tr h="370840">
                <a:tc>
                  <a:txBody>
                    <a:bodyPr/>
                    <a:lstStyle/>
                    <a:p>
                      <a:r>
                        <a:rPr lang="en-US" sz="1800" dirty="0">
                          <a:latin typeface="Courier New" charset="0"/>
                          <a:ea typeface="Courier New" charset="0"/>
                          <a:cs typeface="Courier New" charset="0"/>
                        </a:rPr>
                        <a:t>border: 2px dotted</a:t>
                      </a:r>
                      <a:r>
                        <a:rPr lang="en-US" sz="1800" baseline="0" dirty="0">
                          <a:latin typeface="Courier New" charset="0"/>
                          <a:ea typeface="Courier New" charset="0"/>
                          <a:cs typeface="Courier New" charset="0"/>
                        </a:rPr>
                        <a:t> </a:t>
                      </a:r>
                      <a:r>
                        <a:rPr lang="it-IT" sz="1800" baseline="0" dirty="0">
                          <a:latin typeface="Courier New" charset="0"/>
                          <a:ea typeface="Courier New" charset="0"/>
                          <a:cs typeface="Courier New" charset="0"/>
                        </a:rPr>
                        <a:t>#558abb;</a:t>
                      </a:r>
                      <a:endParaRPr lang="en-US" sz="1800" dirty="0">
                        <a:latin typeface="Courier New" charset="0"/>
                        <a:ea typeface="Courier New" charset="0"/>
                        <a:cs typeface="Courier New" charset="0"/>
                      </a:endParaRPr>
                    </a:p>
                  </a:txBody>
                  <a:tcPr/>
                </a:tc>
                <a:tc>
                  <a:txBody>
                    <a:bodyPr/>
                    <a:lstStyle/>
                    <a:p>
                      <a:r>
                        <a:rPr lang="en-US" sz="1800" dirty="0"/>
                        <a:t>Sets a 2px</a:t>
                      </a:r>
                      <a:r>
                        <a:rPr lang="en-US" sz="1800" baseline="0" dirty="0"/>
                        <a:t> wide dotted border on all sides; light blue.</a:t>
                      </a:r>
                      <a:endParaRPr lang="en-US" sz="1800" dirty="0"/>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8424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399770"/>
              </p:ext>
            </p:extLst>
          </p:nvPr>
        </p:nvGraphicFramePr>
        <p:xfrm>
          <a:off x="1096963" y="1846263"/>
          <a:ext cx="10058717" cy="3606800"/>
        </p:xfrm>
        <a:graphic>
          <a:graphicData uri="http://schemas.openxmlformats.org/drawingml/2006/table">
            <a:tbl>
              <a:tblPr firstRow="1" bandRow="1">
                <a:tableStyleId>{5C22544A-7EE6-4342-B048-85BDC9FD1C3A}</a:tableStyleId>
              </a:tblPr>
              <a:tblGrid>
                <a:gridCol w="3513137">
                  <a:extLst>
                    <a:ext uri="{9D8B030D-6E8A-4147-A177-3AD203B41FA5}">
                      <a16:colId xmlns:a16="http://schemas.microsoft.com/office/drawing/2014/main" val="20000"/>
                    </a:ext>
                  </a:extLst>
                </a:gridCol>
                <a:gridCol w="6545580">
                  <a:extLst>
                    <a:ext uri="{9D8B030D-6E8A-4147-A177-3AD203B41FA5}">
                      <a16:colId xmlns:a16="http://schemas.microsoft.com/office/drawing/2014/main" val="20001"/>
                    </a:ext>
                  </a:extLst>
                </a:gridCol>
              </a:tblGrid>
              <a:tr h="370840">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dirty="0">
                          <a:latin typeface="Courier New" charset="0"/>
                          <a:ea typeface="Courier New" charset="0"/>
                          <a:cs typeface="Courier New" charset="0"/>
                        </a:rPr>
                        <a:t>box-size: border-box;</a:t>
                      </a:r>
                    </a:p>
                  </a:txBody>
                  <a:tcPr/>
                </a:tc>
                <a:tc>
                  <a:txBody>
                    <a:bodyPr/>
                    <a:lstStyle/>
                    <a:p>
                      <a:r>
                        <a:rPr lang="en-US" dirty="0"/>
                        <a:t>Makes your element include padding and the</a:t>
                      </a:r>
                      <a:r>
                        <a:rPr lang="en-US" baseline="0" dirty="0"/>
                        <a:t> border in width.</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charset="0"/>
                          <a:ea typeface="Courier New" charset="0"/>
                          <a:cs typeface="Courier New" charset="0"/>
                        </a:rPr>
                        <a:t>padding: 5px;</a:t>
                      </a:r>
                    </a:p>
                  </a:txBody>
                  <a:tcPr/>
                </a:tc>
                <a:tc>
                  <a:txBody>
                    <a:bodyPr/>
                    <a:lstStyle/>
                    <a:p>
                      <a:r>
                        <a:rPr lang="en-US" dirty="0"/>
                        <a:t>Adds 5 pixels of padding on the element.</a:t>
                      </a:r>
                    </a:p>
                  </a:txBody>
                  <a:tcPr/>
                </a:tc>
                <a:extLst>
                  <a:ext uri="{0D108BD9-81ED-4DB2-BD59-A6C34878D82A}">
                    <a16:rowId xmlns:a16="http://schemas.microsoft.com/office/drawing/2014/main" val="10002"/>
                  </a:ext>
                </a:extLst>
              </a:tr>
              <a:tr h="370840">
                <a:tc>
                  <a:txBody>
                    <a:bodyPr/>
                    <a:lstStyle/>
                    <a:p>
                      <a:r>
                        <a:rPr lang="en-US" dirty="0">
                          <a:latin typeface="Courier New" charset="0"/>
                          <a:ea typeface="Courier New" charset="0"/>
                          <a:cs typeface="Courier New" charset="0"/>
                        </a:rPr>
                        <a:t>margin: 0px auto;</a:t>
                      </a:r>
                    </a:p>
                  </a:txBody>
                  <a:tcPr/>
                </a:tc>
                <a:tc>
                  <a:txBody>
                    <a:bodyPr/>
                    <a:lstStyle/>
                    <a:p>
                      <a:r>
                        <a:rPr lang="en-US" dirty="0"/>
                        <a:t>No margins on top or bottom; left and right will automatically</a:t>
                      </a:r>
                      <a:r>
                        <a:rPr lang="en-US" baseline="0" dirty="0"/>
                        <a:t> be calculated, possible centering element in parent.</a:t>
                      </a:r>
                      <a:endParaRPr lang="en-US" dirty="0"/>
                    </a:p>
                  </a:txBody>
                  <a:tcPr/>
                </a:tc>
                <a:extLst>
                  <a:ext uri="{0D108BD9-81ED-4DB2-BD59-A6C34878D82A}">
                    <a16:rowId xmlns:a16="http://schemas.microsoft.com/office/drawing/2014/main" val="10003"/>
                  </a:ext>
                </a:extLst>
              </a:tr>
              <a:tr h="370840">
                <a:tc>
                  <a:txBody>
                    <a:bodyPr/>
                    <a:lstStyle/>
                    <a:p>
                      <a:r>
                        <a:rPr lang="en-US" dirty="0">
                          <a:latin typeface="Courier New" charset="0"/>
                          <a:ea typeface="Courier New" charset="0"/>
                          <a:cs typeface="Courier New" charset="0"/>
                        </a:rPr>
                        <a:t>width: 75%;</a:t>
                      </a:r>
                    </a:p>
                  </a:txBody>
                  <a:tcPr/>
                </a:tc>
                <a:tc>
                  <a:txBody>
                    <a:bodyPr/>
                    <a:lstStyle/>
                    <a:p>
                      <a:r>
                        <a:rPr lang="en-US" dirty="0"/>
                        <a:t>Sets width of element to be that of 75% of the parent's width.</a:t>
                      </a:r>
                    </a:p>
                  </a:txBody>
                  <a:tcPr/>
                </a:tc>
                <a:extLst>
                  <a:ext uri="{0D108BD9-81ED-4DB2-BD59-A6C34878D82A}">
                    <a16:rowId xmlns:a16="http://schemas.microsoft.com/office/drawing/2014/main" val="10004"/>
                  </a:ext>
                </a:extLst>
              </a:tr>
              <a:tr h="370840">
                <a:tc>
                  <a:txBody>
                    <a:bodyPr/>
                    <a:lstStyle/>
                    <a:p>
                      <a:r>
                        <a:rPr lang="en-US" dirty="0">
                          <a:latin typeface="Courier New" charset="0"/>
                          <a:ea typeface="Courier New" charset="0"/>
                          <a:cs typeface="Courier New" charset="0"/>
                        </a:rPr>
                        <a:t>height: auto;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Height will automatically be determined by</a:t>
                      </a:r>
                      <a:r>
                        <a:rPr lang="en-US" baseline="0" dirty="0"/>
                        <a:t> content;</a:t>
                      </a:r>
                      <a:endParaRPr lang="en-US" dirty="0"/>
                    </a:p>
                  </a:txBody>
                  <a:tcPr/>
                </a:tc>
                <a:extLst>
                  <a:ext uri="{0D108BD9-81ED-4DB2-BD59-A6C34878D82A}">
                    <a16:rowId xmlns:a16="http://schemas.microsoft.com/office/drawing/2014/main" val="10005"/>
                  </a:ext>
                </a:extLst>
              </a:tr>
              <a:tr h="370840">
                <a:tc>
                  <a:txBody>
                    <a:bodyPr/>
                    <a:lstStyle/>
                    <a:p>
                      <a:r>
                        <a:rPr lang="en-US" dirty="0">
                          <a:latin typeface="Courier New" charset="0"/>
                          <a:ea typeface="Courier New" charset="0"/>
                          <a:cs typeface="Courier New" charset="0"/>
                        </a:rPr>
                        <a:t>max-width: 500px;</a:t>
                      </a:r>
                    </a:p>
                  </a:txBody>
                  <a:tcPr/>
                </a:tc>
                <a:tc>
                  <a:txBody>
                    <a:bodyPr/>
                    <a:lstStyle/>
                    <a:p>
                      <a:r>
                        <a:rPr lang="en-US" dirty="0"/>
                        <a:t>Element</a:t>
                      </a:r>
                      <a:r>
                        <a:rPr lang="en-US" baseline="0" dirty="0"/>
                        <a:t> will not exceed 500px wide.</a:t>
                      </a:r>
                      <a:endParaRPr lang="en-US" dirty="0"/>
                    </a:p>
                  </a:txBody>
                  <a:tcPr/>
                </a:tc>
                <a:extLst>
                  <a:ext uri="{0D108BD9-81ED-4DB2-BD59-A6C34878D82A}">
                    <a16:rowId xmlns:a16="http://schemas.microsoft.com/office/drawing/2014/main" val="10006"/>
                  </a:ext>
                </a:extLst>
              </a:tr>
              <a:tr h="370840">
                <a:tc>
                  <a:txBody>
                    <a:bodyPr/>
                    <a:lstStyle/>
                    <a:p>
                      <a:r>
                        <a:rPr lang="en-US" dirty="0">
                          <a:latin typeface="Courier New" charset="0"/>
                          <a:ea typeface="Courier New" charset="0"/>
                          <a:cs typeface="Courier New" charset="0"/>
                        </a:rPr>
                        <a:t>position: relative;</a:t>
                      </a:r>
                    </a:p>
                  </a:txBody>
                  <a:tcPr/>
                </a:tc>
                <a:tc>
                  <a:txBody>
                    <a:bodyPr/>
                    <a:lstStyle/>
                    <a:p>
                      <a:r>
                        <a:rPr lang="en-US" dirty="0"/>
                        <a:t>Element will be moved relative to static position.</a:t>
                      </a:r>
                    </a:p>
                  </a:txBody>
                  <a:tcPr/>
                </a:tc>
                <a:extLst>
                  <a:ext uri="{0D108BD9-81ED-4DB2-BD59-A6C34878D82A}">
                    <a16:rowId xmlns:a16="http://schemas.microsoft.com/office/drawing/2014/main" val="10007"/>
                  </a:ext>
                </a:extLst>
              </a:tr>
              <a:tr h="370840">
                <a:tc>
                  <a:txBody>
                    <a:bodyPr/>
                    <a:lstStyle/>
                    <a:p>
                      <a:r>
                        <a:rPr lang="en-US" dirty="0">
                          <a:latin typeface="Courier New" charset="0"/>
                          <a:ea typeface="Courier New" charset="0"/>
                          <a:cs typeface="Courier New" charset="0"/>
                        </a:rPr>
                        <a:t>top: 10px;</a:t>
                      </a:r>
                    </a:p>
                  </a:txBody>
                  <a:tcPr/>
                </a:tc>
                <a:tc>
                  <a:txBody>
                    <a:bodyPr/>
                    <a:lstStyle/>
                    <a:p>
                      <a:r>
                        <a:rPr lang="en-US" dirty="0"/>
                        <a:t>Element</a:t>
                      </a:r>
                      <a:r>
                        <a:rPr lang="en-US" baseline="0" dirty="0"/>
                        <a:t> will be </a:t>
                      </a:r>
                      <a:r>
                        <a:rPr lang="en-US" baseline="0"/>
                        <a:t>10px below where it was originally meant to be</a:t>
                      </a:r>
                      <a:endParaRPr lang="en-US" dirty="0"/>
                    </a:p>
                  </a:txBody>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92797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50964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form?</a:t>
            </a:r>
          </a:p>
        </p:txBody>
      </p:sp>
      <p:sp>
        <p:nvSpPr>
          <p:cNvPr id="3" name="Content Placeholder 2"/>
          <p:cNvSpPr>
            <a:spLocks noGrp="1"/>
          </p:cNvSpPr>
          <p:nvPr>
            <p:ph idx="1"/>
          </p:nvPr>
        </p:nvSpPr>
        <p:spPr/>
        <p:txBody>
          <a:bodyPr>
            <a:normAutofit/>
          </a:bodyPr>
          <a:lstStyle/>
          <a:p>
            <a:r>
              <a:rPr lang="en-US" dirty="0"/>
              <a:t>"HTML Forms are one of the main points of interaction between a user and a web site or application. They allow users to send data to the web site. Most of the time that data is sent to the web server, but the web page can also intercept it to use it on its own."</a:t>
            </a:r>
          </a:p>
          <a:p>
            <a:pPr lvl="1"/>
            <a:r>
              <a:rPr lang="en-US" dirty="0"/>
              <a:t>Mozilla Developer Network</a:t>
            </a:r>
          </a:p>
          <a:p>
            <a:pPr lvl="1"/>
            <a:r>
              <a:rPr lang="en-US" dirty="0">
                <a:hlinkClick r:id="rId2"/>
              </a:rPr>
              <a:t>https://developer.mozilla.org/en-US/docs/Web/Guide/HTML/Forms/My_first_HTML_form</a:t>
            </a:r>
            <a:endParaRPr lang="en-US" dirty="0"/>
          </a:p>
          <a:p>
            <a:r>
              <a:rPr lang="en-US" dirty="0"/>
              <a:t>A form is a collection of fields used to signify user input.</a:t>
            </a:r>
          </a:p>
          <a:p>
            <a:r>
              <a:rPr lang="en-US" dirty="0"/>
              <a:t>Forms allow for interactive experiences</a:t>
            </a:r>
          </a:p>
          <a:p>
            <a:r>
              <a:rPr lang="en-US" dirty="0"/>
              <a:t>Forms allow users to interact with the server</a:t>
            </a:r>
          </a:p>
          <a:p>
            <a:pPr lvl="1"/>
            <a:r>
              <a:rPr lang="en-US" dirty="0"/>
              <a:t>Can submit data to server through forms</a:t>
            </a:r>
          </a:p>
          <a:p>
            <a:r>
              <a:rPr lang="en-US" dirty="0"/>
              <a:t>You can have multiple forms per page</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8392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form made of?</a:t>
            </a:r>
          </a:p>
        </p:txBody>
      </p:sp>
      <p:sp>
        <p:nvSpPr>
          <p:cNvPr id="3" name="Content Placeholder 2"/>
          <p:cNvSpPr>
            <a:spLocks noGrp="1"/>
          </p:cNvSpPr>
          <p:nvPr>
            <p:ph sz="half" idx="1"/>
          </p:nvPr>
        </p:nvSpPr>
        <p:spPr/>
        <p:txBody>
          <a:bodyPr/>
          <a:lstStyle/>
          <a:p>
            <a:r>
              <a:rPr lang="en-US" dirty="0"/>
              <a:t>Forms are made of a form element</a:t>
            </a:r>
          </a:p>
          <a:p>
            <a:pPr lvl="1"/>
            <a:r>
              <a:rPr lang="en-US" dirty="0"/>
              <a:t>Has an </a:t>
            </a:r>
            <a:r>
              <a:rPr lang="en-US" dirty="0">
                <a:latin typeface="Courier New" charset="0"/>
                <a:ea typeface="Courier New" charset="0"/>
                <a:cs typeface="Courier New" charset="0"/>
              </a:rPr>
              <a:t>action</a:t>
            </a:r>
            <a:r>
              <a:rPr lang="en-US" dirty="0"/>
              <a:t> attribute that signifies where the form will be submitted to</a:t>
            </a:r>
          </a:p>
          <a:p>
            <a:pPr lvl="1"/>
            <a:r>
              <a:rPr lang="en-US" dirty="0"/>
              <a:t>Has an </a:t>
            </a:r>
            <a:r>
              <a:rPr lang="en-US" dirty="0">
                <a:latin typeface="Courier New" charset="0"/>
                <a:ea typeface="Courier New" charset="0"/>
                <a:cs typeface="Courier New" charset="0"/>
              </a:rPr>
              <a:t>method </a:t>
            </a:r>
            <a:r>
              <a:rPr lang="en-US" dirty="0"/>
              <a:t>attribute that signifies how the form will be submitted (GET, POST, </a:t>
            </a:r>
            <a:r>
              <a:rPr lang="en-US" dirty="0" err="1"/>
              <a:t>etc</a:t>
            </a:r>
            <a:r>
              <a:rPr lang="en-US" dirty="0"/>
              <a:t>)</a:t>
            </a:r>
          </a:p>
          <a:p>
            <a:pPr lvl="1"/>
            <a:r>
              <a:rPr lang="en-US" dirty="0"/>
              <a:t>Can have a name that helps identify the form through the DOM API</a:t>
            </a:r>
          </a:p>
          <a:p>
            <a:r>
              <a:rPr lang="en-US" dirty="0"/>
              <a:t>Forms have one or more inputs that allow users to populate data</a:t>
            </a:r>
          </a:p>
          <a:p>
            <a:pPr lvl="1"/>
            <a:r>
              <a:rPr lang="en-US" dirty="0"/>
              <a:t>This data will be submitted to the server </a:t>
            </a:r>
          </a:p>
          <a:p>
            <a:pPr lvl="1"/>
            <a:r>
              <a:rPr lang="en-US" dirty="0"/>
              <a:t>This data can be accessed through the DOM API</a:t>
            </a:r>
          </a:p>
        </p:txBody>
      </p:sp>
      <p:sp>
        <p:nvSpPr>
          <p:cNvPr id="4" name="Content Placeholder 3"/>
          <p:cNvSpPr>
            <a:spLocks noGrp="1"/>
          </p:cNvSpPr>
          <p:nvPr>
            <p:ph sz="half" idx="2"/>
          </p:nvPr>
        </p:nvSpPr>
        <p:spPr/>
        <p:txBody>
          <a:bodyPr>
            <a:normAutofit/>
          </a:bodyPr>
          <a:lstStyle/>
          <a:p>
            <a:pPr marL="0" indent="0">
              <a:lnSpc>
                <a:spcPct val="100000"/>
              </a:lnSpc>
              <a:buNone/>
            </a:pPr>
            <a:r>
              <a:rPr lang="en-US" sz="2600" dirty="0">
                <a:latin typeface="Courier New" charset="0"/>
                <a:ea typeface="Courier New" charset="0"/>
                <a:cs typeface="Courier New" charset="0"/>
              </a:rPr>
              <a:t>&lt;form method=”POST" action=”/questions/2/"&gt;</a:t>
            </a:r>
          </a:p>
          <a:p>
            <a:pPr marL="0" indent="0">
              <a:lnSpc>
                <a:spcPct val="100000"/>
              </a:lnSpc>
              <a:buNone/>
            </a:pPr>
            <a:r>
              <a:rPr lang="en-US" sz="2600" dirty="0">
                <a:latin typeface="Courier New" charset="0"/>
                <a:ea typeface="Courier New" charset="0"/>
                <a:cs typeface="Courier New" charset="0"/>
              </a:rPr>
              <a:t>    &lt;input type="text" name=”title" /&gt;</a:t>
            </a:r>
          </a:p>
          <a:p>
            <a:pPr marL="0" indent="0">
              <a:lnSpc>
                <a:spcPct val="100000"/>
              </a:lnSpc>
              <a:buNone/>
            </a:pPr>
            <a:r>
              <a:rPr lang="en-US" sz="2600" dirty="0">
                <a:latin typeface="Courier New" charset="0"/>
                <a:ea typeface="Courier New" charset="0"/>
                <a:cs typeface="Courier New" charset="0"/>
              </a:rPr>
              <a:t>    &lt;input type="submit" value="Search" /&gt;</a:t>
            </a:r>
          </a:p>
          <a:p>
            <a:pPr marL="0" indent="0">
              <a:lnSpc>
                <a:spcPct val="100000"/>
              </a:lnSpc>
              <a:buNone/>
            </a:pPr>
            <a:r>
              <a:rPr lang="en-US" sz="2600" dirty="0">
                <a:latin typeface="Courier New" charset="0"/>
                <a:ea typeface="Courier New" charset="0"/>
                <a:cs typeface="Courier New" charset="0"/>
              </a:rPr>
              <a:t>&lt;/form&gt;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615048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input?</a:t>
            </a:r>
          </a:p>
        </p:txBody>
      </p:sp>
      <p:sp>
        <p:nvSpPr>
          <p:cNvPr id="3" name="Content Placeholder 2"/>
          <p:cNvSpPr>
            <a:spLocks noGrp="1"/>
          </p:cNvSpPr>
          <p:nvPr>
            <p:ph sz="half" idx="1"/>
          </p:nvPr>
        </p:nvSpPr>
        <p:spPr/>
        <p:txBody>
          <a:bodyPr>
            <a:normAutofit fontScale="92500"/>
          </a:bodyPr>
          <a:lstStyle/>
          <a:p>
            <a:r>
              <a:rPr lang="en-US" dirty="0"/>
              <a:t>An input is an individual piece of data.</a:t>
            </a:r>
          </a:p>
          <a:p>
            <a:pPr lvl="1"/>
            <a:r>
              <a:rPr lang="en-US" dirty="0"/>
              <a:t>Inputs have names</a:t>
            </a:r>
          </a:p>
          <a:p>
            <a:pPr lvl="1"/>
            <a:r>
              <a:rPr lang="en-US" dirty="0"/>
              <a:t>Inputs can have id's</a:t>
            </a:r>
          </a:p>
          <a:p>
            <a:pPr lvl="1"/>
            <a:r>
              <a:rPr lang="en-US" dirty="0"/>
              <a:t>Inputs have values</a:t>
            </a:r>
          </a:p>
          <a:p>
            <a:pPr lvl="1"/>
            <a:r>
              <a:rPr lang="en-US" dirty="0"/>
              <a:t>Some types of input can have placeholders</a:t>
            </a:r>
          </a:p>
          <a:p>
            <a:r>
              <a:rPr lang="en-US" dirty="0"/>
              <a:t>The server receives data in a key-value format, where the key is the name and the value is the value.</a:t>
            </a:r>
          </a:p>
          <a:p>
            <a:r>
              <a:rPr lang="en-US" dirty="0"/>
              <a:t>Names are unique on a form-level basis</a:t>
            </a:r>
          </a:p>
          <a:p>
            <a:r>
              <a:rPr lang="en-US" dirty="0"/>
              <a:t>Ids are unique on a document level basis</a:t>
            </a:r>
          </a:p>
          <a:p>
            <a:r>
              <a:rPr lang="en-US" dirty="0"/>
              <a:t>Many types of input use the input tag</a:t>
            </a:r>
          </a:p>
        </p:txBody>
      </p:sp>
      <p:sp>
        <p:nvSpPr>
          <p:cNvPr id="4" name="Content Placeholder 3"/>
          <p:cNvSpPr>
            <a:spLocks noGrp="1"/>
          </p:cNvSpPr>
          <p:nvPr>
            <p:ph sz="half" idx="2"/>
          </p:nvPr>
        </p:nvSpPr>
        <p:spPr/>
        <p:txBody>
          <a:bodyPr>
            <a:normAutofit fontScale="92500"/>
          </a:bodyPr>
          <a:lstStyle/>
          <a:p>
            <a:pPr marL="0" indent="0">
              <a:lnSpc>
                <a:spcPct val="110000"/>
              </a:lnSpc>
              <a:buNone/>
            </a:pPr>
            <a:r>
              <a:rPr lang="en-US" sz="1600" dirty="0">
                <a:latin typeface="Courier New" charset="0"/>
                <a:ea typeface="Courier New" charset="0"/>
                <a:cs typeface="Courier New" charset="0"/>
              </a:rPr>
              <a:t>&lt;label&gt; Result Name:</a:t>
            </a:r>
          </a:p>
          <a:p>
            <a:pPr marL="0" indent="0">
              <a:lnSpc>
                <a:spcPct val="110000"/>
              </a:lnSpc>
              <a:buNone/>
            </a:pPr>
            <a:r>
              <a:rPr lang="en-US" sz="1600" dirty="0">
                <a:latin typeface="Courier New" charset="0"/>
                <a:ea typeface="Courier New" charset="0"/>
                <a:cs typeface="Courier New" charset="0"/>
              </a:rPr>
              <a:t>&lt;input type="text" placeholder="result name" name="</a:t>
            </a:r>
            <a:r>
              <a:rPr lang="en-US" sz="1600" dirty="0" err="1">
                <a:latin typeface="Courier New" charset="0"/>
                <a:ea typeface="Courier New" charset="0"/>
                <a:cs typeface="Courier New" charset="0"/>
              </a:rPr>
              <a:t>result_name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None/>
            </a:pPr>
            <a:r>
              <a:rPr lang="en-US" sz="1600" dirty="0">
                <a:latin typeface="Courier New" charset="0"/>
                <a:ea typeface="Courier New" charset="0"/>
                <a:cs typeface="Courier New" charset="0"/>
              </a:rPr>
              <a:t>&lt;label&gt; First Value:</a:t>
            </a:r>
          </a:p>
          <a:p>
            <a:pPr marL="0" indent="0">
              <a:lnSpc>
                <a:spcPct val="110000"/>
              </a:lnSpc>
              <a:buNone/>
            </a:pPr>
            <a:r>
              <a:rPr lang="en-US" sz="1600" dirty="0">
                <a:latin typeface="Courier New" charset="0"/>
                <a:ea typeface="Courier New" charset="0"/>
                <a:cs typeface="Courier New" charset="0"/>
              </a:rPr>
              <a:t>&lt;input type="number" name="</a:t>
            </a:r>
            <a:r>
              <a:rPr lang="en-US" sz="1600" dirty="0" err="1">
                <a:latin typeface="Courier New" charset="0"/>
                <a:ea typeface="Courier New" charset="0"/>
                <a:cs typeface="Courier New" charset="0"/>
              </a:rPr>
              <a:t>first_value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None/>
            </a:pPr>
            <a:r>
              <a:rPr lang="en-US" sz="1600" dirty="0">
                <a:latin typeface="Courier New" charset="0"/>
                <a:ea typeface="Courier New" charset="0"/>
                <a:cs typeface="Courier New" charset="0"/>
              </a:rPr>
              <a:t>&lt;label&gt; Second Value:</a:t>
            </a:r>
          </a:p>
          <a:p>
            <a:pPr marL="0" indent="0">
              <a:lnSpc>
                <a:spcPct val="110000"/>
              </a:lnSpc>
              <a:buNone/>
            </a:pPr>
            <a:r>
              <a:rPr lang="en-US" sz="1600" dirty="0">
                <a:latin typeface="Courier New" charset="0"/>
                <a:ea typeface="Courier New" charset="0"/>
                <a:cs typeface="Courier New" charset="0"/>
              </a:rPr>
              <a:t>&lt;input type="number" name="</a:t>
            </a:r>
            <a:r>
              <a:rPr lang="en-US" sz="1600" dirty="0" err="1">
                <a:latin typeface="Courier New" charset="0"/>
                <a:ea typeface="Courier New" charset="0"/>
                <a:cs typeface="Courier New" charset="0"/>
              </a:rPr>
              <a:t>second_value</a:t>
            </a:r>
            <a:r>
              <a:rPr lang="en-US" sz="1600" dirty="0">
                <a:latin typeface="Courier New" charset="0"/>
                <a:ea typeface="Courier New" charset="0"/>
                <a:cs typeface="Courier New" charset="0"/>
              </a:rPr>
              <a:t>" /&gt;&lt;/label&gt;&lt;</a:t>
            </a:r>
            <a:r>
              <a:rPr lang="en-US" sz="1600" dirty="0" err="1">
                <a:latin typeface="Courier New" charset="0"/>
                <a:ea typeface="Courier New" charset="0"/>
                <a:cs typeface="Courier New" charset="0"/>
              </a:rPr>
              <a:t>br</a:t>
            </a:r>
            <a:r>
              <a:rPr lang="en-US" sz="1600" dirty="0">
                <a:latin typeface="Courier New" charset="0"/>
                <a:ea typeface="Courier New" charset="0"/>
                <a:cs typeface="Courier New" charset="0"/>
              </a:rPr>
              <a:t> /&gt;</a:t>
            </a:r>
          </a:p>
          <a:p>
            <a:pPr marL="0" indent="0">
              <a:lnSpc>
                <a:spcPct val="110000"/>
              </a:lnSpc>
              <a:buNone/>
            </a:pPr>
            <a:r>
              <a:rPr lang="en-US" sz="1600" dirty="0">
                <a:latin typeface="Courier New" charset="0"/>
                <a:ea typeface="Courier New" charset="0"/>
                <a:cs typeface="Courier New" charset="0"/>
              </a:rPr>
              <a:t>&lt;input type="submit" value="Multiply Them" /&gt;        </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82186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types of input can I have?</a:t>
            </a:r>
          </a:p>
        </p:txBody>
      </p:sp>
      <p:sp>
        <p:nvSpPr>
          <p:cNvPr id="3" name="Content Placeholder 2"/>
          <p:cNvSpPr>
            <a:spLocks noGrp="1"/>
          </p:cNvSpPr>
          <p:nvPr>
            <p:ph idx="1"/>
          </p:nvPr>
        </p:nvSpPr>
        <p:spPr/>
        <p:txBody>
          <a:bodyPr/>
          <a:lstStyle/>
          <a:p>
            <a:r>
              <a:rPr lang="en-US" dirty="0"/>
              <a:t>There are many types of input, most of them revolving around some sort of text.</a:t>
            </a:r>
          </a:p>
          <a:p>
            <a:r>
              <a:rPr lang="en-US" dirty="0"/>
              <a:t>You will most commonly use:</a:t>
            </a:r>
          </a:p>
          <a:p>
            <a:pPr lvl="1"/>
            <a:r>
              <a:rPr lang="en-US" dirty="0"/>
              <a:t>text</a:t>
            </a:r>
          </a:p>
          <a:p>
            <a:pPr lvl="1"/>
            <a:r>
              <a:rPr lang="en-US" dirty="0"/>
              <a:t>email</a:t>
            </a:r>
          </a:p>
          <a:p>
            <a:pPr lvl="1"/>
            <a:r>
              <a:rPr lang="en-US" dirty="0"/>
              <a:t>number</a:t>
            </a:r>
          </a:p>
          <a:p>
            <a:pPr lvl="1"/>
            <a:r>
              <a:rPr lang="en-US" dirty="0"/>
              <a:t>radio</a:t>
            </a:r>
          </a:p>
          <a:p>
            <a:pPr lvl="1"/>
            <a:r>
              <a:rPr lang="en-US" dirty="0"/>
              <a:t>file</a:t>
            </a:r>
          </a:p>
          <a:p>
            <a:pPr lvl="1"/>
            <a:r>
              <a:rPr lang="en-US" dirty="0"/>
              <a:t>checkbox</a:t>
            </a:r>
          </a:p>
          <a:p>
            <a:pPr lvl="2"/>
            <a:r>
              <a:rPr lang="en-US" dirty="0"/>
              <a:t>select</a:t>
            </a:r>
          </a:p>
          <a:p>
            <a:r>
              <a:rPr lang="en-US" dirty="0"/>
              <a:t>By going to </a:t>
            </a:r>
            <a:r>
              <a:rPr lang="en-US" dirty="0">
                <a:hlinkClick r:id="rId2"/>
              </a:rPr>
              <a:t>https://developer.mozilla.org/en-US/docs/Web/HTML/Element/input</a:t>
            </a:r>
            <a:r>
              <a:rPr lang="en-US" dirty="0"/>
              <a:t> you can see a list of all input types and their properties.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863289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based inputs</a:t>
            </a:r>
          </a:p>
        </p:txBody>
      </p:sp>
      <p:sp>
        <p:nvSpPr>
          <p:cNvPr id="3" name="Content Placeholder 2"/>
          <p:cNvSpPr>
            <a:spLocks noGrp="1"/>
          </p:cNvSpPr>
          <p:nvPr>
            <p:ph sz="half" idx="1"/>
          </p:nvPr>
        </p:nvSpPr>
        <p:spPr/>
        <p:txBody>
          <a:bodyPr/>
          <a:lstStyle/>
          <a:p>
            <a:r>
              <a:rPr lang="en-US" dirty="0"/>
              <a:t>There are many types of input, most of them revolving around some sort of text. </a:t>
            </a:r>
          </a:p>
          <a:p>
            <a:pPr lvl="1"/>
            <a:r>
              <a:rPr lang="en-US" dirty="0"/>
              <a:t>Text can be numerical</a:t>
            </a:r>
          </a:p>
          <a:p>
            <a:pPr lvl="1"/>
            <a:r>
              <a:rPr lang="en-US" dirty="0"/>
              <a:t>Text can be string based</a:t>
            </a:r>
          </a:p>
          <a:p>
            <a:r>
              <a:rPr lang="en-US" dirty="0"/>
              <a:t>When submitting through an HTML form, this text is submitted as a string, no matter what the data type is.</a:t>
            </a:r>
          </a:p>
        </p:txBody>
      </p:sp>
      <p:sp>
        <p:nvSpPr>
          <p:cNvPr id="4" name="Content Placeholder 3"/>
          <p:cNvSpPr>
            <a:spLocks noGrp="1"/>
          </p:cNvSpPr>
          <p:nvPr>
            <p:ph sz="half" idx="2"/>
          </p:nvPr>
        </p:nvSpPr>
        <p:spPr/>
        <p:txBody>
          <a:bodyPr/>
          <a:lstStyle/>
          <a:p>
            <a:pPr marL="0" lvl="0" indent="0">
              <a:lnSpc>
                <a:spcPct val="110000"/>
              </a:lnSpc>
              <a:buClr>
                <a:srgbClr val="E48312"/>
              </a:buClr>
              <a:buNone/>
            </a:pPr>
            <a:r>
              <a:rPr lang="en-US" sz="1500" dirty="0">
                <a:solidFill>
                  <a:srgbClr val="000000">
                    <a:lumMod val="75000"/>
                    <a:lumOff val="25000"/>
                  </a:srgbClr>
                </a:solidFill>
                <a:latin typeface="Courier New" charset="0"/>
                <a:ea typeface="Courier New" charset="0"/>
                <a:cs typeface="Courier New" charset="0"/>
              </a:rPr>
              <a:t>&lt;label&gt; Result Name:</a:t>
            </a:r>
          </a:p>
          <a:p>
            <a:pPr marL="0" lvl="0" indent="0">
              <a:lnSpc>
                <a:spcPct val="110000"/>
              </a:lnSpc>
              <a:buClr>
                <a:srgbClr val="E48312"/>
              </a:buClr>
              <a:buNone/>
            </a:pPr>
            <a:r>
              <a:rPr lang="en-US" sz="1500" b="1" dirty="0">
                <a:solidFill>
                  <a:srgbClr val="000000">
                    <a:lumMod val="75000"/>
                    <a:lumOff val="25000"/>
                  </a:srgbClr>
                </a:solidFill>
                <a:latin typeface="Courier New" charset="0"/>
                <a:ea typeface="Courier New" charset="0"/>
                <a:cs typeface="Courier New" charset="0"/>
              </a:rPr>
              <a:t>&lt;input type="text" placeholder="result name" name="</a:t>
            </a:r>
            <a:r>
              <a:rPr lang="en-US" sz="1500" b="1" dirty="0" err="1">
                <a:solidFill>
                  <a:srgbClr val="000000">
                    <a:lumMod val="75000"/>
                    <a:lumOff val="25000"/>
                  </a:srgbClr>
                </a:solidFill>
                <a:latin typeface="Courier New" charset="0"/>
                <a:ea typeface="Courier New" charset="0"/>
                <a:cs typeface="Courier New" charset="0"/>
              </a:rPr>
              <a:t>result_name</a:t>
            </a:r>
            <a:r>
              <a:rPr lang="en-US" sz="1500" b="1" dirty="0">
                <a:solidFill>
                  <a:srgbClr val="000000">
                    <a:lumMod val="75000"/>
                    <a:lumOff val="25000"/>
                  </a:srgbClr>
                </a:solidFill>
                <a:latin typeface="Courier New" charset="0"/>
                <a:ea typeface="Courier New" charset="0"/>
                <a:cs typeface="Courier New" charset="0"/>
              </a:rPr>
              <a:t>" /&gt;</a:t>
            </a:r>
            <a:r>
              <a:rPr lang="en-US" sz="1500" dirty="0">
                <a:solidFill>
                  <a:srgbClr val="000000">
                    <a:lumMod val="75000"/>
                    <a:lumOff val="25000"/>
                  </a:srgbClr>
                </a:solidFill>
                <a:latin typeface="Courier New" charset="0"/>
                <a:ea typeface="Courier New" charset="0"/>
                <a:cs typeface="Courier New" charset="0"/>
              </a:rPr>
              <a:t>&lt;/label&gt;&lt;</a:t>
            </a:r>
            <a:r>
              <a:rPr lang="en-US" sz="1500" dirty="0" err="1">
                <a:solidFill>
                  <a:srgbClr val="000000">
                    <a:lumMod val="75000"/>
                    <a:lumOff val="25000"/>
                  </a:srgbClr>
                </a:solidFill>
                <a:latin typeface="Courier New" charset="0"/>
                <a:ea typeface="Courier New" charset="0"/>
                <a:cs typeface="Courier New" charset="0"/>
              </a:rPr>
              <a:t>br</a:t>
            </a:r>
            <a:r>
              <a:rPr lang="en-US" sz="1500" dirty="0">
                <a:solidFill>
                  <a:srgbClr val="000000">
                    <a:lumMod val="75000"/>
                    <a:lumOff val="25000"/>
                  </a:srgbClr>
                </a:solidFill>
                <a:latin typeface="Courier New" charset="0"/>
                <a:ea typeface="Courier New" charset="0"/>
                <a:cs typeface="Courier New" charset="0"/>
              </a:rPr>
              <a:t> /&gt;</a:t>
            </a:r>
          </a:p>
          <a:p>
            <a:pPr marL="0" lvl="0" indent="0">
              <a:lnSpc>
                <a:spcPct val="110000"/>
              </a:lnSpc>
              <a:buClr>
                <a:srgbClr val="E48312"/>
              </a:buClr>
              <a:buNone/>
            </a:pPr>
            <a:r>
              <a:rPr lang="en-US" sz="1500" dirty="0">
                <a:solidFill>
                  <a:srgbClr val="000000">
                    <a:lumMod val="75000"/>
                    <a:lumOff val="25000"/>
                  </a:srgbClr>
                </a:solidFill>
                <a:latin typeface="Courier New" charset="0"/>
                <a:ea typeface="Courier New" charset="0"/>
                <a:cs typeface="Courier New" charset="0"/>
              </a:rPr>
              <a:t>&lt;label&gt; First Value:</a:t>
            </a:r>
          </a:p>
          <a:p>
            <a:pPr marL="0" lvl="0" indent="0">
              <a:lnSpc>
                <a:spcPct val="110000"/>
              </a:lnSpc>
              <a:buClr>
                <a:srgbClr val="E48312"/>
              </a:buClr>
              <a:buNone/>
            </a:pPr>
            <a:r>
              <a:rPr lang="en-US" sz="1500" b="1" dirty="0">
                <a:solidFill>
                  <a:srgbClr val="000000">
                    <a:lumMod val="75000"/>
                    <a:lumOff val="25000"/>
                  </a:srgbClr>
                </a:solidFill>
                <a:latin typeface="Courier New" charset="0"/>
                <a:ea typeface="Courier New" charset="0"/>
                <a:cs typeface="Courier New" charset="0"/>
              </a:rPr>
              <a:t>&lt;input type="number" name="</a:t>
            </a:r>
            <a:r>
              <a:rPr lang="en-US" sz="1500" b="1" dirty="0" err="1">
                <a:solidFill>
                  <a:srgbClr val="000000">
                    <a:lumMod val="75000"/>
                    <a:lumOff val="25000"/>
                  </a:srgbClr>
                </a:solidFill>
                <a:latin typeface="Courier New" charset="0"/>
                <a:ea typeface="Courier New" charset="0"/>
                <a:cs typeface="Courier New" charset="0"/>
              </a:rPr>
              <a:t>first_value</a:t>
            </a:r>
            <a:r>
              <a:rPr lang="en-US" sz="1500" b="1" dirty="0">
                <a:solidFill>
                  <a:srgbClr val="000000">
                    <a:lumMod val="75000"/>
                    <a:lumOff val="25000"/>
                  </a:srgbClr>
                </a:solidFill>
                <a:latin typeface="Courier New" charset="0"/>
                <a:ea typeface="Courier New" charset="0"/>
                <a:cs typeface="Courier New" charset="0"/>
              </a:rPr>
              <a:t>" /&gt;</a:t>
            </a:r>
            <a:r>
              <a:rPr lang="en-US" sz="1500" dirty="0">
                <a:solidFill>
                  <a:srgbClr val="000000">
                    <a:lumMod val="75000"/>
                    <a:lumOff val="25000"/>
                  </a:srgbClr>
                </a:solidFill>
                <a:latin typeface="Courier New" charset="0"/>
                <a:ea typeface="Courier New" charset="0"/>
                <a:cs typeface="Courier New" charset="0"/>
              </a:rPr>
              <a:t>&lt;/label&gt;</a:t>
            </a:r>
          </a:p>
          <a:p>
            <a:pPr marL="0" lvl="0" indent="0">
              <a:lnSpc>
                <a:spcPct val="110000"/>
              </a:lnSpc>
              <a:buClr>
                <a:srgbClr val="E48312"/>
              </a:buClr>
              <a:buNone/>
            </a:pPr>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9294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Single-Select and Radio Inputs</a:t>
            </a:r>
          </a:p>
        </p:txBody>
      </p:sp>
      <p:sp>
        <p:nvSpPr>
          <p:cNvPr id="3" name="Content Placeholder 2"/>
          <p:cNvSpPr>
            <a:spLocks noGrp="1"/>
          </p:cNvSpPr>
          <p:nvPr>
            <p:ph sz="half" idx="1"/>
          </p:nvPr>
        </p:nvSpPr>
        <p:spPr/>
        <p:txBody>
          <a:bodyPr>
            <a:normAutofit lnSpcReduction="10000"/>
          </a:bodyPr>
          <a:lstStyle/>
          <a:p>
            <a:r>
              <a:rPr lang="en-US" dirty="0"/>
              <a:t>Some types of inputs internally store strings, but give a limited number of options.</a:t>
            </a:r>
          </a:p>
          <a:p>
            <a:r>
              <a:rPr lang="en-US" dirty="0"/>
              <a:t>In the </a:t>
            </a:r>
            <a:r>
              <a:rPr lang="en-US" dirty="0">
                <a:latin typeface="Courier New" charset="0"/>
                <a:ea typeface="Courier New" charset="0"/>
                <a:cs typeface="Courier New" charset="0"/>
              </a:rPr>
              <a:t>select</a:t>
            </a:r>
            <a:r>
              <a:rPr lang="en-US" dirty="0"/>
              <a:t> example, the form will send information with </a:t>
            </a:r>
            <a:r>
              <a:rPr lang="en-US" dirty="0">
                <a:latin typeface="Courier New" charset="0"/>
                <a:ea typeface="Courier New" charset="0"/>
                <a:cs typeface="Courier New" charset="0"/>
              </a:rPr>
              <a:t>query</a:t>
            </a:r>
            <a:r>
              <a:rPr lang="en-US" dirty="0"/>
              <a:t> as the </a:t>
            </a:r>
            <a:r>
              <a:rPr lang="en-US" b="1" dirty="0"/>
              <a:t>key</a:t>
            </a:r>
            <a:r>
              <a:rPr lang="en-US" dirty="0"/>
              <a:t> and whichever option you select as it's </a:t>
            </a:r>
            <a:r>
              <a:rPr lang="en-US" b="1" dirty="0"/>
              <a:t>value</a:t>
            </a:r>
            <a:r>
              <a:rPr lang="en-US" dirty="0"/>
              <a:t>. It uses the option's </a:t>
            </a:r>
            <a:r>
              <a:rPr lang="en-US" b="1" dirty="0"/>
              <a:t>value</a:t>
            </a:r>
            <a:r>
              <a:rPr lang="en-US" dirty="0"/>
              <a:t> field to determine what query will get, when that option is selected</a:t>
            </a:r>
          </a:p>
          <a:p>
            <a:r>
              <a:rPr lang="en-US" dirty="0"/>
              <a:t>The </a:t>
            </a:r>
            <a:r>
              <a:rPr lang="en-US" dirty="0">
                <a:latin typeface="Courier New" charset="0"/>
                <a:ea typeface="Courier New" charset="0"/>
                <a:cs typeface="Courier New" charset="0"/>
              </a:rPr>
              <a:t>input type="radio"</a:t>
            </a:r>
            <a:r>
              <a:rPr lang="en-US" dirty="0"/>
              <a:t> example, as far as the form is concerned, puts the same data as the </a:t>
            </a:r>
            <a:r>
              <a:rPr lang="en-US" dirty="0">
                <a:latin typeface="Courier New" charset="0"/>
                <a:ea typeface="Courier New" charset="0"/>
                <a:cs typeface="Courier New" charset="0"/>
              </a:rPr>
              <a:t>select</a:t>
            </a:r>
            <a:r>
              <a:rPr lang="en-US" dirty="0"/>
              <a:t> example. The value of whichever radio input is checked (which changes when the user selects a new value) will become the value of </a:t>
            </a:r>
            <a:r>
              <a:rPr lang="en-US" dirty="0">
                <a:latin typeface="Courier New" charset="0"/>
                <a:ea typeface="Courier New" charset="0"/>
                <a:cs typeface="Courier New" charset="0"/>
              </a:rPr>
              <a:t>query</a:t>
            </a:r>
            <a:r>
              <a:rPr lang="en-US" dirty="0"/>
              <a:t>.</a:t>
            </a:r>
          </a:p>
        </p:txBody>
      </p:sp>
      <p:sp>
        <p:nvSpPr>
          <p:cNvPr id="4" name="Content Placeholder 3"/>
          <p:cNvSpPr>
            <a:spLocks noGrp="1"/>
          </p:cNvSpPr>
          <p:nvPr>
            <p:ph sz="half" idx="2"/>
          </p:nvPr>
        </p:nvSpPr>
        <p:spPr/>
        <p:txBody>
          <a:bodyPr>
            <a:normAutofit lnSpcReduction="10000"/>
          </a:bodyPr>
          <a:lstStyle/>
          <a:p>
            <a:pPr marL="0" indent="0">
              <a:buNone/>
            </a:pPr>
            <a:r>
              <a:rPr lang="en-US" dirty="0">
                <a:latin typeface="Courier New" charset="0"/>
                <a:ea typeface="Courier New" charset="0"/>
                <a:cs typeface="Courier New" charset="0"/>
              </a:rPr>
              <a:t>&lt;select name="query"&gt;</a:t>
            </a:r>
          </a:p>
          <a:p>
            <a:pPr marL="0" indent="0">
              <a:buNone/>
            </a:pPr>
            <a:r>
              <a:rPr lang="en-US" dirty="0">
                <a:latin typeface="Courier New" charset="0"/>
                <a:ea typeface="Courier New" charset="0"/>
                <a:cs typeface="Courier New" charset="0"/>
              </a:rPr>
              <a:t>  &lt;option value="Austin"&gt;Austin&lt;/option&gt;</a:t>
            </a:r>
          </a:p>
          <a:p>
            <a:pPr marL="0" indent="0">
              <a:buNone/>
            </a:pPr>
            <a:r>
              <a:rPr lang="en-US" dirty="0">
                <a:latin typeface="Courier New" charset="0"/>
                <a:ea typeface="Courier New" charset="0"/>
                <a:cs typeface="Courier New" charset="0"/>
              </a:rPr>
              <a:t>  &lt;option value="Helvetica"&gt;Font&lt;/option&gt;</a:t>
            </a:r>
          </a:p>
          <a:p>
            <a:pPr marL="0" indent="0">
              <a:buNone/>
            </a:pPr>
            <a:r>
              <a:rPr lang="en-US" dirty="0">
                <a:latin typeface="Courier New" charset="0"/>
                <a:ea typeface="Courier New" charset="0"/>
                <a:cs typeface="Courier New" charset="0"/>
              </a:rPr>
              <a:t>&lt;/select&gt;</a:t>
            </a:r>
          </a:p>
          <a:p>
            <a:pPr marL="0" indent="0">
              <a:buNone/>
            </a:pP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&lt;input type="radio" name="query" value="Austin"&gt;Austin &lt;</a:t>
            </a:r>
            <a:r>
              <a:rPr lang="en-US" dirty="0" err="1">
                <a:latin typeface="Courier New" charset="0"/>
                <a:ea typeface="Courier New" charset="0"/>
                <a:cs typeface="Courier New" charset="0"/>
              </a:rPr>
              <a:t>br</a:t>
            </a:r>
            <a:r>
              <a:rPr lang="en-US" dirty="0">
                <a:latin typeface="Courier New" charset="0"/>
                <a:ea typeface="Courier New" charset="0"/>
                <a:cs typeface="Courier New" charset="0"/>
              </a:rPr>
              <a:t> /&gt;</a:t>
            </a:r>
          </a:p>
          <a:p>
            <a:pPr marL="0" indent="0">
              <a:buNone/>
            </a:pPr>
            <a:r>
              <a:rPr lang="en-US" dirty="0">
                <a:latin typeface="Courier New" charset="0"/>
                <a:ea typeface="Courier New" charset="0"/>
                <a:cs typeface="Courier New" charset="0"/>
              </a:rPr>
              <a:t>&lt;input type="radio" name="query" value="Helvetica" checked&gt;A Font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816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static assets?</a:t>
            </a:r>
          </a:p>
        </p:txBody>
      </p:sp>
      <p:sp>
        <p:nvSpPr>
          <p:cNvPr id="3" name="Content Placeholder 2"/>
          <p:cNvSpPr>
            <a:spLocks noGrp="1"/>
          </p:cNvSpPr>
          <p:nvPr>
            <p:ph idx="1"/>
          </p:nvPr>
        </p:nvSpPr>
        <p:spPr/>
        <p:txBody>
          <a:bodyPr/>
          <a:lstStyle/>
          <a:p>
            <a:r>
              <a:rPr lang="en-US" dirty="0"/>
              <a:t>Lately, we have seen servers that were setup to send different content based on what route was requested. </a:t>
            </a:r>
          </a:p>
          <a:p>
            <a:r>
              <a:rPr lang="en-US" dirty="0"/>
              <a:t>In web vernacular, an asset is something that your page uses:</a:t>
            </a:r>
          </a:p>
          <a:p>
            <a:pPr lvl="1"/>
            <a:r>
              <a:rPr lang="en-US" dirty="0"/>
              <a:t>CSS stylesheets</a:t>
            </a:r>
          </a:p>
          <a:p>
            <a:pPr lvl="1"/>
            <a:r>
              <a:rPr lang="en-US" dirty="0"/>
              <a:t>JavaScript files</a:t>
            </a:r>
          </a:p>
          <a:p>
            <a:pPr lvl="1"/>
            <a:r>
              <a:rPr lang="en-US" dirty="0"/>
              <a:t>Images</a:t>
            </a:r>
          </a:p>
          <a:p>
            <a:pPr lvl="1"/>
            <a:r>
              <a:rPr lang="en-US" dirty="0"/>
              <a:t>Fonts</a:t>
            </a:r>
          </a:p>
          <a:p>
            <a:r>
              <a:rPr lang="en-US" dirty="0"/>
              <a:t>Static assets are, simply, assets that don’t change. This means that they are not dynamic content. You will often need many static assets to build out your web page.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5325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Multi-Select and Checkbox Inputs</a:t>
            </a:r>
          </a:p>
        </p:txBody>
      </p:sp>
      <p:sp>
        <p:nvSpPr>
          <p:cNvPr id="3" name="Content Placeholder 2"/>
          <p:cNvSpPr>
            <a:spLocks noGrp="1"/>
          </p:cNvSpPr>
          <p:nvPr>
            <p:ph sz="half" idx="1"/>
          </p:nvPr>
        </p:nvSpPr>
        <p:spPr/>
        <p:txBody>
          <a:bodyPr>
            <a:normAutofit fontScale="92500" lnSpcReduction="10000"/>
          </a:bodyPr>
          <a:lstStyle/>
          <a:p>
            <a:r>
              <a:rPr lang="en-US" dirty="0"/>
              <a:t>If you add the </a:t>
            </a:r>
            <a:r>
              <a:rPr lang="en-US" dirty="0">
                <a:latin typeface="Courier New" charset="0"/>
                <a:ea typeface="Courier New" charset="0"/>
                <a:cs typeface="Courier New" charset="0"/>
              </a:rPr>
              <a:t>multiple</a:t>
            </a:r>
            <a:r>
              <a:rPr lang="en-US" dirty="0"/>
              <a:t> attribute to a select element, you will be able to select multiple values.</a:t>
            </a:r>
          </a:p>
          <a:p>
            <a:r>
              <a:rPr lang="en-US" dirty="0"/>
              <a:t>In order to use a series of checkboxes, you would use the </a:t>
            </a:r>
            <a:r>
              <a:rPr lang="en-US" dirty="0">
                <a:latin typeface="Courier New" charset="0"/>
                <a:ea typeface="Courier New" charset="0"/>
                <a:cs typeface="Courier New" charset="0"/>
              </a:rPr>
              <a:t>checkbox</a:t>
            </a:r>
            <a:r>
              <a:rPr lang="en-US" dirty="0"/>
              <a:t> input type.</a:t>
            </a:r>
          </a:p>
          <a:p>
            <a:r>
              <a:rPr lang="en-US" dirty="0"/>
              <a:t>Express will automatically parse these as arrays for you, but all their values will be strings</a:t>
            </a:r>
          </a:p>
          <a:p>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a:latin typeface="Courier New" charset="0"/>
                <a:ea typeface="Courier New" charset="0"/>
                <a:cs typeface="Courier New" charset="0"/>
              </a:rPr>
              <a:t>&lt;select name="query" multiple&gt;</a:t>
            </a:r>
          </a:p>
          <a:p>
            <a:pPr marL="0" indent="0">
              <a:buNone/>
            </a:pPr>
            <a:r>
              <a:rPr lang="en-US" dirty="0">
                <a:latin typeface="Courier New" charset="0"/>
                <a:ea typeface="Courier New" charset="0"/>
                <a:cs typeface="Courier New" charset="0"/>
              </a:rPr>
              <a:t>&lt;option value="Austin"&gt;Austin&lt;/option&gt;</a:t>
            </a:r>
          </a:p>
          <a:p>
            <a:pPr marL="0" indent="0">
              <a:buNone/>
            </a:pPr>
            <a:r>
              <a:rPr lang="en-US" dirty="0">
                <a:latin typeface="Courier New" charset="0"/>
                <a:ea typeface="Courier New" charset="0"/>
                <a:cs typeface="Courier New" charset="0"/>
              </a:rPr>
              <a:t>&lt;option value="Helvetica"&gt;Font&lt;/option&gt;</a:t>
            </a:r>
          </a:p>
          <a:p>
            <a:pPr marL="0" indent="0">
              <a:buNone/>
            </a:pPr>
            <a:r>
              <a:rPr lang="en-US" dirty="0">
                <a:latin typeface="Courier New" charset="0"/>
                <a:ea typeface="Courier New" charset="0"/>
                <a:cs typeface="Courier New" charset="0"/>
              </a:rPr>
              <a:t>&lt;/select&gt;</a:t>
            </a:r>
          </a:p>
          <a:p>
            <a:pPr marL="0" indent="0">
              <a:buNone/>
            </a:pP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&lt;input type="checkbox" name="query" value="Austin" /&gt;Austin &lt;</a:t>
            </a:r>
            <a:r>
              <a:rPr lang="en-US" dirty="0" err="1">
                <a:latin typeface="Courier New" charset="0"/>
                <a:ea typeface="Courier New" charset="0"/>
                <a:cs typeface="Courier New" charset="0"/>
              </a:rPr>
              <a:t>br</a:t>
            </a:r>
            <a:r>
              <a:rPr lang="en-US" dirty="0">
                <a:latin typeface="Courier New" charset="0"/>
                <a:ea typeface="Courier New" charset="0"/>
                <a:cs typeface="Courier New" charset="0"/>
              </a:rPr>
              <a:t> /&gt;</a:t>
            </a:r>
          </a:p>
          <a:p>
            <a:pPr marL="0" indent="0">
              <a:buNone/>
            </a:pPr>
            <a:r>
              <a:rPr lang="en-US" dirty="0">
                <a:latin typeface="Courier New" charset="0"/>
                <a:ea typeface="Courier New" charset="0"/>
                <a:cs typeface="Courier New" charset="0"/>
              </a:rPr>
              <a:t>&lt;input type="radio" name="query" value="Helvetica" checked /&gt;A Font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943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Inputs</a:t>
            </a:r>
          </a:p>
        </p:txBody>
      </p:sp>
      <p:sp>
        <p:nvSpPr>
          <p:cNvPr id="3" name="Content Placeholder 2"/>
          <p:cNvSpPr>
            <a:spLocks noGrp="1"/>
          </p:cNvSpPr>
          <p:nvPr>
            <p:ph sz="half" idx="1"/>
          </p:nvPr>
        </p:nvSpPr>
        <p:spPr/>
        <p:txBody>
          <a:bodyPr>
            <a:normAutofit/>
          </a:bodyPr>
          <a:lstStyle/>
          <a:p>
            <a:r>
              <a:rPr lang="en-US" dirty="0"/>
              <a:t>We can make inputs with a type of </a:t>
            </a:r>
            <a:r>
              <a:rPr lang="en-US" i="1" dirty="0"/>
              <a:t>hidden</a:t>
            </a:r>
            <a:r>
              <a:rPr lang="en-US" dirty="0"/>
              <a:t> that will not show up on the user’s screen.</a:t>
            </a:r>
          </a:p>
          <a:p>
            <a:r>
              <a:rPr lang="en-US" dirty="0"/>
              <a:t>Often, we use this to set data about a request that we don’t want a user to update.</a:t>
            </a:r>
          </a:p>
          <a:p>
            <a:r>
              <a:rPr lang="en-US" dirty="0"/>
              <a:t>We can use this to fake being able to PUT and DELETE via a browser without AJAX.</a:t>
            </a:r>
          </a:p>
          <a:p>
            <a:r>
              <a:rPr lang="en-US" dirty="0"/>
              <a:t>Express will detect these inputs and serialize them into the request body.</a:t>
            </a:r>
          </a:p>
        </p:txBody>
      </p:sp>
      <p:sp>
        <p:nvSpPr>
          <p:cNvPr id="4" name="Content Placeholder 3"/>
          <p:cNvSpPr>
            <a:spLocks noGrp="1"/>
          </p:cNvSpPr>
          <p:nvPr>
            <p:ph sz="half" idx="2"/>
          </p:nvPr>
        </p:nvSpPr>
        <p:spPr/>
        <p:txBody>
          <a:bodyPr>
            <a:normAutofit/>
          </a:bodyPr>
          <a:lstStyle/>
          <a:p>
            <a:pPr marL="0" indent="0">
              <a:buNone/>
            </a:pPr>
            <a:r>
              <a:rPr lang="en-US" dirty="0">
                <a:latin typeface="Courier New" charset="0"/>
                <a:ea typeface="Courier New" charset="0"/>
                <a:cs typeface="Courier New" charset="0"/>
              </a:rPr>
              <a:t>&lt;input type=”hidden" name=”method" value=”PUT" /&gt;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2354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correct input type</a:t>
            </a:r>
          </a:p>
        </p:txBody>
      </p:sp>
      <p:sp>
        <p:nvSpPr>
          <p:cNvPr id="3" name="Content Placeholder 2"/>
          <p:cNvSpPr>
            <a:spLocks noGrp="1"/>
          </p:cNvSpPr>
          <p:nvPr>
            <p:ph idx="1"/>
          </p:nvPr>
        </p:nvSpPr>
        <p:spPr/>
        <p:txBody>
          <a:bodyPr/>
          <a:lstStyle/>
          <a:p>
            <a:r>
              <a:rPr lang="en-US" dirty="0"/>
              <a:t>Modern browsers are able to use the input type in order to help users with their input</a:t>
            </a:r>
          </a:p>
          <a:p>
            <a:pPr lvl="1"/>
            <a:r>
              <a:rPr lang="en-US" dirty="0"/>
              <a:t>email types of input will automatically show up as invalid with non input strings</a:t>
            </a:r>
          </a:p>
          <a:p>
            <a:pPr lvl="1"/>
            <a:r>
              <a:rPr lang="en-US" dirty="0"/>
              <a:t>number types of input will only allow users to input numbers</a:t>
            </a:r>
          </a:p>
          <a:p>
            <a:pPr lvl="2"/>
            <a:r>
              <a:rPr lang="en-US" dirty="0"/>
              <a:t>Smart mobile devices will only show numbers</a:t>
            </a:r>
          </a:p>
          <a:p>
            <a:r>
              <a:rPr lang="en-US" dirty="0"/>
              <a:t>Screen readers and other devices will be able to more intelligently comprehend your website.</a:t>
            </a:r>
          </a:p>
          <a:p>
            <a:r>
              <a:rPr lang="en-US" b="1" dirty="0"/>
              <a:t>The proper type will not be picked up by the server when submitting this data, unless submitting JSON over AJAX</a:t>
            </a:r>
          </a:p>
          <a:p>
            <a:pPr lvl="1"/>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3810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your inputs</a:t>
            </a:r>
          </a:p>
        </p:txBody>
      </p:sp>
      <p:sp>
        <p:nvSpPr>
          <p:cNvPr id="3" name="Content Placeholder 2"/>
          <p:cNvSpPr>
            <a:spLocks noGrp="1"/>
          </p:cNvSpPr>
          <p:nvPr>
            <p:ph sz="half" idx="1"/>
          </p:nvPr>
        </p:nvSpPr>
        <p:spPr/>
        <p:txBody>
          <a:bodyPr/>
          <a:lstStyle/>
          <a:p>
            <a:r>
              <a:rPr lang="en-US" dirty="0"/>
              <a:t>Labels describe your input, both visually and accessibility-wise.</a:t>
            </a:r>
          </a:p>
          <a:p>
            <a:r>
              <a:rPr lang="en-US" dirty="0"/>
              <a:t>You can define which input you are labeling in two ways</a:t>
            </a:r>
          </a:p>
          <a:p>
            <a:pPr lvl="1"/>
            <a:r>
              <a:rPr lang="en-US" dirty="0"/>
              <a:t>Wrapping the input in a label</a:t>
            </a:r>
          </a:p>
          <a:p>
            <a:pPr lvl="1"/>
            <a:r>
              <a:rPr lang="en-US" dirty="0"/>
              <a:t>Using the </a:t>
            </a:r>
            <a:r>
              <a:rPr lang="en-US" dirty="0">
                <a:latin typeface="Courier New" charset="0"/>
                <a:ea typeface="Courier New" charset="0"/>
                <a:cs typeface="Courier New" charset="0"/>
              </a:rPr>
              <a:t>for</a:t>
            </a:r>
            <a:r>
              <a:rPr lang="en-US" dirty="0"/>
              <a:t> attribute, where it has a value equal to the </a:t>
            </a:r>
            <a:r>
              <a:rPr lang="en-US" dirty="0">
                <a:latin typeface="Courier New" charset="0"/>
                <a:ea typeface="Courier New" charset="0"/>
                <a:cs typeface="Courier New" charset="0"/>
              </a:rPr>
              <a:t>id</a:t>
            </a:r>
            <a:r>
              <a:rPr lang="en-US" dirty="0"/>
              <a:t> of the input you are labeling.</a:t>
            </a:r>
          </a:p>
          <a:p>
            <a:r>
              <a:rPr lang="en-US" dirty="0"/>
              <a:t>Massively improves accessibility by allowing screen readers and other such things to describe the input in a non-visual way.</a:t>
            </a:r>
          </a:p>
          <a:p>
            <a:r>
              <a:rPr lang="en-US" b="1" dirty="0"/>
              <a:t>You must use labels for your inputs for accessibility reasons.</a:t>
            </a:r>
          </a:p>
        </p:txBody>
      </p:sp>
      <p:sp>
        <p:nvSpPr>
          <p:cNvPr id="4" name="Content Placeholder 3"/>
          <p:cNvSpPr>
            <a:spLocks noGrp="1"/>
          </p:cNvSpPr>
          <p:nvPr>
            <p:ph sz="half" idx="2"/>
          </p:nvPr>
        </p:nvSpPr>
        <p:spPr/>
        <p:txBody>
          <a:bodyPr/>
          <a:lstStyle/>
          <a:p>
            <a:pPr marL="0" indent="0">
              <a:buNone/>
            </a:pPr>
            <a:r>
              <a:rPr lang="en-US" dirty="0">
                <a:latin typeface="Courier New" charset="0"/>
                <a:ea typeface="Courier New" charset="0"/>
                <a:cs typeface="Courier New" charset="0"/>
              </a:rPr>
              <a:t>&lt;label&gt;&lt;input type="checkbox" name="query" value="Helvetica" checked&gt;A Font&lt;/label&gt;</a:t>
            </a:r>
          </a:p>
          <a:p>
            <a:pPr marL="0" indent="0">
              <a:buNone/>
            </a:pP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&lt;input type="checkbox" name="query" value="single-origin coffee" checked id="</a:t>
            </a:r>
            <a:r>
              <a:rPr lang="en-US" dirty="0" err="1">
                <a:latin typeface="Courier New" charset="0"/>
                <a:ea typeface="Courier New" charset="0"/>
                <a:cs typeface="Courier New" charset="0"/>
              </a:rPr>
              <a:t>checbox</a:t>
            </a:r>
            <a:r>
              <a:rPr lang="en-US" dirty="0">
                <a:latin typeface="Courier New" charset="0"/>
                <a:ea typeface="Courier New" charset="0"/>
                <a:cs typeface="Courier New" charset="0"/>
              </a:rPr>
              <a:t>-coffee"&gt;</a:t>
            </a:r>
          </a:p>
          <a:p>
            <a:pPr marL="0" indent="0">
              <a:buNone/>
            </a:pPr>
            <a:r>
              <a:rPr lang="en-US" dirty="0">
                <a:latin typeface="Courier New" charset="0"/>
                <a:ea typeface="Courier New" charset="0"/>
                <a:cs typeface="Courier New" charset="0"/>
              </a:rPr>
              <a:t>&lt;label for="checkbox-coffee"&gt;Coffee&lt;/label&gt;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45085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a form: client side</a:t>
            </a:r>
          </a:p>
        </p:txBody>
      </p:sp>
      <p:sp>
        <p:nvSpPr>
          <p:cNvPr id="3" name="Content Placeholder 2"/>
          <p:cNvSpPr>
            <a:spLocks noGrp="1"/>
          </p:cNvSpPr>
          <p:nvPr>
            <p:ph sz="half" idx="1"/>
          </p:nvPr>
        </p:nvSpPr>
        <p:spPr/>
        <p:txBody>
          <a:bodyPr>
            <a:normAutofit lnSpcReduction="10000"/>
          </a:bodyPr>
          <a:lstStyle/>
          <a:p>
            <a:r>
              <a:rPr lang="en-US" dirty="0"/>
              <a:t>You submit your form to a file or location on your server.</a:t>
            </a:r>
          </a:p>
          <a:p>
            <a:pPr lvl="1"/>
            <a:r>
              <a:rPr lang="en-US" dirty="0"/>
              <a:t>You submit using a </a:t>
            </a:r>
            <a:r>
              <a:rPr lang="en-US" dirty="0">
                <a:latin typeface="Courier New" charset="0"/>
                <a:ea typeface="Courier New" charset="0"/>
                <a:cs typeface="Courier New" charset="0"/>
              </a:rPr>
              <a:t>button</a:t>
            </a:r>
            <a:r>
              <a:rPr lang="en-US" dirty="0"/>
              <a:t> or </a:t>
            </a:r>
            <a:r>
              <a:rPr lang="en-US" dirty="0">
                <a:latin typeface="Courier New" charset="0"/>
                <a:ea typeface="Courier New" charset="0"/>
                <a:cs typeface="Courier New" charset="0"/>
              </a:rPr>
              <a:t>input</a:t>
            </a:r>
            <a:r>
              <a:rPr lang="en-US" dirty="0"/>
              <a:t> with </a:t>
            </a:r>
            <a:r>
              <a:rPr lang="en-US" dirty="0">
                <a:latin typeface="Courier New" charset="0"/>
                <a:ea typeface="Courier New" charset="0"/>
                <a:cs typeface="Courier New" charset="0"/>
              </a:rPr>
              <a:t>type="submit"</a:t>
            </a:r>
            <a:r>
              <a:rPr lang="en-US" dirty="0"/>
              <a:t> </a:t>
            </a:r>
          </a:p>
          <a:p>
            <a:pPr lvl="1"/>
            <a:r>
              <a:rPr lang="en-US" dirty="0"/>
              <a:t>Can submit to same location that your form is located on</a:t>
            </a:r>
          </a:p>
          <a:p>
            <a:r>
              <a:rPr lang="en-US" dirty="0"/>
              <a:t>Data you fill out on that form will be submitted</a:t>
            </a:r>
          </a:p>
          <a:p>
            <a:pPr lvl="1"/>
            <a:r>
              <a:rPr lang="en-US" dirty="0"/>
              <a:t>If you have multiple forms, only data from the form that triggered the submission will be sent</a:t>
            </a:r>
          </a:p>
          <a:p>
            <a:r>
              <a:rPr lang="en-US" dirty="0"/>
              <a:t>You can also use JavaScript to intercept the submission of a form and perform actions on the page, instead of sending the data to the server.</a:t>
            </a:r>
          </a:p>
        </p:txBody>
      </p:sp>
      <p:sp>
        <p:nvSpPr>
          <p:cNvPr id="4" name="Content Placeholder 3"/>
          <p:cNvSpPr>
            <a:spLocks noGrp="1"/>
          </p:cNvSpPr>
          <p:nvPr>
            <p:ph sz="half" idx="2"/>
          </p:nvPr>
        </p:nvSpPr>
        <p:spPr/>
        <p:txBody>
          <a:bodyPr>
            <a:normAutofit lnSpcReduction="10000"/>
          </a:bodyPr>
          <a:lstStyle/>
          <a:p>
            <a:pPr marL="0" indent="0">
              <a:lnSpc>
                <a:spcPct val="100000"/>
              </a:lnSpc>
              <a:buNone/>
            </a:pPr>
            <a:r>
              <a:rPr lang="en-US" dirty="0">
                <a:latin typeface="Courier New" charset="0"/>
                <a:ea typeface="Courier New" charset="0"/>
                <a:cs typeface="Courier New" charset="0"/>
              </a:rPr>
              <a:t>&lt;form method="GET" action=”/search"&gt;</a:t>
            </a:r>
          </a:p>
          <a:p>
            <a:pPr marL="0" indent="0">
              <a:lnSpc>
                <a:spcPct val="100000"/>
              </a:lnSpc>
              <a:buNone/>
            </a:pPr>
            <a:r>
              <a:rPr lang="en-US" dirty="0">
                <a:latin typeface="Courier New" charset="0"/>
                <a:ea typeface="Courier New" charset="0"/>
                <a:cs typeface="Courier New" charset="0"/>
              </a:rPr>
              <a:t>    &lt;input type="text" name="query" /&gt;</a:t>
            </a:r>
          </a:p>
          <a:p>
            <a:pPr marL="0" indent="0">
              <a:lnSpc>
                <a:spcPct val="100000"/>
              </a:lnSpc>
              <a:buNone/>
            </a:pPr>
            <a:r>
              <a:rPr lang="en-US" dirty="0">
                <a:latin typeface="Courier New" charset="0"/>
                <a:ea typeface="Courier New" charset="0"/>
                <a:cs typeface="Courier New" charset="0"/>
              </a:rPr>
              <a:t>    &lt;input type="submit" value="Search" /&gt;</a:t>
            </a:r>
          </a:p>
          <a:p>
            <a:pPr marL="0" indent="0">
              <a:lnSpc>
                <a:spcPct val="100000"/>
              </a:lnSpc>
              <a:buNone/>
            </a:pPr>
            <a:r>
              <a:rPr lang="en-US" dirty="0">
                <a:latin typeface="Courier New" charset="0"/>
                <a:ea typeface="Courier New" charset="0"/>
                <a:cs typeface="Courier New" charset="0"/>
              </a:rPr>
              <a:t>&lt;/form&gt;</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486745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Issues submitting forms</a:t>
            </a:r>
          </a:p>
        </p:txBody>
      </p:sp>
      <p:sp>
        <p:nvSpPr>
          <p:cNvPr id="9" name="Content Placeholder 8"/>
          <p:cNvSpPr>
            <a:spLocks noGrp="1"/>
          </p:cNvSpPr>
          <p:nvPr>
            <p:ph idx="1"/>
          </p:nvPr>
        </p:nvSpPr>
        <p:spPr/>
        <p:txBody>
          <a:bodyPr/>
          <a:lstStyle/>
          <a:p>
            <a:r>
              <a:rPr lang="en-US" dirty="0"/>
              <a:t>When submitting via a normal-browser form, most browsers will only send via GET or POST</a:t>
            </a:r>
          </a:p>
          <a:p>
            <a:pPr lvl="1"/>
            <a:r>
              <a:rPr lang="en-US" dirty="0"/>
              <a:t>We can get around this with hidden inputs and middleware to change how to interpret the request</a:t>
            </a:r>
          </a:p>
          <a:p>
            <a:pPr lvl="1"/>
            <a:r>
              <a:rPr lang="en-US" dirty="0"/>
              <a:t>Using AJAX requests we can often set the proper http verb</a:t>
            </a:r>
          </a:p>
          <a:p>
            <a:r>
              <a:rPr lang="en-US" dirty="0"/>
              <a:t>Normal forms do not carry the type of input with them</a:t>
            </a:r>
          </a:p>
          <a:p>
            <a:pPr lvl="1"/>
            <a:r>
              <a:rPr lang="en-US" dirty="0"/>
              <a:t>Form variables are sent as text via:</a:t>
            </a:r>
          </a:p>
          <a:p>
            <a:pPr lvl="2"/>
            <a:r>
              <a:rPr lang="en-US" dirty="0"/>
              <a:t>application/x-www-form-</a:t>
            </a:r>
            <a:r>
              <a:rPr lang="en-US" dirty="0" err="1"/>
              <a:t>urlencoded</a:t>
            </a:r>
            <a:endParaRPr lang="en-US" dirty="0"/>
          </a:p>
          <a:p>
            <a:pPr lvl="2"/>
            <a:r>
              <a:rPr lang="en-US" dirty="0"/>
              <a:t>multipart/form-data</a:t>
            </a:r>
          </a:p>
          <a:p>
            <a:pPr lvl="2"/>
            <a:r>
              <a:rPr lang="en-US" dirty="0"/>
              <a:t>text/plain</a:t>
            </a:r>
          </a:p>
          <a:p>
            <a:pPr lvl="1"/>
            <a:r>
              <a:rPr lang="en-US" dirty="0"/>
              <a:t>Your server will therefore get every data type as a string, even if it</a:t>
            </a:r>
            <a:r>
              <a:rPr lang="uk-UA" dirty="0"/>
              <a:t>’</a:t>
            </a:r>
            <a:r>
              <a:rPr lang="en-US" dirty="0"/>
              <a:t>s a number or </a:t>
            </a:r>
            <a:r>
              <a:rPr lang="en-US" dirty="0" err="1"/>
              <a:t>boolean</a:t>
            </a:r>
            <a:endParaRPr lang="en-US" dirty="0"/>
          </a:p>
          <a:p>
            <a:pPr lvl="1"/>
            <a:r>
              <a:rPr lang="en-US" dirty="0"/>
              <a:t>We can get around this by submitting JSON encoded data, which will allow us to get JS primitives of the proper type</a:t>
            </a:r>
          </a:p>
        </p:txBody>
      </p:sp>
      <p:sp>
        <p:nvSpPr>
          <p:cNvPr id="5" name="Footer Placeholder 4"/>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46454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Accepting Form Input</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95433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Accepting Form Data</a:t>
            </a:r>
          </a:p>
        </p:txBody>
      </p:sp>
      <p:sp>
        <p:nvSpPr>
          <p:cNvPr id="3" name="Content Placeholder 2"/>
          <p:cNvSpPr>
            <a:spLocks noGrp="1"/>
          </p:cNvSpPr>
          <p:nvPr>
            <p:ph idx="1"/>
          </p:nvPr>
        </p:nvSpPr>
        <p:spPr/>
        <p:txBody>
          <a:bodyPr/>
          <a:lstStyle/>
          <a:p>
            <a:r>
              <a:rPr lang="en-US" dirty="0"/>
              <a:t>Generally, forms are submitted via the browser natively making HTTP requests or setting up an AJAX request.</a:t>
            </a:r>
          </a:p>
          <a:p>
            <a:pPr lvl="1"/>
            <a:r>
              <a:rPr lang="en-US" dirty="0"/>
              <a:t>By default, form data is sent either via a </a:t>
            </a:r>
            <a:r>
              <a:rPr lang="en-US" dirty="0" err="1"/>
              <a:t>Querystring</a:t>
            </a:r>
            <a:r>
              <a:rPr lang="en-US" dirty="0"/>
              <a:t> (when we set the method to GET) or the request body (POST)</a:t>
            </a:r>
          </a:p>
          <a:p>
            <a:pPr lvl="1"/>
            <a:r>
              <a:rPr lang="en-US" dirty="0"/>
              <a:t>PUT and DELETE data have to be faked when the browser is natively making that request.</a:t>
            </a:r>
          </a:p>
          <a:p>
            <a:r>
              <a:rPr lang="en-US" dirty="0"/>
              <a:t>We can see all of our form data being used all over </a:t>
            </a:r>
            <a:r>
              <a:rPr lang="en-US" i="1" dirty="0"/>
              <a:t>routes/</a:t>
            </a:r>
            <a:r>
              <a:rPr lang="en-US" i="1" dirty="0" err="1"/>
              <a:t>calculator.js</a:t>
            </a:r>
            <a:r>
              <a:rPr lang="en-US" dirty="0"/>
              <a:t>; the </a:t>
            </a:r>
            <a:r>
              <a:rPr lang="en-US" i="1" dirty="0" err="1"/>
              <a:t>request.body</a:t>
            </a:r>
            <a:r>
              <a:rPr lang="en-US" dirty="0"/>
              <a:t> will have a formatted object describing any submitted data.</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72940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Faking PUT and Delete</a:t>
            </a:r>
          </a:p>
        </p:txBody>
      </p:sp>
      <p:sp>
        <p:nvSpPr>
          <p:cNvPr id="3" name="Content Placeholder 2"/>
          <p:cNvSpPr>
            <a:spLocks noGrp="1"/>
          </p:cNvSpPr>
          <p:nvPr>
            <p:ph idx="1"/>
          </p:nvPr>
        </p:nvSpPr>
        <p:spPr/>
        <p:txBody>
          <a:bodyPr/>
          <a:lstStyle/>
          <a:p>
            <a:r>
              <a:rPr lang="en-US" dirty="0"/>
              <a:t>I have provided a simple middleware that will look for hidden inputs and allow normal HTML forms to be routed into PUT and DELETE routes. While we will not be covering </a:t>
            </a:r>
            <a:r>
              <a:rPr lang="en-US" dirty="0" err="1"/>
              <a:t>middlewares</a:t>
            </a:r>
            <a:r>
              <a:rPr lang="en-US" dirty="0"/>
              <a:t> until later on, however you may find it interesting to look.</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94713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checking</a:t>
            </a:r>
            <a:endParaRPr lang="en-US" dirty="0"/>
          </a:p>
        </p:txBody>
      </p:sp>
      <p:sp>
        <p:nvSpPr>
          <p:cNvPr id="3" name="Content Placeholder 2"/>
          <p:cNvSpPr>
            <a:spLocks noGrp="1"/>
          </p:cNvSpPr>
          <p:nvPr>
            <p:ph idx="1"/>
          </p:nvPr>
        </p:nvSpPr>
        <p:spPr/>
        <p:txBody>
          <a:bodyPr/>
          <a:lstStyle/>
          <a:p>
            <a:r>
              <a:rPr lang="en-US" dirty="0"/>
              <a:t>While we can check for errors on the client side, we must also check for errors on the server side</a:t>
            </a:r>
          </a:p>
          <a:p>
            <a:pPr lvl="1"/>
            <a:r>
              <a:rPr lang="en-US" dirty="0"/>
              <a:t>You can submit HTTP requests without a browser – this makes client site validation easy to circumvent.</a:t>
            </a:r>
          </a:p>
          <a:p>
            <a:r>
              <a:rPr lang="en-US" dirty="0"/>
              <a:t>There are a number of ways to handle errors. The simplest way is to send a failing status code and a message to the user. We can also redirect to an error page.</a:t>
            </a:r>
          </a:p>
          <a:p>
            <a:r>
              <a:rPr lang="en-US" dirty="0"/>
              <a:t>We can also take the error and pass it to the same page as the form, as well as passing back the data they already filled out.</a:t>
            </a:r>
          </a:p>
          <a:p>
            <a:r>
              <a:rPr lang="en-US" dirty="0"/>
              <a:t>Common errors:</a:t>
            </a:r>
          </a:p>
          <a:p>
            <a:pPr lvl="1"/>
            <a:r>
              <a:rPr lang="en-US" dirty="0"/>
              <a:t>Assuming input will be a type (</a:t>
            </a:r>
            <a:r>
              <a:rPr lang="en-US" dirty="0" err="1"/>
              <a:t>ie</a:t>
            </a:r>
            <a:r>
              <a:rPr lang="en-US" dirty="0"/>
              <a:t>: number) when it is a string</a:t>
            </a:r>
          </a:p>
          <a:p>
            <a:pPr lvl="2"/>
            <a:r>
              <a:rPr lang="en-US" dirty="0"/>
              <a:t>Try to parse it into the proper type first!</a:t>
            </a:r>
          </a:p>
          <a:p>
            <a:pPr lvl="1"/>
            <a:r>
              <a:rPr lang="en-US" dirty="0"/>
              <a:t>Assuming input exists at all!</a:t>
            </a:r>
          </a:p>
          <a:p>
            <a:pPr lvl="1"/>
            <a:r>
              <a:rPr lang="en-US" dirty="0"/>
              <a:t>Assuming input is “within bounds” (</a:t>
            </a:r>
            <a:r>
              <a:rPr lang="en-US" dirty="0" err="1"/>
              <a:t>ie</a:t>
            </a:r>
            <a:r>
              <a:rPr lang="en-US" dirty="0"/>
              <a:t>: expected a number between 1-10)</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6810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Express to serve assets</a:t>
            </a:r>
          </a:p>
        </p:txBody>
      </p:sp>
      <p:sp>
        <p:nvSpPr>
          <p:cNvPr id="3" name="Content Placeholder 2"/>
          <p:cNvSpPr>
            <a:spLocks noGrp="1"/>
          </p:cNvSpPr>
          <p:nvPr>
            <p:ph idx="1"/>
          </p:nvPr>
        </p:nvSpPr>
        <p:spPr/>
        <p:txBody>
          <a:bodyPr/>
          <a:lstStyle/>
          <a:p>
            <a:r>
              <a:rPr lang="en-US" dirty="0"/>
              <a:t>Express has pricelessly one inbuilt middleware for you to use: the static middleware.</a:t>
            </a:r>
          </a:p>
          <a:p>
            <a:pPr lvl="1"/>
            <a:r>
              <a:rPr lang="en-US" dirty="0"/>
              <a:t>A middleware is a function that runs and modifies a request before it hits a route.</a:t>
            </a:r>
          </a:p>
          <a:p>
            <a:r>
              <a:rPr lang="en-US" dirty="0"/>
              <a:t>You can see the usage of the static middleware in </a:t>
            </a:r>
            <a:r>
              <a:rPr lang="en-US" b="1" dirty="0" err="1"/>
              <a:t>app.js</a:t>
            </a:r>
            <a:r>
              <a:rPr lang="en-US" b="1" dirty="0"/>
              <a:t> </a:t>
            </a:r>
            <a:r>
              <a:rPr lang="en-US" dirty="0"/>
              <a:t>for the lecture code.</a:t>
            </a:r>
          </a:p>
          <a:p>
            <a:r>
              <a:rPr lang="en-US" dirty="0"/>
              <a:t>This will allow you to access your static assets by going to the following path:</a:t>
            </a:r>
          </a:p>
          <a:p>
            <a:pPr lvl="1"/>
            <a:r>
              <a:rPr lang="en-US" dirty="0"/>
              <a:t>/assets/path/to/</a:t>
            </a:r>
            <a:r>
              <a:rPr lang="en-US" dirty="0" err="1"/>
              <a:t>file.ext</a:t>
            </a:r>
            <a:endParaRPr lang="en-US" dirty="0"/>
          </a:p>
          <a:p>
            <a:r>
              <a:rPr lang="en-US" dirty="0"/>
              <a:t>Express is seeing that you match the /assets path, then navigating inside your asset folder until it finds /path/to/</a:t>
            </a:r>
            <a:r>
              <a:rPr lang="en-US" dirty="0" err="1"/>
              <a:t>file.ext</a:t>
            </a:r>
            <a:r>
              <a:rPr lang="en-US" dirty="0"/>
              <a:t>; if it finds it, it will serve the file.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5999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Errors to the User</a:t>
            </a:r>
          </a:p>
        </p:txBody>
      </p:sp>
      <p:sp>
        <p:nvSpPr>
          <p:cNvPr id="3" name="Content Placeholder 2"/>
          <p:cNvSpPr>
            <a:spLocks noGrp="1"/>
          </p:cNvSpPr>
          <p:nvPr>
            <p:ph idx="1"/>
          </p:nvPr>
        </p:nvSpPr>
        <p:spPr/>
        <p:txBody>
          <a:bodyPr/>
          <a:lstStyle/>
          <a:p>
            <a:r>
              <a:rPr lang="en-US" dirty="0"/>
              <a:t>For now, we will be passing the error to the same page that the user filled out the form in.</a:t>
            </a:r>
          </a:p>
          <a:p>
            <a:r>
              <a:rPr lang="en-US" dirty="0"/>
              <a:t>Later on, we will configure middleware that will take input and automatically convert form data to normal objects; we will also make </a:t>
            </a:r>
            <a:r>
              <a:rPr lang="en-US" dirty="0" err="1"/>
              <a:t>middlewares</a:t>
            </a:r>
            <a:r>
              <a:rPr lang="en-US" dirty="0"/>
              <a:t> to determine whether or not these objects are sent in the proper bounds.</a:t>
            </a:r>
          </a:p>
          <a:p>
            <a:r>
              <a:rPr lang="en-US" dirty="0"/>
              <a:t>Even further on, we will dynamically inform the user about errors with AJAX calls.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05971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Templating in Node</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60492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templating?</a:t>
            </a:r>
          </a:p>
        </p:txBody>
      </p:sp>
      <p:sp>
        <p:nvSpPr>
          <p:cNvPr id="3" name="Content Placeholder 2"/>
          <p:cNvSpPr>
            <a:spLocks noGrp="1"/>
          </p:cNvSpPr>
          <p:nvPr>
            <p:ph idx="1"/>
          </p:nvPr>
        </p:nvSpPr>
        <p:spPr/>
        <p:txBody>
          <a:bodyPr/>
          <a:lstStyle/>
          <a:p>
            <a:r>
              <a:rPr lang="en-US" dirty="0"/>
              <a:t>Web applications would be very limited and boring if you could only view static files that never changed unless the files were updated. </a:t>
            </a:r>
          </a:p>
          <a:p>
            <a:r>
              <a:rPr lang="en-US" b="1" dirty="0"/>
              <a:t>Templating</a:t>
            </a:r>
            <a:r>
              <a:rPr lang="en-US" dirty="0"/>
              <a:t> is the process of passing data into a file that describes what HTML should be generated based on the data you provide.</a:t>
            </a:r>
          </a:p>
          <a:p>
            <a:pPr lvl="1"/>
            <a:r>
              <a:rPr lang="en-US" dirty="0"/>
              <a:t>To display a blog post, rather than saving one file per blog post, you would query your database for the blog post and pass it to a template file, which will generate the HTML from the template and </a:t>
            </a:r>
          </a:p>
          <a:p>
            <a:r>
              <a:rPr lang="en-US" dirty="0"/>
              <a:t>Web development would be </a:t>
            </a:r>
            <a:r>
              <a:rPr lang="en-US" b="1" dirty="0"/>
              <a:t>very</a:t>
            </a:r>
            <a:r>
              <a:rPr lang="en-US" dirty="0"/>
              <a:t> painful if you had to manually concatenate HTML strings in the middle of all your controller logic.</a:t>
            </a:r>
          </a:p>
          <a:p>
            <a:pPr lvl="1"/>
            <a:r>
              <a:rPr lang="en-US" dirty="0"/>
              <a:t>See: PHP without an MVC framework</a:t>
            </a:r>
          </a:p>
          <a:p>
            <a:r>
              <a:rPr lang="en-US" dirty="0"/>
              <a:t>With that in mind, Express gives an easy way to template: template engines.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343807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template engine?</a:t>
            </a:r>
          </a:p>
        </p:txBody>
      </p:sp>
      <p:sp>
        <p:nvSpPr>
          <p:cNvPr id="3" name="Content Placeholder 2"/>
          <p:cNvSpPr>
            <a:spLocks noGrp="1"/>
          </p:cNvSpPr>
          <p:nvPr>
            <p:ph idx="1"/>
          </p:nvPr>
        </p:nvSpPr>
        <p:spPr/>
        <p:txBody>
          <a:bodyPr/>
          <a:lstStyle/>
          <a:p>
            <a:r>
              <a:rPr lang="en-US" dirty="0"/>
              <a:t>Template engines are modules that can be hooked into Express. These modules will then allow you to take static files that have special markup and replace said markup with data that you provide.</a:t>
            </a:r>
          </a:p>
          <a:p>
            <a:r>
              <a:rPr lang="en-US" dirty="0"/>
              <a:t>In order to have express respond with a rendered template, you will use the </a:t>
            </a:r>
            <a:r>
              <a:rPr lang="en-US" i="1" dirty="0" err="1"/>
              <a:t>response.render</a:t>
            </a:r>
            <a:r>
              <a:rPr lang="en-US" dirty="0"/>
              <a:t> method.</a:t>
            </a:r>
          </a:p>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89086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template engine?</a:t>
            </a:r>
          </a:p>
        </p:txBody>
      </p:sp>
      <p:sp>
        <p:nvSpPr>
          <p:cNvPr id="3" name="Content Placeholder 2"/>
          <p:cNvSpPr>
            <a:spLocks noGrp="1"/>
          </p:cNvSpPr>
          <p:nvPr>
            <p:ph idx="1"/>
          </p:nvPr>
        </p:nvSpPr>
        <p:spPr/>
        <p:txBody>
          <a:bodyPr/>
          <a:lstStyle/>
          <a:p>
            <a:r>
              <a:rPr lang="en-US" dirty="0"/>
              <a:t>We will be using the </a:t>
            </a:r>
            <a:r>
              <a:rPr lang="en-US" i="1" dirty="0"/>
              <a:t>express-handlebars </a:t>
            </a:r>
            <a:r>
              <a:rPr lang="en-US" dirty="0"/>
              <a:t>module as our templating engine</a:t>
            </a:r>
          </a:p>
          <a:p>
            <a:pPr lvl="1"/>
            <a:r>
              <a:rPr lang="en-US" dirty="0">
                <a:hlinkClick r:id="rId2"/>
              </a:rPr>
              <a:t>https://github.com/ericf/express-handlebars</a:t>
            </a:r>
            <a:endParaRPr lang="en-US" dirty="0"/>
          </a:p>
          <a:p>
            <a:pPr lvl="1"/>
            <a:r>
              <a:rPr lang="en-US" dirty="0">
                <a:hlinkClick r:id="rId3"/>
              </a:rPr>
              <a:t>http://handlebarsjs.com/</a:t>
            </a:r>
            <a:endParaRPr lang="en-US" dirty="0"/>
          </a:p>
          <a:p>
            <a:r>
              <a:rPr lang="en-US" dirty="0"/>
              <a:t>The express-handlebars engine will allow us to perform many common template tasks:</a:t>
            </a:r>
          </a:p>
          <a:p>
            <a:pPr lvl="1"/>
            <a:r>
              <a:rPr lang="en-US" dirty="0"/>
              <a:t>Print variables</a:t>
            </a:r>
          </a:p>
          <a:p>
            <a:pPr lvl="1"/>
            <a:r>
              <a:rPr lang="en-US" dirty="0"/>
              <a:t>Iterate over arrays</a:t>
            </a:r>
          </a:p>
          <a:p>
            <a:pPr lvl="1"/>
            <a:r>
              <a:rPr lang="en-US" dirty="0"/>
              <a:t>Create a single layout that all views inherit from</a:t>
            </a:r>
          </a:p>
          <a:p>
            <a:pPr lvl="1"/>
            <a:r>
              <a:rPr lang="en-US" dirty="0"/>
              <a:t>Add partial views</a:t>
            </a:r>
          </a:p>
          <a:p>
            <a:pPr lvl="1"/>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7069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file through a route</a:t>
            </a:r>
          </a:p>
        </p:txBody>
      </p:sp>
      <p:sp>
        <p:nvSpPr>
          <p:cNvPr id="3" name="Content Placeholder 2"/>
          <p:cNvSpPr>
            <a:spLocks noGrp="1"/>
          </p:cNvSpPr>
          <p:nvPr>
            <p:ph idx="1"/>
          </p:nvPr>
        </p:nvSpPr>
        <p:spPr/>
        <p:txBody>
          <a:bodyPr/>
          <a:lstStyle/>
          <a:p>
            <a:r>
              <a:rPr lang="en-US" dirty="0"/>
              <a:t>Sometimes, you want to simply return a file that’s not a necessarily asset. Some reasons are:</a:t>
            </a:r>
          </a:p>
          <a:p>
            <a:pPr lvl="1"/>
            <a:r>
              <a:rPr lang="en-US" dirty="0"/>
              <a:t>Serving different HTML pages or CSS files to different users</a:t>
            </a:r>
          </a:p>
          <a:p>
            <a:pPr lvl="1"/>
            <a:r>
              <a:rPr lang="en-US" dirty="0"/>
              <a:t>Using a pretty </a:t>
            </a:r>
            <a:r>
              <a:rPr lang="en-US" dirty="0" err="1"/>
              <a:t>url</a:t>
            </a:r>
            <a:r>
              <a:rPr lang="en-US" dirty="0"/>
              <a:t> to represent a file that has to be downloaded</a:t>
            </a:r>
          </a:p>
          <a:p>
            <a:pPr lvl="1"/>
            <a:r>
              <a:rPr lang="en-US" dirty="0" err="1"/>
              <a:t>Proxying</a:t>
            </a:r>
            <a:r>
              <a:rPr lang="en-US" dirty="0"/>
              <a:t> content and manipulating it</a:t>
            </a:r>
          </a:p>
          <a:p>
            <a:r>
              <a:rPr lang="en-US" dirty="0"/>
              <a:t>For this, you can use two methods on the response object:</a:t>
            </a:r>
          </a:p>
          <a:p>
            <a:pPr lvl="1"/>
            <a:r>
              <a:rPr lang="en-US" dirty="0" err="1"/>
              <a:t>response.sendFile</a:t>
            </a:r>
            <a:r>
              <a:rPr lang="en-US" dirty="0"/>
              <a:t>(</a:t>
            </a:r>
            <a:r>
              <a:rPr lang="en-US" dirty="0" err="1"/>
              <a:t>file.ext</a:t>
            </a:r>
            <a:r>
              <a:rPr lang="en-US" dirty="0"/>
              <a:t>): this method will send a file to the user’s browser; if the browser can render it, it will render it; else it will ask the user to download it.</a:t>
            </a:r>
          </a:p>
          <a:p>
            <a:pPr lvl="2"/>
            <a:r>
              <a:rPr lang="en-US" dirty="0"/>
              <a:t>Useful for sending HTML, CSS, image, </a:t>
            </a:r>
            <a:r>
              <a:rPr lang="en-US" dirty="0" err="1"/>
              <a:t>etc</a:t>
            </a:r>
            <a:r>
              <a:rPr lang="en-US" dirty="0"/>
              <a:t> files</a:t>
            </a:r>
          </a:p>
          <a:p>
            <a:pPr lvl="1"/>
            <a:r>
              <a:rPr lang="en-US" dirty="0" err="1"/>
              <a:t>res.download</a:t>
            </a:r>
            <a:r>
              <a:rPr lang="en-US" dirty="0"/>
              <a:t>(</a:t>
            </a:r>
            <a:r>
              <a:rPr lang="en-US" dirty="0" err="1"/>
              <a:t>file.ext</a:t>
            </a:r>
            <a:r>
              <a:rPr lang="en-US" dirty="0"/>
              <a:t>); this method will send a file to the user to be downloaded.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7439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31919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r>
              <a:rPr lang="en-US" dirty="0"/>
              <a:t>CSS is the language that we </a:t>
            </a:r>
            <a:r>
              <a:rPr lang="en-US" b="1" dirty="0"/>
              <a:t>style</a:t>
            </a:r>
            <a:r>
              <a:rPr lang="en-US" dirty="0"/>
              <a:t> HTML documents with.</a:t>
            </a:r>
          </a:p>
          <a:p>
            <a:pPr lvl="1"/>
            <a:r>
              <a:rPr lang="en-US" dirty="0"/>
              <a:t>Cascading</a:t>
            </a:r>
          </a:p>
          <a:p>
            <a:pPr lvl="1"/>
            <a:r>
              <a:rPr lang="en-US" dirty="0"/>
              <a:t>Style</a:t>
            </a:r>
          </a:p>
          <a:p>
            <a:pPr lvl="1"/>
            <a:r>
              <a:rPr lang="en-US" dirty="0"/>
              <a:t>Sheets</a:t>
            </a:r>
          </a:p>
          <a:p>
            <a:r>
              <a:rPr lang="en-US" dirty="0"/>
              <a:t>CSS allows you to define rule-sets, which are selectors (identifiers that target HTML Elements) and rules (rules that define visual properties)</a:t>
            </a:r>
          </a:p>
          <a:p>
            <a:r>
              <a:rPr lang="en-US" dirty="0"/>
              <a:t>You can use CSS to describe how a document is presented in different contexts</a:t>
            </a:r>
          </a:p>
          <a:p>
            <a:pPr lvl="1"/>
            <a:r>
              <a:rPr lang="en-US" dirty="0"/>
              <a:t>In a browser</a:t>
            </a:r>
          </a:p>
          <a:p>
            <a:pPr lvl="1"/>
            <a:r>
              <a:rPr lang="en-US" dirty="0"/>
              <a:t>On a projector</a:t>
            </a:r>
          </a:p>
          <a:p>
            <a:pPr lvl="1"/>
            <a:r>
              <a:rPr lang="en-US" dirty="0"/>
              <a:t>When printed</a:t>
            </a:r>
          </a:p>
          <a:p>
            <a:r>
              <a:rPr lang="en-US" dirty="0"/>
              <a:t>It allows you to take your documents and make them look like fully designed pages.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69358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CSS</a:t>
            </a:r>
          </a:p>
        </p:txBody>
      </p:sp>
      <p:sp>
        <p:nvSpPr>
          <p:cNvPr id="3" name="Content Placeholder 2"/>
          <p:cNvSpPr>
            <a:spLocks noGrp="1"/>
          </p:cNvSpPr>
          <p:nvPr>
            <p:ph idx="1"/>
          </p:nvPr>
        </p:nvSpPr>
        <p:spPr/>
        <p:txBody>
          <a:bodyPr/>
          <a:lstStyle/>
          <a:p>
            <a:r>
              <a:rPr lang="en-US" dirty="0"/>
              <a:t>It is very easy to add a CSS </a:t>
            </a:r>
            <a:r>
              <a:rPr lang="en-US" dirty="0" err="1"/>
              <a:t>stylesheet</a:t>
            </a:r>
            <a:r>
              <a:rPr lang="en-US" dirty="0"/>
              <a:t> to your HTML document.</a:t>
            </a:r>
          </a:p>
          <a:p>
            <a:r>
              <a:rPr lang="en-US" dirty="0"/>
              <a:t>In the</a:t>
            </a:r>
            <a:r>
              <a:rPr lang="en-US" b="1" dirty="0"/>
              <a:t> head</a:t>
            </a:r>
            <a:r>
              <a:rPr lang="en-US" dirty="0"/>
              <a:t> element, you add a </a:t>
            </a:r>
            <a:r>
              <a:rPr lang="en-US" i="1" dirty="0"/>
              <a:t>link</a:t>
            </a:r>
            <a:r>
              <a:rPr lang="en-US" dirty="0"/>
              <a:t> element like such:</a:t>
            </a:r>
          </a:p>
          <a:p>
            <a:pPr lvl="1"/>
            <a:r>
              <a:rPr lang="en-US" dirty="0">
                <a:latin typeface="Courier New" charset="0"/>
                <a:ea typeface="Courier New" charset="0"/>
                <a:cs typeface="Courier New" charset="0"/>
              </a:rPr>
              <a:t>&lt;link </a:t>
            </a:r>
            <a:r>
              <a:rPr lang="en-US" dirty="0" err="1">
                <a:latin typeface="Courier New" charset="0"/>
                <a:ea typeface="Courier New" charset="0"/>
                <a:cs typeface="Courier New" charset="0"/>
              </a:rPr>
              <a:t>rel</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stylesheet</a:t>
            </a:r>
            <a:r>
              <a:rPr lang="en-US" dirty="0">
                <a:latin typeface="Courier New" charset="0"/>
                <a:ea typeface="Courier New" charset="0"/>
                <a:cs typeface="Courier New" charset="0"/>
              </a:rPr>
              <a:t>" type="text/</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href</a:t>
            </a:r>
            <a:r>
              <a:rPr lang="en-US" dirty="0">
                <a:latin typeface="Courier New" charset="0"/>
                <a:ea typeface="Courier New" charset="0"/>
                <a:cs typeface="Courier New" charset="0"/>
              </a:rPr>
              <a:t>=”/path/to/</a:t>
            </a:r>
            <a:r>
              <a:rPr lang="en-US" dirty="0" err="1">
                <a:latin typeface="Courier New" charset="0"/>
                <a:ea typeface="Courier New" charset="0"/>
                <a:cs typeface="Courier New" charset="0"/>
              </a:rPr>
              <a:t>style.css</a:t>
            </a:r>
            <a:r>
              <a:rPr lang="en-US" dirty="0">
                <a:latin typeface="Courier New" charset="0"/>
                <a:ea typeface="Courier New" charset="0"/>
                <a:cs typeface="Courier New" charset="0"/>
              </a:rPr>
              <a:t>"&gt;</a:t>
            </a:r>
          </a:p>
          <a:p>
            <a:endParaRPr lang="en-US"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41158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CSS work?</a:t>
            </a:r>
          </a:p>
        </p:txBody>
      </p:sp>
      <p:sp>
        <p:nvSpPr>
          <p:cNvPr id="3" name="Content Placeholder 2"/>
          <p:cNvSpPr>
            <a:spLocks noGrp="1"/>
          </p:cNvSpPr>
          <p:nvPr>
            <p:ph idx="1"/>
          </p:nvPr>
        </p:nvSpPr>
        <p:spPr/>
        <p:txBody>
          <a:bodyPr/>
          <a:lstStyle/>
          <a:p>
            <a:r>
              <a:rPr lang="en-US" dirty="0"/>
              <a:t>CSS is a simple language based on only three pieces of data:</a:t>
            </a:r>
          </a:p>
          <a:p>
            <a:pPr lvl="1"/>
            <a:r>
              <a:rPr lang="en-US" dirty="0"/>
              <a:t>A selector, which is a pattern that will match elements</a:t>
            </a:r>
          </a:p>
          <a:p>
            <a:pPr lvl="1"/>
            <a:r>
              <a:rPr lang="en-US" dirty="0"/>
              <a:t>A declaration, which has:</a:t>
            </a:r>
          </a:p>
          <a:p>
            <a:pPr lvl="2"/>
            <a:r>
              <a:rPr lang="en-US" dirty="0"/>
              <a:t>A </a:t>
            </a:r>
            <a:r>
              <a:rPr lang="en-US" b="1" dirty="0"/>
              <a:t>property</a:t>
            </a:r>
            <a:r>
              <a:rPr lang="en-US" dirty="0"/>
              <a:t>, which defines what property you will update</a:t>
            </a:r>
          </a:p>
          <a:p>
            <a:pPr lvl="2"/>
            <a:r>
              <a:rPr lang="en-US" dirty="0"/>
              <a:t>A </a:t>
            </a:r>
            <a:r>
              <a:rPr lang="en-US" b="1" dirty="0"/>
              <a:t>value</a:t>
            </a:r>
            <a:r>
              <a:rPr lang="en-US" dirty="0"/>
              <a:t>, which defines what you want to do to that property.</a:t>
            </a:r>
          </a:p>
          <a:p>
            <a:r>
              <a:rPr lang="en-US" dirty="0"/>
              <a:t>A set of selectors and a set of declarations makes a </a:t>
            </a:r>
            <a:r>
              <a:rPr lang="en-US" i="1" dirty="0"/>
              <a:t>rule-set</a:t>
            </a:r>
          </a:p>
          <a:p>
            <a:r>
              <a:rPr lang="en-US" dirty="0"/>
              <a:t>Each rule-set can have multiple selectors, and multiple declarations.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294814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12688</TotalTime>
  <Words>4451</Words>
  <Application>Microsoft Macintosh PowerPoint</Application>
  <PresentationFormat>Widescreen</PresentationFormat>
  <Paragraphs>509</Paragraphs>
  <Slides>44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Calibri</vt:lpstr>
      <vt:lpstr>Calibri Light</vt:lpstr>
      <vt:lpstr>Courier New</vt:lpstr>
      <vt:lpstr>Retrospect</vt:lpstr>
      <vt:lpstr>Lecture 8: Introduction to CSS, HTML Forms, and Node Templating</vt:lpstr>
      <vt:lpstr>Express and Static Files</vt:lpstr>
      <vt:lpstr>What are static assets?</vt:lpstr>
      <vt:lpstr>Setting Express to serve assets</vt:lpstr>
      <vt:lpstr>Sending a file through a route</vt:lpstr>
      <vt:lpstr>CSS</vt:lpstr>
      <vt:lpstr>What is CSS?</vt:lpstr>
      <vt:lpstr>Adding CSS</vt:lpstr>
      <vt:lpstr>How does CSS work?</vt:lpstr>
      <vt:lpstr>CSS Syntax / Example rule-sets </vt:lpstr>
      <vt:lpstr>What can we change with CSS?</vt:lpstr>
      <vt:lpstr>Design in this course</vt:lpstr>
      <vt:lpstr>Basic CSS Selectors and Units</vt:lpstr>
      <vt:lpstr>Selectors</vt:lpstr>
      <vt:lpstr>Pseudo Classes (All Types)</vt:lpstr>
      <vt:lpstr>Size Units</vt:lpstr>
      <vt:lpstr>Color Units</vt:lpstr>
      <vt:lpstr>Basic and Common Rules</vt:lpstr>
      <vt:lpstr>Text Rules</vt:lpstr>
      <vt:lpstr>Color and Background</vt:lpstr>
      <vt:lpstr>Setting a border</vt:lpstr>
      <vt:lpstr>Putting it all together.</vt:lpstr>
      <vt:lpstr>Form Elements</vt:lpstr>
      <vt:lpstr>What is a form?</vt:lpstr>
      <vt:lpstr>What is a form made of?</vt:lpstr>
      <vt:lpstr>What is an input?</vt:lpstr>
      <vt:lpstr>What types of input can I have?</vt:lpstr>
      <vt:lpstr>Text based inputs</vt:lpstr>
      <vt:lpstr>Single-Select and Radio Inputs</vt:lpstr>
      <vt:lpstr>Multi-Select and Checkbox Inputs</vt:lpstr>
      <vt:lpstr>Hidden Inputs</vt:lpstr>
      <vt:lpstr>Benefits of using correct input type</vt:lpstr>
      <vt:lpstr>Labeling your inputs</vt:lpstr>
      <vt:lpstr>Submitting a form: client side</vt:lpstr>
      <vt:lpstr>Issues submitting forms</vt:lpstr>
      <vt:lpstr>Accepting Form Input</vt:lpstr>
      <vt:lpstr>Accepting Form Data</vt:lpstr>
      <vt:lpstr>Faking PUT and Delete</vt:lpstr>
      <vt:lpstr>Error checking</vt:lpstr>
      <vt:lpstr>Explaining Errors to the User</vt:lpstr>
      <vt:lpstr>Templating in Node</vt:lpstr>
      <vt:lpstr>What is templating?</vt:lpstr>
      <vt:lpstr>What is a template engine?</vt:lpstr>
      <vt:lpstr>What is our template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893</cp:revision>
  <cp:lastPrinted>2017-03-10T16:55:34Z</cp:lastPrinted>
  <dcterms:created xsi:type="dcterms:W3CDTF">2015-08-31T04:24:31Z</dcterms:created>
  <dcterms:modified xsi:type="dcterms:W3CDTF">2018-08-20T03:39:20Z</dcterms:modified>
</cp:coreProperties>
</file>