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78" r:id="rId3"/>
    <p:sldId id="279" r:id="rId4"/>
    <p:sldId id="280" r:id="rId5"/>
    <p:sldId id="281" r:id="rId6"/>
    <p:sldId id="282" r:id="rId7"/>
    <p:sldId id="284" r:id="rId8"/>
    <p:sldId id="257" r:id="rId9"/>
    <p:sldId id="258" r:id="rId10"/>
    <p:sldId id="259" r:id="rId11"/>
    <p:sldId id="260" r:id="rId12"/>
    <p:sldId id="261" r:id="rId13"/>
    <p:sldId id="262" r:id="rId14"/>
    <p:sldId id="263"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42"/>
    <p:restoredTop sz="76923"/>
  </p:normalViewPr>
  <p:slideViewPr>
    <p:cSldViewPr snapToGrid="0" snapToObjects="1">
      <p:cViewPr varScale="1">
        <p:scale>
          <a:sx n="96" d="100"/>
          <a:sy n="96" d="100"/>
        </p:scale>
        <p:origin x="744" y="168"/>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C0BD0-258B-0C4C-83AC-C5A63C8008AB}" type="datetimeFigureOut">
              <a:rPr lang="en-US" smtClean="0"/>
              <a:t>8/19/18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45C16-070A-C64A-91F4-136D4B33E94F}" type="slidenum">
              <a:rPr lang="en-US" smtClean="0"/>
              <a:t>‹#›</a:t>
            </a:fld>
            <a:endParaRPr lang="en-US"/>
          </a:p>
        </p:txBody>
      </p:sp>
    </p:spTree>
    <p:extLst>
      <p:ext uri="{BB962C8B-B14F-4D97-AF65-F5344CB8AC3E}">
        <p14:creationId xmlns:p14="http://schemas.microsoft.com/office/powerpoint/2010/main" val="161683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1</a:t>
            </a:fld>
            <a:endParaRPr lang="en-US"/>
          </a:p>
        </p:txBody>
      </p:sp>
    </p:spTree>
    <p:extLst>
      <p:ext uri="{BB962C8B-B14F-4D97-AF65-F5344CB8AC3E}">
        <p14:creationId xmlns:p14="http://schemas.microsoft.com/office/powerpoint/2010/main" val="211897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145C16-070A-C64A-91F4-136D4B33E94F}" type="slidenum">
              <a:rPr lang="en-US" smtClean="0"/>
              <a:t>9</a:t>
            </a:fld>
            <a:endParaRPr lang="en-US"/>
          </a:p>
        </p:txBody>
      </p:sp>
    </p:spTree>
    <p:extLst>
      <p:ext uri="{BB962C8B-B14F-4D97-AF65-F5344CB8AC3E}">
        <p14:creationId xmlns:p14="http://schemas.microsoft.com/office/powerpoint/2010/main" val="631517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18F2B6-7F59-584C-B029-FF632322394C}"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 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3D61F3-69B4-F54F-8017-3773DB473B03}"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 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3C352-A3F2-BE45-988A-E274421E6AD8}"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 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A0D08-8E2E-DE43-A338-53291F2A0CBB}"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 2018 STEVENS INSTITUTE OF TECHNOLOGY</a:t>
            </a:r>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59AF4E-C806-4643-8043-98ED84130409}" type="datetime1">
              <a:rPr lang="en-US" smtClean="0"/>
              <a:t>8/19/18</a:t>
            </a:fld>
            <a:endParaRPr lang="en-US" dirty="0"/>
          </a:p>
        </p:txBody>
      </p:sp>
      <p:sp>
        <p:nvSpPr>
          <p:cNvPr id="5" name="Footer Placeholder 4"/>
          <p:cNvSpPr>
            <a:spLocks noGrp="1"/>
          </p:cNvSpPr>
          <p:nvPr>
            <p:ph type="ftr" sz="quarter" idx="11"/>
          </p:nvPr>
        </p:nvSpPr>
        <p:spPr/>
        <p:txBody>
          <a:bodyPr/>
          <a:lstStyle/>
          <a:p>
            <a:r>
              <a:rPr lang="en-US" dirty="0"/>
              <a:t>© 2018 STEVENS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176CDC-9250-6B43-852A-EC639D4334AA}"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 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E72D09-2C51-BF4E-A32B-621554AFDCE7}" type="datetime1">
              <a:rPr lang="en-US" smtClean="0"/>
              <a:t>8/19/18</a:t>
            </a:fld>
            <a:endParaRPr lang="en-US" dirty="0"/>
          </a:p>
        </p:txBody>
      </p:sp>
      <p:sp>
        <p:nvSpPr>
          <p:cNvPr id="8" name="Footer Placeholder 7"/>
          <p:cNvSpPr>
            <a:spLocks noGrp="1"/>
          </p:cNvSpPr>
          <p:nvPr>
            <p:ph type="ftr" sz="quarter" idx="11"/>
          </p:nvPr>
        </p:nvSpPr>
        <p:spPr/>
        <p:txBody>
          <a:bodyPr/>
          <a:lstStyle/>
          <a:p>
            <a:r>
              <a:rPr lang="en-US" dirty="0"/>
              <a:t>© 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793CE-614E-FD41-9E01-4609DF409F19}" type="datetime1">
              <a:rPr lang="en-US" smtClean="0"/>
              <a:t>8/19/18</a:t>
            </a:fld>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4B2DEB-41F4-AE4D-A5BF-603D30104435}" type="datetime1">
              <a:rPr lang="en-US" smtClean="0"/>
              <a:t>8/19/18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 2018 STEVENS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E5EB16-7D06-3347-B17B-287070A76514}" type="datetime1">
              <a:rPr lang="en-US" smtClean="0"/>
              <a:t>8/19/18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 2018 STEVENS INSTITUTE OF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B2950D-8D5F-3340-ADB9-7FF5B02A8B3B}" type="datetime1">
              <a:rPr lang="en-US" smtClean="0"/>
              <a:t>8/19/18</a:t>
            </a:fld>
            <a:endParaRPr lang="en-US" dirty="0"/>
          </a:p>
        </p:txBody>
      </p:sp>
      <p:sp>
        <p:nvSpPr>
          <p:cNvPr id="6" name="Footer Placeholder 5"/>
          <p:cNvSpPr>
            <a:spLocks noGrp="1"/>
          </p:cNvSpPr>
          <p:nvPr>
            <p:ph type="ftr" sz="quarter" idx="11"/>
          </p:nvPr>
        </p:nvSpPr>
        <p:spPr/>
        <p:txBody>
          <a:bodyPr/>
          <a:lstStyle/>
          <a:p>
            <a:r>
              <a:rPr lang="en-US" dirty="0"/>
              <a:t>© 2018 STEVENS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F24DA17-980F-D740-8D27-C6D8A6AD92BB}" type="datetime1">
              <a:rPr lang="en-US" smtClean="0"/>
              <a:t>8/19/18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 2018 STEVENS INSTITUTE OF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developer.mozilla.org/en-US/docs/Web/API/Docume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ozilla.org/en-US/docs/Web/API/HTMLElement" TargetMode="External"/><Relationship Id="rId2" Type="http://schemas.openxmlformats.org/officeDocument/2006/relationships/hyperlink" Target="https://developer.mozilla.org/en-US/docs/Web/API/Eleme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mozilla.org/en-US/docs/Web/API/Documen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localhost:3000/calculator/stati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kangax.github.io/compat-table/es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9: Frontend JavaScript and Client-Side Form Validation </a:t>
            </a:r>
          </a:p>
        </p:txBody>
      </p:sp>
      <p:sp>
        <p:nvSpPr>
          <p:cNvPr id="3" name="Subtitle 2"/>
          <p:cNvSpPr>
            <a:spLocks noGrp="1"/>
          </p:cNvSpPr>
          <p:nvPr>
            <p:ph type="subTitle" idx="1"/>
          </p:nvPr>
        </p:nvSpPr>
        <p:spPr/>
        <p:txBody>
          <a:bodyPr/>
          <a:lstStyle/>
          <a:p>
            <a:r>
              <a:rPr lang="en-US" dirty="0"/>
              <a:t>CS-546 – Web Programming</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978236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it fit in?</a:t>
            </a:r>
          </a:p>
        </p:txBody>
      </p:sp>
      <p:sp>
        <p:nvSpPr>
          <p:cNvPr id="3" name="Content Placeholder 2"/>
          <p:cNvSpPr>
            <a:spLocks noGrp="1"/>
          </p:cNvSpPr>
          <p:nvPr>
            <p:ph idx="1"/>
          </p:nvPr>
        </p:nvSpPr>
        <p:spPr/>
        <p:txBody>
          <a:bodyPr/>
          <a:lstStyle/>
          <a:p>
            <a:r>
              <a:rPr lang="en-US" dirty="0"/>
              <a:t>The DOM is a programming interface for HTML. </a:t>
            </a:r>
          </a:p>
          <a:p>
            <a:pPr lvl="1"/>
            <a:r>
              <a:rPr lang="en-US" dirty="0"/>
              <a:t>The rendering engine takes in the HTML document</a:t>
            </a:r>
          </a:p>
          <a:p>
            <a:pPr lvl="1"/>
            <a:r>
              <a:rPr lang="en-US" dirty="0"/>
              <a:t>The rendering engine parse the HTML into the DOM tree</a:t>
            </a:r>
          </a:p>
          <a:p>
            <a:pPr lvl="1"/>
            <a:r>
              <a:rPr lang="en-US" dirty="0"/>
              <a:t>The rendering engine takes the DOM tree and creates the render tree</a:t>
            </a:r>
          </a:p>
          <a:p>
            <a:pPr lvl="1"/>
            <a:r>
              <a:rPr lang="en-US" dirty="0"/>
              <a:t>The rendering engine paints the render tree</a:t>
            </a:r>
          </a:p>
          <a:p>
            <a:r>
              <a:rPr lang="en-US" dirty="0"/>
              <a:t>You can then manipulate the web page through the DOM, which is accessible via JavaScript.</a:t>
            </a:r>
          </a:p>
          <a:p>
            <a:pPr lvl="1"/>
            <a:r>
              <a:rPr lang="en-US" dirty="0"/>
              <a:t>You will target DOM elements</a:t>
            </a:r>
          </a:p>
          <a:p>
            <a:pPr lvl="1"/>
            <a:r>
              <a:rPr lang="en-US" dirty="0"/>
              <a:t>You will manipulate them</a:t>
            </a:r>
          </a:p>
          <a:p>
            <a:pPr lvl="1"/>
            <a:r>
              <a:rPr lang="en-US" dirty="0"/>
              <a:t>The rendering engine will recreate that portion of the rendering tree.</a:t>
            </a:r>
          </a:p>
          <a:p>
            <a:pPr lvl="1"/>
            <a:r>
              <a:rPr lang="en-US" dirty="0"/>
              <a:t>The rendering engine will repaint.</a:t>
            </a:r>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05423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this important?</a:t>
            </a:r>
          </a:p>
        </p:txBody>
      </p:sp>
      <p:sp>
        <p:nvSpPr>
          <p:cNvPr id="3" name="Content Placeholder 2"/>
          <p:cNvSpPr>
            <a:spLocks noGrp="1"/>
          </p:cNvSpPr>
          <p:nvPr>
            <p:ph idx="1"/>
          </p:nvPr>
        </p:nvSpPr>
        <p:spPr/>
        <p:txBody>
          <a:bodyPr/>
          <a:lstStyle/>
          <a:p>
            <a:r>
              <a:rPr lang="en-US" dirty="0"/>
              <a:t>Being able to manipulate your web page in real time through the DOM API allows you to do many, many things :</a:t>
            </a:r>
          </a:p>
          <a:p>
            <a:pPr lvl="1"/>
            <a:r>
              <a:rPr lang="en-US" dirty="0"/>
              <a:t>Enhance the functionality of your web page</a:t>
            </a:r>
          </a:p>
          <a:p>
            <a:pPr lvl="1"/>
            <a:r>
              <a:rPr lang="en-US" dirty="0"/>
              <a:t>Update data on your web page to reflect the user’s actions</a:t>
            </a:r>
          </a:p>
          <a:p>
            <a:pPr lvl="1"/>
            <a:r>
              <a:rPr lang="en-US" dirty="0"/>
              <a:t>Turn web pages into robust web applications</a:t>
            </a:r>
          </a:p>
          <a:p>
            <a:r>
              <a:rPr lang="en-US" dirty="0"/>
              <a:t>Modern web applications constantly mutate the DOM</a:t>
            </a:r>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828028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practical example of using the DOM</a:t>
            </a:r>
          </a:p>
        </p:txBody>
      </p:sp>
      <p:sp>
        <p:nvSpPr>
          <p:cNvPr id="3" name="Content Placeholder 2"/>
          <p:cNvSpPr>
            <a:spLocks noGrp="1"/>
          </p:cNvSpPr>
          <p:nvPr>
            <p:ph idx="1"/>
          </p:nvPr>
        </p:nvSpPr>
        <p:spPr/>
        <p:txBody>
          <a:bodyPr/>
          <a:lstStyle/>
          <a:p>
            <a:r>
              <a:rPr lang="en-US" dirty="0"/>
              <a:t>You are creating a page with a comment box and list of comments. You’ve created a very controversial post that will definitely spawn a large amount of comments.</a:t>
            </a:r>
          </a:p>
          <a:p>
            <a:r>
              <a:rPr lang="en-US" dirty="0"/>
              <a:t>You would manipulate the DOM in three ways:</a:t>
            </a:r>
          </a:p>
          <a:p>
            <a:pPr lvl="1"/>
            <a:r>
              <a:rPr lang="en-US" dirty="0"/>
              <a:t>Every 5 seconds you would poll the server in order to check for new comments; if there are new comments, you would use the DOM to create and insert new elements with the comment info that would then appear on screen</a:t>
            </a:r>
          </a:p>
          <a:p>
            <a:pPr lvl="1"/>
            <a:r>
              <a:rPr lang="en-US" dirty="0"/>
              <a:t>When the user submits a comment, you will use the DOM to:</a:t>
            </a:r>
          </a:p>
          <a:p>
            <a:pPr lvl="2"/>
            <a:r>
              <a:rPr lang="en-US" dirty="0"/>
              <a:t>Retrieve their new comment information, submit it to the server, and add their new comment to the page</a:t>
            </a:r>
          </a:p>
          <a:p>
            <a:pPr lvl="2"/>
            <a:r>
              <a:rPr lang="en-US" dirty="0"/>
              <a:t>Reset the comment box form to its default state</a:t>
            </a:r>
          </a:p>
          <a:p>
            <a:endParaRPr lang="en-US" dirty="0"/>
          </a:p>
          <a:p>
            <a:pPr lvl="1"/>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774046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Events</a:t>
            </a:r>
          </a:p>
        </p:txBody>
      </p:sp>
      <p:sp>
        <p:nvSpPr>
          <p:cNvPr id="3" name="Content Placeholder 2"/>
          <p:cNvSpPr>
            <a:spLocks noGrp="1"/>
          </p:cNvSpPr>
          <p:nvPr>
            <p:ph idx="1"/>
          </p:nvPr>
        </p:nvSpPr>
        <p:spPr/>
        <p:txBody>
          <a:bodyPr/>
          <a:lstStyle/>
          <a:p>
            <a:r>
              <a:rPr lang="en-US" dirty="0"/>
              <a:t>There are many events that you can listen for, representing interaction between the user and the page or the page and other resources. Some common events to listen to are:</a:t>
            </a:r>
          </a:p>
          <a:p>
            <a:pPr lvl="1"/>
            <a:r>
              <a:rPr lang="en-US" dirty="0"/>
              <a:t>Users hovering over an element</a:t>
            </a:r>
          </a:p>
          <a:p>
            <a:pPr lvl="1"/>
            <a:r>
              <a:rPr lang="en-US" dirty="0"/>
              <a:t>Images loading or failing to load</a:t>
            </a:r>
          </a:p>
          <a:p>
            <a:pPr lvl="1"/>
            <a:r>
              <a:rPr lang="en-US" dirty="0"/>
              <a:t>Scrolling to occur</a:t>
            </a:r>
          </a:p>
          <a:p>
            <a:pPr lvl="1"/>
            <a:r>
              <a:rPr lang="en-US" dirty="0"/>
              <a:t>Forms to be interacted with</a:t>
            </a:r>
          </a:p>
          <a:p>
            <a:pPr lvl="1"/>
            <a:r>
              <a:rPr lang="en-US" dirty="0"/>
              <a:t>Keys to be pressed</a:t>
            </a:r>
          </a:p>
          <a:p>
            <a:pPr lvl="1"/>
            <a:r>
              <a:rPr lang="en-US" dirty="0"/>
              <a:t>The DOM to be modified.</a:t>
            </a:r>
          </a:p>
          <a:p>
            <a:endParaRPr lang="en-US" dirty="0"/>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73421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DOM Via JavaScript</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553696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DOM</a:t>
            </a:r>
          </a:p>
        </p:txBody>
      </p:sp>
      <p:sp>
        <p:nvSpPr>
          <p:cNvPr id="3" name="Content Placeholder 2"/>
          <p:cNvSpPr>
            <a:spLocks noGrp="1"/>
          </p:cNvSpPr>
          <p:nvPr>
            <p:ph idx="1"/>
          </p:nvPr>
        </p:nvSpPr>
        <p:spPr/>
        <p:txBody>
          <a:bodyPr>
            <a:normAutofit lnSpcReduction="10000"/>
          </a:bodyPr>
          <a:lstStyle/>
          <a:p>
            <a:r>
              <a:rPr lang="en-US" dirty="0"/>
              <a:t>Primarily, we access DOM elements via the </a:t>
            </a:r>
            <a:r>
              <a:rPr lang="en-US" i="1" dirty="0"/>
              <a:t>document</a:t>
            </a:r>
            <a:r>
              <a:rPr lang="en-US" dirty="0"/>
              <a:t> global variable, which has many methods to  begin searching for DOM elements</a:t>
            </a:r>
          </a:p>
          <a:p>
            <a:pPr lvl="1"/>
            <a:r>
              <a:rPr lang="en-US" dirty="0" err="1"/>
              <a:t>document.getElementById</a:t>
            </a:r>
            <a:r>
              <a:rPr lang="en-US" dirty="0"/>
              <a:t>(“content”);</a:t>
            </a:r>
          </a:p>
          <a:p>
            <a:pPr lvl="1"/>
            <a:r>
              <a:rPr lang="en-US" dirty="0" err="1"/>
              <a:t>document.getElementsByTagName</a:t>
            </a:r>
            <a:r>
              <a:rPr lang="en-US" dirty="0"/>
              <a:t>(“li”);</a:t>
            </a:r>
          </a:p>
          <a:p>
            <a:pPr lvl="1"/>
            <a:r>
              <a:rPr lang="en-US" dirty="0" err="1"/>
              <a:t>document.getElementsByTagName</a:t>
            </a:r>
            <a:r>
              <a:rPr lang="en-US" dirty="0"/>
              <a:t>(“div”);</a:t>
            </a:r>
          </a:p>
          <a:p>
            <a:pPr lvl="1"/>
            <a:r>
              <a:rPr lang="en-US" dirty="0" err="1"/>
              <a:t>document.querySelector</a:t>
            </a:r>
            <a:r>
              <a:rPr lang="en-US" dirty="0"/>
              <a:t>("div");</a:t>
            </a:r>
          </a:p>
          <a:p>
            <a:pPr lvl="1"/>
            <a:r>
              <a:rPr lang="en-US" dirty="0" err="1"/>
              <a:t>document.querySelectorAll</a:t>
            </a:r>
            <a:r>
              <a:rPr lang="en-US" dirty="0"/>
              <a:t>("div &gt; a");</a:t>
            </a:r>
          </a:p>
          <a:p>
            <a:r>
              <a:rPr lang="en-US" dirty="0"/>
              <a:t>When we have an initial reference to a DOM node, we can also traverse its children to access other DOM nodes. </a:t>
            </a:r>
          </a:p>
          <a:p>
            <a:r>
              <a:rPr lang="en-US" b="1" dirty="0"/>
              <a:t>You can store these results in a variable! </a:t>
            </a:r>
            <a:r>
              <a:rPr lang="en-US" dirty="0"/>
              <a:t>It is often beneficial to do so, to avoid many DOM traversals.</a:t>
            </a:r>
            <a:endParaRPr lang="en-US" dirty="0">
              <a:hlinkClick r:id="rId2"/>
            </a:endParaRPr>
          </a:p>
          <a:p>
            <a:r>
              <a:rPr lang="en-US" dirty="0">
                <a:hlinkClick r:id="rId2"/>
              </a:rPr>
              <a:t>https://developer.mozilla.org/en-US/docs/Web/API/Document</a:t>
            </a:r>
            <a:endParaRPr lang="en-US" dirty="0"/>
          </a:p>
        </p:txBody>
      </p:sp>
    </p:spTree>
    <p:extLst>
      <p:ext uri="{BB962C8B-B14F-4D97-AF65-F5344CB8AC3E}">
        <p14:creationId xmlns:p14="http://schemas.microsoft.com/office/powerpoint/2010/main" val="112345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do with a DOM Element?</a:t>
            </a:r>
          </a:p>
        </p:txBody>
      </p:sp>
      <p:sp>
        <p:nvSpPr>
          <p:cNvPr id="3" name="Content Placeholder 2"/>
          <p:cNvSpPr>
            <a:spLocks noGrp="1"/>
          </p:cNvSpPr>
          <p:nvPr>
            <p:ph idx="1"/>
          </p:nvPr>
        </p:nvSpPr>
        <p:spPr/>
        <p:txBody>
          <a:bodyPr>
            <a:normAutofit lnSpcReduction="10000"/>
          </a:bodyPr>
          <a:lstStyle/>
          <a:p>
            <a:r>
              <a:rPr lang="en-US" dirty="0"/>
              <a:t>After querying a DOM element, you will be able to access </a:t>
            </a:r>
            <a:r>
              <a:rPr lang="en-US" i="1" dirty="0"/>
              <a:t>tons</a:t>
            </a:r>
            <a:r>
              <a:rPr lang="en-US" dirty="0"/>
              <a:t> of data based on the type of element.</a:t>
            </a:r>
          </a:p>
          <a:p>
            <a:pPr lvl="1"/>
            <a:r>
              <a:rPr lang="en-US" dirty="0"/>
              <a:t>All elements will allow you to get/set their </a:t>
            </a:r>
            <a:r>
              <a:rPr lang="en-US" dirty="0" err="1"/>
              <a:t>innerHTML</a:t>
            </a:r>
            <a:endParaRPr lang="en-US" dirty="0"/>
          </a:p>
          <a:p>
            <a:pPr lvl="1"/>
            <a:r>
              <a:rPr lang="en-US" dirty="0"/>
              <a:t>All elements will allow you to get/set their children</a:t>
            </a:r>
          </a:p>
          <a:p>
            <a:pPr lvl="1"/>
            <a:r>
              <a:rPr lang="en-US" dirty="0"/>
              <a:t>All elements will allow you to get/set attributes, classes, width, height, etc.</a:t>
            </a:r>
          </a:p>
          <a:p>
            <a:pPr lvl="1"/>
            <a:r>
              <a:rPr lang="en-US" dirty="0"/>
              <a:t>Inputs will allow you to get/set their values</a:t>
            </a:r>
          </a:p>
          <a:p>
            <a:r>
              <a:rPr lang="en-US" dirty="0"/>
              <a:t>You will also be able to hook into events related to some element types</a:t>
            </a:r>
          </a:p>
          <a:p>
            <a:pPr lvl="1"/>
            <a:r>
              <a:rPr lang="en-US" dirty="0"/>
              <a:t>Inputs have events for when they change</a:t>
            </a:r>
          </a:p>
          <a:p>
            <a:pPr lvl="1"/>
            <a:r>
              <a:rPr lang="en-US" dirty="0"/>
              <a:t>Images will allow you to watch for the image loading / failing</a:t>
            </a:r>
          </a:p>
          <a:p>
            <a:pPr lvl="1"/>
            <a:r>
              <a:rPr lang="en-US" dirty="0"/>
              <a:t>Forms have events for submissions</a:t>
            </a:r>
          </a:p>
          <a:p>
            <a:r>
              <a:rPr lang="en-US" dirty="0">
                <a:hlinkClick r:id="rId2"/>
              </a:rPr>
              <a:t>https://developer.mozilla.org/en-US/docs/Web/API/Element</a:t>
            </a:r>
            <a:endParaRPr lang="en-US" dirty="0"/>
          </a:p>
          <a:p>
            <a:r>
              <a:rPr lang="en-US" dirty="0">
                <a:hlinkClick r:id="rId3"/>
              </a:rPr>
              <a:t>https://developer.mozilla.org/en-US/docs/Web/API/HTMLElement</a:t>
            </a:r>
            <a:endParaRPr lang="en-US" dirty="0"/>
          </a:p>
        </p:txBody>
      </p:sp>
    </p:spTree>
    <p:extLst>
      <p:ext uri="{BB962C8B-B14F-4D97-AF65-F5344CB8AC3E}">
        <p14:creationId xmlns:p14="http://schemas.microsoft.com/office/powerpoint/2010/main" val="554726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element (input)</a:t>
            </a:r>
          </a:p>
        </p:txBody>
      </p:sp>
      <p:sp>
        <p:nvSpPr>
          <p:cNvPr id="3" name="Content Placeholder 2"/>
          <p:cNvSpPr>
            <a:spLocks noGrp="1"/>
          </p:cNvSpPr>
          <p:nvPr>
            <p:ph idx="1"/>
          </p:nvPr>
        </p:nvSpPr>
        <p:spPr/>
        <p:txBody>
          <a:bodyPr/>
          <a:lstStyle/>
          <a:p>
            <a:r>
              <a:rPr lang="en-US" dirty="0"/>
              <a:t>Using JavaScript, you can create a new element with ease.</a:t>
            </a:r>
          </a:p>
          <a:p>
            <a:r>
              <a:rPr lang="en-US" dirty="0"/>
              <a:t>The </a:t>
            </a:r>
            <a:r>
              <a:rPr lang="en-US" i="1" dirty="0" err="1"/>
              <a:t>document.createElement</a:t>
            </a:r>
            <a:r>
              <a:rPr lang="en-US" i="1" dirty="0"/>
              <a:t>(“input”)</a:t>
            </a:r>
            <a:r>
              <a:rPr lang="en-US" dirty="0"/>
              <a:t> method will create and return a new DOM element, but it will not yet be attached to the DOM tree (and therefore, the render tree; it will not show up on the screen).</a:t>
            </a:r>
          </a:p>
          <a:p>
            <a:r>
              <a:rPr lang="en-US" dirty="0"/>
              <a:t>By storing that result, you can then manipulate it using methods such as setting the input type or giving it an initial value.</a:t>
            </a:r>
          </a:p>
          <a:p>
            <a:endParaRPr lang="en-US" i="1" dirty="0"/>
          </a:p>
        </p:txBody>
      </p:sp>
    </p:spTree>
    <p:extLst>
      <p:ext uri="{BB962C8B-B14F-4D97-AF65-F5344CB8AC3E}">
        <p14:creationId xmlns:p14="http://schemas.microsoft.com/office/powerpoint/2010/main" val="1060664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do to manipulate the DOM?</a:t>
            </a:r>
          </a:p>
        </p:txBody>
      </p:sp>
      <p:sp>
        <p:nvSpPr>
          <p:cNvPr id="3" name="Content Placeholder 2"/>
          <p:cNvSpPr>
            <a:spLocks noGrp="1"/>
          </p:cNvSpPr>
          <p:nvPr>
            <p:ph idx="1"/>
          </p:nvPr>
        </p:nvSpPr>
        <p:spPr/>
        <p:txBody>
          <a:bodyPr/>
          <a:lstStyle/>
          <a:p>
            <a:r>
              <a:rPr lang="en-US" dirty="0"/>
              <a:t>It is easy to add elements to the DOM by targeting parent elements and appending the newly created elements into those parents.</a:t>
            </a:r>
          </a:p>
          <a:p>
            <a:r>
              <a:rPr lang="en-US" dirty="0"/>
              <a:t>You can move the elements from parent to parent by using the </a:t>
            </a:r>
            <a:r>
              <a:rPr lang="en-US" i="1" dirty="0" err="1"/>
              <a:t>parent.appendChild</a:t>
            </a:r>
            <a:r>
              <a:rPr lang="en-US" i="1" dirty="0"/>
              <a:t>(</a:t>
            </a:r>
            <a:r>
              <a:rPr lang="en-US" i="1" dirty="0" err="1"/>
              <a:t>newNode</a:t>
            </a:r>
            <a:r>
              <a:rPr lang="en-US" i="1" dirty="0"/>
              <a:t>) </a:t>
            </a:r>
            <a:r>
              <a:rPr lang="en-US" dirty="0"/>
              <a:t>method, or the </a:t>
            </a:r>
            <a:r>
              <a:rPr lang="en-US" i="1" dirty="0" err="1"/>
              <a:t>parentNode.insertBefore</a:t>
            </a:r>
            <a:r>
              <a:rPr lang="en-US" i="1" dirty="0"/>
              <a:t>(</a:t>
            </a:r>
            <a:r>
              <a:rPr lang="en-US" i="1" dirty="0" err="1"/>
              <a:t>newNode</a:t>
            </a:r>
            <a:r>
              <a:rPr lang="en-US" i="1" dirty="0"/>
              <a:t>, </a:t>
            </a:r>
            <a:r>
              <a:rPr lang="en-US" i="1" dirty="0" err="1"/>
              <a:t>oldNode</a:t>
            </a:r>
            <a:r>
              <a:rPr lang="en-US" i="1" dirty="0"/>
              <a:t>)</a:t>
            </a:r>
            <a:r>
              <a:rPr lang="en-US" dirty="0"/>
              <a:t> methods.</a:t>
            </a:r>
          </a:p>
          <a:p>
            <a:r>
              <a:rPr lang="en-US" dirty="0"/>
              <a:t>You may remove elements using the </a:t>
            </a:r>
            <a:r>
              <a:rPr lang="en-US" i="1" dirty="0" err="1"/>
              <a:t>parent.removeChild</a:t>
            </a:r>
            <a:r>
              <a:rPr lang="en-US" i="1" dirty="0"/>
              <a:t>(</a:t>
            </a:r>
            <a:r>
              <a:rPr lang="en-US" i="1" dirty="0" err="1"/>
              <a:t>childNode</a:t>
            </a:r>
            <a:r>
              <a:rPr lang="en-US" i="1" dirty="0"/>
              <a:t>)</a:t>
            </a:r>
            <a:r>
              <a:rPr lang="en-US" dirty="0"/>
              <a:t> method.</a:t>
            </a:r>
          </a:p>
          <a:p>
            <a:r>
              <a:rPr lang="en-US" dirty="0"/>
              <a:t>In this way, you can manipulate the content of elements. You can also directly set the </a:t>
            </a:r>
            <a:r>
              <a:rPr lang="en-US" i="1" dirty="0" err="1"/>
              <a:t>innerHTML</a:t>
            </a:r>
            <a:r>
              <a:rPr lang="en-US" i="1" dirty="0"/>
              <a:t> </a:t>
            </a:r>
            <a:r>
              <a:rPr lang="en-US" dirty="0"/>
              <a:t>property of a method; this, however, forces a complete rebuild of the entire node and is an expensive repainting operation.</a:t>
            </a:r>
          </a:p>
        </p:txBody>
      </p:sp>
    </p:spTree>
    <p:extLst>
      <p:ext uri="{BB962C8B-B14F-4D97-AF65-F5344CB8AC3E}">
        <p14:creationId xmlns:p14="http://schemas.microsoft.com/office/powerpoint/2010/main" val="328363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Events</a:t>
            </a:r>
          </a:p>
        </p:txBody>
      </p:sp>
      <p:sp>
        <p:nvSpPr>
          <p:cNvPr id="3" name="Content Placeholder 2"/>
          <p:cNvSpPr>
            <a:spLocks noGrp="1"/>
          </p:cNvSpPr>
          <p:nvPr>
            <p:ph idx="1"/>
          </p:nvPr>
        </p:nvSpPr>
        <p:spPr/>
        <p:txBody>
          <a:bodyPr/>
          <a:lstStyle/>
          <a:p>
            <a:r>
              <a:rPr lang="en-US" dirty="0"/>
              <a:t>Using the DOM API, we can wait for events to occur and execute callbacks after the event has triggered. </a:t>
            </a:r>
          </a:p>
          <a:p>
            <a:r>
              <a:rPr lang="en-US" dirty="0"/>
              <a:t>In order to listen for an event, first you must:</a:t>
            </a:r>
          </a:p>
          <a:p>
            <a:pPr lvl="1"/>
            <a:r>
              <a:rPr lang="en-US" dirty="0"/>
              <a:t>Target a DOM element</a:t>
            </a:r>
          </a:p>
          <a:p>
            <a:pPr lvl="1"/>
            <a:r>
              <a:rPr lang="en-US" dirty="0"/>
              <a:t>Call the </a:t>
            </a:r>
            <a:r>
              <a:rPr lang="en-US" i="1" dirty="0" err="1"/>
              <a:t>addEventListener</a:t>
            </a:r>
            <a:r>
              <a:rPr lang="en-US" dirty="0"/>
              <a:t> method on that, and supply the the following as parameters:</a:t>
            </a:r>
          </a:p>
          <a:p>
            <a:pPr lvl="2"/>
            <a:r>
              <a:rPr lang="en-US" dirty="0"/>
              <a:t>Event name</a:t>
            </a:r>
          </a:p>
          <a:p>
            <a:pPr lvl="2"/>
            <a:r>
              <a:rPr lang="en-US" dirty="0"/>
              <a:t>Callback function</a:t>
            </a:r>
          </a:p>
          <a:p>
            <a:r>
              <a:rPr lang="en-US" dirty="0"/>
              <a:t>The callback function will receive an object representing the event as its first parameter.</a:t>
            </a:r>
          </a:p>
        </p:txBody>
      </p:sp>
    </p:spTree>
    <p:extLst>
      <p:ext uri="{BB962C8B-B14F-4D97-AF65-F5344CB8AC3E}">
        <p14:creationId xmlns:p14="http://schemas.microsoft.com/office/powerpoint/2010/main" val="191699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Side JavaScript</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067815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Bubbling</a:t>
            </a:r>
          </a:p>
        </p:txBody>
      </p:sp>
      <p:sp>
        <p:nvSpPr>
          <p:cNvPr id="3" name="Content Placeholder 2"/>
          <p:cNvSpPr>
            <a:spLocks noGrp="1"/>
          </p:cNvSpPr>
          <p:nvPr>
            <p:ph idx="1"/>
          </p:nvPr>
        </p:nvSpPr>
        <p:spPr/>
        <p:txBody>
          <a:bodyPr/>
          <a:lstStyle/>
          <a:p>
            <a:r>
              <a:rPr lang="en-US" dirty="0"/>
              <a:t>Some events, such as click, will bubble up to parent elements. For example, if you had two </a:t>
            </a:r>
            <a:r>
              <a:rPr lang="en-US" i="1" dirty="0"/>
              <a:t>div</a:t>
            </a:r>
            <a:r>
              <a:rPr lang="en-US" dirty="0"/>
              <a:t> elements, each with an event listener listening for the click event, and clicked the inner </a:t>
            </a:r>
            <a:r>
              <a:rPr lang="en-US" i="1" dirty="0"/>
              <a:t>div</a:t>
            </a:r>
            <a:r>
              <a:rPr lang="en-US" dirty="0"/>
              <a:t>, which event should the DOM trigger?</a:t>
            </a:r>
          </a:p>
          <a:p>
            <a:r>
              <a:rPr lang="en-US" dirty="0"/>
              <a:t>By default, it will trigger the inner div first, then the outer div.</a:t>
            </a:r>
          </a:p>
          <a:p>
            <a:r>
              <a:rPr lang="en-US" dirty="0"/>
              <a:t>You can prevent the event from bubbling past the first </a:t>
            </a:r>
            <a:r>
              <a:rPr lang="en-US" i="1" dirty="0"/>
              <a:t>div</a:t>
            </a:r>
            <a:r>
              <a:rPr lang="en-US" dirty="0"/>
              <a:t> by using the </a:t>
            </a:r>
            <a:r>
              <a:rPr lang="en-US" i="1" dirty="0" err="1"/>
              <a:t>stopPropogation</a:t>
            </a:r>
            <a:r>
              <a:rPr lang="en-US" dirty="0"/>
              <a:t> method on the event object, which will be passed into the event listener via the first parameter.</a:t>
            </a:r>
          </a:p>
        </p:txBody>
      </p:sp>
    </p:spTree>
    <p:extLst>
      <p:ext uri="{BB962C8B-B14F-4D97-AF65-F5344CB8AC3E}">
        <p14:creationId xmlns:p14="http://schemas.microsoft.com/office/powerpoint/2010/main" val="291036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document properties</a:t>
            </a:r>
          </a:p>
        </p:txBody>
      </p:sp>
      <p:sp>
        <p:nvSpPr>
          <p:cNvPr id="3" name="Content Placeholder 2"/>
          <p:cNvSpPr>
            <a:spLocks noGrp="1"/>
          </p:cNvSpPr>
          <p:nvPr>
            <p:ph idx="1"/>
          </p:nvPr>
        </p:nvSpPr>
        <p:spPr/>
        <p:txBody>
          <a:bodyPr/>
          <a:lstStyle/>
          <a:p>
            <a:r>
              <a:rPr lang="en-US" i="1" dirty="0" err="1"/>
              <a:t>document.title</a:t>
            </a:r>
            <a:r>
              <a:rPr lang="en-US" dirty="0"/>
              <a:t> allows you to get/set the Document’s Title; this is originally set to the content of the </a:t>
            </a:r>
            <a:r>
              <a:rPr lang="en-US" i="1" dirty="0"/>
              <a:t>title</a:t>
            </a:r>
            <a:r>
              <a:rPr lang="en-US" dirty="0"/>
              <a:t> element inside your document’s </a:t>
            </a:r>
            <a:r>
              <a:rPr lang="en-US" i="1" dirty="0"/>
              <a:t>head</a:t>
            </a:r>
            <a:r>
              <a:rPr lang="en-US" dirty="0"/>
              <a:t> element.</a:t>
            </a:r>
            <a:endParaRPr lang="en-US" i="1" dirty="0"/>
          </a:p>
          <a:p>
            <a:r>
              <a:rPr lang="en-US" i="1" dirty="0" err="1"/>
              <a:t>document.cookies</a:t>
            </a:r>
            <a:r>
              <a:rPr lang="en-US" dirty="0"/>
              <a:t> allows you to get/set cookies that are currently being shared between your browser and the entire server at the current domain.</a:t>
            </a:r>
          </a:p>
          <a:p>
            <a:endParaRPr lang="en-US" dirty="0">
              <a:hlinkClick r:id="rId2"/>
            </a:endParaRPr>
          </a:p>
          <a:p>
            <a:r>
              <a:rPr lang="en-US" dirty="0">
                <a:hlinkClick r:id="rId2"/>
              </a:rPr>
              <a:t>https://developer.mozilla.org/en-US/docs/Web/API/Document</a:t>
            </a:r>
            <a:endParaRPr lang="en-US" dirty="0"/>
          </a:p>
          <a:p>
            <a:endParaRPr lang="en-US" dirty="0"/>
          </a:p>
        </p:txBody>
      </p:sp>
    </p:spTree>
    <p:extLst>
      <p:ext uri="{BB962C8B-B14F-4D97-AF65-F5344CB8AC3E}">
        <p14:creationId xmlns:p14="http://schemas.microsoft.com/office/powerpoint/2010/main" val="1635703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Form Validation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38576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Client-Side Form Validation?</a:t>
            </a:r>
          </a:p>
        </p:txBody>
      </p:sp>
      <p:sp>
        <p:nvSpPr>
          <p:cNvPr id="5" name="Content Placeholder 4"/>
          <p:cNvSpPr>
            <a:spLocks noGrp="1"/>
          </p:cNvSpPr>
          <p:nvPr>
            <p:ph idx="1"/>
          </p:nvPr>
        </p:nvSpPr>
        <p:spPr/>
        <p:txBody>
          <a:bodyPr/>
          <a:lstStyle/>
          <a:p>
            <a:r>
              <a:rPr lang="en-US" dirty="0"/>
              <a:t>Client side form validation is the process of checking the user’s input through the browser so that they can adjust their input accordingly before it is submitted to the server.</a:t>
            </a:r>
          </a:p>
          <a:p>
            <a:r>
              <a:rPr lang="en-US" dirty="0"/>
              <a:t>This allows your users to adjust their input while its still fresh in their minds and not have to re-input it each time.</a:t>
            </a:r>
          </a:p>
          <a:p>
            <a:r>
              <a:rPr lang="en-US" dirty="0"/>
              <a:t>The algorithm is simple:</a:t>
            </a:r>
          </a:p>
          <a:p>
            <a:pPr lvl="1"/>
            <a:r>
              <a:rPr lang="en-US" dirty="0"/>
              <a:t>Target your element in JavaScript</a:t>
            </a:r>
          </a:p>
          <a:p>
            <a:pPr lvl="1"/>
            <a:r>
              <a:rPr lang="en-US" dirty="0"/>
              <a:t>Capture the form submission event</a:t>
            </a:r>
          </a:p>
          <a:p>
            <a:pPr lvl="1"/>
            <a:r>
              <a:rPr lang="en-US" dirty="0"/>
              <a:t>Prevent the default form submission from continuing</a:t>
            </a:r>
          </a:p>
          <a:p>
            <a:pPr lvl="1"/>
            <a:r>
              <a:rPr lang="en-US" dirty="0"/>
              <a:t>Check if all inputs are correct (correct range, required, </a:t>
            </a:r>
            <a:r>
              <a:rPr lang="en-US" dirty="0" err="1"/>
              <a:t>etc</a:t>
            </a:r>
            <a:r>
              <a:rPr lang="en-US" dirty="0"/>
              <a:t>)</a:t>
            </a:r>
          </a:p>
          <a:p>
            <a:pPr lvl="2"/>
            <a:r>
              <a:rPr lang="en-US" dirty="0"/>
              <a:t>If yes, allow the form to submit</a:t>
            </a:r>
          </a:p>
          <a:p>
            <a:pPr lvl="1"/>
            <a:r>
              <a:rPr lang="en-US" dirty="0"/>
              <a:t>If there’s a bad input, then show an error message describing to the user how to correct it.</a:t>
            </a:r>
          </a:p>
        </p:txBody>
      </p:sp>
    </p:spTree>
    <p:extLst>
      <p:ext uri="{BB962C8B-B14F-4D97-AF65-F5344CB8AC3E}">
        <p14:creationId xmlns:p14="http://schemas.microsoft.com/office/powerpoint/2010/main" val="411372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Targeting your element and attaching an event listener</a:t>
            </a:r>
          </a:p>
        </p:txBody>
      </p:sp>
      <p:sp>
        <p:nvSpPr>
          <p:cNvPr id="3" name="Content Placeholder 2"/>
          <p:cNvSpPr>
            <a:spLocks noGrp="1"/>
          </p:cNvSpPr>
          <p:nvPr>
            <p:ph idx="1"/>
          </p:nvPr>
        </p:nvSpPr>
        <p:spPr/>
        <p:txBody>
          <a:bodyPr/>
          <a:lstStyle/>
          <a:p>
            <a:r>
              <a:rPr lang="en-US" dirty="0"/>
              <a:t>jQuery was built with the purpose of making DOM tasks easier; therefore, you can use jQuery to target your particular form and attach an event listener to the ’submit’ event. </a:t>
            </a:r>
          </a:p>
          <a:p>
            <a:r>
              <a:rPr lang="en-US" dirty="0"/>
              <a:t>The event listener is a callback function that runs each time the form is submitted. You will use it to check through each input to make sure they are all valid.</a:t>
            </a:r>
          </a:p>
          <a:p>
            <a:r>
              <a:rPr lang="en-US" dirty="0"/>
              <a:t>You’ll want to store references to the form and each of it’s inputs so that you do not re-query each input each time the form is submitted; this is a relatively slow and expensive operation.</a:t>
            </a:r>
          </a:p>
        </p:txBody>
      </p:sp>
    </p:spTree>
    <p:extLst>
      <p:ext uri="{BB962C8B-B14F-4D97-AF65-F5344CB8AC3E}">
        <p14:creationId xmlns:p14="http://schemas.microsoft.com/office/powerpoint/2010/main" val="119568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Checking each input</a:t>
            </a:r>
          </a:p>
        </p:txBody>
      </p:sp>
      <p:sp>
        <p:nvSpPr>
          <p:cNvPr id="3" name="Content Placeholder 2"/>
          <p:cNvSpPr>
            <a:spLocks noGrp="1"/>
          </p:cNvSpPr>
          <p:nvPr>
            <p:ph idx="1"/>
          </p:nvPr>
        </p:nvSpPr>
        <p:spPr/>
        <p:txBody>
          <a:bodyPr/>
          <a:lstStyle/>
          <a:p>
            <a:r>
              <a:rPr lang="en-US" dirty="0"/>
              <a:t>Some common things to check for:</a:t>
            </a:r>
          </a:p>
          <a:p>
            <a:pPr lvl="1"/>
            <a:r>
              <a:rPr lang="en-US" dirty="0"/>
              <a:t>Check if this input is required and if so, check if it has a value</a:t>
            </a:r>
          </a:p>
          <a:p>
            <a:pPr lvl="1"/>
            <a:r>
              <a:rPr lang="en-US" dirty="0"/>
              <a:t>Check if the input is within an acceptable range</a:t>
            </a:r>
          </a:p>
          <a:p>
            <a:pPr lvl="1"/>
            <a:r>
              <a:rPr lang="en-US" dirty="0"/>
              <a:t>Check if the input is within some other criteria (</a:t>
            </a:r>
            <a:r>
              <a:rPr lang="en-US" dirty="0" err="1"/>
              <a:t>ie</a:t>
            </a:r>
            <a:r>
              <a:rPr lang="en-US" dirty="0"/>
              <a:t>: is a password that has certain properties)</a:t>
            </a:r>
          </a:p>
          <a:p>
            <a:r>
              <a:rPr lang="en-US" dirty="0"/>
              <a:t>If an input is bad, you will prevent the form from submitting and add some sort of error message.</a:t>
            </a:r>
          </a:p>
        </p:txBody>
      </p:sp>
    </p:spTree>
    <p:extLst>
      <p:ext uri="{BB962C8B-B14F-4D97-AF65-F5344CB8AC3E}">
        <p14:creationId xmlns:p14="http://schemas.microsoft.com/office/powerpoint/2010/main" val="1801224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error messages</a:t>
            </a:r>
          </a:p>
        </p:txBody>
      </p:sp>
      <p:sp>
        <p:nvSpPr>
          <p:cNvPr id="3" name="Content Placeholder 2"/>
          <p:cNvSpPr>
            <a:spLocks noGrp="1"/>
          </p:cNvSpPr>
          <p:nvPr>
            <p:ph idx="1"/>
          </p:nvPr>
        </p:nvSpPr>
        <p:spPr/>
        <p:txBody>
          <a:bodyPr/>
          <a:lstStyle/>
          <a:p>
            <a:r>
              <a:rPr lang="en-US" dirty="0"/>
              <a:t>If the form should not be submitted, you will prevent the default event and show the user some form of error message. You can also do other helpful things such as:</a:t>
            </a:r>
          </a:p>
          <a:p>
            <a:pPr lvl="1"/>
            <a:r>
              <a:rPr lang="en-US" dirty="0"/>
              <a:t>Highlight the inputs that need to be corrected</a:t>
            </a:r>
          </a:p>
          <a:p>
            <a:pPr lvl="1"/>
            <a:r>
              <a:rPr lang="en-US" dirty="0"/>
              <a:t>Focus the user’s cursor into a bad input</a:t>
            </a:r>
          </a:p>
          <a:p>
            <a:pPr lvl="1"/>
            <a:r>
              <a:rPr lang="en-US" dirty="0"/>
              <a:t>Offer a suggested correction</a:t>
            </a:r>
          </a:p>
        </p:txBody>
      </p:sp>
    </p:spTree>
    <p:extLst>
      <p:ext uri="{BB962C8B-B14F-4D97-AF65-F5344CB8AC3E}">
        <p14:creationId xmlns:p14="http://schemas.microsoft.com/office/powerpoint/2010/main" val="108208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You can find an example at: </a:t>
            </a:r>
          </a:p>
          <a:p>
            <a:pPr lvl="1"/>
            <a:r>
              <a:rPr lang="en-US" dirty="0">
                <a:hlinkClick r:id="rId2"/>
              </a:rPr>
              <a:t>http://localhost:3000/calculator/static</a:t>
            </a:r>
            <a:endParaRPr lang="en-US" dirty="0"/>
          </a:p>
          <a:p>
            <a:r>
              <a:rPr lang="en-US" dirty="0"/>
              <a:t>Things to note:</a:t>
            </a:r>
          </a:p>
          <a:p>
            <a:pPr lvl="1"/>
            <a:r>
              <a:rPr lang="en-US" dirty="0"/>
              <a:t>If you were submitting to the server, if the input was successful you would simply allow the form to complete (</a:t>
            </a:r>
            <a:r>
              <a:rPr lang="en-US" dirty="0" err="1"/>
              <a:t>ie</a:t>
            </a:r>
            <a:r>
              <a:rPr lang="en-US" dirty="0"/>
              <a:t>: never prevent the form default event from occurring).</a:t>
            </a:r>
          </a:p>
          <a:p>
            <a:pPr lvl="1"/>
            <a:r>
              <a:rPr lang="en-US" dirty="0"/>
              <a:t>You can and should store references to events when possible</a:t>
            </a:r>
          </a:p>
        </p:txBody>
      </p:sp>
    </p:spTree>
    <p:extLst>
      <p:ext uri="{BB962C8B-B14F-4D97-AF65-F5344CB8AC3E}">
        <p14:creationId xmlns:p14="http://schemas.microsoft.com/office/powerpoint/2010/main" val="1884505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Differences between </a:t>
            </a:r>
            <a:r>
              <a:rPr lang="en-US" dirty="0" err="1"/>
              <a:t>Node.js</a:t>
            </a:r>
            <a:r>
              <a:rPr lang="en-US" dirty="0"/>
              <a:t> and Browsers</a:t>
            </a:r>
          </a:p>
        </p:txBody>
      </p:sp>
      <p:sp>
        <p:nvSpPr>
          <p:cNvPr id="6" name="Content Placeholder 5"/>
          <p:cNvSpPr>
            <a:spLocks noGrp="1"/>
          </p:cNvSpPr>
          <p:nvPr>
            <p:ph idx="1"/>
          </p:nvPr>
        </p:nvSpPr>
        <p:spPr/>
        <p:txBody>
          <a:bodyPr>
            <a:normAutofit/>
          </a:bodyPr>
          <a:lstStyle/>
          <a:p>
            <a:r>
              <a:rPr lang="en-US" dirty="0"/>
              <a:t>There is a global scope; variable collisions are a very large issue.</a:t>
            </a:r>
          </a:p>
          <a:p>
            <a:r>
              <a:rPr lang="en-US" dirty="0"/>
              <a:t>You include JavaScript files through HTML.</a:t>
            </a:r>
          </a:p>
          <a:p>
            <a:r>
              <a:rPr lang="en-US" dirty="0"/>
              <a:t>There are no native modules; rather, currently, including required code is done with module libraries or by including script files.</a:t>
            </a:r>
          </a:p>
          <a:p>
            <a:r>
              <a:rPr lang="en-US" dirty="0"/>
              <a:t>You do not have access to any of the file system aspects of node.</a:t>
            </a:r>
          </a:p>
          <a:p>
            <a:r>
              <a:rPr lang="en-US" dirty="0"/>
              <a:t>The syntax is often not up to date in most browsers</a:t>
            </a:r>
          </a:p>
          <a:p>
            <a:pPr lvl="1"/>
            <a:r>
              <a:rPr lang="en-US" dirty="0">
                <a:hlinkClick r:id="rId2"/>
              </a:rPr>
              <a:t>https://kangax.github.io/compat-table/es6/</a:t>
            </a:r>
            <a:endParaRPr lang="en-US" dirty="0"/>
          </a:p>
          <a:p>
            <a:r>
              <a:rPr lang="en-US" dirty="0"/>
              <a:t>Different browsers behave differently.</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24748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4579" y="4482518"/>
            <a:ext cx="3609294" cy="1191066"/>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4579" y="1382926"/>
            <a:ext cx="3609294" cy="794044"/>
          </a:xfrm>
          <a:prstGeom prst="rect">
            <a:avLst/>
          </a:prstGeom>
        </p:spPr>
      </p:pic>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97280" y="516835"/>
            <a:ext cx="5977937" cy="1666501"/>
          </a:xfrm>
        </p:spPr>
        <p:txBody>
          <a:bodyPr>
            <a:normAutofit/>
          </a:bodyPr>
          <a:lstStyle/>
          <a:p>
            <a:r>
              <a:rPr lang="en-US" sz="4000">
                <a:solidFill>
                  <a:srgbClr val="FFFFFF"/>
                </a:solidFill>
              </a:rPr>
              <a:t>Running JavaScript in the browser</a:t>
            </a:r>
          </a:p>
        </p:txBody>
      </p:sp>
      <p:sp>
        <p:nvSpPr>
          <p:cNvPr id="3" name="Content Placeholder 2"/>
          <p:cNvSpPr>
            <a:spLocks noGrp="1"/>
          </p:cNvSpPr>
          <p:nvPr>
            <p:ph idx="1"/>
          </p:nvPr>
        </p:nvSpPr>
        <p:spPr>
          <a:xfrm>
            <a:off x="1097279" y="2236304"/>
            <a:ext cx="5977938" cy="3652667"/>
          </a:xfrm>
        </p:spPr>
        <p:txBody>
          <a:bodyPr>
            <a:normAutofit/>
          </a:bodyPr>
          <a:lstStyle/>
          <a:p>
            <a:r>
              <a:rPr lang="en-US" sz="1800" dirty="0">
                <a:solidFill>
                  <a:srgbClr val="FFFFFF"/>
                </a:solidFill>
              </a:rPr>
              <a:t>In the browser, there are 2 forms of running JavaScript on a web page:</a:t>
            </a:r>
          </a:p>
          <a:p>
            <a:pPr lvl="1"/>
            <a:r>
              <a:rPr lang="en-US" sz="1600" dirty="0">
                <a:solidFill>
                  <a:srgbClr val="FFFFFF"/>
                </a:solidFill>
              </a:rPr>
              <a:t>Including a script element, with an attribute of </a:t>
            </a:r>
            <a:r>
              <a:rPr lang="en-US" sz="1600" i="1" dirty="0" err="1">
                <a:solidFill>
                  <a:srgbClr val="FFFFFF"/>
                </a:solidFill>
              </a:rPr>
              <a:t>src</a:t>
            </a:r>
            <a:r>
              <a:rPr lang="en-US" sz="1600" dirty="0">
                <a:solidFill>
                  <a:srgbClr val="FFFFFF"/>
                </a:solidFill>
              </a:rPr>
              <a:t> specifying a link to the JavaScript file, and no content inside the element (top).</a:t>
            </a:r>
          </a:p>
          <a:p>
            <a:pPr lvl="1"/>
            <a:r>
              <a:rPr lang="en-US" dirty="0">
                <a:solidFill>
                  <a:srgbClr val="FFFFFF"/>
                </a:solidFill>
              </a:rPr>
              <a:t>Including a script element, with the content of the JavaScript you wish to execute.</a:t>
            </a:r>
          </a:p>
          <a:p>
            <a:r>
              <a:rPr lang="en-US" dirty="0">
                <a:solidFill>
                  <a:srgbClr val="FFFFFF"/>
                </a:solidFill>
              </a:rPr>
              <a:t>You can have as many script elements as you need, and use as many script files.</a:t>
            </a:r>
          </a:p>
        </p:txBody>
      </p:sp>
      <p:sp>
        <p:nvSpPr>
          <p:cNvPr id="4" name="Footer Placeholder 3"/>
          <p:cNvSpPr>
            <a:spLocks noGrp="1"/>
          </p:cNvSpPr>
          <p:nvPr>
            <p:ph type="ftr" sz="quarter" idx="11"/>
          </p:nvPr>
        </p:nvSpPr>
        <p:spPr>
          <a:xfrm>
            <a:off x="1089175" y="6459785"/>
            <a:ext cx="3757243" cy="365125"/>
          </a:xfrm>
        </p:spPr>
        <p:txBody>
          <a:bodyPr>
            <a:normAutofit/>
          </a:bodyPr>
          <a:lstStyle/>
          <a:p>
            <a:pPr algn="l"/>
            <a:r>
              <a:rPr lang="en-US" dirty="0"/>
              <a:t>© 2018 STEVENS INSTITUTE OF TECHNOLOGY</a:t>
            </a:r>
          </a:p>
        </p:txBody>
      </p:sp>
    </p:spTree>
    <p:extLst>
      <p:ext uri="{BB962C8B-B14F-4D97-AF65-F5344CB8AC3E}">
        <p14:creationId xmlns:p14="http://schemas.microsoft.com/office/powerpoint/2010/main" val="140809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“libraries”</a:t>
            </a:r>
          </a:p>
        </p:txBody>
      </p:sp>
      <p:sp>
        <p:nvSpPr>
          <p:cNvPr id="3" name="Content Placeholder 2"/>
          <p:cNvSpPr>
            <a:spLocks noGrp="1"/>
          </p:cNvSpPr>
          <p:nvPr>
            <p:ph idx="1"/>
          </p:nvPr>
        </p:nvSpPr>
        <p:spPr/>
        <p:txBody>
          <a:bodyPr/>
          <a:lstStyle/>
          <a:p>
            <a:r>
              <a:rPr lang="en-US" dirty="0"/>
              <a:t>Browsers, unfortunately, do not have the ability to just use scripts directly from NPM and include external code. Instead of having access to packages and modules, you must instead download “libraries” and include them on your page.</a:t>
            </a:r>
          </a:p>
          <a:p>
            <a:pPr lvl="1"/>
            <a:r>
              <a:rPr lang="en-US" dirty="0"/>
              <a:t>A library is a pre-written JavaScript file that is released to make developing your own application easier.</a:t>
            </a:r>
          </a:p>
          <a:p>
            <a:r>
              <a:rPr lang="en-US" dirty="0"/>
              <a:t>Some common libraries are:</a:t>
            </a:r>
          </a:p>
          <a:p>
            <a:pPr lvl="1"/>
            <a:r>
              <a:rPr lang="en-US" dirty="0"/>
              <a:t>jQuery</a:t>
            </a:r>
          </a:p>
          <a:p>
            <a:pPr lvl="1"/>
            <a:r>
              <a:rPr lang="en-US" dirty="0"/>
              <a:t>React</a:t>
            </a:r>
          </a:p>
          <a:p>
            <a:pPr lvl="1"/>
            <a:r>
              <a:rPr lang="en-US" dirty="0"/>
              <a:t>Bootstrap</a:t>
            </a:r>
          </a:p>
          <a:p>
            <a:pPr lvl="1"/>
            <a:r>
              <a:rPr lang="en-US" dirty="0"/>
              <a:t>AngularJS</a:t>
            </a:r>
          </a:p>
          <a:p>
            <a:pPr lvl="1"/>
            <a:r>
              <a:rPr lang="en-US" dirty="0"/>
              <a:t>D3</a:t>
            </a:r>
          </a:p>
          <a:p>
            <a:pPr lvl="1"/>
            <a:r>
              <a:rPr lang="en-US" dirty="0"/>
              <a:t>Underscore</a:t>
            </a:r>
          </a:p>
          <a:p>
            <a:pPr lvl="1"/>
            <a:r>
              <a:rPr lang="en-US" dirty="0" err="1"/>
              <a:t>Vue</a:t>
            </a:r>
            <a:endParaRPr lang="en-US" dirty="0"/>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1444019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JavaScript is run in the browser</a:t>
            </a:r>
          </a:p>
        </p:txBody>
      </p:sp>
      <p:sp>
        <p:nvSpPr>
          <p:cNvPr id="3" name="Content Placeholder 2"/>
          <p:cNvSpPr>
            <a:spLocks noGrp="1"/>
          </p:cNvSpPr>
          <p:nvPr>
            <p:ph idx="1"/>
          </p:nvPr>
        </p:nvSpPr>
        <p:spPr/>
        <p:txBody>
          <a:bodyPr/>
          <a:lstStyle/>
          <a:p>
            <a:r>
              <a:rPr lang="en-US" dirty="0"/>
              <a:t>While a web page is loaded, whenever it sees a script tag, it will pause execution and interpret the contents of the script element.</a:t>
            </a:r>
          </a:p>
          <a:p>
            <a:pPr lvl="1"/>
            <a:r>
              <a:rPr lang="en-US" dirty="0"/>
              <a:t>If the script contains a reference to a file, it will start downloading the file (and download other script files at once) and interpret the contents</a:t>
            </a:r>
          </a:p>
          <a:p>
            <a:pPr lvl="1"/>
            <a:r>
              <a:rPr lang="en-US" dirty="0"/>
              <a:t>These files will be interpreted in the order of their script tags placement, even if they finish their downloads out of order.</a:t>
            </a:r>
          </a:p>
          <a:p>
            <a:r>
              <a:rPr lang="en-US" dirty="0"/>
              <a:t>After each script is interpreted, it is executed</a:t>
            </a:r>
          </a:p>
          <a:p>
            <a:pPr lvl="1"/>
            <a:r>
              <a:rPr lang="en-US" dirty="0"/>
              <a:t>Interpretation is the process of the JavaScript language being parsed so the browser can execute it</a:t>
            </a:r>
          </a:p>
          <a:p>
            <a:pPr lvl="1"/>
            <a:r>
              <a:rPr lang="en-US" dirty="0"/>
              <a:t>Execution is the part where the script is </a:t>
            </a:r>
            <a:r>
              <a:rPr lang="en-US" i="1" dirty="0"/>
              <a:t>run</a:t>
            </a:r>
            <a:r>
              <a:rPr lang="en-US" dirty="0"/>
              <a:t> and the commands are performed</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94886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the Page</a:t>
            </a:r>
          </a:p>
        </p:txBody>
      </p:sp>
      <p:sp>
        <p:nvSpPr>
          <p:cNvPr id="3" name="Content Placeholder 2"/>
          <p:cNvSpPr>
            <a:spLocks noGrp="1"/>
          </p:cNvSpPr>
          <p:nvPr>
            <p:ph idx="1"/>
          </p:nvPr>
        </p:nvSpPr>
        <p:spPr/>
        <p:txBody>
          <a:bodyPr/>
          <a:lstStyle/>
          <a:p>
            <a:r>
              <a:rPr lang="en-US" dirty="0"/>
              <a:t>One of the primary reasons for JavaScript to execute in the browser is to interact with the web page that users see. We do this, through manipulating the DOM.</a:t>
            </a:r>
          </a:p>
          <a:p>
            <a:pPr lvl="1"/>
            <a:r>
              <a:rPr lang="en-US" dirty="0"/>
              <a:t>Document</a:t>
            </a:r>
          </a:p>
          <a:p>
            <a:pPr lvl="1"/>
            <a:r>
              <a:rPr lang="en-US" dirty="0"/>
              <a:t>Object</a:t>
            </a:r>
          </a:p>
          <a:p>
            <a:pPr lvl="1"/>
            <a:r>
              <a:rPr lang="en-US" dirty="0"/>
              <a:t>Model</a:t>
            </a:r>
          </a:p>
          <a:p>
            <a:r>
              <a:rPr lang="en-US" dirty="0"/>
              <a:t>JavaScript, when run in the browser, is able to access the document (web page) and manipulate it in a number of ways through the DOM API.</a:t>
            </a:r>
          </a:p>
        </p:txBody>
      </p:sp>
      <p:sp>
        <p:nvSpPr>
          <p:cNvPr id="4" name="Footer Placeholder 3"/>
          <p:cNvSpPr>
            <a:spLocks noGrp="1"/>
          </p:cNvSpPr>
          <p:nvPr>
            <p:ph type="ftr" sz="quarter" idx="11"/>
          </p:nvPr>
        </p:nvSpPr>
        <p:spPr/>
        <p:txBody>
          <a:bodyPr/>
          <a:lstStyle/>
          <a:p>
            <a:r>
              <a:rPr lang="en-US" dirty="0"/>
              <a:t>© 2018 STEVENS INSTITUTE OF TECHNOLOGY</a:t>
            </a:r>
          </a:p>
        </p:txBody>
      </p:sp>
    </p:spTree>
    <p:extLst>
      <p:ext uri="{BB962C8B-B14F-4D97-AF65-F5344CB8AC3E}">
        <p14:creationId xmlns:p14="http://schemas.microsoft.com/office/powerpoint/2010/main" val="74953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DOM and JavaScript</a:t>
            </a:r>
          </a:p>
        </p:txBody>
      </p:sp>
      <p:sp>
        <p:nvSpPr>
          <p:cNvPr id="3" name="Subtitle 2"/>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68058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DOM?</a:t>
            </a:r>
          </a:p>
        </p:txBody>
      </p:sp>
      <p:sp>
        <p:nvSpPr>
          <p:cNvPr id="3" name="Content Placeholder 2"/>
          <p:cNvSpPr>
            <a:spLocks noGrp="1"/>
          </p:cNvSpPr>
          <p:nvPr>
            <p:ph idx="1"/>
          </p:nvPr>
        </p:nvSpPr>
        <p:spPr/>
        <p:txBody>
          <a:bodyPr/>
          <a:lstStyle/>
          <a:p>
            <a:r>
              <a:rPr lang="en-US" dirty="0"/>
              <a:t>The </a:t>
            </a:r>
            <a:r>
              <a:rPr lang="en-US" b="1" dirty="0"/>
              <a:t>DOM</a:t>
            </a:r>
            <a:r>
              <a:rPr lang="en-US" dirty="0"/>
              <a:t> (Document Object Model) is how the programmer / browser interacts with the HTML document. </a:t>
            </a:r>
          </a:p>
          <a:p>
            <a:pPr lvl="1"/>
            <a:r>
              <a:rPr lang="en-US" dirty="0"/>
              <a:t>The DOM has an API to access and manipulate the document. Each element is represented in the DOM.</a:t>
            </a:r>
          </a:p>
          <a:p>
            <a:pPr lvl="1"/>
            <a:r>
              <a:rPr lang="en-US" dirty="0"/>
              <a:t>You can access the DOM with JavaScript.</a:t>
            </a:r>
          </a:p>
          <a:p>
            <a:pPr lvl="1"/>
            <a:r>
              <a:rPr lang="en-US" dirty="0"/>
              <a:t>You can think of the DOM as the document-in-memory, and you can manipulate many aspects of it. This leads to programmers being able to create extremely powerful applications.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1930" y="4065694"/>
            <a:ext cx="6769100" cy="1803400"/>
          </a:xfrm>
          <a:prstGeom prst="rect">
            <a:avLst/>
          </a:prstGeom>
        </p:spPr>
      </p:pic>
      <p:sp>
        <p:nvSpPr>
          <p:cNvPr id="4" name="Footer Placeholder 3"/>
          <p:cNvSpPr>
            <a:spLocks noGrp="1"/>
          </p:cNvSpPr>
          <p:nvPr>
            <p:ph type="ftr" sz="quarter" idx="11"/>
          </p:nvPr>
        </p:nvSpPr>
        <p:spPr/>
        <p:txBody>
          <a:bodyPr/>
          <a:lstStyle/>
          <a:p>
            <a:r>
              <a:rPr lang="en-US" dirty="0"/>
              <a:t>©2018 STEVENS INSTITUTE OF TECHNOLOGY</a:t>
            </a:r>
          </a:p>
        </p:txBody>
      </p:sp>
    </p:spTree>
    <p:extLst>
      <p:ext uri="{BB962C8B-B14F-4D97-AF65-F5344CB8AC3E}">
        <p14:creationId xmlns:p14="http://schemas.microsoft.com/office/powerpoint/2010/main" val="10778042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12980</TotalTime>
  <Words>2168</Words>
  <Application>Microsoft Macintosh PowerPoint</Application>
  <PresentationFormat>Widescreen</PresentationFormat>
  <Paragraphs>175</Paragraphs>
  <Slides>27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Calibri</vt:lpstr>
      <vt:lpstr>Calibri Light</vt:lpstr>
      <vt:lpstr>Retrospect</vt:lpstr>
      <vt:lpstr>Lecture 9: Frontend JavaScript and Client-Side Form Validation </vt:lpstr>
      <vt:lpstr>Client Side JavaScript</vt:lpstr>
      <vt:lpstr>Differences between Node.js and Browsers</vt:lpstr>
      <vt:lpstr>Running JavaScript in the browser</vt:lpstr>
      <vt:lpstr>JavaScript “libraries”</vt:lpstr>
      <vt:lpstr>How JavaScript is run in the browser</vt:lpstr>
      <vt:lpstr>Manipulating the Page</vt:lpstr>
      <vt:lpstr>The DOM and JavaScript</vt:lpstr>
      <vt:lpstr>What is the DOM?</vt:lpstr>
      <vt:lpstr>Where does it fit in?</vt:lpstr>
      <vt:lpstr>Why is this important?</vt:lpstr>
      <vt:lpstr>A practical example of using the DOM</vt:lpstr>
      <vt:lpstr>DOM Events</vt:lpstr>
      <vt:lpstr>Accessing the DOM Via JavaScript</vt:lpstr>
      <vt:lpstr>Accessing the DOM</vt:lpstr>
      <vt:lpstr>What can we do with a DOM Element?</vt:lpstr>
      <vt:lpstr>Creating a new element (input)</vt:lpstr>
      <vt:lpstr>What can we do to manipulate the DOM?</vt:lpstr>
      <vt:lpstr>DOM Events</vt:lpstr>
      <vt:lpstr>Event Bubbling</vt:lpstr>
      <vt:lpstr>Other Useful document properties</vt:lpstr>
      <vt:lpstr>Client-Side Form Validation</vt:lpstr>
      <vt:lpstr>What is Client-Side Form Validation?</vt:lpstr>
      <vt:lpstr>Targeting your element and attaching an event listener</vt:lpstr>
      <vt:lpstr>Checking each input</vt:lpstr>
      <vt:lpstr>Showing error messages</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Barresi</dc:creator>
  <cp:lastModifiedBy>Phil Barresi</cp:lastModifiedBy>
  <cp:revision>803</cp:revision>
  <cp:lastPrinted>2015-09-15T10:45:42Z</cp:lastPrinted>
  <dcterms:created xsi:type="dcterms:W3CDTF">2015-08-31T04:24:31Z</dcterms:created>
  <dcterms:modified xsi:type="dcterms:W3CDTF">2018-08-20T03:40:21Z</dcterms:modified>
</cp:coreProperties>
</file>