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10" r:id="rId3"/>
    <p:sldId id="377" r:id="rId4"/>
    <p:sldId id="442" r:id="rId5"/>
    <p:sldId id="443" r:id="rId6"/>
    <p:sldId id="461" r:id="rId7"/>
    <p:sldId id="462" r:id="rId8"/>
    <p:sldId id="463" r:id="rId9"/>
    <p:sldId id="464" r:id="rId10"/>
    <p:sldId id="465" r:id="rId11"/>
    <p:sldId id="382" r:id="rId12"/>
    <p:sldId id="444" r:id="rId13"/>
    <p:sldId id="436" r:id="rId14"/>
    <p:sldId id="445" r:id="rId15"/>
    <p:sldId id="460" r:id="rId16"/>
    <p:sldId id="437" r:id="rId17"/>
    <p:sldId id="416" r:id="rId18"/>
    <p:sldId id="447" r:id="rId19"/>
    <p:sldId id="448" r:id="rId20"/>
    <p:sldId id="449" r:id="rId21"/>
    <p:sldId id="450" r:id="rId22"/>
    <p:sldId id="451" r:id="rId23"/>
    <p:sldId id="452" r:id="rId24"/>
    <p:sldId id="45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80"/>
    <p:restoredTop sz="76923"/>
  </p:normalViewPr>
  <p:slideViewPr>
    <p:cSldViewPr snapToGrid="0" snapToObjects="1">
      <p:cViewPr varScale="1">
        <p:scale>
          <a:sx n="96" d="100"/>
          <a:sy n="96" d="100"/>
        </p:scale>
        <p:origin x="368" y="168"/>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2</a:t>
            </a:fld>
            <a:endParaRPr lang="en-US"/>
          </a:p>
        </p:txBody>
      </p:sp>
    </p:spTree>
    <p:extLst>
      <p:ext uri="{BB962C8B-B14F-4D97-AF65-F5344CB8AC3E}">
        <p14:creationId xmlns:p14="http://schemas.microsoft.com/office/powerpoint/2010/main" val="1037822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11</a:t>
            </a:fld>
            <a:endParaRPr lang="en-US"/>
          </a:p>
        </p:txBody>
      </p:sp>
    </p:spTree>
    <p:extLst>
      <p:ext uri="{BB962C8B-B14F-4D97-AF65-F5344CB8AC3E}">
        <p14:creationId xmlns:p14="http://schemas.microsoft.com/office/powerpoint/2010/main" val="23908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C20737-5B23-9F43-9746-2F79FCA3ADE1}"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1A74D-68B7-9A44-9F25-8E6C09964190}"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5D00A-16D9-E44E-AED1-5AB1B08B641C}"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C4E15-DC2C-2647-88BE-A819A8D43494}"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5CFAA-CA95-804A-A30D-428E87F2641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DCEC1-6B1A-A847-997D-F46C29D296E4}"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8494A-67EC-9248-878B-6BC6A3B4817E}"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BB845-D095-3241-AEF6-C58ACA34294D}"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E62A39-997D-4043-BAD8-F459709ECCBD}"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83C9A2-67F1-3741-AC84-3CD6569516C3}"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30FA3-D8F0-7343-BF63-FF08B7ACAB5F}"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083ECB-C0B1-3D41-878A-5B801DB832F5}"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wt.io/introduction/" TargetMode="External"/><Relationship Id="rId2" Type="http://schemas.openxmlformats.org/officeDocument/2006/relationships/hyperlink" Target="https://en.wikipedia.org/wiki/Basic_access_authent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10: Middleware and Authentication</a:t>
            </a:r>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113E-8FED-A646-AFC3-8F54BE7636EB}"/>
              </a:ext>
            </a:extLst>
          </p:cNvPr>
          <p:cNvSpPr>
            <a:spLocks noGrp="1"/>
          </p:cNvSpPr>
          <p:nvPr>
            <p:ph type="title"/>
          </p:nvPr>
        </p:nvSpPr>
        <p:spPr/>
        <p:txBody>
          <a:bodyPr/>
          <a:lstStyle/>
          <a:p>
            <a:r>
              <a:rPr lang="en-US" dirty="0"/>
              <a:t>How can we authorize requests?</a:t>
            </a:r>
          </a:p>
        </p:txBody>
      </p:sp>
      <p:sp>
        <p:nvSpPr>
          <p:cNvPr id="3" name="Content Placeholder 2">
            <a:extLst>
              <a:ext uri="{FF2B5EF4-FFF2-40B4-BE49-F238E27FC236}">
                <a16:creationId xmlns:a16="http://schemas.microsoft.com/office/drawing/2014/main" id="{FE46CA95-CF25-7C44-9BCA-DE2F19059E30}"/>
              </a:ext>
            </a:extLst>
          </p:cNvPr>
          <p:cNvSpPr>
            <a:spLocks noGrp="1"/>
          </p:cNvSpPr>
          <p:nvPr>
            <p:ph idx="1"/>
          </p:nvPr>
        </p:nvSpPr>
        <p:spPr/>
        <p:txBody>
          <a:bodyPr/>
          <a:lstStyle/>
          <a:p>
            <a:r>
              <a:rPr lang="en-US" dirty="0"/>
              <a:t>Each route can have many </a:t>
            </a:r>
            <a:r>
              <a:rPr lang="en-US" dirty="0" err="1"/>
              <a:t>middlewares</a:t>
            </a:r>
            <a:r>
              <a:rPr lang="en-US" dirty="0"/>
              <a:t> applied to it, allowing us to add a sequence of </a:t>
            </a:r>
            <a:r>
              <a:rPr lang="en-US" dirty="0" err="1"/>
              <a:t>middlewares</a:t>
            </a:r>
            <a:r>
              <a:rPr lang="en-US" dirty="0"/>
              <a:t> that block access to that route unless a user should have access to that route.</a:t>
            </a:r>
          </a:p>
          <a:p>
            <a:r>
              <a:rPr lang="en-US" dirty="0"/>
              <a:t>For example, let us say that there are two routes on the server, /</a:t>
            </a:r>
            <a:r>
              <a:rPr lang="en-US" dirty="0" err="1"/>
              <a:t>SubmitGrades</a:t>
            </a:r>
            <a:r>
              <a:rPr lang="en-US" dirty="0"/>
              <a:t> and /</a:t>
            </a:r>
            <a:r>
              <a:rPr lang="en-US" dirty="0" err="1"/>
              <a:t>SeeClassesInSemester</a:t>
            </a:r>
            <a:r>
              <a:rPr lang="en-US" dirty="0"/>
              <a:t>. Let us say Faculty can access /</a:t>
            </a:r>
            <a:r>
              <a:rPr lang="en-US" dirty="0" err="1"/>
              <a:t>SubmitGrades</a:t>
            </a:r>
            <a:r>
              <a:rPr lang="en-US" dirty="0"/>
              <a:t>, and Students or Faculty can see /</a:t>
            </a:r>
            <a:r>
              <a:rPr lang="en-US" dirty="0" err="1"/>
              <a:t>SeeClassesInSemester</a:t>
            </a:r>
            <a:endParaRPr lang="en-US" dirty="0"/>
          </a:p>
          <a:p>
            <a:r>
              <a:rPr lang="en-US" dirty="0"/>
              <a:t>To the /</a:t>
            </a:r>
            <a:r>
              <a:rPr lang="en-US" dirty="0" err="1"/>
              <a:t>SubmitGrades</a:t>
            </a:r>
            <a:r>
              <a:rPr lang="en-US" dirty="0"/>
              <a:t> route, you would apply the following </a:t>
            </a:r>
            <a:r>
              <a:rPr lang="en-US" dirty="0" err="1"/>
              <a:t>middlewares</a:t>
            </a:r>
            <a:r>
              <a:rPr lang="en-US" dirty="0"/>
              <a:t>:</a:t>
            </a:r>
          </a:p>
          <a:p>
            <a:pPr lvl="1"/>
            <a:r>
              <a:rPr lang="en-US" dirty="0"/>
              <a:t>One to authenticate the user; if no user is authenticated, respond with a status code of 403</a:t>
            </a:r>
          </a:p>
          <a:p>
            <a:pPr lvl="1"/>
            <a:r>
              <a:rPr lang="en-US" dirty="0"/>
              <a:t>Next, to check if the user is a faculty member; if not, respond with a status code of 403</a:t>
            </a:r>
          </a:p>
          <a:p>
            <a:r>
              <a:rPr lang="en-US" dirty="0"/>
              <a:t>To the /</a:t>
            </a:r>
            <a:r>
              <a:rPr lang="en-US" dirty="0" err="1"/>
              <a:t>SeeClassesInSemester</a:t>
            </a:r>
            <a:r>
              <a:rPr lang="en-US" dirty="0"/>
              <a:t> route, you would apply the following </a:t>
            </a:r>
            <a:r>
              <a:rPr lang="en-US" dirty="0" err="1"/>
              <a:t>middlewares</a:t>
            </a:r>
            <a:r>
              <a:rPr lang="en-US" dirty="0"/>
              <a:t>:</a:t>
            </a:r>
          </a:p>
          <a:p>
            <a:pPr lvl="1"/>
            <a:r>
              <a:rPr lang="en-US" dirty="0"/>
              <a:t>One to authenticate the user; if no user is authenticated, respond with a status code of 403</a:t>
            </a:r>
          </a:p>
          <a:p>
            <a:pPr lvl="1"/>
            <a:r>
              <a:rPr lang="en-US" dirty="0"/>
              <a:t>Next, check if user is faculty or </a:t>
            </a:r>
            <a:r>
              <a:rPr lang="en-US"/>
              <a:t>a student; if not, respond with a status code of 403</a:t>
            </a:r>
          </a:p>
        </p:txBody>
      </p:sp>
      <p:sp>
        <p:nvSpPr>
          <p:cNvPr id="4" name="Footer Placeholder 3">
            <a:extLst>
              <a:ext uri="{FF2B5EF4-FFF2-40B4-BE49-F238E27FC236}">
                <a16:creationId xmlns:a16="http://schemas.microsoft.com/office/drawing/2014/main" id="{743B4E6A-322A-DE42-976F-2971EF6B2E28}"/>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0804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cookies</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1919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cookie?</a:t>
            </a:r>
          </a:p>
        </p:txBody>
      </p:sp>
      <p:sp>
        <p:nvSpPr>
          <p:cNvPr id="3" name="Content Placeholder 2"/>
          <p:cNvSpPr>
            <a:spLocks noGrp="1"/>
          </p:cNvSpPr>
          <p:nvPr>
            <p:ph idx="1"/>
          </p:nvPr>
        </p:nvSpPr>
        <p:spPr/>
        <p:txBody>
          <a:bodyPr/>
          <a:lstStyle/>
          <a:p>
            <a:r>
              <a:rPr lang="en-US" dirty="0"/>
              <a:t>An HTTP Cookie is a small piece of data that is shared between the server and the client.</a:t>
            </a:r>
          </a:p>
          <a:p>
            <a:pPr lvl="1"/>
            <a:r>
              <a:rPr lang="en-US" dirty="0"/>
              <a:t>Can be read or set in client or server</a:t>
            </a:r>
          </a:p>
          <a:p>
            <a:pPr lvl="1"/>
            <a:r>
              <a:rPr lang="en-US" dirty="0"/>
              <a:t>Ultimately, sent back and forth as string data</a:t>
            </a:r>
          </a:p>
          <a:p>
            <a:r>
              <a:rPr lang="en-US" dirty="0"/>
              <a:t>Cookies are sent through headers.</a:t>
            </a:r>
          </a:p>
          <a:p>
            <a:r>
              <a:rPr lang="en-US" dirty="0"/>
              <a:t>HTTP Cookies cannot be deleted, but can be expired</a:t>
            </a:r>
          </a:p>
          <a:p>
            <a:pPr lvl="1"/>
            <a:r>
              <a:rPr lang="en-US" dirty="0"/>
              <a:t>After their expiration date, they will automatically be removed</a:t>
            </a:r>
          </a:p>
          <a:p>
            <a:r>
              <a:rPr lang="en-US" dirty="0"/>
              <a:t>Cookies will be sent back to the server on every request automatically; only new or updated cookies will be sent in a response.</a:t>
            </a:r>
          </a:p>
          <a:p>
            <a:r>
              <a:rPr lang="en-US" b="1" dirty="0"/>
              <a:t>Cookies are a browser concept</a:t>
            </a:r>
            <a:r>
              <a:rPr lang="en-US" dirty="0"/>
              <a:t>, and they are rarely passed back and forth when you are writing APIs or requesting resources programmatically.</a:t>
            </a:r>
            <a:endParaRPr lang="en-US" b="1"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01640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the cookie-parser package</a:t>
            </a:r>
          </a:p>
        </p:txBody>
      </p:sp>
      <p:sp>
        <p:nvSpPr>
          <p:cNvPr id="3" name="Content Placeholder 2"/>
          <p:cNvSpPr>
            <a:spLocks noGrp="1"/>
          </p:cNvSpPr>
          <p:nvPr>
            <p:ph idx="1"/>
          </p:nvPr>
        </p:nvSpPr>
        <p:spPr/>
        <p:txBody>
          <a:bodyPr/>
          <a:lstStyle/>
          <a:p>
            <a:r>
              <a:rPr lang="en-US" dirty="0"/>
              <a:t>We will be using the cookie-parser middleware in order to easily handle our cookies as an object.</a:t>
            </a:r>
          </a:p>
          <a:p>
            <a:pPr lvl="1"/>
            <a:r>
              <a:rPr lang="en-US" dirty="0"/>
              <a:t>The other case is to manually parse headers and parse objects as well as we can, which can get redundant.</a:t>
            </a:r>
          </a:p>
          <a:p>
            <a:r>
              <a:rPr lang="en-US" dirty="0" err="1">
                <a:latin typeface="Courier New" charset="0"/>
                <a:ea typeface="Courier New" charset="0"/>
                <a:cs typeface="Courier New" charset="0"/>
              </a:rPr>
              <a:t>npm</a:t>
            </a:r>
            <a:r>
              <a:rPr lang="en-US" dirty="0">
                <a:latin typeface="Courier New" charset="0"/>
                <a:ea typeface="Courier New" charset="0"/>
                <a:cs typeface="Courier New" charset="0"/>
              </a:rPr>
              <a:t> install cookie-parser --save</a:t>
            </a:r>
          </a:p>
          <a:p>
            <a:r>
              <a:rPr lang="en-US" dirty="0"/>
              <a:t>We then apply the cookie-parser as a middleware, without a route path so that it applies to the whole application.</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7385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cookies</a:t>
            </a:r>
          </a:p>
        </p:txBody>
      </p:sp>
      <p:sp>
        <p:nvSpPr>
          <p:cNvPr id="6" name="Text Placeholder 5"/>
          <p:cNvSpPr>
            <a:spLocks noGrp="1"/>
          </p:cNvSpPr>
          <p:nvPr>
            <p:ph type="body" idx="1"/>
          </p:nvPr>
        </p:nvSpPr>
        <p:spPr/>
        <p:txBody>
          <a:bodyPr/>
          <a:lstStyle/>
          <a:p>
            <a:r>
              <a:rPr lang="en-US" dirty="0"/>
              <a:t>Client Side</a:t>
            </a:r>
          </a:p>
        </p:txBody>
      </p:sp>
      <p:sp>
        <p:nvSpPr>
          <p:cNvPr id="3" name="Content Placeholder 2"/>
          <p:cNvSpPr>
            <a:spLocks noGrp="1"/>
          </p:cNvSpPr>
          <p:nvPr>
            <p:ph sz="half" idx="2"/>
          </p:nvPr>
        </p:nvSpPr>
        <p:spPr/>
        <p:txBody>
          <a:bodyPr>
            <a:normAutofit lnSpcReduction="10000"/>
          </a:bodyPr>
          <a:lstStyle/>
          <a:p>
            <a:r>
              <a:rPr lang="en-US" dirty="0"/>
              <a:t>You can set by setting </a:t>
            </a:r>
            <a:r>
              <a:rPr lang="en-US" i="1" dirty="0" err="1"/>
              <a:t>document.cookies</a:t>
            </a:r>
            <a:r>
              <a:rPr lang="en-US" dirty="0"/>
              <a:t> = </a:t>
            </a:r>
            <a:r>
              <a:rPr lang="en-US" i="1" dirty="0"/>
              <a:t>“key=value”</a:t>
            </a:r>
          </a:p>
          <a:p>
            <a:r>
              <a:rPr lang="en-US" dirty="0"/>
              <a:t>Even though you are re-assigning, it will simply add it to your list of cookies.</a:t>
            </a:r>
          </a:p>
          <a:p>
            <a:r>
              <a:rPr lang="en-US" dirty="0"/>
              <a:t>You can get a list of all your cookies and their values using the </a:t>
            </a:r>
            <a:r>
              <a:rPr lang="en-US" i="1" dirty="0" err="1"/>
              <a:t>document.cookies</a:t>
            </a:r>
            <a:r>
              <a:rPr lang="en-US" dirty="0"/>
              <a:t> and parsing it to find the cookie of your choice.</a:t>
            </a:r>
          </a:p>
          <a:p>
            <a:r>
              <a:rPr lang="en-US" dirty="0"/>
              <a:t>Deleting cookies requires that you set the cookie with an expiration; </a:t>
            </a:r>
            <a:r>
              <a:rPr lang="en-US" dirty="0" err="1"/>
              <a:t>ie</a:t>
            </a:r>
            <a:r>
              <a:rPr lang="en-US" dirty="0"/>
              <a:t>: </a:t>
            </a:r>
            <a:r>
              <a:rPr lang="en-US" i="1" dirty="0" err="1"/>
              <a:t>document.cookies</a:t>
            </a:r>
            <a:r>
              <a:rPr lang="en-US" i="1" dirty="0"/>
              <a:t>=“key=value; expires=</a:t>
            </a:r>
            <a:r>
              <a:rPr lang="pt-BR" i="1" dirty="0" err="1"/>
              <a:t>Thu</a:t>
            </a:r>
            <a:r>
              <a:rPr lang="pt-BR" i="1" dirty="0"/>
              <a:t>, 01 Jan 1970 00:00:00 UTC";</a:t>
            </a:r>
            <a:endParaRPr lang="en-US" dirty="0"/>
          </a:p>
        </p:txBody>
      </p:sp>
      <p:sp>
        <p:nvSpPr>
          <p:cNvPr id="7" name="Text Placeholder 6"/>
          <p:cNvSpPr>
            <a:spLocks noGrp="1"/>
          </p:cNvSpPr>
          <p:nvPr>
            <p:ph type="body" sz="quarter" idx="3"/>
          </p:nvPr>
        </p:nvSpPr>
        <p:spPr/>
        <p:txBody>
          <a:bodyPr/>
          <a:lstStyle/>
          <a:p>
            <a:r>
              <a:rPr lang="en-US" dirty="0"/>
              <a:t>Server Side</a:t>
            </a:r>
          </a:p>
        </p:txBody>
      </p:sp>
      <p:sp>
        <p:nvSpPr>
          <p:cNvPr id="8" name="Content Placeholder 7"/>
          <p:cNvSpPr>
            <a:spLocks noGrp="1"/>
          </p:cNvSpPr>
          <p:nvPr>
            <p:ph sz="quarter" idx="4"/>
          </p:nvPr>
        </p:nvSpPr>
        <p:spPr/>
        <p:txBody>
          <a:bodyPr>
            <a:normAutofit/>
          </a:bodyPr>
          <a:lstStyle/>
          <a:p>
            <a:r>
              <a:rPr lang="en-US" dirty="0"/>
              <a:t>You can set cookies by calling the </a:t>
            </a:r>
            <a:r>
              <a:rPr lang="en-US" i="1" dirty="0" err="1"/>
              <a:t>response.cookies</a:t>
            </a:r>
            <a:r>
              <a:rPr lang="en-US" i="1" dirty="0"/>
              <a:t>(name, value, options) </a:t>
            </a:r>
            <a:r>
              <a:rPr lang="en-US" dirty="0"/>
              <a:t>function.</a:t>
            </a:r>
            <a:endParaRPr lang="en-US" i="1" dirty="0"/>
          </a:p>
          <a:p>
            <a:r>
              <a:rPr lang="en-US" dirty="0"/>
              <a:t>You can get cookies by referencing the </a:t>
            </a:r>
            <a:r>
              <a:rPr lang="en-US" i="1" dirty="0" err="1"/>
              <a:t>request.cookies</a:t>
            </a:r>
            <a:r>
              <a:rPr lang="en-US" dirty="0"/>
              <a:t> object, which will have cookies keyed by name.</a:t>
            </a:r>
          </a:p>
          <a:p>
            <a:r>
              <a:rPr lang="en-US" dirty="0"/>
              <a:t>Deleting cookies requires you to expire the cookies, which we can do by setting the cookie with the </a:t>
            </a:r>
            <a:r>
              <a:rPr lang="en-US" i="1" dirty="0"/>
              <a:t>expires</a:t>
            </a:r>
            <a:r>
              <a:rPr lang="en-US" dirty="0"/>
              <a:t> option set to any time in the past, then calling </a:t>
            </a:r>
            <a:r>
              <a:rPr lang="en-US" i="1" dirty="0" err="1"/>
              <a:t>response.clearCookie</a:t>
            </a:r>
            <a:r>
              <a:rPr lang="en-US" i="1" dirty="0"/>
              <a:t>(name)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6895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You can see examples of cookies being manipulated in the </a:t>
            </a:r>
            <a:r>
              <a:rPr lang="en-US" i="1" dirty="0" err="1"/>
              <a:t>server.js</a:t>
            </a:r>
            <a:r>
              <a:rPr lang="en-US" dirty="0"/>
              <a:t> file, specifically the middleware that keeps track of the last time the user accessed the website. This will be passed back and forth to the user.</a:t>
            </a:r>
            <a:endParaRPr lang="en-US" i="1"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9711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Cookie Based Authentication using Express, Middleware, and MongoDB</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9951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authentication?</a:t>
            </a:r>
          </a:p>
        </p:txBody>
      </p:sp>
      <p:sp>
        <p:nvSpPr>
          <p:cNvPr id="3" name="Content Placeholder 2"/>
          <p:cNvSpPr>
            <a:spLocks noGrp="1"/>
          </p:cNvSpPr>
          <p:nvPr>
            <p:ph idx="1"/>
          </p:nvPr>
        </p:nvSpPr>
        <p:spPr/>
        <p:txBody>
          <a:bodyPr>
            <a:normAutofit/>
          </a:bodyPr>
          <a:lstStyle/>
          <a:p>
            <a:r>
              <a:rPr lang="en-US" dirty="0"/>
              <a:t>Authentication is the act of confirming the identity of a person, group, or entity. </a:t>
            </a:r>
          </a:p>
          <a:p>
            <a:r>
              <a:rPr lang="en-US" dirty="0"/>
              <a:t>In web technology, this often means creating a </a:t>
            </a:r>
            <a:r>
              <a:rPr lang="en-US" b="1" dirty="0"/>
              <a:t>user login system</a:t>
            </a:r>
          </a:p>
          <a:p>
            <a:pPr lvl="1"/>
            <a:r>
              <a:rPr lang="en-US" dirty="0"/>
              <a:t>You will use a combination of data in order to identify a user.</a:t>
            </a:r>
          </a:p>
          <a:p>
            <a:r>
              <a:rPr lang="en-US" dirty="0"/>
              <a:t>There are many other forms of authentication in web technology:</a:t>
            </a:r>
          </a:p>
          <a:p>
            <a:pPr lvl="1"/>
            <a:r>
              <a:rPr lang="en-US" dirty="0"/>
              <a:t>You can make an authentication system that allows you to limit API Access</a:t>
            </a:r>
          </a:p>
          <a:p>
            <a:pPr lvl="2"/>
            <a:r>
              <a:rPr lang="en-US" dirty="0"/>
              <a:t>Force users to have a token</a:t>
            </a:r>
          </a:p>
          <a:p>
            <a:pPr lvl="2"/>
            <a:r>
              <a:rPr lang="en-US" dirty="0"/>
              <a:t>Allow users a certain number of access hits a month</a:t>
            </a:r>
          </a:p>
          <a:p>
            <a:pPr lvl="1"/>
            <a:r>
              <a:rPr lang="en-US" dirty="0"/>
              <a:t>You can selectively allow or dis-allow access to resources based on user login state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41284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Authentication</a:t>
            </a:r>
          </a:p>
        </p:txBody>
      </p:sp>
      <p:sp>
        <p:nvSpPr>
          <p:cNvPr id="3" name="Content Placeholder 2"/>
          <p:cNvSpPr>
            <a:spLocks noGrp="1"/>
          </p:cNvSpPr>
          <p:nvPr>
            <p:ph idx="1"/>
          </p:nvPr>
        </p:nvSpPr>
        <p:spPr/>
        <p:txBody>
          <a:bodyPr/>
          <a:lstStyle/>
          <a:p>
            <a:r>
              <a:rPr lang="en-US" dirty="0"/>
              <a:t>In order to implement authentication and create a user login system, we will be breaking down the task into several steps:</a:t>
            </a:r>
          </a:p>
          <a:p>
            <a:pPr lvl="1"/>
            <a:r>
              <a:rPr lang="en-US" dirty="0"/>
              <a:t>Creating and storing users</a:t>
            </a:r>
          </a:p>
          <a:p>
            <a:pPr lvl="1"/>
            <a:r>
              <a:rPr lang="en-US" dirty="0"/>
              <a:t>Allowing users to login via a form</a:t>
            </a:r>
          </a:p>
          <a:p>
            <a:pPr lvl="1"/>
            <a:r>
              <a:rPr lang="en-US" dirty="0"/>
              <a:t>Storing session data in a cookie</a:t>
            </a:r>
          </a:p>
          <a:p>
            <a:pPr lvl="1"/>
            <a:r>
              <a:rPr lang="en-US" dirty="0"/>
              <a:t>Validating the data stored in the cookie</a:t>
            </a:r>
          </a:p>
          <a:p>
            <a:pPr lvl="1"/>
            <a:r>
              <a:rPr lang="en-US" dirty="0"/>
              <a:t>Storing the user as part of the request object.</a:t>
            </a:r>
          </a:p>
          <a:p>
            <a:r>
              <a:rPr lang="en-US" dirty="0"/>
              <a:t>Let’s walk through this process.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13113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Storing Users</a:t>
            </a:r>
          </a:p>
        </p:txBody>
      </p:sp>
      <p:sp>
        <p:nvSpPr>
          <p:cNvPr id="3" name="Content Placeholder 2"/>
          <p:cNvSpPr>
            <a:spLocks noGrp="1"/>
          </p:cNvSpPr>
          <p:nvPr>
            <p:ph idx="1"/>
          </p:nvPr>
        </p:nvSpPr>
        <p:spPr/>
        <p:txBody>
          <a:bodyPr/>
          <a:lstStyle/>
          <a:p>
            <a:r>
              <a:rPr lang="en-US" dirty="0"/>
              <a:t>The first step of authentication is very, very easy; you have to create, and store users.</a:t>
            </a:r>
          </a:p>
          <a:p>
            <a:r>
              <a:rPr lang="en-US" dirty="0"/>
              <a:t>There are some things you’ll be storing, and some things you’ll be storing in a very specific way</a:t>
            </a:r>
          </a:p>
          <a:p>
            <a:pPr lvl="1"/>
            <a:r>
              <a:rPr lang="en-US" dirty="0"/>
              <a:t>First off, you will </a:t>
            </a:r>
            <a:r>
              <a:rPr lang="en-US" b="1" dirty="0"/>
              <a:t>never</a:t>
            </a:r>
            <a:r>
              <a:rPr lang="en-US" dirty="0"/>
              <a:t> store a plaintext password. You will be using the </a:t>
            </a:r>
            <a:r>
              <a:rPr lang="en-US" b="1" dirty="0" err="1"/>
              <a:t>bcrypt</a:t>
            </a:r>
            <a:r>
              <a:rPr lang="en-US" dirty="0"/>
              <a:t> package in order to create a hash of the password</a:t>
            </a:r>
          </a:p>
          <a:p>
            <a:pPr lvl="1"/>
            <a:r>
              <a:rPr lang="en-US" dirty="0"/>
              <a:t>For the sake of authentication, you’re going to be adding an array for users that will keep track of multiple session identifiers. These session identifiers will allow you to keep track of logged in browser sessions</a:t>
            </a:r>
          </a:p>
          <a:p>
            <a:r>
              <a:rPr lang="en-US" dirty="0"/>
              <a:t>You will need to create a form to allow users to signup, where you will need to check for:</a:t>
            </a:r>
          </a:p>
          <a:p>
            <a:pPr lvl="1"/>
            <a:r>
              <a:rPr lang="en-US" dirty="0"/>
              <a:t>Duplicate username / emails / other non-</a:t>
            </a:r>
            <a:r>
              <a:rPr lang="en-US" dirty="0" err="1"/>
              <a:t>duplicatable</a:t>
            </a:r>
            <a:r>
              <a:rPr lang="en-US" dirty="0"/>
              <a:t> data</a:t>
            </a:r>
          </a:p>
          <a:p>
            <a:pPr lvl="1"/>
            <a:r>
              <a:rPr lang="en-US" dirty="0"/>
              <a:t>Existence of passwords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97142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7945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Allowing users to login via a form</a:t>
            </a:r>
          </a:p>
        </p:txBody>
      </p:sp>
      <p:sp>
        <p:nvSpPr>
          <p:cNvPr id="3" name="Content Placeholder 2"/>
          <p:cNvSpPr>
            <a:spLocks noGrp="1"/>
          </p:cNvSpPr>
          <p:nvPr>
            <p:ph idx="1"/>
          </p:nvPr>
        </p:nvSpPr>
        <p:spPr/>
        <p:txBody>
          <a:bodyPr/>
          <a:lstStyle/>
          <a:p>
            <a:r>
              <a:rPr lang="en-US" dirty="0"/>
              <a:t>This step is extremely easy! </a:t>
            </a:r>
          </a:p>
          <a:p>
            <a:r>
              <a:rPr lang="en-US" dirty="0"/>
              <a:t>You will need to provide users with some way to actually perform a login. You will need to setup a form that allows users to POST their username and password to a route.</a:t>
            </a:r>
          </a:p>
          <a:p>
            <a:r>
              <a:rPr lang="en-US" dirty="0"/>
              <a:t>This route will need to validate the username and password provided against entries in the database.</a:t>
            </a:r>
          </a:p>
          <a:p>
            <a:pPr lvl="1"/>
            <a:r>
              <a:rPr lang="en-US" dirty="0"/>
              <a:t>You will retrieve the user with that matching username</a:t>
            </a:r>
          </a:p>
          <a:p>
            <a:pPr lvl="1"/>
            <a:r>
              <a:rPr lang="en-US" dirty="0"/>
              <a:t>You will use </a:t>
            </a:r>
            <a:r>
              <a:rPr lang="en-US" b="1" dirty="0" err="1"/>
              <a:t>bcrypt</a:t>
            </a:r>
            <a:r>
              <a:rPr lang="en-US" dirty="0"/>
              <a:t> to compare if their </a:t>
            </a:r>
            <a:r>
              <a:rPr lang="en-US" b="1" dirty="0"/>
              <a:t>supplied password </a:t>
            </a:r>
            <a:r>
              <a:rPr lang="en-US" dirty="0"/>
              <a:t>is a match to their </a:t>
            </a:r>
            <a:r>
              <a:rPr lang="en-US" b="1" dirty="0"/>
              <a:t>hashed password</a:t>
            </a:r>
          </a:p>
          <a:p>
            <a:r>
              <a:rPr lang="en-US" dirty="0"/>
              <a:t>I have created a simple file, </a:t>
            </a:r>
            <a:r>
              <a:rPr lang="en-US" b="1" dirty="0" err="1"/>
              <a:t>bcrypt_example.js</a:t>
            </a:r>
            <a:r>
              <a:rPr lang="en-US" dirty="0"/>
              <a:t> to demonstrate how to use </a:t>
            </a:r>
            <a:r>
              <a:rPr lang="en-US" dirty="0" err="1"/>
              <a:t>bcrypt</a:t>
            </a:r>
            <a:r>
              <a:rPr lang="en-US" dirty="0"/>
              <a:t> to create and compare hashes.</a:t>
            </a:r>
          </a:p>
          <a:p>
            <a:r>
              <a:rPr lang="en-US" dirty="0"/>
              <a:t>If there is a match, you can proceed; if not you will simply allow the request to continue.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07975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session data in a cookie</a:t>
            </a:r>
          </a:p>
        </p:txBody>
      </p:sp>
      <p:sp>
        <p:nvSpPr>
          <p:cNvPr id="3" name="Content Placeholder 2"/>
          <p:cNvSpPr>
            <a:spLocks noGrp="1"/>
          </p:cNvSpPr>
          <p:nvPr>
            <p:ph idx="1"/>
          </p:nvPr>
        </p:nvSpPr>
        <p:spPr/>
        <p:txBody>
          <a:bodyPr/>
          <a:lstStyle/>
          <a:p>
            <a:r>
              <a:rPr lang="en-US" dirty="0"/>
              <a:t>If the user logged in with proper credentials, you will then create a session id!</a:t>
            </a:r>
          </a:p>
          <a:p>
            <a:r>
              <a:rPr lang="en-US" dirty="0"/>
              <a:t>This session id should be some sort of </a:t>
            </a:r>
            <a:r>
              <a:rPr lang="en-US" b="1" dirty="0"/>
              <a:t>very</a:t>
            </a:r>
            <a:r>
              <a:rPr lang="en-US" dirty="0"/>
              <a:t> long identifier, such as a </a:t>
            </a:r>
            <a:r>
              <a:rPr lang="en-US" dirty="0" err="1"/>
              <a:t>Guid</a:t>
            </a:r>
            <a:r>
              <a:rPr lang="en-US" dirty="0"/>
              <a:t>.</a:t>
            </a:r>
          </a:p>
          <a:p>
            <a:r>
              <a:rPr lang="en-US" dirty="0"/>
              <a:t>Rather than storing the user id or username, and password in cookies, we instead are opting to store a session id so that the username or password cannot be intercepted.</a:t>
            </a:r>
          </a:p>
          <a:p>
            <a:r>
              <a:rPr lang="en-US" dirty="0"/>
              <a:t>This session id will be passed to the user via-cookie and will also be stored as one of many session ids on the user in the database. </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81100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the data stored in the cookie</a:t>
            </a:r>
          </a:p>
        </p:txBody>
      </p:sp>
      <p:sp>
        <p:nvSpPr>
          <p:cNvPr id="3" name="Content Placeholder 2"/>
          <p:cNvSpPr>
            <a:spLocks noGrp="1"/>
          </p:cNvSpPr>
          <p:nvPr>
            <p:ph idx="1"/>
          </p:nvPr>
        </p:nvSpPr>
        <p:spPr/>
        <p:txBody>
          <a:bodyPr/>
          <a:lstStyle/>
          <a:p>
            <a:r>
              <a:rPr lang="en-US" dirty="0"/>
              <a:t>It is now time to make your middleware!</a:t>
            </a:r>
          </a:p>
          <a:p>
            <a:r>
              <a:rPr lang="en-US" dirty="0"/>
              <a:t>Your middleware should run on each request, and will check for a cookie containing a session ID</a:t>
            </a:r>
          </a:p>
          <a:p>
            <a:r>
              <a:rPr lang="en-US" dirty="0"/>
              <a:t>If it contains a session id, you will check the database for a single user that has that session id stored in their session id field</a:t>
            </a:r>
          </a:p>
          <a:p>
            <a:pPr lvl="1"/>
            <a:r>
              <a:rPr lang="en-US" dirty="0"/>
              <a:t>If there is a match, you’ve found your user!</a:t>
            </a:r>
          </a:p>
          <a:p>
            <a:pPr lvl="1"/>
            <a:r>
              <a:rPr lang="en-US" dirty="0"/>
              <a:t>If not, your request is coming from an unauthenticated source; expire their cookie.</a:t>
            </a:r>
          </a:p>
          <a:p>
            <a:r>
              <a:rPr lang="en-US" dirty="0"/>
              <a:t>If not, your request is coming from an unauthenticated source.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40068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the user in the request object</a:t>
            </a:r>
          </a:p>
        </p:txBody>
      </p:sp>
      <p:sp>
        <p:nvSpPr>
          <p:cNvPr id="3" name="Content Placeholder 2"/>
          <p:cNvSpPr>
            <a:spLocks noGrp="1"/>
          </p:cNvSpPr>
          <p:nvPr>
            <p:ph idx="1"/>
          </p:nvPr>
        </p:nvSpPr>
        <p:spPr/>
        <p:txBody>
          <a:bodyPr/>
          <a:lstStyle/>
          <a:p>
            <a:r>
              <a:rPr lang="en-US" dirty="0"/>
              <a:t>In your middleware, you have access to the request and the response objects, and you can add properties to them easily.</a:t>
            </a:r>
          </a:p>
          <a:p>
            <a:r>
              <a:rPr lang="en-US" dirty="0"/>
              <a:t>If you are able to associate a session id with a user, you may define a property on the </a:t>
            </a:r>
            <a:r>
              <a:rPr lang="en-US" i="1" dirty="0"/>
              <a:t>request </a:t>
            </a:r>
            <a:r>
              <a:rPr lang="en-US" dirty="0"/>
              <a:t>(or response!) object that stores the user, or some representation of them (</a:t>
            </a:r>
            <a:r>
              <a:rPr lang="en-US" dirty="0" err="1"/>
              <a:t>ie</a:t>
            </a:r>
            <a:r>
              <a:rPr lang="en-US" dirty="0"/>
              <a:t>: just storing the user id).</a:t>
            </a:r>
          </a:p>
          <a:p>
            <a:r>
              <a:rPr lang="en-US" dirty="0"/>
              <a:t>The data you store will be accessible:</a:t>
            </a:r>
          </a:p>
          <a:p>
            <a:pPr lvl="1"/>
            <a:r>
              <a:rPr lang="en-US" dirty="0"/>
              <a:t>In middleware that are defined after the authentication middleware</a:t>
            </a:r>
          </a:p>
          <a:p>
            <a:pPr lvl="1"/>
            <a:r>
              <a:rPr lang="en-US" dirty="0"/>
              <a:t>In your routes</a:t>
            </a:r>
          </a:p>
          <a:p>
            <a:r>
              <a:rPr lang="en-US" dirty="0"/>
              <a:t>If you define middleware after your authentication middleware, you can attach them to particular paths (such as </a:t>
            </a:r>
            <a:r>
              <a:rPr lang="en-US" b="1" dirty="0"/>
              <a:t>/user</a:t>
            </a:r>
            <a:r>
              <a:rPr lang="en-US" dirty="0"/>
              <a:t>) and, if a user is not logged in, you can redirect them. You can also do things such as check on other paths (</a:t>
            </a:r>
            <a:r>
              <a:rPr lang="en-US" dirty="0" err="1"/>
              <a:t>ie</a:t>
            </a:r>
            <a:r>
              <a:rPr lang="en-US" dirty="0"/>
              <a:t>: </a:t>
            </a:r>
            <a:r>
              <a:rPr lang="en-US" b="1" dirty="0"/>
              <a:t>/admin</a:t>
            </a:r>
            <a:r>
              <a:rPr lang="en-US" dirty="0"/>
              <a:t>) to see if the user has permission to access those paths, and redirect if not.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4764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Out</a:t>
            </a:r>
          </a:p>
        </p:txBody>
      </p:sp>
      <p:sp>
        <p:nvSpPr>
          <p:cNvPr id="3" name="Content Placeholder 2"/>
          <p:cNvSpPr>
            <a:spLocks noGrp="1"/>
          </p:cNvSpPr>
          <p:nvPr>
            <p:ph idx="1"/>
          </p:nvPr>
        </p:nvSpPr>
        <p:spPr/>
        <p:txBody>
          <a:bodyPr/>
          <a:lstStyle/>
          <a:p>
            <a:r>
              <a:rPr lang="en-US" dirty="0"/>
              <a:t>Logging out is extremely easy, and only has two steps!</a:t>
            </a:r>
          </a:p>
          <a:p>
            <a:pPr lvl="1"/>
            <a:r>
              <a:rPr lang="en-US" dirty="0"/>
              <a:t>After hitting a logout route, you will expire the cookie for the session id </a:t>
            </a:r>
          </a:p>
          <a:p>
            <a:pPr lvl="1"/>
            <a:r>
              <a:rPr lang="en-US" dirty="0"/>
              <a:t>You will remove the session id from the user’s session id list</a:t>
            </a:r>
          </a:p>
          <a:p>
            <a:pPr lvl="1"/>
            <a:r>
              <a:rPr lang="en-US" dirty="0"/>
              <a:t>You will invalidate any other cookies that are relevant to the user.</a:t>
            </a:r>
          </a:p>
          <a:p>
            <a:r>
              <a:rPr lang="en-US" dirty="0"/>
              <a:t>By doing both of those, you will have successfully invalidated the session and the user will no longer be authenticated.</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4823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middleware?</a:t>
            </a:r>
          </a:p>
        </p:txBody>
      </p:sp>
      <p:sp>
        <p:nvSpPr>
          <p:cNvPr id="3" name="Content Placeholder 2"/>
          <p:cNvSpPr>
            <a:spLocks noGrp="1"/>
          </p:cNvSpPr>
          <p:nvPr>
            <p:ph idx="1"/>
          </p:nvPr>
        </p:nvSpPr>
        <p:spPr/>
        <p:txBody>
          <a:bodyPr>
            <a:normAutofit/>
          </a:bodyPr>
          <a:lstStyle/>
          <a:p>
            <a:r>
              <a:rPr lang="en-US" dirty="0"/>
              <a:t>A middleware is a function that has access to the request and response objects</a:t>
            </a:r>
          </a:p>
          <a:p>
            <a:r>
              <a:rPr lang="en-US" dirty="0"/>
              <a:t>These functions can:</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a:p>
            <a:r>
              <a:rPr lang="en-US" dirty="0"/>
              <a:t>You can apply middleware to the entire application, or portions of the application</a:t>
            </a:r>
          </a:p>
          <a:p>
            <a:pPr lvl="1"/>
            <a:r>
              <a:rPr lang="en-US" dirty="0"/>
              <a:t>You can apply it to a portion of the application by supplying a path as the first parameter to the middleware function</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1478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Uses for Middleware</a:t>
            </a:r>
          </a:p>
        </p:txBody>
      </p:sp>
      <p:sp>
        <p:nvSpPr>
          <p:cNvPr id="3" name="Content Placeholder 2"/>
          <p:cNvSpPr>
            <a:spLocks noGrp="1"/>
          </p:cNvSpPr>
          <p:nvPr>
            <p:ph idx="1"/>
          </p:nvPr>
        </p:nvSpPr>
        <p:spPr/>
        <p:txBody>
          <a:bodyPr/>
          <a:lstStyle/>
          <a:p>
            <a:r>
              <a:rPr lang="en-US" dirty="0" err="1"/>
              <a:t>Middlewares</a:t>
            </a:r>
            <a:r>
              <a:rPr lang="en-US" dirty="0"/>
              <a:t> are useful for a number of reasons, and have many common uses</a:t>
            </a:r>
          </a:p>
          <a:p>
            <a:pPr lvl="1"/>
            <a:r>
              <a:rPr lang="en-US" dirty="0"/>
              <a:t>Logging requests</a:t>
            </a:r>
          </a:p>
          <a:p>
            <a:pPr lvl="1"/>
            <a:r>
              <a:rPr lang="en-US" dirty="0"/>
              <a:t>Authentication</a:t>
            </a:r>
          </a:p>
          <a:p>
            <a:pPr lvl="1"/>
            <a:r>
              <a:rPr lang="en-US" dirty="0"/>
              <a:t>Access control</a:t>
            </a:r>
          </a:p>
          <a:p>
            <a:pPr lvl="1"/>
            <a:r>
              <a:rPr lang="en-US" dirty="0"/>
              <a:t>Caching data</a:t>
            </a:r>
          </a:p>
          <a:p>
            <a:pPr lvl="1"/>
            <a:r>
              <a:rPr lang="en-US" dirty="0"/>
              <a:t>Serialization</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56148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middleware</a:t>
            </a:r>
          </a:p>
        </p:txBody>
      </p:sp>
      <p:sp>
        <p:nvSpPr>
          <p:cNvPr id="3" name="Content Placeholder 2"/>
          <p:cNvSpPr>
            <a:spLocks noGrp="1"/>
          </p:cNvSpPr>
          <p:nvPr>
            <p:ph idx="1"/>
          </p:nvPr>
        </p:nvSpPr>
        <p:spPr/>
        <p:txBody>
          <a:bodyPr/>
          <a:lstStyle/>
          <a:p>
            <a:r>
              <a:rPr lang="en-US" dirty="0"/>
              <a:t>Writing a middleware is extremely easy</a:t>
            </a:r>
          </a:p>
          <a:p>
            <a:pPr lvl="1"/>
            <a:r>
              <a:rPr lang="en-US" dirty="0"/>
              <a:t>Register your middleware, optionally providing a path to apply that middleware to</a:t>
            </a:r>
          </a:p>
          <a:p>
            <a:pPr lvl="1"/>
            <a:r>
              <a:rPr lang="en-US" dirty="0"/>
              <a:t>Have your middleware perform a task and when done:</a:t>
            </a:r>
          </a:p>
          <a:p>
            <a:pPr lvl="2"/>
            <a:r>
              <a:rPr lang="en-US" dirty="0"/>
              <a:t>Have your middleware end the response</a:t>
            </a:r>
          </a:p>
          <a:p>
            <a:pPr lvl="2"/>
            <a:r>
              <a:rPr lang="en-US" dirty="0"/>
              <a:t>Have your middleware call the next middleware</a:t>
            </a:r>
          </a:p>
          <a:p>
            <a:r>
              <a:rPr lang="en-US" dirty="0"/>
              <a:t>As an example, see the </a:t>
            </a:r>
            <a:r>
              <a:rPr lang="en-US" i="1" dirty="0" err="1"/>
              <a:t>server.js</a:t>
            </a:r>
            <a:r>
              <a:rPr lang="en-US" dirty="0"/>
              <a:t> file, which has several middleware: </a:t>
            </a:r>
          </a:p>
          <a:p>
            <a:pPr lvl="1"/>
            <a:r>
              <a:rPr lang="en-US" dirty="0"/>
              <a:t>One which will count the number of requests made to your website</a:t>
            </a:r>
          </a:p>
          <a:p>
            <a:pPr lvl="1"/>
            <a:r>
              <a:rPr lang="en-US" dirty="0"/>
              <a:t>One which will count the number of requests that have been made to the current path</a:t>
            </a:r>
          </a:p>
          <a:p>
            <a:pPr lvl="1"/>
            <a:r>
              <a:rPr lang="en-US" dirty="0"/>
              <a:t>One which will log the last time the user has made a request, and store it in a cookie.</a:t>
            </a:r>
          </a:p>
          <a:p>
            <a:pPr lvl="1"/>
            <a:r>
              <a:rPr lang="en-US" dirty="0"/>
              <a:t>One which will deny all users access to the </a:t>
            </a:r>
            <a:r>
              <a:rPr lang="en-US" i="1" dirty="0"/>
              <a:t>/admin </a:t>
            </a:r>
            <a:r>
              <a:rPr lang="en-US" dirty="0"/>
              <a:t>path.</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1648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879569-376B-6C46-9D28-D62B9CE32555}"/>
              </a:ext>
            </a:extLst>
          </p:cNvPr>
          <p:cNvSpPr>
            <a:spLocks noGrp="1"/>
          </p:cNvSpPr>
          <p:nvPr>
            <p:ph type="ctrTitle"/>
          </p:nvPr>
        </p:nvSpPr>
        <p:spPr/>
        <p:txBody>
          <a:bodyPr/>
          <a:lstStyle/>
          <a:p>
            <a:r>
              <a:rPr lang="en-US" dirty="0"/>
              <a:t>Authentication and Authorization</a:t>
            </a:r>
          </a:p>
        </p:txBody>
      </p:sp>
      <p:sp>
        <p:nvSpPr>
          <p:cNvPr id="6" name="Subtitle 5">
            <a:extLst>
              <a:ext uri="{FF2B5EF4-FFF2-40B4-BE49-F238E27FC236}">
                <a16:creationId xmlns:a16="http://schemas.microsoft.com/office/drawing/2014/main" id="{98EEDB94-1F7D-6B4D-BF26-1573ABFB0ED8}"/>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64611906-8F74-FE45-B98A-D1418CC8132D}"/>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01613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5460-F08B-4940-9FFA-FE212AD71EDA}"/>
              </a:ext>
            </a:extLst>
          </p:cNvPr>
          <p:cNvSpPr>
            <a:spLocks noGrp="1"/>
          </p:cNvSpPr>
          <p:nvPr>
            <p:ph type="title"/>
          </p:nvPr>
        </p:nvSpPr>
        <p:spPr/>
        <p:txBody>
          <a:bodyPr/>
          <a:lstStyle/>
          <a:p>
            <a:r>
              <a:rPr lang="en-US" dirty="0"/>
              <a:t>What is authentication?</a:t>
            </a:r>
          </a:p>
        </p:txBody>
      </p:sp>
      <p:sp>
        <p:nvSpPr>
          <p:cNvPr id="3" name="Content Placeholder 2">
            <a:extLst>
              <a:ext uri="{FF2B5EF4-FFF2-40B4-BE49-F238E27FC236}">
                <a16:creationId xmlns:a16="http://schemas.microsoft.com/office/drawing/2014/main" id="{0CC5EB58-4B7D-A74D-A812-EC7020A724D5}"/>
              </a:ext>
            </a:extLst>
          </p:cNvPr>
          <p:cNvSpPr>
            <a:spLocks noGrp="1"/>
          </p:cNvSpPr>
          <p:nvPr>
            <p:ph idx="1"/>
          </p:nvPr>
        </p:nvSpPr>
        <p:spPr/>
        <p:txBody>
          <a:bodyPr/>
          <a:lstStyle/>
          <a:p>
            <a:r>
              <a:rPr lang="en-US" dirty="0"/>
              <a:t>Authentication is the process of verifying what user is currently operating in a system. You would be most familiar with it through the use of usernames and passwords.</a:t>
            </a:r>
          </a:p>
          <a:p>
            <a:r>
              <a:rPr lang="en-US" dirty="0"/>
              <a:t>For example, on </a:t>
            </a:r>
            <a:r>
              <a:rPr lang="en-US" dirty="0" err="1"/>
              <a:t>MyStevens</a:t>
            </a:r>
            <a:r>
              <a:rPr lang="en-US" dirty="0"/>
              <a:t>, you are authenticated by supplying your Stevens username and password. By providing this data, the system sends a Cookie to your browser that stores a session id that associates your requests to your user account.</a:t>
            </a:r>
          </a:p>
        </p:txBody>
      </p:sp>
      <p:sp>
        <p:nvSpPr>
          <p:cNvPr id="4" name="Footer Placeholder 3">
            <a:extLst>
              <a:ext uri="{FF2B5EF4-FFF2-40B4-BE49-F238E27FC236}">
                <a16:creationId xmlns:a16="http://schemas.microsoft.com/office/drawing/2014/main" id="{0A62D4E9-EEFD-E64E-A105-47A251F8BDC2}"/>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07355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DF58-05A3-C141-A411-6E478A5FD804}"/>
              </a:ext>
            </a:extLst>
          </p:cNvPr>
          <p:cNvSpPr>
            <a:spLocks noGrp="1"/>
          </p:cNvSpPr>
          <p:nvPr>
            <p:ph type="title"/>
          </p:nvPr>
        </p:nvSpPr>
        <p:spPr/>
        <p:txBody>
          <a:bodyPr/>
          <a:lstStyle/>
          <a:p>
            <a:r>
              <a:rPr lang="en-US" dirty="0"/>
              <a:t>What is authorization?</a:t>
            </a:r>
          </a:p>
        </p:txBody>
      </p:sp>
      <p:sp>
        <p:nvSpPr>
          <p:cNvPr id="3" name="Content Placeholder 2">
            <a:extLst>
              <a:ext uri="{FF2B5EF4-FFF2-40B4-BE49-F238E27FC236}">
                <a16:creationId xmlns:a16="http://schemas.microsoft.com/office/drawing/2014/main" id="{C9523AEE-182C-2942-959B-EA5D8F2CB9BC}"/>
              </a:ext>
            </a:extLst>
          </p:cNvPr>
          <p:cNvSpPr>
            <a:spLocks noGrp="1"/>
          </p:cNvSpPr>
          <p:nvPr>
            <p:ph idx="1"/>
          </p:nvPr>
        </p:nvSpPr>
        <p:spPr/>
        <p:txBody>
          <a:bodyPr/>
          <a:lstStyle/>
          <a:p>
            <a:r>
              <a:rPr lang="en-US" dirty="0"/>
              <a:t>Authorization and authentication are often confused. While </a:t>
            </a:r>
            <a:r>
              <a:rPr lang="en-US" b="1" dirty="0"/>
              <a:t>authentication</a:t>
            </a:r>
            <a:r>
              <a:rPr lang="en-US" dirty="0"/>
              <a:t> handles </a:t>
            </a:r>
            <a:r>
              <a:rPr lang="en-US" b="1" dirty="0"/>
              <a:t>who</a:t>
            </a:r>
            <a:r>
              <a:rPr lang="en-US" dirty="0"/>
              <a:t> you are, </a:t>
            </a:r>
            <a:r>
              <a:rPr lang="en-US" b="1" dirty="0"/>
              <a:t>authorization</a:t>
            </a:r>
            <a:r>
              <a:rPr lang="en-US" dirty="0"/>
              <a:t> is the process of validating </a:t>
            </a:r>
            <a:r>
              <a:rPr lang="en-US" b="1" dirty="0"/>
              <a:t>what you can access</a:t>
            </a:r>
            <a:r>
              <a:rPr lang="en-US" dirty="0"/>
              <a:t>.</a:t>
            </a:r>
          </a:p>
          <a:p>
            <a:r>
              <a:rPr lang="en-US" dirty="0"/>
              <a:t>For example, as a faculty member, my user account is authorized to input grades to student accounts, whereas student accounts are not.</a:t>
            </a:r>
          </a:p>
          <a:p>
            <a:pPr lvl="1"/>
            <a:r>
              <a:rPr lang="en-US" dirty="0"/>
              <a:t>Even more granular, I am authorized in the system for CS-546 grades, but not CS-146</a:t>
            </a:r>
          </a:p>
          <a:p>
            <a:r>
              <a:rPr lang="en-US" dirty="0"/>
              <a:t>Authorization comes in many forms; typically, you will see three or more layers of authorization</a:t>
            </a:r>
          </a:p>
          <a:p>
            <a:pPr lvl="1"/>
            <a:r>
              <a:rPr lang="en-US" dirty="0"/>
              <a:t>Public facing pages; even users that are not authenticated can see these pages. For example, your home page or login page would be public facing</a:t>
            </a:r>
          </a:p>
          <a:p>
            <a:pPr lvl="1"/>
            <a:r>
              <a:rPr lang="en-US" dirty="0"/>
              <a:t>Authenticated only pages; pages that all authenticated users can see</a:t>
            </a:r>
          </a:p>
          <a:p>
            <a:pPr lvl="1"/>
            <a:r>
              <a:rPr lang="en-US" dirty="0"/>
              <a:t>Role or claim based pages; pages that users can only see if they have certain account types, such as faculty being able to access grading features whereas students cannot</a:t>
            </a:r>
          </a:p>
        </p:txBody>
      </p:sp>
      <p:sp>
        <p:nvSpPr>
          <p:cNvPr id="4" name="Footer Placeholder 3">
            <a:extLst>
              <a:ext uri="{FF2B5EF4-FFF2-40B4-BE49-F238E27FC236}">
                <a16:creationId xmlns:a16="http://schemas.microsoft.com/office/drawing/2014/main" id="{0D348155-C63E-3746-8B76-0CE83FF223A8}"/>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1164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D384-FEDF-2546-9495-BAC4875B3D6D}"/>
              </a:ext>
            </a:extLst>
          </p:cNvPr>
          <p:cNvSpPr>
            <a:spLocks noGrp="1"/>
          </p:cNvSpPr>
          <p:nvPr>
            <p:ph type="title"/>
          </p:nvPr>
        </p:nvSpPr>
        <p:spPr/>
        <p:txBody>
          <a:bodyPr/>
          <a:lstStyle/>
          <a:p>
            <a:r>
              <a:rPr lang="en-US" dirty="0"/>
              <a:t>What are ways we can authenticate?</a:t>
            </a:r>
          </a:p>
        </p:txBody>
      </p:sp>
      <p:sp>
        <p:nvSpPr>
          <p:cNvPr id="3" name="Content Placeholder 2">
            <a:extLst>
              <a:ext uri="{FF2B5EF4-FFF2-40B4-BE49-F238E27FC236}">
                <a16:creationId xmlns:a16="http://schemas.microsoft.com/office/drawing/2014/main" id="{87FB5B1C-3274-7D4F-9A13-E69A4A48000A}"/>
              </a:ext>
            </a:extLst>
          </p:cNvPr>
          <p:cNvSpPr>
            <a:spLocks noGrp="1"/>
          </p:cNvSpPr>
          <p:nvPr>
            <p:ph idx="1"/>
          </p:nvPr>
        </p:nvSpPr>
        <p:spPr/>
        <p:txBody>
          <a:bodyPr/>
          <a:lstStyle/>
          <a:p>
            <a:r>
              <a:rPr lang="en-US" dirty="0"/>
              <a:t>There are many strategies to authenticate an HTTP Request. We will fully explore </a:t>
            </a:r>
            <a:r>
              <a:rPr lang="en-US" b="1" dirty="0"/>
              <a:t>cookie based authentication</a:t>
            </a:r>
            <a:r>
              <a:rPr lang="en-US" dirty="0"/>
              <a:t> in a later section.</a:t>
            </a:r>
          </a:p>
          <a:p>
            <a:r>
              <a:rPr lang="en-US" dirty="0"/>
              <a:t>Some other common authentication strategies:</a:t>
            </a:r>
          </a:p>
          <a:p>
            <a:pPr lvl="1"/>
            <a:r>
              <a:rPr lang="en-US" dirty="0"/>
              <a:t>Token based authentication; passing an API token in the </a:t>
            </a:r>
            <a:r>
              <a:rPr lang="en-US" dirty="0" err="1"/>
              <a:t>querystring</a:t>
            </a:r>
            <a:r>
              <a:rPr lang="en-US" dirty="0"/>
              <a:t> to validate that you are a particular user</a:t>
            </a:r>
          </a:p>
          <a:p>
            <a:pPr lvl="1"/>
            <a:r>
              <a:rPr lang="en-US" dirty="0">
                <a:hlinkClick r:id="rId2"/>
              </a:rPr>
              <a:t>Basic Access Authentication</a:t>
            </a:r>
            <a:r>
              <a:rPr lang="en-US" dirty="0"/>
              <a:t>; providing a username and password on every HTTP request</a:t>
            </a:r>
          </a:p>
          <a:p>
            <a:pPr lvl="1"/>
            <a:r>
              <a:rPr lang="en-US" dirty="0">
                <a:hlinkClick r:id="rId3"/>
              </a:rPr>
              <a:t>JWT Tokens</a:t>
            </a:r>
            <a:r>
              <a:rPr lang="en-US" dirty="0"/>
              <a:t> being used for authentication</a:t>
            </a:r>
          </a:p>
        </p:txBody>
      </p:sp>
      <p:sp>
        <p:nvSpPr>
          <p:cNvPr id="4" name="Footer Placeholder 3">
            <a:extLst>
              <a:ext uri="{FF2B5EF4-FFF2-40B4-BE49-F238E27FC236}">
                <a16:creationId xmlns:a16="http://schemas.microsoft.com/office/drawing/2014/main" id="{833350EE-5B8F-124B-B6B1-3C735DA1B777}"/>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5795586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14657</TotalTime>
  <Words>2189</Words>
  <Application>Microsoft Macintosh PowerPoint</Application>
  <PresentationFormat>Widescreen</PresentationFormat>
  <Paragraphs>169</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Courier New</vt:lpstr>
      <vt:lpstr>Retrospect</vt:lpstr>
      <vt:lpstr>Lecture 10: Middleware and Authentication</vt:lpstr>
      <vt:lpstr>Middleware</vt:lpstr>
      <vt:lpstr>What is middleware?</vt:lpstr>
      <vt:lpstr>Practical Uses for Middleware</vt:lpstr>
      <vt:lpstr>Writing a middleware</vt:lpstr>
      <vt:lpstr>Authentication and Authorization</vt:lpstr>
      <vt:lpstr>What is authentication?</vt:lpstr>
      <vt:lpstr>What is authorization?</vt:lpstr>
      <vt:lpstr>What are ways we can authenticate?</vt:lpstr>
      <vt:lpstr>How can we authorize requests?</vt:lpstr>
      <vt:lpstr>Using cookies</vt:lpstr>
      <vt:lpstr>What is a cookie?</vt:lpstr>
      <vt:lpstr>Installing the cookie-parser package</vt:lpstr>
      <vt:lpstr>Using cookies</vt:lpstr>
      <vt:lpstr>Example</vt:lpstr>
      <vt:lpstr>Cookie Based Authentication using Express, Middleware, and MongoDB</vt:lpstr>
      <vt:lpstr>What is authentication?</vt:lpstr>
      <vt:lpstr>Implementing Authentication</vt:lpstr>
      <vt:lpstr>Creating and Storing Users</vt:lpstr>
      <vt:lpstr>Allowing users to login via a form</vt:lpstr>
      <vt:lpstr>Storing session data in a cookie</vt:lpstr>
      <vt:lpstr>Validating the data stored in the cookie</vt:lpstr>
      <vt:lpstr>Storing the user in the request object</vt:lpstr>
      <vt:lpstr>Logging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1084</cp:revision>
  <cp:lastPrinted>2017-03-31T00:50:53Z</cp:lastPrinted>
  <dcterms:created xsi:type="dcterms:W3CDTF">2015-08-31T04:24:31Z</dcterms:created>
  <dcterms:modified xsi:type="dcterms:W3CDTF">2018-08-20T03:40:43Z</dcterms:modified>
</cp:coreProperties>
</file>