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89"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8512"/>
    <p:restoredTop sz="76786"/>
  </p:normalViewPr>
  <p:slideViewPr>
    <p:cSldViewPr snapToGrid="0" snapToObjects="1">
      <p:cViewPr varScale="1">
        <p:scale>
          <a:sx n="96" d="100"/>
          <a:sy n="96" d="100"/>
        </p:scale>
        <p:origin x="408" y="160"/>
      </p:cViewPr>
      <p:guideLst/>
    </p:cSldViewPr>
  </p:slideViewPr>
  <p:notesTextViewPr>
    <p:cViewPr>
      <p:scale>
        <a:sx n="105" d="100"/>
        <a:sy n="105"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0CC0BD0-258B-0C4C-83AC-C5A63C8008AB}" type="datetimeFigureOut">
              <a:rPr lang="en-US" smtClean="0"/>
              <a:t>8/19/18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3145C16-070A-C64A-91F4-136D4B33E94F}" type="slidenum">
              <a:rPr lang="en-US" smtClean="0"/>
              <a:t>‹#›</a:t>
            </a:fld>
            <a:endParaRPr lang="en-US"/>
          </a:p>
        </p:txBody>
      </p:sp>
    </p:spTree>
    <p:extLst>
      <p:ext uri="{BB962C8B-B14F-4D97-AF65-F5344CB8AC3E}">
        <p14:creationId xmlns:p14="http://schemas.microsoft.com/office/powerpoint/2010/main" val="16168399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145C16-070A-C64A-91F4-136D4B33E94F}" type="slidenum">
              <a:rPr lang="en-US" smtClean="0"/>
              <a:t>1</a:t>
            </a:fld>
            <a:endParaRPr lang="en-US"/>
          </a:p>
        </p:txBody>
      </p:sp>
    </p:spTree>
    <p:extLst>
      <p:ext uri="{BB962C8B-B14F-4D97-AF65-F5344CB8AC3E}">
        <p14:creationId xmlns:p14="http://schemas.microsoft.com/office/powerpoint/2010/main" val="21189751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28F9328-4033-AC43-9A49-26273BD7D673}" type="datetime1">
              <a:rPr lang="en-US" smtClean="0"/>
              <a:t>8/19/18</a:t>
            </a:fld>
            <a:endParaRPr lang="en-US" dirty="0"/>
          </a:p>
        </p:txBody>
      </p:sp>
      <p:sp>
        <p:nvSpPr>
          <p:cNvPr id="5" name="Footer Placeholder 4"/>
          <p:cNvSpPr>
            <a:spLocks noGrp="1"/>
          </p:cNvSpPr>
          <p:nvPr>
            <p:ph type="ftr" sz="quarter" idx="11"/>
          </p:nvPr>
        </p:nvSpPr>
        <p:spPr/>
        <p:txBody>
          <a:bodyPr/>
          <a:lstStyle/>
          <a:p>
            <a:r>
              <a:rPr lang="en-US" dirty="0"/>
              <a:t>© 2018 STEVENS INSTITUTE OF TECHNOLOGY</a:t>
            </a:r>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3055CB-105C-8542-A786-E4D0F9FD20A5}" type="datetime1">
              <a:rPr lang="en-US" smtClean="0"/>
              <a:t>8/19/18</a:t>
            </a:fld>
            <a:endParaRPr lang="en-US" dirty="0"/>
          </a:p>
        </p:txBody>
      </p:sp>
      <p:sp>
        <p:nvSpPr>
          <p:cNvPr id="5" name="Footer Placeholder 4"/>
          <p:cNvSpPr>
            <a:spLocks noGrp="1"/>
          </p:cNvSpPr>
          <p:nvPr>
            <p:ph type="ftr" sz="quarter" idx="11"/>
          </p:nvPr>
        </p:nvSpPr>
        <p:spPr/>
        <p:txBody>
          <a:bodyPr/>
          <a:lstStyle/>
          <a:p>
            <a:r>
              <a:rPr lang="en-US" dirty="0"/>
              <a:t>© 2018 STEVENS INSTITUTE OF TECHNOLOGY</a:t>
            </a:r>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927C0E4-D20A-AB47-B9F4-76DE377A5DEC}" type="datetime1">
              <a:rPr lang="en-US" smtClean="0"/>
              <a:t>8/19/18</a:t>
            </a:fld>
            <a:endParaRPr lang="en-US" dirty="0"/>
          </a:p>
        </p:txBody>
      </p:sp>
      <p:sp>
        <p:nvSpPr>
          <p:cNvPr id="5" name="Footer Placeholder 4"/>
          <p:cNvSpPr>
            <a:spLocks noGrp="1"/>
          </p:cNvSpPr>
          <p:nvPr>
            <p:ph type="ftr" sz="quarter" idx="11"/>
          </p:nvPr>
        </p:nvSpPr>
        <p:spPr/>
        <p:txBody>
          <a:bodyPr/>
          <a:lstStyle/>
          <a:p>
            <a:r>
              <a:rPr lang="en-US" dirty="0"/>
              <a:t>© 2018 STEVENS INSTITUTE OF TECHNOLOGY</a:t>
            </a:r>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0BAFC7-331D-B04F-8062-35EDEB1EA2F9}" type="datetime1">
              <a:rPr lang="en-US" smtClean="0"/>
              <a:t>8/19/18</a:t>
            </a:fld>
            <a:endParaRPr lang="en-US" dirty="0"/>
          </a:p>
        </p:txBody>
      </p:sp>
      <p:sp>
        <p:nvSpPr>
          <p:cNvPr id="5" name="Footer Placeholder 4"/>
          <p:cNvSpPr>
            <a:spLocks noGrp="1"/>
          </p:cNvSpPr>
          <p:nvPr>
            <p:ph type="ftr" sz="quarter" idx="11"/>
          </p:nvPr>
        </p:nvSpPr>
        <p:spPr/>
        <p:txBody>
          <a:bodyPr/>
          <a:lstStyle/>
          <a:p>
            <a:r>
              <a:rPr lang="en-US" dirty="0"/>
              <a:t>© 2018 STEVENS INSTITUTE OF TECHNOLOGY</a:t>
            </a:r>
          </a:p>
        </p:txBody>
      </p:sp>
      <p:sp>
        <p:nvSpPr>
          <p:cNvPr id="6" name="Slide Number Placeholder 5"/>
          <p:cNvSpPr>
            <a:spLocks noGrp="1"/>
          </p:cNvSpPr>
          <p:nvPr>
            <p:ph type="sldNum" sz="quarter" idx="12"/>
          </p:nvPr>
        </p:nvSpPr>
        <p:spPr/>
        <p:txBody>
          <a:bodyPr/>
          <a:lstStyle/>
          <a:p>
            <a:fld id="{6113E31D-E2AB-40D1-8B51-AFA5AFEF393A}"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92FBA0E-850D-3541-A4DC-225352FEBC87}" type="datetime1">
              <a:rPr lang="en-US" smtClean="0"/>
              <a:t>8/19/18</a:t>
            </a:fld>
            <a:endParaRPr lang="en-US" dirty="0"/>
          </a:p>
        </p:txBody>
      </p:sp>
      <p:sp>
        <p:nvSpPr>
          <p:cNvPr id="5" name="Footer Placeholder 4"/>
          <p:cNvSpPr>
            <a:spLocks noGrp="1"/>
          </p:cNvSpPr>
          <p:nvPr>
            <p:ph type="ftr" sz="quarter" idx="11"/>
          </p:nvPr>
        </p:nvSpPr>
        <p:spPr/>
        <p:txBody>
          <a:bodyPr/>
          <a:lstStyle/>
          <a:p>
            <a:r>
              <a:rPr lang="en-US" dirty="0"/>
              <a:t>© 2018 STEVENS INSTITUTE OF TECHNOLOGY</a:t>
            </a:r>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E77F5C0-74FC-524B-AA14-91449E459FDD}" type="datetime1">
              <a:rPr lang="en-US" smtClean="0"/>
              <a:t>8/19/18</a:t>
            </a:fld>
            <a:endParaRPr lang="en-US" dirty="0"/>
          </a:p>
        </p:txBody>
      </p:sp>
      <p:sp>
        <p:nvSpPr>
          <p:cNvPr id="6" name="Footer Placeholder 5"/>
          <p:cNvSpPr>
            <a:spLocks noGrp="1"/>
          </p:cNvSpPr>
          <p:nvPr>
            <p:ph type="ftr" sz="quarter" idx="11"/>
          </p:nvPr>
        </p:nvSpPr>
        <p:spPr/>
        <p:txBody>
          <a:bodyPr/>
          <a:lstStyle/>
          <a:p>
            <a:r>
              <a:rPr lang="en-US" dirty="0"/>
              <a:t>© 2018 STEVENS INSTITUTE OF TECHNOLOGY</a:t>
            </a:r>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53FC418-B6CD-7E44-AF95-3528792C090F}" type="datetime1">
              <a:rPr lang="en-US" smtClean="0"/>
              <a:t>8/19/18</a:t>
            </a:fld>
            <a:endParaRPr lang="en-US" dirty="0"/>
          </a:p>
        </p:txBody>
      </p:sp>
      <p:sp>
        <p:nvSpPr>
          <p:cNvPr id="8" name="Footer Placeholder 7"/>
          <p:cNvSpPr>
            <a:spLocks noGrp="1"/>
          </p:cNvSpPr>
          <p:nvPr>
            <p:ph type="ftr" sz="quarter" idx="11"/>
          </p:nvPr>
        </p:nvSpPr>
        <p:spPr/>
        <p:txBody>
          <a:bodyPr/>
          <a:lstStyle/>
          <a:p>
            <a:r>
              <a:rPr lang="en-US" dirty="0"/>
              <a:t>© 2018 STEVENS INSTITUTE OF TECHNOLOGY</a:t>
            </a:r>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6E42B43-52DD-A541-96D7-4A76C787E426}" type="datetime1">
              <a:rPr lang="en-US" smtClean="0"/>
              <a:t>8/19/18</a:t>
            </a:fld>
            <a:endParaRPr lang="en-US" dirty="0"/>
          </a:p>
        </p:txBody>
      </p:sp>
      <p:sp>
        <p:nvSpPr>
          <p:cNvPr id="4" name="Footer Placeholder 3"/>
          <p:cNvSpPr>
            <a:spLocks noGrp="1"/>
          </p:cNvSpPr>
          <p:nvPr>
            <p:ph type="ftr" sz="quarter" idx="11"/>
          </p:nvPr>
        </p:nvSpPr>
        <p:spPr/>
        <p:txBody>
          <a:bodyPr/>
          <a:lstStyle/>
          <a:p>
            <a:r>
              <a:rPr lang="en-US" dirty="0"/>
              <a:t>© 2018 STEVENS INSTITUTE OF TECHNOLOGY</a:t>
            </a:r>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A2919231-2388-3042-98FF-B1F830D57EBE}" type="datetime1">
              <a:rPr lang="en-US" smtClean="0"/>
              <a:t>8/19/18</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dirty="0"/>
              <a:t>© 2018 STEVENS INSTITUTE OF TECHNOLOGY</a:t>
            </a:r>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F6908C47-248D-AB46-8E6F-8EA09A3DB38C}" type="datetime1">
              <a:rPr lang="en-US" smtClean="0"/>
              <a:t>8/19/18</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US" dirty="0"/>
              <a:t>© 2018 STEVENS INSTITUTE OF TECHNOLOGY</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DFB783-C0E7-5042-A318-0B159040A9A4}" type="datetime1">
              <a:rPr lang="en-US" smtClean="0"/>
              <a:t>8/19/18</a:t>
            </a:fld>
            <a:endParaRPr lang="en-US" dirty="0"/>
          </a:p>
        </p:txBody>
      </p:sp>
      <p:sp>
        <p:nvSpPr>
          <p:cNvPr id="6" name="Footer Placeholder 5"/>
          <p:cNvSpPr>
            <a:spLocks noGrp="1"/>
          </p:cNvSpPr>
          <p:nvPr>
            <p:ph type="ftr" sz="quarter" idx="11"/>
          </p:nvPr>
        </p:nvSpPr>
        <p:spPr/>
        <p:txBody>
          <a:bodyPr/>
          <a:lstStyle/>
          <a:p>
            <a:r>
              <a:rPr lang="en-US" dirty="0"/>
              <a:t>© 2018 STEVENS INSTITUTE OF TECHNOLOGY</a:t>
            </a:r>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759F8F47-B232-8548-B42C-65691FAFC42A}" type="datetime1">
              <a:rPr lang="en-US" smtClean="0"/>
              <a:t>8/19/18</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dirty="0"/>
              <a:t>© 2018 STEVENS INSTITUTE OF TECHNOLOGY</a:t>
            </a: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developer.mozilla.org/en-US/docs/Web/API/Console"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localhost:3000/jquery-dom"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hyperlink" Target="https://developer.mozilla.org/en-US/docs/Web/API/Window" TargetMode="External"/><Relationship Id="rId2" Type="http://schemas.openxmlformats.org/officeDocument/2006/relationships/hyperlink" Target="http://localhost/thewindow"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hyperlink" Target="https://developer.mozilla.org/en-US/docs/Web/API/Location" TargetMode="External"/><Relationship Id="rId2" Type="http://schemas.openxmlformats.org/officeDocument/2006/relationships/hyperlink" Target="http://localhost:3000/location"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developer.mozilla.org/en-US/docs/Web/API/Storage/LocalStorage" TargetMode="External"/><Relationship Id="rId2" Type="http://schemas.openxmlformats.org/officeDocument/2006/relationships/hyperlink" Target="http://localhost:3000/localstorage"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hyperlink" Target="https://developer.mozilla.org/en-US/docs/Web/API/Window/sessionStorage"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hyperlink" Target="https://developer.mozilla.org/en-US/docs/Web/Guide/HTML/Using_HTML5_audio_and_video"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developer.mozilla.org/en-US/docs/Web/API/Canvas_API"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developer.mozilla.org/en-US/docs/Web/API/Geolocation"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khan.github.io/tota11y/"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jquery.com/"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localhost:3000/jquery-dom" TargetMode="External"/><Relationship Id="rId2" Type="http://schemas.openxmlformats.org/officeDocument/2006/relationships/hyperlink" Target="http://api.jquery.com/"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6600"/>
              <a:t>Lecture 11: jQuery</a:t>
            </a:r>
            <a:r>
              <a:rPr lang="en-US" sz="6600" dirty="0"/>
              <a:t>, Browser Based APIs, and Fundamental Web Accessibility</a:t>
            </a:r>
          </a:p>
        </p:txBody>
      </p:sp>
      <p:sp>
        <p:nvSpPr>
          <p:cNvPr id="3" name="Subtitle 2"/>
          <p:cNvSpPr>
            <a:spLocks noGrp="1"/>
          </p:cNvSpPr>
          <p:nvPr>
            <p:ph type="subTitle" idx="1"/>
          </p:nvPr>
        </p:nvSpPr>
        <p:spPr/>
        <p:txBody>
          <a:bodyPr/>
          <a:lstStyle/>
          <a:p>
            <a:r>
              <a:rPr lang="en-US" dirty="0"/>
              <a:t>CS-546 – Web Programming</a:t>
            </a:r>
          </a:p>
        </p:txBody>
      </p:sp>
      <p:sp>
        <p:nvSpPr>
          <p:cNvPr id="4" name="Footer Placeholder 3"/>
          <p:cNvSpPr>
            <a:spLocks noGrp="1"/>
          </p:cNvSpPr>
          <p:nvPr>
            <p:ph type="ftr" sz="quarter" idx="11"/>
          </p:nvPr>
        </p:nvSpPr>
        <p:spPr/>
        <p:txBody>
          <a:bodyPr/>
          <a:lstStyle/>
          <a:p>
            <a:r>
              <a:rPr lang="en-US" dirty="0"/>
              <a:t>© 2018 STEVENS INSTITUTE OF TECHNOLOGY</a:t>
            </a:r>
          </a:p>
        </p:txBody>
      </p:sp>
      <p:sp>
        <p:nvSpPr>
          <p:cNvPr id="5" name="TextBox 4">
            <a:extLst>
              <a:ext uri="{FF2B5EF4-FFF2-40B4-BE49-F238E27FC236}">
                <a16:creationId xmlns:a16="http://schemas.microsoft.com/office/drawing/2014/main" id="{D4D948B4-539C-B64F-9539-51872E85801A}"/>
              </a:ext>
            </a:extLst>
          </p:cNvPr>
          <p:cNvSpPr txBox="1"/>
          <p:nvPr/>
        </p:nvSpPr>
        <p:spPr>
          <a:xfrm>
            <a:off x="5181600" y="6732104"/>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9782365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Console Object</a:t>
            </a:r>
          </a:p>
        </p:txBody>
      </p:sp>
      <p:sp>
        <p:nvSpPr>
          <p:cNvPr id="3" name="Content Placeholder 2"/>
          <p:cNvSpPr>
            <a:spLocks noGrp="1"/>
          </p:cNvSpPr>
          <p:nvPr>
            <p:ph idx="1"/>
          </p:nvPr>
        </p:nvSpPr>
        <p:spPr/>
        <p:txBody>
          <a:bodyPr/>
          <a:lstStyle/>
          <a:p>
            <a:r>
              <a:rPr lang="en-US" dirty="0"/>
              <a:t>As you may have noticed while developing in </a:t>
            </a:r>
            <a:r>
              <a:rPr lang="en-US" dirty="0" err="1"/>
              <a:t>Node.js</a:t>
            </a:r>
            <a:r>
              <a:rPr lang="en-US" dirty="0"/>
              <a:t>, there is a handy object called the </a:t>
            </a:r>
            <a:r>
              <a:rPr lang="en-US" i="1" dirty="0"/>
              <a:t>console</a:t>
            </a:r>
            <a:r>
              <a:rPr lang="en-US" dirty="0"/>
              <a:t> object that allows us to log output.</a:t>
            </a:r>
          </a:p>
          <a:p>
            <a:r>
              <a:rPr lang="en-US" dirty="0"/>
              <a:t>The console object exists in our browser, and we can see it from developer consoles</a:t>
            </a:r>
          </a:p>
          <a:p>
            <a:pPr lvl="1"/>
            <a:r>
              <a:rPr lang="en-US" dirty="0"/>
              <a:t>Most browsers have built in consoles</a:t>
            </a:r>
          </a:p>
          <a:p>
            <a:pPr lvl="1"/>
            <a:r>
              <a:rPr lang="en-US" dirty="0"/>
              <a:t>Some browsers have extensions such as Firebug with more robust developer tools, including consoles</a:t>
            </a:r>
          </a:p>
          <a:p>
            <a:r>
              <a:rPr lang="en-US" dirty="0"/>
              <a:t>The console object exposes many ways to log different types of information and provides many other useful tools, such as profiling methods.</a:t>
            </a:r>
          </a:p>
          <a:p>
            <a:r>
              <a:rPr lang="en-US" dirty="0"/>
              <a:t>More about console</a:t>
            </a:r>
          </a:p>
          <a:p>
            <a:pPr lvl="1"/>
            <a:r>
              <a:rPr lang="en-US" dirty="0">
                <a:hlinkClick r:id="rId2"/>
              </a:rPr>
              <a:t>https://developer.mozilla.org/en-US/docs/Web/API/Console</a:t>
            </a:r>
            <a:endParaRPr lang="en-US" dirty="0"/>
          </a:p>
          <a:p>
            <a:pPr lvl="1"/>
            <a:endParaRPr lang="en-US" dirty="0"/>
          </a:p>
        </p:txBody>
      </p:sp>
    </p:spTree>
    <p:extLst>
      <p:ext uri="{BB962C8B-B14F-4D97-AF65-F5344CB8AC3E}">
        <p14:creationId xmlns:p14="http://schemas.microsoft.com/office/powerpoint/2010/main" val="7884401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Debugging with the Console</a:t>
            </a:r>
          </a:p>
        </p:txBody>
      </p:sp>
      <p:sp>
        <p:nvSpPr>
          <p:cNvPr id="3" name="Content Placeholder 2"/>
          <p:cNvSpPr>
            <a:spLocks noGrp="1"/>
          </p:cNvSpPr>
          <p:nvPr>
            <p:ph idx="1"/>
          </p:nvPr>
        </p:nvSpPr>
        <p:spPr/>
        <p:txBody>
          <a:bodyPr/>
          <a:lstStyle/>
          <a:p>
            <a:r>
              <a:rPr lang="en-US" dirty="0"/>
              <a:t>The console allows you to debug your application easily, since it can print out objects and allow you to explore them. It also allows you to group series of messages together in order to more easily read through related messages.</a:t>
            </a:r>
          </a:p>
          <a:p>
            <a:r>
              <a:rPr lang="en-US" dirty="0"/>
              <a:t>See </a:t>
            </a:r>
            <a:r>
              <a:rPr lang="en-US" dirty="0">
                <a:hlinkClick r:id="rId2"/>
              </a:rPr>
              <a:t>http://localhost:3000/examples/jquery-dom</a:t>
            </a:r>
            <a:r>
              <a:rPr lang="en-US" dirty="0"/>
              <a:t> and </a:t>
            </a:r>
            <a:r>
              <a:rPr lang="en-US" dirty="0">
                <a:hlinkClick r:id="rId2"/>
              </a:rPr>
              <a:t>http://localhost:3000/examples/manual-dom</a:t>
            </a:r>
            <a:r>
              <a:rPr lang="en-US" dirty="0"/>
              <a:t> and open a developer console (then maybe refresh the page!) to watch for console actions as you run through the page.</a:t>
            </a:r>
          </a:p>
        </p:txBody>
      </p:sp>
    </p:spTree>
    <p:extLst>
      <p:ext uri="{BB962C8B-B14F-4D97-AF65-F5344CB8AC3E}">
        <p14:creationId xmlns:p14="http://schemas.microsoft.com/office/powerpoint/2010/main" val="13399696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Window API</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090023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the window?</a:t>
            </a:r>
          </a:p>
        </p:txBody>
      </p:sp>
      <p:sp>
        <p:nvSpPr>
          <p:cNvPr id="3" name="Content Placeholder 2"/>
          <p:cNvSpPr>
            <a:spLocks noGrp="1"/>
          </p:cNvSpPr>
          <p:nvPr>
            <p:ph idx="1"/>
          </p:nvPr>
        </p:nvSpPr>
        <p:spPr/>
        <p:txBody>
          <a:bodyPr/>
          <a:lstStyle/>
          <a:p>
            <a:r>
              <a:rPr lang="en-US" dirty="0"/>
              <a:t>In browser based JavaScript, the window object is your access point to anything browser related. The window contains all the global variables, APIs, and methods that exist. It also has many ways to get or change things that are related to the state of your current window (</a:t>
            </a:r>
            <a:r>
              <a:rPr lang="en-US" dirty="0" err="1"/>
              <a:t>ie</a:t>
            </a:r>
            <a:r>
              <a:rPr lang="en-US" dirty="0"/>
              <a:t>: opening a new tab, or getting the current scroll location).</a:t>
            </a:r>
          </a:p>
          <a:p>
            <a:r>
              <a:rPr lang="en-US" dirty="0"/>
              <a:t>See </a:t>
            </a:r>
            <a:r>
              <a:rPr lang="en-US" dirty="0">
                <a:hlinkClick r:id="rId2"/>
              </a:rPr>
              <a:t>http://localhost:3000/examples/window</a:t>
            </a:r>
            <a:r>
              <a:rPr lang="en-US" dirty="0"/>
              <a:t> and its related files to see what you can do with the window</a:t>
            </a:r>
          </a:p>
          <a:p>
            <a:endParaRPr lang="en-US" dirty="0">
              <a:hlinkClick r:id="" action="ppaction://noaction"/>
            </a:endParaRPr>
          </a:p>
          <a:p>
            <a:r>
              <a:rPr lang="en-US" dirty="0">
                <a:hlinkClick r:id="" action="ppaction://noaction"/>
              </a:rPr>
              <a:t>https</a:t>
            </a:r>
            <a:r>
              <a:rPr lang="en-US" dirty="0">
                <a:hlinkClick r:id="rId3"/>
              </a:rPr>
              <a:t>://developer.mozilla.org/en-US/docs/Web/API/Window</a:t>
            </a:r>
            <a:endParaRPr lang="en-US" dirty="0"/>
          </a:p>
        </p:txBody>
      </p:sp>
    </p:spTree>
    <p:extLst>
      <p:ext uri="{BB962C8B-B14F-4D97-AF65-F5344CB8AC3E}">
        <p14:creationId xmlns:p14="http://schemas.microsoft.com/office/powerpoint/2010/main" val="15659436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Timeouts and Intervals</a:t>
            </a:r>
          </a:p>
        </p:txBody>
      </p:sp>
      <p:sp>
        <p:nvSpPr>
          <p:cNvPr id="3" name="Content Placeholder 2"/>
          <p:cNvSpPr>
            <a:spLocks noGrp="1"/>
          </p:cNvSpPr>
          <p:nvPr>
            <p:ph idx="1"/>
          </p:nvPr>
        </p:nvSpPr>
        <p:spPr/>
        <p:txBody>
          <a:bodyPr/>
          <a:lstStyle/>
          <a:p>
            <a:r>
              <a:rPr lang="en-US" dirty="0"/>
              <a:t>In web development, you very often want something to happen some amount of time later. </a:t>
            </a:r>
          </a:p>
          <a:p>
            <a:r>
              <a:rPr lang="en-US" dirty="0"/>
              <a:t>In JavaScript you can run functions on a delay (setting a timeout of n-milliseconds before a function runs) or to execute on an interval (running and re-running a function every n-milliseconds).</a:t>
            </a:r>
          </a:p>
        </p:txBody>
      </p:sp>
    </p:spTree>
    <p:extLst>
      <p:ext uri="{BB962C8B-B14F-4D97-AF65-F5344CB8AC3E}">
        <p14:creationId xmlns:p14="http://schemas.microsoft.com/office/powerpoint/2010/main" val="14032685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APIs</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0690580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Location API</a:t>
            </a:r>
          </a:p>
        </p:txBody>
      </p:sp>
      <p:sp>
        <p:nvSpPr>
          <p:cNvPr id="3" name="Content Placeholder 2"/>
          <p:cNvSpPr>
            <a:spLocks noGrp="1"/>
          </p:cNvSpPr>
          <p:nvPr>
            <p:ph idx="1"/>
          </p:nvPr>
        </p:nvSpPr>
        <p:spPr/>
        <p:txBody>
          <a:bodyPr/>
          <a:lstStyle/>
          <a:p>
            <a:r>
              <a:rPr lang="en-US" dirty="0"/>
              <a:t>The Location API (not the Geolocation API!) allows you to get information about the current location of the page.</a:t>
            </a:r>
          </a:p>
          <a:p>
            <a:r>
              <a:rPr lang="en-US" dirty="0"/>
              <a:t>You can access many attributes about the current location of the browser such as query parameters, protocol, ports, hashes, etc.</a:t>
            </a:r>
          </a:p>
          <a:p>
            <a:r>
              <a:rPr lang="en-US" dirty="0"/>
              <a:t>You can see information and methods in the Location API in our examples this week:</a:t>
            </a:r>
          </a:p>
          <a:p>
            <a:pPr lvl="1"/>
            <a:r>
              <a:rPr lang="en-US" dirty="0">
                <a:hlinkClick r:id="rId2"/>
              </a:rPr>
              <a:t>http://localhost:3000/examples/location</a:t>
            </a:r>
            <a:endParaRPr lang="en-US" dirty="0"/>
          </a:p>
          <a:p>
            <a:endParaRPr lang="en-US" dirty="0"/>
          </a:p>
          <a:p>
            <a:r>
              <a:rPr lang="en-US" dirty="0">
                <a:hlinkClick r:id="rId3"/>
              </a:rPr>
              <a:t>https://developer.mozilla.org/en-US/docs/Web/API/Location</a:t>
            </a:r>
            <a:endParaRPr lang="en-US" dirty="0"/>
          </a:p>
        </p:txBody>
      </p:sp>
    </p:spTree>
    <p:extLst>
      <p:ext uri="{BB962C8B-B14F-4D97-AF65-F5344CB8AC3E}">
        <p14:creationId xmlns:p14="http://schemas.microsoft.com/office/powerpoint/2010/main" val="18108757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would I use the location API?</a:t>
            </a:r>
          </a:p>
        </p:txBody>
      </p:sp>
      <p:sp>
        <p:nvSpPr>
          <p:cNvPr id="3" name="Content Placeholder 2"/>
          <p:cNvSpPr>
            <a:spLocks noGrp="1"/>
          </p:cNvSpPr>
          <p:nvPr>
            <p:ph idx="1"/>
          </p:nvPr>
        </p:nvSpPr>
        <p:spPr/>
        <p:txBody>
          <a:bodyPr/>
          <a:lstStyle/>
          <a:p>
            <a:r>
              <a:rPr lang="en-US" dirty="0"/>
              <a:t>Getting/setting the URL Hash</a:t>
            </a:r>
          </a:p>
          <a:p>
            <a:pPr lvl="1"/>
            <a:r>
              <a:rPr lang="en-US" dirty="0"/>
              <a:t>URL Hashes are everything after the </a:t>
            </a:r>
            <a:r>
              <a:rPr lang="en-US" i="1" dirty="0"/>
              <a:t>#</a:t>
            </a:r>
            <a:r>
              <a:rPr lang="en-US" dirty="0"/>
              <a:t> in a URL; this is not sent to the server!</a:t>
            </a:r>
          </a:p>
          <a:p>
            <a:pPr lvl="1"/>
            <a:r>
              <a:rPr lang="en-US" dirty="0"/>
              <a:t>You can use this information to include the concept of ‘state’ to your page.</a:t>
            </a:r>
          </a:p>
          <a:p>
            <a:r>
              <a:rPr lang="en-US" dirty="0"/>
              <a:t>Getting/setting </a:t>
            </a:r>
            <a:r>
              <a:rPr lang="en-US" dirty="0" err="1"/>
              <a:t>querystring</a:t>
            </a:r>
            <a:r>
              <a:rPr lang="en-US" dirty="0"/>
              <a:t> values</a:t>
            </a:r>
          </a:p>
          <a:p>
            <a:pPr lvl="1"/>
            <a:r>
              <a:rPr lang="en-US" dirty="0"/>
              <a:t>Every if you do not use QS values on your server, you may want to use them in your JavaScript code; you can do that by accessing the </a:t>
            </a:r>
            <a:r>
              <a:rPr lang="en-US" i="1" dirty="0" err="1"/>
              <a:t>location.search</a:t>
            </a:r>
            <a:r>
              <a:rPr lang="en-US" dirty="0"/>
              <a:t> property.</a:t>
            </a:r>
          </a:p>
          <a:p>
            <a:r>
              <a:rPr lang="en-US" dirty="0"/>
              <a:t>Refreshing page and changing location</a:t>
            </a:r>
          </a:p>
          <a:p>
            <a:pPr lvl="1"/>
            <a:r>
              <a:rPr lang="en-US" dirty="0"/>
              <a:t>Sometimes, you want to change where the user is based on interaction with the website. The Location API allows you to do that just by setting a string value of the new location</a:t>
            </a:r>
          </a:p>
          <a:p>
            <a:pPr lvl="1"/>
            <a:r>
              <a:rPr lang="en-US" dirty="0"/>
              <a:t>You can also refresh a page</a:t>
            </a:r>
          </a:p>
        </p:txBody>
      </p:sp>
    </p:spTree>
    <p:extLst>
      <p:ext uri="{BB962C8B-B14F-4D97-AF65-F5344CB8AC3E}">
        <p14:creationId xmlns:p14="http://schemas.microsoft.com/office/powerpoint/2010/main" val="12500311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err="1"/>
              <a:t>LocalStorage</a:t>
            </a:r>
            <a:r>
              <a:rPr lang="en-US" dirty="0"/>
              <a:t> API</a:t>
            </a:r>
          </a:p>
        </p:txBody>
      </p:sp>
      <p:sp>
        <p:nvSpPr>
          <p:cNvPr id="3" name="Content Placeholder 2"/>
          <p:cNvSpPr>
            <a:spLocks noGrp="1"/>
          </p:cNvSpPr>
          <p:nvPr>
            <p:ph idx="1"/>
          </p:nvPr>
        </p:nvSpPr>
        <p:spPr/>
        <p:txBody>
          <a:bodyPr/>
          <a:lstStyle/>
          <a:p>
            <a:r>
              <a:rPr lang="en-US" dirty="0" err="1"/>
              <a:t>LocalStorage</a:t>
            </a:r>
            <a:r>
              <a:rPr lang="en-US" dirty="0"/>
              <a:t> allows you to store information across page views. This allows you to set values and retrieve them at a later time. </a:t>
            </a:r>
            <a:r>
              <a:rPr lang="en-US" dirty="0" err="1"/>
              <a:t>LocalStorage</a:t>
            </a:r>
            <a:r>
              <a:rPr lang="en-US" dirty="0"/>
              <a:t> stores all data as strings!</a:t>
            </a:r>
          </a:p>
          <a:p>
            <a:r>
              <a:rPr lang="en-US" dirty="0"/>
              <a:t>You can see uses of the </a:t>
            </a:r>
            <a:r>
              <a:rPr lang="en-US" dirty="0" err="1"/>
              <a:t>LocalStorage</a:t>
            </a:r>
            <a:r>
              <a:rPr lang="en-US" dirty="0"/>
              <a:t> API in the examples:</a:t>
            </a:r>
          </a:p>
          <a:p>
            <a:pPr lvl="1"/>
            <a:r>
              <a:rPr lang="en-US" dirty="0">
                <a:hlinkClick r:id="rId2"/>
              </a:rPr>
              <a:t>http://localhost:3000/examples/localstorage</a:t>
            </a:r>
            <a:endParaRPr lang="en-US" dirty="0"/>
          </a:p>
          <a:p>
            <a:endParaRPr lang="en-US" dirty="0"/>
          </a:p>
          <a:p>
            <a:r>
              <a:rPr lang="en-US" dirty="0">
                <a:hlinkClick r:id="rId3"/>
              </a:rPr>
              <a:t>https://developer.mozilla.org/en-US/docs/Web/API/Storage/LocalStorage</a:t>
            </a:r>
            <a:endParaRPr lang="en-US" dirty="0"/>
          </a:p>
        </p:txBody>
      </p:sp>
    </p:spTree>
    <p:extLst>
      <p:ext uri="{BB962C8B-B14F-4D97-AF65-F5344CB8AC3E}">
        <p14:creationId xmlns:p14="http://schemas.microsoft.com/office/powerpoint/2010/main" val="4414732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Getting and setting </a:t>
            </a:r>
            <a:r>
              <a:rPr lang="en-US" dirty="0" err="1"/>
              <a:t>localstorage</a:t>
            </a:r>
            <a:r>
              <a:rPr lang="en-US" dirty="0"/>
              <a:t> values</a:t>
            </a:r>
          </a:p>
        </p:txBody>
      </p:sp>
      <p:sp>
        <p:nvSpPr>
          <p:cNvPr id="3" name="Content Placeholder 2"/>
          <p:cNvSpPr>
            <a:spLocks noGrp="1"/>
          </p:cNvSpPr>
          <p:nvPr>
            <p:ph idx="1"/>
          </p:nvPr>
        </p:nvSpPr>
        <p:spPr/>
        <p:txBody>
          <a:bodyPr/>
          <a:lstStyle/>
          <a:p>
            <a:r>
              <a:rPr lang="en-US" dirty="0"/>
              <a:t>Everything in </a:t>
            </a:r>
            <a:r>
              <a:rPr lang="en-US" dirty="0" err="1"/>
              <a:t>localStorage</a:t>
            </a:r>
            <a:r>
              <a:rPr lang="en-US" dirty="0"/>
              <a:t> is stored in the format of string-key -&gt; string-value (even </a:t>
            </a:r>
            <a:r>
              <a:rPr lang="en-US" dirty="0" err="1"/>
              <a:t>booleans</a:t>
            </a:r>
            <a:r>
              <a:rPr lang="en-US" dirty="0"/>
              <a:t>, numbers, </a:t>
            </a:r>
            <a:r>
              <a:rPr lang="en-US" dirty="0" err="1"/>
              <a:t>etc</a:t>
            </a:r>
            <a:r>
              <a:rPr lang="en-US" dirty="0"/>
              <a:t>).</a:t>
            </a:r>
          </a:p>
          <a:p>
            <a:r>
              <a:rPr lang="en-US" dirty="0"/>
              <a:t>You will have to use the </a:t>
            </a:r>
            <a:r>
              <a:rPr lang="en-US" dirty="0" err="1"/>
              <a:t>JSON.stringify</a:t>
            </a:r>
            <a:r>
              <a:rPr lang="en-US" dirty="0"/>
              <a:t>() and </a:t>
            </a:r>
            <a:r>
              <a:rPr lang="en-US" dirty="0" err="1"/>
              <a:t>JSON.parse</a:t>
            </a:r>
            <a:r>
              <a:rPr lang="en-US" dirty="0"/>
              <a:t>() methods to encode your complex data types into a string and decode them, respectively.</a:t>
            </a:r>
          </a:p>
          <a:p>
            <a:endParaRPr lang="en-US" dirty="0"/>
          </a:p>
          <a:p>
            <a:endParaRPr lang="en-US" dirty="0"/>
          </a:p>
        </p:txBody>
      </p:sp>
    </p:spTree>
    <p:extLst>
      <p:ext uri="{BB962C8B-B14F-4D97-AF65-F5344CB8AC3E}">
        <p14:creationId xmlns:p14="http://schemas.microsoft.com/office/powerpoint/2010/main" val="2847106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jQuery</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2057205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err="1"/>
              <a:t>SessionStorage</a:t>
            </a:r>
            <a:r>
              <a:rPr lang="en-US" dirty="0"/>
              <a:t> API</a:t>
            </a:r>
          </a:p>
        </p:txBody>
      </p:sp>
      <p:sp>
        <p:nvSpPr>
          <p:cNvPr id="3" name="Content Placeholder 2"/>
          <p:cNvSpPr>
            <a:spLocks noGrp="1"/>
          </p:cNvSpPr>
          <p:nvPr>
            <p:ph idx="1"/>
          </p:nvPr>
        </p:nvSpPr>
        <p:spPr/>
        <p:txBody>
          <a:bodyPr/>
          <a:lstStyle/>
          <a:p>
            <a:r>
              <a:rPr lang="en-US" dirty="0" err="1"/>
              <a:t>SessionStorage</a:t>
            </a:r>
            <a:r>
              <a:rPr lang="en-US" dirty="0"/>
              <a:t> also allows you to store information across page views. This allows you to set values and retrieve them at a later time. </a:t>
            </a:r>
            <a:r>
              <a:rPr lang="en-US" dirty="0" err="1"/>
              <a:t>SessionStorage</a:t>
            </a:r>
            <a:r>
              <a:rPr lang="en-US" dirty="0"/>
              <a:t> stores all data as strings!</a:t>
            </a:r>
          </a:p>
          <a:p>
            <a:r>
              <a:rPr lang="en-US" dirty="0"/>
              <a:t>The major difference between </a:t>
            </a:r>
            <a:r>
              <a:rPr lang="en-US" dirty="0" err="1"/>
              <a:t>SessionStorage</a:t>
            </a:r>
            <a:r>
              <a:rPr lang="en-US" dirty="0"/>
              <a:t> and </a:t>
            </a:r>
            <a:r>
              <a:rPr lang="en-US" dirty="0" err="1"/>
              <a:t>LocalStorage</a:t>
            </a:r>
            <a:r>
              <a:rPr lang="en-US" dirty="0"/>
              <a:t> is that </a:t>
            </a:r>
            <a:r>
              <a:rPr lang="en-US" dirty="0" err="1"/>
              <a:t>SessionStorage</a:t>
            </a:r>
            <a:r>
              <a:rPr lang="en-US" dirty="0"/>
              <a:t> is specific to the page session. Opening a new tab or window initiates a new session. </a:t>
            </a:r>
          </a:p>
          <a:p>
            <a:endParaRPr lang="en-US" dirty="0"/>
          </a:p>
          <a:p>
            <a:r>
              <a:rPr lang="en-US" dirty="0">
                <a:hlinkClick r:id="rId2"/>
              </a:rPr>
              <a:t>https://developer.mozilla.org/en-US/docs/Web/API/Window/sessionStorage</a:t>
            </a:r>
            <a:endParaRPr lang="en-US" dirty="0"/>
          </a:p>
        </p:txBody>
      </p:sp>
    </p:spTree>
    <p:extLst>
      <p:ext uri="{BB962C8B-B14F-4D97-AF65-F5344CB8AC3E}">
        <p14:creationId xmlns:p14="http://schemas.microsoft.com/office/powerpoint/2010/main" val="1663985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a:t>Misc</a:t>
            </a:r>
            <a:r>
              <a:rPr lang="en-US" dirty="0"/>
              <a:t> APIs</a:t>
            </a:r>
          </a:p>
        </p:txBody>
      </p:sp>
      <p:sp>
        <p:nvSpPr>
          <p:cNvPr id="3" name="Subtitle 2"/>
          <p:cNvSpPr>
            <a:spLocks noGrp="1"/>
          </p:cNvSpPr>
          <p:nvPr>
            <p:ph type="subTitle" idx="1"/>
          </p:nvPr>
        </p:nvSpPr>
        <p:spPr/>
        <p:txBody>
          <a:bodyPr/>
          <a:lstStyle/>
          <a:p>
            <a:endParaRPr lang="en-US"/>
          </a:p>
        </p:txBody>
      </p:sp>
      <p:sp>
        <p:nvSpPr>
          <p:cNvPr id="4" name="Footer Placeholder 3"/>
          <p:cNvSpPr>
            <a:spLocks noGrp="1"/>
          </p:cNvSpPr>
          <p:nvPr>
            <p:ph type="ftr" sz="quarter" idx="11"/>
          </p:nvPr>
        </p:nvSpPr>
        <p:spPr/>
        <p:txBody>
          <a:bodyPr/>
          <a:lstStyle/>
          <a:p>
            <a:r>
              <a:rPr lang="en-US" dirty="0"/>
              <a:t>© 2018 STEVENS INSTITUTE OF TECHNOLOGY</a:t>
            </a:r>
          </a:p>
        </p:txBody>
      </p:sp>
    </p:spTree>
    <p:extLst>
      <p:ext uri="{BB962C8B-B14F-4D97-AF65-F5344CB8AC3E}">
        <p14:creationId xmlns:p14="http://schemas.microsoft.com/office/powerpoint/2010/main" val="10525831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Audio / Video API</a:t>
            </a:r>
          </a:p>
        </p:txBody>
      </p:sp>
      <p:sp>
        <p:nvSpPr>
          <p:cNvPr id="3" name="Content Placeholder 2"/>
          <p:cNvSpPr>
            <a:spLocks noGrp="1"/>
          </p:cNvSpPr>
          <p:nvPr>
            <p:ph idx="1"/>
          </p:nvPr>
        </p:nvSpPr>
        <p:spPr/>
        <p:txBody>
          <a:bodyPr/>
          <a:lstStyle/>
          <a:p>
            <a:r>
              <a:rPr lang="en-US" dirty="0"/>
              <a:t>Modern browsers allow you to use JavaScript to manipulate interaction with videos, allowing you to create custom video players and audio players with great ease!</a:t>
            </a:r>
          </a:p>
          <a:p>
            <a:pPr lvl="1"/>
            <a:r>
              <a:rPr lang="en-US" dirty="0">
                <a:hlinkClick r:id="rId2"/>
              </a:rPr>
              <a:t>https://developer.mozilla.org/en-US/docs/Web/Guide/HTML/Using_HTML5_audio_and_video</a:t>
            </a:r>
            <a:endParaRPr lang="en-US" dirty="0"/>
          </a:p>
          <a:p>
            <a:pPr lvl="1"/>
            <a:endParaRPr lang="en-US" dirty="0"/>
          </a:p>
        </p:txBody>
      </p:sp>
      <p:sp>
        <p:nvSpPr>
          <p:cNvPr id="4" name="Footer Placeholder 3"/>
          <p:cNvSpPr>
            <a:spLocks noGrp="1"/>
          </p:cNvSpPr>
          <p:nvPr>
            <p:ph type="ftr" sz="quarter" idx="11"/>
          </p:nvPr>
        </p:nvSpPr>
        <p:spPr/>
        <p:txBody>
          <a:bodyPr/>
          <a:lstStyle/>
          <a:p>
            <a:r>
              <a:rPr lang="en-US" dirty="0"/>
              <a:t>© 2018 STEVENS INSTITUTE OF TECHNOLOGY</a:t>
            </a:r>
          </a:p>
        </p:txBody>
      </p:sp>
    </p:spTree>
    <p:extLst>
      <p:ext uri="{BB962C8B-B14F-4D97-AF65-F5344CB8AC3E}">
        <p14:creationId xmlns:p14="http://schemas.microsoft.com/office/powerpoint/2010/main" val="18689699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Canvas API</a:t>
            </a:r>
          </a:p>
        </p:txBody>
      </p:sp>
      <p:sp>
        <p:nvSpPr>
          <p:cNvPr id="3" name="Content Placeholder 2"/>
          <p:cNvSpPr>
            <a:spLocks noGrp="1"/>
          </p:cNvSpPr>
          <p:nvPr>
            <p:ph idx="1"/>
          </p:nvPr>
        </p:nvSpPr>
        <p:spPr/>
        <p:txBody>
          <a:bodyPr/>
          <a:lstStyle/>
          <a:p>
            <a:r>
              <a:rPr lang="en-US" dirty="0"/>
              <a:t>We can make a great degree of art in JavaScript by using a combination of the canvas HTML tag and using the Canvas API!</a:t>
            </a:r>
          </a:p>
          <a:p>
            <a:pPr lvl="1"/>
            <a:r>
              <a:rPr lang="en-US" dirty="0">
                <a:hlinkClick r:id="rId2"/>
              </a:rPr>
              <a:t>https://developer.mozilla.org/en-US/docs/Web/API/Canvas_API</a:t>
            </a:r>
            <a:endParaRPr lang="en-US" dirty="0"/>
          </a:p>
          <a:p>
            <a:r>
              <a:rPr lang="en-US" dirty="0"/>
              <a:t>Many modern charting tools use the Canvas API extensively.</a:t>
            </a:r>
          </a:p>
        </p:txBody>
      </p:sp>
      <p:sp>
        <p:nvSpPr>
          <p:cNvPr id="4" name="Footer Placeholder 3"/>
          <p:cNvSpPr>
            <a:spLocks noGrp="1"/>
          </p:cNvSpPr>
          <p:nvPr>
            <p:ph type="ftr" sz="quarter" idx="11"/>
          </p:nvPr>
        </p:nvSpPr>
        <p:spPr/>
        <p:txBody>
          <a:bodyPr/>
          <a:lstStyle/>
          <a:p>
            <a:r>
              <a:rPr lang="en-US" dirty="0"/>
              <a:t>© 2018 STEVENS INSTITUTE OF TECHNOLOGY</a:t>
            </a:r>
          </a:p>
        </p:txBody>
      </p:sp>
    </p:spTree>
    <p:extLst>
      <p:ext uri="{BB962C8B-B14F-4D97-AF65-F5344CB8AC3E}">
        <p14:creationId xmlns:p14="http://schemas.microsoft.com/office/powerpoint/2010/main" val="15445579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Geolocation</a:t>
            </a:r>
          </a:p>
        </p:txBody>
      </p:sp>
      <p:sp>
        <p:nvSpPr>
          <p:cNvPr id="3" name="Content Placeholder 2"/>
          <p:cNvSpPr>
            <a:spLocks noGrp="1"/>
          </p:cNvSpPr>
          <p:nvPr>
            <p:ph idx="1"/>
          </p:nvPr>
        </p:nvSpPr>
        <p:spPr/>
        <p:txBody>
          <a:bodyPr/>
          <a:lstStyle/>
          <a:p>
            <a:r>
              <a:rPr lang="en-US" dirty="0"/>
              <a:t>We can track status about the user’s location, as well. This is useful for searching for results in a user’s general area, or showing things on maps, collecting analytics, and so on.</a:t>
            </a:r>
          </a:p>
          <a:p>
            <a:pPr lvl="1"/>
            <a:r>
              <a:rPr lang="en-US" dirty="0">
                <a:hlinkClick r:id="rId2"/>
              </a:rPr>
              <a:t>https://developer.mozilla.org/en-US/docs/Web/API/Geolocation</a:t>
            </a:r>
            <a:endParaRPr lang="en-US" dirty="0"/>
          </a:p>
          <a:p>
            <a:endParaRPr lang="en-US" dirty="0"/>
          </a:p>
        </p:txBody>
      </p:sp>
      <p:sp>
        <p:nvSpPr>
          <p:cNvPr id="4" name="Footer Placeholder 3"/>
          <p:cNvSpPr>
            <a:spLocks noGrp="1"/>
          </p:cNvSpPr>
          <p:nvPr>
            <p:ph type="ftr" sz="quarter" idx="11"/>
          </p:nvPr>
        </p:nvSpPr>
        <p:spPr/>
        <p:txBody>
          <a:bodyPr/>
          <a:lstStyle/>
          <a:p>
            <a:r>
              <a:rPr lang="en-US" dirty="0"/>
              <a:t>© 2018 STEVENS INSTITUTE OF TECHNOLOGY</a:t>
            </a:r>
          </a:p>
        </p:txBody>
      </p:sp>
    </p:spTree>
    <p:extLst>
      <p:ext uri="{BB962C8B-B14F-4D97-AF65-F5344CB8AC3E}">
        <p14:creationId xmlns:p14="http://schemas.microsoft.com/office/powerpoint/2010/main" val="20131681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Basic Web Accessibility</a:t>
            </a:r>
          </a:p>
        </p:txBody>
      </p:sp>
      <p:sp>
        <p:nvSpPr>
          <p:cNvPr id="3" name="Subtitle 2"/>
          <p:cNvSpPr>
            <a:spLocks noGrp="1"/>
          </p:cNvSpPr>
          <p:nvPr>
            <p:ph type="subTitle" idx="1"/>
          </p:nvPr>
        </p:nvSpPr>
        <p:spPr/>
        <p:txBody>
          <a:bodyPr/>
          <a:lstStyle/>
          <a:p>
            <a:endParaRPr lang="en-US"/>
          </a:p>
        </p:txBody>
      </p:sp>
      <p:sp>
        <p:nvSpPr>
          <p:cNvPr id="4" name="Footer Placeholder 3"/>
          <p:cNvSpPr>
            <a:spLocks noGrp="1"/>
          </p:cNvSpPr>
          <p:nvPr>
            <p:ph type="ftr" sz="quarter" idx="11"/>
          </p:nvPr>
        </p:nvSpPr>
        <p:spPr/>
        <p:txBody>
          <a:bodyPr/>
          <a:lstStyle/>
          <a:p>
            <a:r>
              <a:rPr lang="en-US" dirty="0"/>
              <a:t>© 2018 STEVENS INSTITUTE OF TECHNOLOGY</a:t>
            </a:r>
          </a:p>
        </p:txBody>
      </p:sp>
    </p:spTree>
    <p:extLst>
      <p:ext uri="{BB962C8B-B14F-4D97-AF65-F5344CB8AC3E}">
        <p14:creationId xmlns:p14="http://schemas.microsoft.com/office/powerpoint/2010/main" val="11185135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What is accessibility?</a:t>
            </a:r>
            <a:endParaRPr lang="en-US" dirty="0"/>
          </a:p>
        </p:txBody>
      </p:sp>
      <p:sp>
        <p:nvSpPr>
          <p:cNvPr id="3" name="Content Placeholder 2"/>
          <p:cNvSpPr>
            <a:spLocks noGrp="1"/>
          </p:cNvSpPr>
          <p:nvPr>
            <p:ph idx="1"/>
          </p:nvPr>
        </p:nvSpPr>
        <p:spPr/>
        <p:txBody>
          <a:bodyPr/>
          <a:lstStyle/>
          <a:p>
            <a:r>
              <a:rPr lang="en-US"/>
              <a:t>As web developers, we have the opportunity to make sure that our websites and web applications are consumable by people with a number of disabilities.</a:t>
            </a:r>
          </a:p>
          <a:p>
            <a:r>
              <a:rPr lang="en-US"/>
              <a:t>Even simple pages can have a number of issues that cause a person with some form of disability to be unable to fully use it; a form without labels, for example, is much harder for a screen reader to parse. A visually impaired user would struggle.</a:t>
            </a:r>
          </a:p>
          <a:p>
            <a:r>
              <a:rPr lang="en-US"/>
              <a:t>Even your design affects web accessibility: a lack of color contrast can make text nearly invisible to some of your users!</a:t>
            </a:r>
            <a:endParaRPr lang="en-US" dirty="0"/>
          </a:p>
        </p:txBody>
      </p:sp>
      <p:sp>
        <p:nvSpPr>
          <p:cNvPr id="4" name="Footer Placeholder 3"/>
          <p:cNvSpPr>
            <a:spLocks noGrp="1"/>
          </p:cNvSpPr>
          <p:nvPr>
            <p:ph type="ftr" sz="quarter" idx="11"/>
          </p:nvPr>
        </p:nvSpPr>
        <p:spPr/>
        <p:txBody>
          <a:bodyPr/>
          <a:lstStyle/>
          <a:p>
            <a:r>
              <a:rPr lang="en-US" dirty="0"/>
              <a:t>© 2018 STEVENS INSTITUTE OF TECHNOLOGY</a:t>
            </a:r>
          </a:p>
        </p:txBody>
      </p:sp>
    </p:spTree>
    <p:extLst>
      <p:ext uri="{BB962C8B-B14F-4D97-AF65-F5344CB8AC3E}">
        <p14:creationId xmlns:p14="http://schemas.microsoft.com/office/powerpoint/2010/main" val="19330239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Testing accessibility</a:t>
            </a:r>
            <a:endParaRPr lang="en-US" dirty="0"/>
          </a:p>
        </p:txBody>
      </p:sp>
      <p:sp>
        <p:nvSpPr>
          <p:cNvPr id="3" name="Content Placeholder 2"/>
          <p:cNvSpPr>
            <a:spLocks noGrp="1"/>
          </p:cNvSpPr>
          <p:nvPr>
            <p:ph idx="1"/>
          </p:nvPr>
        </p:nvSpPr>
        <p:spPr/>
        <p:txBody>
          <a:bodyPr/>
          <a:lstStyle/>
          <a:p>
            <a:r>
              <a:rPr lang="en-US" dirty="0"/>
              <a:t>There are many ways we can test for accessibility, but to start, we will be using the tota11y tool</a:t>
            </a:r>
          </a:p>
          <a:p>
            <a:pPr lvl="1"/>
            <a:r>
              <a:rPr lang="en-US" dirty="0">
                <a:hlinkClick r:id="rId2"/>
              </a:rPr>
              <a:t>http://khan.github.io/tota11y/</a:t>
            </a:r>
            <a:endParaRPr lang="en-US" dirty="0"/>
          </a:p>
          <a:p>
            <a:r>
              <a:rPr lang="en-US" dirty="0"/>
              <a:t>The tota11y tool is an accessibility visualizer that can be installed via a </a:t>
            </a:r>
            <a:r>
              <a:rPr lang="en-US" dirty="0" err="1"/>
              <a:t>bookmarklet</a:t>
            </a:r>
            <a:r>
              <a:rPr lang="en-US" dirty="0"/>
              <a:t>.</a:t>
            </a:r>
          </a:p>
          <a:p>
            <a:r>
              <a:rPr lang="en-US" dirty="0"/>
              <a:t>This tool will allow you to identify how assistive technologies would interpret your website. </a:t>
            </a:r>
          </a:p>
        </p:txBody>
      </p:sp>
      <p:sp>
        <p:nvSpPr>
          <p:cNvPr id="4" name="Footer Placeholder 3"/>
          <p:cNvSpPr>
            <a:spLocks noGrp="1"/>
          </p:cNvSpPr>
          <p:nvPr>
            <p:ph type="ftr" sz="quarter" idx="11"/>
          </p:nvPr>
        </p:nvSpPr>
        <p:spPr/>
        <p:txBody>
          <a:bodyPr/>
          <a:lstStyle/>
          <a:p>
            <a:r>
              <a:rPr lang="en-US" dirty="0"/>
              <a:t>© 2018 STEVENS INSTITUTE OF TECHNOLOGY</a:t>
            </a:r>
          </a:p>
        </p:txBody>
      </p:sp>
    </p:spTree>
    <p:extLst>
      <p:ext uri="{BB962C8B-B14F-4D97-AF65-F5344CB8AC3E}">
        <p14:creationId xmlns:p14="http://schemas.microsoft.com/office/powerpoint/2010/main" val="12004452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Lack of color contrast</a:t>
            </a:r>
            <a:endParaRPr lang="en-US" dirty="0"/>
          </a:p>
        </p:txBody>
      </p:sp>
      <p:sp>
        <p:nvSpPr>
          <p:cNvPr id="3" name="Content Placeholder 2"/>
          <p:cNvSpPr>
            <a:spLocks noGrp="1"/>
          </p:cNvSpPr>
          <p:nvPr>
            <p:ph idx="1"/>
          </p:nvPr>
        </p:nvSpPr>
        <p:spPr/>
        <p:txBody>
          <a:bodyPr/>
          <a:lstStyle/>
          <a:p>
            <a:r>
              <a:rPr lang="en-US" dirty="0"/>
              <a:t>When text is overlaid on top of a background color that is not contrasting enough, people with visual impairments can sometimes not see the text.</a:t>
            </a:r>
          </a:p>
          <a:p>
            <a:r>
              <a:rPr lang="en-US" dirty="0"/>
              <a:t>Fixing a lack of color contrast is relatively easy to do. All you need to do is update the background and/or text color to have a greater degree of contrast.</a:t>
            </a:r>
          </a:p>
          <a:p>
            <a:r>
              <a:rPr lang="en-US" dirty="0"/>
              <a:t>When designing a website, it is useful to choose a limited number of colors to use. It strengthens your branding, and makes it trivially easy to fix this issue across an entire website when only a few colors are used. You would simply have to tweak the branding colors in order to make it consistently accessible across your entire website.</a:t>
            </a:r>
          </a:p>
          <a:p>
            <a:endParaRPr lang="en-US" dirty="0"/>
          </a:p>
        </p:txBody>
      </p:sp>
      <p:sp>
        <p:nvSpPr>
          <p:cNvPr id="4" name="Footer Placeholder 3"/>
          <p:cNvSpPr>
            <a:spLocks noGrp="1"/>
          </p:cNvSpPr>
          <p:nvPr>
            <p:ph type="ftr" sz="quarter" idx="11"/>
          </p:nvPr>
        </p:nvSpPr>
        <p:spPr/>
        <p:txBody>
          <a:bodyPr/>
          <a:lstStyle/>
          <a:p>
            <a:r>
              <a:rPr lang="en-US" dirty="0"/>
              <a:t>© 2018 STEVENS INSTITUTE OF TECHNOLOGY</a:t>
            </a:r>
          </a:p>
        </p:txBody>
      </p:sp>
    </p:spTree>
    <p:extLst>
      <p:ext uri="{BB962C8B-B14F-4D97-AF65-F5344CB8AC3E}">
        <p14:creationId xmlns:p14="http://schemas.microsoft.com/office/powerpoint/2010/main" val="27425150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Improperly ordered/layered headings</a:t>
            </a:r>
            <a:endParaRPr lang="en-US" dirty="0"/>
          </a:p>
        </p:txBody>
      </p:sp>
      <p:sp>
        <p:nvSpPr>
          <p:cNvPr id="3" name="Content Placeholder 2"/>
          <p:cNvSpPr>
            <a:spLocks noGrp="1"/>
          </p:cNvSpPr>
          <p:nvPr>
            <p:ph idx="1"/>
          </p:nvPr>
        </p:nvSpPr>
        <p:spPr/>
        <p:txBody>
          <a:bodyPr/>
          <a:lstStyle/>
          <a:p>
            <a:r>
              <a:rPr lang="en-US" dirty="0"/>
              <a:t>Some people set headings based on how big the text should be, rather than how important the content is semantically; an out of order heading can confuse assistive technologies.</a:t>
            </a:r>
          </a:p>
          <a:p>
            <a:pPr lvl="1"/>
            <a:r>
              <a:rPr lang="en-US" dirty="0"/>
              <a:t>The technology starts jumping around to what it assumes the most important information is based on the heading</a:t>
            </a:r>
          </a:p>
          <a:p>
            <a:r>
              <a:rPr lang="en-US" dirty="0"/>
              <a:t>Fixing improperly ordered headings is simple: consider your content before you write your code, and make it follow a normal hierarchy throughout your entire website.</a:t>
            </a:r>
          </a:p>
          <a:p>
            <a:endParaRPr lang="en-US" dirty="0"/>
          </a:p>
        </p:txBody>
      </p:sp>
      <p:sp>
        <p:nvSpPr>
          <p:cNvPr id="4" name="Footer Placeholder 3"/>
          <p:cNvSpPr>
            <a:spLocks noGrp="1"/>
          </p:cNvSpPr>
          <p:nvPr>
            <p:ph type="ftr" sz="quarter" idx="11"/>
          </p:nvPr>
        </p:nvSpPr>
        <p:spPr/>
        <p:txBody>
          <a:bodyPr/>
          <a:lstStyle/>
          <a:p>
            <a:r>
              <a:rPr lang="en-US" dirty="0"/>
              <a:t>© 2018 STEVENS INSTITUTE OF TECHNOLOGY</a:t>
            </a:r>
          </a:p>
        </p:txBody>
      </p:sp>
    </p:spTree>
    <p:extLst>
      <p:ext uri="{BB962C8B-B14F-4D97-AF65-F5344CB8AC3E}">
        <p14:creationId xmlns:p14="http://schemas.microsoft.com/office/powerpoint/2010/main" val="8450708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jQuery?</a:t>
            </a:r>
          </a:p>
        </p:txBody>
      </p:sp>
      <p:sp>
        <p:nvSpPr>
          <p:cNvPr id="3" name="Content Placeholder 2"/>
          <p:cNvSpPr>
            <a:spLocks noGrp="1"/>
          </p:cNvSpPr>
          <p:nvPr>
            <p:ph idx="1"/>
          </p:nvPr>
        </p:nvSpPr>
        <p:spPr/>
        <p:txBody>
          <a:bodyPr/>
          <a:lstStyle/>
          <a:p>
            <a:r>
              <a:rPr lang="en-US" i="1" dirty="0"/>
              <a:t>“jQuery is a fast, small, and feature-rich JavaScript library. It makes things like HTML document traversal and manipulation, event handling, animation, and Ajax much simpler with an easy-to-use API that works across a multitude of browsers. With a combination of versatility and extensibility, jQuery has changed the way that millions of people write JavaScript.”</a:t>
            </a:r>
          </a:p>
          <a:p>
            <a:pPr lvl="1"/>
            <a:r>
              <a:rPr lang="en-US" dirty="0"/>
              <a:t>via </a:t>
            </a:r>
            <a:r>
              <a:rPr lang="en-US" dirty="0">
                <a:hlinkClick r:id="rId2"/>
              </a:rPr>
              <a:t>https://jquery.com/</a:t>
            </a:r>
            <a:endParaRPr lang="en-US" dirty="0"/>
          </a:p>
          <a:p>
            <a:r>
              <a:rPr lang="en-US" dirty="0"/>
              <a:t>Simply put, jQuery is an amazing DOM manipulation library that also has handy tools for making easier AJAX calls (which we will see later on in the course).</a:t>
            </a:r>
          </a:p>
          <a:p>
            <a:r>
              <a:rPr lang="en-US" dirty="0"/>
              <a:t>While the DOM API is not hard to use, it is extremely large; DOM traversal is also non-trivial and has many cross-browser compatibility issues. jQuery handles these issues for you.</a:t>
            </a:r>
          </a:p>
          <a:p>
            <a:endParaRPr lang="en-US" dirty="0"/>
          </a:p>
        </p:txBody>
      </p:sp>
    </p:spTree>
    <p:extLst>
      <p:ext uri="{BB962C8B-B14F-4D97-AF65-F5344CB8AC3E}">
        <p14:creationId xmlns:p14="http://schemas.microsoft.com/office/powerpoint/2010/main" val="8894563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Unclear link text</a:t>
            </a:r>
            <a:endParaRPr lang="en-US" dirty="0"/>
          </a:p>
        </p:txBody>
      </p:sp>
      <p:sp>
        <p:nvSpPr>
          <p:cNvPr id="3" name="Content Placeholder 2"/>
          <p:cNvSpPr>
            <a:spLocks noGrp="1"/>
          </p:cNvSpPr>
          <p:nvPr>
            <p:ph idx="1"/>
          </p:nvPr>
        </p:nvSpPr>
        <p:spPr/>
        <p:txBody>
          <a:bodyPr/>
          <a:lstStyle/>
          <a:p>
            <a:r>
              <a:rPr lang="en-US" dirty="0"/>
              <a:t>Sometimes, people use icons or images for their links instead of descriptive text; this is perfectly okay! But very often, they do not provide screen-reader visible text.</a:t>
            </a:r>
          </a:p>
          <a:p>
            <a:pPr lvl="1"/>
            <a:r>
              <a:rPr lang="en-US" dirty="0"/>
              <a:t>Text can also be useless; </a:t>
            </a:r>
            <a:r>
              <a:rPr lang="en-US" dirty="0" err="1"/>
              <a:t>ie</a:t>
            </a:r>
            <a:r>
              <a:rPr lang="en-US" dirty="0"/>
              <a:t>: “click here”</a:t>
            </a:r>
          </a:p>
          <a:p>
            <a:r>
              <a:rPr lang="en-US" dirty="0"/>
              <a:t>Fixing this is easy:</a:t>
            </a:r>
          </a:p>
          <a:p>
            <a:pPr lvl="1"/>
            <a:r>
              <a:rPr lang="en-US" dirty="0"/>
              <a:t>Make sure your links have a proper </a:t>
            </a:r>
            <a:r>
              <a:rPr lang="en-US" i="1" dirty="0"/>
              <a:t>title </a:t>
            </a:r>
            <a:r>
              <a:rPr lang="en-US" dirty="0"/>
              <a:t>attribute</a:t>
            </a:r>
          </a:p>
          <a:p>
            <a:pPr lvl="1"/>
            <a:r>
              <a:rPr lang="en-US" dirty="0"/>
              <a:t>Make sure any images you wrap anchors around have </a:t>
            </a:r>
            <a:r>
              <a:rPr lang="en-US" i="1" dirty="0"/>
              <a:t>title </a:t>
            </a:r>
            <a:r>
              <a:rPr lang="en-US" dirty="0"/>
              <a:t>and </a:t>
            </a:r>
            <a:r>
              <a:rPr lang="en-US" i="1" dirty="0"/>
              <a:t>alt </a:t>
            </a:r>
            <a:r>
              <a:rPr lang="en-US" dirty="0"/>
              <a:t>attributes</a:t>
            </a:r>
          </a:p>
          <a:p>
            <a:pPr lvl="1"/>
            <a:r>
              <a:rPr lang="en-US" dirty="0"/>
              <a:t>Using CSS tricks to make text that is </a:t>
            </a:r>
            <a:r>
              <a:rPr lang="en-US" i="1" dirty="0"/>
              <a:t>only</a:t>
            </a:r>
            <a:r>
              <a:rPr lang="en-US" dirty="0"/>
              <a:t> visible on a screen-reader</a:t>
            </a:r>
          </a:p>
        </p:txBody>
      </p:sp>
      <p:sp>
        <p:nvSpPr>
          <p:cNvPr id="4" name="Footer Placeholder 3"/>
          <p:cNvSpPr>
            <a:spLocks noGrp="1"/>
          </p:cNvSpPr>
          <p:nvPr>
            <p:ph type="ftr" sz="quarter" idx="11"/>
          </p:nvPr>
        </p:nvSpPr>
        <p:spPr/>
        <p:txBody>
          <a:bodyPr/>
          <a:lstStyle/>
          <a:p>
            <a:r>
              <a:rPr lang="en-US" dirty="0"/>
              <a:t>© 2018 STEVENS INSTITUTE OF TECHNOLOGY</a:t>
            </a:r>
          </a:p>
        </p:txBody>
      </p:sp>
    </p:spTree>
    <p:extLst>
      <p:ext uri="{BB962C8B-B14F-4D97-AF65-F5344CB8AC3E}">
        <p14:creationId xmlns:p14="http://schemas.microsoft.com/office/powerpoint/2010/main" val="179633430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Unlabeled inputs</a:t>
            </a:r>
            <a:endParaRPr lang="en-US" dirty="0"/>
          </a:p>
        </p:txBody>
      </p:sp>
      <p:sp>
        <p:nvSpPr>
          <p:cNvPr id="3" name="Content Placeholder 2"/>
          <p:cNvSpPr>
            <a:spLocks noGrp="1"/>
          </p:cNvSpPr>
          <p:nvPr>
            <p:ph idx="1"/>
          </p:nvPr>
        </p:nvSpPr>
        <p:spPr/>
        <p:txBody>
          <a:bodyPr/>
          <a:lstStyle/>
          <a:p>
            <a:r>
              <a:rPr lang="en-US" dirty="0"/>
              <a:t>Assistive technologies rely on labels in order to properly describe forms.</a:t>
            </a:r>
          </a:p>
          <a:p>
            <a:r>
              <a:rPr lang="en-US" dirty="0"/>
              <a:t>Every input you write from now on should have an </a:t>
            </a:r>
            <a:r>
              <a:rPr lang="en-US" i="1" dirty="0"/>
              <a:t>id</a:t>
            </a:r>
            <a:r>
              <a:rPr lang="en-US" dirty="0"/>
              <a:t>, and a label that references that </a:t>
            </a:r>
            <a:r>
              <a:rPr lang="en-US" i="1" dirty="0"/>
              <a:t>id</a:t>
            </a:r>
            <a:r>
              <a:rPr lang="en-US" dirty="0"/>
              <a:t> with the </a:t>
            </a:r>
            <a:r>
              <a:rPr lang="en-US" i="1" dirty="0"/>
              <a:t>for</a:t>
            </a:r>
            <a:r>
              <a:rPr lang="en-US" dirty="0"/>
              <a:t> attribute.</a:t>
            </a:r>
          </a:p>
        </p:txBody>
      </p:sp>
      <p:sp>
        <p:nvSpPr>
          <p:cNvPr id="4" name="Footer Placeholder 3"/>
          <p:cNvSpPr>
            <a:spLocks noGrp="1"/>
          </p:cNvSpPr>
          <p:nvPr>
            <p:ph type="ftr" sz="quarter" idx="11"/>
          </p:nvPr>
        </p:nvSpPr>
        <p:spPr/>
        <p:txBody>
          <a:bodyPr/>
          <a:lstStyle/>
          <a:p>
            <a:r>
              <a:rPr lang="en-US" dirty="0"/>
              <a:t>© 2018 STEVENS INSTITUTE OF TECHNOLOGY</a:t>
            </a:r>
          </a:p>
        </p:txBody>
      </p:sp>
    </p:spTree>
    <p:extLst>
      <p:ext uri="{BB962C8B-B14F-4D97-AF65-F5344CB8AC3E}">
        <p14:creationId xmlns:p14="http://schemas.microsoft.com/office/powerpoint/2010/main" val="166553780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Unlabeled alt text on images</a:t>
            </a:r>
          </a:p>
        </p:txBody>
      </p:sp>
      <p:sp>
        <p:nvSpPr>
          <p:cNvPr id="3" name="Content Placeholder 2"/>
          <p:cNvSpPr>
            <a:spLocks noGrp="1"/>
          </p:cNvSpPr>
          <p:nvPr>
            <p:ph idx="1"/>
          </p:nvPr>
        </p:nvSpPr>
        <p:spPr/>
        <p:txBody>
          <a:bodyPr/>
          <a:lstStyle/>
          <a:p>
            <a:r>
              <a:rPr lang="en-US" dirty="0"/>
              <a:t>Images without alternative text are utterly useless in regards to visual impairments. Assistive technologies will read off URLs, or skip the images entirely.</a:t>
            </a:r>
          </a:p>
          <a:p>
            <a:r>
              <a:rPr lang="en-US" dirty="0"/>
              <a:t>You should therefore </a:t>
            </a:r>
            <a:r>
              <a:rPr lang="en-US" i="1" dirty="0"/>
              <a:t>never</a:t>
            </a:r>
            <a:r>
              <a:rPr lang="en-US" dirty="0"/>
              <a:t> use images to represent text, and all images you use should have </a:t>
            </a:r>
            <a:r>
              <a:rPr lang="en-US" i="1" dirty="0"/>
              <a:t>alt</a:t>
            </a:r>
            <a:r>
              <a:rPr lang="en-US" dirty="0"/>
              <a:t> text.</a:t>
            </a:r>
          </a:p>
        </p:txBody>
      </p:sp>
      <p:sp>
        <p:nvSpPr>
          <p:cNvPr id="4" name="Footer Placeholder 3"/>
          <p:cNvSpPr>
            <a:spLocks noGrp="1"/>
          </p:cNvSpPr>
          <p:nvPr>
            <p:ph type="ftr" sz="quarter" idx="11"/>
          </p:nvPr>
        </p:nvSpPr>
        <p:spPr/>
        <p:txBody>
          <a:bodyPr/>
          <a:lstStyle/>
          <a:p>
            <a:r>
              <a:rPr lang="en-US" dirty="0"/>
              <a:t>© 2018 STEVENS INSTITUTE OF TECHNOLOGY</a:t>
            </a:r>
          </a:p>
        </p:txBody>
      </p:sp>
    </p:spTree>
    <p:extLst>
      <p:ext uri="{BB962C8B-B14F-4D97-AF65-F5344CB8AC3E}">
        <p14:creationId xmlns:p14="http://schemas.microsoft.com/office/powerpoint/2010/main" val="24449956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can we address these issues?</a:t>
            </a:r>
          </a:p>
        </p:txBody>
      </p:sp>
      <p:sp>
        <p:nvSpPr>
          <p:cNvPr id="3" name="Content Placeholder 2"/>
          <p:cNvSpPr>
            <a:spLocks noGrp="1"/>
          </p:cNvSpPr>
          <p:nvPr>
            <p:ph idx="1"/>
          </p:nvPr>
        </p:nvSpPr>
        <p:spPr/>
        <p:txBody>
          <a:bodyPr/>
          <a:lstStyle/>
          <a:p>
            <a:r>
              <a:rPr lang="en-US" dirty="0"/>
              <a:t>By tweaking our document and adding proper attributes/labels and updating our designs to factor in visual issues, we can fix a majority of accessibility issues.</a:t>
            </a:r>
          </a:p>
          <a:p>
            <a:r>
              <a:rPr lang="en-US" dirty="0"/>
              <a:t>Some issues are more complex; sometimes, users can see the document just fine but have limited mobility and can only use a keyboard. As you make more complex web applications, you have to make more and more considerations to make your website both functional and accessible.</a:t>
            </a:r>
          </a:p>
        </p:txBody>
      </p:sp>
      <p:sp>
        <p:nvSpPr>
          <p:cNvPr id="4" name="Footer Placeholder 3"/>
          <p:cNvSpPr>
            <a:spLocks noGrp="1"/>
          </p:cNvSpPr>
          <p:nvPr>
            <p:ph type="ftr" sz="quarter" idx="11"/>
          </p:nvPr>
        </p:nvSpPr>
        <p:spPr/>
        <p:txBody>
          <a:bodyPr/>
          <a:lstStyle/>
          <a:p>
            <a:r>
              <a:rPr lang="en-US" dirty="0"/>
              <a:t>© 2018 STEVENS INSTITUTE OF TECHNOLOGY</a:t>
            </a:r>
          </a:p>
        </p:txBody>
      </p:sp>
    </p:spTree>
    <p:extLst>
      <p:ext uri="{BB962C8B-B14F-4D97-AF65-F5344CB8AC3E}">
        <p14:creationId xmlns:p14="http://schemas.microsoft.com/office/powerpoint/2010/main" val="116803947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Going forward</a:t>
            </a:r>
          </a:p>
        </p:txBody>
      </p:sp>
      <p:sp>
        <p:nvSpPr>
          <p:cNvPr id="3" name="Content Placeholder 2"/>
          <p:cNvSpPr>
            <a:spLocks noGrp="1"/>
          </p:cNvSpPr>
          <p:nvPr>
            <p:ph idx="1"/>
          </p:nvPr>
        </p:nvSpPr>
        <p:spPr/>
        <p:txBody>
          <a:bodyPr/>
          <a:lstStyle/>
          <a:p>
            <a:r>
              <a:rPr lang="en-US" dirty="0"/>
              <a:t>Going forward, </a:t>
            </a:r>
            <a:r>
              <a:rPr lang="en-US" b="1" dirty="0"/>
              <a:t>all HTML submitted must pass tota11y tests.</a:t>
            </a:r>
            <a:endParaRPr lang="en-US" dirty="0"/>
          </a:p>
          <a:p>
            <a:r>
              <a:rPr lang="en-US" dirty="0"/>
              <a:t>Points will be deducted for labs and final project components that fail accessibility </a:t>
            </a:r>
            <a:r>
              <a:rPr lang="en-US"/>
              <a:t>checks.</a:t>
            </a:r>
            <a:endParaRPr lang="en-US" dirty="0"/>
          </a:p>
        </p:txBody>
      </p:sp>
      <p:sp>
        <p:nvSpPr>
          <p:cNvPr id="4" name="Footer Placeholder 3"/>
          <p:cNvSpPr>
            <a:spLocks noGrp="1"/>
          </p:cNvSpPr>
          <p:nvPr>
            <p:ph type="ftr" sz="quarter" idx="11"/>
          </p:nvPr>
        </p:nvSpPr>
        <p:spPr/>
        <p:txBody>
          <a:bodyPr/>
          <a:lstStyle/>
          <a:p>
            <a:r>
              <a:rPr lang="en-US" dirty="0"/>
              <a:t>© 2018 STEVENS INSTITUTE OF TECHNOLOGY</a:t>
            </a:r>
          </a:p>
        </p:txBody>
      </p:sp>
    </p:spTree>
    <p:extLst>
      <p:ext uri="{BB962C8B-B14F-4D97-AF65-F5344CB8AC3E}">
        <p14:creationId xmlns:p14="http://schemas.microsoft.com/office/powerpoint/2010/main" val="10361159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does this do for us?</a:t>
            </a:r>
          </a:p>
        </p:txBody>
      </p:sp>
      <p:sp>
        <p:nvSpPr>
          <p:cNvPr id="3" name="Content Placeholder 2"/>
          <p:cNvSpPr>
            <a:spLocks noGrp="1"/>
          </p:cNvSpPr>
          <p:nvPr>
            <p:ph idx="1"/>
          </p:nvPr>
        </p:nvSpPr>
        <p:spPr/>
        <p:txBody>
          <a:bodyPr/>
          <a:lstStyle/>
          <a:p>
            <a:r>
              <a:rPr lang="en-US" dirty="0"/>
              <a:t>jQuery has been around for quite awhile</a:t>
            </a:r>
          </a:p>
          <a:p>
            <a:pPr lvl="1"/>
            <a:r>
              <a:rPr lang="en-US" dirty="0"/>
              <a:t>Very feature-rich API full of things to make development easy.</a:t>
            </a:r>
          </a:p>
          <a:p>
            <a:pPr lvl="1"/>
            <a:r>
              <a:rPr lang="en-US" dirty="0"/>
              <a:t>Relatively bug free</a:t>
            </a:r>
          </a:p>
          <a:p>
            <a:pPr lvl="1"/>
            <a:r>
              <a:rPr lang="en-US" dirty="0"/>
              <a:t>Very performant</a:t>
            </a:r>
          </a:p>
          <a:p>
            <a:r>
              <a:rPr lang="en-US" dirty="0"/>
              <a:t>For the sake of our course, we will mainly use jQuery for:</a:t>
            </a:r>
          </a:p>
          <a:p>
            <a:pPr lvl="1"/>
            <a:r>
              <a:rPr lang="en-US" dirty="0"/>
              <a:t>Easier DOM traversal in order to target elements easier, and target / operate on entire sets of elements </a:t>
            </a:r>
          </a:p>
          <a:p>
            <a:pPr lvl="1"/>
            <a:r>
              <a:rPr lang="en-US" dirty="0"/>
              <a:t>Easier event capturing; jQuery has much more DAMP syntax than vanilla JavaScript</a:t>
            </a:r>
          </a:p>
          <a:p>
            <a:pPr lvl="1"/>
            <a:r>
              <a:rPr lang="en-US" dirty="0"/>
              <a:t>Easier creation of elements; jQuery can take an HTML string with attributes, classes, </a:t>
            </a:r>
            <a:r>
              <a:rPr lang="en-US" dirty="0" err="1"/>
              <a:t>etc</a:t>
            </a:r>
            <a:r>
              <a:rPr lang="en-US" dirty="0"/>
              <a:t> and create the node tree for you rather than having to setup through properties manually.</a:t>
            </a:r>
          </a:p>
        </p:txBody>
      </p:sp>
    </p:spTree>
    <p:extLst>
      <p:ext uri="{BB962C8B-B14F-4D97-AF65-F5344CB8AC3E}">
        <p14:creationId xmlns:p14="http://schemas.microsoft.com/office/powerpoint/2010/main" val="4584009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jQuery</a:t>
            </a:r>
          </a:p>
        </p:txBody>
      </p:sp>
      <p:sp>
        <p:nvSpPr>
          <p:cNvPr id="3" name="Content Placeholder 2"/>
          <p:cNvSpPr>
            <a:spLocks noGrp="1"/>
          </p:cNvSpPr>
          <p:nvPr>
            <p:ph idx="1"/>
          </p:nvPr>
        </p:nvSpPr>
        <p:spPr/>
        <p:txBody>
          <a:bodyPr/>
          <a:lstStyle/>
          <a:p>
            <a:r>
              <a:rPr lang="en-US" dirty="0"/>
              <a:t>The jQuery library is, by default, exported in the global variable </a:t>
            </a:r>
            <a:r>
              <a:rPr lang="en-US" i="1" dirty="0"/>
              <a:t>$</a:t>
            </a:r>
            <a:r>
              <a:rPr lang="en-US" dirty="0"/>
              <a:t>. </a:t>
            </a:r>
          </a:p>
          <a:p>
            <a:r>
              <a:rPr lang="en-US" dirty="0"/>
              <a:t>When using jQuery, it is important to remember that </a:t>
            </a:r>
            <a:r>
              <a:rPr lang="en-US" i="1" dirty="0"/>
              <a:t>functions are objects</a:t>
            </a:r>
            <a:r>
              <a:rPr lang="en-US" dirty="0"/>
              <a:t>; that means that they have properties of their own. </a:t>
            </a:r>
          </a:p>
          <a:p>
            <a:r>
              <a:rPr lang="en-US" dirty="0"/>
              <a:t>The </a:t>
            </a:r>
            <a:r>
              <a:rPr lang="en-US" i="1" dirty="0"/>
              <a:t>$</a:t>
            </a:r>
            <a:r>
              <a:rPr lang="en-US" dirty="0"/>
              <a:t> variable is first and foremost a function that will take a CSS selector (or DOM node) as an argument, and match all elements with that selector. The </a:t>
            </a:r>
            <a:r>
              <a:rPr lang="en-US" i="1" dirty="0"/>
              <a:t>$</a:t>
            </a:r>
            <a:r>
              <a:rPr lang="en-US" dirty="0"/>
              <a:t> function will return an </a:t>
            </a:r>
            <a:r>
              <a:rPr lang="en-US" i="1" dirty="0"/>
              <a:t>array-like</a:t>
            </a:r>
            <a:r>
              <a:rPr lang="en-US" dirty="0"/>
              <a:t> object. </a:t>
            </a:r>
          </a:p>
          <a:p>
            <a:pPr lvl="1"/>
            <a:r>
              <a:rPr lang="en-US" dirty="0"/>
              <a:t>Like an array, you will be able to iterate through those results. (</a:t>
            </a:r>
            <a:r>
              <a:rPr lang="en-US" dirty="0" err="1"/>
              <a:t>ie</a:t>
            </a:r>
            <a:r>
              <a:rPr lang="en-US" dirty="0"/>
              <a:t>: can use .length, indexes, </a:t>
            </a:r>
            <a:r>
              <a:rPr lang="en-US" dirty="0" err="1"/>
              <a:t>etc</a:t>
            </a:r>
            <a:r>
              <a:rPr lang="en-US" dirty="0"/>
              <a:t>)</a:t>
            </a:r>
          </a:p>
          <a:p>
            <a:pPr lvl="1"/>
            <a:r>
              <a:rPr lang="en-US" dirty="0"/>
              <a:t>Unlike an array, there are hundreds of jQuery specific methods you can call on the set of matches.</a:t>
            </a:r>
          </a:p>
        </p:txBody>
      </p:sp>
    </p:spTree>
    <p:extLst>
      <p:ext uri="{BB962C8B-B14F-4D97-AF65-F5344CB8AC3E}">
        <p14:creationId xmlns:p14="http://schemas.microsoft.com/office/powerpoint/2010/main" val="13208744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Recap on basic CSS Selectors</a:t>
            </a:r>
          </a:p>
        </p:txBody>
      </p:sp>
      <p:graphicFrame>
        <p:nvGraphicFramePr>
          <p:cNvPr id="5" name="Content Placeholder 4"/>
          <p:cNvGraphicFramePr>
            <a:graphicFrameLocks noGrp="1"/>
          </p:cNvGraphicFramePr>
          <p:nvPr>
            <p:ph idx="1"/>
            <p:extLst/>
          </p:nvPr>
        </p:nvGraphicFramePr>
        <p:xfrm>
          <a:off x="1096963" y="1846263"/>
          <a:ext cx="10058402" cy="2931160"/>
        </p:xfrm>
        <a:graphic>
          <a:graphicData uri="http://schemas.openxmlformats.org/drawingml/2006/table">
            <a:tbl>
              <a:tblPr firstRow="1" bandRow="1">
                <a:tableStyleId>{5C22544A-7EE6-4342-B048-85BDC9FD1C3A}</a:tableStyleId>
              </a:tblPr>
              <a:tblGrid>
                <a:gridCol w="1503045">
                  <a:extLst>
                    <a:ext uri="{9D8B030D-6E8A-4147-A177-3AD203B41FA5}">
                      <a16:colId xmlns:a16="http://schemas.microsoft.com/office/drawing/2014/main" val="20000"/>
                    </a:ext>
                  </a:extLst>
                </a:gridCol>
                <a:gridCol w="1628775">
                  <a:extLst>
                    <a:ext uri="{9D8B030D-6E8A-4147-A177-3AD203B41FA5}">
                      <a16:colId xmlns:a16="http://schemas.microsoft.com/office/drawing/2014/main" val="20001"/>
                    </a:ext>
                  </a:extLst>
                </a:gridCol>
                <a:gridCol w="6926582">
                  <a:extLst>
                    <a:ext uri="{9D8B030D-6E8A-4147-A177-3AD203B41FA5}">
                      <a16:colId xmlns:a16="http://schemas.microsoft.com/office/drawing/2014/main" val="20002"/>
                    </a:ext>
                  </a:extLst>
                </a:gridCol>
              </a:tblGrid>
              <a:tr h="370840">
                <a:tc>
                  <a:txBody>
                    <a:bodyPr/>
                    <a:lstStyle/>
                    <a:p>
                      <a:r>
                        <a:rPr lang="en-US" dirty="0"/>
                        <a:t>Type</a:t>
                      </a:r>
                    </a:p>
                  </a:txBody>
                  <a:tcPr/>
                </a:tc>
                <a:tc>
                  <a:txBody>
                    <a:bodyPr/>
                    <a:lstStyle/>
                    <a:p>
                      <a:r>
                        <a:rPr lang="en-US" dirty="0"/>
                        <a:t>Selector</a:t>
                      </a:r>
                    </a:p>
                  </a:txBody>
                  <a:tcPr/>
                </a:tc>
                <a:tc>
                  <a:txBody>
                    <a:bodyPr/>
                    <a:lstStyle/>
                    <a:p>
                      <a:r>
                        <a:rPr lang="en-US" dirty="0"/>
                        <a:t>Matches</a:t>
                      </a:r>
                    </a:p>
                  </a:txBody>
                  <a:tcPr/>
                </a:tc>
                <a:extLst>
                  <a:ext uri="{0D108BD9-81ED-4DB2-BD59-A6C34878D82A}">
                    <a16:rowId xmlns:a16="http://schemas.microsoft.com/office/drawing/2014/main" val="10000"/>
                  </a:ext>
                </a:extLst>
              </a:tr>
              <a:tr h="370840">
                <a:tc>
                  <a:txBody>
                    <a:bodyPr/>
                    <a:lstStyle/>
                    <a:p>
                      <a:r>
                        <a:rPr lang="en-US" dirty="0"/>
                        <a:t>Id</a:t>
                      </a:r>
                    </a:p>
                  </a:txBody>
                  <a:tcPr/>
                </a:tc>
                <a:tc>
                  <a:txBody>
                    <a:bodyPr/>
                    <a:lstStyle/>
                    <a:p>
                      <a:r>
                        <a:rPr lang="en-US" dirty="0"/>
                        <a:t>#</a:t>
                      </a:r>
                      <a:r>
                        <a:rPr lang="en-US" dirty="0" err="1"/>
                        <a:t>my_bio</a:t>
                      </a:r>
                      <a:endParaRPr lang="en-US" dirty="0"/>
                    </a:p>
                  </a:txBody>
                  <a:tcPr/>
                </a:tc>
                <a:tc>
                  <a:txBody>
                    <a:bodyPr/>
                    <a:lstStyle/>
                    <a:p>
                      <a:r>
                        <a:rPr lang="en-US" b="0" dirty="0"/>
                        <a:t>&lt;h2&gt;My</a:t>
                      </a:r>
                      <a:r>
                        <a:rPr lang="en-US" b="0" baseline="0" dirty="0"/>
                        <a:t> Name Is &lt;span class=“my-name”&gt;Phil&lt;/span&gt;&lt;/h2&gt; </a:t>
                      </a:r>
                      <a:br>
                        <a:rPr lang="en-US" b="1" baseline="0" dirty="0"/>
                      </a:br>
                      <a:r>
                        <a:rPr lang="en-US" b="1" dirty="0"/>
                        <a:t>&lt;main</a:t>
                      </a:r>
                      <a:r>
                        <a:rPr lang="en-US" b="1" baseline="0" dirty="0"/>
                        <a:t> </a:t>
                      </a:r>
                      <a:r>
                        <a:rPr lang="en-US" b="1" dirty="0"/>
                        <a:t>id=“</a:t>
                      </a:r>
                      <a:r>
                        <a:rPr lang="en-US" b="1" dirty="0" err="1"/>
                        <a:t>my_bio</a:t>
                      </a:r>
                      <a:r>
                        <a:rPr lang="en-US" b="1" dirty="0"/>
                        <a:t>”&gt;</a:t>
                      </a:r>
                      <a:r>
                        <a:rPr lang="en-US" b="1" baseline="0" dirty="0"/>
                        <a:t>This is a test &lt;h2&gt;I love blogging&lt;/h2&gt;</a:t>
                      </a:r>
                      <a:r>
                        <a:rPr lang="en-US" b="1" dirty="0"/>
                        <a:t>&lt;/main&gt;</a:t>
                      </a:r>
                    </a:p>
                  </a:txBody>
                  <a:tcPr/>
                </a:tc>
                <a:extLst>
                  <a:ext uri="{0D108BD9-81ED-4DB2-BD59-A6C34878D82A}">
                    <a16:rowId xmlns:a16="http://schemas.microsoft.com/office/drawing/2014/main" val="10001"/>
                  </a:ext>
                </a:extLst>
              </a:tr>
              <a:tr h="370840">
                <a:tc>
                  <a:txBody>
                    <a:bodyPr/>
                    <a:lstStyle/>
                    <a:p>
                      <a:r>
                        <a:rPr lang="en-US" dirty="0"/>
                        <a:t>Class</a:t>
                      </a:r>
                    </a:p>
                  </a:txBody>
                  <a:tcPr/>
                </a:tc>
                <a:tc>
                  <a:txBody>
                    <a:bodyPr/>
                    <a:lstStyle/>
                    <a:p>
                      <a:r>
                        <a:rPr lang="en-US" b="0" dirty="0"/>
                        <a:t>.my-name</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a:t>&lt;h2&gt;My</a:t>
                      </a:r>
                      <a:r>
                        <a:rPr lang="en-US" b="0" baseline="0" dirty="0"/>
                        <a:t> Name Is </a:t>
                      </a:r>
                      <a:r>
                        <a:rPr lang="en-US" b="1" baseline="0" dirty="0"/>
                        <a:t>&lt;span class=“my-name”&gt;Phil&lt;/span&gt;</a:t>
                      </a:r>
                      <a:r>
                        <a:rPr lang="en-US" b="0" baseline="0" dirty="0"/>
                        <a:t>&lt;/h2&gt; </a:t>
                      </a:r>
                      <a:br>
                        <a:rPr lang="en-US" b="0" baseline="0" dirty="0"/>
                      </a:br>
                      <a:r>
                        <a:rPr lang="en-US" b="0" dirty="0"/>
                        <a:t>&lt;main</a:t>
                      </a:r>
                      <a:r>
                        <a:rPr lang="en-US" b="0" baseline="0" dirty="0"/>
                        <a:t> </a:t>
                      </a:r>
                      <a:r>
                        <a:rPr lang="en-US" b="0" dirty="0"/>
                        <a:t>id=“</a:t>
                      </a:r>
                      <a:r>
                        <a:rPr lang="en-US" b="0" dirty="0" err="1"/>
                        <a:t>my_bio</a:t>
                      </a:r>
                      <a:r>
                        <a:rPr lang="en-US" b="0" dirty="0"/>
                        <a:t>”&gt;</a:t>
                      </a:r>
                      <a:r>
                        <a:rPr lang="en-US" b="0" baseline="0" dirty="0"/>
                        <a:t>This is a test &lt;h2&gt;I love blogging&lt;/h2&gt;</a:t>
                      </a:r>
                      <a:r>
                        <a:rPr lang="en-US" b="0" dirty="0"/>
                        <a:t>&lt;/main&gt;</a:t>
                      </a:r>
                    </a:p>
                  </a:txBody>
                  <a:tcPr/>
                </a:tc>
                <a:extLst>
                  <a:ext uri="{0D108BD9-81ED-4DB2-BD59-A6C34878D82A}">
                    <a16:rowId xmlns:a16="http://schemas.microsoft.com/office/drawing/2014/main" val="10002"/>
                  </a:ext>
                </a:extLst>
              </a:tr>
              <a:tr h="370840">
                <a:tc>
                  <a:txBody>
                    <a:bodyPr/>
                    <a:lstStyle/>
                    <a:p>
                      <a:r>
                        <a:rPr lang="en-US" dirty="0"/>
                        <a:t>Elements</a:t>
                      </a:r>
                    </a:p>
                  </a:txBody>
                  <a:tcPr/>
                </a:tc>
                <a:tc>
                  <a:txBody>
                    <a:bodyPr/>
                    <a:lstStyle/>
                    <a:p>
                      <a:r>
                        <a:rPr lang="en-US" dirty="0"/>
                        <a:t>h2</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a:t>&lt;h2&gt;My</a:t>
                      </a:r>
                      <a:r>
                        <a:rPr lang="en-US" b="1" baseline="0" dirty="0"/>
                        <a:t> Name Is &lt;span class=“my-name”&gt;Phil&lt;/span&gt;&lt;/h2&gt; </a:t>
                      </a:r>
                    </a:p>
                    <a:p>
                      <a:pPr marL="0" marR="0" indent="0" algn="l" defTabSz="914400" rtl="0" eaLnBrk="1" fontAlgn="auto" latinLnBrk="0" hangingPunct="1">
                        <a:lnSpc>
                          <a:spcPct val="100000"/>
                        </a:lnSpc>
                        <a:spcBef>
                          <a:spcPts val="0"/>
                        </a:spcBef>
                        <a:spcAft>
                          <a:spcPts val="0"/>
                        </a:spcAft>
                        <a:buClrTx/>
                        <a:buSzTx/>
                        <a:buFontTx/>
                        <a:buNone/>
                        <a:tabLst/>
                        <a:defRPr/>
                      </a:pPr>
                      <a:r>
                        <a:rPr lang="en-US" b="0" dirty="0"/>
                        <a:t>&lt;main</a:t>
                      </a:r>
                      <a:r>
                        <a:rPr lang="en-US" b="0" baseline="0" dirty="0"/>
                        <a:t> </a:t>
                      </a:r>
                      <a:r>
                        <a:rPr lang="en-US" b="0" dirty="0"/>
                        <a:t>id=“</a:t>
                      </a:r>
                      <a:r>
                        <a:rPr lang="en-US" b="0" dirty="0" err="1"/>
                        <a:t>my_bio</a:t>
                      </a:r>
                      <a:r>
                        <a:rPr lang="en-US" b="0" dirty="0"/>
                        <a:t>”&gt;</a:t>
                      </a:r>
                      <a:r>
                        <a:rPr lang="en-US" b="0" baseline="0" dirty="0"/>
                        <a:t>This is a test </a:t>
                      </a:r>
                      <a:r>
                        <a:rPr lang="en-US" b="1" baseline="0" dirty="0"/>
                        <a:t>&lt;h2&gt;I love blogging&lt;/h2&gt;</a:t>
                      </a:r>
                      <a:r>
                        <a:rPr lang="en-US" b="0" dirty="0"/>
                        <a:t>&lt;/main&gt;</a:t>
                      </a:r>
                    </a:p>
                  </a:txBody>
                  <a:tcPr/>
                </a:tc>
                <a:extLst>
                  <a:ext uri="{0D108BD9-81ED-4DB2-BD59-A6C34878D82A}">
                    <a16:rowId xmlns:a16="http://schemas.microsoft.com/office/drawing/2014/main" val="10003"/>
                  </a:ext>
                </a:extLst>
              </a:tr>
              <a:tr h="370840">
                <a:tc>
                  <a:txBody>
                    <a:bodyPr/>
                    <a:lstStyle/>
                    <a:p>
                      <a:r>
                        <a:rPr lang="en-US" dirty="0"/>
                        <a:t>Combinations</a:t>
                      </a:r>
                    </a:p>
                  </a:txBody>
                  <a:tcPr/>
                </a:tc>
                <a:tc>
                  <a:txBody>
                    <a:bodyPr/>
                    <a:lstStyle/>
                    <a:p>
                      <a:r>
                        <a:rPr lang="en-US" dirty="0"/>
                        <a:t>#</a:t>
                      </a:r>
                      <a:r>
                        <a:rPr lang="en-US" dirty="0" err="1"/>
                        <a:t>my_bio</a:t>
                      </a:r>
                      <a:r>
                        <a:rPr lang="en-US" dirty="0"/>
                        <a:t> h2</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a:t>&lt;h2&gt;My</a:t>
                      </a:r>
                      <a:r>
                        <a:rPr lang="en-US" b="0" baseline="0" dirty="0"/>
                        <a:t> Name Is &lt;span class=“my-name”&gt;Phil&lt;/span&gt;&lt;/h2&gt; </a:t>
                      </a:r>
                      <a:br>
                        <a:rPr lang="en-US" b="0" baseline="0" dirty="0"/>
                      </a:br>
                      <a:r>
                        <a:rPr lang="en-US" b="0" dirty="0"/>
                        <a:t>&lt;main</a:t>
                      </a:r>
                      <a:r>
                        <a:rPr lang="en-US" b="0" baseline="0" dirty="0"/>
                        <a:t> </a:t>
                      </a:r>
                      <a:r>
                        <a:rPr lang="en-US" b="0" dirty="0"/>
                        <a:t>id=“</a:t>
                      </a:r>
                      <a:r>
                        <a:rPr lang="en-US" b="0" dirty="0" err="1"/>
                        <a:t>my_bio</a:t>
                      </a:r>
                      <a:r>
                        <a:rPr lang="en-US" b="0" dirty="0"/>
                        <a:t>”&gt;</a:t>
                      </a:r>
                      <a:r>
                        <a:rPr lang="en-US" b="0" baseline="0" dirty="0"/>
                        <a:t>This is a test </a:t>
                      </a:r>
                      <a:r>
                        <a:rPr lang="en-US" b="1" baseline="0" dirty="0"/>
                        <a:t>&lt;h2&gt;I love blogging&lt;/h2&gt;</a:t>
                      </a:r>
                      <a:r>
                        <a:rPr lang="en-US" b="0" dirty="0"/>
                        <a:t>&lt;/main&gt;</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3982540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jQuery</a:t>
            </a:r>
          </a:p>
        </p:txBody>
      </p:sp>
      <p:sp>
        <p:nvSpPr>
          <p:cNvPr id="3" name="Content Placeholder 2"/>
          <p:cNvSpPr>
            <a:spLocks noGrp="1"/>
          </p:cNvSpPr>
          <p:nvPr>
            <p:ph idx="1"/>
          </p:nvPr>
        </p:nvSpPr>
        <p:spPr/>
        <p:txBody>
          <a:bodyPr>
            <a:normAutofit/>
          </a:bodyPr>
          <a:lstStyle/>
          <a:p>
            <a:r>
              <a:rPr lang="en-US" dirty="0"/>
              <a:t>The jQuery library is, by default, exported in the global variable </a:t>
            </a:r>
            <a:r>
              <a:rPr lang="en-US" i="1" dirty="0"/>
              <a:t>$</a:t>
            </a:r>
            <a:r>
              <a:rPr lang="en-US" dirty="0"/>
              <a:t>.</a:t>
            </a:r>
          </a:p>
          <a:p>
            <a:r>
              <a:rPr lang="en-US" dirty="0"/>
              <a:t>We will be using the most modern version of jQuery.</a:t>
            </a:r>
          </a:p>
          <a:p>
            <a:pPr lvl="1"/>
            <a:r>
              <a:rPr lang="en-US" dirty="0">
                <a:hlinkClick r:id="rId2"/>
              </a:rPr>
              <a:t>http://api.jquery.com/</a:t>
            </a:r>
            <a:endParaRPr lang="en-US" dirty="0"/>
          </a:p>
          <a:p>
            <a:r>
              <a:rPr lang="en-US" dirty="0"/>
              <a:t>Take a look at </a:t>
            </a:r>
            <a:r>
              <a:rPr lang="en-US" dirty="0">
                <a:hlinkClick r:id="rId3"/>
              </a:rPr>
              <a:t>http://localhost:3000/examples/jquery-dom</a:t>
            </a:r>
            <a:r>
              <a:rPr lang="en-US" dirty="0"/>
              <a:t> after running this week’s repository to witness jQuery targeting many elements, in many ways.</a:t>
            </a:r>
          </a:p>
          <a:p>
            <a:r>
              <a:rPr lang="en-US" dirty="0"/>
              <a:t>Several common jQuery functions are demonstrated on that page, however there are many, </a:t>
            </a:r>
            <a:r>
              <a:rPr lang="en-US" b="1" dirty="0"/>
              <a:t>many easy to use functions</a:t>
            </a:r>
            <a:r>
              <a:rPr lang="en-US" dirty="0"/>
              <a:t>. </a:t>
            </a:r>
          </a:p>
          <a:p>
            <a:r>
              <a:rPr lang="en-US" dirty="0"/>
              <a:t>The code is well-documented to demonstrate how to use and understand each of these functions; it is very worth looking up jQuery on your own to see how many methods there are at your disposal.</a:t>
            </a:r>
          </a:p>
        </p:txBody>
      </p:sp>
    </p:spTree>
    <p:extLst>
      <p:ext uri="{BB962C8B-B14F-4D97-AF65-F5344CB8AC3E}">
        <p14:creationId xmlns:p14="http://schemas.microsoft.com/office/powerpoint/2010/main" val="5421179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Events with jQuery</a:t>
            </a:r>
          </a:p>
        </p:txBody>
      </p:sp>
      <p:sp>
        <p:nvSpPr>
          <p:cNvPr id="3" name="Content Placeholder 2"/>
          <p:cNvSpPr>
            <a:spLocks noGrp="1"/>
          </p:cNvSpPr>
          <p:nvPr>
            <p:ph idx="1"/>
          </p:nvPr>
        </p:nvSpPr>
        <p:spPr/>
        <p:txBody>
          <a:bodyPr/>
          <a:lstStyle/>
          <a:p>
            <a:r>
              <a:rPr lang="en-US" dirty="0"/>
              <a:t>Syntactically, jQuery does away with the concept of “</a:t>
            </a:r>
            <a:r>
              <a:rPr lang="en-US" dirty="0" err="1"/>
              <a:t>onEventListener</a:t>
            </a:r>
            <a:r>
              <a:rPr lang="en-US" dirty="0"/>
              <a:t>” and instead gives as many methods for event manipulation as possible using actual methods to represent the event.</a:t>
            </a:r>
          </a:p>
          <a:p>
            <a:pPr lvl="1"/>
            <a:r>
              <a:rPr lang="en-US" dirty="0" err="1"/>
              <a:t>ie</a:t>
            </a:r>
            <a:r>
              <a:rPr lang="en-US" dirty="0"/>
              <a:t>: instead of </a:t>
            </a:r>
            <a:r>
              <a:rPr lang="en-US" dirty="0" err="1">
                <a:latin typeface="Courier New" charset="0"/>
                <a:ea typeface="Courier New" charset="0"/>
                <a:cs typeface="Courier New" charset="0"/>
              </a:rPr>
              <a:t>document.getElementById</a:t>
            </a:r>
            <a:r>
              <a:rPr lang="en-US" dirty="0">
                <a:latin typeface="Courier New" charset="0"/>
                <a:ea typeface="Courier New" charset="0"/>
                <a:cs typeface="Courier New" charset="0"/>
              </a:rPr>
              <a:t>(</a:t>
            </a:r>
            <a:r>
              <a:rPr lang="en-US" dirty="0" err="1">
                <a:latin typeface="Courier New" charset="0"/>
                <a:ea typeface="Courier New" charset="0"/>
                <a:cs typeface="Courier New" charset="0"/>
              </a:rPr>
              <a:t>myForm</a:t>
            </a:r>
            <a:r>
              <a:rPr lang="en-US" dirty="0">
                <a:latin typeface="Courier New" charset="0"/>
                <a:ea typeface="Courier New" charset="0"/>
                <a:cs typeface="Courier New" charset="0"/>
              </a:rPr>
              <a:t>).</a:t>
            </a:r>
            <a:r>
              <a:rPr lang="en-US" dirty="0" err="1">
                <a:latin typeface="Courier New" charset="0"/>
                <a:ea typeface="Courier New" charset="0"/>
                <a:cs typeface="Courier New" charset="0"/>
              </a:rPr>
              <a:t>addEventListener</a:t>
            </a:r>
            <a:r>
              <a:rPr lang="en-US" dirty="0">
                <a:latin typeface="Courier New" charset="0"/>
                <a:ea typeface="Courier New" charset="0"/>
                <a:cs typeface="Courier New" charset="0"/>
              </a:rPr>
              <a:t>(‘submit’, callback)</a:t>
            </a:r>
            <a:r>
              <a:rPr lang="en-US" dirty="0"/>
              <a:t> it’s just </a:t>
            </a:r>
            <a:r>
              <a:rPr lang="en-US" dirty="0">
                <a:latin typeface="Courier New" charset="0"/>
                <a:ea typeface="Courier New" charset="0"/>
                <a:cs typeface="Courier New" charset="0"/>
              </a:rPr>
              <a:t>$(selector).submit(callback)</a:t>
            </a:r>
          </a:p>
          <a:p>
            <a:r>
              <a:rPr lang="en-US" dirty="0"/>
              <a:t>See code for examples</a:t>
            </a:r>
          </a:p>
        </p:txBody>
      </p:sp>
    </p:spTree>
    <p:extLst>
      <p:ext uri="{BB962C8B-B14F-4D97-AF65-F5344CB8AC3E}">
        <p14:creationId xmlns:p14="http://schemas.microsoft.com/office/powerpoint/2010/main" val="17510239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Console API</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44267828"/>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15012</TotalTime>
  <Words>2452</Words>
  <Application>Microsoft Macintosh PowerPoint</Application>
  <PresentationFormat>Widescreen</PresentationFormat>
  <Paragraphs>167</Paragraphs>
  <Slides>34</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34</vt:i4>
      </vt:variant>
    </vt:vector>
  </HeadingPairs>
  <TitlesOfParts>
    <vt:vector size="38" baseType="lpstr">
      <vt:lpstr>Calibri</vt:lpstr>
      <vt:lpstr>Calibri Light</vt:lpstr>
      <vt:lpstr>Courier New</vt:lpstr>
      <vt:lpstr>Retrospect</vt:lpstr>
      <vt:lpstr>Lecture 11: jQuery, Browser Based APIs, and Fundamental Web Accessibility</vt:lpstr>
      <vt:lpstr>jQuery</vt:lpstr>
      <vt:lpstr>What is jQuery?</vt:lpstr>
      <vt:lpstr>What does this do for us?</vt:lpstr>
      <vt:lpstr>Using jQuery</vt:lpstr>
      <vt:lpstr>Recap on basic CSS Selectors</vt:lpstr>
      <vt:lpstr>Using jQuery</vt:lpstr>
      <vt:lpstr>Events with jQuery</vt:lpstr>
      <vt:lpstr>Console API</vt:lpstr>
      <vt:lpstr>The Console Object</vt:lpstr>
      <vt:lpstr>Debugging with the Console</vt:lpstr>
      <vt:lpstr>Window API</vt:lpstr>
      <vt:lpstr>What is the window?</vt:lpstr>
      <vt:lpstr>Timeouts and Intervals</vt:lpstr>
      <vt:lpstr>Other APIs</vt:lpstr>
      <vt:lpstr>The Location API</vt:lpstr>
      <vt:lpstr>Why would I use the location API?</vt:lpstr>
      <vt:lpstr>The LocalStorage API</vt:lpstr>
      <vt:lpstr>Getting and setting localstorage values</vt:lpstr>
      <vt:lpstr>The SessionStorage API</vt:lpstr>
      <vt:lpstr>Misc APIs</vt:lpstr>
      <vt:lpstr>Audio / Video API</vt:lpstr>
      <vt:lpstr>Canvas API</vt:lpstr>
      <vt:lpstr>Geolocation</vt:lpstr>
      <vt:lpstr>Basic Web Accessibility</vt:lpstr>
      <vt:lpstr>What is accessibility?</vt:lpstr>
      <vt:lpstr>Testing accessibility</vt:lpstr>
      <vt:lpstr>Lack of color contrast</vt:lpstr>
      <vt:lpstr>Improperly ordered/layered headings</vt:lpstr>
      <vt:lpstr>Unclear link text</vt:lpstr>
      <vt:lpstr>Unlabeled inputs</vt:lpstr>
      <vt:lpstr>Unlabeled alt text on images</vt:lpstr>
      <vt:lpstr>How can we address these issues?</vt:lpstr>
      <vt:lpstr>Going forward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Phil Barresi</dc:creator>
  <cp:lastModifiedBy>Phil Barresi</cp:lastModifiedBy>
  <cp:revision>933</cp:revision>
  <cp:lastPrinted>2016-07-19T00:26:10Z</cp:lastPrinted>
  <dcterms:created xsi:type="dcterms:W3CDTF">2015-08-31T04:24:31Z</dcterms:created>
  <dcterms:modified xsi:type="dcterms:W3CDTF">2018-08-20T03:41:01Z</dcterms:modified>
</cp:coreProperties>
</file>