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518" r:id="rId3"/>
    <p:sldId id="519" r:id="rId4"/>
    <p:sldId id="520" r:id="rId5"/>
    <p:sldId id="521" r:id="rId6"/>
    <p:sldId id="522" r:id="rId7"/>
    <p:sldId id="531" r:id="rId8"/>
    <p:sldId id="525" r:id="rId9"/>
    <p:sldId id="526" r:id="rId10"/>
    <p:sldId id="527" r:id="rId11"/>
    <p:sldId id="528" r:id="rId12"/>
    <p:sldId id="532" r:id="rId13"/>
    <p:sldId id="533" r:id="rId14"/>
    <p:sldId id="537" r:id="rId15"/>
    <p:sldId id="535" r:id="rId16"/>
    <p:sldId id="534" r:id="rId17"/>
    <p:sldId id="310" r:id="rId18"/>
    <p:sldId id="468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506" r:id="rId27"/>
    <p:sldId id="507" r:id="rId28"/>
    <p:sldId id="517" r:id="rId29"/>
    <p:sldId id="50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2"/>
    <p:restoredTop sz="76923"/>
  </p:normalViewPr>
  <p:slideViewPr>
    <p:cSldViewPr snapToGrid="0" snapToObjects="1">
      <p:cViewPr varScale="1">
        <p:scale>
          <a:sx n="96" d="100"/>
          <a:sy n="96" d="100"/>
        </p:scale>
        <p:origin x="1600" y="16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0BD0-258B-0C4C-83AC-C5A63C8008AB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5C16-070A-C64A-91F4-136D4B33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5C16-070A-C64A-91F4-136D4B33E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5C16-070A-C64A-91F4-136D4B33E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5C16-070A-C64A-91F4-136D4B33E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0FE-DA6F-C146-BF35-6DD60557D218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D354-F493-AA41-997A-3EEE293B5340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B47-CF17-5C45-839C-5A3721BF54C4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82CD-1416-4249-BC6C-7A6EF8F8572F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28-6B57-F84C-BC94-44912957E449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2C1E-C9B8-5A4E-A020-E47116F660D7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47E7-E3F7-394C-89CE-5D9225DFF109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3A90-B4F5-8A47-90B1-368A46FA202E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2C0D-AE74-EC42-81CC-47DE1AD346AA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©2018 Stevens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42BDB-F55F-C84D-84F6-6BE5FABAEC58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©2018 Stevens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6AE-E91C-4742-BB92-416FA02CB1AD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1827F-C93D-7142-8D94-E6DBB2E3C5D1}" type="datetime1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©2018 Stevens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x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y_hacker_site.com/my_attack_vector.txt" TargetMode="External"/><Relationship Id="rId2" Type="http://schemas.openxmlformats.org/officeDocument/2006/relationships/hyperlink" Target="http://localhost/view_image.php?file=my_story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AJAX and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CS-546 – Web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97823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using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 to handle search crawlers</a:t>
            </a:r>
          </a:p>
          <a:p>
            <a:pPr lvl="1"/>
            <a:r>
              <a:rPr lang="en-US" dirty="0"/>
              <a:t>The more your app requires JavaScript, generally, without a </a:t>
            </a:r>
            <a:r>
              <a:rPr lang="en-US" dirty="0" err="1"/>
              <a:t>prerendering</a:t>
            </a:r>
            <a:r>
              <a:rPr lang="en-US" dirty="0"/>
              <a:t> setup, the worse your SEO becomes.</a:t>
            </a:r>
          </a:p>
          <a:p>
            <a:r>
              <a:rPr lang="en-US" dirty="0"/>
              <a:t>More edge cases</a:t>
            </a:r>
          </a:p>
          <a:p>
            <a:pPr lvl="1"/>
            <a:r>
              <a:rPr lang="en-US" dirty="0"/>
              <a:t>The more you rely on the client and their browser, the more combinations of things can go wrong; from them having a Chrome extension that somehow interferes with your page, to them losing internet, once it's in their hands anything can happen</a:t>
            </a:r>
          </a:p>
          <a:p>
            <a:r>
              <a:rPr lang="en-US" dirty="0"/>
              <a:t>Forces you to manually keep track of the state of your app</a:t>
            </a:r>
          </a:p>
          <a:p>
            <a:r>
              <a:rPr lang="en-US" dirty="0"/>
              <a:t>Have to rebind your event handlers constantly</a:t>
            </a:r>
          </a:p>
          <a:p>
            <a:pPr lvl="1"/>
            <a:r>
              <a:rPr lang="en-US" dirty="0"/>
              <a:t>See the advanced jQuery section for a note about this!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82268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I use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excels at all situations where you have to send small payloads back and forth between the user and the server. </a:t>
            </a:r>
          </a:p>
          <a:p>
            <a:r>
              <a:rPr lang="en-US" dirty="0"/>
              <a:t>Single Page Applications essentially require AJAX to function; AJAX allows you to send data without leaving the page. This allows the user to keep do things like click a button to save progress but immediately keep working while the progress is still being stored.</a:t>
            </a:r>
          </a:p>
          <a:p>
            <a:r>
              <a:rPr lang="en-US" dirty="0"/>
              <a:t>On pages that require real time updates, AJAX allows you to successfully stay on one page and just keep updating small bits of data constantly, delivering a seamless user experience.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409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629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AJAX request using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of making AJAX requests, however they are all simply shorthand for the $.</a:t>
            </a:r>
            <a:r>
              <a:rPr lang="en-US" dirty="0" err="1"/>
              <a:t>ajax</a:t>
            </a:r>
            <a:r>
              <a:rPr lang="en-US" dirty="0"/>
              <a:t> method, which you can see in </a:t>
            </a:r>
            <a:r>
              <a:rPr lang="en-US" i="1" dirty="0" err="1"/>
              <a:t>basic_ajax_with_jquery.js</a:t>
            </a:r>
            <a:endParaRPr lang="en-US" dirty="0"/>
          </a:p>
          <a:p>
            <a:r>
              <a:rPr lang="en-US" dirty="0"/>
              <a:t>AJAX requests return promises, as they are asynchronous! The AJAX request method takes an object that allows you to easily POST data to a server. </a:t>
            </a:r>
          </a:p>
          <a:p>
            <a:r>
              <a:rPr lang="en-US" dirty="0"/>
              <a:t>If the AJAX detects a JSON response, it will automatically serialize it to a JavaScript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54307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need to store arbitrary data on your elements, such as an identifier that corresponds to a database entry for that piece of data.</a:t>
            </a:r>
          </a:p>
          <a:p>
            <a:r>
              <a:rPr lang="en-US" dirty="0"/>
              <a:t>You can use the $(“selector”).data(“key-name”) to get this data, and $(“selector”).data(“key-name”, “new value”) to set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9292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HTML to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server responds with HTML, you can easily target an element and set its HTML.</a:t>
            </a:r>
          </a:p>
          <a:p>
            <a:r>
              <a:rPr lang="en-US" dirty="0"/>
              <a:t>This allows you to have server-side rendering that is then placed on the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91654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curious thing you may notice is that pieces of data that are added to the page after the page loads may not have their events bound!</a:t>
            </a:r>
          </a:p>
          <a:p>
            <a:r>
              <a:rPr lang="en-US" dirty="0"/>
              <a:t>This is because when you bind events, it binds them to elements that exist; it literally attaches event listeners to each DOM object! </a:t>
            </a:r>
          </a:p>
          <a:p>
            <a:r>
              <a:rPr lang="en-US"/>
              <a:t>Therefore, you may have to rebind events after adding new content to the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0861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27945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public nature of web applications, there are a number of security concerns we face when dealing with Web Programming. </a:t>
            </a:r>
          </a:p>
          <a:p>
            <a:r>
              <a:rPr lang="en-US" dirty="0"/>
              <a:t>Some common ones are:</a:t>
            </a:r>
          </a:p>
          <a:p>
            <a:pPr lvl="1"/>
            <a:r>
              <a:rPr lang="en-US" dirty="0"/>
              <a:t>XSS Attack (Cross Site Scripting Attack)</a:t>
            </a:r>
          </a:p>
          <a:p>
            <a:pPr lvl="1"/>
            <a:r>
              <a:rPr lang="en-US" dirty="0"/>
              <a:t>DOS / DDOS (Denial Of Service / Distributed Denial Of Service)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Phishing attempts</a:t>
            </a:r>
          </a:p>
          <a:p>
            <a:pPr lvl="1"/>
            <a:r>
              <a:rPr lang="en-US" dirty="0"/>
              <a:t>Brute Forces</a:t>
            </a:r>
          </a:p>
          <a:p>
            <a:pPr lvl="1"/>
            <a:r>
              <a:rPr lang="en-US" dirty="0"/>
              <a:t>File Inclusion Vulnerabilities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6685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about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most attacks, tools and strategies have been developed for handling the attacks as best you can. Some of these attacks target users directly, such as Phishing attempts; some of them attack your own system.</a:t>
            </a:r>
          </a:p>
          <a:p>
            <a:r>
              <a:rPr lang="en-US" dirty="0"/>
              <a:t>It is your job as a web developer to be mindful of these security issues and preemptively protect against them as best you can.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3763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99482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XSS Attack is an injection attack, where a malicious user manages to inject content(typically, JavaScript) into your website. </a:t>
            </a:r>
          </a:p>
          <a:p>
            <a:r>
              <a:rPr lang="en-US" dirty="0"/>
              <a:t>You can prevent XSS attacks by never displaying raw input that any user on your site may submit; you must always sanitize it and strip HTML from it. </a:t>
            </a:r>
          </a:p>
          <a:p>
            <a:pPr lvl="1"/>
            <a:r>
              <a:rPr lang="en-US" dirty="0"/>
              <a:t>It's always safer to deny all HTML except for a whitelisted set of tags and attributes, rather than reject tags and attributes that you think should not be allowed.</a:t>
            </a:r>
          </a:p>
          <a:p>
            <a:pPr lvl="1"/>
            <a:r>
              <a:rPr lang="en-US" dirty="0"/>
              <a:t>You can use the </a:t>
            </a:r>
            <a:r>
              <a:rPr lang="en-US" i="1" dirty="0" err="1"/>
              <a:t>xss</a:t>
            </a:r>
            <a:r>
              <a:rPr lang="en-US" dirty="0"/>
              <a:t> package to help protect yourself</a:t>
            </a:r>
          </a:p>
          <a:p>
            <a:pPr lvl="2"/>
            <a:r>
              <a:rPr lang="en-US" dirty="0">
                <a:hlinkClick r:id="rId2"/>
              </a:rPr>
              <a:t>https://www.npmjs.com/package/xss</a:t>
            </a:r>
            <a:endParaRPr lang="en-US" dirty="0"/>
          </a:p>
          <a:p>
            <a:r>
              <a:rPr lang="en-US" dirty="0"/>
              <a:t>We have demonstrated XSS attacks before.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59737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DDOS attack is a Distributed Denial of Service attack. </a:t>
            </a:r>
          </a:p>
          <a:p>
            <a:r>
              <a:rPr lang="en-US" dirty="0"/>
              <a:t>In general, a DOS is when some form of attack renders a server unable to respond in a timely manner.</a:t>
            </a:r>
          </a:p>
          <a:p>
            <a:r>
              <a:rPr lang="en-US" dirty="0"/>
              <a:t>A DDOS attack is when many machines are being used simultaneously to access a website / server, causing it to fall under such heavy load that it cannot keep up with any of the requests. This renders the server unusable; all requests will timeout.</a:t>
            </a:r>
          </a:p>
          <a:p>
            <a:r>
              <a:rPr lang="en-US" dirty="0"/>
              <a:t>You can mitigate a DDOS attack by:</a:t>
            </a:r>
          </a:p>
          <a:p>
            <a:pPr lvl="1"/>
            <a:r>
              <a:rPr lang="en-US" dirty="0"/>
              <a:t>Temporarily upping your available bandwidth to ride it out</a:t>
            </a:r>
          </a:p>
          <a:p>
            <a:pPr lvl="1"/>
            <a:r>
              <a:rPr lang="en-US" dirty="0"/>
              <a:t>You can use a service such as </a:t>
            </a:r>
            <a:r>
              <a:rPr lang="en-US" dirty="0" err="1"/>
              <a:t>CloudFlare</a:t>
            </a:r>
            <a:r>
              <a:rPr lang="en-US" dirty="0"/>
              <a:t> to handle incoming traffic and prevent suspected DDOSs.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865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SQL Injection is when you allow for a user to sneak their own SQL statements into SQL you're sending to the server. This allows them to attain unauthorized access to your database.</a:t>
            </a:r>
          </a:p>
          <a:p>
            <a:r>
              <a:rPr lang="en-US" dirty="0"/>
              <a:t>You can prevent this by:</a:t>
            </a:r>
          </a:p>
          <a:p>
            <a:pPr lvl="1"/>
            <a:r>
              <a:rPr lang="en-US" dirty="0"/>
              <a:t>Sanitizing all strings used as input</a:t>
            </a:r>
          </a:p>
          <a:p>
            <a:pPr lvl="1"/>
            <a:r>
              <a:rPr lang="en-US" b="1" dirty="0"/>
              <a:t>Using prepared statements</a:t>
            </a:r>
          </a:p>
          <a:p>
            <a:r>
              <a:rPr lang="en-US" b="1" dirty="0"/>
              <a:t>In our course, as we use MongoDB, we do not have to worry about SQL Injections.</a:t>
            </a:r>
            <a:endParaRPr lang="en-US" dirty="0"/>
          </a:p>
          <a:p>
            <a:r>
              <a:rPr lang="en-US" dirty="0"/>
              <a:t>MongoDB is vulnerable to other injection attacks, but they are much more involved and rely on server exploits beyond the scope of this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97745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Brute Force Attack is when a user attempts to find information about your system / resources in your system (such as users) by providing a constant stream of values.</a:t>
            </a:r>
          </a:p>
          <a:p>
            <a:r>
              <a:rPr lang="en-US" dirty="0"/>
              <a:t>User logins are particularly vulnerable to Brute Force Attacks.</a:t>
            </a:r>
          </a:p>
          <a:p>
            <a:pPr lvl="1"/>
            <a:r>
              <a:rPr lang="en-US" dirty="0"/>
              <a:t>A malicious user would target your login form</a:t>
            </a:r>
          </a:p>
          <a:p>
            <a:pPr lvl="1"/>
            <a:r>
              <a:rPr lang="en-US" dirty="0"/>
              <a:t>They would write a script to submit to that form with known usernames and the most common 10,000 passwords.</a:t>
            </a:r>
          </a:p>
          <a:p>
            <a:pPr lvl="1"/>
            <a:r>
              <a:rPr lang="en-US" dirty="0"/>
              <a:t>In time, they would be able to successfully harvest usernames and passwords</a:t>
            </a:r>
          </a:p>
          <a:p>
            <a:r>
              <a:rPr lang="en-US" dirty="0"/>
              <a:t>You can prevent your system from brute force attacks by:</a:t>
            </a:r>
          </a:p>
          <a:p>
            <a:pPr lvl="1"/>
            <a:r>
              <a:rPr lang="en-US" dirty="0"/>
              <a:t>Tracking the IP of every form submission and limiting based on that</a:t>
            </a:r>
          </a:p>
          <a:p>
            <a:pPr lvl="1"/>
            <a:r>
              <a:rPr lang="en-US" dirty="0"/>
              <a:t>Lock accounts after some number of failed attempts to access.</a:t>
            </a:r>
          </a:p>
          <a:p>
            <a:pPr lvl="1"/>
            <a:r>
              <a:rPr lang="en-US" dirty="0"/>
              <a:t>On password login attempts, you can purposefully stall your responses so that the attacker has to wait longer and longer, reducing the effectiveness of their attack.</a:t>
            </a:r>
          </a:p>
          <a:p>
            <a:pPr lvl="1"/>
            <a:r>
              <a:rPr lang="en-US" dirty="0"/>
              <a:t>Require CAPTCHA style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5042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allow users access to resources that are stored in files, you may be tempted to give them </a:t>
            </a:r>
            <a:r>
              <a:rPr lang="en-US" dirty="0" err="1"/>
              <a:t>urls</a:t>
            </a:r>
            <a:r>
              <a:rPr lang="en-US" dirty="0"/>
              <a:t> that have paths to the files stored in the GET string, like so:</a:t>
            </a:r>
          </a:p>
          <a:p>
            <a:pPr lvl="1"/>
            <a:r>
              <a:rPr lang="en-US" dirty="0">
                <a:hlinkClick r:id="rId2"/>
              </a:rPr>
              <a:t>http://localhost:3000/view_story?file=my_story.txt</a:t>
            </a:r>
            <a:r>
              <a:rPr lang="en-US" dirty="0"/>
              <a:t> </a:t>
            </a:r>
          </a:p>
          <a:p>
            <a:r>
              <a:rPr lang="en-US" dirty="0"/>
              <a:t>This leaves you open to a Local File Inclusion!</a:t>
            </a:r>
          </a:p>
          <a:p>
            <a:pPr lvl="1"/>
            <a:r>
              <a:rPr lang="en-US" dirty="0"/>
              <a:t>You can change </a:t>
            </a:r>
            <a:r>
              <a:rPr lang="en-US" i="1" dirty="0" err="1"/>
              <a:t>my_story.txt</a:t>
            </a:r>
            <a:r>
              <a:rPr lang="en-US" i="1" dirty="0"/>
              <a:t> </a:t>
            </a:r>
            <a:r>
              <a:rPr lang="en-US" dirty="0"/>
              <a:t>to be </a:t>
            </a:r>
            <a:r>
              <a:rPr lang="en-US" i="1" dirty="0"/>
              <a:t>../../</a:t>
            </a:r>
            <a:r>
              <a:rPr lang="en-US" i="1" dirty="0" err="1"/>
              <a:t>database_credentials.txt</a:t>
            </a:r>
            <a:r>
              <a:rPr lang="en-US" dirty="0"/>
              <a:t> or something similar to access local files, if you do not allow users to select from a limited set of filenames</a:t>
            </a:r>
          </a:p>
          <a:p>
            <a:r>
              <a:rPr lang="en-US" dirty="0"/>
              <a:t>You're also vulnerable to a Remote File Inclusion!</a:t>
            </a:r>
          </a:p>
          <a:p>
            <a:pPr lvl="1"/>
            <a:r>
              <a:rPr lang="en-US" dirty="0"/>
              <a:t>You can change </a:t>
            </a:r>
            <a:r>
              <a:rPr lang="en-US" i="1" dirty="0" err="1"/>
              <a:t>my_file.png</a:t>
            </a:r>
            <a:r>
              <a:rPr lang="en-US" dirty="0"/>
              <a:t> to be </a:t>
            </a:r>
            <a:r>
              <a:rPr lang="en-US" i="1" dirty="0">
                <a:hlinkClick r:id="rId3"/>
              </a:rPr>
              <a:t>http://my_hacker_site.com/my_attack_vector.txt</a:t>
            </a:r>
            <a:r>
              <a:rPr lang="en-US" i="1" dirty="0"/>
              <a:t> </a:t>
            </a:r>
            <a:r>
              <a:rPr lang="en-US" dirty="0"/>
              <a:t>in order to execute your own scripts inside their page, which would allow you to gain access to their system!</a:t>
            </a:r>
          </a:p>
          <a:p>
            <a:r>
              <a:rPr lang="en-US" dirty="0"/>
              <a:t>You can prevent these types of attacks by:</a:t>
            </a:r>
          </a:p>
          <a:p>
            <a:pPr lvl="1"/>
            <a:r>
              <a:rPr lang="en-US" dirty="0"/>
              <a:t>Referencing resources by ids, that you then lookup files</a:t>
            </a:r>
          </a:p>
          <a:p>
            <a:pPr lvl="1"/>
            <a:r>
              <a:rPr lang="en-US" dirty="0"/>
              <a:t>Only allowing known, acceptable resource to be included.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9715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concerned do we have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be constantly aware of these issues, and many more. You are responsible for your users and their data; you should make your best efforts to be secure.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97853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 dynamic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8965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Dynamic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Dynamic HTML Page is any page that manipulates itself after the client has received it.</a:t>
            </a:r>
          </a:p>
          <a:p>
            <a:r>
              <a:rPr lang="en-US" dirty="0"/>
              <a:t>Until now, we have used a small amount of JavaScript in order to interact with the page. We have also been creating APIs that are not particularly useful for a user.</a:t>
            </a:r>
          </a:p>
          <a:p>
            <a:r>
              <a:rPr lang="en-US" dirty="0"/>
              <a:t>We may not combine these two things to start creating robust, single page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420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 we're familiar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new status on Facebook, you never leave the page; instead it just shows up at the top of your page.</a:t>
            </a:r>
          </a:p>
          <a:p>
            <a:r>
              <a:rPr lang="en-US" dirty="0"/>
              <a:t>On Tumblr, when you scroll down far enough, the page automatically queries new data to show you.</a:t>
            </a:r>
          </a:p>
          <a:p>
            <a:r>
              <a:rPr lang="en-US" dirty="0"/>
              <a:t>On </a:t>
            </a:r>
            <a:r>
              <a:rPr lang="en-US" dirty="0" err="1"/>
              <a:t>reddit</a:t>
            </a:r>
            <a:r>
              <a:rPr lang="en-US" dirty="0"/>
              <a:t>, when you </a:t>
            </a:r>
            <a:r>
              <a:rPr lang="en-US" dirty="0" err="1"/>
              <a:t>upvote</a:t>
            </a:r>
            <a:r>
              <a:rPr lang="en-US" dirty="0"/>
              <a:t> or </a:t>
            </a:r>
            <a:r>
              <a:rPr lang="en-US" dirty="0" err="1"/>
              <a:t>downvote</a:t>
            </a:r>
            <a:r>
              <a:rPr lang="en-US" dirty="0"/>
              <a:t> a post, it submits that action without leaving the page.</a:t>
            </a:r>
          </a:p>
          <a:p>
            <a:r>
              <a:rPr lang="en-US" dirty="0"/>
              <a:t>On Gmail, all actions are done via AJAX! You never actually leave the main page, it's all clever JavaScript.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079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Dynamic Page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dynamic pages easily, you're going to want to start on your server's side by creating API routes that allow you to easily interact with your application; this is generally anything you would submit a form to, or data that you can request.</a:t>
            </a:r>
          </a:p>
          <a:p>
            <a:r>
              <a:rPr lang="en-US" dirty="0"/>
              <a:t>After that's done, you setup the parts of your website that don't change, such as the main layout.</a:t>
            </a:r>
          </a:p>
          <a:p>
            <a:r>
              <a:rPr lang="en-US" dirty="0"/>
              <a:t>You can then write your dynamic parts in a JavaScript file, such as:</a:t>
            </a:r>
          </a:p>
          <a:p>
            <a:pPr lvl="1"/>
            <a:r>
              <a:rPr lang="en-US" dirty="0"/>
              <a:t>On page load, request data to populate the page.</a:t>
            </a:r>
          </a:p>
          <a:p>
            <a:pPr lvl="1"/>
            <a:r>
              <a:rPr lang="en-US" dirty="0"/>
              <a:t>On a form submission, validate the form</a:t>
            </a:r>
          </a:p>
          <a:p>
            <a:pPr lvl="1"/>
            <a:r>
              <a:rPr lang="en-US" dirty="0"/>
              <a:t>On a successful form submission, POST it to the server via AJAX</a:t>
            </a:r>
          </a:p>
          <a:p>
            <a:pPr lvl="1"/>
            <a:r>
              <a:rPr lang="en-US" dirty="0"/>
              <a:t>Use the response to show an error message if there was an error, and show the error on screen</a:t>
            </a:r>
          </a:p>
          <a:p>
            <a:pPr lvl="1"/>
            <a:r>
              <a:rPr lang="en-US" dirty="0"/>
              <a:t>If there is no error, query the new data to show it on the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0531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(asynchronous JavaScript and XML) is a series of techniques used to have clients execute JavaScript code in order to request resources without leaving their current page.</a:t>
            </a:r>
          </a:p>
          <a:p>
            <a:r>
              <a:rPr lang="en-US" dirty="0"/>
              <a:t>This means that you can write code that makes network requests on the client's behalf to access data on your server.</a:t>
            </a:r>
          </a:p>
          <a:p>
            <a:r>
              <a:rPr lang="en-US" dirty="0"/>
              <a:t>We will be using jQuery to perform our AJAX requests.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4146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jQuery, we would use the </a:t>
            </a:r>
            <a:r>
              <a:rPr lang="en-US" i="1" dirty="0"/>
              <a:t>$.</a:t>
            </a:r>
            <a:r>
              <a:rPr lang="en-US" i="1" dirty="0" err="1"/>
              <a:t>ajax</a:t>
            </a:r>
            <a:r>
              <a:rPr lang="en-US" i="1" dirty="0"/>
              <a:t> </a:t>
            </a:r>
            <a:r>
              <a:rPr lang="en-US" dirty="0"/>
              <a:t>method to create an </a:t>
            </a:r>
            <a:r>
              <a:rPr lang="en-US" i="1" dirty="0" err="1"/>
              <a:t>XMLHttpRequest</a:t>
            </a:r>
            <a:r>
              <a:rPr lang="en-US" i="1" dirty="0"/>
              <a:t> </a:t>
            </a:r>
            <a:r>
              <a:rPr lang="en-US" dirty="0"/>
              <a:t>for each resource request you want to make. </a:t>
            </a:r>
          </a:p>
          <a:p>
            <a:r>
              <a:rPr lang="en-US" dirty="0"/>
              <a:t>See </a:t>
            </a:r>
            <a:r>
              <a:rPr lang="en-US" i="1" dirty="0" err="1"/>
              <a:t>basic_ajax_with_jquery.js</a:t>
            </a:r>
            <a:r>
              <a:rPr lang="en-US" dirty="0"/>
              <a:t> for an example of how to GET and POST.</a:t>
            </a:r>
          </a:p>
          <a:p>
            <a:r>
              <a:rPr lang="en-US" dirty="0"/>
              <a:t>We can monitor these requests in our browser's developer consoles, to see what data we send and see the responses.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915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asynchronous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calls are inherently asynchronous; you do not know when they will complete, so they pass data through callbacks.</a:t>
            </a:r>
          </a:p>
          <a:p>
            <a:pPr lvl="1"/>
            <a:r>
              <a:rPr lang="en-US" dirty="0"/>
              <a:t>The request is made on a background thread that does not block the UI</a:t>
            </a:r>
          </a:p>
          <a:p>
            <a:pPr lvl="1"/>
            <a:r>
              <a:rPr lang="en-US" dirty="0"/>
              <a:t>This request can finish anytime after it is sent, so you want to hook into your event listener before the request is sent; a request could theoretically complete before you listen for the response.</a:t>
            </a:r>
          </a:p>
          <a:p>
            <a:pPr lvl="1"/>
            <a:r>
              <a:rPr lang="en-US" dirty="0"/>
              <a:t>The request may not ever complete successfully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6361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Data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Express, having a route return JSON is very easy. </a:t>
            </a:r>
          </a:p>
          <a:p>
            <a:r>
              <a:rPr lang="en-US" dirty="0"/>
              <a:t>You can easily request and use JSON data by:</a:t>
            </a:r>
          </a:p>
          <a:p>
            <a:pPr lvl="1"/>
            <a:r>
              <a:rPr lang="en-US" dirty="0"/>
              <a:t>Make an AJAX request to a route that sends JSON in its response</a:t>
            </a:r>
          </a:p>
          <a:p>
            <a:pPr lvl="1"/>
            <a:r>
              <a:rPr lang="en-US" dirty="0"/>
              <a:t>Listen for a callback state change</a:t>
            </a:r>
          </a:p>
          <a:p>
            <a:pPr lvl="1"/>
            <a:r>
              <a:rPr lang="en-US" dirty="0"/>
              <a:t>Check the data to see what you should do (</a:t>
            </a:r>
            <a:r>
              <a:rPr lang="en-US" dirty="0" err="1"/>
              <a:t>ie</a:t>
            </a:r>
            <a:r>
              <a:rPr lang="en-US" dirty="0"/>
              <a:t>, was it successful? Then render; otherwise, show error)</a:t>
            </a:r>
          </a:p>
          <a:p>
            <a:pPr lvl="1"/>
            <a:r>
              <a:rPr lang="en-US" dirty="0"/>
              <a:t>Manipulate and use the data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66980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Data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says you </a:t>
            </a:r>
            <a:r>
              <a:rPr lang="en-US" b="1" dirty="0"/>
              <a:t>have</a:t>
            </a:r>
            <a:r>
              <a:rPr lang="en-US" dirty="0"/>
              <a:t> to render your HTML with a full HTML layout -- you can actually just return a portion of markup that is intended on being inserted into a page that already exists.</a:t>
            </a:r>
          </a:p>
          <a:p>
            <a:r>
              <a:rPr lang="en-US" dirty="0"/>
              <a:t>The basic way to request this data is:</a:t>
            </a:r>
          </a:p>
          <a:p>
            <a:pPr lvl="1"/>
            <a:r>
              <a:rPr lang="en-US" dirty="0"/>
              <a:t>Make an AJAX request to a route that renders HTML for the requested resource</a:t>
            </a:r>
          </a:p>
          <a:p>
            <a:pPr lvl="1"/>
            <a:r>
              <a:rPr lang="en-US" dirty="0"/>
              <a:t>Listen for a callback state change</a:t>
            </a:r>
          </a:p>
          <a:p>
            <a:pPr lvl="1"/>
            <a:r>
              <a:rPr lang="en-US" dirty="0"/>
              <a:t>If successful, insert it into the page!</a:t>
            </a:r>
          </a:p>
          <a:p>
            <a:r>
              <a:rPr lang="en-US" dirty="0"/>
              <a:t>Manipulating data when you send HTML is hard, but the performance is higher as you don’t have to generate HTML on your client; your mileage may vary. Sometimes you want to do one, sometimes the other!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8299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post JSON, as well! This is particularly useful, as you can finally start sending numbers and </a:t>
            </a:r>
            <a:r>
              <a:rPr lang="en-US" dirty="0" err="1"/>
              <a:t>booleans</a:t>
            </a:r>
            <a:r>
              <a:rPr lang="en-US" dirty="0"/>
              <a:t> as well as strings by sending JSON.</a:t>
            </a:r>
          </a:p>
          <a:p>
            <a:r>
              <a:rPr lang="en-US" dirty="0"/>
              <a:t>In order to POST data in JSON format, you format your request and pass JSON in the body of the request. </a:t>
            </a:r>
          </a:p>
          <a:p>
            <a:r>
              <a:rPr lang="en-US" dirty="0"/>
              <a:t>Using the </a:t>
            </a:r>
            <a:r>
              <a:rPr lang="en-US" dirty="0" err="1"/>
              <a:t>bodyparser</a:t>
            </a:r>
            <a:r>
              <a:rPr lang="en-US" dirty="0"/>
              <a:t> middleware allows you to have this JSON easily parsed into our request body field in our Express routes and </a:t>
            </a:r>
            <a:r>
              <a:rPr lang="en-US" dirty="0" err="1"/>
              <a:t>middlewares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56096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payloads; you can only send down data that the user cares about.</a:t>
            </a:r>
          </a:p>
          <a:p>
            <a:r>
              <a:rPr lang="en-US" dirty="0"/>
              <a:t>You can split up your code into a more modular setup.</a:t>
            </a:r>
          </a:p>
          <a:p>
            <a:r>
              <a:rPr lang="en-US" dirty="0"/>
              <a:t>You can keep updating one page, rather than re-requesting entirely new pages all the time!</a:t>
            </a:r>
          </a:p>
          <a:p>
            <a:pPr lvl="1"/>
            <a:r>
              <a:rPr lang="en-US" dirty="0"/>
              <a:t>Since one page is updating, you will not have to re-request and re-render the same resources such as </a:t>
            </a:r>
            <a:r>
              <a:rPr lang="en-US" dirty="0" err="1"/>
              <a:t>stylesheets</a:t>
            </a:r>
            <a:r>
              <a:rPr lang="en-US" dirty="0"/>
              <a:t> and JS files, making your application often perform much better.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686889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19732</TotalTime>
  <Words>2432</Words>
  <Application>Microsoft Macintosh PowerPoint</Application>
  <PresentationFormat>Widescreen</PresentationFormat>
  <Paragraphs>174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Lecture 12: AJAX and Security</vt:lpstr>
      <vt:lpstr>AJAX</vt:lpstr>
      <vt:lpstr>What is AJAX?</vt:lpstr>
      <vt:lpstr>How do I use AJAX?</vt:lpstr>
      <vt:lpstr>What does asynchronous mean?</vt:lpstr>
      <vt:lpstr>Requesting Data (JSON)</vt:lpstr>
      <vt:lpstr>Requesting Data (HTML)</vt:lpstr>
      <vt:lpstr>Submitting JSON</vt:lpstr>
      <vt:lpstr>Benefits of using AJAX</vt:lpstr>
      <vt:lpstr>Downsides of using AJAX</vt:lpstr>
      <vt:lpstr>When would I use AJAX?</vt:lpstr>
      <vt:lpstr>AJAX jQuery</vt:lpstr>
      <vt:lpstr>Making an AJAX request using jQuery</vt:lpstr>
      <vt:lpstr>Storing data attributes</vt:lpstr>
      <vt:lpstr>Adding HTML to a page</vt:lpstr>
      <vt:lpstr>Rebinding Events</vt:lpstr>
      <vt:lpstr>Security Concerns</vt:lpstr>
      <vt:lpstr>Types of concerns</vt:lpstr>
      <vt:lpstr>What can we do about it?</vt:lpstr>
      <vt:lpstr>XSS Attacks</vt:lpstr>
      <vt:lpstr>DDOS Attack</vt:lpstr>
      <vt:lpstr>SQL Injections</vt:lpstr>
      <vt:lpstr>Brute Force Attacks</vt:lpstr>
      <vt:lpstr>File Inclusion Vulnerabilities</vt:lpstr>
      <vt:lpstr>How concerned do we have to be?</vt:lpstr>
      <vt:lpstr>Making a dynamic page</vt:lpstr>
      <vt:lpstr>What is a Dynamic HTML Page?</vt:lpstr>
      <vt:lpstr>Dynamic pages we're familiar with</vt:lpstr>
      <vt:lpstr>Setting up a Dynamic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Barresi</dc:creator>
  <cp:lastModifiedBy>Phil Barresi</cp:lastModifiedBy>
  <cp:revision>1201</cp:revision>
  <cp:lastPrinted>2015-11-10T02:34:58Z</cp:lastPrinted>
  <dcterms:created xsi:type="dcterms:W3CDTF">2015-08-31T04:24:31Z</dcterms:created>
  <dcterms:modified xsi:type="dcterms:W3CDTF">2018-08-20T03:41:20Z</dcterms:modified>
</cp:coreProperties>
</file>