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6" r:id="rId2"/>
    <p:sldId id="309" r:id="rId3"/>
    <p:sldId id="310" r:id="rId4"/>
    <p:sldId id="482" r:id="rId5"/>
    <p:sldId id="499" r:id="rId6"/>
    <p:sldId id="501" r:id="rId7"/>
    <p:sldId id="500" r:id="rId8"/>
    <p:sldId id="502" r:id="rId9"/>
    <p:sldId id="367" r:id="rId10"/>
    <p:sldId id="486" r:id="rId11"/>
    <p:sldId id="494" r:id="rId12"/>
    <p:sldId id="495" r:id="rId13"/>
    <p:sldId id="487" r:id="rId14"/>
    <p:sldId id="480" r:id="rId15"/>
    <p:sldId id="496" r:id="rId16"/>
    <p:sldId id="498" r:id="rId17"/>
    <p:sldId id="491" r:id="rId18"/>
    <p:sldId id="492" r:id="rId19"/>
    <p:sldId id="497" r:id="rId20"/>
    <p:sldId id="479" r:id="rId21"/>
    <p:sldId id="503" r:id="rId22"/>
    <p:sldId id="504" r:id="rId23"/>
    <p:sldId id="505" r:id="rId24"/>
    <p:sldId id="506" r:id="rId25"/>
    <p:sldId id="507" r:id="rId26"/>
    <p:sldId id="508" r:id="rId27"/>
    <p:sldId id="509" r:id="rId28"/>
    <p:sldId id="510" r:id="rId29"/>
    <p:sldId id="511" r:id="rId30"/>
    <p:sldId id="512" r:id="rId31"/>
    <p:sldId id="513" r:id="rId32"/>
    <p:sldId id="514" r:id="rId33"/>
    <p:sldId id="515" r:id="rId34"/>
    <p:sldId id="516" r:id="rId35"/>
    <p:sldId id="517" r:id="rId36"/>
    <p:sldId id="518" r:id="rId37"/>
    <p:sldId id="519" r:id="rId38"/>
    <p:sldId id="520" r:id="rId39"/>
    <p:sldId id="521" r:id="rId40"/>
    <p:sldId id="522" r:id="rId41"/>
    <p:sldId id="523" r:id="rId42"/>
    <p:sldId id="524" r:id="rId43"/>
    <p:sldId id="525" r:id="rId44"/>
    <p:sldId id="526" r:id="rId45"/>
    <p:sldId id="527" r:id="rId46"/>
    <p:sldId id="528" r:id="rId47"/>
    <p:sldId id="529" r:id="rId48"/>
    <p:sldId id="530" r:id="rId49"/>
    <p:sldId id="531" r:id="rId50"/>
    <p:sldId id="532" r:id="rId51"/>
    <p:sldId id="533" r:id="rId52"/>
    <p:sldId id="534" r:id="rId53"/>
    <p:sldId id="535" r:id="rId54"/>
    <p:sldId id="536" r:id="rId55"/>
    <p:sldId id="537" r:id="rId56"/>
    <p:sldId id="538" r:id="rId57"/>
    <p:sldId id="539" r:id="rId58"/>
    <p:sldId id="540"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32"/>
    <p:restoredTop sz="76854"/>
  </p:normalViewPr>
  <p:slideViewPr>
    <p:cSldViewPr snapToGrid="0" snapToObjects="1">
      <p:cViewPr varScale="1">
        <p:scale>
          <a:sx n="96" d="100"/>
          <a:sy n="96" d="100"/>
        </p:scale>
        <p:origin x="424" y="160"/>
      </p:cViewPr>
      <p:guideLst/>
    </p:cSldViewPr>
  </p:slideViewPr>
  <p:notesTextViewPr>
    <p:cViewPr>
      <p:scale>
        <a:sx n="105" d="100"/>
        <a:sy n="10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C0BD0-258B-0C4C-83AC-C5A63C8008AB}" type="datetimeFigureOut">
              <a:rPr lang="en-US" smtClean="0"/>
              <a:t>4/27/18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45C16-070A-C64A-91F4-136D4B33E94F}" type="slidenum">
              <a:rPr lang="en-US" smtClean="0"/>
              <a:t>‹#›</a:t>
            </a:fld>
            <a:endParaRPr lang="en-US"/>
          </a:p>
        </p:txBody>
      </p:sp>
    </p:spTree>
    <p:extLst>
      <p:ext uri="{BB962C8B-B14F-4D97-AF65-F5344CB8AC3E}">
        <p14:creationId xmlns:p14="http://schemas.microsoft.com/office/powerpoint/2010/main" val="161683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a:t>
            </a:fld>
            <a:endParaRPr lang="en-US"/>
          </a:p>
        </p:txBody>
      </p:sp>
    </p:spTree>
    <p:extLst>
      <p:ext uri="{BB962C8B-B14F-4D97-AF65-F5344CB8AC3E}">
        <p14:creationId xmlns:p14="http://schemas.microsoft.com/office/powerpoint/2010/main" val="211897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3145C16-070A-C64A-91F4-136D4B33E94F}" type="slidenum">
              <a:rPr lang="en-US" smtClean="0"/>
              <a:t>2</a:t>
            </a:fld>
            <a:endParaRPr lang="en-US"/>
          </a:p>
        </p:txBody>
      </p:sp>
    </p:spTree>
    <p:extLst>
      <p:ext uri="{BB962C8B-B14F-4D97-AF65-F5344CB8AC3E}">
        <p14:creationId xmlns:p14="http://schemas.microsoft.com/office/powerpoint/2010/main" val="1191612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3145C16-070A-C64A-91F4-136D4B33E94F}" type="slidenum">
              <a:rPr lang="en-US" smtClean="0"/>
              <a:t>3</a:t>
            </a:fld>
            <a:endParaRPr lang="en-US"/>
          </a:p>
        </p:txBody>
      </p:sp>
    </p:spTree>
    <p:extLst>
      <p:ext uri="{BB962C8B-B14F-4D97-AF65-F5344CB8AC3E}">
        <p14:creationId xmlns:p14="http://schemas.microsoft.com/office/powerpoint/2010/main" val="1037822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8</a:t>
            </a:fld>
            <a:endParaRPr lang="en-US"/>
          </a:p>
        </p:txBody>
      </p:sp>
    </p:spTree>
    <p:extLst>
      <p:ext uri="{BB962C8B-B14F-4D97-AF65-F5344CB8AC3E}">
        <p14:creationId xmlns:p14="http://schemas.microsoft.com/office/powerpoint/2010/main" val="408927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9</a:t>
            </a:fld>
            <a:endParaRPr lang="en-US"/>
          </a:p>
        </p:txBody>
      </p:sp>
    </p:spTree>
    <p:extLst>
      <p:ext uri="{BB962C8B-B14F-4D97-AF65-F5344CB8AC3E}">
        <p14:creationId xmlns:p14="http://schemas.microsoft.com/office/powerpoint/2010/main" val="1212073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3145C16-070A-C64A-91F4-136D4B33E94F}" type="slidenum">
              <a:rPr lang="en-US" smtClean="0"/>
              <a:t>21</a:t>
            </a:fld>
            <a:endParaRPr lang="en-US"/>
          </a:p>
        </p:txBody>
      </p:sp>
    </p:spTree>
    <p:extLst>
      <p:ext uri="{BB962C8B-B14F-4D97-AF65-F5344CB8AC3E}">
        <p14:creationId xmlns:p14="http://schemas.microsoft.com/office/powerpoint/2010/main" val="1872571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3145C16-070A-C64A-91F4-136D4B33E94F}" type="slidenum">
              <a:rPr lang="en-US" smtClean="0"/>
              <a:t>34</a:t>
            </a:fld>
            <a:endParaRPr lang="en-US"/>
          </a:p>
        </p:txBody>
      </p:sp>
    </p:spTree>
    <p:extLst>
      <p:ext uri="{BB962C8B-B14F-4D97-AF65-F5344CB8AC3E}">
        <p14:creationId xmlns:p14="http://schemas.microsoft.com/office/powerpoint/2010/main" val="62347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3145C16-070A-C64A-91F4-136D4B33E94F}" type="slidenum">
              <a:rPr lang="en-US" smtClean="0"/>
              <a:t>39</a:t>
            </a:fld>
            <a:endParaRPr lang="en-US"/>
          </a:p>
        </p:txBody>
      </p:sp>
    </p:spTree>
    <p:extLst>
      <p:ext uri="{BB962C8B-B14F-4D97-AF65-F5344CB8AC3E}">
        <p14:creationId xmlns:p14="http://schemas.microsoft.com/office/powerpoint/2010/main" val="1553814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3145C16-070A-C64A-91F4-136D4B33E94F}" type="slidenum">
              <a:rPr lang="en-US" smtClean="0"/>
              <a:t>46</a:t>
            </a:fld>
            <a:endParaRPr lang="en-US"/>
          </a:p>
        </p:txBody>
      </p:sp>
    </p:spTree>
    <p:extLst>
      <p:ext uri="{BB962C8B-B14F-4D97-AF65-F5344CB8AC3E}">
        <p14:creationId xmlns:p14="http://schemas.microsoft.com/office/powerpoint/2010/main" val="1550304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4/27/18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4/27/18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4/27/18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ss-tricks.com/css-conten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tevens-CS546/CS-546-WS-Summer-1/tree/master/Lecture%20Code/lecture_13/accessibility_and_css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Stevens-CS546/CS-546-WS-Summer-1/tree/master/Lecture%20Code/lecture_13/bootstra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coffeegrammer.com/cheesecake-printers-and-morality/"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getbootstrap.com/css/#form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getbootstrap.com/css/#button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getbootstrap.com/css/#tab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getbootstrap.com/css/#image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getbootstrap.com/css/#helper-classe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getbootstrap.com/javascript/#modal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getbootstrap.com/javascript/#aler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getbootstrap.com/javascript/#tab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getbootstrap.com/javascript/#dropdown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getbootstrap.com/javascript/#tooltip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chaijs.com/" TargetMode="External"/><Relationship Id="rId2" Type="http://schemas.openxmlformats.org/officeDocument/2006/relationships/hyperlink" Target="http://phantomjs.org/headless-testing.html" TargetMode="External"/><Relationship Id="rId1" Type="http://schemas.openxmlformats.org/officeDocument/2006/relationships/slideLayout" Target="../slideLayouts/slideLayout2.xml"/><Relationship Id="rId4" Type="http://schemas.openxmlformats.org/officeDocument/2006/relationships/hyperlink" Target="https://mochajs.org/"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www.elastic.co/" TargetMode="External"/><Relationship Id="rId2" Type="http://schemas.openxmlformats.org/officeDocument/2006/relationships/hyperlink" Target="https://mariadb.or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13: CSS3, Accessibility, and Twitter Bootstrap</a:t>
            </a:r>
          </a:p>
        </p:txBody>
      </p:sp>
      <p:sp>
        <p:nvSpPr>
          <p:cNvPr id="3" name="Subtitle 2"/>
          <p:cNvSpPr>
            <a:spLocks noGrp="1"/>
          </p:cNvSpPr>
          <p:nvPr>
            <p:ph type="subTitle" idx="1"/>
          </p:nvPr>
        </p:nvSpPr>
        <p:spPr/>
        <p:txBody>
          <a:bodyPr/>
          <a:lstStyle/>
          <a:p>
            <a:r>
              <a:rPr lang="en-US" dirty="0"/>
              <a:t>CS-546 – Web Programming</a:t>
            </a:r>
          </a:p>
        </p:txBody>
      </p:sp>
    </p:spTree>
    <p:extLst>
      <p:ext uri="{BB962C8B-B14F-4D97-AF65-F5344CB8AC3E}">
        <p14:creationId xmlns:p14="http://schemas.microsoft.com/office/powerpoint/2010/main" val="197823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Queries!</a:t>
            </a:r>
          </a:p>
        </p:txBody>
      </p:sp>
      <p:sp>
        <p:nvSpPr>
          <p:cNvPr id="3" name="Content Placeholder 2"/>
          <p:cNvSpPr>
            <a:spLocks noGrp="1"/>
          </p:cNvSpPr>
          <p:nvPr>
            <p:ph idx="1"/>
          </p:nvPr>
        </p:nvSpPr>
        <p:spPr/>
        <p:txBody>
          <a:bodyPr>
            <a:normAutofit fontScale="92500" lnSpcReduction="20000"/>
          </a:bodyPr>
          <a:lstStyle/>
          <a:p>
            <a:r>
              <a:rPr lang="en-US" dirty="0"/>
              <a:t>One of the most powerful things about modern CSS is that we can use media queries.</a:t>
            </a:r>
          </a:p>
          <a:p>
            <a:r>
              <a:rPr lang="en-US" dirty="0"/>
              <a:t>Media queries allow us to conditionally apply styles.</a:t>
            </a:r>
          </a:p>
          <a:p>
            <a:r>
              <a:rPr lang="en-US" dirty="0"/>
              <a:t>We can easily apply based on:</a:t>
            </a:r>
          </a:p>
          <a:p>
            <a:pPr lvl="1"/>
            <a:r>
              <a:rPr lang="en-US" dirty="0"/>
              <a:t>width / max-width / min-width</a:t>
            </a:r>
          </a:p>
          <a:p>
            <a:pPr lvl="1"/>
            <a:r>
              <a:rPr lang="en-US" dirty="0"/>
              <a:t>orientation (portrait vs landscape)</a:t>
            </a:r>
          </a:p>
          <a:p>
            <a:pPr lvl="1"/>
            <a:r>
              <a:rPr lang="en-US" dirty="0"/>
              <a:t>media type (screen, print, all, speech)</a:t>
            </a:r>
          </a:p>
          <a:p>
            <a:pPr lvl="1"/>
            <a:r>
              <a:rPr lang="en-US" dirty="0"/>
              <a:t>more!</a:t>
            </a:r>
          </a:p>
          <a:p>
            <a:r>
              <a:rPr lang="en-US" dirty="0"/>
              <a:t>The basic format is, in your </a:t>
            </a:r>
            <a:r>
              <a:rPr lang="en-US" dirty="0" err="1"/>
              <a:t>stylesheet</a:t>
            </a:r>
            <a:r>
              <a:rPr lang="en-US" dirty="0"/>
              <a:t>:</a:t>
            </a:r>
          </a:p>
          <a:p>
            <a:pPr marL="0" indent="0">
              <a:buNone/>
            </a:pPr>
            <a:r>
              <a:rPr lang="en-US" b="1" dirty="0">
                <a:latin typeface="Courier New" charset="0"/>
                <a:ea typeface="Courier New" charset="0"/>
                <a:cs typeface="Courier New" charset="0"/>
              </a:rPr>
              <a:t>@media (min-width: 700px) { </a:t>
            </a:r>
          </a:p>
          <a:p>
            <a:pPr marL="0" indent="0">
              <a:buNone/>
            </a:pPr>
            <a:r>
              <a:rPr lang="en-US" b="1" dirty="0">
                <a:latin typeface="Courier New" charset="0"/>
                <a:ea typeface="Courier New" charset="0"/>
                <a:cs typeface="Courier New" charset="0"/>
              </a:rPr>
              <a:t>    /* These rules will apply when the screen </a:t>
            </a:r>
            <a:r>
              <a:rPr lang="en-US" b="1">
                <a:latin typeface="Courier New" charset="0"/>
                <a:ea typeface="Courier New" charset="0"/>
                <a:cs typeface="Courier New" charset="0"/>
              </a:rPr>
              <a:t>is 700px </a:t>
            </a:r>
            <a:r>
              <a:rPr lang="en-US" b="1" dirty="0">
                <a:latin typeface="Courier New" charset="0"/>
                <a:ea typeface="Courier New" charset="0"/>
                <a:cs typeface="Courier New" charset="0"/>
              </a:rPr>
              <a:t>or wider */</a:t>
            </a:r>
          </a:p>
          <a:p>
            <a:pPr marL="0" indent="0">
              <a:buNone/>
            </a:pP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nav</a:t>
            </a:r>
            <a:r>
              <a:rPr lang="en-US" b="1" dirty="0">
                <a:latin typeface="Courier New" charset="0"/>
                <a:ea typeface="Courier New" charset="0"/>
                <a:cs typeface="Courier New" charset="0"/>
              </a:rPr>
              <a:t> { width: 650px; margin: auto;}</a:t>
            </a:r>
          </a:p>
          <a:p>
            <a:pPr marL="0" indent="0">
              <a:buNone/>
            </a:pPr>
            <a:r>
              <a:rPr lang="en-US" b="1" dirty="0">
                <a:latin typeface="Courier New" charset="0"/>
                <a:ea typeface="Courier New" charset="0"/>
                <a:cs typeface="Courier New" charset="0"/>
              </a:rPr>
              <a:t>}</a:t>
            </a:r>
          </a:p>
        </p:txBody>
      </p:sp>
    </p:spTree>
    <p:extLst>
      <p:ext uri="{BB962C8B-B14F-4D97-AF65-F5344CB8AC3E}">
        <p14:creationId xmlns:p14="http://schemas.microsoft.com/office/powerpoint/2010/main" val="105661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Layouts</a:t>
            </a:r>
          </a:p>
        </p:txBody>
      </p:sp>
      <p:sp>
        <p:nvSpPr>
          <p:cNvPr id="3" name="Content Placeholder 2"/>
          <p:cNvSpPr>
            <a:spLocks noGrp="1"/>
          </p:cNvSpPr>
          <p:nvPr>
            <p:ph idx="1"/>
          </p:nvPr>
        </p:nvSpPr>
        <p:spPr/>
        <p:txBody>
          <a:bodyPr>
            <a:normAutofit lnSpcReduction="10000"/>
          </a:bodyPr>
          <a:lstStyle/>
          <a:p>
            <a:r>
              <a:rPr lang="en-US" dirty="0"/>
              <a:t>You may use media queries to create styles that will apply to your page when it’s printed only.</a:t>
            </a:r>
          </a:p>
          <a:p>
            <a:r>
              <a:rPr lang="en-US" dirty="0"/>
              <a:t>Often, you will use this to:</a:t>
            </a:r>
          </a:p>
          <a:p>
            <a:pPr lvl="1"/>
            <a:r>
              <a:rPr lang="en-US" dirty="0"/>
              <a:t>Hide all but essential graphics</a:t>
            </a:r>
          </a:p>
          <a:p>
            <a:pPr lvl="1"/>
            <a:r>
              <a:rPr lang="en-US" dirty="0"/>
              <a:t>Hide advertisements</a:t>
            </a:r>
          </a:p>
          <a:p>
            <a:pPr lvl="1"/>
            <a:r>
              <a:rPr lang="en-US" dirty="0"/>
              <a:t>Create an easy to read version of your page that has little to no color</a:t>
            </a:r>
          </a:p>
          <a:p>
            <a:pPr lvl="1"/>
            <a:r>
              <a:rPr lang="en-US" dirty="0"/>
              <a:t>Remove content that you would not want included, such as discussion comments</a:t>
            </a:r>
          </a:p>
          <a:p>
            <a:r>
              <a:rPr lang="en-US" dirty="0"/>
              <a:t>In your link tag, you can include a </a:t>
            </a:r>
            <a:r>
              <a:rPr lang="en-US" i="1" dirty="0"/>
              <a:t>media</a:t>
            </a:r>
            <a:r>
              <a:rPr lang="en-US" dirty="0"/>
              <a:t> attribute that describes which media type to apply those styles to.</a:t>
            </a:r>
          </a:p>
          <a:p>
            <a:pPr lvl="1"/>
            <a:r>
              <a:rPr lang="en-US" dirty="0"/>
              <a:t>all</a:t>
            </a:r>
          </a:p>
          <a:p>
            <a:pPr lvl="1"/>
            <a:r>
              <a:rPr lang="en-US" dirty="0"/>
              <a:t>print</a:t>
            </a:r>
          </a:p>
          <a:p>
            <a:pPr lvl="1"/>
            <a:r>
              <a:rPr lang="en-US" dirty="0"/>
              <a:t>screen</a:t>
            </a:r>
          </a:p>
          <a:p>
            <a:pPr lvl="1"/>
            <a:r>
              <a:rPr lang="en-US" dirty="0"/>
              <a:t>speech</a:t>
            </a:r>
          </a:p>
          <a:p>
            <a:pPr lvl="1"/>
            <a:endParaRPr lang="en-US" dirty="0"/>
          </a:p>
        </p:txBody>
      </p:sp>
    </p:spTree>
    <p:extLst>
      <p:ext uri="{BB962C8B-B14F-4D97-AF65-F5344CB8AC3E}">
        <p14:creationId xmlns:p14="http://schemas.microsoft.com/office/powerpoint/2010/main" val="2009711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First</a:t>
            </a:r>
          </a:p>
        </p:txBody>
      </p:sp>
      <p:sp>
        <p:nvSpPr>
          <p:cNvPr id="3" name="Content Placeholder 2"/>
          <p:cNvSpPr>
            <a:spLocks noGrp="1"/>
          </p:cNvSpPr>
          <p:nvPr>
            <p:ph idx="1"/>
          </p:nvPr>
        </p:nvSpPr>
        <p:spPr/>
        <p:txBody>
          <a:bodyPr/>
          <a:lstStyle/>
          <a:p>
            <a:r>
              <a:rPr lang="en-US" dirty="0"/>
              <a:t>You may be tempted at first to start changing your layout using media queries that change your layout as your screen size gets </a:t>
            </a:r>
            <a:r>
              <a:rPr lang="en-US" i="1" dirty="0"/>
              <a:t>smaller</a:t>
            </a:r>
            <a:r>
              <a:rPr lang="en-US" dirty="0"/>
              <a:t>.</a:t>
            </a:r>
            <a:endParaRPr lang="en-US" i="1" dirty="0"/>
          </a:p>
          <a:p>
            <a:r>
              <a:rPr lang="en-US" dirty="0"/>
              <a:t>Countless developers clocking in countless hours have come to the following conclusion: it’s easier to define styles for your smallest screen, and add new styles that get applied as the screen gets larger.</a:t>
            </a:r>
          </a:p>
          <a:p>
            <a:r>
              <a:rPr lang="en-US" dirty="0"/>
              <a:t>An example, using a navigation that is a </a:t>
            </a:r>
            <a:r>
              <a:rPr lang="en-US" i="1" dirty="0" err="1"/>
              <a:t>nav</a:t>
            </a:r>
            <a:r>
              <a:rPr lang="en-US" i="1" dirty="0"/>
              <a:t> &gt; </a:t>
            </a:r>
            <a:r>
              <a:rPr lang="en-US" i="1" dirty="0" err="1"/>
              <a:t>ul</a:t>
            </a:r>
            <a:r>
              <a:rPr lang="en-US" i="1" dirty="0"/>
              <a:t> &gt; li </a:t>
            </a:r>
            <a:r>
              <a:rPr lang="en-US" dirty="0"/>
              <a:t>setup:</a:t>
            </a:r>
          </a:p>
          <a:p>
            <a:pPr lvl="1"/>
            <a:r>
              <a:rPr lang="en-US" dirty="0"/>
              <a:t>By default, your list items would display as blocks, each on their own line</a:t>
            </a:r>
          </a:p>
          <a:p>
            <a:pPr lvl="1"/>
            <a:r>
              <a:rPr lang="en-US" dirty="0"/>
              <a:t>After a browser is 780px wide, they would float next to each other and display horizontally.</a:t>
            </a:r>
          </a:p>
          <a:p>
            <a:r>
              <a:rPr lang="en-US" dirty="0"/>
              <a:t>This is called </a:t>
            </a:r>
            <a:r>
              <a:rPr lang="en-US" i="1" dirty="0"/>
              <a:t>mobile first</a:t>
            </a:r>
            <a:r>
              <a:rPr lang="en-US" dirty="0"/>
              <a:t> development, in which you design for the smallest size first and support larger resolutions on top of that. </a:t>
            </a:r>
          </a:p>
        </p:txBody>
      </p:sp>
    </p:spTree>
    <p:extLst>
      <p:ext uri="{BB962C8B-B14F-4D97-AF65-F5344CB8AC3E}">
        <p14:creationId xmlns:p14="http://schemas.microsoft.com/office/powerpoint/2010/main" val="558659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p:txBody>
          <a:bodyPr>
            <a:normAutofit/>
          </a:bodyPr>
          <a:lstStyle/>
          <a:p>
            <a:r>
              <a:rPr lang="en-US" dirty="0"/>
              <a:t>In CSS, we can transform elements several ways:</a:t>
            </a:r>
          </a:p>
          <a:p>
            <a:pPr lvl="1"/>
            <a:r>
              <a:rPr lang="en-US" dirty="0"/>
              <a:t>Translation</a:t>
            </a:r>
          </a:p>
          <a:p>
            <a:pPr lvl="1"/>
            <a:r>
              <a:rPr lang="en-US" dirty="0"/>
              <a:t>Scaling</a:t>
            </a:r>
          </a:p>
          <a:p>
            <a:pPr lvl="1"/>
            <a:r>
              <a:rPr lang="en-US" dirty="0"/>
              <a:t>Skewing</a:t>
            </a:r>
          </a:p>
          <a:p>
            <a:pPr lvl="1"/>
            <a:r>
              <a:rPr lang="en-US" dirty="0"/>
              <a:t>Rotating</a:t>
            </a:r>
          </a:p>
          <a:p>
            <a:pPr lvl="1"/>
            <a:endParaRPr lang="en-US" dirty="0"/>
          </a:p>
          <a:p>
            <a:r>
              <a:rPr lang="en-US" b="1" dirty="0">
                <a:latin typeface="Courier New" charset="0"/>
                <a:ea typeface="Courier New" charset="0"/>
                <a:cs typeface="Courier New" charset="0"/>
              </a:rPr>
              <a:t>translated {  transform: translate(10px,-40px)}</a:t>
            </a:r>
          </a:p>
          <a:p>
            <a:pPr marL="0" indent="0">
              <a:buNone/>
            </a:pPr>
            <a:r>
              <a:rPr lang="en-US" b="1" dirty="0">
                <a:latin typeface="Courier New" charset="0"/>
                <a:ea typeface="Courier New" charset="0"/>
                <a:cs typeface="Courier New" charset="0"/>
              </a:rPr>
              <a:t>.rotated {  transform: rotate(12deg);}</a:t>
            </a:r>
          </a:p>
          <a:p>
            <a:endParaRPr lang="en-US" dirty="0"/>
          </a:p>
        </p:txBody>
      </p:sp>
    </p:spTree>
    <p:extLst>
      <p:ext uri="{BB962C8B-B14F-4D97-AF65-F5344CB8AC3E}">
        <p14:creationId xmlns:p14="http://schemas.microsoft.com/office/powerpoint/2010/main" val="187133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Animation</a:t>
            </a:r>
          </a:p>
        </p:txBody>
      </p:sp>
      <p:sp>
        <p:nvSpPr>
          <p:cNvPr id="3" name="Content Placeholder 2"/>
          <p:cNvSpPr>
            <a:spLocks noGrp="1"/>
          </p:cNvSpPr>
          <p:nvPr>
            <p:ph idx="1"/>
          </p:nvPr>
        </p:nvSpPr>
        <p:spPr/>
        <p:txBody>
          <a:bodyPr>
            <a:normAutofit fontScale="85000" lnSpcReduction="20000"/>
          </a:bodyPr>
          <a:lstStyle/>
          <a:p>
            <a:r>
              <a:rPr lang="en-US" dirty="0"/>
              <a:t>We can animate our elements rather easy, by defining and applying an animation:</a:t>
            </a:r>
          </a:p>
          <a:p>
            <a:endParaRPr lang="en-US" dirty="0"/>
          </a:p>
          <a:p>
            <a:r>
              <a:rPr lang="en-US" dirty="0"/>
              <a:t>.</a:t>
            </a:r>
            <a:r>
              <a:rPr lang="en-US" sz="2100" b="1" dirty="0" err="1">
                <a:latin typeface="Courier New" charset="0"/>
                <a:ea typeface="Courier New" charset="0"/>
                <a:cs typeface="Courier New" charset="0"/>
              </a:rPr>
              <a:t>rotate_this_forever</a:t>
            </a:r>
            <a:r>
              <a:rPr lang="en-US" sz="2100" b="1" dirty="0">
                <a:latin typeface="Courier New" charset="0"/>
                <a:ea typeface="Courier New" charset="0"/>
                <a:cs typeface="Courier New" charset="0"/>
              </a:rPr>
              <a:t> {    </a:t>
            </a:r>
            <a:br>
              <a:rPr lang="en-US" sz="2100" b="1" dirty="0">
                <a:latin typeface="Courier New" charset="0"/>
                <a:ea typeface="Courier New" charset="0"/>
                <a:cs typeface="Courier New" charset="0"/>
              </a:rPr>
            </a:br>
            <a:r>
              <a:rPr lang="en-US" sz="2100" b="1" dirty="0">
                <a:latin typeface="Courier New" charset="0"/>
                <a:ea typeface="Courier New" charset="0"/>
                <a:cs typeface="Courier New" charset="0"/>
              </a:rPr>
              <a:t>  -</a:t>
            </a:r>
            <a:r>
              <a:rPr lang="en-US" sz="2100" b="1" dirty="0" err="1">
                <a:latin typeface="Courier New" charset="0"/>
                <a:ea typeface="Courier New" charset="0"/>
                <a:cs typeface="Courier New" charset="0"/>
              </a:rPr>
              <a:t>webkit</a:t>
            </a:r>
            <a:r>
              <a:rPr lang="en-US" sz="2100" b="1" dirty="0">
                <a:latin typeface="Courier New" charset="0"/>
                <a:ea typeface="Courier New" charset="0"/>
                <a:cs typeface="Courier New" charset="0"/>
              </a:rPr>
              <a:t>-animation: </a:t>
            </a:r>
            <a:r>
              <a:rPr lang="en-US" sz="2100" b="1" dirty="0" err="1">
                <a:latin typeface="Courier New" charset="0"/>
                <a:ea typeface="Courier New" charset="0"/>
                <a:cs typeface="Courier New" charset="0"/>
              </a:rPr>
              <a:t>infinite_rotation</a:t>
            </a:r>
            <a:r>
              <a:rPr lang="en-US" sz="2100" b="1" dirty="0">
                <a:latin typeface="Courier New" charset="0"/>
                <a:ea typeface="Courier New" charset="0"/>
                <a:cs typeface="Courier New" charset="0"/>
              </a:rPr>
              <a:t> 2s infinite linear;</a:t>
            </a:r>
            <a:br>
              <a:rPr lang="en-US" sz="2100" b="1" dirty="0">
                <a:latin typeface="Courier New" charset="0"/>
                <a:ea typeface="Courier New" charset="0"/>
                <a:cs typeface="Courier New" charset="0"/>
              </a:rPr>
            </a:br>
            <a:r>
              <a:rPr lang="en-US" sz="2100" b="1" dirty="0">
                <a:latin typeface="Courier New" charset="0"/>
                <a:ea typeface="Courier New" charset="0"/>
                <a:cs typeface="Courier New" charset="0"/>
              </a:rPr>
              <a:t>}</a:t>
            </a:r>
            <a:br>
              <a:rPr lang="en-US" sz="2100" b="1" dirty="0">
                <a:latin typeface="Courier New" charset="0"/>
                <a:ea typeface="Courier New" charset="0"/>
                <a:cs typeface="Courier New" charset="0"/>
              </a:rPr>
            </a:br>
            <a:br>
              <a:rPr lang="en-US" sz="2100" b="1" dirty="0">
                <a:latin typeface="Courier New" charset="0"/>
                <a:ea typeface="Courier New" charset="0"/>
                <a:cs typeface="Courier New" charset="0"/>
              </a:rPr>
            </a:br>
            <a:r>
              <a:rPr lang="en-US" sz="2100" b="1" dirty="0">
                <a:latin typeface="Courier New" charset="0"/>
                <a:ea typeface="Courier New" charset="0"/>
                <a:cs typeface="Courier New" charset="0"/>
              </a:rPr>
              <a:t>@-</a:t>
            </a:r>
            <a:r>
              <a:rPr lang="en-US" sz="2100" b="1" dirty="0" err="1">
                <a:latin typeface="Courier New" charset="0"/>
                <a:ea typeface="Courier New" charset="0"/>
                <a:cs typeface="Courier New" charset="0"/>
              </a:rPr>
              <a:t>webkit-keyframes</a:t>
            </a:r>
            <a:r>
              <a:rPr lang="en-US" sz="2100" b="1" dirty="0">
                <a:latin typeface="Courier New" charset="0"/>
                <a:ea typeface="Courier New" charset="0"/>
                <a:cs typeface="Courier New" charset="0"/>
              </a:rPr>
              <a:t> </a:t>
            </a:r>
            <a:r>
              <a:rPr lang="en-US" sz="2100" b="1" dirty="0" err="1">
                <a:latin typeface="Courier New" charset="0"/>
                <a:ea typeface="Courier New" charset="0"/>
                <a:cs typeface="Courier New" charset="0"/>
              </a:rPr>
              <a:t>infinite_rotation</a:t>
            </a:r>
            <a:r>
              <a:rPr lang="en-US" sz="2100" b="1" dirty="0">
                <a:latin typeface="Courier New" charset="0"/>
                <a:ea typeface="Courier New" charset="0"/>
                <a:cs typeface="Courier New" charset="0"/>
              </a:rPr>
              <a:t> {</a:t>
            </a:r>
            <a:br>
              <a:rPr lang="en-US" sz="2100" b="1" dirty="0">
                <a:latin typeface="Courier New" charset="0"/>
                <a:ea typeface="Courier New" charset="0"/>
                <a:cs typeface="Courier New" charset="0"/>
              </a:rPr>
            </a:br>
            <a:r>
              <a:rPr lang="en-US" sz="2100" b="1" dirty="0">
                <a:latin typeface="Courier New" charset="0"/>
                <a:ea typeface="Courier New" charset="0"/>
                <a:cs typeface="Courier New" charset="0"/>
              </a:rPr>
              <a:t>  from {</a:t>
            </a:r>
            <a:br>
              <a:rPr lang="en-US" sz="2100" b="1" dirty="0">
                <a:latin typeface="Courier New" charset="0"/>
                <a:ea typeface="Courier New" charset="0"/>
                <a:cs typeface="Courier New" charset="0"/>
              </a:rPr>
            </a:br>
            <a:r>
              <a:rPr lang="en-US" sz="2100" b="1" dirty="0">
                <a:latin typeface="Courier New" charset="0"/>
                <a:ea typeface="Courier New" charset="0"/>
                <a:cs typeface="Courier New" charset="0"/>
              </a:rPr>
              <a:t>    -</a:t>
            </a:r>
            <a:r>
              <a:rPr lang="en-US" sz="2100" b="1" dirty="0" err="1">
                <a:latin typeface="Courier New" charset="0"/>
                <a:ea typeface="Courier New" charset="0"/>
                <a:cs typeface="Courier New" charset="0"/>
              </a:rPr>
              <a:t>webkit</a:t>
            </a:r>
            <a:r>
              <a:rPr lang="en-US" sz="2100" b="1" dirty="0">
                <a:latin typeface="Courier New" charset="0"/>
                <a:ea typeface="Courier New" charset="0"/>
                <a:cs typeface="Courier New" charset="0"/>
              </a:rPr>
              <a:t>-transform: rotate(0deg);</a:t>
            </a:r>
            <a:br>
              <a:rPr lang="en-US" sz="2100" b="1" dirty="0">
                <a:latin typeface="Courier New" charset="0"/>
                <a:ea typeface="Courier New" charset="0"/>
                <a:cs typeface="Courier New" charset="0"/>
              </a:rPr>
            </a:br>
            <a:r>
              <a:rPr lang="en-US" sz="2100" b="1" dirty="0">
                <a:latin typeface="Courier New" charset="0"/>
                <a:ea typeface="Courier New" charset="0"/>
                <a:cs typeface="Courier New" charset="0"/>
              </a:rPr>
              <a:t>  }    </a:t>
            </a:r>
          </a:p>
          <a:p>
            <a:r>
              <a:rPr lang="en-US" sz="2100" b="1" dirty="0">
                <a:latin typeface="Courier New" charset="0"/>
                <a:ea typeface="Courier New" charset="0"/>
                <a:cs typeface="Courier New" charset="0"/>
              </a:rPr>
              <a:t>  to  {  </a:t>
            </a:r>
          </a:p>
          <a:p>
            <a:r>
              <a:rPr lang="en-US" sz="2100" b="1" dirty="0">
                <a:latin typeface="Courier New" charset="0"/>
                <a:ea typeface="Courier New" charset="0"/>
                <a:cs typeface="Courier New" charset="0"/>
              </a:rPr>
              <a:t>    -</a:t>
            </a:r>
            <a:r>
              <a:rPr lang="en-US" sz="2100" b="1" dirty="0" err="1">
                <a:latin typeface="Courier New" charset="0"/>
                <a:ea typeface="Courier New" charset="0"/>
                <a:cs typeface="Courier New" charset="0"/>
              </a:rPr>
              <a:t>webkit</a:t>
            </a:r>
            <a:r>
              <a:rPr lang="en-US" sz="2100" b="1" dirty="0">
                <a:latin typeface="Courier New" charset="0"/>
                <a:ea typeface="Courier New" charset="0"/>
                <a:cs typeface="Courier New" charset="0"/>
              </a:rPr>
              <a:t>-transform: rotate(359deg);</a:t>
            </a:r>
          </a:p>
          <a:p>
            <a:r>
              <a:rPr lang="en-US" sz="2100" b="1" dirty="0">
                <a:latin typeface="Courier New" charset="0"/>
                <a:ea typeface="Courier New" charset="0"/>
                <a:cs typeface="Courier New" charset="0"/>
              </a:rPr>
              <a:t>  }</a:t>
            </a:r>
          </a:p>
          <a:p>
            <a:r>
              <a:rPr lang="en-US" sz="2100" b="1" dirty="0">
                <a:latin typeface="Courier New" charset="0"/>
                <a:ea typeface="Courier New" charset="0"/>
                <a:cs typeface="Courier New" charset="0"/>
              </a:rPr>
              <a:t>}</a:t>
            </a:r>
          </a:p>
        </p:txBody>
      </p:sp>
    </p:spTree>
    <p:extLst>
      <p:ext uri="{BB962C8B-B14F-4D97-AF65-F5344CB8AC3E}">
        <p14:creationId xmlns:p14="http://schemas.microsoft.com/office/powerpoint/2010/main" val="197126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Accelerated CSS!</a:t>
            </a:r>
          </a:p>
        </p:txBody>
      </p:sp>
      <p:sp>
        <p:nvSpPr>
          <p:cNvPr id="3" name="Content Placeholder 2"/>
          <p:cNvSpPr>
            <a:spLocks noGrp="1"/>
          </p:cNvSpPr>
          <p:nvPr>
            <p:ph idx="1"/>
          </p:nvPr>
        </p:nvSpPr>
        <p:spPr/>
        <p:txBody>
          <a:bodyPr/>
          <a:lstStyle/>
          <a:p>
            <a:r>
              <a:rPr lang="en-US" dirty="0"/>
              <a:t>Many animations can be accomplished by using JavaScript to manually manipulate elements. You can make extremely complex animations that way by treating it like a video game script, where you manipulate things frame by frame.</a:t>
            </a:r>
          </a:p>
          <a:p>
            <a:r>
              <a:rPr lang="en-US" dirty="0"/>
              <a:t>This, however, is extremely poorly performant because you cannot take advantage of your computer’s native hardware acceleration.</a:t>
            </a:r>
          </a:p>
          <a:p>
            <a:r>
              <a:rPr lang="en-US" dirty="0"/>
              <a:t>When you define an animation in CSS using certain CSS3 rules, your browser can understand exactly what you are trying to do and use hardware acceleration. This makes CSS only transformations extremely smooth.</a:t>
            </a:r>
          </a:p>
          <a:p>
            <a:r>
              <a:rPr lang="en-US" dirty="0"/>
              <a:t>By using certain CSS3 factors during animations, such as the translation rule rather than using left / right values we can force hardware acceleration. </a:t>
            </a:r>
          </a:p>
        </p:txBody>
      </p:sp>
    </p:spTree>
    <p:extLst>
      <p:ext uri="{BB962C8B-B14F-4D97-AF65-F5344CB8AC3E}">
        <p14:creationId xmlns:p14="http://schemas.microsoft.com/office/powerpoint/2010/main" val="2086529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Hardware-Accelerated Properties</a:t>
            </a:r>
          </a:p>
        </p:txBody>
      </p:sp>
      <p:sp>
        <p:nvSpPr>
          <p:cNvPr id="3" name="Content Placeholder 2"/>
          <p:cNvSpPr>
            <a:spLocks noGrp="1"/>
          </p:cNvSpPr>
          <p:nvPr>
            <p:ph idx="1"/>
          </p:nvPr>
        </p:nvSpPr>
        <p:spPr/>
        <p:txBody>
          <a:bodyPr/>
          <a:lstStyle/>
          <a:p>
            <a:r>
              <a:rPr lang="en-US" dirty="0"/>
              <a:t>Only the following rules can result in hardware acceleration being used</a:t>
            </a:r>
          </a:p>
          <a:p>
            <a:pPr lvl="1"/>
            <a:r>
              <a:rPr lang="en-US" dirty="0"/>
              <a:t>opacity</a:t>
            </a:r>
          </a:p>
          <a:p>
            <a:pPr lvl="1"/>
            <a:r>
              <a:rPr lang="en-US" dirty="0"/>
              <a:t>translate (or </a:t>
            </a:r>
            <a:r>
              <a:rPr lang="en-US" dirty="0" err="1"/>
              <a:t>translateX</a:t>
            </a:r>
            <a:r>
              <a:rPr lang="en-US" dirty="0"/>
              <a:t>, </a:t>
            </a:r>
            <a:r>
              <a:rPr lang="en-US" dirty="0" err="1"/>
              <a:t>translateY</a:t>
            </a:r>
            <a:r>
              <a:rPr lang="en-US" dirty="0"/>
              <a:t>, </a:t>
            </a:r>
            <a:r>
              <a:rPr lang="en-US" dirty="0" err="1"/>
              <a:t>translateZ</a:t>
            </a:r>
            <a:r>
              <a:rPr lang="en-US" dirty="0"/>
              <a:t>, translate3d)</a:t>
            </a:r>
          </a:p>
          <a:p>
            <a:pPr lvl="1"/>
            <a:r>
              <a:rPr lang="en-US" dirty="0"/>
              <a:t>transform: scale;</a:t>
            </a:r>
          </a:p>
          <a:p>
            <a:pPr lvl="1"/>
            <a:r>
              <a:rPr lang="en-US" dirty="0"/>
              <a:t>transform: rotate</a:t>
            </a:r>
          </a:p>
        </p:txBody>
      </p:sp>
    </p:spTree>
    <p:extLst>
      <p:ext uri="{BB962C8B-B14F-4D97-AF65-F5344CB8AC3E}">
        <p14:creationId xmlns:p14="http://schemas.microsoft.com/office/powerpoint/2010/main" val="60955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Pseudo-Elements</a:t>
            </a:r>
          </a:p>
        </p:txBody>
      </p:sp>
      <p:sp>
        <p:nvSpPr>
          <p:cNvPr id="3" name="Content Placeholder 2"/>
          <p:cNvSpPr>
            <a:spLocks noGrp="1"/>
          </p:cNvSpPr>
          <p:nvPr>
            <p:ph idx="1"/>
          </p:nvPr>
        </p:nvSpPr>
        <p:spPr/>
        <p:txBody>
          <a:bodyPr/>
          <a:lstStyle/>
          <a:p>
            <a:r>
              <a:rPr lang="en-US" dirty="0"/>
              <a:t>Pseudo-elements allow you to target the content of elements in more complex ways.</a:t>
            </a:r>
          </a:p>
          <a:p>
            <a:pPr lvl="1"/>
            <a:r>
              <a:rPr lang="en-US" dirty="0"/>
              <a:t>First line</a:t>
            </a:r>
          </a:p>
          <a:p>
            <a:pPr lvl="1"/>
            <a:r>
              <a:rPr lang="en-US" dirty="0"/>
              <a:t>First letter</a:t>
            </a:r>
          </a:p>
          <a:p>
            <a:pPr lvl="1"/>
            <a:r>
              <a:rPr lang="en-US" dirty="0"/>
              <a:t>Before</a:t>
            </a:r>
          </a:p>
          <a:p>
            <a:pPr lvl="1"/>
            <a:r>
              <a:rPr lang="en-US" dirty="0"/>
              <a:t>After</a:t>
            </a:r>
          </a:p>
          <a:p>
            <a:pPr lvl="1"/>
            <a:r>
              <a:rPr lang="en-US" dirty="0"/>
              <a:t>Selection</a:t>
            </a:r>
          </a:p>
          <a:p>
            <a:pPr lvl="1"/>
            <a:r>
              <a:rPr lang="en-US" dirty="0"/>
              <a:t>Placeholder</a:t>
            </a:r>
          </a:p>
        </p:txBody>
      </p:sp>
    </p:spTree>
    <p:extLst>
      <p:ext uri="{BB962C8B-B14F-4D97-AF65-F5344CB8AC3E}">
        <p14:creationId xmlns:p14="http://schemas.microsoft.com/office/powerpoint/2010/main" val="222272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You can add content with CSS, as well!</a:t>
            </a:r>
          </a:p>
          <a:p>
            <a:r>
              <a:rPr lang="en-US" dirty="0"/>
              <a:t>This is useful for:</a:t>
            </a:r>
          </a:p>
          <a:p>
            <a:pPr lvl="1"/>
            <a:r>
              <a:rPr lang="en-US" dirty="0"/>
              <a:t>Adding things to certain text; </a:t>
            </a:r>
            <a:r>
              <a:rPr lang="en-US" dirty="0" err="1"/>
              <a:t>ie</a:t>
            </a:r>
            <a:r>
              <a:rPr lang="en-US" dirty="0"/>
              <a:t>, quotation marks to block quotes.</a:t>
            </a:r>
          </a:p>
          <a:p>
            <a:pPr lvl="1"/>
            <a:r>
              <a:rPr lang="en-US" dirty="0"/>
              <a:t>Creating an icon set</a:t>
            </a:r>
          </a:p>
          <a:p>
            <a:pPr lvl="1"/>
            <a:r>
              <a:rPr lang="en-US" dirty="0">
                <a:hlinkClick r:id="rId2"/>
              </a:rPr>
              <a:t>Creating hovering tooltips</a:t>
            </a:r>
            <a:endParaRPr lang="en-US" dirty="0"/>
          </a:p>
        </p:txBody>
      </p:sp>
    </p:spTree>
    <p:extLst>
      <p:ext uri="{BB962C8B-B14F-4D97-AF65-F5344CB8AC3E}">
        <p14:creationId xmlns:p14="http://schemas.microsoft.com/office/powerpoint/2010/main" val="1123990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Content and Pseudo-Elements</a:t>
            </a:r>
          </a:p>
        </p:txBody>
      </p:sp>
      <p:sp>
        <p:nvSpPr>
          <p:cNvPr id="3" name="Content Placeholder 2"/>
          <p:cNvSpPr>
            <a:spLocks noGrp="1"/>
          </p:cNvSpPr>
          <p:nvPr>
            <p:ph idx="1"/>
          </p:nvPr>
        </p:nvSpPr>
        <p:spPr/>
        <p:txBody>
          <a:bodyPr/>
          <a:lstStyle/>
          <a:p>
            <a:r>
              <a:rPr lang="en-US" dirty="0"/>
              <a:t>It is very common to combine the CSS </a:t>
            </a:r>
            <a:r>
              <a:rPr lang="en-US" i="1" dirty="0"/>
              <a:t>content</a:t>
            </a:r>
            <a:r>
              <a:rPr lang="en-US" dirty="0"/>
              <a:t> rule with pseudo-elements in order to add and style things before and after elements.</a:t>
            </a:r>
          </a:p>
          <a:p>
            <a:r>
              <a:rPr lang="en-US" dirty="0"/>
              <a:t>Commonly, you’ll see:</a:t>
            </a:r>
          </a:p>
          <a:p>
            <a:pPr lvl="1"/>
            <a:r>
              <a:rPr lang="en-US" dirty="0"/>
              <a:t>Adding quotation marks before </a:t>
            </a:r>
            <a:r>
              <a:rPr lang="en-US" dirty="0" err="1"/>
              <a:t>blockquotes</a:t>
            </a:r>
            <a:r>
              <a:rPr lang="en-US" dirty="0"/>
              <a:t> using the ::before pseudo-element that appear at the top left of an element, and one at the bottom right using the ::after pseudo-element</a:t>
            </a:r>
          </a:p>
          <a:p>
            <a:pPr lvl="1"/>
            <a:r>
              <a:rPr lang="en-US" dirty="0"/>
              <a:t>Creating icon sets</a:t>
            </a:r>
          </a:p>
          <a:p>
            <a:pPr lvl="1"/>
            <a:r>
              <a:rPr lang="en-US" dirty="0"/>
              <a:t>Creating </a:t>
            </a:r>
            <a:r>
              <a:rPr lang="en-US" dirty="0" err="1"/>
              <a:t>clearfixes</a:t>
            </a:r>
            <a:endParaRPr lang="en-US" dirty="0"/>
          </a:p>
        </p:txBody>
      </p:sp>
    </p:spTree>
    <p:extLst>
      <p:ext uri="{BB962C8B-B14F-4D97-AF65-F5344CB8AC3E}">
        <p14:creationId xmlns:p14="http://schemas.microsoft.com/office/powerpoint/2010/main" val="70760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for this Week</a:t>
            </a:r>
            <a:endParaRPr lang="en-US" dirty="0"/>
          </a:p>
        </p:txBody>
      </p:sp>
      <p:sp>
        <p:nvSpPr>
          <p:cNvPr id="3" name="Content Placeholder 2"/>
          <p:cNvSpPr>
            <a:spLocks noGrp="1"/>
          </p:cNvSpPr>
          <p:nvPr>
            <p:ph idx="1"/>
          </p:nvPr>
        </p:nvSpPr>
        <p:spPr/>
        <p:txBody>
          <a:bodyPr>
            <a:normAutofit/>
          </a:bodyPr>
          <a:lstStyle/>
          <a:p>
            <a:r>
              <a:rPr lang="en-US" dirty="0"/>
              <a:t>Accessibility and CSS3:</a:t>
            </a:r>
          </a:p>
          <a:p>
            <a:pPr lvl="1"/>
            <a:r>
              <a:rPr lang="en-US" dirty="0">
                <a:hlinkClick r:id="rId3" invalidUrl="https://github.com/Stevens-CS546/CS-546-WS-Summer-1/tree/master/Lecture Code/lecture_13/accessibility_and_css3"/>
              </a:rPr>
              <a:t>https://</a:t>
            </a:r>
            <a:r>
              <a:rPr lang="en-US" dirty="0">
                <a:hlinkClick r:id="rId3" invalidUrl="https://github.com/Stevens-CS546/CS-546-WS-Summer-1/tree/master/Lecture Code/lecture_13/accessibility_and_css3"/>
              </a:rPr>
              <a:t>github.com/Stevens-CS546/CS-546-WS-Summer-1/tree/master/Lecture%20Code/lecture_13/accessibility_and_css3</a:t>
            </a:r>
            <a:endParaRPr lang="en-US" dirty="0"/>
          </a:p>
          <a:p>
            <a:r>
              <a:rPr lang="en-US" dirty="0"/>
              <a:t>Bootstrap:</a:t>
            </a:r>
          </a:p>
          <a:p>
            <a:pPr lvl="1"/>
            <a:r>
              <a:rPr lang="en-US" dirty="0">
                <a:hlinkClick r:id="rId4" invalidUrl="https://github.com/Stevens-CS546/CS-546-WS-Summer-1/tree/master/Lecture Code/lecture_13/bootstrap"/>
              </a:rPr>
              <a:t>https://</a:t>
            </a:r>
            <a:r>
              <a:rPr lang="en-US" dirty="0">
                <a:hlinkClick r:id="rId4" invalidUrl="https://github.com/Stevens-CS546/CS-546-WS-Summer-1/tree/master/Lecture Code/lecture_13/bootstrap"/>
              </a:rPr>
              <a:t>github.com/Stevens-CS546/CS-546-WS-Summer-1/tree/master/Lecture%20Code/lecture_13/bootstrap</a:t>
            </a:r>
            <a:endParaRPr lang="en-US" dirty="0"/>
          </a:p>
          <a:p>
            <a:endParaRPr lang="en-US" dirty="0"/>
          </a:p>
        </p:txBody>
      </p:sp>
    </p:spTree>
    <p:extLst>
      <p:ext uri="{BB962C8B-B14F-4D97-AF65-F5344CB8AC3E}">
        <p14:creationId xmlns:p14="http://schemas.microsoft.com/office/powerpoint/2010/main" val="1935706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Transitions</a:t>
            </a:r>
          </a:p>
        </p:txBody>
      </p:sp>
      <p:sp>
        <p:nvSpPr>
          <p:cNvPr id="3" name="Content Placeholder 2"/>
          <p:cNvSpPr>
            <a:spLocks noGrp="1"/>
          </p:cNvSpPr>
          <p:nvPr>
            <p:ph idx="1"/>
          </p:nvPr>
        </p:nvSpPr>
        <p:spPr/>
        <p:txBody>
          <a:bodyPr>
            <a:normAutofit lnSpcReduction="10000"/>
          </a:bodyPr>
          <a:lstStyle/>
          <a:p>
            <a:r>
              <a:rPr lang="en-US" dirty="0"/>
              <a:t>When CSS properties change, we can set transitions that target those properties to make them occur over a period of time.</a:t>
            </a:r>
          </a:p>
          <a:p>
            <a:r>
              <a:rPr lang="en-US" dirty="0"/>
              <a:t>For example, you can set the font-size of an object to change over time when a class is added:</a:t>
            </a:r>
          </a:p>
          <a:p>
            <a:r>
              <a:rPr lang="en-US" b="1" dirty="0">
                <a:latin typeface="Courier New" charset="0"/>
                <a:ea typeface="Courier New" charset="0"/>
                <a:cs typeface="Courier New" charset="0"/>
              </a:rPr>
              <a:t>.big-text {   </a:t>
            </a:r>
          </a:p>
          <a:p>
            <a:r>
              <a:rPr lang="en-US" b="1" dirty="0">
                <a:latin typeface="Courier New" charset="0"/>
                <a:ea typeface="Courier New" charset="0"/>
                <a:cs typeface="Courier New" charset="0"/>
              </a:rPr>
              <a:t>  font-size: 60px;   </a:t>
            </a:r>
          </a:p>
          <a:p>
            <a:r>
              <a:rPr lang="en-US" b="1" dirty="0">
                <a:latin typeface="Courier New" charset="0"/>
                <a:ea typeface="Courier New" charset="0"/>
                <a:cs typeface="Courier New" charset="0"/>
              </a:rPr>
              <a:t>  transition: font-size 2s ease-in-out;</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.big-</a:t>
            </a:r>
            <a:r>
              <a:rPr lang="en-US" b="1" dirty="0" err="1">
                <a:latin typeface="Courier New" charset="0"/>
                <a:ea typeface="Courier New" charset="0"/>
                <a:cs typeface="Courier New" charset="0"/>
              </a:rPr>
              <a:t>text.smaller</a:t>
            </a:r>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  font-size:  30px;</a:t>
            </a:r>
          </a:p>
          <a:p>
            <a:r>
              <a:rPr lang="en-US" b="1" dirty="0">
                <a:latin typeface="Courier New" charset="0"/>
                <a:ea typeface="Courier New" charset="0"/>
                <a:cs typeface="Courier New" charset="0"/>
              </a:rPr>
              <a:t>}</a:t>
            </a:r>
          </a:p>
        </p:txBody>
      </p:sp>
    </p:spTree>
    <p:extLst>
      <p:ext uri="{BB962C8B-B14F-4D97-AF65-F5344CB8AC3E}">
        <p14:creationId xmlns:p14="http://schemas.microsoft.com/office/powerpoint/2010/main" val="1024794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930125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Bootstrap?</a:t>
            </a:r>
          </a:p>
        </p:txBody>
      </p:sp>
      <p:sp>
        <p:nvSpPr>
          <p:cNvPr id="3" name="Content Placeholder 2"/>
          <p:cNvSpPr>
            <a:spLocks noGrp="1"/>
          </p:cNvSpPr>
          <p:nvPr>
            <p:ph idx="1"/>
          </p:nvPr>
        </p:nvSpPr>
        <p:spPr/>
        <p:txBody>
          <a:bodyPr/>
          <a:lstStyle/>
          <a:p>
            <a:r>
              <a:rPr lang="en-US" dirty="0"/>
              <a:t>Bootstrap is a front-end framework.</a:t>
            </a:r>
          </a:p>
          <a:p>
            <a:pPr lvl="1"/>
            <a:r>
              <a:rPr lang="en-US" dirty="0"/>
              <a:t>A front-end framework is any tool that is designed to make websites and applications easy to develop</a:t>
            </a:r>
          </a:p>
          <a:p>
            <a:r>
              <a:rPr lang="en-US" dirty="0"/>
              <a:t>Bootstrap was created for rapid development and internal standardization of internal tools at Twitter.</a:t>
            </a:r>
          </a:p>
          <a:p>
            <a:r>
              <a:rPr lang="en-US" dirty="0"/>
              <a:t>Bootstrap is now the most popular front-end framework and used all over the web.</a:t>
            </a:r>
          </a:p>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944337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Bootstrap provide?</a:t>
            </a:r>
          </a:p>
        </p:txBody>
      </p:sp>
      <p:sp>
        <p:nvSpPr>
          <p:cNvPr id="3" name="Content Placeholder 2"/>
          <p:cNvSpPr>
            <a:spLocks noGrp="1"/>
          </p:cNvSpPr>
          <p:nvPr>
            <p:ph idx="1"/>
          </p:nvPr>
        </p:nvSpPr>
        <p:spPr/>
        <p:txBody>
          <a:bodyPr/>
          <a:lstStyle/>
          <a:p>
            <a:r>
              <a:rPr lang="en-US" dirty="0"/>
              <a:t>Bootstrap provides an aesthetically consistent design that is easily customizable, along with many very important complex components</a:t>
            </a:r>
          </a:p>
          <a:p>
            <a:pPr lvl="1"/>
            <a:r>
              <a:rPr lang="en-US" dirty="0"/>
              <a:t>Dropdowns</a:t>
            </a:r>
          </a:p>
          <a:p>
            <a:pPr lvl="1"/>
            <a:r>
              <a:rPr lang="en-US" dirty="0"/>
              <a:t>Modals</a:t>
            </a:r>
          </a:p>
          <a:p>
            <a:pPr lvl="1"/>
            <a:r>
              <a:rPr lang="en-US" dirty="0"/>
              <a:t>Tabs</a:t>
            </a:r>
          </a:p>
          <a:p>
            <a:pPr lvl="1"/>
            <a:r>
              <a:rPr lang="en-US" dirty="0"/>
              <a:t>Tooltips</a:t>
            </a:r>
          </a:p>
          <a:p>
            <a:pPr lvl="1"/>
            <a:r>
              <a:rPr lang="en-US" dirty="0"/>
              <a:t>Popovers</a:t>
            </a:r>
          </a:p>
          <a:p>
            <a:pPr lvl="1"/>
            <a:r>
              <a:rPr lang="en-US" dirty="0"/>
              <a:t>Alerts</a:t>
            </a:r>
          </a:p>
          <a:p>
            <a:pPr lvl="1"/>
            <a:r>
              <a:rPr lang="en-US" dirty="0"/>
              <a:t>Carousels</a:t>
            </a:r>
          </a:p>
          <a:p>
            <a:pPr lvl="1"/>
            <a:r>
              <a:rPr lang="en-US" dirty="0"/>
              <a:t>Collapsible Content</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56847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Bootstrap helpful?</a:t>
            </a:r>
          </a:p>
        </p:txBody>
      </p:sp>
      <p:sp>
        <p:nvSpPr>
          <p:cNvPr id="3" name="Content Placeholder 2"/>
          <p:cNvSpPr>
            <a:spLocks noGrp="1"/>
          </p:cNvSpPr>
          <p:nvPr>
            <p:ph idx="1"/>
          </p:nvPr>
        </p:nvSpPr>
        <p:spPr/>
        <p:txBody>
          <a:bodyPr/>
          <a:lstStyle/>
          <a:p>
            <a:r>
              <a:rPr lang="en-US" dirty="0"/>
              <a:t>Bootstrap allows developers to speed up a great deal of time in development by giving them a base of consistent styles and components that commonly appear in web applications</a:t>
            </a:r>
          </a:p>
          <a:p>
            <a:pPr lvl="1"/>
            <a:r>
              <a:rPr lang="en-US" dirty="0"/>
              <a:t>No need to reinvent the wheel</a:t>
            </a:r>
          </a:p>
          <a:p>
            <a:r>
              <a:rPr lang="en-US" dirty="0"/>
              <a:t>It also is extremely customizable, so you can easily integrate your companies colors, fonts, </a:t>
            </a:r>
            <a:r>
              <a:rPr lang="en-US" dirty="0" err="1"/>
              <a:t>etc</a:t>
            </a:r>
            <a:r>
              <a:rPr lang="en-US" dirty="0"/>
              <a:t> into Bootstrap.</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080752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so many websites use Bootstrap?</a:t>
            </a:r>
          </a:p>
        </p:txBody>
      </p:sp>
      <p:sp>
        <p:nvSpPr>
          <p:cNvPr id="3" name="Content Placeholder 2"/>
          <p:cNvSpPr>
            <a:spLocks noGrp="1"/>
          </p:cNvSpPr>
          <p:nvPr>
            <p:ph idx="1"/>
          </p:nvPr>
        </p:nvSpPr>
        <p:spPr/>
        <p:txBody>
          <a:bodyPr/>
          <a:lstStyle/>
          <a:p>
            <a:r>
              <a:rPr lang="en-US" dirty="0"/>
              <a:t>Many websites use </a:t>
            </a:r>
            <a:r>
              <a:rPr lang="en-US" dirty="0" err="1"/>
              <a:t>Boostrap</a:t>
            </a:r>
            <a:r>
              <a:rPr lang="en-US" dirty="0"/>
              <a:t> because having a unique design is not particularly necessary for every website. </a:t>
            </a:r>
          </a:p>
          <a:p>
            <a:r>
              <a:rPr lang="en-US" dirty="0"/>
              <a:t>Websites are, first and foremost, about transmitting information. Do the following websites really need to have a 100% unique design?</a:t>
            </a:r>
          </a:p>
          <a:p>
            <a:pPr lvl="1"/>
            <a:r>
              <a:rPr lang="en-US" dirty="0"/>
              <a:t>Every project demonstration page to show off some cool JavaScript</a:t>
            </a:r>
          </a:p>
          <a:p>
            <a:pPr lvl="1"/>
            <a:r>
              <a:rPr lang="en-US" dirty="0"/>
              <a:t>Every hair salon, restaurant, or small business in the world</a:t>
            </a:r>
          </a:p>
          <a:p>
            <a:pPr lvl="1"/>
            <a:r>
              <a:rPr lang="en-US" dirty="0"/>
              <a:t>Every startup that is selling a non web-based-product</a:t>
            </a:r>
          </a:p>
          <a:p>
            <a:r>
              <a:rPr lang="en-US" dirty="0"/>
              <a:t>People are very familiar with the general look and feel of a Bootstrap landing page for a website, and familiarity gives users at comfort</a:t>
            </a:r>
          </a:p>
          <a:p>
            <a:pPr lvl="1"/>
            <a:r>
              <a:rPr lang="en-US" dirty="0"/>
              <a:t>See, Human-Computer Interaction / User Experience course for more details</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794362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use Bootstrap?</a:t>
            </a:r>
          </a:p>
        </p:txBody>
      </p:sp>
      <p:sp>
        <p:nvSpPr>
          <p:cNvPr id="3" name="Content Placeholder 2"/>
          <p:cNvSpPr>
            <a:spLocks noGrp="1"/>
          </p:cNvSpPr>
          <p:nvPr>
            <p:ph idx="1"/>
          </p:nvPr>
        </p:nvSpPr>
        <p:spPr/>
        <p:txBody>
          <a:bodyPr/>
          <a:lstStyle/>
          <a:p>
            <a:r>
              <a:rPr lang="en-US" dirty="0"/>
              <a:t>For the remainder of the course, you may use Bootstrap as the start of your styles to start off with a clean, consistent design.</a:t>
            </a:r>
          </a:p>
          <a:p>
            <a:r>
              <a:rPr lang="en-US" dirty="0"/>
              <a:t>For the final project, you will still have to demonstrate knowledge of CSS; this means that you must include enough custom CSS to demonstrate that you understand how it is used and how it works.</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2096372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Bootstrap</a:t>
            </a:r>
          </a:p>
        </p:txBody>
      </p:sp>
      <p:sp>
        <p:nvSpPr>
          <p:cNvPr id="3" name="Content Placeholder 2"/>
          <p:cNvSpPr>
            <a:spLocks noGrp="1"/>
          </p:cNvSpPr>
          <p:nvPr>
            <p:ph idx="1"/>
          </p:nvPr>
        </p:nvSpPr>
        <p:spPr/>
        <p:txBody>
          <a:bodyPr/>
          <a:lstStyle/>
          <a:p>
            <a:r>
              <a:rPr lang="en-US" dirty="0"/>
              <a:t>For the sake of simplicity, we can use a CDN to setup Bootstrap</a:t>
            </a:r>
          </a:p>
          <a:p>
            <a:r>
              <a:rPr lang="en-US" dirty="0"/>
              <a:t>In your head:</a:t>
            </a:r>
          </a:p>
          <a:p>
            <a:pPr lvl="1"/>
            <a:r>
              <a:rPr lang="en-US" dirty="0"/>
              <a:t>&lt;link </a:t>
            </a:r>
            <a:r>
              <a:rPr lang="en-US" dirty="0" err="1"/>
              <a:t>rel</a:t>
            </a:r>
            <a:r>
              <a:rPr lang="en-US" dirty="0"/>
              <a:t>="stylesheet" </a:t>
            </a:r>
            <a:r>
              <a:rPr lang="en-US" dirty="0" err="1"/>
              <a:t>href</a:t>
            </a:r>
            <a:r>
              <a:rPr lang="en-US" dirty="0"/>
              <a:t>="https://</a:t>
            </a:r>
            <a:r>
              <a:rPr lang="en-US" dirty="0" err="1"/>
              <a:t>maxcdn.bootstrapcdn.com</a:t>
            </a:r>
            <a:r>
              <a:rPr lang="en-US" dirty="0"/>
              <a:t>/bootstrap/3.3.6/</a:t>
            </a:r>
            <a:r>
              <a:rPr lang="en-US" dirty="0" err="1"/>
              <a:t>css</a:t>
            </a:r>
            <a:r>
              <a:rPr lang="en-US" dirty="0"/>
              <a:t>/</a:t>
            </a:r>
            <a:r>
              <a:rPr lang="en-US" dirty="0" err="1"/>
              <a:t>bootstrap.min.css</a:t>
            </a:r>
            <a:r>
              <a:rPr lang="en-US" dirty="0"/>
              <a:t>" integrity="sha384-1q8mTJOASx8j1Au+a5WDVnPi2lkFfwwEAa8hDDdjZlpLegxhjVME1fgjWPGmkzs7" </a:t>
            </a:r>
            <a:r>
              <a:rPr lang="en-US" dirty="0" err="1"/>
              <a:t>crossorigin</a:t>
            </a:r>
            <a:r>
              <a:rPr lang="en-US" dirty="0"/>
              <a:t>="anonymous"&gt;</a:t>
            </a:r>
          </a:p>
          <a:p>
            <a:r>
              <a:rPr lang="en-US" dirty="0"/>
              <a:t>Before the body closing tag, and after jQuery is loaded:</a:t>
            </a:r>
          </a:p>
          <a:p>
            <a:pPr lvl="1"/>
            <a:r>
              <a:rPr lang="en-US" dirty="0"/>
              <a:t>&lt;script </a:t>
            </a:r>
            <a:r>
              <a:rPr lang="en-US" dirty="0" err="1"/>
              <a:t>src</a:t>
            </a:r>
            <a:r>
              <a:rPr lang="en-US" dirty="0"/>
              <a:t>="https://</a:t>
            </a:r>
            <a:r>
              <a:rPr lang="en-US" dirty="0" err="1"/>
              <a:t>maxcdn.bootstrapcdn.com</a:t>
            </a:r>
            <a:r>
              <a:rPr lang="en-US" dirty="0"/>
              <a:t>/bootstrap/3.3.6/</a:t>
            </a:r>
            <a:r>
              <a:rPr lang="en-US" dirty="0" err="1"/>
              <a:t>js</a:t>
            </a:r>
            <a:r>
              <a:rPr lang="en-US" dirty="0"/>
              <a:t>/</a:t>
            </a:r>
            <a:r>
              <a:rPr lang="en-US" dirty="0" err="1"/>
              <a:t>bootstrap.min.js</a:t>
            </a:r>
            <a:r>
              <a:rPr lang="en-US" dirty="0"/>
              <a:t>" integrity="sha384-0mSbJDEHialfmuBBQP6A4Qrprq5OVfW37PRR3j5ELqxss1yVqOtnepnHVP9aJ7xS" </a:t>
            </a:r>
            <a:r>
              <a:rPr lang="en-US" dirty="0" err="1"/>
              <a:t>crossorigin</a:t>
            </a:r>
            <a:r>
              <a:rPr lang="en-US" dirty="0"/>
              <a:t>="anonymous"&gt;&lt;/script&gt;</a:t>
            </a:r>
          </a:p>
          <a:p>
            <a:r>
              <a:rPr lang="en-US" dirty="0"/>
              <a:t>Bootstrap depends on jQuery and its JavaScript components will not run if jQuery is not loaded first!</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2119104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Bootstrap Concepts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928176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Branding</a:t>
            </a:r>
          </a:p>
        </p:txBody>
      </p:sp>
      <p:sp>
        <p:nvSpPr>
          <p:cNvPr id="3" name="Content Placeholder 2"/>
          <p:cNvSpPr>
            <a:spLocks noGrp="1"/>
          </p:cNvSpPr>
          <p:nvPr>
            <p:ph idx="1"/>
          </p:nvPr>
        </p:nvSpPr>
        <p:spPr/>
        <p:txBody>
          <a:bodyPr/>
          <a:lstStyle/>
          <a:p>
            <a:r>
              <a:rPr lang="en-US" dirty="0"/>
              <a:t>Bootstrap takes the concept of </a:t>
            </a:r>
            <a:r>
              <a:rPr lang="en-US" i="1" dirty="0"/>
              <a:t>branding</a:t>
            </a:r>
            <a:r>
              <a:rPr lang="en-US" dirty="0"/>
              <a:t> to a very high level; it makes sure that the following are consistent across the entire design. </a:t>
            </a:r>
          </a:p>
          <a:p>
            <a:r>
              <a:rPr lang="en-US" dirty="0"/>
              <a:t>By compiling Bootstrap, you can set what the colors related to each suffix will be.</a:t>
            </a:r>
          </a:p>
          <a:p>
            <a:r>
              <a:rPr lang="en-US" dirty="0"/>
              <a:t>Very often, you will see classes used that end with a branding related suffix such as:</a:t>
            </a:r>
          </a:p>
          <a:p>
            <a:endParaRPr lang="en-US" dirty="0"/>
          </a:p>
        </p:txBody>
      </p:sp>
      <p:graphicFrame>
        <p:nvGraphicFramePr>
          <p:cNvPr id="4" name="Table 3"/>
          <p:cNvGraphicFramePr>
            <a:graphicFrameLocks noGrp="1"/>
          </p:cNvGraphicFramePr>
          <p:nvPr>
            <p:extLst/>
          </p:nvPr>
        </p:nvGraphicFramePr>
        <p:xfrm>
          <a:off x="1097280" y="3696638"/>
          <a:ext cx="10058400" cy="2416296"/>
        </p:xfrm>
        <a:graphic>
          <a:graphicData uri="http://schemas.openxmlformats.org/drawingml/2006/table">
            <a:tbl>
              <a:tblPr firstRow="1" bandRow="1">
                <a:tableStyleId>{5C22544A-7EE6-4342-B048-85BDC9FD1C3A}</a:tableStyleId>
              </a:tblPr>
              <a:tblGrid>
                <a:gridCol w="2045165">
                  <a:extLst>
                    <a:ext uri="{9D8B030D-6E8A-4147-A177-3AD203B41FA5}">
                      <a16:colId xmlns:a16="http://schemas.microsoft.com/office/drawing/2014/main" val="20000"/>
                    </a:ext>
                  </a:extLst>
                </a:gridCol>
                <a:gridCol w="8013235">
                  <a:extLst>
                    <a:ext uri="{9D8B030D-6E8A-4147-A177-3AD203B41FA5}">
                      <a16:colId xmlns:a16="http://schemas.microsoft.com/office/drawing/2014/main" val="20001"/>
                    </a:ext>
                  </a:extLst>
                </a:gridCol>
              </a:tblGrid>
              <a:tr h="310646">
                <a:tc>
                  <a:txBody>
                    <a:bodyPr/>
                    <a:lstStyle/>
                    <a:p>
                      <a:r>
                        <a:rPr lang="en-US" sz="1800" dirty="0"/>
                        <a:t>Suffix</a:t>
                      </a:r>
                    </a:p>
                  </a:txBody>
                  <a:tcPr marL="113157" marR="113157" marT="56578" marB="56578"/>
                </a:tc>
                <a:tc>
                  <a:txBody>
                    <a:bodyPr/>
                    <a:lstStyle/>
                    <a:p>
                      <a:r>
                        <a:rPr lang="en-US" sz="1800" dirty="0"/>
                        <a:t>Use</a:t>
                      </a:r>
                    </a:p>
                  </a:txBody>
                  <a:tcPr marL="113157" marR="113157" marT="56578" marB="56578"/>
                </a:tc>
                <a:extLst>
                  <a:ext uri="{0D108BD9-81ED-4DB2-BD59-A6C34878D82A}">
                    <a16:rowId xmlns:a16="http://schemas.microsoft.com/office/drawing/2014/main" val="10000"/>
                  </a:ext>
                </a:extLst>
              </a:tr>
              <a:tr h="310646">
                <a:tc>
                  <a:txBody>
                    <a:bodyPr/>
                    <a:lstStyle/>
                    <a:p>
                      <a:r>
                        <a:rPr lang="en-US" sz="1600" dirty="0">
                          <a:latin typeface="Courier" charset="0"/>
                          <a:ea typeface="Courier" charset="0"/>
                          <a:cs typeface="Courier" charset="0"/>
                        </a:rPr>
                        <a:t>-primary</a:t>
                      </a:r>
                    </a:p>
                  </a:txBody>
                  <a:tcPr marL="113157" marR="113157" marT="56578" marB="56578"/>
                </a:tc>
                <a:tc>
                  <a:txBody>
                    <a:bodyPr/>
                    <a:lstStyle/>
                    <a:p>
                      <a:r>
                        <a:rPr lang="en-US" sz="1600" dirty="0"/>
                        <a:t>A</a:t>
                      </a:r>
                      <a:r>
                        <a:rPr lang="en-US" sz="1600" baseline="0" dirty="0"/>
                        <a:t> class that ends this suffix will generally follow the primary color for the brand, such as a call-to-action button for your product</a:t>
                      </a:r>
                      <a:endParaRPr lang="en-US" sz="1600" dirty="0"/>
                    </a:p>
                  </a:txBody>
                  <a:tcPr marL="113157" marR="113157" marT="56578" marB="56578"/>
                </a:tc>
                <a:extLst>
                  <a:ext uri="{0D108BD9-81ED-4DB2-BD59-A6C34878D82A}">
                    <a16:rowId xmlns:a16="http://schemas.microsoft.com/office/drawing/2014/main" val="10001"/>
                  </a:ext>
                </a:extLst>
              </a:tr>
              <a:tr h="310646">
                <a:tc>
                  <a:txBody>
                    <a:bodyPr/>
                    <a:lstStyle/>
                    <a:p>
                      <a:r>
                        <a:rPr lang="en-US" sz="1600" dirty="0">
                          <a:latin typeface="Courier" charset="0"/>
                          <a:ea typeface="Courier" charset="0"/>
                          <a:cs typeface="Courier" charset="0"/>
                        </a:rPr>
                        <a:t>-success</a:t>
                      </a:r>
                    </a:p>
                  </a:txBody>
                  <a:tcPr marL="113157" marR="113157" marT="56578" marB="56578"/>
                </a:tc>
                <a:tc>
                  <a:txBody>
                    <a:bodyPr/>
                    <a:lstStyle/>
                    <a:p>
                      <a:r>
                        <a:rPr lang="en-US" sz="1600" dirty="0"/>
                        <a:t>Used to</a:t>
                      </a:r>
                      <a:r>
                        <a:rPr lang="en-US" sz="1600" baseline="0" dirty="0"/>
                        <a:t> represent a successful action; </a:t>
                      </a:r>
                      <a:r>
                        <a:rPr lang="en-US" sz="1600" baseline="0" dirty="0" err="1"/>
                        <a:t>ie</a:t>
                      </a:r>
                      <a:r>
                        <a:rPr lang="en-US" sz="1600" baseline="0" dirty="0"/>
                        <a:t>,</a:t>
                      </a:r>
                      <a:r>
                        <a:rPr lang="en-US" sz="1600" i="0" baseline="0" dirty="0"/>
                        <a:t> </a:t>
                      </a:r>
                      <a:r>
                        <a:rPr lang="en-US" sz="1600" i="1" baseline="0" dirty="0"/>
                        <a:t>your changes have been saved.</a:t>
                      </a:r>
                      <a:endParaRPr lang="en-US" sz="1600" baseline="0" dirty="0"/>
                    </a:p>
                  </a:txBody>
                  <a:tcPr marL="113157" marR="113157" marT="56578" marB="56578"/>
                </a:tc>
                <a:extLst>
                  <a:ext uri="{0D108BD9-81ED-4DB2-BD59-A6C34878D82A}">
                    <a16:rowId xmlns:a16="http://schemas.microsoft.com/office/drawing/2014/main" val="10002"/>
                  </a:ext>
                </a:extLst>
              </a:tr>
              <a:tr h="310646">
                <a:tc>
                  <a:txBody>
                    <a:bodyPr/>
                    <a:lstStyle/>
                    <a:p>
                      <a:r>
                        <a:rPr lang="en-US" sz="1600" dirty="0">
                          <a:latin typeface="Courier" charset="0"/>
                          <a:ea typeface="Courier" charset="0"/>
                          <a:cs typeface="Courier" charset="0"/>
                        </a:rPr>
                        <a:t>-info</a:t>
                      </a:r>
                    </a:p>
                  </a:txBody>
                  <a:tcPr marL="113157" marR="113157" marT="56578" marB="56578"/>
                </a:tc>
                <a:tc>
                  <a:txBody>
                    <a:bodyPr/>
                    <a:lstStyle/>
                    <a:p>
                      <a:r>
                        <a:rPr lang="en-US" sz="1600" baseline="0" dirty="0"/>
                        <a:t>Used to represent generic info; </a:t>
                      </a:r>
                      <a:r>
                        <a:rPr lang="en-US" sz="1600" baseline="0" dirty="0" err="1"/>
                        <a:t>ie</a:t>
                      </a:r>
                      <a:r>
                        <a:rPr lang="en-US" sz="1600" baseline="0" dirty="0"/>
                        <a:t>, </a:t>
                      </a:r>
                      <a:r>
                        <a:rPr lang="en-US" sz="1600" i="1" baseline="0" dirty="0"/>
                        <a:t>this section relates to your family history.</a:t>
                      </a:r>
                      <a:endParaRPr lang="en-US" sz="1600" baseline="0" dirty="0"/>
                    </a:p>
                  </a:txBody>
                  <a:tcPr marL="113157" marR="113157" marT="56578" marB="56578"/>
                </a:tc>
                <a:extLst>
                  <a:ext uri="{0D108BD9-81ED-4DB2-BD59-A6C34878D82A}">
                    <a16:rowId xmlns:a16="http://schemas.microsoft.com/office/drawing/2014/main" val="10003"/>
                  </a:ext>
                </a:extLst>
              </a:tr>
              <a:tr h="310646">
                <a:tc>
                  <a:txBody>
                    <a:bodyPr/>
                    <a:lstStyle/>
                    <a:p>
                      <a:r>
                        <a:rPr lang="en-US" sz="1600" dirty="0">
                          <a:latin typeface="Courier" charset="0"/>
                          <a:ea typeface="Courier" charset="0"/>
                          <a:cs typeface="Courier" charset="0"/>
                        </a:rPr>
                        <a:t>-warning</a:t>
                      </a:r>
                    </a:p>
                  </a:txBody>
                  <a:tcPr marL="113157" marR="113157" marT="56578" marB="56578"/>
                </a:tc>
                <a:tc>
                  <a:txBody>
                    <a:bodyPr/>
                    <a:lstStyle/>
                    <a:p>
                      <a:r>
                        <a:rPr lang="en-US" sz="1600" baseline="0" dirty="0"/>
                        <a:t>Used to warn the user about an imminent action / potential issue; </a:t>
                      </a:r>
                      <a:r>
                        <a:rPr lang="en-US" sz="1600" baseline="0" dirty="0" err="1"/>
                        <a:t>ie</a:t>
                      </a:r>
                      <a:r>
                        <a:rPr lang="en-US" sz="1600" baseline="0" dirty="0"/>
                        <a:t>, </a:t>
                      </a:r>
                      <a:r>
                        <a:rPr lang="en-US" sz="1600" i="1" baseline="0" dirty="0"/>
                        <a:t>saving this is irreversible</a:t>
                      </a:r>
                      <a:endParaRPr lang="en-US" sz="1600" baseline="0" dirty="0"/>
                    </a:p>
                  </a:txBody>
                  <a:tcPr marL="113157" marR="113157" marT="56578" marB="56578"/>
                </a:tc>
                <a:extLst>
                  <a:ext uri="{0D108BD9-81ED-4DB2-BD59-A6C34878D82A}">
                    <a16:rowId xmlns:a16="http://schemas.microsoft.com/office/drawing/2014/main" val="10004"/>
                  </a:ext>
                </a:extLst>
              </a:tr>
              <a:tr h="310646">
                <a:tc>
                  <a:txBody>
                    <a:bodyPr/>
                    <a:lstStyle/>
                    <a:p>
                      <a:r>
                        <a:rPr lang="en-US" sz="1600" dirty="0">
                          <a:latin typeface="Courier" charset="0"/>
                          <a:ea typeface="Courier" charset="0"/>
                          <a:cs typeface="Courier" charset="0"/>
                        </a:rPr>
                        <a:t>-danger</a:t>
                      </a:r>
                    </a:p>
                  </a:txBody>
                  <a:tcPr marL="113157" marR="113157" marT="56578" marB="56578"/>
                </a:tc>
                <a:tc>
                  <a:txBody>
                    <a:bodyPr/>
                    <a:lstStyle/>
                    <a:p>
                      <a:r>
                        <a:rPr lang="en-US" sz="1600" baseline="0" dirty="0"/>
                        <a:t>Used to represent that an error of some sort has occurred; </a:t>
                      </a:r>
                      <a:r>
                        <a:rPr lang="en-US" sz="1600" baseline="0" dirty="0" err="1"/>
                        <a:t>ie</a:t>
                      </a:r>
                      <a:r>
                        <a:rPr lang="en-US" sz="1600" baseline="0" dirty="0"/>
                        <a:t>, </a:t>
                      </a:r>
                      <a:r>
                        <a:rPr lang="en-US" sz="1600" i="1" baseline="0" dirty="0"/>
                        <a:t>you cannot divide by 0.</a:t>
                      </a:r>
                      <a:endParaRPr lang="en-US" sz="1600" baseline="0" dirty="0"/>
                    </a:p>
                  </a:txBody>
                  <a:tcPr marL="113157" marR="113157" marT="56578" marB="56578"/>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33986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through Keyboard Navigation</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9454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Sizes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116719"/>
            <a:ext cx="9361193" cy="4022725"/>
          </a:xfrm>
        </p:spPr>
      </p:pic>
      <p:sp>
        <p:nvSpPr>
          <p:cNvPr id="5" name="Footer Placeholder 4"/>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618188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34954"/>
            <a:ext cx="10058400" cy="1450757"/>
          </a:xfrm>
        </p:spPr>
        <p:txBody>
          <a:bodyPr/>
          <a:lstStyle/>
          <a:p>
            <a:r>
              <a:rPr lang="en-US" dirty="0"/>
              <a:t>Print Styles!</a:t>
            </a:r>
          </a:p>
        </p:txBody>
      </p:sp>
      <p:sp>
        <p:nvSpPr>
          <p:cNvPr id="3" name="Content Placeholder 2"/>
          <p:cNvSpPr>
            <a:spLocks noGrp="1"/>
          </p:cNvSpPr>
          <p:nvPr>
            <p:ph idx="1"/>
          </p:nvPr>
        </p:nvSpPr>
        <p:spPr/>
        <p:txBody>
          <a:bodyPr/>
          <a:lstStyle/>
          <a:p>
            <a:r>
              <a:rPr lang="en-US" dirty="0"/>
              <a:t>Bootstrap comes with 4 classes that allow you to manipulate how something is rendered when printed</a:t>
            </a:r>
          </a:p>
          <a:p>
            <a:pPr lvl="1"/>
            <a:r>
              <a:rPr lang="en-US" dirty="0"/>
              <a:t>These prevent your recipe website with comments from destroying an ink cartridge</a:t>
            </a:r>
          </a:p>
          <a:p>
            <a:pPr lvl="2"/>
            <a:r>
              <a:rPr lang="en-US" dirty="0">
                <a:hlinkClick r:id="rId2"/>
              </a:rPr>
              <a:t>http://coffeegrammer.com/cheesecake-printers-and-morality/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170988"/>
            <a:ext cx="10339159" cy="1952560"/>
          </a:xfrm>
          <a:prstGeom prst="rect">
            <a:avLst/>
          </a:prstGeom>
        </p:spPr>
      </p:pic>
      <p:sp>
        <p:nvSpPr>
          <p:cNvPr id="6" name="Footer Placeholder 5"/>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365899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In Bootstrap</a:t>
            </a:r>
          </a:p>
        </p:txBody>
      </p:sp>
      <p:sp>
        <p:nvSpPr>
          <p:cNvPr id="3" name="Content Placeholder 2"/>
          <p:cNvSpPr>
            <a:spLocks noGrp="1"/>
          </p:cNvSpPr>
          <p:nvPr>
            <p:ph idx="1"/>
          </p:nvPr>
        </p:nvSpPr>
        <p:spPr>
          <a:xfrm>
            <a:off x="1110159" y="1858613"/>
            <a:ext cx="10058400" cy="4023360"/>
          </a:xfrm>
        </p:spPr>
        <p:txBody>
          <a:bodyPr/>
          <a:lstStyle/>
          <a:p>
            <a:r>
              <a:rPr lang="en-US" dirty="0"/>
              <a:t>Bootstrap includes many classes that are used for accessibility reasons to perform simple tasks.</a:t>
            </a:r>
          </a:p>
          <a:p>
            <a:r>
              <a:rPr lang="en-US" dirty="0"/>
              <a:t>Many colors chosen by default in Bootstrap had accessibility in mind with respect to color contrast, however some things such as preformatted code have a low color contrast.</a:t>
            </a:r>
          </a:p>
          <a:p>
            <a:r>
              <a:rPr lang="en-US" dirty="0"/>
              <a:t>You will have to correct these issues.</a:t>
            </a:r>
          </a:p>
        </p:txBody>
      </p:sp>
      <p:graphicFrame>
        <p:nvGraphicFramePr>
          <p:cNvPr id="4" name="Table 3"/>
          <p:cNvGraphicFramePr>
            <a:graphicFrameLocks noGrp="1"/>
          </p:cNvGraphicFramePr>
          <p:nvPr>
            <p:extLst/>
          </p:nvPr>
        </p:nvGraphicFramePr>
        <p:xfrm>
          <a:off x="1097280" y="3696638"/>
          <a:ext cx="10058400" cy="1946144"/>
        </p:xfrm>
        <a:graphic>
          <a:graphicData uri="http://schemas.openxmlformats.org/drawingml/2006/table">
            <a:tbl>
              <a:tblPr firstRow="1" bandRow="1">
                <a:tableStyleId>{5C22544A-7EE6-4342-B048-85BDC9FD1C3A}</a:tableStyleId>
              </a:tblPr>
              <a:tblGrid>
                <a:gridCol w="2624714">
                  <a:extLst>
                    <a:ext uri="{9D8B030D-6E8A-4147-A177-3AD203B41FA5}">
                      <a16:colId xmlns:a16="http://schemas.microsoft.com/office/drawing/2014/main" val="20000"/>
                    </a:ext>
                  </a:extLst>
                </a:gridCol>
                <a:gridCol w="7433686">
                  <a:extLst>
                    <a:ext uri="{9D8B030D-6E8A-4147-A177-3AD203B41FA5}">
                      <a16:colId xmlns:a16="http://schemas.microsoft.com/office/drawing/2014/main" val="20001"/>
                    </a:ext>
                  </a:extLst>
                </a:gridCol>
              </a:tblGrid>
              <a:tr h="310646">
                <a:tc>
                  <a:txBody>
                    <a:bodyPr/>
                    <a:lstStyle/>
                    <a:p>
                      <a:r>
                        <a:rPr lang="en-US" sz="1800"/>
                        <a:t>Suffix</a:t>
                      </a:r>
                      <a:endParaRPr lang="en-US" sz="1800" dirty="0"/>
                    </a:p>
                  </a:txBody>
                  <a:tcPr marL="113157" marR="113157" marT="56578" marB="56578"/>
                </a:tc>
                <a:tc>
                  <a:txBody>
                    <a:bodyPr/>
                    <a:lstStyle/>
                    <a:p>
                      <a:r>
                        <a:rPr lang="en-US" sz="1800"/>
                        <a:t>Use</a:t>
                      </a:r>
                      <a:endParaRPr lang="en-US" sz="1800" dirty="0"/>
                    </a:p>
                  </a:txBody>
                  <a:tcPr marL="113157" marR="113157" marT="56578" marB="56578"/>
                </a:tc>
                <a:extLst>
                  <a:ext uri="{0D108BD9-81ED-4DB2-BD59-A6C34878D82A}">
                    <a16:rowId xmlns:a16="http://schemas.microsoft.com/office/drawing/2014/main" val="10000"/>
                  </a:ext>
                </a:extLst>
              </a:tr>
              <a:tr h="310646">
                <a:tc>
                  <a:txBody>
                    <a:bodyPr/>
                    <a:lstStyle/>
                    <a:p>
                      <a:r>
                        <a:rPr lang="en-US" sz="1600" dirty="0" err="1">
                          <a:latin typeface="Courier" charset="0"/>
                          <a:ea typeface="Courier" charset="0"/>
                          <a:cs typeface="Courier" charset="0"/>
                        </a:rPr>
                        <a:t>sr</a:t>
                      </a:r>
                      <a:r>
                        <a:rPr lang="en-US" sz="1600" dirty="0">
                          <a:latin typeface="Courier" charset="0"/>
                          <a:ea typeface="Courier" charset="0"/>
                          <a:cs typeface="Courier" charset="0"/>
                        </a:rPr>
                        <a:t>-only</a:t>
                      </a:r>
                    </a:p>
                  </a:txBody>
                  <a:tcPr marL="113157" marR="113157" marT="56578" marB="56578"/>
                </a:tc>
                <a:tc>
                  <a:txBody>
                    <a:bodyPr/>
                    <a:lstStyle/>
                    <a:p>
                      <a:r>
                        <a:rPr lang="en-US" sz="1600" dirty="0"/>
                        <a:t>An element with this class will only be</a:t>
                      </a:r>
                      <a:r>
                        <a:rPr lang="en-US" sz="1600" baseline="0" dirty="0"/>
                        <a:t> visible to a screen-reader.</a:t>
                      </a:r>
                      <a:endParaRPr lang="en-US" sz="1600" dirty="0"/>
                    </a:p>
                  </a:txBody>
                  <a:tcPr marL="113157" marR="113157" marT="56578" marB="56578"/>
                </a:tc>
                <a:extLst>
                  <a:ext uri="{0D108BD9-81ED-4DB2-BD59-A6C34878D82A}">
                    <a16:rowId xmlns:a16="http://schemas.microsoft.com/office/drawing/2014/main" val="10001"/>
                  </a:ext>
                </a:extLst>
              </a:tr>
              <a:tr h="310646">
                <a:tc>
                  <a:txBody>
                    <a:bodyPr/>
                    <a:lstStyle/>
                    <a:p>
                      <a:r>
                        <a:rPr lang="en-US" sz="1600" dirty="0" err="1">
                          <a:latin typeface="Courier" charset="0"/>
                          <a:ea typeface="Courier" charset="0"/>
                          <a:cs typeface="Courier" charset="0"/>
                        </a:rPr>
                        <a:t>sr</a:t>
                      </a:r>
                      <a:r>
                        <a:rPr lang="en-US" sz="1600" dirty="0">
                          <a:latin typeface="Courier" charset="0"/>
                          <a:ea typeface="Courier" charset="0"/>
                          <a:cs typeface="Courier" charset="0"/>
                        </a:rPr>
                        <a:t>-only-focusable</a:t>
                      </a:r>
                    </a:p>
                  </a:txBody>
                  <a:tcPr marL="113157" marR="113157" marT="56578" marB="56578"/>
                </a:tc>
                <a:tc>
                  <a:txBody>
                    <a:bodyPr/>
                    <a:lstStyle/>
                    <a:p>
                      <a:r>
                        <a:rPr lang="en-US" sz="1600" baseline="0" dirty="0"/>
                        <a:t>Will be focusable by a screen reader and visible to a screen-reader on focus, useful to make links to jump to content.</a:t>
                      </a:r>
                    </a:p>
                  </a:txBody>
                  <a:tcPr marL="113157" marR="113157" marT="56578" marB="56578"/>
                </a:tc>
                <a:extLst>
                  <a:ext uri="{0D108BD9-81ED-4DB2-BD59-A6C34878D82A}">
                    <a16:rowId xmlns:a16="http://schemas.microsoft.com/office/drawing/2014/main" val="10002"/>
                  </a:ext>
                </a:extLst>
              </a:tr>
              <a:tr h="310646">
                <a:tc>
                  <a:txBody>
                    <a:bodyPr/>
                    <a:lstStyle/>
                    <a:p>
                      <a:r>
                        <a:rPr lang="en-US" sz="1600" dirty="0">
                          <a:latin typeface="Courier" charset="0"/>
                          <a:ea typeface="Courier" charset="0"/>
                          <a:cs typeface="Courier" charset="0"/>
                        </a:rPr>
                        <a:t>text-hide</a:t>
                      </a:r>
                    </a:p>
                  </a:txBody>
                  <a:tcPr marL="113157" marR="113157" marT="56578" marB="56578"/>
                </a:tc>
                <a:tc>
                  <a:txBody>
                    <a:bodyPr/>
                    <a:lstStyle/>
                    <a:p>
                      <a:r>
                        <a:rPr lang="en-US" sz="1600" dirty="0"/>
                        <a:t>Text inside an element</a:t>
                      </a:r>
                      <a:r>
                        <a:rPr lang="en-US" sz="1600" baseline="0" dirty="0"/>
                        <a:t> with this class will not be shown visually, but will appear to screen readers.</a:t>
                      </a:r>
                    </a:p>
                  </a:txBody>
                  <a:tcPr marL="113157" marR="113157" marT="56578" marB="56578"/>
                </a:tc>
                <a:extLst>
                  <a:ext uri="{0D108BD9-81ED-4DB2-BD59-A6C34878D82A}">
                    <a16:rowId xmlns:a16="http://schemas.microsoft.com/office/drawing/2014/main" val="10003"/>
                  </a:ext>
                </a:extLst>
              </a:tr>
            </a:tbl>
          </a:graphicData>
        </a:graphic>
      </p:graphicFrame>
      <p:sp>
        <p:nvSpPr>
          <p:cNvPr id="5" name="Footer Placeholder 4"/>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421181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Bootstrap</a:t>
            </a:r>
          </a:p>
        </p:txBody>
      </p:sp>
      <p:sp>
        <p:nvSpPr>
          <p:cNvPr id="3" name="Content Placeholder 2"/>
          <p:cNvSpPr>
            <a:spLocks noGrp="1"/>
          </p:cNvSpPr>
          <p:nvPr>
            <p:ph idx="1"/>
          </p:nvPr>
        </p:nvSpPr>
        <p:spPr/>
        <p:txBody>
          <a:bodyPr/>
          <a:lstStyle/>
          <a:p>
            <a:r>
              <a:rPr lang="en-US" dirty="0"/>
              <a:t>Bootstrap is actually written in a CSS-like language called LESS, which compiles into CSS.</a:t>
            </a:r>
          </a:p>
          <a:p>
            <a:r>
              <a:rPr lang="en-US" dirty="0"/>
              <a:t>As such, you can download Bootstrap’s source, edit variables which define things like branding color, default text size, etc. and make a custom version of Bootstrap.</a:t>
            </a:r>
          </a:p>
          <a:p>
            <a:r>
              <a:rPr lang="en-US" dirty="0"/>
              <a:t>This also allows you to include Bootstrap’s source into your custom code and only include styles relevant to your application.</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483104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Grid</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700489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grid?</a:t>
            </a:r>
          </a:p>
        </p:txBody>
      </p:sp>
      <p:sp>
        <p:nvSpPr>
          <p:cNvPr id="3" name="Content Placeholder 2"/>
          <p:cNvSpPr>
            <a:spLocks noGrp="1"/>
          </p:cNvSpPr>
          <p:nvPr>
            <p:ph idx="1"/>
          </p:nvPr>
        </p:nvSpPr>
        <p:spPr/>
        <p:txBody>
          <a:bodyPr/>
          <a:lstStyle/>
          <a:p>
            <a:r>
              <a:rPr lang="en-US" dirty="0"/>
              <a:t>In graphic design a grid is a series of guide lines used to structure content.</a:t>
            </a:r>
          </a:p>
          <a:p>
            <a:r>
              <a:rPr lang="en-US" dirty="0"/>
              <a:t>In web development, designs are often created against grids; this means that designers setup the content to fall within a certain number of columns.</a:t>
            </a:r>
          </a:p>
          <a:p>
            <a:r>
              <a:rPr lang="en-US" dirty="0"/>
              <a:t>Nowadays, it is common for grids to be a combination of fluid and fixed widths; the max size of a row will change with the resolution of a screen, whereas the rows will always be divided into columns of equal width.</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121106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Bootstrap’s Grid</a:t>
            </a:r>
          </a:p>
        </p:txBody>
      </p:sp>
      <p:sp>
        <p:nvSpPr>
          <p:cNvPr id="3" name="Content Placeholder 2"/>
          <p:cNvSpPr>
            <a:spLocks noGrp="1"/>
          </p:cNvSpPr>
          <p:nvPr>
            <p:ph idx="1"/>
          </p:nvPr>
        </p:nvSpPr>
        <p:spPr/>
        <p:txBody>
          <a:bodyPr>
            <a:normAutofit lnSpcReduction="10000"/>
          </a:bodyPr>
          <a:lstStyle/>
          <a:p>
            <a:r>
              <a:rPr lang="en-US" dirty="0"/>
              <a:t>Bootstrap has a very simple grid that can adapt to the current screen size.</a:t>
            </a:r>
          </a:p>
          <a:p>
            <a:r>
              <a:rPr lang="en-US" dirty="0"/>
              <a:t>Bootstrap’s grid allows you to setup rows with content, where each content element is set to take a certain number of columns in each row. </a:t>
            </a:r>
          </a:p>
          <a:p>
            <a:r>
              <a:rPr lang="en-US" dirty="0"/>
              <a:t>Most importantly, it allows you to setup how many columns your content will use at different resolutions.</a:t>
            </a:r>
          </a:p>
          <a:p>
            <a:r>
              <a:rPr lang="en-US" dirty="0"/>
              <a:t>For example, you could have a gallery where images take up:</a:t>
            </a:r>
          </a:p>
          <a:p>
            <a:pPr lvl="1"/>
            <a:r>
              <a:rPr lang="en-US" dirty="0"/>
              <a:t>Hidden when the screen is &lt; 768px</a:t>
            </a:r>
          </a:p>
          <a:p>
            <a:pPr lvl="1"/>
            <a:r>
              <a:rPr lang="en-US" dirty="0"/>
              <a:t>The entire width of the row when the screen is between 768 and 991px</a:t>
            </a:r>
          </a:p>
          <a:p>
            <a:pPr lvl="1"/>
            <a:r>
              <a:rPr lang="en-US" dirty="0"/>
              <a:t>Half the width of the row when the screen is between 992px and 1200px</a:t>
            </a:r>
          </a:p>
          <a:p>
            <a:pPr lvl="1"/>
            <a:r>
              <a:rPr lang="en-US" dirty="0"/>
              <a:t>One third the width row when the screen is 1200px or wider.</a:t>
            </a:r>
          </a:p>
          <a:p>
            <a:r>
              <a:rPr lang="en-US" dirty="0"/>
              <a:t>This can all be accomplished by having a combination classes that dictate how many columns something should take up at particular sizes.</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411258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Grid</a:t>
            </a:r>
          </a:p>
        </p:txBody>
      </p:sp>
      <p:sp>
        <p:nvSpPr>
          <p:cNvPr id="3" name="Content Placeholder 2"/>
          <p:cNvSpPr>
            <a:spLocks noGrp="1"/>
          </p:cNvSpPr>
          <p:nvPr>
            <p:ph idx="1"/>
          </p:nvPr>
        </p:nvSpPr>
        <p:spPr/>
        <p:txBody>
          <a:bodyPr>
            <a:normAutofit/>
          </a:bodyPr>
          <a:lstStyle/>
          <a:p>
            <a:r>
              <a:rPr lang="en-US" dirty="0"/>
              <a:t>You can use your grid at all levels of your content. For example, you could structure a blog as:</a:t>
            </a:r>
          </a:p>
          <a:p>
            <a:pPr lvl="1"/>
            <a:r>
              <a:rPr lang="en-US" dirty="0" err="1"/>
              <a:t>div.container</a:t>
            </a:r>
            <a:r>
              <a:rPr lang="en-US" dirty="0"/>
              <a:t> </a:t>
            </a:r>
          </a:p>
          <a:p>
            <a:pPr lvl="2"/>
            <a:r>
              <a:rPr lang="en-US" dirty="0" err="1"/>
              <a:t>div.row</a:t>
            </a:r>
            <a:endParaRPr lang="en-US" dirty="0"/>
          </a:p>
          <a:p>
            <a:pPr lvl="3"/>
            <a:r>
              <a:rPr lang="en-US" dirty="0"/>
              <a:t>div.col-sm-12.col-md-8.col-lg-6.blog-post-container</a:t>
            </a:r>
          </a:p>
          <a:p>
            <a:pPr lvl="4"/>
            <a:r>
              <a:rPr lang="en-US" dirty="0" err="1"/>
              <a:t>div.row</a:t>
            </a:r>
            <a:r>
              <a:rPr lang="en-US" dirty="0"/>
              <a:t> (10 times repeated, for 10 posts)</a:t>
            </a:r>
          </a:p>
          <a:p>
            <a:pPr lvl="5"/>
            <a:r>
              <a:rPr lang="en-US" dirty="0"/>
              <a:t>div.hidden-sm.col-md-2.avatar</a:t>
            </a:r>
          </a:p>
          <a:p>
            <a:pPr lvl="5"/>
            <a:r>
              <a:rPr lang="en-US" dirty="0"/>
              <a:t>div.col-sm-12.col-md-6.description</a:t>
            </a:r>
          </a:p>
          <a:p>
            <a:pPr lvl="6"/>
            <a:r>
              <a:rPr lang="en-US" dirty="0"/>
              <a:t>h3.title</a:t>
            </a:r>
          </a:p>
          <a:p>
            <a:pPr lvl="6"/>
            <a:r>
              <a:rPr lang="en-US" dirty="0"/>
              <a:t>p</a:t>
            </a:r>
          </a:p>
          <a:p>
            <a:pPr lvl="3"/>
            <a:r>
              <a:rPr lang="en-US" dirty="0"/>
              <a:t>div.col-sm-12.col-md-4.col-lg-4.col-lg-offset-2.about-me</a:t>
            </a:r>
          </a:p>
          <a:p>
            <a:r>
              <a:rPr lang="en-US" dirty="0"/>
              <a:t>The </a:t>
            </a:r>
            <a:r>
              <a:rPr lang="en-US" b="1" dirty="0"/>
              <a:t>container</a:t>
            </a:r>
            <a:r>
              <a:rPr lang="en-US" dirty="0"/>
              <a:t> class is important, as it acts as a location for your grid to sit; rows need to be contained in an element with </a:t>
            </a:r>
            <a:r>
              <a:rPr lang="en-US" i="1" dirty="0"/>
              <a:t>container</a:t>
            </a:r>
            <a:r>
              <a:rPr lang="en-US" dirty="0"/>
              <a:t> or </a:t>
            </a:r>
            <a:r>
              <a:rPr lang="en-US" i="1" dirty="0"/>
              <a:t>container-fluid</a:t>
            </a:r>
            <a:r>
              <a:rPr lang="en-US" dirty="0"/>
              <a:t> class for proper alignment / padding.</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420678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rows and columns</a:t>
            </a:r>
          </a:p>
        </p:txBody>
      </p:sp>
      <p:sp>
        <p:nvSpPr>
          <p:cNvPr id="3" name="Content Placeholder 2"/>
          <p:cNvSpPr>
            <a:spLocks noGrp="1"/>
          </p:cNvSpPr>
          <p:nvPr>
            <p:ph idx="1"/>
          </p:nvPr>
        </p:nvSpPr>
        <p:spPr/>
        <p:txBody>
          <a:bodyPr/>
          <a:lstStyle/>
          <a:p>
            <a:r>
              <a:rPr lang="en-US" dirty="0"/>
              <a:t>Each row element has multiple columns inside of it, but you can nest rows inside of those columns.</a:t>
            </a:r>
          </a:p>
          <a:p>
            <a:r>
              <a:rPr lang="en-US" dirty="0"/>
              <a:t>Bootstrap’s grid system is fairly fluid, so you can keep nesting, but at some point columns will get to be too small to be really useful.</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626345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Layout Components</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81605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frontends are hard to use</a:t>
            </a:r>
          </a:p>
        </p:txBody>
      </p:sp>
      <p:sp>
        <p:nvSpPr>
          <p:cNvPr id="3" name="Content Placeholder 2"/>
          <p:cNvSpPr>
            <a:spLocks noGrp="1"/>
          </p:cNvSpPr>
          <p:nvPr>
            <p:ph idx="1"/>
          </p:nvPr>
        </p:nvSpPr>
        <p:spPr/>
        <p:txBody>
          <a:bodyPr/>
          <a:lstStyle/>
          <a:p>
            <a:r>
              <a:rPr lang="en-US" dirty="0"/>
              <a:t>Many websites have search boxes that show results as you type in them.</a:t>
            </a:r>
          </a:p>
          <a:p>
            <a:r>
              <a:rPr lang="en-US" dirty="0"/>
              <a:t>Features like this are great; they save time, they are easy to use, and they simplify the process of using the web.</a:t>
            </a:r>
          </a:p>
          <a:p>
            <a:r>
              <a:rPr lang="en-US" dirty="0"/>
              <a:t>From an accessibility standpoint, to make this easy to use for </a:t>
            </a:r>
            <a:r>
              <a:rPr lang="en-US" i="1" dirty="0"/>
              <a:t>all</a:t>
            </a:r>
            <a:r>
              <a:rPr lang="en-US" dirty="0"/>
              <a:t> users, you need to do some work.</a:t>
            </a:r>
          </a:p>
          <a:p>
            <a:r>
              <a:rPr lang="en-US" dirty="0"/>
              <a:t>Features like this should be entirely usable via keyboard for accessibility reasons.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4282341"/>
            <a:ext cx="9639300" cy="1828800"/>
          </a:xfrm>
          <a:prstGeom prst="rect">
            <a:avLst/>
          </a:prstGeom>
        </p:spPr>
      </p:pic>
    </p:spTree>
    <p:extLst>
      <p:ext uri="{BB962C8B-B14F-4D97-AF65-F5344CB8AC3E}">
        <p14:creationId xmlns:p14="http://schemas.microsoft.com/office/powerpoint/2010/main" val="383739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Bootstrap do for normal HTML?</a:t>
            </a:r>
          </a:p>
        </p:txBody>
      </p:sp>
      <p:sp>
        <p:nvSpPr>
          <p:cNvPr id="3" name="Content Placeholder 2"/>
          <p:cNvSpPr>
            <a:spLocks noGrp="1"/>
          </p:cNvSpPr>
          <p:nvPr>
            <p:ph idx="1"/>
          </p:nvPr>
        </p:nvSpPr>
        <p:spPr/>
        <p:txBody>
          <a:bodyPr/>
          <a:lstStyle/>
          <a:p>
            <a:r>
              <a:rPr lang="en-US" dirty="0"/>
              <a:t>Bootstrap gives an aesthetically pleasing, default, and sensible style to most common elements. It sets up a series of rules for typography, padding, margins, and so on that make the layout proportional and related in many ways, so that even a barebones document will look logical and well laid out without any fancy components.</a:t>
            </a:r>
          </a:p>
          <a:p>
            <a:r>
              <a:rPr lang="en-US" dirty="0"/>
              <a:t>It also provides a series of classes to use in order to make it easy to build out basic and common layout, such as:</a:t>
            </a:r>
          </a:p>
          <a:p>
            <a:pPr lvl="1"/>
            <a:r>
              <a:rPr lang="en-US" dirty="0"/>
              <a:t>Better looking forms</a:t>
            </a:r>
          </a:p>
          <a:p>
            <a:pPr lvl="1"/>
            <a:r>
              <a:rPr lang="en-US" dirty="0"/>
              <a:t>Consistent Buttons</a:t>
            </a:r>
          </a:p>
          <a:p>
            <a:pPr lvl="1"/>
            <a:r>
              <a:rPr lang="en-US" dirty="0"/>
              <a:t>Prettier tables</a:t>
            </a:r>
          </a:p>
          <a:p>
            <a:pPr lvl="1"/>
            <a:r>
              <a:rPr lang="en-US" dirty="0"/>
              <a:t>Utilities for images</a:t>
            </a:r>
          </a:p>
          <a:p>
            <a:pPr lvl="1"/>
            <a:r>
              <a:rPr lang="en-US" dirty="0"/>
              <a:t>General utilities</a:t>
            </a:r>
          </a:p>
          <a:p>
            <a:pPr lvl="1"/>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557473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in Bootstrap</a:t>
            </a:r>
          </a:p>
        </p:txBody>
      </p:sp>
      <p:sp>
        <p:nvSpPr>
          <p:cNvPr id="3" name="Content Placeholder 2"/>
          <p:cNvSpPr>
            <a:spLocks noGrp="1"/>
          </p:cNvSpPr>
          <p:nvPr>
            <p:ph idx="1"/>
          </p:nvPr>
        </p:nvSpPr>
        <p:spPr/>
        <p:txBody>
          <a:bodyPr/>
          <a:lstStyle/>
          <a:p>
            <a:r>
              <a:rPr lang="en-US" dirty="0"/>
              <a:t>Bootstrap provides several utility classes that can be used to group forms, their input, and their labels together to make horizontal or vertical forms.</a:t>
            </a:r>
          </a:p>
          <a:p>
            <a:pPr lvl="1"/>
            <a:r>
              <a:rPr lang="en-US" dirty="0">
                <a:hlinkClick r:id="rId2"/>
              </a:rPr>
              <a:t>http://getbootstrap.com/css/#forms</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130" y="2783804"/>
            <a:ext cx="9918700" cy="3467100"/>
          </a:xfrm>
          <a:prstGeom prst="rect">
            <a:avLst/>
          </a:prstGeom>
        </p:spPr>
      </p:pic>
      <p:sp>
        <p:nvSpPr>
          <p:cNvPr id="5" name="Footer Placeholder 4"/>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775243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Buttons</a:t>
            </a:r>
          </a:p>
        </p:txBody>
      </p:sp>
      <p:sp>
        <p:nvSpPr>
          <p:cNvPr id="3" name="Content Placeholder 2"/>
          <p:cNvSpPr>
            <a:spLocks noGrp="1"/>
          </p:cNvSpPr>
          <p:nvPr>
            <p:ph idx="1"/>
          </p:nvPr>
        </p:nvSpPr>
        <p:spPr/>
        <p:txBody>
          <a:bodyPr/>
          <a:lstStyle/>
          <a:p>
            <a:r>
              <a:rPr lang="en-US" dirty="0"/>
              <a:t>Bootstrap provides a number of classes to make anchors, buttons, or inputs appear as pretty buttons.</a:t>
            </a:r>
          </a:p>
          <a:p>
            <a:r>
              <a:rPr lang="en-US" dirty="0"/>
              <a:t>This is useful because while aesthetically it may make sense to have something that </a:t>
            </a:r>
            <a:r>
              <a:rPr lang="en-US" i="1" dirty="0"/>
              <a:t>looks</a:t>
            </a:r>
            <a:r>
              <a:rPr lang="en-US" dirty="0"/>
              <a:t> like a button, each element is used differently.</a:t>
            </a:r>
          </a:p>
          <a:p>
            <a:pPr lvl="1"/>
            <a:r>
              <a:rPr lang="en-US" dirty="0"/>
              <a:t>You could have an anchor that looks like a button as a </a:t>
            </a:r>
            <a:r>
              <a:rPr lang="en-US" i="1" dirty="0"/>
              <a:t>call to action</a:t>
            </a:r>
            <a:r>
              <a:rPr lang="en-US" dirty="0"/>
              <a:t> to go view a different page</a:t>
            </a:r>
          </a:p>
          <a:p>
            <a:pPr lvl="1"/>
            <a:r>
              <a:rPr lang="en-US" dirty="0"/>
              <a:t>You could need an input to submit a form that </a:t>
            </a:r>
            <a:r>
              <a:rPr lang="en-US" i="1" dirty="0"/>
              <a:t>looks</a:t>
            </a:r>
            <a:r>
              <a:rPr lang="en-US" dirty="0"/>
              <a:t> like a button that is consistent with all your other buttons</a:t>
            </a:r>
          </a:p>
          <a:p>
            <a:pPr lvl="1"/>
            <a:r>
              <a:rPr lang="en-US" dirty="0"/>
              <a:t>You could want to use an actual </a:t>
            </a:r>
            <a:r>
              <a:rPr lang="en-US" i="1" dirty="0"/>
              <a:t>button</a:t>
            </a:r>
            <a:r>
              <a:rPr lang="en-US" dirty="0"/>
              <a:t> to interact with non-form content on your website.</a:t>
            </a:r>
          </a:p>
          <a:p>
            <a:r>
              <a:rPr lang="en-US" dirty="0"/>
              <a:t>With bootstrap, you can style all of these elements consistently and beautifully.</a:t>
            </a:r>
          </a:p>
          <a:p>
            <a:pPr lvl="1"/>
            <a:r>
              <a:rPr lang="en-US" dirty="0">
                <a:hlinkClick r:id="rId2"/>
              </a:rPr>
              <a:t>http://getbootstrap.com/css/#buttons</a:t>
            </a:r>
            <a:endParaRPr lang="en-US" dirty="0"/>
          </a:p>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737192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a:t>
            </a:r>
          </a:p>
        </p:txBody>
      </p:sp>
      <p:sp>
        <p:nvSpPr>
          <p:cNvPr id="3" name="Content Placeholder 2"/>
          <p:cNvSpPr>
            <a:spLocks noGrp="1"/>
          </p:cNvSpPr>
          <p:nvPr>
            <p:ph idx="1"/>
          </p:nvPr>
        </p:nvSpPr>
        <p:spPr/>
        <p:txBody>
          <a:bodyPr/>
          <a:lstStyle/>
          <a:p>
            <a:r>
              <a:rPr lang="en-US" dirty="0"/>
              <a:t>Tables are particularly difficult to style, since they are very particular based on their content.</a:t>
            </a:r>
          </a:p>
          <a:p>
            <a:r>
              <a:rPr lang="en-US" dirty="0"/>
              <a:t>Bootstrap provides a number of classes to make tables look better, but most importantly, it provides a way to make a responsive table that will scroll horizontally on mobile browsers; normally, tables would squish themselves and break.</a:t>
            </a:r>
          </a:p>
          <a:p>
            <a:r>
              <a:rPr lang="en-US" dirty="0"/>
              <a:t>Simply wrap your table in an element with the class </a:t>
            </a:r>
            <a:r>
              <a:rPr lang="en-US" i="1" dirty="0"/>
              <a:t>table-responsive</a:t>
            </a:r>
            <a:r>
              <a:rPr lang="en-US" dirty="0"/>
              <a:t> to create a responsive table.</a:t>
            </a:r>
          </a:p>
          <a:p>
            <a:pPr lvl="1"/>
            <a:r>
              <a:rPr lang="en-US" dirty="0"/>
              <a:t> </a:t>
            </a:r>
            <a:r>
              <a:rPr lang="en-US" dirty="0">
                <a:hlinkClick r:id="rId2"/>
              </a:rPr>
              <a:t>http://getbootstrap.com/css/#tables</a:t>
            </a:r>
            <a:endParaRPr lang="en-US" dirty="0"/>
          </a:p>
          <a:p>
            <a:endParaRPr lang="en-US" i="1"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169423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Utility Classes</a:t>
            </a:r>
          </a:p>
        </p:txBody>
      </p:sp>
      <p:sp>
        <p:nvSpPr>
          <p:cNvPr id="3" name="Content Placeholder 2"/>
          <p:cNvSpPr>
            <a:spLocks noGrp="1"/>
          </p:cNvSpPr>
          <p:nvPr>
            <p:ph idx="1"/>
          </p:nvPr>
        </p:nvSpPr>
        <p:spPr/>
        <p:txBody>
          <a:bodyPr/>
          <a:lstStyle/>
          <a:p>
            <a:r>
              <a:rPr lang="en-US" dirty="0"/>
              <a:t>There are several utility classes for images that cover common functions designers have developers implement for images:</a:t>
            </a:r>
          </a:p>
          <a:p>
            <a:pPr lvl="1"/>
            <a:r>
              <a:rPr lang="en-US" dirty="0">
                <a:hlinkClick r:id="rId2"/>
              </a:rPr>
              <a:t>http://getbootstrap.com/css/#images</a:t>
            </a:r>
            <a:endParaRPr lang="en-US" dirty="0"/>
          </a:p>
          <a:p>
            <a:endParaRPr lang="en-US" dirty="0"/>
          </a:p>
        </p:txBody>
      </p:sp>
      <p:graphicFrame>
        <p:nvGraphicFramePr>
          <p:cNvPr id="4" name="Table 3"/>
          <p:cNvGraphicFramePr>
            <a:graphicFrameLocks noGrp="1"/>
          </p:cNvGraphicFramePr>
          <p:nvPr>
            <p:extLst/>
          </p:nvPr>
        </p:nvGraphicFramePr>
        <p:xfrm>
          <a:off x="1097280" y="3024982"/>
          <a:ext cx="10058400" cy="2888795"/>
        </p:xfrm>
        <a:graphic>
          <a:graphicData uri="http://schemas.openxmlformats.org/drawingml/2006/table">
            <a:tbl>
              <a:tblPr firstRow="1" bandRow="1">
                <a:tableStyleId>{5C22544A-7EE6-4342-B048-85BDC9FD1C3A}</a:tableStyleId>
              </a:tblPr>
              <a:tblGrid>
                <a:gridCol w="3397447">
                  <a:extLst>
                    <a:ext uri="{9D8B030D-6E8A-4147-A177-3AD203B41FA5}">
                      <a16:colId xmlns:a16="http://schemas.microsoft.com/office/drawing/2014/main" val="20000"/>
                    </a:ext>
                  </a:extLst>
                </a:gridCol>
                <a:gridCol w="6660953">
                  <a:extLst>
                    <a:ext uri="{9D8B030D-6E8A-4147-A177-3AD203B41FA5}">
                      <a16:colId xmlns:a16="http://schemas.microsoft.com/office/drawing/2014/main" val="20001"/>
                    </a:ext>
                  </a:extLst>
                </a:gridCol>
              </a:tblGrid>
              <a:tr h="310646">
                <a:tc>
                  <a:txBody>
                    <a:bodyPr/>
                    <a:lstStyle/>
                    <a:p>
                      <a:r>
                        <a:rPr lang="en-US" sz="1800" dirty="0"/>
                        <a:t>Class Name</a:t>
                      </a:r>
                    </a:p>
                  </a:txBody>
                  <a:tcPr marL="113157" marR="113157" marT="56578" marB="56578"/>
                </a:tc>
                <a:tc>
                  <a:txBody>
                    <a:bodyPr/>
                    <a:lstStyle/>
                    <a:p>
                      <a:r>
                        <a:rPr lang="en-US" sz="1800" dirty="0"/>
                        <a:t>Effect</a:t>
                      </a:r>
                    </a:p>
                  </a:txBody>
                  <a:tcPr marL="113157" marR="113157" marT="56578" marB="56578"/>
                </a:tc>
                <a:extLst>
                  <a:ext uri="{0D108BD9-81ED-4DB2-BD59-A6C34878D82A}">
                    <a16:rowId xmlns:a16="http://schemas.microsoft.com/office/drawing/2014/main" val="10000"/>
                  </a:ext>
                </a:extLst>
              </a:tr>
              <a:tr h="515931">
                <a:tc>
                  <a:txBody>
                    <a:bodyPr/>
                    <a:lstStyle/>
                    <a:p>
                      <a:r>
                        <a:rPr lang="en-US" sz="1800" dirty="0" err="1">
                          <a:latin typeface="Courier New" charset="0"/>
                          <a:ea typeface="Courier New" charset="0"/>
                          <a:cs typeface="Courier New" charset="0"/>
                        </a:rPr>
                        <a:t>img</a:t>
                      </a:r>
                      <a:r>
                        <a:rPr lang="en-US" sz="1800" dirty="0">
                          <a:latin typeface="Courier New" charset="0"/>
                          <a:ea typeface="Courier New" charset="0"/>
                          <a:cs typeface="Courier New" charset="0"/>
                        </a:rPr>
                        <a:t>-responsive</a:t>
                      </a:r>
                    </a:p>
                  </a:txBody>
                  <a:tcPr marL="113157" marR="113157" marT="56578" marB="56578"/>
                </a:tc>
                <a:tc>
                  <a:txBody>
                    <a:bodyPr/>
                    <a:lstStyle/>
                    <a:p>
                      <a:r>
                        <a:rPr lang="en-US" sz="1800" dirty="0"/>
                        <a:t>Makes an image </a:t>
                      </a:r>
                      <a:r>
                        <a:rPr lang="en-US" sz="1800" baseline="0" dirty="0"/>
                        <a:t>max its width at the width of its parent element and scale its height accordingly.</a:t>
                      </a:r>
                      <a:endParaRPr lang="en-US" sz="1800" dirty="0"/>
                    </a:p>
                  </a:txBody>
                  <a:tcPr marL="113157" marR="113157" marT="56578" marB="56578"/>
                </a:tc>
                <a:extLst>
                  <a:ext uri="{0D108BD9-81ED-4DB2-BD59-A6C34878D82A}">
                    <a16:rowId xmlns:a16="http://schemas.microsoft.com/office/drawing/2014/main" val="10001"/>
                  </a:ext>
                </a:extLst>
              </a:tr>
              <a:tr h="515931">
                <a:tc>
                  <a:txBody>
                    <a:bodyPr/>
                    <a:lstStyle/>
                    <a:p>
                      <a:r>
                        <a:rPr lang="en-US" sz="1800" dirty="0" err="1">
                          <a:latin typeface="Courier New" charset="0"/>
                          <a:ea typeface="Courier New" charset="0"/>
                          <a:cs typeface="Courier New" charset="0"/>
                        </a:rPr>
                        <a:t>img</a:t>
                      </a:r>
                      <a:r>
                        <a:rPr lang="en-US" sz="1800" dirty="0">
                          <a:latin typeface="Courier New" charset="0"/>
                          <a:ea typeface="Courier New" charset="0"/>
                          <a:cs typeface="Courier New" charset="0"/>
                        </a:rPr>
                        <a:t>-rounded</a:t>
                      </a:r>
                    </a:p>
                  </a:txBody>
                  <a:tcPr marL="113157" marR="113157" marT="56578" marB="56578"/>
                </a:tc>
                <a:tc>
                  <a:txBody>
                    <a:bodyPr/>
                    <a:lstStyle/>
                    <a:p>
                      <a:r>
                        <a:rPr lang="en-US" sz="1800" dirty="0"/>
                        <a:t>Rounds the corners of an image</a:t>
                      </a:r>
                    </a:p>
                  </a:txBody>
                  <a:tcPr marL="113157" marR="113157" marT="56578" marB="56578"/>
                </a:tc>
                <a:extLst>
                  <a:ext uri="{0D108BD9-81ED-4DB2-BD59-A6C34878D82A}">
                    <a16:rowId xmlns:a16="http://schemas.microsoft.com/office/drawing/2014/main" val="10002"/>
                  </a:ext>
                </a:extLst>
              </a:tr>
              <a:tr h="515931">
                <a:tc>
                  <a:txBody>
                    <a:bodyPr/>
                    <a:lstStyle/>
                    <a:p>
                      <a:r>
                        <a:rPr lang="en-US" sz="1800" dirty="0" err="1">
                          <a:latin typeface="Courier New" charset="0"/>
                          <a:ea typeface="Courier New" charset="0"/>
                          <a:cs typeface="Courier New" charset="0"/>
                        </a:rPr>
                        <a:t>img</a:t>
                      </a:r>
                      <a:r>
                        <a:rPr lang="en-US" sz="1800" dirty="0">
                          <a:latin typeface="Courier New" charset="0"/>
                          <a:ea typeface="Courier New" charset="0"/>
                          <a:cs typeface="Courier New" charset="0"/>
                        </a:rPr>
                        <a:t>-circle</a:t>
                      </a:r>
                    </a:p>
                  </a:txBody>
                  <a:tcPr marL="113157" marR="113157" marT="56578" marB="56578"/>
                </a:tc>
                <a:tc>
                  <a:txBody>
                    <a:bodyPr/>
                    <a:lstStyle/>
                    <a:p>
                      <a:r>
                        <a:rPr lang="en-US" sz="1800" dirty="0"/>
                        <a:t>Makes the image appear inside</a:t>
                      </a:r>
                      <a:r>
                        <a:rPr lang="en-US" sz="1800" baseline="0" dirty="0"/>
                        <a:t> of a circle, removing contents off the edges</a:t>
                      </a:r>
                      <a:endParaRPr lang="en-US" sz="1800" dirty="0"/>
                    </a:p>
                  </a:txBody>
                  <a:tcPr marL="113157" marR="113157" marT="56578" marB="56578"/>
                </a:tc>
                <a:extLst>
                  <a:ext uri="{0D108BD9-81ED-4DB2-BD59-A6C34878D82A}">
                    <a16:rowId xmlns:a16="http://schemas.microsoft.com/office/drawing/2014/main" val="10003"/>
                  </a:ext>
                </a:extLst>
              </a:tr>
              <a:tr h="515931">
                <a:tc>
                  <a:txBody>
                    <a:bodyPr/>
                    <a:lstStyle/>
                    <a:p>
                      <a:r>
                        <a:rPr lang="en-US" sz="1800" dirty="0" err="1">
                          <a:latin typeface="Courier New" charset="0"/>
                          <a:ea typeface="Courier New" charset="0"/>
                          <a:cs typeface="Courier New" charset="0"/>
                        </a:rPr>
                        <a:t>img</a:t>
                      </a:r>
                      <a:r>
                        <a:rPr lang="en-US" sz="1800" dirty="0">
                          <a:latin typeface="Courier New" charset="0"/>
                          <a:ea typeface="Courier New" charset="0"/>
                          <a:cs typeface="Courier New" charset="0"/>
                        </a:rPr>
                        <a:t>-thumbnail</a:t>
                      </a:r>
                    </a:p>
                  </a:txBody>
                  <a:tcPr marL="113157" marR="113157" marT="56578" marB="56578"/>
                </a:tc>
                <a:tc>
                  <a:txBody>
                    <a:bodyPr/>
                    <a:lstStyle/>
                    <a:p>
                      <a:r>
                        <a:rPr lang="en-US" sz="1800" dirty="0"/>
                        <a:t>Gives the</a:t>
                      </a:r>
                      <a:r>
                        <a:rPr lang="en-US" sz="1800" baseline="0" dirty="0"/>
                        <a:t> image a border with rounded corners, some padding of empty space, and then shows the image as normal</a:t>
                      </a:r>
                      <a:endParaRPr lang="en-US" sz="1800" dirty="0"/>
                    </a:p>
                  </a:txBody>
                  <a:tcPr marL="113157" marR="113157" marT="56578" marB="56578"/>
                </a:tc>
                <a:extLst>
                  <a:ext uri="{0D108BD9-81ED-4DB2-BD59-A6C34878D82A}">
                    <a16:rowId xmlns:a16="http://schemas.microsoft.com/office/drawing/2014/main" val="10004"/>
                  </a:ext>
                </a:extLst>
              </a:tr>
            </a:tbl>
          </a:graphicData>
        </a:graphic>
      </p:graphicFrame>
      <p:sp>
        <p:nvSpPr>
          <p:cNvPr id="5" name="Footer Placeholder 4"/>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728527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 Classes</a:t>
            </a:r>
          </a:p>
        </p:txBody>
      </p:sp>
      <p:sp>
        <p:nvSpPr>
          <p:cNvPr id="3" name="Content Placeholder 2"/>
          <p:cNvSpPr>
            <a:spLocks noGrp="1"/>
          </p:cNvSpPr>
          <p:nvPr>
            <p:ph idx="1"/>
          </p:nvPr>
        </p:nvSpPr>
        <p:spPr/>
        <p:txBody>
          <a:bodyPr/>
          <a:lstStyle/>
          <a:p>
            <a:r>
              <a:rPr lang="en-US" dirty="0"/>
              <a:t>Bootstrap provides many, may utility classes to fulfill common needs:</a:t>
            </a:r>
          </a:p>
          <a:p>
            <a:pPr lvl="1"/>
            <a:r>
              <a:rPr lang="en-US" dirty="0">
                <a:hlinkClick r:id="rId2"/>
              </a:rPr>
              <a:t>http://getbootstrap.com/css/#helper-classes</a:t>
            </a:r>
            <a:endParaRPr lang="en-US" dirty="0"/>
          </a:p>
        </p:txBody>
      </p:sp>
      <p:graphicFrame>
        <p:nvGraphicFramePr>
          <p:cNvPr id="7" name="Table 6"/>
          <p:cNvGraphicFramePr>
            <a:graphicFrameLocks noGrp="1"/>
          </p:cNvGraphicFramePr>
          <p:nvPr>
            <p:extLst/>
          </p:nvPr>
        </p:nvGraphicFramePr>
        <p:xfrm>
          <a:off x="1097280" y="2554601"/>
          <a:ext cx="10058400" cy="3374128"/>
        </p:xfrm>
        <a:graphic>
          <a:graphicData uri="http://schemas.openxmlformats.org/drawingml/2006/table">
            <a:tbl>
              <a:tblPr firstRow="1" bandRow="1">
                <a:tableStyleId>{5C22544A-7EE6-4342-B048-85BDC9FD1C3A}</a:tableStyleId>
              </a:tblPr>
              <a:tblGrid>
                <a:gridCol w="3796692">
                  <a:extLst>
                    <a:ext uri="{9D8B030D-6E8A-4147-A177-3AD203B41FA5}">
                      <a16:colId xmlns:a16="http://schemas.microsoft.com/office/drawing/2014/main" val="20000"/>
                    </a:ext>
                  </a:extLst>
                </a:gridCol>
                <a:gridCol w="6261708">
                  <a:extLst>
                    <a:ext uri="{9D8B030D-6E8A-4147-A177-3AD203B41FA5}">
                      <a16:colId xmlns:a16="http://schemas.microsoft.com/office/drawing/2014/main" val="20001"/>
                    </a:ext>
                  </a:extLst>
                </a:gridCol>
              </a:tblGrid>
              <a:tr h="310646">
                <a:tc>
                  <a:txBody>
                    <a:bodyPr/>
                    <a:lstStyle/>
                    <a:p>
                      <a:r>
                        <a:rPr lang="en-US" sz="1800" dirty="0"/>
                        <a:t>Class Name</a:t>
                      </a:r>
                    </a:p>
                  </a:txBody>
                  <a:tcPr marL="113157" marR="113157" marT="56578" marB="56578"/>
                </a:tc>
                <a:tc>
                  <a:txBody>
                    <a:bodyPr/>
                    <a:lstStyle/>
                    <a:p>
                      <a:r>
                        <a:rPr lang="en-US" sz="1800" dirty="0"/>
                        <a:t>Effect</a:t>
                      </a:r>
                    </a:p>
                  </a:txBody>
                  <a:tcPr marL="113157" marR="113157" marT="56578" marB="56578"/>
                </a:tc>
                <a:extLst>
                  <a:ext uri="{0D108BD9-81ED-4DB2-BD59-A6C34878D82A}">
                    <a16:rowId xmlns:a16="http://schemas.microsoft.com/office/drawing/2014/main" val="10000"/>
                  </a:ext>
                </a:extLst>
              </a:tr>
              <a:tr h="310646">
                <a:tc>
                  <a:txBody>
                    <a:bodyPr/>
                    <a:lstStyle/>
                    <a:p>
                      <a:r>
                        <a:rPr lang="en-US" sz="1600" dirty="0">
                          <a:latin typeface="Courier" charset="0"/>
                          <a:ea typeface="Courier" charset="0"/>
                          <a:cs typeface="Courier" charset="0"/>
                        </a:rPr>
                        <a:t>text-(primary</a:t>
                      </a:r>
                      <a:r>
                        <a:rPr lang="en-US" sz="1600" baseline="0" dirty="0">
                          <a:latin typeface="Courier" charset="0"/>
                          <a:ea typeface="Courier" charset="0"/>
                          <a:cs typeface="Courier" charset="0"/>
                        </a:rPr>
                        <a:t> </a:t>
                      </a:r>
                      <a:r>
                        <a:rPr lang="en-US" sz="1600" dirty="0">
                          <a:latin typeface="Courier" charset="0"/>
                          <a:ea typeface="Courier" charset="0"/>
                          <a:cs typeface="Courier" charset="0"/>
                        </a:rPr>
                        <a:t>muted success info danger warning)</a:t>
                      </a:r>
                    </a:p>
                  </a:txBody>
                  <a:tcPr marL="113157" marR="113157" marT="56578" marB="56578"/>
                </a:tc>
                <a:tc>
                  <a:txBody>
                    <a:bodyPr/>
                    <a:lstStyle/>
                    <a:p>
                      <a:r>
                        <a:rPr lang="en-US" sz="1600" dirty="0"/>
                        <a:t>Formats</a:t>
                      </a:r>
                      <a:r>
                        <a:rPr lang="en-US" sz="1600" baseline="0" dirty="0"/>
                        <a:t> the text to take on the color of the branding corresponding to the class; </a:t>
                      </a:r>
                      <a:r>
                        <a:rPr lang="en-US" sz="1600" baseline="0" dirty="0" err="1"/>
                        <a:t>ie</a:t>
                      </a:r>
                      <a:r>
                        <a:rPr lang="en-US" sz="1600" baseline="0" dirty="0"/>
                        <a:t>, </a:t>
                      </a:r>
                      <a:r>
                        <a:rPr lang="en-US" sz="1600" baseline="0" dirty="0">
                          <a:latin typeface="Courier" charset="0"/>
                          <a:ea typeface="Courier" charset="0"/>
                          <a:cs typeface="Courier" charset="0"/>
                        </a:rPr>
                        <a:t>text-primary</a:t>
                      </a:r>
                      <a:r>
                        <a:rPr lang="en-US" sz="1600" baseline="0" dirty="0"/>
                        <a:t> will take on the primary color.</a:t>
                      </a:r>
                      <a:endParaRPr lang="en-US" sz="1600" dirty="0"/>
                    </a:p>
                  </a:txBody>
                  <a:tcPr marL="113157" marR="113157" marT="56578" marB="56578"/>
                </a:tc>
                <a:extLst>
                  <a:ext uri="{0D108BD9-81ED-4DB2-BD59-A6C34878D82A}">
                    <a16:rowId xmlns:a16="http://schemas.microsoft.com/office/drawing/2014/main" val="10001"/>
                  </a:ext>
                </a:extLst>
              </a:tr>
              <a:tr h="310646">
                <a:tc>
                  <a:txBody>
                    <a:bodyPr/>
                    <a:lstStyle/>
                    <a:p>
                      <a:r>
                        <a:rPr lang="en-US" sz="1600" dirty="0" err="1">
                          <a:latin typeface="Courier" charset="0"/>
                          <a:ea typeface="Courier" charset="0"/>
                          <a:cs typeface="Courier" charset="0"/>
                        </a:rPr>
                        <a:t>bg</a:t>
                      </a:r>
                      <a:r>
                        <a:rPr lang="en-US" sz="1600" dirty="0">
                          <a:latin typeface="Courier" charset="0"/>
                          <a:ea typeface="Courier" charset="0"/>
                          <a:cs typeface="Courier" charset="0"/>
                        </a:rPr>
                        <a:t>-(primary</a:t>
                      </a:r>
                      <a:r>
                        <a:rPr lang="en-US" sz="1600" baseline="0" dirty="0">
                          <a:latin typeface="Courier" charset="0"/>
                          <a:ea typeface="Courier" charset="0"/>
                          <a:cs typeface="Courier" charset="0"/>
                        </a:rPr>
                        <a:t> </a:t>
                      </a:r>
                      <a:r>
                        <a:rPr lang="en-US" sz="1600" dirty="0">
                          <a:latin typeface="Courier" charset="0"/>
                          <a:ea typeface="Courier" charset="0"/>
                          <a:cs typeface="Courier" charset="0"/>
                        </a:rPr>
                        <a:t>muted success info danger warning)</a:t>
                      </a:r>
                    </a:p>
                  </a:txBody>
                  <a:tcPr marL="113157" marR="113157" marT="56578" marB="56578"/>
                </a:tc>
                <a:tc>
                  <a:txBody>
                    <a:bodyPr/>
                    <a:lstStyle/>
                    <a:p>
                      <a:r>
                        <a:rPr lang="en-US" sz="1600" dirty="0"/>
                        <a:t>Formats</a:t>
                      </a:r>
                      <a:r>
                        <a:rPr lang="en-US" sz="1600" baseline="0" dirty="0"/>
                        <a:t> the element to have the same background color as the respective branding.</a:t>
                      </a:r>
                    </a:p>
                  </a:txBody>
                  <a:tcPr marL="113157" marR="113157" marT="56578" marB="56578"/>
                </a:tc>
                <a:extLst>
                  <a:ext uri="{0D108BD9-81ED-4DB2-BD59-A6C34878D82A}">
                    <a16:rowId xmlns:a16="http://schemas.microsoft.com/office/drawing/2014/main" val="10002"/>
                  </a:ext>
                </a:extLst>
              </a:tr>
              <a:tr h="310646">
                <a:tc>
                  <a:txBody>
                    <a:bodyPr/>
                    <a:lstStyle/>
                    <a:p>
                      <a:r>
                        <a:rPr lang="en-US" sz="1600" dirty="0">
                          <a:latin typeface="Courier" charset="0"/>
                          <a:ea typeface="Courier" charset="0"/>
                          <a:cs typeface="Courier" charset="0"/>
                        </a:rPr>
                        <a:t>pull-left, pull-right</a:t>
                      </a:r>
                    </a:p>
                  </a:txBody>
                  <a:tcPr marL="113157" marR="113157" marT="56578" marB="56578"/>
                </a:tc>
                <a:tc>
                  <a:txBody>
                    <a:bodyPr/>
                    <a:lstStyle/>
                    <a:p>
                      <a:r>
                        <a:rPr lang="en-US" sz="1600" baseline="0" dirty="0"/>
                        <a:t>Floats the content left or right</a:t>
                      </a:r>
                    </a:p>
                  </a:txBody>
                  <a:tcPr marL="113157" marR="113157" marT="56578" marB="56578"/>
                </a:tc>
                <a:extLst>
                  <a:ext uri="{0D108BD9-81ED-4DB2-BD59-A6C34878D82A}">
                    <a16:rowId xmlns:a16="http://schemas.microsoft.com/office/drawing/2014/main" val="10003"/>
                  </a:ext>
                </a:extLst>
              </a:tr>
              <a:tr h="310646">
                <a:tc>
                  <a:txBody>
                    <a:bodyPr/>
                    <a:lstStyle/>
                    <a:p>
                      <a:r>
                        <a:rPr lang="en-US" sz="1600" dirty="0">
                          <a:latin typeface="Courier" charset="0"/>
                          <a:ea typeface="Courier" charset="0"/>
                          <a:cs typeface="Courier" charset="0"/>
                        </a:rPr>
                        <a:t>center-block</a:t>
                      </a:r>
                    </a:p>
                  </a:txBody>
                  <a:tcPr marL="113157" marR="113157" marT="56578" marB="56578"/>
                </a:tc>
                <a:tc>
                  <a:txBody>
                    <a:bodyPr/>
                    <a:lstStyle/>
                    <a:p>
                      <a:r>
                        <a:rPr lang="en-US" sz="1600" baseline="0" dirty="0"/>
                        <a:t>Centers the content block (not the text0</a:t>
                      </a:r>
                    </a:p>
                  </a:txBody>
                  <a:tcPr marL="113157" marR="113157" marT="56578" marB="56578"/>
                </a:tc>
                <a:extLst>
                  <a:ext uri="{0D108BD9-81ED-4DB2-BD59-A6C34878D82A}">
                    <a16:rowId xmlns:a16="http://schemas.microsoft.com/office/drawing/2014/main" val="10004"/>
                  </a:ext>
                </a:extLst>
              </a:tr>
              <a:tr h="310646">
                <a:tc>
                  <a:txBody>
                    <a:bodyPr/>
                    <a:lstStyle/>
                    <a:p>
                      <a:r>
                        <a:rPr lang="en-US" sz="1600" dirty="0">
                          <a:latin typeface="Courier" charset="0"/>
                          <a:ea typeface="Courier" charset="0"/>
                          <a:cs typeface="Courier" charset="0"/>
                        </a:rPr>
                        <a:t>show</a:t>
                      </a:r>
                    </a:p>
                  </a:txBody>
                  <a:tcPr marL="113157" marR="113157" marT="56578" marB="56578"/>
                </a:tc>
                <a:tc>
                  <a:txBody>
                    <a:bodyPr/>
                    <a:lstStyle/>
                    <a:p>
                      <a:r>
                        <a:rPr lang="en-US" sz="1600" baseline="0" dirty="0"/>
                        <a:t>Displays an element</a:t>
                      </a:r>
                    </a:p>
                  </a:txBody>
                  <a:tcPr marL="113157" marR="113157" marT="56578" marB="56578"/>
                </a:tc>
                <a:extLst>
                  <a:ext uri="{0D108BD9-81ED-4DB2-BD59-A6C34878D82A}">
                    <a16:rowId xmlns:a16="http://schemas.microsoft.com/office/drawing/2014/main" val="10005"/>
                  </a:ext>
                </a:extLst>
              </a:tr>
              <a:tr h="310646">
                <a:tc>
                  <a:txBody>
                    <a:bodyPr/>
                    <a:lstStyle/>
                    <a:p>
                      <a:r>
                        <a:rPr lang="en-US" sz="1600" dirty="0">
                          <a:latin typeface="Courier" charset="0"/>
                          <a:ea typeface="Courier" charset="0"/>
                          <a:cs typeface="Courier" charset="0"/>
                        </a:rPr>
                        <a:t>hidden</a:t>
                      </a:r>
                    </a:p>
                  </a:txBody>
                  <a:tcPr marL="113157" marR="113157" marT="56578" marB="56578"/>
                </a:tc>
                <a:tc>
                  <a:txBody>
                    <a:bodyPr/>
                    <a:lstStyle/>
                    <a:p>
                      <a:r>
                        <a:rPr lang="en-US" sz="1600" baseline="0" dirty="0"/>
                        <a:t>Hides an element</a:t>
                      </a:r>
                    </a:p>
                  </a:txBody>
                  <a:tcPr marL="113157" marR="113157" marT="56578" marB="56578"/>
                </a:tc>
                <a:extLst>
                  <a:ext uri="{0D108BD9-81ED-4DB2-BD59-A6C34878D82A}">
                    <a16:rowId xmlns:a16="http://schemas.microsoft.com/office/drawing/2014/main" val="10006"/>
                  </a:ext>
                </a:extLst>
              </a:tr>
              <a:tr h="310646">
                <a:tc>
                  <a:txBody>
                    <a:bodyPr/>
                    <a:lstStyle/>
                    <a:p>
                      <a:r>
                        <a:rPr lang="en-US" sz="1600" dirty="0">
                          <a:latin typeface="Courier" charset="0"/>
                          <a:ea typeface="Courier" charset="0"/>
                          <a:cs typeface="Courier" charset="0"/>
                        </a:rPr>
                        <a:t>text-hide</a:t>
                      </a:r>
                    </a:p>
                  </a:txBody>
                  <a:tcPr marL="113157" marR="113157" marT="56578" marB="56578"/>
                </a:tc>
                <a:tc>
                  <a:txBody>
                    <a:bodyPr/>
                    <a:lstStyle/>
                    <a:p>
                      <a:r>
                        <a:rPr lang="en-US" sz="1600" baseline="0" dirty="0"/>
                        <a:t>Hides the text in an element, but allows the element to maintain is size</a:t>
                      </a:r>
                    </a:p>
                  </a:txBody>
                  <a:tcPr marL="113157" marR="113157" marT="56578" marB="56578"/>
                </a:tc>
                <a:extLst>
                  <a:ext uri="{0D108BD9-81ED-4DB2-BD59-A6C34878D82A}">
                    <a16:rowId xmlns:a16="http://schemas.microsoft.com/office/drawing/2014/main" val="10007"/>
                  </a:ext>
                </a:extLst>
              </a:tr>
            </a:tbl>
          </a:graphicData>
        </a:graphic>
      </p:graphicFrame>
      <p:sp>
        <p:nvSpPr>
          <p:cNvPr id="8" name="Footer Placeholder 7"/>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565236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Components</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250272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Bootstrap Specific Components</a:t>
            </a:r>
            <a:endParaRPr lang="en-US" dirty="0"/>
          </a:p>
        </p:txBody>
      </p:sp>
      <p:sp>
        <p:nvSpPr>
          <p:cNvPr id="3" name="Content Placeholder 2"/>
          <p:cNvSpPr>
            <a:spLocks noGrp="1"/>
          </p:cNvSpPr>
          <p:nvPr>
            <p:ph idx="1"/>
          </p:nvPr>
        </p:nvSpPr>
        <p:spPr/>
        <p:txBody>
          <a:bodyPr>
            <a:normAutofit/>
          </a:bodyPr>
          <a:lstStyle/>
          <a:p>
            <a:r>
              <a:rPr lang="en-US" dirty="0"/>
              <a:t>Bootstrap implements several common and more complex use cases in web design and development and includes a JavaScript library to make these components interactive</a:t>
            </a:r>
          </a:p>
          <a:p>
            <a:r>
              <a:rPr lang="en-US" dirty="0"/>
              <a:t>These are extremely useful, since they allow you to jump right into application development rather than reinventing these components.</a:t>
            </a:r>
          </a:p>
          <a:p>
            <a:pPr lvl="1"/>
            <a:r>
              <a:rPr lang="en-US" dirty="0"/>
              <a:t>Modals</a:t>
            </a:r>
          </a:p>
          <a:p>
            <a:pPr lvl="1"/>
            <a:r>
              <a:rPr lang="en-US" dirty="0"/>
              <a:t>Alerts</a:t>
            </a:r>
          </a:p>
          <a:p>
            <a:pPr lvl="1"/>
            <a:r>
              <a:rPr lang="en-US" dirty="0"/>
              <a:t>Tabbed Content</a:t>
            </a:r>
          </a:p>
          <a:p>
            <a:pPr lvl="1"/>
            <a:r>
              <a:rPr lang="en-US" dirty="0"/>
              <a:t>Dropdowns</a:t>
            </a:r>
          </a:p>
          <a:p>
            <a:pPr lvl="1"/>
            <a:r>
              <a:rPr lang="en-US" dirty="0"/>
              <a:t>Tooltips</a:t>
            </a:r>
          </a:p>
          <a:p>
            <a:r>
              <a:rPr lang="en-US" dirty="0"/>
              <a:t>Most of these are built with JavaScript to make them interactive</a:t>
            </a:r>
          </a:p>
        </p:txBody>
      </p:sp>
      <p:sp>
        <p:nvSpPr>
          <p:cNvPr id="6" name="Footer Placeholder 5"/>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5522727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Modal Windows</a:t>
            </a:r>
          </a:p>
        </p:txBody>
      </p:sp>
      <p:sp>
        <p:nvSpPr>
          <p:cNvPr id="5" name="Content Placeholder 4"/>
          <p:cNvSpPr>
            <a:spLocks noGrp="1"/>
          </p:cNvSpPr>
          <p:nvPr>
            <p:ph idx="1"/>
          </p:nvPr>
        </p:nvSpPr>
        <p:spPr/>
        <p:txBody>
          <a:bodyPr/>
          <a:lstStyle/>
          <a:p>
            <a:r>
              <a:rPr lang="en-US" dirty="0"/>
              <a:t>A modal window (</a:t>
            </a:r>
            <a:r>
              <a:rPr lang="en-US" dirty="0" err="1"/>
              <a:t>nowdays</a:t>
            </a:r>
            <a:r>
              <a:rPr lang="en-US" dirty="0"/>
              <a:t>, just modal) is a window that pops up over the content of your website in order to provide some information or demand some action.</a:t>
            </a:r>
          </a:p>
          <a:p>
            <a:pPr lvl="1"/>
            <a:r>
              <a:rPr lang="en-US" dirty="0">
                <a:hlinkClick r:id="rId2"/>
              </a:rPr>
              <a:t>http://getbootstrap.com/javascript/#modals</a:t>
            </a:r>
            <a:endParaRPr lang="en-US" dirty="0"/>
          </a:p>
          <a:p>
            <a:pPr lvl="1"/>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918" y="2878668"/>
            <a:ext cx="8483600" cy="3098800"/>
          </a:xfrm>
          <a:prstGeom prst="rect">
            <a:avLst/>
          </a:prstGeom>
        </p:spPr>
      </p:pic>
      <p:sp>
        <p:nvSpPr>
          <p:cNvPr id="7" name="Footer Placeholder 6"/>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623971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Alerts</a:t>
            </a:r>
          </a:p>
        </p:txBody>
      </p:sp>
      <p:sp>
        <p:nvSpPr>
          <p:cNvPr id="3" name="Content Placeholder 2"/>
          <p:cNvSpPr>
            <a:spLocks noGrp="1"/>
          </p:cNvSpPr>
          <p:nvPr>
            <p:ph idx="1"/>
          </p:nvPr>
        </p:nvSpPr>
        <p:spPr/>
        <p:txBody>
          <a:bodyPr/>
          <a:lstStyle/>
          <a:p>
            <a:r>
              <a:rPr lang="en-US" dirty="0"/>
              <a:t>It’s often useful to have a notification to appear that tells the user something went wrong, something went right, or just general information.</a:t>
            </a:r>
          </a:p>
          <a:p>
            <a:r>
              <a:rPr lang="en-US" dirty="0"/>
              <a:t>Bootstrap has classes to make style the alert messages, but also provides an API for closing them. You must place your elements in a specific order to achieve this.</a:t>
            </a:r>
          </a:p>
          <a:p>
            <a:pPr lvl="1"/>
            <a:r>
              <a:rPr lang="en-US" dirty="0"/>
              <a:t> </a:t>
            </a:r>
            <a:r>
              <a:rPr lang="en-US" dirty="0">
                <a:hlinkClick r:id="rId2"/>
              </a:rPr>
              <a:t>http://getbootstrap.com/javascript/#alerts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957" y="3563471"/>
            <a:ext cx="8777627" cy="2749257"/>
          </a:xfrm>
          <a:prstGeom prst="rect">
            <a:avLst/>
          </a:prstGeom>
        </p:spPr>
      </p:pic>
      <p:sp>
        <p:nvSpPr>
          <p:cNvPr id="5" name="Footer Placeholder 4"/>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93127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live searches</a:t>
            </a:r>
          </a:p>
        </p:txBody>
      </p:sp>
      <p:sp>
        <p:nvSpPr>
          <p:cNvPr id="3" name="Content Placeholder 2"/>
          <p:cNvSpPr>
            <a:spLocks noGrp="1"/>
          </p:cNvSpPr>
          <p:nvPr>
            <p:ph idx="1"/>
          </p:nvPr>
        </p:nvSpPr>
        <p:spPr/>
        <p:txBody>
          <a:bodyPr/>
          <a:lstStyle/>
          <a:p>
            <a:r>
              <a:rPr lang="en-US" dirty="0"/>
              <a:t>The previous slide shows a ‘live search’, an adaptive search that shows results as they are found that you can select.</a:t>
            </a:r>
          </a:p>
          <a:p>
            <a:r>
              <a:rPr lang="en-US" dirty="0"/>
              <a:t>You can leverage the fact that your user is focused on an input to make the dropdown entirely keyboard navigable with ease!</a:t>
            </a:r>
          </a:p>
          <a:p>
            <a:pPr lvl="1"/>
            <a:r>
              <a:rPr lang="en-US" dirty="0"/>
              <a:t>Add an event listener on that input for the </a:t>
            </a:r>
            <a:r>
              <a:rPr lang="en-US" i="1" dirty="0" err="1"/>
              <a:t>keydown</a:t>
            </a:r>
            <a:r>
              <a:rPr lang="en-US" dirty="0"/>
              <a:t> event</a:t>
            </a:r>
          </a:p>
          <a:p>
            <a:pPr lvl="1"/>
            <a:r>
              <a:rPr lang="en-US" dirty="0"/>
              <a:t>Check which key was hit</a:t>
            </a:r>
          </a:p>
          <a:p>
            <a:pPr lvl="2"/>
            <a:r>
              <a:rPr lang="en-US" dirty="0"/>
              <a:t>if it was some sort of direction (up, down, left, right) then perform some logic to add a some indicator to a particular search result that is the selected</a:t>
            </a:r>
          </a:p>
          <a:p>
            <a:pPr lvl="2"/>
            <a:r>
              <a:rPr lang="en-US" dirty="0"/>
              <a:t>If it was `enter` then navigate to the selected search result, or a search page if none are selected</a:t>
            </a:r>
          </a:p>
          <a:p>
            <a:pPr lvl="2"/>
            <a:r>
              <a:rPr lang="en-US" dirty="0"/>
              <a:t>If it was `escape` then unselect any search results</a:t>
            </a:r>
          </a:p>
          <a:p>
            <a:pPr lvl="2"/>
            <a:r>
              <a:rPr lang="en-US" dirty="0"/>
              <a:t>If it was any other character, then simply re-query your search results and reset which result is the selected result</a:t>
            </a:r>
          </a:p>
          <a:p>
            <a:endParaRPr lang="en-US" dirty="0"/>
          </a:p>
        </p:txBody>
      </p:sp>
    </p:spTree>
    <p:extLst>
      <p:ext uri="{BB962C8B-B14F-4D97-AF65-F5344CB8AC3E}">
        <p14:creationId xmlns:p14="http://schemas.microsoft.com/office/powerpoint/2010/main" val="1879618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Tabs</a:t>
            </a:r>
          </a:p>
        </p:txBody>
      </p:sp>
      <p:sp>
        <p:nvSpPr>
          <p:cNvPr id="3" name="Content Placeholder 2"/>
          <p:cNvSpPr>
            <a:spLocks noGrp="1"/>
          </p:cNvSpPr>
          <p:nvPr>
            <p:ph idx="1"/>
          </p:nvPr>
        </p:nvSpPr>
        <p:spPr/>
        <p:txBody>
          <a:bodyPr/>
          <a:lstStyle/>
          <a:p>
            <a:r>
              <a:rPr lang="en-US" dirty="0"/>
              <a:t>Tabs allow you to setup content that is controlled by which tab is current active; you can view it as a way to navigate between a small amount of related content.</a:t>
            </a:r>
          </a:p>
          <a:p>
            <a:pPr lvl="1"/>
            <a:r>
              <a:rPr lang="en-US" dirty="0">
                <a:hlinkClick r:id="rId2"/>
              </a:rPr>
              <a:t>http://getbootstrap.com/javascript/#tabs</a:t>
            </a:r>
            <a:endParaRPr lang="en-US" dirty="0"/>
          </a:p>
          <a:p>
            <a:r>
              <a:rPr lang="en-US" dirty="0"/>
              <a:t>For example, if you were creating a website about video games, you may want to show the following on your page about </a:t>
            </a:r>
            <a:r>
              <a:rPr lang="en-US" i="1" dirty="0"/>
              <a:t>The Legend of Dragoon:</a:t>
            </a:r>
          </a:p>
          <a:p>
            <a:endParaRPr lang="en-US" i="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39" y="3635936"/>
            <a:ext cx="10947400" cy="2463800"/>
          </a:xfrm>
          <a:prstGeom prst="rect">
            <a:avLst/>
          </a:prstGeom>
        </p:spPr>
      </p:pic>
      <p:sp>
        <p:nvSpPr>
          <p:cNvPr id="7" name="Footer Placeholder 6"/>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105837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Tabs</a:t>
            </a:r>
          </a:p>
        </p:txBody>
      </p:sp>
      <p:sp>
        <p:nvSpPr>
          <p:cNvPr id="3" name="Content Placeholder 2"/>
          <p:cNvSpPr>
            <a:spLocks noGrp="1"/>
          </p:cNvSpPr>
          <p:nvPr>
            <p:ph idx="1"/>
          </p:nvPr>
        </p:nvSpPr>
        <p:spPr/>
        <p:txBody>
          <a:bodyPr/>
          <a:lstStyle/>
          <a:p>
            <a:r>
              <a:rPr lang="en-US" dirty="0"/>
              <a:t>When you click on the ‘plot’ link, it would change to show the content related to the plot.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799" y="2698627"/>
            <a:ext cx="11023600" cy="3467100"/>
          </a:xfrm>
          <a:prstGeom prst="rect">
            <a:avLst/>
          </a:prstGeom>
        </p:spPr>
      </p:pic>
      <p:sp>
        <p:nvSpPr>
          <p:cNvPr id="5" name="Footer Placeholder 4"/>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482574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Dropdowns</a:t>
            </a:r>
          </a:p>
        </p:txBody>
      </p:sp>
      <p:sp>
        <p:nvSpPr>
          <p:cNvPr id="3" name="Content Placeholder 2"/>
          <p:cNvSpPr>
            <a:spLocks noGrp="1"/>
          </p:cNvSpPr>
          <p:nvPr>
            <p:ph idx="1"/>
          </p:nvPr>
        </p:nvSpPr>
        <p:spPr>
          <a:xfrm>
            <a:off x="1097280" y="1859181"/>
            <a:ext cx="4819426" cy="4023360"/>
          </a:xfrm>
        </p:spPr>
        <p:txBody>
          <a:bodyPr>
            <a:normAutofit lnSpcReduction="10000"/>
          </a:bodyPr>
          <a:lstStyle/>
          <a:p>
            <a:r>
              <a:rPr lang="en-US" dirty="0"/>
              <a:t>Many elements can be turned into Dropdown menus by adding a few classes and data attributes.</a:t>
            </a:r>
          </a:p>
          <a:p>
            <a:r>
              <a:rPr lang="en-US" dirty="0"/>
              <a:t>To implement a dropdown, you need 3 elements:</a:t>
            </a:r>
          </a:p>
          <a:p>
            <a:pPr lvl="1"/>
            <a:r>
              <a:rPr lang="en-US" dirty="0"/>
              <a:t>A parent element with the class </a:t>
            </a:r>
            <a:r>
              <a:rPr lang="en-US" i="1" dirty="0"/>
              <a:t>dropdown</a:t>
            </a:r>
          </a:p>
          <a:p>
            <a:pPr lvl="1"/>
            <a:r>
              <a:rPr lang="en-US" dirty="0"/>
              <a:t>An element that, on click, will trigger the dropdown to appear; this must have the attribute </a:t>
            </a:r>
            <a:r>
              <a:rPr lang="en-US" i="1" dirty="0"/>
              <a:t>data-toggle="dropdown”</a:t>
            </a:r>
          </a:p>
          <a:p>
            <a:pPr lvl="1"/>
            <a:r>
              <a:rPr lang="en-US" dirty="0"/>
              <a:t>An unordered list with the class </a:t>
            </a:r>
            <a:r>
              <a:rPr lang="en-US" i="1" dirty="0"/>
              <a:t>dropdown-menu</a:t>
            </a:r>
            <a:r>
              <a:rPr lang="en-US" dirty="0"/>
              <a:t> after the </a:t>
            </a:r>
            <a:r>
              <a:rPr lang="en-US" dirty="0" err="1"/>
              <a:t>toggler</a:t>
            </a:r>
            <a:r>
              <a:rPr lang="en-US" dirty="0"/>
              <a:t>.</a:t>
            </a:r>
          </a:p>
          <a:p>
            <a:r>
              <a:rPr lang="en-US" dirty="0">
                <a:hlinkClick r:id="rId2"/>
              </a:rPr>
              <a:t>http://getbootstrap.com/javascript/#dropdowns</a:t>
            </a:r>
            <a:endParaRPr lang="en-US" dirty="0"/>
          </a:p>
          <a:p>
            <a:endParaRPr lang="en-US" i="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8718" y="1859181"/>
            <a:ext cx="4606962" cy="2877929"/>
          </a:xfrm>
          <a:prstGeom prst="rect">
            <a:avLst/>
          </a:prstGeom>
        </p:spPr>
      </p:pic>
      <p:sp>
        <p:nvSpPr>
          <p:cNvPr id="6" name="Footer Placeholder 5"/>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3778737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Tooltips</a:t>
            </a:r>
          </a:p>
        </p:txBody>
      </p:sp>
      <p:sp>
        <p:nvSpPr>
          <p:cNvPr id="3" name="Content Placeholder 2"/>
          <p:cNvSpPr>
            <a:spLocks noGrp="1"/>
          </p:cNvSpPr>
          <p:nvPr>
            <p:ph idx="1"/>
          </p:nvPr>
        </p:nvSpPr>
        <p:spPr/>
        <p:txBody>
          <a:bodyPr/>
          <a:lstStyle/>
          <a:p>
            <a:r>
              <a:rPr lang="en-US" dirty="0"/>
              <a:t>Tooltips are easy to make, but hard to make </a:t>
            </a:r>
            <a:r>
              <a:rPr lang="en-US" i="1" dirty="0"/>
              <a:t>well</a:t>
            </a:r>
            <a:r>
              <a:rPr lang="en-US" dirty="0"/>
              <a:t>; there are many edge cases that have to be considered, and are actually performance intensive.</a:t>
            </a:r>
          </a:p>
          <a:p>
            <a:pPr lvl="1"/>
            <a:r>
              <a:rPr lang="en-US" b="1" dirty="0"/>
              <a:t>Because of this, Bootstrap requires you manually enable tooltips through the use of JavaScript</a:t>
            </a:r>
          </a:p>
          <a:p>
            <a:pPr lvl="1"/>
            <a:r>
              <a:rPr lang="en-US" dirty="0">
                <a:hlinkClick r:id="rId2"/>
              </a:rPr>
              <a:t>http://getbootstrap.com/javascript/#tooltips</a:t>
            </a:r>
            <a:endParaRPr lang="en-US" dirty="0"/>
          </a:p>
          <a:p>
            <a:r>
              <a:rPr lang="en-US" dirty="0"/>
              <a:t>You can add a tooltip to any element, and make it appear on the left / right / above / below the element.</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30" y="4586394"/>
            <a:ext cx="10706100" cy="1282700"/>
          </a:xfrm>
          <a:prstGeom prst="rect">
            <a:avLst/>
          </a:prstGeom>
        </p:spPr>
      </p:pic>
      <p:sp>
        <p:nvSpPr>
          <p:cNvPr id="5" name="Footer Placeholder 4"/>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8154594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p:txBody>
          <a:bodyPr/>
          <a:lstStyle/>
          <a:p>
            <a:r>
              <a:rPr lang="en-US" dirty="0"/>
              <a:t>Many of these components are built out using a fair deal of JavaScript.</a:t>
            </a:r>
          </a:p>
          <a:p>
            <a:r>
              <a:rPr lang="en-US" dirty="0"/>
              <a:t>Because of these, there are a number of events you can watch for in JavaScript, such as:</a:t>
            </a:r>
          </a:p>
          <a:p>
            <a:pPr lvl="1"/>
            <a:r>
              <a:rPr lang="en-US" dirty="0"/>
              <a:t>Modals opening or closing</a:t>
            </a:r>
          </a:p>
          <a:p>
            <a:pPr lvl="1"/>
            <a:r>
              <a:rPr lang="en-US" dirty="0"/>
              <a:t>Tooltips being shown or hidden</a:t>
            </a:r>
          </a:p>
          <a:p>
            <a:pPr lvl="1"/>
            <a:r>
              <a:rPr lang="en-US" dirty="0"/>
              <a:t>Tabs being hidden or made visible</a:t>
            </a:r>
          </a:p>
          <a:p>
            <a:pPr lvl="1"/>
            <a:r>
              <a:rPr lang="en-US" dirty="0"/>
              <a:t>Dropdowns being opened or closed</a:t>
            </a:r>
          </a:p>
          <a:p>
            <a:pPr lvl="1"/>
            <a:r>
              <a:rPr lang="en-US" dirty="0"/>
              <a:t>Alerts being closed, or after they are closed</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86744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now?</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1389174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how to test!</a:t>
            </a:r>
          </a:p>
        </p:txBody>
      </p:sp>
      <p:sp>
        <p:nvSpPr>
          <p:cNvPr id="3" name="Content Placeholder 2"/>
          <p:cNvSpPr>
            <a:spLocks noGrp="1"/>
          </p:cNvSpPr>
          <p:nvPr>
            <p:ph idx="1"/>
          </p:nvPr>
        </p:nvSpPr>
        <p:spPr/>
        <p:txBody>
          <a:bodyPr/>
          <a:lstStyle/>
          <a:p>
            <a:r>
              <a:rPr lang="en-US" dirty="0"/>
              <a:t>Learning how to write frontend and backend unit tests are absolutely important to your future.</a:t>
            </a:r>
          </a:p>
          <a:p>
            <a:r>
              <a:rPr lang="en-US" dirty="0"/>
              <a:t>You can use </a:t>
            </a:r>
            <a:r>
              <a:rPr lang="en-US" dirty="0" err="1"/>
              <a:t>PhantomJS</a:t>
            </a:r>
            <a:r>
              <a:rPr lang="en-US" dirty="0"/>
              <a:t> to programmatically emulate a browser and write tests that way</a:t>
            </a:r>
          </a:p>
          <a:p>
            <a:pPr lvl="1"/>
            <a:r>
              <a:rPr lang="en-US" dirty="0">
                <a:hlinkClick r:id="rId2"/>
              </a:rPr>
              <a:t>http://phantomjs.org/headless-testing.html</a:t>
            </a:r>
            <a:endParaRPr lang="en-US" dirty="0"/>
          </a:p>
          <a:p>
            <a:r>
              <a:rPr lang="en-US" dirty="0"/>
              <a:t>Mocha and Chai are commonly used for Node Testing</a:t>
            </a:r>
          </a:p>
          <a:p>
            <a:pPr lvl="1"/>
            <a:r>
              <a:rPr lang="en-US" dirty="0">
                <a:hlinkClick r:id="rId3"/>
              </a:rPr>
              <a:t>http://chaijs.com/</a:t>
            </a:r>
            <a:endParaRPr lang="en-US" dirty="0"/>
          </a:p>
          <a:p>
            <a:pPr lvl="1"/>
            <a:r>
              <a:rPr lang="en-US" dirty="0">
                <a:hlinkClick r:id="rId4"/>
              </a:rPr>
              <a:t>https://mochajs.org/</a:t>
            </a:r>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1264357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other databases!</a:t>
            </a:r>
          </a:p>
        </p:txBody>
      </p:sp>
      <p:sp>
        <p:nvSpPr>
          <p:cNvPr id="3" name="Content Placeholder 2"/>
          <p:cNvSpPr>
            <a:spLocks noGrp="1"/>
          </p:cNvSpPr>
          <p:nvPr>
            <p:ph idx="1"/>
          </p:nvPr>
        </p:nvSpPr>
        <p:spPr/>
        <p:txBody>
          <a:bodyPr/>
          <a:lstStyle/>
          <a:p>
            <a:r>
              <a:rPr lang="en-US" dirty="0"/>
              <a:t>There are literally entire courses filled with database information. There are even special </a:t>
            </a:r>
            <a:r>
              <a:rPr lang="en-US" i="1" dirty="0"/>
              <a:t>types</a:t>
            </a:r>
            <a:r>
              <a:rPr lang="en-US" dirty="0"/>
              <a:t> of databases, such as </a:t>
            </a:r>
            <a:r>
              <a:rPr lang="en-US" dirty="0" err="1"/>
              <a:t>ElasticSearch</a:t>
            </a:r>
            <a:r>
              <a:rPr lang="en-US" dirty="0"/>
              <a:t>, that fulfill limited sets of tasks such as text indexing.</a:t>
            </a:r>
          </a:p>
          <a:p>
            <a:r>
              <a:rPr lang="en-US" dirty="0"/>
              <a:t>You should familiarize yourself with tradition, SQL based databases such as </a:t>
            </a:r>
            <a:r>
              <a:rPr lang="en-US" dirty="0" err="1"/>
              <a:t>MariaDB</a:t>
            </a:r>
            <a:endParaRPr lang="en-US" dirty="0"/>
          </a:p>
          <a:p>
            <a:pPr lvl="1"/>
            <a:r>
              <a:rPr lang="en-US" dirty="0">
                <a:hlinkClick r:id="rId2"/>
              </a:rPr>
              <a:t>https://mariadb.org/</a:t>
            </a:r>
            <a:endParaRPr lang="en-US" dirty="0"/>
          </a:p>
          <a:p>
            <a:r>
              <a:rPr lang="en-US" dirty="0"/>
              <a:t>And it's always nice to know how to handle 'Big Data' with </a:t>
            </a:r>
            <a:r>
              <a:rPr lang="en-US" dirty="0" err="1"/>
              <a:t>ElasticSearch</a:t>
            </a:r>
            <a:endParaRPr lang="en-US" dirty="0"/>
          </a:p>
          <a:p>
            <a:pPr lvl="1"/>
            <a:r>
              <a:rPr lang="en-US" dirty="0">
                <a:hlinkClick r:id="rId3"/>
              </a:rPr>
              <a:t>https://www.elastic.co/</a:t>
            </a:r>
            <a:endParaRPr lang="en-US" dirty="0"/>
          </a:p>
          <a:p>
            <a:endParaRPr lang="en-US" dirty="0"/>
          </a:p>
          <a:p>
            <a:pPr lvl="2"/>
            <a:endParaRPr lang="en-US" dirty="0"/>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7050759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and learn about everything!</a:t>
            </a:r>
          </a:p>
        </p:txBody>
      </p:sp>
      <p:sp>
        <p:nvSpPr>
          <p:cNvPr id="3" name="Content Placeholder 2"/>
          <p:cNvSpPr>
            <a:spLocks noGrp="1"/>
          </p:cNvSpPr>
          <p:nvPr>
            <p:ph idx="1"/>
          </p:nvPr>
        </p:nvSpPr>
        <p:spPr/>
        <p:txBody>
          <a:bodyPr>
            <a:normAutofit/>
          </a:bodyPr>
          <a:lstStyle/>
          <a:p>
            <a:r>
              <a:rPr lang="en-US" dirty="0"/>
              <a:t>You take a look at a topic or technology you may be interested in and build a dummy application</a:t>
            </a:r>
          </a:p>
          <a:p>
            <a:pPr lvl="1"/>
            <a:r>
              <a:rPr lang="en-US" dirty="0"/>
              <a:t>Pick a frontend</a:t>
            </a:r>
          </a:p>
          <a:p>
            <a:pPr lvl="1"/>
            <a:r>
              <a:rPr lang="en-US" dirty="0"/>
              <a:t>Pick a backend</a:t>
            </a:r>
          </a:p>
          <a:p>
            <a:pPr lvl="1"/>
            <a:r>
              <a:rPr lang="en-US" dirty="0"/>
              <a:t>Look into unit tests for both, and learn how to write those!</a:t>
            </a:r>
          </a:p>
          <a:p>
            <a:r>
              <a:rPr lang="en-US" dirty="0"/>
              <a:t>In order to learn a new technology, I suggest simple tasks like the following:</a:t>
            </a:r>
          </a:p>
          <a:p>
            <a:pPr lvl="1"/>
            <a:r>
              <a:rPr lang="en-US" dirty="0" err="1"/>
              <a:t>ToDo</a:t>
            </a:r>
            <a:r>
              <a:rPr lang="en-US" dirty="0"/>
              <a:t> lists</a:t>
            </a:r>
          </a:p>
          <a:p>
            <a:pPr lvl="1"/>
            <a:r>
              <a:rPr lang="en-US" dirty="0"/>
              <a:t>Comment Boxes / Blogs</a:t>
            </a:r>
          </a:p>
          <a:p>
            <a:pPr lvl="1"/>
            <a:r>
              <a:rPr lang="en-US" dirty="0"/>
              <a:t>RSS Readers</a:t>
            </a:r>
          </a:p>
          <a:p>
            <a:pPr lvl="1"/>
            <a:r>
              <a:rPr lang="en-US" dirty="0"/>
              <a:t>Shopping websites</a:t>
            </a:r>
          </a:p>
          <a:p>
            <a:pPr lvl="1"/>
            <a:r>
              <a:rPr lang="en-US" dirty="0"/>
              <a:t>Anything!</a:t>
            </a:r>
          </a:p>
          <a:p>
            <a:r>
              <a:rPr lang="en-US" dirty="0"/>
              <a:t>Just keep building!</a:t>
            </a:r>
          </a:p>
        </p:txBody>
      </p:sp>
      <p:sp>
        <p:nvSpPr>
          <p:cNvPr id="4" name="Footer Placeholder 3"/>
          <p:cNvSpPr>
            <a:spLocks noGrp="1"/>
          </p:cNvSpPr>
          <p:nvPr>
            <p:ph type="ftr" sz="quarter" idx="11"/>
          </p:nvPr>
        </p:nvSpPr>
        <p:spPr/>
        <p:txBody>
          <a:bodyPr/>
          <a:lstStyle/>
          <a:p>
            <a:r>
              <a:rPr lang="en-US"/>
              <a:t>©2015 Stevens Institute of Technology</a:t>
            </a:r>
            <a:endParaRPr lang="en-US" dirty="0"/>
          </a:p>
        </p:txBody>
      </p:sp>
    </p:spTree>
    <p:extLst>
      <p:ext uri="{BB962C8B-B14F-4D97-AF65-F5344CB8AC3E}">
        <p14:creationId xmlns:p14="http://schemas.microsoft.com/office/powerpoint/2010/main" val="39634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tabindex</a:t>
            </a:r>
            <a:endParaRPr lang="en-US" dirty="0"/>
          </a:p>
        </p:txBody>
      </p:sp>
      <p:sp>
        <p:nvSpPr>
          <p:cNvPr id="6" name="Content Placeholder 5"/>
          <p:cNvSpPr>
            <a:spLocks noGrp="1"/>
          </p:cNvSpPr>
          <p:nvPr>
            <p:ph idx="1"/>
          </p:nvPr>
        </p:nvSpPr>
        <p:spPr/>
        <p:txBody>
          <a:bodyPr/>
          <a:lstStyle/>
          <a:p>
            <a:r>
              <a:rPr lang="en-US" dirty="0"/>
              <a:t>The </a:t>
            </a:r>
            <a:r>
              <a:rPr lang="en-US" i="1" dirty="0" err="1"/>
              <a:t>tabindex</a:t>
            </a:r>
            <a:r>
              <a:rPr lang="en-US" dirty="0"/>
              <a:t> attribute allows you to focus on elements that can’t normally be focused on, or change the order that you focus on elements</a:t>
            </a:r>
          </a:p>
          <a:p>
            <a:pPr lvl="1"/>
            <a:r>
              <a:rPr lang="en-US" dirty="0"/>
              <a:t>This allows you to target an element using the :focus CSS selector</a:t>
            </a:r>
          </a:p>
          <a:p>
            <a:r>
              <a:rPr lang="en-US" dirty="0"/>
              <a:t>Your </a:t>
            </a:r>
            <a:r>
              <a:rPr lang="en-US" dirty="0" err="1"/>
              <a:t>tabindex</a:t>
            </a:r>
            <a:r>
              <a:rPr lang="en-US" dirty="0"/>
              <a:t> can be positive, negative, or 0:</a:t>
            </a:r>
          </a:p>
          <a:p>
            <a:pPr lvl="1"/>
            <a:r>
              <a:rPr lang="en-US" dirty="0"/>
              <a:t>If it’s positive, elements will be tabbed from the lowest to highest number of </a:t>
            </a:r>
            <a:r>
              <a:rPr lang="en-US" dirty="0" err="1"/>
              <a:t>tabindex</a:t>
            </a:r>
            <a:endParaRPr lang="en-US" dirty="0"/>
          </a:p>
          <a:p>
            <a:pPr lvl="1"/>
            <a:r>
              <a:rPr lang="en-US" dirty="0"/>
              <a:t>If it’s 0, it will allow the element to be focusable but not change the order that you can tab into it; it would just be where it is in relation to the rest of the document (like static positioning)</a:t>
            </a:r>
          </a:p>
          <a:p>
            <a:pPr lvl="1"/>
            <a:r>
              <a:rPr lang="en-US" dirty="0"/>
              <a:t>If negative, it will be ignored on tab but focusable </a:t>
            </a:r>
          </a:p>
          <a:p>
            <a:pPr lvl="1"/>
            <a:r>
              <a:rPr lang="en-US" dirty="0"/>
              <a:t>Elements with an equal </a:t>
            </a:r>
            <a:r>
              <a:rPr lang="en-US" dirty="0" err="1"/>
              <a:t>tabindex</a:t>
            </a:r>
            <a:r>
              <a:rPr lang="en-US" dirty="0"/>
              <a:t> will be focused on in the order they appear in DOM</a:t>
            </a:r>
          </a:p>
          <a:p>
            <a:endParaRPr lang="en-US" dirty="0"/>
          </a:p>
        </p:txBody>
      </p:sp>
    </p:spTree>
    <p:extLst>
      <p:ext uri="{BB962C8B-B14F-4D97-AF65-F5344CB8AC3E}">
        <p14:creationId xmlns:p14="http://schemas.microsoft.com/office/powerpoint/2010/main" val="130808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reading comments on a website</a:t>
            </a:r>
          </a:p>
        </p:txBody>
      </p:sp>
      <p:sp>
        <p:nvSpPr>
          <p:cNvPr id="3" name="Content Placeholder 2"/>
          <p:cNvSpPr>
            <a:spLocks noGrp="1"/>
          </p:cNvSpPr>
          <p:nvPr>
            <p:ph sz="half" idx="1"/>
          </p:nvPr>
        </p:nvSpPr>
        <p:spPr/>
        <p:txBody>
          <a:bodyPr>
            <a:normAutofit lnSpcReduction="10000"/>
          </a:bodyPr>
          <a:lstStyle/>
          <a:p>
            <a:r>
              <a:rPr lang="en-US" dirty="0"/>
              <a:t>Some websites are entirely devoted to reading comment chains, but they hide comments nested after a certain level.</a:t>
            </a:r>
          </a:p>
          <a:p>
            <a:r>
              <a:rPr lang="en-US" dirty="0"/>
              <a:t>While this will </a:t>
            </a:r>
            <a:r>
              <a:rPr lang="en-US" i="1" dirty="0"/>
              <a:t>probably</a:t>
            </a:r>
            <a:r>
              <a:rPr lang="en-US" dirty="0"/>
              <a:t> be entirely navigable through anchors, you would have to go through many anchors to get down to the first ‘load more comments’ factor.</a:t>
            </a:r>
          </a:p>
          <a:p>
            <a:r>
              <a:rPr lang="en-US" dirty="0"/>
              <a:t>Using a similar pattern as before, you can actually navigate through </a:t>
            </a:r>
            <a:r>
              <a:rPr lang="en-US" dirty="0" err="1"/>
              <a:t>divs.</a:t>
            </a:r>
            <a:endParaRPr lang="en-US" dirty="0"/>
          </a:p>
          <a:p>
            <a:r>
              <a:rPr lang="en-US" dirty="0"/>
              <a:t>You would use the </a:t>
            </a:r>
            <a:r>
              <a:rPr lang="en-US" i="1" dirty="0" err="1"/>
              <a:t>tabindex</a:t>
            </a:r>
            <a:r>
              <a:rPr lang="en-US" dirty="0"/>
              <a:t> property, as well as some keyboard watching, to allow you to be focused on a particular post and navigate with the keyboard between posts.</a:t>
            </a:r>
          </a:p>
        </p:txBody>
      </p:sp>
      <p:sp>
        <p:nvSpPr>
          <p:cNvPr id="5" name="Content Placeholder 4"/>
          <p:cNvSpPr>
            <a:spLocks noGrp="1"/>
          </p:cNvSpPr>
          <p:nvPr>
            <p:ph sz="half" idx="2"/>
          </p:nvPr>
        </p:nvSpPr>
        <p:spPr/>
        <p:txBody>
          <a:bodyPr>
            <a:normAutofit lnSpcReduction="10000"/>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1422" y="1845734"/>
            <a:ext cx="5030755" cy="4247148"/>
          </a:xfrm>
          <a:prstGeom prst="rect">
            <a:avLst/>
          </a:prstGeom>
        </p:spPr>
      </p:pic>
    </p:spTree>
    <p:extLst>
      <p:ext uri="{BB962C8B-B14F-4D97-AF65-F5344CB8AC3E}">
        <p14:creationId xmlns:p14="http://schemas.microsoft.com/office/powerpoint/2010/main" val="118055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Practical: Making a Rich Text Editor</a:t>
            </a:r>
          </a:p>
        </p:txBody>
      </p:sp>
      <p:sp>
        <p:nvSpPr>
          <p:cNvPr id="6" name="Content Placeholder 5"/>
          <p:cNvSpPr>
            <a:spLocks noGrp="1"/>
          </p:cNvSpPr>
          <p:nvPr>
            <p:ph idx="1"/>
          </p:nvPr>
        </p:nvSpPr>
        <p:spPr/>
        <p:txBody>
          <a:bodyPr/>
          <a:lstStyle/>
          <a:p>
            <a:r>
              <a:rPr lang="en-US" dirty="0"/>
              <a:t>Here’s a fun fact – you can make certain elements </a:t>
            </a:r>
            <a:r>
              <a:rPr lang="en-US" i="1" dirty="0"/>
              <a:t>editable</a:t>
            </a:r>
            <a:r>
              <a:rPr lang="en-US" dirty="0"/>
              <a:t> using the </a:t>
            </a:r>
            <a:r>
              <a:rPr lang="en-US" i="1" dirty="0" err="1"/>
              <a:t>contenteditable</a:t>
            </a:r>
            <a:r>
              <a:rPr lang="en-US" dirty="0"/>
              <a:t> attribute.</a:t>
            </a:r>
          </a:p>
          <a:p>
            <a:r>
              <a:rPr lang="en-US" dirty="0"/>
              <a:t>We can use this to make a </a:t>
            </a:r>
            <a:r>
              <a:rPr lang="en-US" dirty="0" err="1"/>
              <a:t>contenteditable</a:t>
            </a:r>
            <a:r>
              <a:rPr lang="en-US" dirty="0"/>
              <a:t> div that is entirely </a:t>
            </a:r>
            <a:r>
              <a:rPr lang="en-US" dirty="0" err="1"/>
              <a:t>stylable</a:t>
            </a:r>
            <a:r>
              <a:rPr lang="en-US" dirty="0"/>
              <a:t> via the keyboard, rather than buttons!</a:t>
            </a:r>
          </a:p>
          <a:p>
            <a:r>
              <a:rPr lang="en-US" dirty="0"/>
              <a:t>To start off, we will make a simple Rich Text Editor that will allow you to open and close emphasized, strong, and underlined text.</a:t>
            </a:r>
          </a:p>
        </p:txBody>
      </p:sp>
    </p:spTree>
    <p:extLst>
      <p:ext uri="{BB962C8B-B14F-4D97-AF65-F5344CB8AC3E}">
        <p14:creationId xmlns:p14="http://schemas.microsoft.com/office/powerpoint/2010/main" val="153359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CSS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547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19164</TotalTime>
  <Words>4196</Words>
  <Application>Microsoft Macintosh PowerPoint</Application>
  <PresentationFormat>Widescreen</PresentationFormat>
  <Paragraphs>409</Paragraphs>
  <Slides>58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Calibri</vt:lpstr>
      <vt:lpstr>Calibri Light</vt:lpstr>
      <vt:lpstr>Courier</vt:lpstr>
      <vt:lpstr>Courier New</vt:lpstr>
      <vt:lpstr>Retrospect</vt:lpstr>
      <vt:lpstr>Lecture 13: CSS3, Accessibility, and Twitter Bootstrap</vt:lpstr>
      <vt:lpstr>Code for this Week</vt:lpstr>
      <vt:lpstr>Accessibility through Keyboard Navigation</vt:lpstr>
      <vt:lpstr>Complex frontends are hard to use</vt:lpstr>
      <vt:lpstr>Case Study: live searches</vt:lpstr>
      <vt:lpstr>Using tabindex</vt:lpstr>
      <vt:lpstr>Case Study: reading comments on a website</vt:lpstr>
      <vt:lpstr>Practical: Making a Rich Text Editor</vt:lpstr>
      <vt:lpstr>Advanced CSS</vt:lpstr>
      <vt:lpstr>Media Queries!</vt:lpstr>
      <vt:lpstr>Print Layouts</vt:lpstr>
      <vt:lpstr>Mobile First</vt:lpstr>
      <vt:lpstr>Transformations</vt:lpstr>
      <vt:lpstr>Animation</vt:lpstr>
      <vt:lpstr>Hardware Accelerated CSS!</vt:lpstr>
      <vt:lpstr>Hardware-Accelerated Properties</vt:lpstr>
      <vt:lpstr>Pseudo-Elements</vt:lpstr>
      <vt:lpstr>Content</vt:lpstr>
      <vt:lpstr>Combining Content and Pseudo-Elements</vt:lpstr>
      <vt:lpstr>Transitions</vt:lpstr>
      <vt:lpstr>Bootstrap</vt:lpstr>
      <vt:lpstr>What is Bootstrap?</vt:lpstr>
      <vt:lpstr>What does Bootstrap provide?</vt:lpstr>
      <vt:lpstr>Why is Bootstrap helpful?</vt:lpstr>
      <vt:lpstr>Why do so many websites use Bootstrap?</vt:lpstr>
      <vt:lpstr>How can we use Bootstrap?</vt:lpstr>
      <vt:lpstr>Setting up Bootstrap</vt:lpstr>
      <vt:lpstr>Bootstrap Concepts</vt:lpstr>
      <vt:lpstr>Branding</vt:lpstr>
      <vt:lpstr>Supported Sizes</vt:lpstr>
      <vt:lpstr>Print Styles!</vt:lpstr>
      <vt:lpstr>Accessibility In Bootstrap</vt:lpstr>
      <vt:lpstr>Compiling Bootstrap</vt:lpstr>
      <vt:lpstr>The Grid</vt:lpstr>
      <vt:lpstr>What is a grid?</vt:lpstr>
      <vt:lpstr>Bootstrap’s Grid</vt:lpstr>
      <vt:lpstr>Using the Grid</vt:lpstr>
      <vt:lpstr>Nesting rows and columns</vt:lpstr>
      <vt:lpstr>Common Layout Components</vt:lpstr>
      <vt:lpstr>What does Bootstrap do for normal HTML?</vt:lpstr>
      <vt:lpstr>Forms in Bootstrap</vt:lpstr>
      <vt:lpstr>Buttons</vt:lpstr>
      <vt:lpstr>Tables</vt:lpstr>
      <vt:lpstr>Image Utility Classes</vt:lpstr>
      <vt:lpstr>Utility Classes</vt:lpstr>
      <vt:lpstr>Bootstrap Components</vt:lpstr>
      <vt:lpstr>Bootstrap Specific Components</vt:lpstr>
      <vt:lpstr>Modal Windows</vt:lpstr>
      <vt:lpstr>Alerts</vt:lpstr>
      <vt:lpstr>Tabs</vt:lpstr>
      <vt:lpstr>Tabs</vt:lpstr>
      <vt:lpstr>Dropdowns</vt:lpstr>
      <vt:lpstr>Tooltips</vt:lpstr>
      <vt:lpstr>Events</vt:lpstr>
      <vt:lpstr>What now?</vt:lpstr>
      <vt:lpstr>Learn how to test!</vt:lpstr>
      <vt:lpstr>Research other databases!</vt:lpstr>
      <vt:lpstr>Experiment, and learn about everything!</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Barresi</dc:creator>
  <cp:lastModifiedBy>Phil Barresi</cp:lastModifiedBy>
  <cp:revision>1144</cp:revision>
  <cp:lastPrinted>2015-11-10T02:34:58Z</cp:lastPrinted>
  <dcterms:created xsi:type="dcterms:W3CDTF">2015-08-31T04:24:31Z</dcterms:created>
  <dcterms:modified xsi:type="dcterms:W3CDTF">2018-04-27T17:02:24Z</dcterms:modified>
</cp:coreProperties>
</file>