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E7EEB-F58B-1547-8E64-653594E7CEDF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557CD-0921-E246-9337-9A3F37807C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60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557CD-0921-E246-9337-9A3F37807CD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743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19CF1D-AE60-A04C-9400-E8ED1B35F09E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9B1D0D-6903-B74D-A3BE-6816469AC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CF1D-AE60-A04C-9400-E8ED1B35F09E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D0D-6903-B74D-A3BE-6816469AC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CF1D-AE60-A04C-9400-E8ED1B35F09E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D0D-6903-B74D-A3BE-6816469AC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CF1D-AE60-A04C-9400-E8ED1B35F09E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D0D-6903-B74D-A3BE-6816469AC1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CF1D-AE60-A04C-9400-E8ED1B35F09E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D0D-6903-B74D-A3BE-6816469AC1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CF1D-AE60-A04C-9400-E8ED1B35F09E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D0D-6903-B74D-A3BE-6816469AC1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CF1D-AE60-A04C-9400-E8ED1B35F09E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D0D-6903-B74D-A3BE-6816469AC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CF1D-AE60-A04C-9400-E8ED1B35F09E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D0D-6903-B74D-A3BE-6816469AC1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CF1D-AE60-A04C-9400-E8ED1B35F09E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D0D-6903-B74D-A3BE-6816469AC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819CF1D-AE60-A04C-9400-E8ED1B35F09E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D0D-6903-B74D-A3BE-6816469AC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819CF1D-AE60-A04C-9400-E8ED1B35F09E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F9B1D0D-6903-B74D-A3BE-6816469AC1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D819CF1D-AE60-A04C-9400-E8ED1B35F09E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F9B1D0D-6903-B74D-A3BE-6816469AC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7 - Code Production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art of compiling by hand!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know which version of ADD to use first check the name</a:t>
            </a:r>
          </a:p>
          <a:p>
            <a:pPr lvl="1"/>
            <a:r>
              <a:rPr lang="en-US" dirty="0" smtClean="0"/>
              <a:t>If it’s ADDI it’s necessarily the last one</a:t>
            </a:r>
          </a:p>
          <a:p>
            <a:pPr lvl="1"/>
            <a:r>
              <a:rPr lang="en-US" dirty="0" smtClean="0"/>
              <a:t>If it’s ADD keep reading</a:t>
            </a:r>
          </a:p>
          <a:p>
            <a:r>
              <a:rPr lang="en-US" dirty="0" smtClean="0"/>
              <a:t>The standard ADD requires a Data register (at least)</a:t>
            </a:r>
          </a:p>
          <a:p>
            <a:pPr lvl="1"/>
            <a:r>
              <a:rPr lang="en-US" dirty="0" smtClean="0"/>
              <a:t>If the destination is a data register, use the first version (including when both </a:t>
            </a:r>
            <a:r>
              <a:rPr lang="en-US" dirty="0" err="1" smtClean="0"/>
              <a:t>src</a:t>
            </a:r>
            <a:r>
              <a:rPr lang="en-US" dirty="0" smtClean="0"/>
              <a:t> and </a:t>
            </a:r>
            <a:r>
              <a:rPr lang="en-US" dirty="0" err="1" smtClean="0"/>
              <a:t>dst</a:t>
            </a:r>
            <a:r>
              <a:rPr lang="en-US" dirty="0" smtClean="0"/>
              <a:t> are data registers)</a:t>
            </a:r>
          </a:p>
          <a:p>
            <a:pPr lvl="1"/>
            <a:r>
              <a:rPr lang="en-US" dirty="0" smtClean="0"/>
              <a:t>If the source is a data register and the destination isn’t, use the second version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the 3 Adds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this completely useless code</a:t>
            </a:r>
          </a:p>
          <a:p>
            <a:pPr lvl="1"/>
            <a:r>
              <a:rPr lang="en-US" dirty="0" smtClean="0"/>
              <a:t>MOVE.L #1, D1</a:t>
            </a:r>
            <a:br>
              <a:rPr lang="en-US" dirty="0" smtClean="0"/>
            </a:br>
            <a:r>
              <a:rPr lang="en-US" dirty="0" smtClean="0"/>
              <a:t>BRA next</a:t>
            </a:r>
            <a:br>
              <a:rPr lang="en-US" dirty="0" smtClean="0"/>
            </a:br>
            <a:r>
              <a:rPr lang="en-US" dirty="0" smtClean="0"/>
              <a:t>ADD.W D1, D2 ; yes I know this line will never run</a:t>
            </a:r>
            <a:br>
              <a:rPr lang="en-US" dirty="0" smtClean="0"/>
            </a:br>
            <a:r>
              <a:rPr lang="en-US" dirty="0" smtClean="0"/>
              <a:t>next: </a:t>
            </a:r>
            <a:r>
              <a:rPr lang="en-US" dirty="0" err="1" smtClean="0"/>
              <a:t>rts</a:t>
            </a:r>
            <a:endParaRPr lang="en-US" dirty="0" smtClean="0"/>
          </a:p>
          <a:p>
            <a:r>
              <a:rPr lang="en-US" dirty="0" smtClean="0"/>
              <a:t>When the compiler tries to translate the code, we do not know where “next” is as we compile the code, so what to do!?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issues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parsing the lines the first time we cannot produce the complete code for BRA NEXT, though we can something that should be modified later on: it’s the basics of 2 steps assembling (code production + code modification)</a:t>
            </a:r>
          </a:p>
          <a:p>
            <a:r>
              <a:rPr lang="en-US" dirty="0" smtClean="0"/>
              <a:t>It’s the assembly and link-editing sections</a:t>
            </a:r>
          </a:p>
          <a:p>
            <a:r>
              <a:rPr lang="en-US" dirty="0" smtClean="0"/>
              <a:t>After first phase we get an object code</a:t>
            </a:r>
          </a:p>
          <a:p>
            <a:r>
              <a:rPr lang="en-US" dirty="0" smtClean="0"/>
              <a:t>After the second phase we get the executable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and Executable code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we hit a branching reference (use of a label) we initially code the branching type and we write an entire word with $0000 right after</a:t>
            </a:r>
          </a:p>
          <a:p>
            <a:r>
              <a:rPr lang="en-US" dirty="0" smtClean="0"/>
              <a:t>Those 0s will need to be replaced during the linking phase</a:t>
            </a:r>
          </a:p>
          <a:p>
            <a:r>
              <a:rPr lang="en-US" dirty="0" smtClean="0"/>
              <a:t>We also store the fact that we need to replace those 0s and what label it refers to</a:t>
            </a:r>
          </a:p>
          <a:p>
            <a:r>
              <a:rPr lang="en-US" dirty="0" smtClean="0"/>
              <a:t>All references are stored in a reference table containing the name of the label used, and the location of those 0s that need replacing</a:t>
            </a:r>
          </a:p>
          <a:p>
            <a:r>
              <a:rPr lang="en-US" dirty="0" smtClean="0"/>
              <a:t>When you find a label definition, we store in a symbol table the address of the instruction where the label was found and its name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first phase, we go through the code and translate all instructions to their binary versions</a:t>
            </a:r>
          </a:p>
          <a:p>
            <a:r>
              <a:rPr lang="en-US" dirty="0" smtClean="0"/>
              <a:t>Store all labels found in a symbol table (I’ll call it </a:t>
            </a:r>
            <a:r>
              <a:rPr lang="en-US" dirty="0" err="1" smtClean="0"/>
              <a:t>tlab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Put 0s for any reference found and store in reference table (</a:t>
            </a:r>
            <a:r>
              <a:rPr lang="en-US" dirty="0" err="1" smtClean="0"/>
              <a:t>tref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Save the results in a file with a header, the current version of the code and both tables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1 of compilation: Creating object files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entry in the </a:t>
            </a:r>
            <a:r>
              <a:rPr lang="en-US" dirty="0" err="1" smtClean="0"/>
              <a:t>tref</a:t>
            </a:r>
            <a:r>
              <a:rPr lang="en-US" dirty="0" smtClean="0"/>
              <a:t> table, search the address given and replace the 0s with the matching entry in the </a:t>
            </a:r>
            <a:r>
              <a:rPr lang="en-US" dirty="0" err="1" smtClean="0"/>
              <a:t>tlab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We’ll see an example later</a:t>
            </a:r>
          </a:p>
          <a:p>
            <a:r>
              <a:rPr lang="en-US" dirty="0" smtClean="0"/>
              <a:t>Save the resulting code along with a header and the tables, as sometimes they are needed for dynamic binding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Linking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 &lt;label&gt;</a:t>
            </a:r>
          </a:p>
          <a:p>
            <a:r>
              <a:rPr lang="en-US" dirty="0" smtClean="0"/>
              <a:t>Translated as $6000 followed by the previously mentioned 0s</a:t>
            </a:r>
          </a:p>
          <a:p>
            <a:r>
              <a:rPr lang="en-US" dirty="0" smtClean="0"/>
              <a:t>For other branching, replace the second character as follows (BXX):</a:t>
            </a:r>
          </a:p>
          <a:p>
            <a:pPr lvl="1"/>
            <a:r>
              <a:rPr lang="en-US" dirty="0" smtClean="0"/>
              <a:t>SR:1 HI: 2  LS: 3 CC:4  CS:5  NE: 6  EQ:7  VC:8  VS:9  PL:A  MI:B  GE:C  LT:D  GT:E  LE:F</a:t>
            </a:r>
          </a:p>
          <a:p>
            <a:r>
              <a:rPr lang="en-US" dirty="0" smtClean="0"/>
              <a:t>For example BLT is $6D00 followed by 0s</a:t>
            </a:r>
          </a:p>
          <a:p>
            <a:r>
              <a:rPr lang="en-US" dirty="0" smtClean="0"/>
              <a:t>RTS is always $4E75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branching &amp; RTS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Link An, #&lt;value&gt;</a:t>
            </a:r>
          </a:p>
          <a:p>
            <a:pPr lvl="1"/>
            <a:r>
              <a:rPr lang="en-US" sz="2400" dirty="0" smtClean="0"/>
              <a:t>0100 1110 0101 0XXX (XXX is the register number)</a:t>
            </a:r>
            <a:br>
              <a:rPr lang="en-US" sz="2400" dirty="0" smtClean="0"/>
            </a:br>
            <a:r>
              <a:rPr lang="en-US" sz="2400" dirty="0" smtClean="0"/>
              <a:t>&lt; number &gt; (number as a word using 2s complementary representation)</a:t>
            </a:r>
          </a:p>
          <a:p>
            <a:r>
              <a:rPr lang="en-US" dirty="0" smtClean="0"/>
              <a:t>UNLK An</a:t>
            </a:r>
          </a:p>
          <a:p>
            <a:pPr lvl="1"/>
            <a:r>
              <a:rPr lang="en-US" dirty="0" smtClean="0"/>
              <a:t>0100 1110 0101 1XXX (XXX is the register number)</a:t>
            </a:r>
          </a:p>
          <a:p>
            <a:r>
              <a:rPr lang="en-US" dirty="0" smtClean="0"/>
              <a:t>EXT.W </a:t>
            </a:r>
            <a:r>
              <a:rPr lang="en-US" dirty="0" err="1" smtClean="0"/>
              <a:t>Dn</a:t>
            </a:r>
            <a:r>
              <a:rPr lang="en-US" dirty="0" smtClean="0"/>
              <a:t> | EXT.L </a:t>
            </a:r>
            <a:r>
              <a:rPr lang="en-US" dirty="0" err="1" smtClean="0"/>
              <a:t>Dn</a:t>
            </a:r>
            <a:endParaRPr lang="en-US" dirty="0" smtClean="0"/>
          </a:p>
          <a:p>
            <a:pPr lvl="1"/>
            <a:r>
              <a:rPr lang="en-US" dirty="0" smtClean="0"/>
              <a:t>0100100 SSS 000 RRR</a:t>
            </a:r>
          </a:p>
          <a:p>
            <a:pPr lvl="1"/>
            <a:r>
              <a:rPr lang="en-US" dirty="0" smtClean="0"/>
              <a:t>RRR is the register number, SSS is the size, 010 for W, 011 for L</a:t>
            </a:r>
          </a:p>
          <a:p>
            <a:r>
              <a:rPr lang="en-US" dirty="0" smtClean="0"/>
              <a:t>EXTB.L </a:t>
            </a:r>
            <a:r>
              <a:rPr lang="en-US" dirty="0" err="1" smtClean="0"/>
              <a:t>Dn</a:t>
            </a:r>
            <a:r>
              <a:rPr lang="en-US" dirty="0" smtClean="0"/>
              <a:t> (equivalent to to EXT.W </a:t>
            </a:r>
            <a:r>
              <a:rPr lang="en-US" dirty="0" err="1" smtClean="0"/>
              <a:t>Dn</a:t>
            </a:r>
            <a:r>
              <a:rPr lang="en-US" dirty="0" smtClean="0"/>
              <a:t> followed by EXT.L </a:t>
            </a:r>
            <a:r>
              <a:rPr lang="en-US" dirty="0" err="1" smtClean="0"/>
              <a:t>Dn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0100100 111 000 RRR</a:t>
            </a:r>
          </a:p>
          <a:p>
            <a:pPr lvl="1"/>
            <a:r>
              <a:rPr lang="en-US" dirty="0" smtClean="0"/>
              <a:t>RRR is the register number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instructions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us see what happens during the 2 phases of compilation of the code below</a:t>
            </a:r>
          </a:p>
          <a:p>
            <a:r>
              <a:rPr lang="en-US" dirty="0" smtClean="0"/>
              <a:t>Don’t try to understand the point of the code, that’s not what matters here</a:t>
            </a:r>
          </a:p>
          <a:p>
            <a:r>
              <a:rPr lang="en-US" dirty="0" smtClean="0"/>
              <a:t>The explanations given are what I would expect you guys to explain on a test</a:t>
            </a:r>
          </a:p>
          <a:p>
            <a:r>
              <a:rPr lang="en-US" dirty="0" err="1" smtClean="0"/>
              <a:t>f</a:t>
            </a:r>
            <a:r>
              <a:rPr lang="en-US" dirty="0" smtClean="0"/>
              <a:t>:		LINK A6, #-2</a:t>
            </a:r>
            <a:br>
              <a:rPr lang="en-US" dirty="0" smtClean="0"/>
            </a:br>
            <a:r>
              <a:rPr lang="en-US" dirty="0" smtClean="0"/>
              <a:t>		MOVE.L 8(A6), D0</a:t>
            </a:r>
            <a:br>
              <a:rPr lang="en-US" dirty="0" smtClean="0"/>
            </a:br>
            <a:r>
              <a:rPr lang="en-US" dirty="0" smtClean="0"/>
              <a:t>		ADDI.L #4, D0</a:t>
            </a:r>
            <a:br>
              <a:rPr lang="en-US" dirty="0" smtClean="0"/>
            </a:br>
            <a:r>
              <a:rPr lang="en-US" dirty="0" smtClean="0"/>
              <a:t>		BVS stop</a:t>
            </a:r>
            <a:br>
              <a:rPr lang="en-US" dirty="0" smtClean="0"/>
            </a:br>
            <a:r>
              <a:rPr lang="en-US" dirty="0" smtClean="0"/>
              <a:t>		MOVE.L D0, -(A7)</a:t>
            </a:r>
            <a:br>
              <a:rPr lang="en-US" dirty="0" smtClean="0"/>
            </a:br>
            <a:r>
              <a:rPr lang="en-US" dirty="0" smtClean="0"/>
              <a:t>		BSR </a:t>
            </a:r>
            <a:r>
              <a:rPr lang="en-US" dirty="0" err="1" smtClean="0"/>
              <a:t>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stop:	UNLK A6</a:t>
            </a:r>
            <a:br>
              <a:rPr lang="en-US" dirty="0" smtClean="0"/>
            </a:br>
            <a:r>
              <a:rPr lang="en-US" dirty="0" smtClean="0"/>
              <a:t>		RTS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example!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compile each line as we find them (see next slide for result)</a:t>
            </a:r>
          </a:p>
          <a:p>
            <a:r>
              <a:rPr lang="en-US" dirty="0" smtClean="0"/>
              <a:t>When we find </a:t>
            </a:r>
            <a:r>
              <a:rPr lang="en-US" dirty="0" err="1" smtClean="0"/>
              <a:t>f</a:t>
            </a:r>
            <a:r>
              <a:rPr lang="en-US" dirty="0" smtClean="0"/>
              <a:t> we add an entry in </a:t>
            </a:r>
            <a:r>
              <a:rPr lang="en-US" dirty="0" err="1" smtClean="0"/>
              <a:t>tlab</a:t>
            </a:r>
            <a:endParaRPr lang="en-US" dirty="0" smtClean="0"/>
          </a:p>
          <a:p>
            <a:r>
              <a:rPr lang="en-US" dirty="0" smtClean="0"/>
              <a:t>When we get to BVS, we code BVS followed by a word of 0s an record the address of those 0s in </a:t>
            </a:r>
            <a:r>
              <a:rPr lang="en-US" dirty="0" err="1" smtClean="0"/>
              <a:t>tref</a:t>
            </a:r>
            <a:endParaRPr lang="en-US" dirty="0" smtClean="0"/>
          </a:p>
          <a:p>
            <a:r>
              <a:rPr lang="en-US" dirty="0" smtClean="0"/>
              <a:t>When we get the BSR we do the same, new entry in </a:t>
            </a:r>
            <a:r>
              <a:rPr lang="en-US" dirty="0" err="1" smtClean="0"/>
              <a:t>tref</a:t>
            </a:r>
            <a:endParaRPr lang="en-US" dirty="0" smtClean="0"/>
          </a:p>
          <a:p>
            <a:r>
              <a:rPr lang="en-US" dirty="0" smtClean="0"/>
              <a:t>We get to done and enter it in </a:t>
            </a:r>
            <a:r>
              <a:rPr lang="en-US" dirty="0" err="1" smtClean="0"/>
              <a:t>tlab</a:t>
            </a:r>
            <a:endParaRPr lang="en-US" dirty="0" smtClean="0"/>
          </a:p>
          <a:p>
            <a:r>
              <a:rPr lang="en-US" dirty="0" smtClean="0"/>
              <a:t>In the next slides I’ll precede each line of code with its address (starting at 0)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Compiling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this lecture is understand what it takes to translate code into machine level-language binary code</a:t>
            </a:r>
          </a:p>
          <a:p>
            <a:r>
              <a:rPr lang="en-US" dirty="0" smtClean="0"/>
              <a:t>The next slide will have an example of what we’ll see</a:t>
            </a:r>
          </a:p>
          <a:p>
            <a:r>
              <a:rPr lang="en-US" dirty="0" smtClean="0"/>
              <a:t>Technically it’s more than what we’ll see…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00: 0100 1110 0101 1110</a:t>
            </a:r>
            <a:br>
              <a:rPr lang="en-US" dirty="0" smtClean="0"/>
            </a:br>
            <a:r>
              <a:rPr lang="en-US" dirty="0" smtClean="0"/>
              <a:t>02: 1111 1111 1111 1110</a:t>
            </a:r>
            <a:br>
              <a:rPr lang="en-US" dirty="0" smtClean="0"/>
            </a:br>
            <a:r>
              <a:rPr lang="en-US" dirty="0" smtClean="0"/>
              <a:t>04: 00 10 000 000 101 110</a:t>
            </a:r>
            <a:br>
              <a:rPr lang="en-US" dirty="0" smtClean="0"/>
            </a:br>
            <a:r>
              <a:rPr lang="en-US" dirty="0" smtClean="0"/>
              <a:t>06: 0000 0000 0000 1000</a:t>
            </a:r>
            <a:br>
              <a:rPr lang="en-US" dirty="0" smtClean="0"/>
            </a:br>
            <a:r>
              <a:rPr lang="en-US" dirty="0" smtClean="0"/>
              <a:t>08: 00000110 10 000 000</a:t>
            </a:r>
            <a:br>
              <a:rPr lang="en-US" dirty="0" smtClean="0"/>
            </a:br>
            <a:r>
              <a:rPr lang="en-US" dirty="0" smtClean="0"/>
              <a:t>0A: 0000000000000000</a:t>
            </a:r>
            <a:br>
              <a:rPr lang="en-US" dirty="0" smtClean="0"/>
            </a:br>
            <a:r>
              <a:rPr lang="en-US" dirty="0" smtClean="0"/>
              <a:t>0C: 0000000000000100</a:t>
            </a:r>
            <a:br>
              <a:rPr lang="en-US" dirty="0" smtClean="0"/>
            </a:br>
            <a:r>
              <a:rPr lang="en-US" dirty="0" smtClean="0"/>
              <a:t>0E: 0110 1001 00000000</a:t>
            </a:r>
            <a:br>
              <a:rPr lang="en-US" dirty="0" smtClean="0"/>
            </a:br>
            <a:r>
              <a:rPr lang="en-US" dirty="0" smtClean="0"/>
              <a:t>10: 0000000000000000</a:t>
            </a:r>
            <a:br>
              <a:rPr lang="en-US" dirty="0" smtClean="0"/>
            </a:br>
            <a:r>
              <a:rPr lang="en-US" dirty="0" smtClean="0"/>
              <a:t>12: 00 10 111 100 000 000</a:t>
            </a:r>
            <a:br>
              <a:rPr lang="en-US" dirty="0" smtClean="0"/>
            </a:br>
            <a:r>
              <a:rPr lang="en-US" dirty="0" smtClean="0"/>
              <a:t>14:  0110 0001 00000000</a:t>
            </a:r>
            <a:br>
              <a:rPr lang="en-US" dirty="0" smtClean="0"/>
            </a:br>
            <a:r>
              <a:rPr lang="en-US" dirty="0" smtClean="0"/>
              <a:t>16: 0000000000000000</a:t>
            </a:r>
            <a:br>
              <a:rPr lang="en-US" dirty="0" smtClean="0"/>
            </a:br>
            <a:r>
              <a:rPr lang="en-US" dirty="0" smtClean="0"/>
              <a:t>18: 0100 1110 0101 1110</a:t>
            </a:r>
            <a:br>
              <a:rPr lang="en-US" dirty="0" smtClean="0"/>
            </a:br>
            <a:r>
              <a:rPr lang="en-US" dirty="0" smtClean="0"/>
              <a:t>1A: 0100 1110 0111 0101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tlab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</a:t>
            </a:r>
            <a:r>
              <a:rPr lang="en-US" dirty="0" smtClean="0"/>
              <a:t> - $00</a:t>
            </a:r>
          </a:p>
          <a:p>
            <a:pPr lvl="1"/>
            <a:r>
              <a:rPr lang="en-US" dirty="0" smtClean="0"/>
              <a:t>stop - $18</a:t>
            </a:r>
          </a:p>
          <a:p>
            <a:r>
              <a:rPr lang="en-US" dirty="0" err="1" smtClean="0"/>
              <a:t>tref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stop - $10</a:t>
            </a:r>
          </a:p>
          <a:p>
            <a:pPr lvl="1"/>
            <a:r>
              <a:rPr lang="en-US" dirty="0" err="1" smtClean="0"/>
              <a:t>f</a:t>
            </a:r>
            <a:r>
              <a:rPr lang="en-US" dirty="0" smtClean="0"/>
              <a:t> - $16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replace the 0s for stop and </a:t>
            </a:r>
            <a:r>
              <a:rPr lang="en-US" dirty="0" err="1" smtClean="0"/>
              <a:t>f</a:t>
            </a:r>
            <a:r>
              <a:rPr lang="en-US" dirty="0" smtClean="0"/>
              <a:t> by using the data in the </a:t>
            </a:r>
            <a:r>
              <a:rPr lang="en-US" dirty="0" err="1" smtClean="0"/>
              <a:t>tlab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We end up replacing 2 lines</a:t>
            </a:r>
          </a:p>
          <a:p>
            <a:pPr lvl="1"/>
            <a:r>
              <a:rPr lang="en-US" dirty="0" smtClean="0"/>
              <a:t>$10 becomes 0000000000011000 ($0018)</a:t>
            </a:r>
          </a:p>
          <a:p>
            <a:pPr lvl="1"/>
            <a:r>
              <a:rPr lang="en-US" dirty="0" smtClean="0"/>
              <a:t>$16 becomes 0000 0000 0000 0000 ($0000)</a:t>
            </a:r>
          </a:p>
          <a:p>
            <a:pPr lvl="2"/>
            <a:r>
              <a:rPr lang="en-US" dirty="0" smtClean="0"/>
              <a:t>Granted, that’s the same, but that’s just because </a:t>
            </a:r>
            <a:r>
              <a:rPr lang="en-US" dirty="0" err="1" smtClean="0"/>
              <a:t>f</a:t>
            </a:r>
            <a:r>
              <a:rPr lang="en-US" dirty="0" smtClean="0"/>
              <a:t> was at address $0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Linking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 add the header (28 Bytes (or $1C) of code, 0 of data), and in hex we get this</a:t>
            </a:r>
          </a:p>
          <a:p>
            <a:r>
              <a:rPr lang="en-US" dirty="0" smtClean="0"/>
              <a:t>$0000</a:t>
            </a:r>
            <a:br>
              <a:rPr lang="en-US" dirty="0" smtClean="0"/>
            </a:br>
            <a:r>
              <a:rPr lang="en-US" dirty="0" smtClean="0"/>
              <a:t>$001C</a:t>
            </a:r>
            <a:br>
              <a:rPr lang="en-US" dirty="0" smtClean="0"/>
            </a:br>
            <a:r>
              <a:rPr lang="en-US" dirty="0" smtClean="0"/>
              <a:t>$0000</a:t>
            </a:r>
            <a:br>
              <a:rPr lang="en-US" dirty="0" smtClean="0"/>
            </a:br>
            <a:r>
              <a:rPr lang="en-US" dirty="0" smtClean="0"/>
              <a:t>$0000</a:t>
            </a:r>
            <a:br>
              <a:rPr lang="en-US" dirty="0" smtClean="0"/>
            </a:br>
            <a:r>
              <a:rPr lang="en-US" dirty="0" smtClean="0"/>
              <a:t>$4E5E</a:t>
            </a:r>
            <a:br>
              <a:rPr lang="en-US" dirty="0" smtClean="0"/>
            </a:br>
            <a:r>
              <a:rPr lang="en-US" dirty="0" smtClean="0"/>
              <a:t>$FFFE</a:t>
            </a:r>
            <a:br>
              <a:rPr lang="en-US" dirty="0" smtClean="0"/>
            </a:br>
            <a:r>
              <a:rPr lang="en-US" dirty="0" smtClean="0"/>
              <a:t>$202E</a:t>
            </a:r>
            <a:br>
              <a:rPr lang="en-US" dirty="0" smtClean="0"/>
            </a:br>
            <a:r>
              <a:rPr lang="en-US" dirty="0" smtClean="0"/>
              <a:t>$0008</a:t>
            </a:r>
            <a:br>
              <a:rPr lang="en-US" dirty="0" smtClean="0"/>
            </a:br>
            <a:r>
              <a:rPr lang="en-US" dirty="0" smtClean="0"/>
              <a:t>$0680</a:t>
            </a:r>
            <a:br>
              <a:rPr lang="en-US" dirty="0" smtClean="0"/>
            </a:br>
            <a:r>
              <a:rPr lang="en-US" dirty="0" smtClean="0"/>
              <a:t>$0000</a:t>
            </a:r>
            <a:br>
              <a:rPr lang="en-US" dirty="0" smtClean="0"/>
            </a:br>
            <a:r>
              <a:rPr lang="en-US" dirty="0" smtClean="0"/>
              <a:t>$0004</a:t>
            </a:r>
            <a:br>
              <a:rPr lang="en-US" dirty="0" smtClean="0"/>
            </a:br>
            <a:r>
              <a:rPr lang="en-US" dirty="0" smtClean="0"/>
              <a:t>$6900</a:t>
            </a:r>
            <a:br>
              <a:rPr lang="en-US" dirty="0" smtClean="0"/>
            </a:br>
            <a:r>
              <a:rPr lang="en-US" dirty="0" smtClean="0"/>
              <a:t>$0018</a:t>
            </a:r>
            <a:br>
              <a:rPr lang="en-US" dirty="0" smtClean="0"/>
            </a:br>
            <a:r>
              <a:rPr lang="en-US" dirty="0" smtClean="0"/>
              <a:t>$2F00</a:t>
            </a:r>
            <a:br>
              <a:rPr lang="en-US" dirty="0" smtClean="0"/>
            </a:br>
            <a:r>
              <a:rPr lang="en-US" dirty="0" smtClean="0"/>
              <a:t>$6100</a:t>
            </a:r>
            <a:br>
              <a:rPr lang="en-US" dirty="0" smtClean="0"/>
            </a:br>
            <a:r>
              <a:rPr lang="en-US" dirty="0" smtClean="0"/>
              <a:t>$0000</a:t>
            </a:r>
            <a:br>
              <a:rPr lang="en-US" dirty="0" smtClean="0"/>
            </a:br>
            <a:r>
              <a:rPr lang="en-US" dirty="0" smtClean="0"/>
              <a:t>$4E5E</a:t>
            </a:r>
            <a:br>
              <a:rPr lang="en-US" dirty="0" smtClean="0"/>
            </a:br>
            <a:r>
              <a:rPr lang="en-US" dirty="0" smtClean="0"/>
              <a:t>$4E75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Compiled Binary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    DATA</a:t>
            </a:r>
            <a:br>
              <a:rPr lang="en-US" dirty="0" smtClean="0"/>
            </a:br>
            <a:r>
              <a:rPr lang="en-US" dirty="0" smtClean="0"/>
              <a:t>X: DC.L 1</a:t>
            </a:r>
            <a:br>
              <a:rPr lang="en-US" dirty="0" smtClean="0"/>
            </a:br>
            <a:r>
              <a:rPr lang="en-US" dirty="0" smtClean="0"/>
              <a:t>    CODE</a:t>
            </a:r>
            <a:br>
              <a:rPr lang="en-US" dirty="0" smtClean="0"/>
            </a:br>
            <a:r>
              <a:rPr lang="en-US" dirty="0" smtClean="0"/>
              <a:t>    MOVE.L #3,D4</a:t>
            </a:r>
            <a:br>
              <a:rPr lang="en-US" dirty="0" smtClean="0"/>
            </a:br>
            <a:r>
              <a:rPr lang="en-US" dirty="0" smtClean="0"/>
              <a:t>    ADD.L X,D4</a:t>
            </a:r>
            <a:br>
              <a:rPr lang="en-US" dirty="0" smtClean="0"/>
            </a:br>
            <a:r>
              <a:rPr lang="en-US" dirty="0" smtClean="0"/>
              <a:t>   RTS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$0000</a:t>
            </a:r>
            <a:br>
              <a:rPr lang="en-US" dirty="0" smtClean="0"/>
            </a:br>
            <a:r>
              <a:rPr lang="en-US" dirty="0" smtClean="0"/>
              <a:t>$000C</a:t>
            </a:r>
          </a:p>
          <a:p>
            <a:r>
              <a:rPr lang="en-US" dirty="0" smtClean="0"/>
              <a:t>$0000</a:t>
            </a:r>
            <a:br>
              <a:rPr lang="en-US" dirty="0" smtClean="0"/>
            </a:br>
            <a:r>
              <a:rPr lang="en-US" dirty="0" smtClean="0"/>
              <a:t>$0004</a:t>
            </a:r>
          </a:p>
          <a:p>
            <a:r>
              <a:rPr lang="en-US" dirty="0" smtClean="0"/>
              <a:t>$283C</a:t>
            </a:r>
            <a:br>
              <a:rPr lang="en-US" dirty="0" smtClean="0"/>
            </a:br>
            <a:r>
              <a:rPr lang="en-US" dirty="0" smtClean="0"/>
              <a:t>$0000</a:t>
            </a:r>
            <a:br>
              <a:rPr lang="en-US" dirty="0" smtClean="0"/>
            </a:br>
            <a:r>
              <a:rPr lang="en-US" dirty="0" smtClean="0"/>
              <a:t>$0003</a:t>
            </a:r>
            <a:br>
              <a:rPr lang="en-US" dirty="0" smtClean="0"/>
            </a:br>
            <a:r>
              <a:rPr lang="en-US" dirty="0" smtClean="0"/>
              <a:t>$D8AD</a:t>
            </a:r>
            <a:br>
              <a:rPr lang="en-US" dirty="0" smtClean="0"/>
            </a:br>
            <a:r>
              <a:rPr lang="en-US" dirty="0" smtClean="0"/>
              <a:t>$0000</a:t>
            </a:r>
            <a:br>
              <a:rPr lang="en-US" dirty="0" smtClean="0"/>
            </a:br>
            <a:r>
              <a:rPr lang="en-US" dirty="0" smtClean="0"/>
              <a:t>$4E75</a:t>
            </a:r>
          </a:p>
          <a:p>
            <a:r>
              <a:rPr lang="en-US" dirty="0" smtClean="0"/>
              <a:t>$0000</a:t>
            </a:r>
            <a:br>
              <a:rPr lang="en-US" dirty="0" smtClean="0"/>
            </a:br>
            <a:r>
              <a:rPr lang="en-US" dirty="0" smtClean="0"/>
              <a:t>$0001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It’s not as bizarre as it may seem. Check the numbers a bit (I placed the bullets to help out)</a:t>
            </a:r>
          </a:p>
          <a:p>
            <a:r>
              <a:rPr lang="en-US" dirty="0" smtClean="0"/>
              <a:t>First we see a </a:t>
            </a:r>
            <a:r>
              <a:rPr lang="en-US" dirty="0" err="1" smtClean="0"/>
              <a:t>longword</a:t>
            </a:r>
            <a:r>
              <a:rPr lang="en-US" dirty="0" smtClean="0"/>
              <a:t> $0000000C which is 12, then a $00000004 if you pay attention, right after it we have 12 Bytes followed by another 4 Bytes!!! OMG!</a:t>
            </a:r>
          </a:p>
          <a:p>
            <a:r>
              <a:rPr lang="en-US" dirty="0" smtClean="0"/>
              <a:t>If you check the last 4 it’s actually the number 1 as a </a:t>
            </a:r>
            <a:r>
              <a:rPr lang="en-US" dirty="0" err="1" smtClean="0"/>
              <a:t>longword</a:t>
            </a:r>
            <a:r>
              <a:rPr lang="en-US" dirty="0" smtClean="0"/>
              <a:t>! Just like our variable X!!</a:t>
            </a:r>
          </a:p>
          <a:p>
            <a:r>
              <a:rPr lang="en-US" dirty="0" smtClean="0"/>
              <a:t>The first 8 Bytes is a header containing the sizes for the code and data sections (12 and 4 respectively)</a:t>
            </a:r>
          </a:p>
          <a:p>
            <a:r>
              <a:rPr lang="en-US" dirty="0" smtClean="0"/>
              <a:t>Then comes the actual code</a:t>
            </a:r>
          </a:p>
          <a:p>
            <a:r>
              <a:rPr lang="en-US" dirty="0" smtClean="0"/>
              <a:t>Then the 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?!?!?!?!?!?!?!?!?!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will concentrate mainly on how a compiler fills up the code portion, seeing the complications involved in it</a:t>
            </a:r>
          </a:p>
          <a:p>
            <a:r>
              <a:rPr lang="en-US" dirty="0" smtClean="0"/>
              <a:t>We will take close look at how branching is translated</a:t>
            </a:r>
          </a:p>
          <a:p>
            <a:r>
              <a:rPr lang="en-US" dirty="0" smtClean="0"/>
              <a:t>Through this, you will be able to understand the differences between Linking errors and assembly errors when compiling higher level languages</a:t>
            </a:r>
          </a:p>
          <a:p>
            <a:r>
              <a:rPr lang="en-US" dirty="0" smtClean="0"/>
              <a:t>The computer reads your binary code and places the code and data in different areas of memory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instruction element is coded with a sequence of bits. Putting all these together we get a word. The instruction elements are:</a:t>
            </a:r>
          </a:p>
          <a:p>
            <a:pPr lvl="1"/>
            <a:r>
              <a:rPr lang="en-US" dirty="0" smtClean="0"/>
              <a:t>The operation (move, add, </a:t>
            </a:r>
            <a:r>
              <a:rPr lang="en-US" dirty="0" err="1" smtClean="0"/>
              <a:t>rts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/>
              <a:t>The size (B, W, L)</a:t>
            </a:r>
          </a:p>
          <a:p>
            <a:pPr lvl="1"/>
            <a:r>
              <a:rPr lang="en-US" dirty="0" smtClean="0"/>
              <a:t>Source address</a:t>
            </a:r>
          </a:p>
          <a:p>
            <a:pPr lvl="1"/>
            <a:r>
              <a:rPr lang="en-US" dirty="0" smtClean="0"/>
              <a:t>Destination address</a:t>
            </a:r>
          </a:p>
          <a:p>
            <a:r>
              <a:rPr lang="en-US" dirty="0" smtClean="0"/>
              <a:t>The operation is generally coded in 2 to 16 bits, size generally in 2 (but sometimes 3), addresses are generally coded in 6 bits (3 for addressing mode, 3 for register number) but sometimes might require additional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an instruction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using a register (direct, indirect w/o shifting), 3 bits are used to know the addressing mode and 3 other to tell the register number.</a:t>
            </a:r>
          </a:p>
          <a:p>
            <a:r>
              <a:rPr lang="en-US" dirty="0" smtClean="0"/>
              <a:t>For indirect addressing with shifting "</a:t>
            </a:r>
            <a:r>
              <a:rPr lang="en-US" dirty="0" err="1" smtClean="0"/>
              <a:t>d(An</a:t>
            </a:r>
            <a:r>
              <a:rPr lang="en-US" dirty="0" smtClean="0"/>
              <a:t>)", we also use 3 bits to show the addressing mode and 3 other to show the number of the registry. We use another word to code the shifting.</a:t>
            </a:r>
          </a:p>
          <a:p>
            <a:r>
              <a:rPr lang="en-US" dirty="0" smtClean="0"/>
              <a:t>For absolute addressing, we use 6 bits to indicate the addressing mode and a </a:t>
            </a:r>
            <a:r>
              <a:rPr lang="en-US" dirty="0" err="1" smtClean="0"/>
              <a:t>longword</a:t>
            </a:r>
            <a:r>
              <a:rPr lang="en-US" dirty="0" smtClean="0"/>
              <a:t> to code the actual address.</a:t>
            </a:r>
          </a:p>
          <a:p>
            <a:r>
              <a:rPr lang="en-US" dirty="0" smtClean="0"/>
              <a:t>For immediate values, we use 6 bits to show the addressing mode plus one or two words to code the value. If the size is B, we use a word and store the number in bits 0 to 7. If it’s a W we use a word. If it’s a L, we use 2 words.</a:t>
            </a:r>
          </a:p>
          <a:p>
            <a:r>
              <a:rPr lang="en-US" dirty="0" smtClean="0"/>
              <a:t>We ALWAYS use groups in multiples of 16 bits.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code an address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0093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Addressing modes are generally coded the same way, dividing the “mode” and “register”.</a:t>
            </a:r>
          </a:p>
          <a:p>
            <a:r>
              <a:rPr lang="en-US" dirty="0" smtClean="0"/>
              <a:t>Please refer to the other version of these slides for tables on how they are coded</a:t>
            </a:r>
          </a:p>
          <a:p>
            <a:r>
              <a:rPr lang="en-US" dirty="0" smtClean="0"/>
              <a:t>Yes, I know the tables are in French, so here’s some quick lesson:</a:t>
            </a:r>
          </a:p>
          <a:p>
            <a:pPr lvl="1"/>
            <a:r>
              <a:rPr lang="en-US" i="1" dirty="0" err="1" smtClean="0"/>
              <a:t>Codage</a:t>
            </a:r>
            <a:r>
              <a:rPr lang="en-US" i="1" dirty="0" smtClean="0"/>
              <a:t> De</a:t>
            </a:r>
            <a:r>
              <a:rPr lang="en-US" dirty="0" smtClean="0"/>
              <a:t> means Coding For</a:t>
            </a:r>
            <a:endParaRPr lang="en-US" i="1" dirty="0" smtClean="0"/>
          </a:p>
          <a:p>
            <a:pPr lvl="1"/>
            <a:r>
              <a:rPr lang="en-US" i="1" dirty="0" err="1" smtClean="0"/>
              <a:t>Taille</a:t>
            </a:r>
            <a:r>
              <a:rPr lang="en-US" dirty="0" smtClean="0"/>
              <a:t> means Size</a:t>
            </a:r>
          </a:p>
          <a:p>
            <a:pPr lvl="1"/>
            <a:r>
              <a:rPr lang="en-US" i="1" dirty="0" smtClean="0"/>
              <a:t>Destination</a:t>
            </a:r>
            <a:r>
              <a:rPr lang="en-US" dirty="0" smtClean="0"/>
              <a:t> &amp; </a:t>
            </a:r>
            <a:r>
              <a:rPr lang="en-US" i="1" dirty="0" smtClean="0"/>
              <a:t>Source</a:t>
            </a:r>
            <a:r>
              <a:rPr lang="en-US" dirty="0" smtClean="0"/>
              <a:t> mean Destination &amp; Source</a:t>
            </a:r>
          </a:p>
          <a:p>
            <a:pPr lvl="1"/>
            <a:r>
              <a:rPr lang="en-US" i="1" dirty="0" err="1" smtClean="0"/>
              <a:t>Registre</a:t>
            </a:r>
            <a:r>
              <a:rPr lang="en-US" dirty="0" smtClean="0"/>
              <a:t> means Register</a:t>
            </a:r>
          </a:p>
          <a:p>
            <a:pPr lvl="1"/>
            <a:r>
              <a:rPr lang="en-US" i="1" dirty="0" smtClean="0"/>
              <a:t>Mode </a:t>
            </a:r>
            <a:r>
              <a:rPr lang="en-US" i="1" dirty="0" err="1" smtClean="0"/>
              <a:t>d’adressage</a:t>
            </a:r>
            <a:r>
              <a:rPr lang="en-US" i="1" dirty="0" smtClean="0"/>
              <a:t> </a:t>
            </a:r>
            <a:r>
              <a:rPr lang="en-US" dirty="0" smtClean="0"/>
              <a:t>means Addressing Mode</a:t>
            </a:r>
          </a:p>
          <a:p>
            <a:pPr lvl="1"/>
            <a:r>
              <a:rPr lang="en-US" i="1" dirty="0" err="1" smtClean="0"/>
              <a:t>Numéro</a:t>
            </a:r>
            <a:r>
              <a:rPr lang="en-US" i="1" dirty="0" smtClean="0"/>
              <a:t> </a:t>
            </a:r>
            <a:r>
              <a:rPr lang="en-US" dirty="0" smtClean="0"/>
              <a:t>means Number</a:t>
            </a:r>
          </a:p>
          <a:p>
            <a:r>
              <a:rPr lang="en-US" dirty="0" smtClean="0"/>
              <a:t>Addressing mode abbreviations</a:t>
            </a:r>
          </a:p>
          <a:p>
            <a:pPr lvl="1"/>
            <a:r>
              <a:rPr lang="en-US" dirty="0" err="1" smtClean="0"/>
              <a:t>Abs.W</a:t>
            </a:r>
            <a:r>
              <a:rPr lang="en-US" dirty="0" smtClean="0"/>
              <a:t> and </a:t>
            </a:r>
            <a:r>
              <a:rPr lang="en-US" dirty="0" err="1" smtClean="0"/>
              <a:t>Abs.L</a:t>
            </a:r>
            <a:r>
              <a:rPr lang="en-US" dirty="0" smtClean="0"/>
              <a:t> are for Absolute (near &amp; far) depending on how big is the actual address used (Word or less / </a:t>
            </a:r>
            <a:r>
              <a:rPr lang="en-US" dirty="0" err="1" smtClean="0"/>
              <a:t>Longword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Imm</a:t>
            </a:r>
            <a:r>
              <a:rPr lang="en-US" dirty="0" smtClean="0"/>
              <a:t> means Immediate (like when you use the pound sign)</a:t>
            </a:r>
          </a:p>
          <a:p>
            <a:pPr lvl="1"/>
            <a:endParaRPr lang="en-US" i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general rules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MOVE.L D4, D5</a:t>
            </a:r>
          </a:p>
          <a:p>
            <a:pPr lvl="1"/>
            <a:r>
              <a:rPr lang="en-US" dirty="0" smtClean="0"/>
              <a:t>00 10 101 000 000 100  ($2A04)</a:t>
            </a:r>
          </a:p>
          <a:p>
            <a:r>
              <a:rPr lang="en-US" dirty="0" smtClean="0"/>
              <a:t>MOVE.W 8(A6), $1234</a:t>
            </a:r>
          </a:p>
          <a:p>
            <a:pPr lvl="1"/>
            <a:r>
              <a:rPr lang="en-US" dirty="0" smtClean="0"/>
              <a:t>00 11 000 111 101 110  ($31EE)</a:t>
            </a:r>
            <a:br>
              <a:rPr lang="en-US" dirty="0" smtClean="0"/>
            </a:br>
            <a:r>
              <a:rPr lang="en-US" dirty="0" smtClean="0"/>
              <a:t>0001 0010 0011 0100    ($1234)</a:t>
            </a:r>
            <a:br>
              <a:rPr lang="en-US" dirty="0" smtClean="0"/>
            </a:br>
            <a:r>
              <a:rPr lang="en-US" dirty="0" smtClean="0"/>
              <a:t>0000 0000 0000 1000    ($0008)</a:t>
            </a:r>
          </a:p>
          <a:p>
            <a:r>
              <a:rPr lang="en-US" dirty="0" smtClean="0"/>
              <a:t>MOVE.L #AB, D1</a:t>
            </a:r>
          </a:p>
          <a:p>
            <a:pPr lvl="1"/>
            <a:r>
              <a:rPr lang="en-US" dirty="0" smtClean="0"/>
              <a:t>00 10 001 000 111 100  ($223C)</a:t>
            </a:r>
            <a:br>
              <a:rPr lang="en-US" dirty="0" smtClean="0"/>
            </a:br>
            <a:r>
              <a:rPr lang="en-US" dirty="0" smtClean="0"/>
              <a:t>0000 0000 0000 0000    ($0000)</a:t>
            </a:r>
            <a:br>
              <a:rPr lang="en-US" dirty="0" smtClean="0"/>
            </a:br>
            <a:r>
              <a:rPr lang="en-US" dirty="0" smtClean="0"/>
              <a:t>0000 0000 1010 1011    ($00AB)</a:t>
            </a:r>
          </a:p>
          <a:p>
            <a:pPr lvl="1"/>
            <a:r>
              <a:rPr lang="en-US" dirty="0" smtClean="0"/>
              <a:t>Note that since we said we were moving L, the immediate number has to be written as a </a:t>
            </a:r>
            <a:r>
              <a:rPr lang="en-US" dirty="0" err="1" smtClean="0"/>
              <a:t>longword</a:t>
            </a:r>
            <a:r>
              <a:rPr lang="en-US" dirty="0" smtClean="0"/>
              <a:t> even though it fits a Byte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with move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311</TotalTime>
  <Words>1405</Words>
  <Application>Microsoft Office PowerPoint</Application>
  <PresentationFormat>On-screen Show (4:3)</PresentationFormat>
  <Paragraphs>141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7 - Code Production</vt:lpstr>
      <vt:lpstr>Introduction</vt:lpstr>
      <vt:lpstr>Example</vt:lpstr>
      <vt:lpstr>?!?!?!?!?!?!?!?!?!</vt:lpstr>
      <vt:lpstr>What’s the point?</vt:lpstr>
      <vt:lpstr>Coding an instruction</vt:lpstr>
      <vt:lpstr>How to code an address</vt:lpstr>
      <vt:lpstr>Coding general rules</vt:lpstr>
      <vt:lpstr>Some examples with move</vt:lpstr>
      <vt:lpstr>Notes on the 3 Adds</vt:lpstr>
      <vt:lpstr>Branching issues</vt:lpstr>
      <vt:lpstr>Object and Executable code</vt:lpstr>
      <vt:lpstr>How does it work?</vt:lpstr>
      <vt:lpstr>Phase 1 of compilation: Creating object files</vt:lpstr>
      <vt:lpstr>Phase 2: Linking</vt:lpstr>
      <vt:lpstr>Coding branching &amp; RTS</vt:lpstr>
      <vt:lpstr>Other instructions</vt:lpstr>
      <vt:lpstr>A good example!</vt:lpstr>
      <vt:lpstr>Step 1: Compiling</vt:lpstr>
      <vt:lpstr>Step 1 results</vt:lpstr>
      <vt:lpstr>Step 2: Linking</vt:lpstr>
      <vt:lpstr>Final result</vt:lpstr>
    </vt:vector>
  </TitlesOfParts>
  <Company>Stevens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6 - The Execution Block</dc:title>
  <dc:creator>Steven Gabarró</dc:creator>
  <cp:lastModifiedBy>User1</cp:lastModifiedBy>
  <cp:revision>7</cp:revision>
  <cp:lastPrinted>2010-11-22T01:14:55Z</cp:lastPrinted>
  <dcterms:created xsi:type="dcterms:W3CDTF">2010-11-21T21:31:05Z</dcterms:created>
  <dcterms:modified xsi:type="dcterms:W3CDTF">2016-09-26T09:54:07Z</dcterms:modified>
</cp:coreProperties>
</file>