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93" r:id="rId3"/>
    <p:sldId id="297" r:id="rId4"/>
    <p:sldId id="318" r:id="rId5"/>
    <p:sldId id="290" r:id="rId6"/>
    <p:sldId id="298" r:id="rId7"/>
    <p:sldId id="304" r:id="rId8"/>
    <p:sldId id="307" r:id="rId9"/>
    <p:sldId id="303" r:id="rId10"/>
    <p:sldId id="31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9"/>
    <p:restoredTop sz="81319"/>
  </p:normalViewPr>
  <p:slideViewPr>
    <p:cSldViewPr snapToGrid="0" snapToObjects="1">
      <p:cViewPr varScale="1">
        <p:scale>
          <a:sx n="102" d="100"/>
          <a:sy n="102" d="100"/>
        </p:scale>
        <p:origin x="792" y="176"/>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a:t>
            </a:fld>
            <a:endParaRPr lang="en-US"/>
          </a:p>
        </p:txBody>
      </p:sp>
    </p:spTree>
    <p:extLst>
      <p:ext uri="{BB962C8B-B14F-4D97-AF65-F5344CB8AC3E}">
        <p14:creationId xmlns:p14="http://schemas.microsoft.com/office/powerpoint/2010/main" val="51785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5</a:t>
            </a:fld>
            <a:endParaRPr lang="en-US"/>
          </a:p>
        </p:txBody>
      </p:sp>
    </p:spTree>
    <p:extLst>
      <p:ext uri="{BB962C8B-B14F-4D97-AF65-F5344CB8AC3E}">
        <p14:creationId xmlns:p14="http://schemas.microsoft.com/office/powerpoint/2010/main" val="95174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E5BF2-958E-C046-BF29-292B866F6174}"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AF4CE-141C-DC47-9008-5B4B1F0A7D85}"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AF896-36E1-AA4C-8003-E740CA2951DD}"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C60F0-E4AB-8649-A7AD-F034E29CB4B4}"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79F-35E7-2044-97C4-8F98563C1D62}"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4F212-CAFC-8141-B33C-DF253D11DEC3}" type="datetime1">
              <a:rPr lang="en-US" smtClean="0"/>
              <a:t>8/20/18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D82122-DA01-024F-8E96-9B199A3A0F71}" type="datetime1">
              <a:rPr lang="en-US" smtClean="0"/>
              <a:t>8/20/18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6A588D-A897-D14C-86D6-EDE051E6FEBF}" type="datetime1">
              <a:rPr lang="en-US" smtClean="0"/>
              <a:t>8/20/18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9DA4C3-D6B6-D945-9072-EB4A0868CAF3}" type="datetime1">
              <a:rPr lang="en-US" smtClean="0"/>
              <a:t>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8F98DF-3180-6A40-8F08-053D22E56213}" type="datetime1">
              <a:rPr lang="en-US" smtClean="0"/>
              <a:t>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4F7AD-8134-5544-824E-5C4269AA4CDE}" type="datetime1">
              <a:rPr lang="en-US" smtClean="0"/>
              <a:t>8/20/18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7F0F33-7C63-A34E-88FA-27C7DD9E9E16}" type="datetime1">
              <a:rPr lang="en-US" smtClean="0"/>
              <a:t>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Introduction</a:t>
            </a:r>
          </a:p>
        </p:txBody>
      </p:sp>
      <p:sp>
        <p:nvSpPr>
          <p:cNvPr id="3" name="Subtitle 2"/>
          <p:cNvSpPr>
            <a:spLocks noGrp="1"/>
          </p:cNvSpPr>
          <p:nvPr>
            <p:ph type="subTitle"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US" dirty="0"/>
              <a:t>Some lectures will come with accompanying slides discussing research and reference materials. I highly suggest that you read all material suggested.</a:t>
            </a:r>
          </a:p>
          <a:p>
            <a:r>
              <a:rPr lang="en-US" dirty="0"/>
              <a:t>It is </a:t>
            </a:r>
            <a:r>
              <a:rPr lang="en-US" b="1" dirty="0"/>
              <a:t>highly beneficial</a:t>
            </a:r>
            <a:r>
              <a:rPr lang="en-US" dirty="0"/>
              <a:t> to read both the lectures slides and reference material before class as a form of preparation.</a:t>
            </a:r>
          </a:p>
          <a:p>
            <a:r>
              <a:rPr lang="en-US" dirty="0"/>
              <a:t>For many assignments and parts of your final project, you will be expected to read some form of documentation in order to learn how to use a particular technology or package.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336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Introduction</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9260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be covering in this course?</a:t>
            </a:r>
          </a:p>
        </p:txBody>
      </p:sp>
      <p:sp>
        <p:nvSpPr>
          <p:cNvPr id="3" name="Content Placeholder 2"/>
          <p:cNvSpPr>
            <a:spLocks noGrp="1"/>
          </p:cNvSpPr>
          <p:nvPr>
            <p:ph idx="1"/>
          </p:nvPr>
        </p:nvSpPr>
        <p:spPr/>
        <p:txBody>
          <a:bodyPr/>
          <a:lstStyle/>
          <a:p>
            <a:r>
              <a:rPr lang="en-US" dirty="0"/>
              <a:t>In this course, we will be taking our knowledge of basic website development and applying those principals to more complex web applications with modern technology.</a:t>
            </a:r>
          </a:p>
          <a:p>
            <a:pPr marL="544068" lvl="1" indent="-342900">
              <a:buFont typeface="+mj-lt"/>
              <a:buAutoNum type="arabicPeriod"/>
            </a:pPr>
            <a:r>
              <a:rPr lang="en-US" dirty="0"/>
              <a:t>You will be learning advanced CSS techniques</a:t>
            </a:r>
          </a:p>
          <a:p>
            <a:pPr marL="544068" lvl="1" indent="-342900">
              <a:buFont typeface="+mj-lt"/>
              <a:buAutoNum type="arabicPeriod"/>
            </a:pPr>
            <a:r>
              <a:rPr lang="en-US" dirty="0"/>
              <a:t>You will be subject to more detailed security issues</a:t>
            </a:r>
          </a:p>
          <a:p>
            <a:pPr marL="544068" lvl="1" indent="-342900">
              <a:buFont typeface="+mj-lt"/>
              <a:buAutoNum type="arabicPeriod"/>
            </a:pPr>
            <a:r>
              <a:rPr lang="en-US" dirty="0"/>
              <a:t>You will learn to split up backend and frontend components through the use of JavaScript frameworks</a:t>
            </a:r>
          </a:p>
          <a:p>
            <a:pPr marL="544068" lvl="1" indent="-342900">
              <a:buFont typeface="+mj-lt"/>
              <a:buAutoNum type="arabicPeriod"/>
            </a:pPr>
            <a:r>
              <a:rPr lang="en-US" dirty="0"/>
              <a:t>You will learn to use modern technology and multiple processes to achieve very fast web applications.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4331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will we cover this material?</a:t>
            </a:r>
          </a:p>
        </p:txBody>
      </p:sp>
      <p:sp>
        <p:nvSpPr>
          <p:cNvPr id="3" name="Content Placeholder 2"/>
          <p:cNvSpPr>
            <a:spLocks noGrp="1"/>
          </p:cNvSpPr>
          <p:nvPr>
            <p:ph idx="1"/>
          </p:nvPr>
        </p:nvSpPr>
        <p:spPr/>
        <p:txBody>
          <a:bodyPr/>
          <a:lstStyle/>
          <a:p>
            <a:r>
              <a:rPr lang="en-US" dirty="0"/>
              <a:t>Throughout the semester, we will be learning about our new technologies and skills with assignments focused on each week’s content.</a:t>
            </a:r>
          </a:p>
          <a:p>
            <a:r>
              <a:rPr lang="en-US" dirty="0"/>
              <a:t>Most weeks, we will be seeing how our technologies end up playing a role in a single page application environment. The end goal of this course is to submit a single page application that works in a distributed-worker environment.</a:t>
            </a:r>
          </a:p>
          <a:p>
            <a:r>
              <a:rPr lang="en-US" dirty="0"/>
              <a:t>Each week, we will also be covering an industry-topic. This will be a 15 – 30 minute introduction to a technology, strategy, or tool you will use extensively during the course of your time working in the industry as a developer.</a:t>
            </a:r>
          </a:p>
          <a:p>
            <a:r>
              <a:rPr lang="en-US" dirty="0"/>
              <a:t>The general format of each lecture will be 90 minutes of lecture and discussion, followed by assignment work.</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9640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normAutofit/>
          </a:bodyPr>
          <a:lstStyle/>
          <a:p>
            <a:r>
              <a:rPr lang="en-US" dirty="0"/>
              <a:t>Assignments: 50%</a:t>
            </a:r>
          </a:p>
          <a:p>
            <a:pPr lvl="1"/>
            <a:r>
              <a:rPr lang="en-US" dirty="0"/>
              <a:t>Assignments will be weighted equally</a:t>
            </a:r>
          </a:p>
          <a:p>
            <a:pPr lvl="1"/>
            <a:r>
              <a:rPr lang="en-US" dirty="0"/>
              <a:t>Assignments will be given most weeks of the course</a:t>
            </a:r>
          </a:p>
          <a:p>
            <a:r>
              <a:rPr lang="en-US" dirty="0"/>
              <a:t>Final Project Implementation Plan: 5%</a:t>
            </a:r>
          </a:p>
          <a:p>
            <a:pPr lvl="1"/>
            <a:r>
              <a:rPr lang="en-US" dirty="0"/>
              <a:t>Students will form groups to create a web application, and and create an implementation plan detailing all the technology they will be using to create the application. Each group will meeting with the professor to discuss their plan. </a:t>
            </a:r>
          </a:p>
          <a:p>
            <a:r>
              <a:rPr lang="en-US" dirty="0"/>
              <a:t>Final Project: 45%</a:t>
            </a:r>
          </a:p>
          <a:p>
            <a:pPr lvl="1"/>
            <a:r>
              <a:rPr lang="en-US" dirty="0"/>
              <a:t>For the final project, students will create a web application with multiple backend and frontend components working together, as well as present all aspects of the product to the class.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029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a:t>
            </a:r>
            <a:r>
              <a:rPr lang="en-US" i="1" dirty="0"/>
              <a:t>do</a:t>
            </a:r>
            <a:r>
              <a:rPr lang="en-US" dirty="0"/>
              <a:t> in this course?</a:t>
            </a:r>
          </a:p>
        </p:txBody>
      </p:sp>
      <p:sp>
        <p:nvSpPr>
          <p:cNvPr id="3" name="Content Placeholder 2"/>
          <p:cNvSpPr>
            <a:spLocks noGrp="1"/>
          </p:cNvSpPr>
          <p:nvPr>
            <p:ph idx="1"/>
          </p:nvPr>
        </p:nvSpPr>
        <p:spPr/>
        <p:txBody>
          <a:bodyPr/>
          <a:lstStyle/>
          <a:p>
            <a:r>
              <a:rPr lang="en-US" dirty="0"/>
              <a:t>In this course, you will:</a:t>
            </a:r>
          </a:p>
          <a:p>
            <a:pPr lvl="1"/>
            <a:r>
              <a:rPr lang="en-US" dirty="0"/>
              <a:t>Complete many assignments that will assess your understanding of the topics covered in class. These will be programming assignments that you will begin in class most weeks.</a:t>
            </a:r>
          </a:p>
          <a:p>
            <a:pPr lvl="1"/>
            <a:r>
              <a:rPr lang="en-US" dirty="0"/>
              <a:t>Form a group and come up with an idea for a full web application to use as your final project, which you will submit in the form of a final project proposal.</a:t>
            </a:r>
          </a:p>
          <a:p>
            <a:pPr lvl="1"/>
            <a:r>
              <a:rPr lang="en-US" dirty="0"/>
              <a:t>Create an implementation plan and discuss it with the professor.</a:t>
            </a:r>
          </a:p>
          <a:p>
            <a:pPr lvl="1"/>
            <a:r>
              <a:rPr lang="en-US" dirty="0"/>
              <a:t>Give a technical presentation demonstrating your project result.</a:t>
            </a:r>
          </a:p>
          <a:p>
            <a:pPr lvl="1"/>
            <a:r>
              <a:rPr lang="en-US" dirty="0"/>
              <a:t>Submit your final project code.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6854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assignments like?</a:t>
            </a:r>
          </a:p>
        </p:txBody>
      </p:sp>
      <p:sp>
        <p:nvSpPr>
          <p:cNvPr id="3" name="Content Placeholder 2"/>
          <p:cNvSpPr>
            <a:spLocks noGrp="1"/>
          </p:cNvSpPr>
          <p:nvPr>
            <p:ph idx="1"/>
          </p:nvPr>
        </p:nvSpPr>
        <p:spPr/>
        <p:txBody>
          <a:bodyPr/>
          <a:lstStyle/>
          <a:p>
            <a:r>
              <a:rPr lang="en-US" dirty="0"/>
              <a:t>There will be assignments generally every-other week, designed to make you practice the material that we have been discussing in class. Non-coding assignments will be given a week to complete.</a:t>
            </a:r>
          </a:p>
          <a:p>
            <a:r>
              <a:rPr lang="en-US" dirty="0"/>
              <a:t>Each assignment will give you a good foundation for the technologies and techniques you will use for the final project.</a:t>
            </a:r>
          </a:p>
          <a:p>
            <a:r>
              <a:rPr lang="en-US" dirty="0"/>
              <a:t>Assignments are incremental: you will be carrying techniques from earlier assignments into later assignments.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029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final project like?</a:t>
            </a:r>
          </a:p>
        </p:txBody>
      </p:sp>
      <p:sp>
        <p:nvSpPr>
          <p:cNvPr id="3" name="Content Placeholder 2"/>
          <p:cNvSpPr>
            <a:spLocks noGrp="1"/>
          </p:cNvSpPr>
          <p:nvPr>
            <p:ph idx="1"/>
          </p:nvPr>
        </p:nvSpPr>
        <p:spPr/>
        <p:txBody>
          <a:bodyPr/>
          <a:lstStyle/>
          <a:p>
            <a:r>
              <a:rPr lang="en-US" dirty="0"/>
              <a:t>For your final project, you will create a complex web application that fulfills all of the following: </a:t>
            </a:r>
          </a:p>
          <a:p>
            <a:pPr lvl="1"/>
            <a:r>
              <a:rPr lang="en-US" dirty="0"/>
              <a:t>Uses a frontend framework to create a single page application</a:t>
            </a:r>
          </a:p>
          <a:p>
            <a:pPr lvl="1"/>
            <a:r>
              <a:rPr lang="en-US" dirty="0"/>
              <a:t>Has a responsive design so that the same view works across all sizes of devices</a:t>
            </a:r>
          </a:p>
          <a:p>
            <a:pPr lvl="1"/>
            <a:r>
              <a:rPr lang="en-US" dirty="0"/>
              <a:t>Runs multiple processes through use of a worker and a web server.</a:t>
            </a:r>
          </a:p>
          <a:p>
            <a:pPr lvl="1"/>
            <a:r>
              <a:rPr lang="en-US" dirty="0"/>
              <a:t>Uses </a:t>
            </a:r>
            <a:r>
              <a:rPr lang="en-US" b="1" dirty="0"/>
              <a:t>at least</a:t>
            </a:r>
            <a:r>
              <a:rPr lang="en-US" dirty="0"/>
              <a:t> two technologies not covered in the course and integrate it into your technology stack.</a:t>
            </a:r>
          </a:p>
          <a:p>
            <a:pPr lvl="1"/>
            <a:r>
              <a:rPr lang="en-US" dirty="0"/>
              <a:t>Can defend against more complex security attacks</a:t>
            </a:r>
          </a:p>
          <a:p>
            <a:pPr lvl="1"/>
            <a:r>
              <a:rPr lang="en-US" dirty="0"/>
              <a:t>Uses a NoSQL database</a:t>
            </a:r>
          </a:p>
          <a:p>
            <a:pPr lvl="1"/>
            <a:r>
              <a:rPr lang="en-US" dirty="0"/>
              <a:t>Extensively uses AJAX</a:t>
            </a:r>
          </a:p>
          <a:p>
            <a:pPr lvl="1"/>
            <a:r>
              <a:rPr lang="en-US" dirty="0"/>
              <a:t>Performs DOM Manipulation and event handling through jQuery or other frameworks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590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Policies and Notes</a:t>
            </a:r>
          </a:p>
        </p:txBody>
      </p:sp>
      <p:sp>
        <p:nvSpPr>
          <p:cNvPr id="3" name="Content Placeholder 2"/>
          <p:cNvSpPr>
            <a:spLocks noGrp="1"/>
          </p:cNvSpPr>
          <p:nvPr>
            <p:ph idx="1"/>
          </p:nvPr>
        </p:nvSpPr>
        <p:spPr/>
        <p:txBody>
          <a:bodyPr>
            <a:normAutofit lnSpcReduction="10000"/>
          </a:bodyPr>
          <a:lstStyle/>
          <a:p>
            <a:r>
              <a:rPr lang="en-US" dirty="0"/>
              <a:t>You will have ample time to complete each assignment, so lateness will be harshly penalized:</a:t>
            </a:r>
          </a:p>
          <a:p>
            <a:pPr lvl="1"/>
            <a:r>
              <a:rPr lang="en-US" dirty="0"/>
              <a:t>Late assignments will receive a 15 point reduction per day; </a:t>
            </a:r>
            <a:r>
              <a:rPr lang="en-US" b="1" dirty="0"/>
              <a:t>this penalty starts the second your assignment is late.</a:t>
            </a:r>
          </a:p>
          <a:p>
            <a:pPr lvl="1"/>
            <a:r>
              <a:rPr lang="en-US" dirty="0"/>
              <a:t>There is no lateness tolerated on final project components; if you miss a deadline, you will receive a 0 for that component.</a:t>
            </a:r>
          </a:p>
          <a:p>
            <a:pPr lvl="1"/>
            <a:r>
              <a:rPr lang="en-US" b="1" dirty="0"/>
              <a:t>If some extenuating circumstance occurs that will cause you to be late, and you know in advance that it will cause you to be late, reach out to me as soon as possible.</a:t>
            </a:r>
          </a:p>
          <a:p>
            <a:r>
              <a:rPr lang="en-US" dirty="0"/>
              <a:t>In lieu of a textbook, assignments may suggest research material to assist in their completion. It is beneficial to read the assignments and any suggested research material when the material is posted.</a:t>
            </a:r>
          </a:p>
          <a:p>
            <a:r>
              <a:rPr lang="en-US" dirty="0"/>
              <a:t>If you are having a group issue during the final project period, you must reach out to me </a:t>
            </a:r>
            <a:r>
              <a:rPr lang="en-US" b="1" dirty="0"/>
              <a:t>as soon as possible</a:t>
            </a:r>
            <a:r>
              <a:rPr lang="en-US" dirty="0"/>
              <a:t>; it is much easier for everyone to resolve issues early and amicably than let them destroy a group as the deadline approaches.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527232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3199</TotalTime>
  <Words>944</Words>
  <Application>Microsoft Macintosh PowerPoint</Application>
  <PresentationFormat>Widescreen</PresentationFormat>
  <Paragraphs>66</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Course Introduction</vt:lpstr>
      <vt:lpstr>Course Introduction</vt:lpstr>
      <vt:lpstr>What will we be covering in this course?</vt:lpstr>
      <vt:lpstr>How will we cover this material?</vt:lpstr>
      <vt:lpstr>Grade Breakdown</vt:lpstr>
      <vt:lpstr>What will we do in this course?</vt:lpstr>
      <vt:lpstr>What are assignments like?</vt:lpstr>
      <vt:lpstr>What is the final project like?</vt:lpstr>
      <vt:lpstr>General Policies and Notes</vt:lpstr>
      <vt:lpstr>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278</cp:revision>
  <cp:lastPrinted>2016-01-25T01:43:58Z</cp:lastPrinted>
  <dcterms:created xsi:type="dcterms:W3CDTF">2015-08-31T04:24:31Z</dcterms:created>
  <dcterms:modified xsi:type="dcterms:W3CDTF">2018-08-20T04:06:20Z</dcterms:modified>
</cp:coreProperties>
</file>