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336" r:id="rId3"/>
    <p:sldId id="337" r:id="rId4"/>
    <p:sldId id="338" r:id="rId5"/>
    <p:sldId id="339" r:id="rId6"/>
    <p:sldId id="340" r:id="rId7"/>
    <p:sldId id="341" r:id="rId8"/>
    <p:sldId id="323" r:id="rId9"/>
    <p:sldId id="325" r:id="rId10"/>
    <p:sldId id="326" r:id="rId11"/>
    <p:sldId id="327" r:id="rId12"/>
    <p:sldId id="328" r:id="rId13"/>
    <p:sldId id="329" r:id="rId14"/>
    <p:sldId id="330" r:id="rId15"/>
    <p:sldId id="331" r:id="rId16"/>
    <p:sldId id="332" r:id="rId17"/>
    <p:sldId id="333" r:id="rId18"/>
    <p:sldId id="334" r:id="rId19"/>
    <p:sldId id="335" r:id="rId20"/>
    <p:sldId id="342" r:id="rId21"/>
    <p:sldId id="263" r:id="rId22"/>
    <p:sldId id="264" r:id="rId23"/>
    <p:sldId id="265" r:id="rId24"/>
    <p:sldId id="266" r:id="rId25"/>
    <p:sldId id="270" r:id="rId26"/>
    <p:sldId id="272" r:id="rId27"/>
    <p:sldId id="273" r:id="rId28"/>
    <p:sldId id="274" r:id="rId29"/>
    <p:sldId id="276" r:id="rId30"/>
    <p:sldId id="275" r:id="rId31"/>
    <p:sldId id="271" r:id="rId32"/>
    <p:sldId id="277"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7" r:id="rId71"/>
    <p:sldId id="318" r:id="rId72"/>
    <p:sldId id="319" r:id="rId73"/>
    <p:sldId id="320" r:id="rId74"/>
    <p:sldId id="321" r:id="rId75"/>
    <p:sldId id="322"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4"/>
    <p:restoredTop sz="76923"/>
  </p:normalViewPr>
  <p:slideViewPr>
    <p:cSldViewPr snapToGrid="0" snapToObjects="1">
      <p:cViewPr varScale="1">
        <p:scale>
          <a:sx n="96" d="100"/>
          <a:sy n="96" d="100"/>
        </p:scale>
        <p:origin x="848"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50</a:t>
            </a:fld>
            <a:endParaRPr lang="en-US"/>
          </a:p>
        </p:txBody>
      </p:sp>
    </p:spTree>
    <p:extLst>
      <p:ext uri="{BB962C8B-B14F-4D97-AF65-F5344CB8AC3E}">
        <p14:creationId xmlns:p14="http://schemas.microsoft.com/office/powerpoint/2010/main" val="525835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53</a:t>
            </a:fld>
            <a:endParaRPr lang="en-US"/>
          </a:p>
        </p:txBody>
      </p:sp>
    </p:spTree>
    <p:extLst>
      <p:ext uri="{BB962C8B-B14F-4D97-AF65-F5344CB8AC3E}">
        <p14:creationId xmlns:p14="http://schemas.microsoft.com/office/powerpoint/2010/main" val="14103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8</a:t>
            </a:fld>
            <a:endParaRPr lang="en-US"/>
          </a:p>
        </p:txBody>
      </p:sp>
    </p:spTree>
    <p:extLst>
      <p:ext uri="{BB962C8B-B14F-4D97-AF65-F5344CB8AC3E}">
        <p14:creationId xmlns:p14="http://schemas.microsoft.com/office/powerpoint/2010/main" val="343386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have to understand in web programming out is </a:t>
            </a:r>
            <a:r>
              <a:rPr lang="en-US" i="1" dirty="0"/>
              <a:t>what actually happens when we use the web?</a:t>
            </a:r>
            <a:endParaRPr lang="en-US" i="0" baseline="0" dirty="0"/>
          </a:p>
          <a:p>
            <a:endParaRPr lang="en-US" dirty="0"/>
          </a:p>
          <a:p>
            <a:r>
              <a:rPr lang="en-US" dirty="0"/>
              <a:t>Everything accessible</a:t>
            </a:r>
            <a:r>
              <a:rPr lang="en-US" baseline="0" dirty="0"/>
              <a:t> on the internet follows a very simple pattern: somebody (or something, like a program) makes a request, and a server returns a response. Most problems we will face in web programming can be seen as a sort of handshake: you will look at what data you have and know, and figure out how to turn that into what data you need it to become. </a:t>
            </a:r>
          </a:p>
          <a:p>
            <a:br>
              <a:rPr lang="en-US" baseline="0" dirty="0"/>
            </a:br>
            <a:r>
              <a:rPr lang="en-US" baseline="0" dirty="0"/>
              <a:t>A request is some form of a question. When we go to a web page, we’re actually sending a server somewhere a request to receive some sort of data. Your job as a web programmer is to figure out how to work facilitate this communication between users and the data they want. You’re essentially acting as a translator for people to get the information that they’re looking for. The web is all about communication, even in its programming.</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33</a:t>
            </a:fld>
            <a:endParaRPr lang="en-US"/>
          </a:p>
        </p:txBody>
      </p:sp>
    </p:spTree>
    <p:extLst>
      <p:ext uri="{BB962C8B-B14F-4D97-AF65-F5344CB8AC3E}">
        <p14:creationId xmlns:p14="http://schemas.microsoft.com/office/powerpoint/2010/main" val="128928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we’re not actually programming in the backend yet</a:t>
            </a:r>
            <a:r>
              <a:rPr lang="en-US" baseline="0" dirty="0"/>
              <a:t> and dealing with sending requests and receiving responses, it’s important to have an understanding of what’s inside of a request. Keeping this in the back of our minds will make things much easier later on down the line.</a:t>
            </a:r>
          </a:p>
          <a:p>
            <a:endParaRPr lang="en-US" baseline="0" dirty="0"/>
          </a:p>
          <a:p>
            <a:r>
              <a:rPr lang="en-US" baseline="0" dirty="0"/>
              <a:t>When a user navigates to a </a:t>
            </a:r>
            <a:r>
              <a:rPr lang="en-US" baseline="0" dirty="0" err="1"/>
              <a:t>url</a:t>
            </a:r>
            <a:r>
              <a:rPr lang="en-US" baseline="0" dirty="0"/>
              <a:t>, the browser composes a request to send to a server on the user’s behalf. This request has a bunch of data, such as what page the user is asking for, what type of content the user expects to get back, and other data such as cookies that the server may have sent to the user.</a:t>
            </a:r>
          </a:p>
          <a:p>
            <a:endParaRPr lang="en-US" baseline="0" dirty="0"/>
          </a:p>
          <a:p>
            <a:r>
              <a:rPr lang="en-US" baseline="0" dirty="0"/>
              <a:t>On the right side of this slide, I’ve included a request from my computer to Google’s home page.</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35</a:t>
            </a:fld>
            <a:endParaRPr lang="en-US"/>
          </a:p>
        </p:txBody>
      </p:sp>
    </p:spTree>
    <p:extLst>
      <p:ext uri="{BB962C8B-B14F-4D97-AF65-F5344CB8AC3E}">
        <p14:creationId xmlns:p14="http://schemas.microsoft.com/office/powerpoint/2010/main" val="175562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39</a:t>
            </a:fld>
            <a:endParaRPr lang="en-US"/>
          </a:p>
        </p:txBody>
      </p:sp>
    </p:spTree>
    <p:extLst>
      <p:ext uri="{BB962C8B-B14F-4D97-AF65-F5344CB8AC3E}">
        <p14:creationId xmlns:p14="http://schemas.microsoft.com/office/powerpoint/2010/main" val="60137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40</a:t>
            </a:fld>
            <a:endParaRPr lang="en-US"/>
          </a:p>
        </p:txBody>
      </p:sp>
    </p:spTree>
    <p:extLst>
      <p:ext uri="{BB962C8B-B14F-4D97-AF65-F5344CB8AC3E}">
        <p14:creationId xmlns:p14="http://schemas.microsoft.com/office/powerpoint/2010/main" val="923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41</a:t>
            </a:fld>
            <a:endParaRPr lang="en-US"/>
          </a:p>
        </p:txBody>
      </p:sp>
    </p:spTree>
    <p:extLst>
      <p:ext uri="{BB962C8B-B14F-4D97-AF65-F5344CB8AC3E}">
        <p14:creationId xmlns:p14="http://schemas.microsoft.com/office/powerpoint/2010/main" val="34683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talk about our elements.</a:t>
            </a:r>
          </a:p>
          <a:p>
            <a:endParaRPr lang="en-US" baseline="0" dirty="0"/>
          </a:p>
          <a:p>
            <a:r>
              <a:rPr lang="en-US" baseline="0" dirty="0"/>
              <a:t>It turns out that words are pretty versatile and mean dramatically different things depending on how you say or read them. With that in mind, HTML provides a number of tags that markup your text to convey what you want them to convey.</a:t>
            </a:r>
          </a:p>
          <a:p>
            <a:endParaRPr lang="en-US" baseline="0" dirty="0"/>
          </a:p>
          <a:p>
            <a:r>
              <a:rPr lang="en-US" baseline="0" dirty="0"/>
              <a:t>There are 6 headings tags. The heading is your headline, the main point, what something is about. Not only can a heading describe a page, but it can describe a component on your page; you can have a heading that represents your website’s title, but you can also have a heading that acts as an equally important title for some type of content on your page. </a:t>
            </a:r>
          </a:p>
          <a:p>
            <a:r>
              <a:rPr lang="en-US" baseline="0" dirty="0"/>
              <a:t>	What are some examples of headings that you can think of? (write on the board; </a:t>
            </a:r>
            <a:r>
              <a:rPr lang="en-US" baseline="0" dirty="0" err="1"/>
              <a:t>preseed</a:t>
            </a:r>
            <a:r>
              <a:rPr lang="en-US" baseline="0" dirty="0"/>
              <a:t> with “article titles”, “product names”, “labeling content” if they’re struggling)</a:t>
            </a:r>
          </a:p>
          <a:p>
            <a:endParaRPr lang="en-US" baseline="0" dirty="0"/>
          </a:p>
          <a:p>
            <a:r>
              <a:rPr lang="en-US" baseline="0" dirty="0"/>
              <a:t>Just like how we write in paragraphs for papers, we also have paragraphs in the web. Just like a paper, when we have content that’s a sort of contained and related series of words, we make a paragraph. Thankfully, we don’t have to do that on a sentence level. Paragraphs are block-level elements, which means that by default most </a:t>
            </a:r>
            <a:r>
              <a:rPr lang="en-US" baseline="0" dirty="0" err="1"/>
              <a:t>browers</a:t>
            </a:r>
            <a:r>
              <a:rPr lang="en-US" baseline="0" dirty="0"/>
              <a:t> will break the layout before and after the opening and closing tags of the element. This is majorly significant on the non-style level, however; by being a block level element, it’s saying that this paragraph can act as a self-contained area of text, where everything inside it is related.</a:t>
            </a:r>
          </a:p>
          <a:p>
            <a:endParaRPr lang="en-US" baseline="0" dirty="0"/>
          </a:p>
          <a:p>
            <a:r>
              <a:rPr lang="en-US" baseline="0" dirty="0"/>
              <a:t>While paragraphs are these “block level” elements, spans are the opposite. Spans are something called an “inline element”, and in the case of span they’re just generic containers to mark text inside of other elements as somehow significant. One example of this is wrapping a price inside of a span tag, so that you can add functionality later where you will allow users to convert all prices to a different type of currency.</a:t>
            </a:r>
          </a:p>
          <a:p>
            <a:endParaRPr lang="en-US" baseline="0" dirty="0"/>
          </a:p>
          <a:p>
            <a:r>
              <a:rPr lang="en-US" b="0" i="0" baseline="0" dirty="0"/>
              <a:t>(Write this on the board!!!) </a:t>
            </a:r>
            <a:r>
              <a:rPr lang="en-US" baseline="0" dirty="0"/>
              <a:t>Other important inline elements show you stressing the importance of text in different ways. You can emphasize text the same way that you would emphasize words while speaking; if you wanted to emphasize just how much you enjoyed coffee, you would stress it as: I </a:t>
            </a:r>
            <a:r>
              <a:rPr lang="en-US" i="1" baseline="0" dirty="0"/>
              <a:t>love</a:t>
            </a:r>
            <a:r>
              <a:rPr lang="en-US" i="0" baseline="0" dirty="0"/>
              <a:t> coffee. Similarly, you can stress the importance of something by using the strong tag, which is like how you would say: you want to perform operations inside of parenthesis </a:t>
            </a:r>
            <a:r>
              <a:rPr lang="en-US" b="1" i="0" baseline="0" dirty="0"/>
              <a:t>before</a:t>
            </a:r>
            <a:r>
              <a:rPr lang="en-US" b="0" i="0" baseline="0" dirty="0"/>
              <a:t> you perform operations outside of them. </a:t>
            </a:r>
          </a:p>
          <a:p>
            <a:endParaRPr lang="en-US" b="0" i="0" baseline="0" dirty="0"/>
          </a:p>
          <a:p>
            <a:r>
              <a:rPr lang="en-US" b="0" i="0" baseline="0" dirty="0"/>
              <a:t>We discussed before how different types of content should get markup that describes them accurately Nowadays we have tags ready for addresses, citations, abbreviations, and quotes as well.</a:t>
            </a: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42</a:t>
            </a:fld>
            <a:endParaRPr lang="en-US"/>
          </a:p>
        </p:txBody>
      </p:sp>
    </p:spTree>
    <p:extLst>
      <p:ext uri="{BB962C8B-B14F-4D97-AF65-F5344CB8AC3E}">
        <p14:creationId xmlns:p14="http://schemas.microsoft.com/office/powerpoint/2010/main" val="92049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While we said earlier that you shouldn’t necessarily style your document with HTML, it’s important to realize that you can </a:t>
            </a:r>
            <a:r>
              <a:rPr lang="en-US" i="1" baseline="0" dirty="0"/>
              <a:t>layout</a:t>
            </a:r>
            <a:r>
              <a:rPr lang="en-US" i="0" baseline="0" dirty="0"/>
              <a:t> (hey look, an emphasis!) your content using elements. Like everything else, doing this properly will make your document better laid out, more meaningful, and more accessible.</a:t>
            </a:r>
          </a:p>
          <a:p>
            <a:endParaRPr lang="en-US" i="0" baseline="0" dirty="0"/>
          </a:p>
          <a:p>
            <a:r>
              <a:rPr lang="en-US" baseline="0" dirty="0"/>
              <a:t>A big example of this is using HTML5’s navigation tag. In the world before HTML5, web developers were using all sorts of things to try and layout a document. Ultimately, it was a mess of </a:t>
            </a:r>
            <a:r>
              <a:rPr lang="en-US" baseline="0" dirty="0" err="1"/>
              <a:t>div’s</a:t>
            </a:r>
            <a:r>
              <a:rPr lang="en-US" baseline="0" dirty="0"/>
              <a:t>, unordered lists, and tables to try and format a navigation. It all worked for the display, but there was literally no way besides seeing the document on your browser to make sense of that!</a:t>
            </a:r>
          </a:p>
          <a:p>
            <a:endParaRPr lang="en-US" baseline="0" dirty="0"/>
          </a:p>
          <a:p>
            <a:r>
              <a:rPr lang="en-US" baseline="0" dirty="0"/>
              <a:t>In order to get through that, the HTML5 specification accounted for common elements. Navigational content is placed in a navigation tag, while site content is split up into sections; (like how newspapers can have articles on on the front page, but also have a section for stock info, and another for weather info). Headers and footer tags were added for the same reason; it tells your browser, screen readers, crawlers, and so on that this text is for the header of your layout, or the footer. </a:t>
            </a:r>
          </a:p>
          <a:p>
            <a:endParaRPr lang="en-US" baseline="0" dirty="0"/>
          </a:p>
          <a:p>
            <a:r>
              <a:rPr lang="en-US" baseline="0" dirty="0"/>
              <a:t>What’s great about these tags is that they don’t only have meaning on the document level, but they also have meaning on the level of sections, articles, and so on. They make sense in lots of places, and offer a truly semantically valid approach to describing your data.</a:t>
            </a:r>
          </a:p>
          <a:p>
            <a:endParaRPr lang="en-US" baseline="0" dirty="0"/>
          </a:p>
          <a:p>
            <a:r>
              <a:rPr lang="en-US" baseline="0" dirty="0"/>
              <a:t>The article tag describes an ‘article’ of text, which is like a self contained story (or product, or whatnot). In terms of the web, articles aren’t just</a:t>
            </a:r>
          </a:p>
        </p:txBody>
      </p:sp>
      <p:sp>
        <p:nvSpPr>
          <p:cNvPr id="4" name="Slide Number Placeholder 3"/>
          <p:cNvSpPr>
            <a:spLocks noGrp="1"/>
          </p:cNvSpPr>
          <p:nvPr>
            <p:ph type="sldNum" sz="quarter" idx="10"/>
          </p:nvPr>
        </p:nvSpPr>
        <p:spPr/>
        <p:txBody>
          <a:bodyPr/>
          <a:lstStyle/>
          <a:p>
            <a:fld id="{83145C16-070A-C64A-91F4-136D4B33E94F}" type="slidenum">
              <a:rPr lang="en-US" smtClean="0"/>
              <a:t>43</a:t>
            </a:fld>
            <a:endParaRPr lang="en-US"/>
          </a:p>
        </p:txBody>
      </p:sp>
    </p:spTree>
    <p:extLst>
      <p:ext uri="{BB962C8B-B14F-4D97-AF65-F5344CB8AC3E}">
        <p14:creationId xmlns:p14="http://schemas.microsoft.com/office/powerpoint/2010/main" val="118623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3ECEA-EC27-9641-95C6-905D21164A27}"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F8B43-D299-0742-8F51-8AC46B453CAB}"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3B39E-86E1-BB41-AFF9-3AF13C5C05E0}"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61BED-C99C-8943-A80A-1706574F8CFD}"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DEE-31DD-6743-A96D-1F5D1C68A3AC}" type="datetime1">
              <a:rPr lang="en-US" smtClean="0"/>
              <a:t>8/20/18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320FC-A1B0-EE44-8E7E-76A1B5D87693}" type="datetime1">
              <a:rPr lang="en-US" smtClean="0"/>
              <a:t>8/20/18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7155A-E8BA-974F-BA63-C120B34D4C90}" type="datetime1">
              <a:rPr lang="en-US" smtClean="0"/>
              <a:t>8/20/18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179AF-7396-D54C-8A2C-799EB8CAAE5C}" type="datetime1">
              <a:rPr lang="en-US" smtClean="0"/>
              <a:t>8/20/18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AC3E71-BFED-1049-A773-8877294DED34}" type="datetime1">
              <a:rPr lang="en-US" smtClean="0"/>
              <a:t>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F38274-68CC-A74B-93D5-63163529B72F}" type="datetime1">
              <a:rPr lang="en-US" smtClean="0"/>
              <a:t>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F6FE2-EC04-064B-98DF-9CA35EBA46F4}" type="datetime1">
              <a:rPr lang="en-US" smtClean="0"/>
              <a:t>8/20/18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F6E3FE-F5EB-384B-A34B-8592E460CCAA}" type="datetime1">
              <a:rPr lang="en-US" smtClean="0"/>
              <a:t>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Default_parameter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Template_literal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Object_initializer"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Destructuring_assignmen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Destructuring_assignmen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Operators/Spread_op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ffeegrammer.com/understanding-functional-scop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hyperlink" Target="https://nodejs.org/ap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ongodb.github.io/node-mongodb-native/2.2/api/" TargetMode="External"/><Relationship Id="rId2" Type="http://schemas.openxmlformats.org/officeDocument/2006/relationships/hyperlink" Target="https://blog.codecentric.de/files/2012/12/MongoDB-CheatSheet-v1_0.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org/wiki/How_does_the_Internet_work" TargetMode="External"/><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google.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echsviewer.com/how-to-install-mac-os-x-el-capitan-on-pc-on-virtualbo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validator.w3.org/#validate_by_inpu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reationix/nvm" TargetMode="External"/><Relationship Id="rId2" Type="http://schemas.openxmlformats.org/officeDocument/2006/relationships/hyperlink" Target="https://nodejs.org/en/download/current/" TargetMode="External"/><Relationship Id="rId1" Type="http://schemas.openxmlformats.org/officeDocument/2006/relationships/slideLayout" Target="../slideLayouts/slideLayout2.xml"/><Relationship Id="rId4" Type="http://schemas.openxmlformats.org/officeDocument/2006/relationships/hyperlink" Target="https://github.com/coreybutler/nvm-window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edis.io/"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ES6 and Fundamentals of Web Development</a:t>
            </a:r>
          </a:p>
        </p:txBody>
      </p:sp>
      <p:sp>
        <p:nvSpPr>
          <p:cNvPr id="3" name="Subtitle 2"/>
          <p:cNvSpPr>
            <a:spLocks noGrp="1"/>
          </p:cNvSpPr>
          <p:nvPr>
            <p:ph type="subTitle" idx="1"/>
          </p:nvPr>
        </p:nvSpPr>
        <p:spPr/>
        <p:txBody>
          <a:bodyPr/>
          <a:lstStyle/>
          <a:p>
            <a:r>
              <a:rPr lang="en-US" dirty="0"/>
              <a:t>CS-554 – Web Programming</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async</a:t>
            </a:r>
            <a:r>
              <a:rPr lang="en-US" dirty="0"/>
              <a:t> / await?</a:t>
            </a:r>
          </a:p>
        </p:txBody>
      </p:sp>
      <p:sp>
        <p:nvSpPr>
          <p:cNvPr id="3" name="Content Placeholder 2"/>
          <p:cNvSpPr>
            <a:spLocks noGrp="1"/>
          </p:cNvSpPr>
          <p:nvPr>
            <p:ph idx="1"/>
          </p:nvPr>
        </p:nvSpPr>
        <p:spPr/>
        <p:txBody>
          <a:bodyPr/>
          <a:lstStyle/>
          <a:p>
            <a:r>
              <a:rPr lang="en-US" dirty="0"/>
              <a:t>Handling asynchronous code often leads to massive lines of confusing promises, or fiendishly long callback chains.</a:t>
            </a:r>
          </a:p>
          <a:p>
            <a:r>
              <a:rPr lang="en-US" dirty="0"/>
              <a:t>In order to eliminate this, ES6 introduces a syntax for unraveling a promise, known as </a:t>
            </a:r>
            <a:r>
              <a:rPr lang="en-US" i="1" dirty="0" err="1"/>
              <a:t>async</a:t>
            </a:r>
            <a:r>
              <a:rPr lang="en-US" dirty="0"/>
              <a:t> and </a:t>
            </a:r>
            <a:r>
              <a:rPr lang="en-US" i="1" dirty="0"/>
              <a:t>await</a:t>
            </a:r>
            <a:r>
              <a:rPr lang="en-US" dirty="0"/>
              <a:t>. </a:t>
            </a:r>
          </a:p>
          <a:p>
            <a:r>
              <a:rPr lang="en-US" dirty="0"/>
              <a:t>This is, single handedly, the best thing to happen to the language since its creation.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4778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async</a:t>
            </a:r>
            <a:r>
              <a:rPr lang="en-US" dirty="0"/>
              <a:t> mean?</a:t>
            </a:r>
          </a:p>
        </p:txBody>
      </p:sp>
      <p:sp>
        <p:nvSpPr>
          <p:cNvPr id="3" name="Content Placeholder 2"/>
          <p:cNvSpPr>
            <a:spLocks noGrp="1"/>
          </p:cNvSpPr>
          <p:nvPr>
            <p:ph idx="1"/>
          </p:nvPr>
        </p:nvSpPr>
        <p:spPr/>
        <p:txBody>
          <a:bodyPr/>
          <a:lstStyle/>
          <a:p>
            <a:r>
              <a:rPr lang="en-US" dirty="0"/>
              <a:t>You can now define a function as an “</a:t>
            </a:r>
            <a:r>
              <a:rPr lang="en-US" dirty="0" err="1"/>
              <a:t>async</a:t>
            </a:r>
            <a:r>
              <a:rPr lang="en-US" dirty="0"/>
              <a:t>” function. This means that the function body will automatically be wrapped in a promise, and will return a promise (even if, syntactically, it just returns a value without any </a:t>
            </a:r>
            <a:r>
              <a:rPr lang="en-US" dirty="0" err="1"/>
              <a:t>async</a:t>
            </a:r>
            <a:r>
              <a:rPr lang="en-US" dirty="0"/>
              <a:t> code).</a:t>
            </a:r>
          </a:p>
          <a:p>
            <a:r>
              <a:rPr lang="en-US" dirty="0" err="1"/>
              <a:t>Async</a:t>
            </a:r>
            <a:r>
              <a:rPr lang="en-US" dirty="0"/>
              <a:t> functions have the benefit of being able to </a:t>
            </a:r>
            <a:r>
              <a:rPr lang="en-US" i="1" dirty="0"/>
              <a:t>await</a:t>
            </a:r>
            <a:r>
              <a:rPr lang="en-US" dirty="0"/>
              <a:t> promises (and, therefore, other </a:t>
            </a:r>
            <a:r>
              <a:rPr lang="en-US" dirty="0" err="1"/>
              <a:t>async</a:t>
            </a:r>
            <a:r>
              <a:rPr lang="en-US" dirty="0"/>
              <a:t> functions).</a:t>
            </a:r>
          </a:p>
          <a:p>
            <a:r>
              <a:rPr lang="en-US" dirty="0" err="1"/>
              <a:t>Async</a:t>
            </a:r>
            <a:r>
              <a:rPr lang="en-US" dirty="0"/>
              <a:t> functions are the only types of function that can </a:t>
            </a:r>
            <a:r>
              <a:rPr lang="en-US" i="1" dirty="0"/>
              <a:t>await</a:t>
            </a:r>
            <a:r>
              <a:rPr lang="en-US" dirty="0"/>
              <a:t> promises.</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13781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awaiting do?</a:t>
            </a:r>
          </a:p>
        </p:txBody>
      </p:sp>
      <p:sp>
        <p:nvSpPr>
          <p:cNvPr id="3" name="Content Placeholder 2"/>
          <p:cNvSpPr>
            <a:spLocks noGrp="1"/>
          </p:cNvSpPr>
          <p:nvPr>
            <p:ph idx="1"/>
          </p:nvPr>
        </p:nvSpPr>
        <p:spPr/>
        <p:txBody>
          <a:bodyPr/>
          <a:lstStyle/>
          <a:p>
            <a:r>
              <a:rPr lang="en-US" dirty="0"/>
              <a:t>Using the </a:t>
            </a:r>
            <a:r>
              <a:rPr lang="en-US" i="1" dirty="0"/>
              <a:t>await</a:t>
            </a:r>
            <a:r>
              <a:rPr lang="en-US" dirty="0"/>
              <a:t> keyword will, syntactically, not execute the next line of code until the promise has been resolved or fulfilled. This is syntactic sugar only. In actuality, the code below that await is unraveled and placed in a </a:t>
            </a:r>
            <a:r>
              <a:rPr lang="en-US" i="1" dirty="0"/>
              <a:t>.then </a:t>
            </a:r>
            <a:r>
              <a:rPr lang="en-US" dirty="0"/>
              <a:t>callback for the awaited promise.</a:t>
            </a:r>
          </a:p>
          <a:p>
            <a:r>
              <a:rPr lang="en-US" dirty="0"/>
              <a:t>As a result, you can now write </a:t>
            </a:r>
            <a:r>
              <a:rPr lang="en-US" dirty="0" err="1"/>
              <a:t>async</a:t>
            </a:r>
            <a:r>
              <a:rPr lang="en-US" dirty="0"/>
              <a:t> code that appears to be written synchronously.</a:t>
            </a:r>
          </a:p>
          <a:p>
            <a:r>
              <a:rPr lang="en-US" dirty="0"/>
              <a:t>As a secondary result, you can now simply use try / catch around your </a:t>
            </a:r>
            <a:r>
              <a:rPr lang="en-US" dirty="0" err="1"/>
              <a:t>async</a:t>
            </a:r>
            <a:r>
              <a:rPr lang="en-US" dirty="0"/>
              <a:t> code and catch errors that way.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6184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840" y="640080"/>
            <a:ext cx="4420436"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Example</a:t>
            </a: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
        <p:nvSpPr>
          <p:cNvPr id="10" name="Content Placeholder 9"/>
          <p:cNvSpPr>
            <a:spLocks noGrp="1"/>
          </p:cNvSpPr>
          <p:nvPr>
            <p:ph idx="1"/>
          </p:nvPr>
        </p:nvSpPr>
        <p:spPr>
          <a:xfrm>
            <a:off x="492371" y="2653800"/>
            <a:ext cx="3084844" cy="3335519"/>
          </a:xfrm>
        </p:spPr>
        <p:txBody>
          <a:bodyPr>
            <a:normAutofit/>
          </a:bodyPr>
          <a:lstStyle/>
          <a:p>
            <a:r>
              <a:rPr lang="en-US" sz="1500" dirty="0">
                <a:solidFill>
                  <a:srgbClr val="FFFFFF"/>
                </a:solidFill>
              </a:rPr>
              <a:t>Remember, we can only await inside </a:t>
            </a:r>
            <a:r>
              <a:rPr lang="en-US" sz="1500" dirty="0" err="1">
                <a:solidFill>
                  <a:srgbClr val="FFFFFF"/>
                </a:solidFill>
              </a:rPr>
              <a:t>async</a:t>
            </a:r>
            <a:r>
              <a:rPr lang="en-US" sz="1500" dirty="0">
                <a:solidFill>
                  <a:srgbClr val="FFFFFF"/>
                </a:solidFill>
              </a:rPr>
              <a:t> functions.</a:t>
            </a:r>
          </a:p>
          <a:p>
            <a:pPr lvl="1"/>
            <a:r>
              <a:rPr lang="en-US" sz="1300" dirty="0">
                <a:solidFill>
                  <a:srgbClr val="FFFFFF"/>
                </a:solidFill>
                <a:hlinkClick r:id="rId3"/>
              </a:rPr>
              <a:t>https://developer.mozilla.org/en-US/docs/Web/JavaScript/Reference/Statements/async_function</a:t>
            </a:r>
            <a:endParaRPr lang="en-US" sz="1300" dirty="0">
              <a:solidFill>
                <a:srgbClr val="FFFFFF"/>
              </a:solidFill>
            </a:endParaRPr>
          </a:p>
        </p:txBody>
      </p:sp>
    </p:spTree>
    <p:extLst>
      <p:ext uri="{BB962C8B-B14F-4D97-AF65-F5344CB8AC3E}">
        <p14:creationId xmlns:p14="http://schemas.microsoft.com/office/powerpoint/2010/main" val="227328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610513"/>
            <a:ext cx="6798082" cy="363697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Default Parameters</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Now, we can set default values to our parameters. If a parameter is </a:t>
            </a:r>
            <a:r>
              <a:rPr lang="en-US" sz="1500" i="1" dirty="0">
                <a:solidFill>
                  <a:srgbClr val="FFFFFF"/>
                </a:solidFill>
              </a:rPr>
              <a:t>undefined</a:t>
            </a:r>
            <a:r>
              <a:rPr lang="en-US" sz="1500" dirty="0">
                <a:solidFill>
                  <a:srgbClr val="FFFFFF"/>
                </a:solidFill>
              </a:rPr>
              <a:t>, it will take on the default value.</a:t>
            </a:r>
          </a:p>
          <a:p>
            <a:pPr lvl="1"/>
            <a:r>
              <a:rPr lang="en-US" sz="1500" dirty="0">
                <a:solidFill>
                  <a:schemeClr val="bg1"/>
                </a:solidFill>
                <a:hlinkClick r:id="rId3"/>
              </a:rPr>
              <a:t>https://developer.mozilla.org/en-US/docs/Web/JavaScript/Reference/Functions/Default_parameters</a:t>
            </a:r>
            <a:endParaRPr lang="en-US" sz="1500" dirty="0">
              <a:solidFill>
                <a:schemeClr val="bg1"/>
              </a:solidFill>
            </a:endParaRPr>
          </a:p>
          <a:p>
            <a:pPr lvl="1"/>
            <a:endParaRPr lang="en-US" sz="1500" dirty="0">
              <a:solidFill>
                <a:srgbClr val="FFFFFF"/>
              </a:solidFill>
            </a:endParaRP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Tree>
    <p:extLst>
      <p:ext uri="{BB962C8B-B14F-4D97-AF65-F5344CB8AC3E}">
        <p14:creationId xmlns:p14="http://schemas.microsoft.com/office/powerpoint/2010/main" val="216307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115614"/>
            <a:ext cx="4020297" cy="14071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626983"/>
            <a:ext cx="4020296" cy="1658372"/>
          </a:xfrm>
          <a:prstGeom prst="rect">
            <a:avLst/>
          </a:prstGeom>
        </p:spPr>
      </p:pic>
      <p:sp>
        <p:nvSpPr>
          <p:cNvPr id="2" name="Title 1"/>
          <p:cNvSpPr>
            <a:spLocks noGrp="1"/>
          </p:cNvSpPr>
          <p:nvPr>
            <p:ph type="title"/>
          </p:nvPr>
        </p:nvSpPr>
        <p:spPr>
          <a:xfrm>
            <a:off x="5144679" y="634946"/>
            <a:ext cx="6405063" cy="1450757"/>
          </a:xfrm>
        </p:spPr>
        <p:txBody>
          <a:bodyPr>
            <a:normAutofit/>
          </a:bodyPr>
          <a:lstStyle/>
          <a:p>
            <a:r>
              <a:rPr lang="en-US" dirty="0"/>
              <a:t>Template Literals / String Interpolation</a:t>
            </a:r>
          </a:p>
        </p:txBody>
      </p:sp>
      <p:sp>
        <p:nvSpPr>
          <p:cNvPr id="3" name="Content Placeholder 2"/>
          <p:cNvSpPr>
            <a:spLocks noGrp="1"/>
          </p:cNvSpPr>
          <p:nvPr>
            <p:ph idx="1"/>
          </p:nvPr>
        </p:nvSpPr>
        <p:spPr>
          <a:xfrm>
            <a:off x="5144679" y="2198914"/>
            <a:ext cx="6405063" cy="3670180"/>
          </a:xfrm>
        </p:spPr>
        <p:txBody>
          <a:bodyPr>
            <a:normAutofit/>
          </a:bodyPr>
          <a:lstStyle/>
          <a:p>
            <a:r>
              <a:rPr lang="en-US" dirty="0"/>
              <a:t>Rather than concatenating strings like barbarians, we can now just interpolate our strings.</a:t>
            </a:r>
          </a:p>
          <a:p>
            <a:r>
              <a:rPr lang="en-US" dirty="0"/>
              <a:t>We can also make </a:t>
            </a:r>
            <a:r>
              <a:rPr lang="en-US" dirty="0" err="1"/>
              <a:t>multine</a:t>
            </a:r>
            <a:r>
              <a:rPr lang="en-US" dirty="0"/>
              <a:t> strings in the same format. Finally.</a:t>
            </a:r>
          </a:p>
          <a:p>
            <a:r>
              <a:rPr lang="en-US" dirty="0">
                <a:hlinkClick r:id="rId4"/>
              </a:rPr>
              <a:t>https://developer.mozilla.org/en-US/docs/Web/JavaScript/Reference/Template_literals</a:t>
            </a:r>
            <a:endParaRPr lang="en-US" dirty="0"/>
          </a:p>
          <a:p>
            <a:endParaRPr lang="en-US" dirty="0"/>
          </a:p>
        </p:txBody>
      </p:sp>
      <p:sp>
        <p:nvSpPr>
          <p:cNvPr id="4" name="Footer Placeholder 3"/>
          <p:cNvSpPr>
            <a:spLocks noGrp="1"/>
          </p:cNvSpPr>
          <p:nvPr>
            <p:ph type="ftr" sz="quarter" idx="11"/>
          </p:nvPr>
        </p:nvSpPr>
        <p:spPr>
          <a:xfrm>
            <a:off x="3686185" y="6459785"/>
            <a:ext cx="4822804" cy="365125"/>
          </a:xfrm>
        </p:spPr>
        <p:txBody>
          <a:bodyPr>
            <a:normAutofit/>
          </a:bodyPr>
          <a:lstStyle/>
          <a:p>
            <a:pPr>
              <a:spcAft>
                <a:spcPts val="600"/>
              </a:spcAft>
            </a:pPr>
            <a:r>
              <a:rPr lang="en-US" dirty="0"/>
              <a:t>©2018 STEVENS INSTITUTE OF TECHNOLOGY</a:t>
            </a:r>
          </a:p>
        </p:txBody>
      </p:sp>
    </p:spTree>
    <p:extLst>
      <p:ext uri="{BB962C8B-B14F-4D97-AF65-F5344CB8AC3E}">
        <p14:creationId xmlns:p14="http://schemas.microsoft.com/office/powerpoint/2010/main" val="117735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2596235"/>
            <a:ext cx="6798082" cy="1665529"/>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Object Literal Shorthand</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Gone are the days of defining an object that uses the same key name as variable names, and writing it twice!</a:t>
            </a:r>
          </a:p>
          <a:p>
            <a:pPr lvl="1"/>
            <a:r>
              <a:rPr lang="en-US" sz="1500" dirty="0">
                <a:solidFill>
                  <a:srgbClr val="FFFFFF"/>
                </a:solidFill>
                <a:hlinkClick r:id="rId3"/>
              </a:rPr>
              <a:t>https://developer.mozilla.org/en-US/docs/Web/JavaScript/Reference/Operators/Object_initializer</a:t>
            </a:r>
            <a:endParaRPr lang="en-US" sz="1500" dirty="0">
              <a:solidFill>
                <a:srgbClr val="FFFFFF"/>
              </a:solidFill>
            </a:endParaRP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Tree>
    <p:extLst>
      <p:ext uri="{BB962C8B-B14F-4D97-AF65-F5344CB8AC3E}">
        <p14:creationId xmlns:p14="http://schemas.microsoft.com/office/powerpoint/2010/main" val="153827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89576"/>
            <a:ext cx="6798082" cy="4078847"/>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dirty="0" err="1">
                <a:solidFill>
                  <a:srgbClr val="FFFFFF"/>
                </a:solidFill>
              </a:rPr>
              <a:t>Destructuring</a:t>
            </a:r>
            <a:r>
              <a:rPr lang="en-US" sz="3600" dirty="0">
                <a:solidFill>
                  <a:srgbClr val="FFFFFF"/>
                </a:solidFill>
              </a:rPr>
              <a:t> Objects</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Conversely, we can now go from ”object with these 5 properties” to “these 5 variables”</a:t>
            </a:r>
          </a:p>
          <a:p>
            <a:r>
              <a:rPr lang="en-US" sz="1500" dirty="0">
                <a:solidFill>
                  <a:srgbClr val="FFFFFF"/>
                </a:solidFill>
                <a:hlinkClick r:id="rId3"/>
              </a:rPr>
              <a:t>https://developer.mozilla.org/en-US/docs/Web/JavaScript/Reference/Operators/Destructuring_assignment</a:t>
            </a:r>
            <a:endParaRPr lang="en-US" sz="1500" dirty="0">
              <a:solidFill>
                <a:srgbClr val="FFFFFF"/>
              </a:solidFill>
            </a:endParaRPr>
          </a:p>
          <a:p>
            <a:endParaRPr lang="en-US" sz="1500" dirty="0">
              <a:solidFill>
                <a:srgbClr val="FFFFFF"/>
              </a:solidFill>
            </a:endParaRP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Tree>
    <p:extLst>
      <p:ext uri="{BB962C8B-B14F-4D97-AF65-F5344CB8AC3E}">
        <p14:creationId xmlns:p14="http://schemas.microsoft.com/office/powerpoint/2010/main" val="70415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483049"/>
            <a:ext cx="6798082" cy="389190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Destructuring Arrays</a:t>
            </a: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
        <p:nvSpPr>
          <p:cNvPr id="10" name="Content Placeholder 9"/>
          <p:cNvSpPr>
            <a:spLocks noGrp="1"/>
          </p:cNvSpPr>
          <p:nvPr>
            <p:ph idx="1"/>
          </p:nvPr>
        </p:nvSpPr>
        <p:spPr>
          <a:xfrm>
            <a:off x="492371" y="2653800"/>
            <a:ext cx="3084844" cy="3335519"/>
          </a:xfrm>
        </p:spPr>
        <p:txBody>
          <a:bodyPr>
            <a:normAutofit/>
          </a:bodyPr>
          <a:lstStyle/>
          <a:p>
            <a:r>
              <a:rPr lang="en-US" sz="1500" dirty="0">
                <a:solidFill>
                  <a:srgbClr val="FFFFFF"/>
                </a:solidFill>
              </a:rPr>
              <a:t>Similarly, arrays work the same way.</a:t>
            </a:r>
          </a:p>
          <a:p>
            <a:r>
              <a:rPr lang="en-US" sz="1500" dirty="0">
                <a:solidFill>
                  <a:srgbClr val="FFFFFF"/>
                </a:solidFill>
                <a:hlinkClick r:id="rId3"/>
              </a:rPr>
              <a:t>https://developer.mozilla.org/en-US/docs/Web/JavaScript/Reference/Operators/Destructuring_assignment</a:t>
            </a:r>
            <a:endParaRPr lang="en-US" sz="1500" dirty="0">
              <a:solidFill>
                <a:srgbClr val="FFFFFF"/>
              </a:solidFill>
            </a:endParaRPr>
          </a:p>
          <a:p>
            <a:endParaRPr lang="en-US" sz="1500" dirty="0">
              <a:solidFill>
                <a:srgbClr val="FFFFFF"/>
              </a:solidFill>
            </a:endParaRPr>
          </a:p>
          <a:p>
            <a:endParaRPr lang="en-US" sz="1500" dirty="0">
              <a:solidFill>
                <a:srgbClr val="FFFFFF"/>
              </a:solidFill>
            </a:endParaRPr>
          </a:p>
        </p:txBody>
      </p:sp>
    </p:spTree>
    <p:extLst>
      <p:ext uri="{BB962C8B-B14F-4D97-AF65-F5344CB8AC3E}">
        <p14:creationId xmlns:p14="http://schemas.microsoft.com/office/powerpoint/2010/main" val="293580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76426"/>
            <a:ext cx="4020297" cy="1085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365664"/>
            <a:ext cx="4020296" cy="2181010"/>
          </a:xfrm>
          <a:prstGeom prst="rect">
            <a:avLst/>
          </a:prstGeom>
        </p:spPr>
      </p:pic>
      <p:sp>
        <p:nvSpPr>
          <p:cNvPr id="2" name="Title 1"/>
          <p:cNvSpPr>
            <a:spLocks noGrp="1"/>
          </p:cNvSpPr>
          <p:nvPr>
            <p:ph type="title"/>
          </p:nvPr>
        </p:nvSpPr>
        <p:spPr>
          <a:xfrm>
            <a:off x="5144679" y="634946"/>
            <a:ext cx="6405063" cy="1450757"/>
          </a:xfrm>
        </p:spPr>
        <p:txBody>
          <a:bodyPr>
            <a:normAutofit/>
          </a:bodyPr>
          <a:lstStyle/>
          <a:p>
            <a:r>
              <a:rPr lang="en-US"/>
              <a:t>Object Spread</a:t>
            </a:r>
          </a:p>
        </p:txBody>
      </p:sp>
      <p:sp>
        <p:nvSpPr>
          <p:cNvPr id="3" name="Content Placeholder 2"/>
          <p:cNvSpPr>
            <a:spLocks noGrp="1"/>
          </p:cNvSpPr>
          <p:nvPr>
            <p:ph idx="1"/>
          </p:nvPr>
        </p:nvSpPr>
        <p:spPr>
          <a:xfrm>
            <a:off x="5144679" y="2198914"/>
            <a:ext cx="6405063" cy="3670180"/>
          </a:xfrm>
        </p:spPr>
        <p:txBody>
          <a:bodyPr>
            <a:normAutofit/>
          </a:bodyPr>
          <a:lstStyle/>
          <a:p>
            <a:r>
              <a:rPr lang="en-US" dirty="0"/>
              <a:t>While </a:t>
            </a:r>
            <a:r>
              <a:rPr lang="en-US" dirty="0" err="1"/>
              <a:t>destructuring</a:t>
            </a:r>
            <a:r>
              <a:rPr lang="en-US" dirty="0"/>
              <a:t>, we can also spread an object and create another object with those keys.</a:t>
            </a:r>
          </a:p>
          <a:p>
            <a:r>
              <a:rPr lang="en-US" dirty="0"/>
              <a:t>This also makes for good shallow cloning, as well. It is not a deep clone operation. You can shallow-clone an object by using the spread operator without other parameters, or you can override </a:t>
            </a:r>
          </a:p>
          <a:p>
            <a:pPr lvl="1"/>
            <a:r>
              <a:rPr lang="en-US" dirty="0">
                <a:hlinkClick r:id="rId4"/>
              </a:rPr>
              <a:t>https://developer.mozilla.org/en-US/docs/Web/JavaScript/Reference/Operators/Spread_operator</a:t>
            </a:r>
            <a:endParaRPr lang="en-US" dirty="0"/>
          </a:p>
          <a:p>
            <a:endParaRPr lang="en-US" dirty="0"/>
          </a:p>
        </p:txBody>
      </p:sp>
      <p:sp>
        <p:nvSpPr>
          <p:cNvPr id="4" name="Footer Placeholder 3"/>
          <p:cNvSpPr>
            <a:spLocks noGrp="1"/>
          </p:cNvSpPr>
          <p:nvPr>
            <p:ph type="ftr" sz="quarter" idx="11"/>
          </p:nvPr>
        </p:nvSpPr>
        <p:spPr>
          <a:xfrm>
            <a:off x="3686185" y="6459785"/>
            <a:ext cx="4822804" cy="365125"/>
          </a:xfrm>
        </p:spPr>
        <p:txBody>
          <a:bodyPr>
            <a:normAutofit/>
          </a:bodyPr>
          <a:lstStyle/>
          <a:p>
            <a:pPr>
              <a:spcAft>
                <a:spcPts val="600"/>
              </a:spcAft>
            </a:pPr>
            <a:r>
              <a:rPr lang="en-US" dirty="0"/>
              <a:t>©2018 STEVENS INSTITUTE OF TECHNOLOGY</a:t>
            </a:r>
          </a:p>
        </p:txBody>
      </p:sp>
    </p:spTree>
    <p:extLst>
      <p:ext uri="{BB962C8B-B14F-4D97-AF65-F5344CB8AC3E}">
        <p14:creationId xmlns:p14="http://schemas.microsoft.com/office/powerpoint/2010/main" val="93954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Course Technologies</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31754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48130-3591-9F41-93A0-AFA4D24CFD87}"/>
              </a:ext>
            </a:extLst>
          </p:cNvPr>
          <p:cNvSpPr>
            <a:spLocks noGrp="1"/>
          </p:cNvSpPr>
          <p:nvPr>
            <p:ph type="ctrTitle"/>
          </p:nvPr>
        </p:nvSpPr>
        <p:spPr/>
        <p:txBody>
          <a:bodyPr/>
          <a:lstStyle/>
          <a:p>
            <a:r>
              <a:rPr lang="en-US" dirty="0"/>
              <a:t>Web Development Recap</a:t>
            </a:r>
          </a:p>
        </p:txBody>
      </p:sp>
      <p:sp>
        <p:nvSpPr>
          <p:cNvPr id="6" name="Subtitle 5">
            <a:extLst>
              <a:ext uri="{FF2B5EF4-FFF2-40B4-BE49-F238E27FC236}">
                <a16:creationId xmlns:a16="http://schemas.microsoft.com/office/drawing/2014/main" id="{FC464A48-8E04-3F44-B017-36EC739C2E11}"/>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1585617D-AED1-7141-9E7D-2EEF6ADE61EE}"/>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96805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 to JavaScript and Node</a:t>
            </a:r>
          </a:p>
        </p:txBody>
      </p:sp>
      <p:sp>
        <p:nvSpPr>
          <p:cNvPr id="6" name="Subtitle 5"/>
          <p:cNvSpPr>
            <a:spLocks noGrp="1"/>
          </p:cNvSpPr>
          <p:nvPr>
            <p:ph type="subTitle" idx="1"/>
          </p:nvPr>
        </p:nvSpPr>
        <p:spPr/>
        <p:txBody>
          <a:bodyPr/>
          <a:lstStyle/>
          <a:p>
            <a:r>
              <a:rPr lang="en-US" dirty="0"/>
              <a:t>Lecture 1 </a:t>
            </a:r>
            <a:r>
              <a:rPr lang="mr-IN" dirty="0"/>
              <a:t>–</a:t>
            </a:r>
            <a:r>
              <a:rPr lang="en-US" dirty="0"/>
              <a:t> Web 1</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5013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facts about JavaScript</a:t>
            </a:r>
          </a:p>
        </p:txBody>
      </p:sp>
      <p:sp>
        <p:nvSpPr>
          <p:cNvPr id="3" name="Content Placeholder 2"/>
          <p:cNvSpPr>
            <a:spLocks noGrp="1"/>
          </p:cNvSpPr>
          <p:nvPr>
            <p:ph idx="1"/>
          </p:nvPr>
        </p:nvSpPr>
        <p:spPr/>
        <p:txBody>
          <a:bodyPr>
            <a:normAutofit lnSpcReduction="10000"/>
          </a:bodyPr>
          <a:lstStyle/>
          <a:p>
            <a:r>
              <a:rPr lang="en-US" dirty="0"/>
              <a:t>JavaScript is a loosely typed language, a concept that you may have seen before.</a:t>
            </a:r>
          </a:p>
          <a:p>
            <a:pPr lvl="1"/>
            <a:r>
              <a:rPr lang="en-US" dirty="0"/>
              <a:t>Loose typing means that you don’t strictly declare types for variables, and you can change the type of data that that you store in each variable.</a:t>
            </a:r>
          </a:p>
          <a:p>
            <a:r>
              <a:rPr lang="en-US" dirty="0"/>
              <a:t>There are five primitives currently, with a sixth (Symbol) on the way</a:t>
            </a:r>
          </a:p>
          <a:p>
            <a:pPr lvl="1"/>
            <a:r>
              <a:rPr lang="en-US" dirty="0"/>
              <a:t>Boolean</a:t>
            </a:r>
          </a:p>
          <a:p>
            <a:pPr lvl="1"/>
            <a:r>
              <a:rPr lang="en-US" dirty="0"/>
              <a:t>Number</a:t>
            </a:r>
          </a:p>
          <a:p>
            <a:pPr lvl="1"/>
            <a:r>
              <a:rPr lang="en-US" dirty="0"/>
              <a:t>String</a:t>
            </a:r>
          </a:p>
          <a:p>
            <a:pPr lvl="1"/>
            <a:r>
              <a:rPr lang="en-US" dirty="0"/>
              <a:t>Null</a:t>
            </a:r>
          </a:p>
          <a:p>
            <a:pPr lvl="1"/>
            <a:r>
              <a:rPr lang="en-US" dirty="0"/>
              <a:t>Undefined</a:t>
            </a:r>
          </a:p>
          <a:p>
            <a:r>
              <a:rPr lang="en-US" dirty="0"/>
              <a:t>JavaScript also has Objects, which all non-primitives fall under</a:t>
            </a:r>
          </a:p>
          <a:p>
            <a:pPr lvl="1"/>
            <a:r>
              <a:rPr lang="en-US" dirty="0"/>
              <a:t>Functions in JavaScript are types of Objects</a:t>
            </a:r>
          </a:p>
          <a:p>
            <a:pPr lvl="1"/>
            <a:r>
              <a:rPr lang="en-US" dirty="0"/>
              <a:t>Objects are prototypical</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5945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Scope in JavaScript</a:t>
            </a:r>
          </a:p>
        </p:txBody>
      </p:sp>
      <p:sp>
        <p:nvSpPr>
          <p:cNvPr id="3" name="Content Placeholder 2"/>
          <p:cNvSpPr>
            <a:spLocks noGrp="1"/>
          </p:cNvSpPr>
          <p:nvPr>
            <p:ph idx="1"/>
          </p:nvPr>
        </p:nvSpPr>
        <p:spPr/>
        <p:txBody>
          <a:bodyPr/>
          <a:lstStyle/>
          <a:p>
            <a:r>
              <a:rPr lang="en-US" dirty="0"/>
              <a:t>Functions are one of the most fundamental building blocks of JavaScript. </a:t>
            </a:r>
          </a:p>
          <a:p>
            <a:r>
              <a:rPr lang="en-US" dirty="0"/>
              <a:t>We often want to isolate our scope in JavaScript, particularly when we write browser-based JavaScript code in order to avoid conflicts between libraries. </a:t>
            </a:r>
          </a:p>
          <a:p>
            <a:r>
              <a:rPr lang="en-US" dirty="0"/>
              <a:t>While </a:t>
            </a:r>
            <a:r>
              <a:rPr lang="en-US" dirty="0" err="1"/>
              <a:t>Node.js</a:t>
            </a:r>
            <a:r>
              <a:rPr lang="en-US" dirty="0"/>
              <a:t> scripts isolate their variables between files, all top-level variables in a browser-environment become global variables, even across different files.</a:t>
            </a:r>
          </a:p>
          <a:p>
            <a:r>
              <a:rPr lang="en-US" dirty="0"/>
              <a:t>In JavaScript, scope is not defined by block unless using the keyword </a:t>
            </a:r>
            <a:r>
              <a:rPr lang="en-US" i="1" dirty="0"/>
              <a:t>let</a:t>
            </a:r>
            <a:r>
              <a:rPr lang="en-US" dirty="0"/>
              <a:t> to define a variable; when using </a:t>
            </a:r>
            <a:r>
              <a:rPr lang="en-US" i="1" dirty="0" err="1"/>
              <a:t>var</a:t>
            </a:r>
            <a:r>
              <a:rPr lang="en-US" dirty="0"/>
              <a:t>, it is defined by the function you are in.</a:t>
            </a:r>
          </a:p>
          <a:p>
            <a:pPr lvl="1"/>
            <a:r>
              <a:rPr lang="en-US" dirty="0">
                <a:hlinkClick r:id="rId2"/>
              </a:rPr>
              <a:t>http://coffeegrammer.com/understanding-functional-scope/</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08406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resources</a:t>
            </a:r>
          </a:p>
        </p:txBody>
      </p:sp>
      <p:sp>
        <p:nvSpPr>
          <p:cNvPr id="3" name="Content Placeholder 2"/>
          <p:cNvSpPr>
            <a:spLocks noGrp="1"/>
          </p:cNvSpPr>
          <p:nvPr>
            <p:ph idx="1"/>
          </p:nvPr>
        </p:nvSpPr>
        <p:spPr/>
        <p:txBody>
          <a:bodyPr/>
          <a:lstStyle/>
          <a:p>
            <a:r>
              <a:rPr lang="en-US" dirty="0"/>
              <a:t>Most of the JavaScript language can be learned from two simple guides; the MDN and the Node manual.</a:t>
            </a:r>
          </a:p>
          <a:p>
            <a:r>
              <a:rPr lang="en-US" dirty="0"/>
              <a:t>The Node Manual contains all information on JavaScript in the Node environment</a:t>
            </a:r>
          </a:p>
          <a:p>
            <a:pPr lvl="1"/>
            <a:r>
              <a:rPr lang="en-US" dirty="0">
                <a:hlinkClick r:id="rId2"/>
              </a:rPr>
              <a:t>https://nodejs.org/api/</a:t>
            </a:r>
            <a:endParaRPr lang="en-US" dirty="0"/>
          </a:p>
          <a:p>
            <a:r>
              <a:rPr lang="en-US" dirty="0"/>
              <a:t>General and front-end based JavaScript can be found on the MDN</a:t>
            </a:r>
          </a:p>
          <a:p>
            <a:pPr lvl="1"/>
            <a:r>
              <a:rPr lang="en-US" dirty="0">
                <a:hlinkClick r:id="rId3"/>
              </a:rPr>
              <a:t>https://developer.mozilla.org/en-US/docs/Web/JavaScript/Guide</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4383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MongoDB</a:t>
            </a:r>
          </a:p>
        </p:txBody>
      </p:sp>
      <p:sp>
        <p:nvSpPr>
          <p:cNvPr id="6" name="Subtitle 5"/>
          <p:cNvSpPr>
            <a:spLocks noGrp="1"/>
          </p:cNvSpPr>
          <p:nvPr>
            <p:ph type="subTitle" idx="1"/>
          </p:nvPr>
        </p:nvSpPr>
        <p:spPr/>
        <p:txBody>
          <a:bodyPr/>
          <a:lstStyle/>
          <a:p>
            <a:r>
              <a:rPr lang="en-US" dirty="0"/>
              <a:t>Lecture 4</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6114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database?</a:t>
            </a:r>
          </a:p>
        </p:txBody>
      </p:sp>
      <p:sp>
        <p:nvSpPr>
          <p:cNvPr id="3" name="Content Placeholder 2"/>
          <p:cNvSpPr>
            <a:spLocks noGrp="1"/>
          </p:cNvSpPr>
          <p:nvPr>
            <p:ph idx="1"/>
          </p:nvPr>
        </p:nvSpPr>
        <p:spPr/>
        <p:txBody>
          <a:bodyPr>
            <a:normAutofit/>
          </a:bodyPr>
          <a:lstStyle/>
          <a:p>
            <a:r>
              <a:rPr lang="en-US" dirty="0"/>
              <a:t>A database is an organized collection of data. It allows you to create, read, update, and delete data. Unlike storing in memory, databases allow you to persist your data.</a:t>
            </a:r>
          </a:p>
          <a:p>
            <a:r>
              <a:rPr lang="en-US" b="1" dirty="0"/>
              <a:t>MongoDB </a:t>
            </a:r>
            <a:r>
              <a:rPr lang="en-US" dirty="0"/>
              <a:t>is a </a:t>
            </a:r>
            <a:r>
              <a:rPr lang="en-US" b="1" dirty="0"/>
              <a:t>document-based database</a:t>
            </a:r>
            <a:r>
              <a:rPr lang="en-US" dirty="0"/>
              <a:t>. </a:t>
            </a:r>
          </a:p>
          <a:p>
            <a:pPr lvl="1"/>
            <a:r>
              <a:rPr lang="en-US" b="1" dirty="0"/>
              <a:t>Document-based </a:t>
            </a:r>
            <a:r>
              <a:rPr lang="en-US" dirty="0"/>
              <a:t>databases store semi-structured data (think, JSON!) and only lookup by key (a unique identifier)</a:t>
            </a:r>
          </a:p>
          <a:p>
            <a:r>
              <a:rPr lang="en-US" dirty="0"/>
              <a:t>You interact with MongoDB by submitting queries to your database that describe operations that you wish to do.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7528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document-based database?</a:t>
            </a:r>
          </a:p>
        </p:txBody>
      </p:sp>
      <p:sp>
        <p:nvSpPr>
          <p:cNvPr id="3" name="Content Placeholder 2"/>
          <p:cNvSpPr>
            <a:spLocks noGrp="1"/>
          </p:cNvSpPr>
          <p:nvPr>
            <p:ph idx="1"/>
          </p:nvPr>
        </p:nvSpPr>
        <p:spPr/>
        <p:txBody>
          <a:bodyPr/>
          <a:lstStyle/>
          <a:p>
            <a:r>
              <a:rPr lang="en-US" dirty="0"/>
              <a:t>Traditional databases are stored in tables that are composed of columns describing data and rows of data. They have a pre-defined schema to them, constraining the type of data you can make in each table. </a:t>
            </a:r>
          </a:p>
          <a:p>
            <a:r>
              <a:rPr lang="en-US" dirty="0"/>
              <a:t>Document-based databases forgo this, and allow you to simply store and retrieve data at a particular location. They are </a:t>
            </a:r>
            <a:r>
              <a:rPr lang="en-US" b="1" dirty="0"/>
              <a:t>very</a:t>
            </a:r>
            <a:r>
              <a:rPr lang="en-US" dirty="0"/>
              <a:t> good at ID lookups, but suffer slightly on querying.</a:t>
            </a:r>
          </a:p>
          <a:p>
            <a:pPr lvl="1"/>
            <a:r>
              <a:rPr lang="en-US" dirty="0"/>
              <a:t>This is less off an issue now than in previous years.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6447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MongoDB</a:t>
            </a:r>
          </a:p>
        </p:txBody>
      </p:sp>
      <p:sp>
        <p:nvSpPr>
          <p:cNvPr id="3" name="Content Placeholder 2"/>
          <p:cNvSpPr>
            <a:spLocks noGrp="1"/>
          </p:cNvSpPr>
          <p:nvPr>
            <p:ph idx="1"/>
          </p:nvPr>
        </p:nvSpPr>
        <p:spPr/>
        <p:txBody>
          <a:bodyPr/>
          <a:lstStyle/>
          <a:p>
            <a:r>
              <a:rPr lang="en-US" dirty="0"/>
              <a:t>MongoDB only has a few layers to it:</a:t>
            </a:r>
          </a:p>
          <a:p>
            <a:pPr marL="544068" lvl="1" indent="-342900">
              <a:buFont typeface="+mj-lt"/>
              <a:buAutoNum type="arabicPeriod"/>
            </a:pPr>
            <a:r>
              <a:rPr lang="en-US" u="sng" dirty="0"/>
              <a:t>Databases</a:t>
            </a:r>
            <a:r>
              <a:rPr lang="en-US" dirty="0"/>
              <a:t>: You can create a database to contain related collections</a:t>
            </a:r>
          </a:p>
          <a:p>
            <a:pPr marL="544068" lvl="1" indent="-342900">
              <a:buFont typeface="+mj-lt"/>
              <a:buAutoNum type="arabicPeriod"/>
            </a:pPr>
            <a:r>
              <a:rPr lang="en-US" u="sng" dirty="0"/>
              <a:t>Collections</a:t>
            </a:r>
            <a:r>
              <a:rPr lang="en-US" dirty="0"/>
              <a:t>:  Each database has a number of collections. Collections are sets of documents that you </a:t>
            </a:r>
            <a:r>
              <a:rPr lang="en-US" b="1" dirty="0"/>
              <a:t>decide</a:t>
            </a:r>
            <a:r>
              <a:rPr lang="en-US" dirty="0"/>
              <a:t> are related by their content. Your documents do not have to have the same fields.</a:t>
            </a:r>
          </a:p>
          <a:p>
            <a:pPr marL="544068" lvl="1" indent="-342900">
              <a:buFont typeface="+mj-lt"/>
              <a:buAutoNum type="arabicPeriod"/>
            </a:pPr>
            <a:r>
              <a:rPr lang="en-US" u="sng" dirty="0"/>
              <a:t>Documents</a:t>
            </a:r>
            <a:r>
              <a:rPr lang="en-US" dirty="0"/>
              <a:t>: Documents are self contained pieces of data that you store in a collection. Each document must have an ID, and can have any other set of fields; these fields can be smaller subdocuments.</a:t>
            </a:r>
          </a:p>
          <a:p>
            <a:pPr marL="544068" lvl="1" indent="-342900">
              <a:buFont typeface="+mj-lt"/>
              <a:buAutoNum type="arabicPeriod"/>
            </a:pPr>
            <a:r>
              <a:rPr lang="en-US" u="sng" dirty="0"/>
              <a:t>Subdocuments</a:t>
            </a:r>
            <a:r>
              <a:rPr lang="en-US" dirty="0"/>
              <a:t>: A document field can describe another document that will be stored in its parent. This is akin to an object that has a second object stored as a property. This is referred to as a subdocument.</a:t>
            </a:r>
            <a:endParaRPr lang="en-US" u="sng"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9638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Abstracting Your Queries</a:t>
            </a:r>
          </a:p>
        </p:txBody>
      </p:sp>
      <p:sp>
        <p:nvSpPr>
          <p:cNvPr id="3" name="Content Placeholder 2"/>
          <p:cNvSpPr>
            <a:spLocks noGrp="1"/>
          </p:cNvSpPr>
          <p:nvPr>
            <p:ph idx="1"/>
          </p:nvPr>
        </p:nvSpPr>
        <p:spPr/>
        <p:txBody>
          <a:bodyPr/>
          <a:lstStyle/>
          <a:p>
            <a:r>
              <a:rPr lang="en-US" dirty="0"/>
              <a:t>It is often </a:t>
            </a:r>
            <a:r>
              <a:rPr lang="en-US" b="1" dirty="0"/>
              <a:t>very</a:t>
            </a:r>
            <a:r>
              <a:rPr lang="en-US" dirty="0"/>
              <a:t> useful to create a file to abstract away your database querying.</a:t>
            </a:r>
          </a:p>
          <a:p>
            <a:r>
              <a:rPr lang="en-US" dirty="0"/>
              <a:t>By creating a layer between your application code and your database, you will allow yourself to:</a:t>
            </a:r>
          </a:p>
          <a:p>
            <a:pPr lvl="1"/>
            <a:r>
              <a:rPr lang="en-US" dirty="0"/>
              <a:t>More easily make changes to the database later on</a:t>
            </a:r>
          </a:p>
          <a:p>
            <a:pPr lvl="1"/>
            <a:r>
              <a:rPr lang="en-US" dirty="0"/>
              <a:t>Allow non-database programmers to more easily use the database (separation of concerns!)</a:t>
            </a:r>
          </a:p>
          <a:p>
            <a:pPr lvl="1"/>
            <a:r>
              <a:rPr lang="en-US" dirty="0"/>
              <a:t>More easily improve performance at a later time</a:t>
            </a:r>
          </a:p>
          <a:p>
            <a:pPr lvl="1"/>
            <a:r>
              <a:rPr lang="en-US" b="1" dirty="0"/>
              <a:t>Easier and more consistent error checking throughout your entire application</a:t>
            </a:r>
            <a:r>
              <a:rPr lang="en-US" dirty="0"/>
              <a:t>.</a:t>
            </a:r>
            <a:endParaRPr lang="en-US" b="1" dirty="0"/>
          </a:p>
          <a:p>
            <a:pPr lvl="1"/>
            <a:r>
              <a:rPr lang="en-US" dirty="0"/>
              <a:t>Make it a reasonable task to change your entire database when the first database your company chose ends up being unable to support large amounts of data and you need to transition over to another database.</a:t>
            </a:r>
          </a:p>
          <a:p>
            <a:pPr lvl="2"/>
            <a:r>
              <a:rPr lang="en-US" dirty="0"/>
              <a:t>Also helps when this happens again 2 years later.</a:t>
            </a:r>
          </a:p>
          <a:p>
            <a:r>
              <a:rPr lang="en-US" dirty="0"/>
              <a:t>In </a:t>
            </a:r>
            <a:r>
              <a:rPr lang="en-US" b="1" dirty="0" err="1"/>
              <a:t>dogs.js</a:t>
            </a:r>
            <a:r>
              <a:rPr lang="en-US" dirty="0"/>
              <a:t> we abstract the queries to hide them away from the rest of our application.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876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Tech Stack</a:t>
            </a:r>
          </a:p>
        </p:txBody>
      </p:sp>
      <p:sp>
        <p:nvSpPr>
          <p:cNvPr id="3" name="Content Placeholder 2"/>
          <p:cNvSpPr>
            <a:spLocks noGrp="1"/>
          </p:cNvSpPr>
          <p:nvPr>
            <p:ph idx="1"/>
          </p:nvPr>
        </p:nvSpPr>
        <p:spPr/>
        <p:txBody>
          <a:bodyPr/>
          <a:lstStyle/>
          <a:p>
            <a:r>
              <a:rPr lang="en-US" dirty="0"/>
              <a:t>By default, we will be starting with the Node, Express, Mongo tech stack</a:t>
            </a:r>
          </a:p>
          <a:p>
            <a:pPr lvl="1"/>
            <a:r>
              <a:rPr lang="en-US" dirty="0"/>
              <a:t>Direct continuation of Web 1 web stack, with tons more!</a:t>
            </a:r>
          </a:p>
          <a:p>
            <a:r>
              <a:rPr lang="en-US" dirty="0"/>
              <a:t>Most instructions will assume a Mac OS X operating system in this course.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423617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in MongoDB</a:t>
            </a:r>
          </a:p>
        </p:txBody>
      </p:sp>
      <p:sp>
        <p:nvSpPr>
          <p:cNvPr id="3" name="Content Placeholder 2"/>
          <p:cNvSpPr>
            <a:spLocks noGrp="1"/>
          </p:cNvSpPr>
          <p:nvPr>
            <p:ph idx="1"/>
          </p:nvPr>
        </p:nvSpPr>
        <p:spPr/>
        <p:txBody>
          <a:bodyPr/>
          <a:lstStyle/>
          <a:p>
            <a:r>
              <a:rPr lang="en-US" dirty="0"/>
              <a:t>For now, we will be focusing on four different operations:</a:t>
            </a:r>
          </a:p>
          <a:p>
            <a:pPr lvl="1"/>
            <a:r>
              <a:rPr lang="en-US" u="sng" dirty="0"/>
              <a:t>Insert</a:t>
            </a:r>
            <a:r>
              <a:rPr lang="en-US" dirty="0"/>
              <a:t>: will take an object and insert it into the database.</a:t>
            </a:r>
            <a:endParaRPr lang="en-US" u="sng" dirty="0"/>
          </a:p>
          <a:p>
            <a:pPr lvl="1"/>
            <a:r>
              <a:rPr lang="en-US" u="sng" dirty="0"/>
              <a:t>Find</a:t>
            </a:r>
            <a:r>
              <a:rPr lang="en-US" dirty="0"/>
              <a:t>: will take an object describing fields and values to match and returns an array of matching documents.</a:t>
            </a:r>
          </a:p>
          <a:p>
            <a:pPr lvl="1"/>
            <a:r>
              <a:rPr lang="en-US" u="sng" dirty="0"/>
              <a:t>Update</a:t>
            </a:r>
            <a:r>
              <a:rPr lang="en-US" dirty="0"/>
              <a:t>: will take two objects; one that contains an object describing fields and values to match, and one that will describe the update to perform. It can update multiple if you provide a third object with settings telling it to update multiple documents.</a:t>
            </a:r>
          </a:p>
          <a:p>
            <a:pPr lvl="1"/>
            <a:r>
              <a:rPr lang="en-US" u="sng" dirty="0"/>
              <a:t>Remove</a:t>
            </a:r>
            <a:r>
              <a:rPr lang="en-US" dirty="0"/>
              <a:t>: will take an object describing fields and values to match and will remove the object. It can remove multiple if you provide a second object with settings telling it to update multiple documents.</a:t>
            </a:r>
            <a:endParaRPr lang="en-US" u="sng"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304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Cheat Sheet</a:t>
            </a:r>
          </a:p>
        </p:txBody>
      </p:sp>
      <p:sp>
        <p:nvSpPr>
          <p:cNvPr id="3" name="Content Placeholder 2"/>
          <p:cNvSpPr>
            <a:spLocks noGrp="1"/>
          </p:cNvSpPr>
          <p:nvPr>
            <p:ph idx="1"/>
          </p:nvPr>
        </p:nvSpPr>
        <p:spPr/>
        <p:txBody>
          <a:bodyPr/>
          <a:lstStyle/>
          <a:p>
            <a:r>
              <a:rPr lang="en-US" dirty="0"/>
              <a:t>Most common MongoDB commands can be found on this cheat sheet</a:t>
            </a:r>
          </a:p>
          <a:p>
            <a:pPr lvl="1"/>
            <a:r>
              <a:rPr lang="en-US" dirty="0">
                <a:hlinkClick r:id="rId2"/>
              </a:rPr>
              <a:t>https://blog.codecentric.de/files/2012/12/MongoDB-CheatSheet-v1_0.pdf</a:t>
            </a:r>
            <a:endParaRPr lang="en-US" dirty="0"/>
          </a:p>
          <a:p>
            <a:r>
              <a:rPr lang="en-US" dirty="0"/>
              <a:t>Most MongoDB commands in the Node Driver have fairly straightforward commands.</a:t>
            </a:r>
          </a:p>
          <a:p>
            <a:pPr lvl="1"/>
            <a:r>
              <a:rPr lang="en-US" dirty="0">
                <a:hlinkClick r:id="rId3"/>
              </a:rPr>
              <a:t>http://mongodb.github.io/node-mongodb-native/2.2/api/</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28701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Fundamentals of Web Development</a:t>
            </a:r>
          </a:p>
        </p:txBody>
      </p:sp>
      <p:sp>
        <p:nvSpPr>
          <p:cNvPr id="5" name="Subtitle 4"/>
          <p:cNvSpPr>
            <a:spLocks noGrp="1"/>
          </p:cNvSpPr>
          <p:nvPr>
            <p:ph type="subTitle" idx="1"/>
          </p:nvPr>
        </p:nvSpPr>
        <p:spPr/>
        <p:txBody>
          <a:bodyPr/>
          <a:lstStyle/>
          <a:p>
            <a:r>
              <a:rPr lang="en-US" dirty="0"/>
              <a:t>Lecture 5</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18722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Core Process of the Web</a:t>
            </a:r>
          </a:p>
        </p:txBody>
      </p:sp>
      <p:sp>
        <p:nvSpPr>
          <p:cNvPr id="3" name="Content Placeholder 2"/>
          <p:cNvSpPr>
            <a:spLocks noGrp="1"/>
          </p:cNvSpPr>
          <p:nvPr>
            <p:ph idx="1"/>
          </p:nvPr>
        </p:nvSpPr>
        <p:spPr/>
        <p:txBody>
          <a:bodyPr/>
          <a:lstStyle/>
          <a:p>
            <a:r>
              <a:rPr lang="en-US" dirty="0"/>
              <a:t>At the end of the day, the web is all about the communication of ideas. Everything in the web can be seen as a </a:t>
            </a:r>
            <a:r>
              <a:rPr lang="en-US" b="1" dirty="0"/>
              <a:t>request</a:t>
            </a:r>
            <a:r>
              <a:rPr lang="en-US" dirty="0"/>
              <a:t> and a </a:t>
            </a:r>
            <a:r>
              <a:rPr lang="en-US" b="1" dirty="0"/>
              <a:t>response</a:t>
            </a:r>
            <a:endParaRPr lang="en-US" dirty="0"/>
          </a:p>
          <a:p>
            <a:pPr lvl="1"/>
            <a:r>
              <a:rPr lang="en-US" dirty="0"/>
              <a:t>When you go to a news website, you’re requesting news and receiving news in response.</a:t>
            </a:r>
          </a:p>
          <a:p>
            <a:pPr lvl="1"/>
            <a:r>
              <a:rPr lang="en-US" dirty="0"/>
              <a:t>When you go to a shopping website, you’re requesting product information and receiving relevant information.</a:t>
            </a:r>
          </a:p>
          <a:p>
            <a:pPr lvl="1"/>
            <a:r>
              <a:rPr lang="en-US" dirty="0"/>
              <a:t>When your server receives input, it determines what to do with that input and outputs the proper response.</a:t>
            </a:r>
          </a:p>
          <a:p>
            <a:r>
              <a:rPr lang="en-US" dirty="0"/>
              <a:t>Your duty as a web developer is to make that communication possible. Your programs will get a request and give a response, and allow that communication to occur as smoothly as possible.</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3407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a:t>
            </a:r>
          </a:p>
        </p:txBody>
      </p:sp>
      <p:sp>
        <p:nvSpPr>
          <p:cNvPr id="3" name="Content Placeholder 2"/>
          <p:cNvSpPr>
            <a:spLocks noGrp="1"/>
          </p:cNvSpPr>
          <p:nvPr>
            <p:ph idx="1"/>
          </p:nvPr>
        </p:nvSpPr>
        <p:spPr/>
        <p:txBody>
          <a:bodyPr/>
          <a:lstStyle/>
          <a:p>
            <a:r>
              <a:rPr lang="en-US" dirty="0"/>
              <a:t>Every time you navigate to a website, your browser sends a </a:t>
            </a:r>
            <a:r>
              <a:rPr lang="en-US" b="1" dirty="0"/>
              <a:t>request</a:t>
            </a:r>
            <a:r>
              <a:rPr lang="en-US" dirty="0"/>
              <a:t> on your behalf to the server.</a:t>
            </a:r>
          </a:p>
          <a:p>
            <a:pPr lvl="1"/>
            <a:r>
              <a:rPr lang="en-US" dirty="0"/>
              <a:t>There is a lot to an HTTP request! </a:t>
            </a:r>
            <a:r>
              <a:rPr lang="en-US" dirty="0">
                <a:hlinkClick r:id="rId2"/>
              </a:rPr>
              <a:t>https://developer.mozilla.org/en-US/docs/Web/HTTP</a:t>
            </a:r>
            <a:endParaRPr lang="en-US" dirty="0"/>
          </a:p>
          <a:p>
            <a:pPr lvl="1"/>
            <a:r>
              <a:rPr lang="en-US" dirty="0"/>
              <a:t>Each request follows a standardized process! </a:t>
            </a:r>
            <a:r>
              <a:rPr lang="en-US" dirty="0">
                <a:hlinkClick r:id="rId3"/>
              </a:rPr>
              <a:t>https://www.w3.org/wiki/How_does_the_Internet_work</a:t>
            </a:r>
            <a:endParaRPr lang="en-US" dirty="0"/>
          </a:p>
          <a:p>
            <a:r>
              <a:rPr lang="en-US" dirty="0"/>
              <a:t>Every request is formatted in a specific way, with the same data provided on each request.</a:t>
            </a:r>
          </a:p>
          <a:p>
            <a:r>
              <a:rPr lang="en-US" dirty="0"/>
              <a:t>A request to </a:t>
            </a:r>
            <a:r>
              <a:rPr lang="en-US" dirty="0">
                <a:hlinkClick r:id="rId4"/>
              </a:rPr>
              <a:t>http://google.com/</a:t>
            </a:r>
            <a:r>
              <a:rPr lang="en-US" dirty="0"/>
              <a:t> would look like:</a:t>
            </a:r>
          </a:p>
        </p:txBody>
      </p:sp>
      <p:sp>
        <p:nvSpPr>
          <p:cNvPr id="4" name="Footer Placeholder 3"/>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672" y="3946476"/>
            <a:ext cx="8483600" cy="1739900"/>
          </a:xfrm>
          <a:prstGeom prst="rect">
            <a:avLst/>
          </a:prstGeom>
        </p:spPr>
      </p:pic>
    </p:spTree>
    <p:extLst>
      <p:ext uri="{BB962C8B-B14F-4D97-AF65-F5344CB8AC3E}">
        <p14:creationId xmlns:p14="http://schemas.microsoft.com/office/powerpoint/2010/main" val="82501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that request</a:t>
            </a:r>
          </a:p>
        </p:txBody>
      </p:sp>
      <p:sp>
        <p:nvSpPr>
          <p:cNvPr id="3" name="Content Placeholder 2"/>
          <p:cNvSpPr>
            <a:spLocks noGrp="1"/>
          </p:cNvSpPr>
          <p:nvPr>
            <p:ph idx="1"/>
          </p:nvPr>
        </p:nvSpPr>
        <p:spPr>
          <a:xfrm>
            <a:off x="1097280" y="1845734"/>
            <a:ext cx="10058400" cy="4023360"/>
          </a:xfrm>
        </p:spPr>
        <p:txBody>
          <a:bodyPr>
            <a:normAutofit/>
          </a:bodyPr>
          <a:lstStyle/>
          <a:p>
            <a:r>
              <a:rPr lang="en-US" dirty="0"/>
              <a:t>HTTP Verb signifying what action you are trying to (GET POST PUT DELETE)</a:t>
            </a:r>
          </a:p>
          <a:p>
            <a:r>
              <a:rPr lang="en-US" dirty="0"/>
              <a:t>The server you want to connect to (the HOST)</a:t>
            </a:r>
          </a:p>
          <a:p>
            <a:r>
              <a:rPr lang="en-US" dirty="0"/>
              <a:t>The location of the resource you want to access on that server (the location)</a:t>
            </a:r>
          </a:p>
          <a:p>
            <a:r>
              <a:rPr lang="en-US" dirty="0"/>
              <a:t>Headers</a:t>
            </a:r>
          </a:p>
          <a:p>
            <a:pPr lvl="1"/>
            <a:r>
              <a:rPr lang="en-US" dirty="0"/>
              <a:t>Headers are metadata about your request</a:t>
            </a:r>
          </a:p>
          <a:p>
            <a:pPr lvl="1"/>
            <a:r>
              <a:rPr lang="en-US" dirty="0"/>
              <a:t>These include cookies!</a:t>
            </a:r>
          </a:p>
        </p:txBody>
      </p:sp>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27132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Codes</a:t>
            </a:r>
          </a:p>
        </p:txBody>
      </p:sp>
      <p:sp>
        <p:nvSpPr>
          <p:cNvPr id="3" name="Content Placeholder 2"/>
          <p:cNvSpPr>
            <a:spLocks noGrp="1"/>
          </p:cNvSpPr>
          <p:nvPr>
            <p:ph idx="1"/>
          </p:nvPr>
        </p:nvSpPr>
        <p:spPr/>
        <p:txBody>
          <a:bodyPr/>
          <a:lstStyle/>
          <a:p>
            <a:r>
              <a:rPr lang="en-US" dirty="0"/>
              <a:t>Each response must return a status code indicating whether or not the request was successful, and a description is often included with each of the status code</a:t>
            </a:r>
          </a:p>
          <a:p>
            <a:r>
              <a:rPr lang="en-US" dirty="0"/>
              <a:t>Status codes</a:t>
            </a:r>
            <a:r>
              <a:rPr lang="is-IS" dirty="0"/>
              <a:t> in the...</a:t>
            </a:r>
            <a:endParaRPr lang="en-US" dirty="0"/>
          </a:p>
          <a:p>
            <a:pPr lvl="1"/>
            <a:r>
              <a:rPr lang="en-US" dirty="0"/>
              <a:t>200-299 range indicate a successful operation</a:t>
            </a:r>
          </a:p>
          <a:p>
            <a:pPr lvl="1"/>
            <a:r>
              <a:rPr lang="en-US" dirty="0"/>
              <a:t>300-399 range indicate some sort of redirection must occur</a:t>
            </a:r>
          </a:p>
          <a:p>
            <a:pPr lvl="1"/>
            <a:r>
              <a:rPr lang="en-US" dirty="0"/>
              <a:t>400-499 range indicate an error was made by the client during the request</a:t>
            </a:r>
          </a:p>
          <a:p>
            <a:pPr lvl="1"/>
            <a:r>
              <a:rPr lang="en-US" dirty="0"/>
              <a:t>500-599 range indicate some sort of error occurred on the server</a:t>
            </a:r>
          </a:p>
          <a:p>
            <a:r>
              <a:rPr lang="en-US" dirty="0"/>
              <a:t>You will use different status codes to describe different errors in this course</a:t>
            </a:r>
          </a:p>
          <a:p>
            <a:r>
              <a:rPr lang="en-US" dirty="0"/>
              <a:t>Some status codes:</a:t>
            </a:r>
          </a:p>
          <a:p>
            <a:pPr lvl="1"/>
            <a:r>
              <a:rPr lang="en-US" dirty="0">
                <a:hlinkClick r:id="rId2"/>
              </a:rPr>
              <a:t>https://en.wikipedia.org/wiki/List_of_HTTP_status_codes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25356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p:txBody>
          <a:bodyPr/>
          <a:lstStyle/>
          <a:p>
            <a:r>
              <a:rPr lang="en-US" dirty="0"/>
              <a:t>Express is a very popular node package that is distributed on NPM which allows you to configure and run an entire web server. </a:t>
            </a:r>
          </a:p>
          <a:p>
            <a:pPr lvl="1"/>
            <a:r>
              <a:rPr lang="en-US" dirty="0">
                <a:hlinkClick r:id="rId2"/>
              </a:rPr>
              <a:t>http://expressjs.com/</a:t>
            </a:r>
            <a:endParaRPr lang="en-US" dirty="0"/>
          </a:p>
          <a:p>
            <a:r>
              <a:rPr lang="en-US" dirty="0"/>
              <a:t>Express allows you to configure different routes and how they should compose a response.</a:t>
            </a:r>
          </a:p>
          <a:p>
            <a:r>
              <a:rPr lang="en-US" dirty="0"/>
              <a:t>Essentially, by using the Express module, you will use code to configure a server that will listen to requests and send out responses.</a:t>
            </a:r>
          </a:p>
          <a:p>
            <a:pPr lvl="1"/>
            <a:r>
              <a:rPr lang="en-US" b="1" dirty="0"/>
              <a:t>This is all a web server is! It’s not magic, it’s just something that takes in requests and sends back responses!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9242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Fundamentals of HTML and CSS</a:t>
            </a:r>
          </a:p>
        </p:txBody>
      </p:sp>
      <p:sp>
        <p:nvSpPr>
          <p:cNvPr id="3" name="Subtitle 2"/>
          <p:cNvSpPr>
            <a:spLocks noGrp="1"/>
          </p:cNvSpPr>
          <p:nvPr>
            <p:ph type="subTitle" idx="1"/>
          </p:nvPr>
        </p:nvSpPr>
        <p:spPr/>
        <p:txBody>
          <a:bodyPr/>
          <a:lstStyle/>
          <a:p>
            <a:r>
              <a:rPr lang="en-US" dirty="0"/>
              <a:t>Lecture 7</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77291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an HTML Document?</a:t>
            </a:r>
          </a:p>
        </p:txBody>
      </p:sp>
      <p:sp>
        <p:nvSpPr>
          <p:cNvPr id="3" name="Content Placeholder 2"/>
          <p:cNvSpPr>
            <a:spLocks noGrp="1"/>
          </p:cNvSpPr>
          <p:nvPr>
            <p:ph idx="1"/>
          </p:nvPr>
        </p:nvSpPr>
        <p:spPr/>
        <p:txBody>
          <a:bodyPr>
            <a:normAutofit fontScale="92500" lnSpcReduction="10000"/>
          </a:bodyPr>
          <a:lstStyle/>
          <a:p>
            <a:r>
              <a:rPr lang="en-US" dirty="0"/>
              <a:t>An HTML has a series of elements</a:t>
            </a:r>
          </a:p>
          <a:p>
            <a:pPr lvl="1"/>
            <a:r>
              <a:rPr lang="en-US" dirty="0"/>
              <a:t>Open tag plus attributes and properties</a:t>
            </a:r>
          </a:p>
          <a:p>
            <a:pPr lvl="1"/>
            <a:r>
              <a:rPr lang="en-US" dirty="0"/>
              <a:t>Nested elements</a:t>
            </a:r>
          </a:p>
          <a:p>
            <a:r>
              <a:rPr lang="en-US" dirty="0"/>
              <a:t>Some very important</a:t>
            </a:r>
          </a:p>
          <a:p>
            <a:pPr lvl="1"/>
            <a:r>
              <a:rPr lang="en-US" dirty="0"/>
              <a:t>HTML </a:t>
            </a:r>
            <a:r>
              <a:rPr lang="en-US" dirty="0" err="1"/>
              <a:t>Doctype</a:t>
            </a:r>
            <a:endParaRPr lang="en-US" dirty="0"/>
          </a:p>
          <a:p>
            <a:pPr lvl="1"/>
            <a:r>
              <a:rPr lang="en-US" dirty="0"/>
              <a:t>HTML Element</a:t>
            </a:r>
          </a:p>
          <a:p>
            <a:pPr lvl="2"/>
            <a:r>
              <a:rPr lang="en-US" dirty="0"/>
              <a:t>Head Element</a:t>
            </a:r>
          </a:p>
          <a:p>
            <a:pPr lvl="2"/>
            <a:r>
              <a:rPr lang="en-US" dirty="0"/>
              <a:t>Body Element</a:t>
            </a:r>
          </a:p>
          <a:p>
            <a:r>
              <a:rPr lang="en-US" dirty="0"/>
              <a:t>Elements can be identified by an ID</a:t>
            </a:r>
          </a:p>
          <a:p>
            <a:pPr lvl="1"/>
            <a:r>
              <a:rPr lang="en-US" dirty="0"/>
              <a:t>ID can only be used once per document</a:t>
            </a:r>
          </a:p>
          <a:p>
            <a:r>
              <a:rPr lang="en-US" dirty="0"/>
              <a:t>Elements can identify a group by their class</a:t>
            </a:r>
          </a:p>
          <a:p>
            <a:r>
              <a:rPr lang="en-US" dirty="0"/>
              <a:t>Elements are described in the document and rendered in the DOM</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69683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Operating Systems</a:t>
            </a:r>
          </a:p>
        </p:txBody>
      </p:sp>
      <p:sp>
        <p:nvSpPr>
          <p:cNvPr id="3" name="Content Placeholder 2"/>
          <p:cNvSpPr>
            <a:spLocks noGrp="1"/>
          </p:cNvSpPr>
          <p:nvPr>
            <p:ph idx="1"/>
          </p:nvPr>
        </p:nvSpPr>
        <p:spPr/>
        <p:txBody>
          <a:bodyPr/>
          <a:lstStyle/>
          <a:p>
            <a:r>
              <a:rPr lang="en-US" dirty="0"/>
              <a:t>Windows is </a:t>
            </a:r>
            <a:r>
              <a:rPr lang="en-US" b="1" dirty="0"/>
              <a:t>not</a:t>
            </a:r>
            <a:r>
              <a:rPr lang="en-US" dirty="0"/>
              <a:t> a recommended operating system for this course, and Mac OSX will be the assumed OS in all instructions due to it being the ideal web development environment.</a:t>
            </a:r>
          </a:p>
          <a:p>
            <a:r>
              <a:rPr lang="en-US" dirty="0"/>
              <a:t>If you do </a:t>
            </a:r>
            <a:r>
              <a:rPr lang="en-US" b="1" dirty="0"/>
              <a:t>not</a:t>
            </a:r>
            <a:r>
              <a:rPr lang="en-US" dirty="0"/>
              <a:t> have a Mac system, you can emulate it using </a:t>
            </a:r>
            <a:r>
              <a:rPr lang="en-US" dirty="0" err="1"/>
              <a:t>VirtualBox</a:t>
            </a:r>
            <a:endParaRPr lang="en-US" dirty="0"/>
          </a:p>
          <a:p>
            <a:pPr lvl="1"/>
            <a:r>
              <a:rPr lang="en-US" dirty="0">
                <a:hlinkClick r:id="rId2"/>
              </a:rPr>
              <a:t>https://techsviewer.com/how-to-install-mac-os-x-el-capitan-on-pc-on-virtualbox/</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273319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Browser’s Only Half The Battle</a:t>
            </a:r>
          </a:p>
        </p:txBody>
      </p:sp>
      <p:sp>
        <p:nvSpPr>
          <p:cNvPr id="3" name="Content Placeholder 2"/>
          <p:cNvSpPr>
            <a:spLocks noGrp="1"/>
          </p:cNvSpPr>
          <p:nvPr>
            <p:ph idx="1"/>
          </p:nvPr>
        </p:nvSpPr>
        <p:spPr/>
        <p:txBody>
          <a:bodyPr/>
          <a:lstStyle/>
          <a:p>
            <a:r>
              <a:rPr lang="en-US" dirty="0"/>
              <a:t>The web isn’t just accessible via a browser. As modern web developers, we have to care about:</a:t>
            </a:r>
          </a:p>
          <a:p>
            <a:pPr lvl="1"/>
            <a:r>
              <a:rPr lang="en-US" dirty="0"/>
              <a:t>Screen readers</a:t>
            </a:r>
          </a:p>
          <a:p>
            <a:pPr lvl="1"/>
            <a:r>
              <a:rPr lang="en-US" dirty="0"/>
              <a:t>Search Engine Crawlers </a:t>
            </a:r>
            <a:r>
              <a:rPr lang="en-US"/>
              <a:t>/ Other AI</a:t>
            </a:r>
            <a:endParaRPr lang="en-US" dirty="0"/>
          </a:p>
          <a:p>
            <a:r>
              <a:rPr lang="en-US" dirty="0"/>
              <a:t>There is a growing movement to make the web more accessible</a:t>
            </a:r>
          </a:p>
          <a:p>
            <a:pPr lvl="1"/>
            <a:r>
              <a:rPr lang="en-US" dirty="0"/>
              <a:t>Leveraging HTML’s strengths</a:t>
            </a:r>
          </a:p>
          <a:p>
            <a:pPr lvl="2"/>
            <a:r>
              <a:rPr lang="en-US" dirty="0" err="1"/>
              <a:t>Navs</a:t>
            </a:r>
            <a:r>
              <a:rPr lang="en-US" dirty="0"/>
              <a:t> in the </a:t>
            </a:r>
            <a:r>
              <a:rPr lang="en-US" dirty="0" err="1"/>
              <a:t>nav</a:t>
            </a:r>
            <a:endParaRPr lang="en-US" dirty="0"/>
          </a:p>
          <a:p>
            <a:pPr lvl="2"/>
            <a:r>
              <a:rPr lang="en-US" dirty="0"/>
              <a:t>Labels in forms</a:t>
            </a:r>
          </a:p>
          <a:p>
            <a:pPr lvl="2"/>
            <a:r>
              <a:rPr lang="en-US" dirty="0"/>
              <a:t>Using headings properly</a:t>
            </a:r>
          </a:p>
          <a:p>
            <a:pPr lvl="2"/>
            <a:r>
              <a:rPr lang="en-US" dirty="0"/>
              <a:t>Attributes to help screen readers</a:t>
            </a:r>
          </a:p>
          <a:p>
            <a:pPr lvl="1"/>
            <a:r>
              <a:rPr lang="en-US" dirty="0"/>
              <a:t>Making designs accessible</a:t>
            </a:r>
          </a:p>
          <a:p>
            <a:pPr lvl="1"/>
            <a:r>
              <a:rPr lang="en-US" dirty="0"/>
              <a:t>Tables for tabular data only</a:t>
            </a:r>
          </a:p>
          <a:p>
            <a:pPr lvl="1"/>
            <a:r>
              <a:rPr lang="en-US" dirty="0"/>
              <a:t>Make sure you can navigate via keyboard</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39091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 Style and Content</a:t>
            </a:r>
          </a:p>
        </p:txBody>
      </p:sp>
      <p:sp>
        <p:nvSpPr>
          <p:cNvPr id="3" name="Content Placeholder 2"/>
          <p:cNvSpPr>
            <a:spLocks noGrp="1"/>
          </p:cNvSpPr>
          <p:nvPr>
            <p:ph idx="1"/>
          </p:nvPr>
        </p:nvSpPr>
        <p:spPr/>
        <p:txBody>
          <a:bodyPr/>
          <a:lstStyle/>
          <a:p>
            <a:r>
              <a:rPr lang="en-US" dirty="0"/>
              <a:t>Before we can think in terms of organizing our data meaningfully, we need to understand what HTML does </a:t>
            </a:r>
            <a:r>
              <a:rPr lang="en-US" i="1" dirty="0"/>
              <a:t>not</a:t>
            </a:r>
            <a:r>
              <a:rPr lang="en-US" dirty="0"/>
              <a:t> accomplish; the way your document looks.</a:t>
            </a:r>
          </a:p>
          <a:p>
            <a:pPr lvl="1"/>
            <a:r>
              <a:rPr lang="en-US" b="1" dirty="0"/>
              <a:t>Elements are used to describe your data; CSS is used to style your data.</a:t>
            </a:r>
          </a:p>
          <a:p>
            <a:pPr lvl="1"/>
            <a:r>
              <a:rPr lang="en-US" dirty="0"/>
              <a:t>While browsers give many native styles to elements by default, elements are not inherently used for styling. This is why tags for bolding and italicizing text, or changing fonts, were deprecated in HTML5.</a:t>
            </a:r>
          </a:p>
          <a:p>
            <a:pPr lvl="1"/>
            <a:r>
              <a:rPr lang="en-US" dirty="0"/>
              <a:t>There needs to be a clear separation between style and content; any overlap is a happy coincidence.</a:t>
            </a:r>
          </a:p>
          <a:p>
            <a:r>
              <a:rPr lang="en-US" dirty="0"/>
              <a:t>While writing HTML, thinking in terms of content first, then styling often leads to more logical, and easier to style documents.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04631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Text</a:t>
            </a:r>
          </a:p>
        </p:txBody>
      </p:sp>
      <p:sp>
        <p:nvSpPr>
          <p:cNvPr id="3" name="Content Placeholder 2"/>
          <p:cNvSpPr>
            <a:spLocks noGrp="1"/>
          </p:cNvSpPr>
          <p:nvPr>
            <p:ph idx="1"/>
          </p:nvPr>
        </p:nvSpPr>
        <p:spPr/>
        <p:txBody>
          <a:bodyPr>
            <a:normAutofit lnSpcReduction="10000"/>
          </a:bodyPr>
          <a:lstStyle/>
          <a:p>
            <a:r>
              <a:rPr lang="en-US" dirty="0"/>
              <a:t>Across the web, text is used to portray many different types of things. </a:t>
            </a:r>
          </a:p>
          <a:p>
            <a:pPr lvl="1"/>
            <a:r>
              <a:rPr lang="en-US" dirty="0"/>
              <a:t>Headings / Titles in your content (h1, h2, h3, h4, h5, h6)</a:t>
            </a:r>
          </a:p>
          <a:p>
            <a:pPr lvl="1"/>
            <a:r>
              <a:rPr lang="en-US" dirty="0"/>
              <a:t>Regular paragraph (p)</a:t>
            </a:r>
          </a:p>
          <a:p>
            <a:pPr lvl="1"/>
            <a:r>
              <a:rPr lang="en-US" dirty="0"/>
              <a:t>Generic groups of text / adding custom definitions or functionality to text (span)</a:t>
            </a:r>
          </a:p>
          <a:p>
            <a:pPr lvl="1"/>
            <a:r>
              <a:rPr lang="en-US" dirty="0"/>
              <a:t>Emphasized text (</a:t>
            </a:r>
            <a:r>
              <a:rPr lang="en-US" dirty="0" err="1"/>
              <a:t>em</a:t>
            </a:r>
            <a:r>
              <a:rPr lang="en-US" dirty="0"/>
              <a:t>)</a:t>
            </a:r>
          </a:p>
          <a:p>
            <a:pPr lvl="1"/>
            <a:r>
              <a:rPr lang="en-US" dirty="0"/>
              <a:t>Important text (strong)</a:t>
            </a:r>
          </a:p>
          <a:p>
            <a:pPr lvl="1"/>
            <a:r>
              <a:rPr lang="en-US" dirty="0"/>
              <a:t>Addresses (</a:t>
            </a:r>
            <a:r>
              <a:rPr lang="en-US" dirty="0" err="1"/>
              <a:t>addr</a:t>
            </a:r>
            <a:r>
              <a:rPr lang="en-US" dirty="0"/>
              <a:t>)</a:t>
            </a:r>
          </a:p>
          <a:p>
            <a:pPr lvl="1"/>
            <a:r>
              <a:rPr lang="en-US" dirty="0"/>
              <a:t>Citations (cite)</a:t>
            </a:r>
          </a:p>
          <a:p>
            <a:pPr lvl="1"/>
            <a:r>
              <a:rPr lang="en-US" dirty="0"/>
              <a:t>Abbreviations (</a:t>
            </a:r>
            <a:r>
              <a:rPr lang="en-US" dirty="0" err="1"/>
              <a:t>abbr</a:t>
            </a:r>
            <a:r>
              <a:rPr lang="en-US" dirty="0"/>
              <a:t>)</a:t>
            </a:r>
          </a:p>
          <a:p>
            <a:pPr lvl="1"/>
            <a:r>
              <a:rPr lang="en-US" dirty="0"/>
              <a:t>Quotes (</a:t>
            </a:r>
            <a:r>
              <a:rPr lang="en-US" dirty="0" err="1"/>
              <a:t>blockquote</a:t>
            </a:r>
            <a:r>
              <a:rPr lang="en-US" dirty="0"/>
              <a:t>)</a:t>
            </a:r>
          </a:p>
          <a:p>
            <a:pPr marL="0" indent="0">
              <a:buNone/>
            </a:pPr>
            <a:r>
              <a:rPr lang="en-US" dirty="0"/>
              <a:t>Using the right kind of element to describe text is very important for SEO, non-browser accessibility, and readable code. </a:t>
            </a:r>
          </a:p>
          <a:p>
            <a:pPr lvl="1"/>
            <a:r>
              <a:rPr lang="en-US" dirty="0"/>
              <a:t>Even without different styles, those tags help readers understand their document.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510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layout of your content</a:t>
            </a:r>
          </a:p>
        </p:txBody>
      </p:sp>
      <p:sp>
        <p:nvSpPr>
          <p:cNvPr id="3" name="Content Placeholder 2"/>
          <p:cNvSpPr>
            <a:spLocks noGrp="1"/>
          </p:cNvSpPr>
          <p:nvPr>
            <p:ph idx="1"/>
          </p:nvPr>
        </p:nvSpPr>
        <p:spPr/>
        <p:txBody>
          <a:bodyPr>
            <a:normAutofit/>
          </a:bodyPr>
          <a:lstStyle/>
          <a:p>
            <a:r>
              <a:rPr lang="en-US" dirty="0"/>
              <a:t>There are many elements that describe the layout of your content</a:t>
            </a:r>
          </a:p>
          <a:p>
            <a:pPr lvl="1"/>
            <a:r>
              <a:rPr lang="en-US" dirty="0"/>
              <a:t>How to navigate content / your document (</a:t>
            </a:r>
            <a:r>
              <a:rPr lang="en-US" dirty="0" err="1"/>
              <a:t>nav</a:t>
            </a:r>
            <a:r>
              <a:rPr lang="en-US" dirty="0"/>
              <a:t>)</a:t>
            </a:r>
          </a:p>
          <a:p>
            <a:pPr lvl="1"/>
            <a:r>
              <a:rPr lang="en-US" dirty="0"/>
              <a:t>Grouping your content into sections that have something to do with each other (main, section)</a:t>
            </a:r>
          </a:p>
          <a:p>
            <a:pPr lvl="1"/>
            <a:r>
              <a:rPr lang="en-US" dirty="0"/>
              <a:t>Denoting a header for content or your document (header)</a:t>
            </a:r>
          </a:p>
          <a:p>
            <a:pPr lvl="1"/>
            <a:r>
              <a:rPr lang="en-US" dirty="0"/>
              <a:t>Denoting a footer for content or your document (footer)</a:t>
            </a:r>
          </a:p>
          <a:p>
            <a:pPr lvl="1"/>
            <a:r>
              <a:rPr lang="en-US" dirty="0"/>
              <a:t>Grouping content into a self-contained article (article)</a:t>
            </a:r>
          </a:p>
          <a:p>
            <a:pPr lvl="1"/>
            <a:r>
              <a:rPr lang="en-US" dirty="0"/>
              <a:t>Stating that certain content is secondary (aside)</a:t>
            </a:r>
          </a:p>
          <a:p>
            <a:pPr lvl="1"/>
            <a:r>
              <a:rPr lang="en-US" dirty="0"/>
              <a:t>Grouping divisions of content (div)</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33429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HTML</a:t>
            </a:r>
          </a:p>
        </p:txBody>
      </p:sp>
      <p:sp>
        <p:nvSpPr>
          <p:cNvPr id="3" name="Content Placeholder 2"/>
          <p:cNvSpPr>
            <a:spLocks noGrp="1"/>
          </p:cNvSpPr>
          <p:nvPr>
            <p:ph idx="1"/>
          </p:nvPr>
        </p:nvSpPr>
        <p:spPr/>
        <p:txBody>
          <a:bodyPr/>
          <a:lstStyle/>
          <a:p>
            <a:r>
              <a:rPr lang="en-US" dirty="0"/>
              <a:t>For this course, the validity of your HTML is highly important. </a:t>
            </a:r>
          </a:p>
          <a:p>
            <a:r>
              <a:rPr lang="en-US" dirty="0"/>
              <a:t>Having valid HTML means your browser does not have to guess how to fix it, which can lead to drastically wrong web pages and pages that cannot be made sense of.</a:t>
            </a:r>
          </a:p>
          <a:p>
            <a:r>
              <a:rPr lang="en-US" dirty="0"/>
              <a:t>The w3 website has an easy to use validation service that tells you issues and proposed solutions:</a:t>
            </a:r>
          </a:p>
          <a:p>
            <a:pPr lvl="1"/>
            <a:r>
              <a:rPr lang="en-US" dirty="0">
                <a:hlinkClick r:id="rId2"/>
              </a:rPr>
              <a:t>https://validator.w3.org/#validate_by_input</a:t>
            </a:r>
            <a:endParaRPr lang="en-US" dirty="0"/>
          </a:p>
          <a:p>
            <a:r>
              <a:rPr lang="en-US" dirty="0"/>
              <a:t>You should view the source of your page, copy, and paste it all into the HTML validator’s ‘direct input’ section before submitting HTML in this class. </a:t>
            </a:r>
          </a:p>
          <a:p>
            <a:r>
              <a:rPr lang="en-US" dirty="0"/>
              <a:t>You should strive to write as perfect HTML as possible.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3995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and properties</a:t>
            </a:r>
          </a:p>
        </p:txBody>
      </p:sp>
      <p:sp>
        <p:nvSpPr>
          <p:cNvPr id="3" name="Content Placeholder 2"/>
          <p:cNvSpPr>
            <a:spLocks noGrp="1"/>
          </p:cNvSpPr>
          <p:nvPr>
            <p:ph idx="1"/>
          </p:nvPr>
        </p:nvSpPr>
        <p:spPr/>
        <p:txBody>
          <a:bodyPr/>
          <a:lstStyle/>
          <a:p>
            <a:r>
              <a:rPr lang="en-US" dirty="0"/>
              <a:t>Elements can have many classes and properties attached to them to further describe them.</a:t>
            </a:r>
          </a:p>
          <a:p>
            <a:r>
              <a:rPr lang="en-US" dirty="0"/>
              <a:t>The difference between the two of those are nuanced and deals with the state of the page. </a:t>
            </a:r>
          </a:p>
          <a:p>
            <a:pPr lvl="1"/>
            <a:r>
              <a:rPr lang="en-US" dirty="0"/>
              <a:t>This is an example of how browsers had to adapt to a set of standards that were not always fully thought out.</a:t>
            </a:r>
          </a:p>
          <a:p>
            <a:r>
              <a:rPr lang="en-US" dirty="0"/>
              <a:t>Attributes appear in key-value fashion when writing HTML:</a:t>
            </a:r>
          </a:p>
          <a:p>
            <a:pPr lvl="1"/>
            <a:r>
              <a:rPr lang="en-US" dirty="0"/>
              <a:t>&lt;a </a:t>
            </a:r>
            <a:r>
              <a:rPr lang="en-US" dirty="0" err="1"/>
              <a:t>href</a:t>
            </a:r>
            <a:r>
              <a:rPr lang="en-US" dirty="0"/>
              <a:t>=“http://</a:t>
            </a:r>
            <a:r>
              <a:rPr lang="en-US" dirty="0" err="1"/>
              <a:t>google.com</a:t>
            </a:r>
            <a:r>
              <a:rPr lang="en-US" dirty="0"/>
              <a:t>”&gt;Go To Google&lt;/a&gt;</a:t>
            </a:r>
          </a:p>
          <a:p>
            <a:r>
              <a:rPr lang="en-US" dirty="0"/>
              <a:t>The </a:t>
            </a:r>
            <a:r>
              <a:rPr lang="en-US" i="1" dirty="0" err="1"/>
              <a:t>href</a:t>
            </a:r>
            <a:r>
              <a:rPr lang="en-US" dirty="0"/>
              <a:t> attribute is set to Google’s home page</a:t>
            </a:r>
          </a:p>
          <a:p>
            <a:r>
              <a:rPr lang="en-US" dirty="0"/>
              <a:t>Elements are parsed and, as they are changed, keep track of the set of properties. Some properties come from their attributes, others come from user input.</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460892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IDs</a:t>
            </a:r>
          </a:p>
        </p:txBody>
      </p:sp>
      <p:sp>
        <p:nvSpPr>
          <p:cNvPr id="3" name="Content Placeholder 2"/>
          <p:cNvSpPr>
            <a:spLocks noGrp="1"/>
          </p:cNvSpPr>
          <p:nvPr>
            <p:ph idx="1"/>
          </p:nvPr>
        </p:nvSpPr>
        <p:spPr/>
        <p:txBody>
          <a:bodyPr/>
          <a:lstStyle/>
          <a:p>
            <a:r>
              <a:rPr lang="en-US" dirty="0"/>
              <a:t>Elements will often be described with classes and IDs to signify them in some way</a:t>
            </a:r>
          </a:p>
          <a:p>
            <a:r>
              <a:rPr lang="en-US" dirty="0"/>
              <a:t>Many elements can share a </a:t>
            </a:r>
            <a:r>
              <a:rPr lang="en-US" i="1" dirty="0"/>
              <a:t>class</a:t>
            </a:r>
            <a:r>
              <a:rPr lang="en-US" dirty="0"/>
              <a:t>, and each element can have many </a:t>
            </a:r>
            <a:r>
              <a:rPr lang="en-US" i="1" dirty="0"/>
              <a:t>classes</a:t>
            </a:r>
            <a:endParaRPr lang="en-US" dirty="0"/>
          </a:p>
          <a:p>
            <a:pPr lvl="1"/>
            <a:r>
              <a:rPr lang="en-US" dirty="0"/>
              <a:t>&lt;div class=“panel panel-default”&gt;&lt;/div&gt;</a:t>
            </a:r>
          </a:p>
          <a:p>
            <a:pPr lvl="2"/>
            <a:r>
              <a:rPr lang="en-US" dirty="0"/>
              <a:t>Has two classes, panel and panel-default</a:t>
            </a:r>
          </a:p>
          <a:p>
            <a:pPr lvl="1"/>
            <a:r>
              <a:rPr lang="en-US" dirty="0"/>
              <a:t>&lt;div class=“panel panel-danger”&gt;&lt;/div&gt;</a:t>
            </a:r>
          </a:p>
          <a:p>
            <a:pPr lvl="2"/>
            <a:r>
              <a:rPr lang="en-US" dirty="0"/>
              <a:t>Has two classes, panel and panel-danger</a:t>
            </a:r>
          </a:p>
          <a:p>
            <a:r>
              <a:rPr lang="en-US" dirty="0"/>
              <a:t>However, only one element can have a particular ID:</a:t>
            </a:r>
          </a:p>
          <a:p>
            <a:pPr lvl="1"/>
            <a:r>
              <a:rPr lang="en-US" dirty="0"/>
              <a:t>&lt;div id=“about-me”&gt;&lt;/div&gt;</a:t>
            </a:r>
          </a:p>
          <a:p>
            <a:r>
              <a:rPr lang="en-US" dirty="0"/>
              <a:t>Classes and IDs are most often used to style elements and target elements with JavaScript to add functionality.</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94509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r>
              <a:rPr lang="en-US" dirty="0"/>
              <a:t>CSS is the language that we </a:t>
            </a:r>
            <a:r>
              <a:rPr lang="en-US" b="1" dirty="0"/>
              <a:t>style</a:t>
            </a:r>
            <a:r>
              <a:rPr lang="en-US" dirty="0"/>
              <a:t> HTML documents with.</a:t>
            </a:r>
          </a:p>
          <a:p>
            <a:pPr lvl="1"/>
            <a:r>
              <a:rPr lang="en-US" dirty="0"/>
              <a:t>Cascading</a:t>
            </a:r>
          </a:p>
          <a:p>
            <a:pPr lvl="1"/>
            <a:r>
              <a:rPr lang="en-US" dirty="0"/>
              <a:t>Style</a:t>
            </a:r>
          </a:p>
          <a:p>
            <a:pPr lvl="1"/>
            <a:r>
              <a:rPr lang="en-US" dirty="0"/>
              <a:t>Sheets</a:t>
            </a:r>
          </a:p>
          <a:p>
            <a:r>
              <a:rPr lang="en-US" dirty="0"/>
              <a:t>CSS allows you to define rule-sets, which are selectors (identifiers that target HTML Elements) and rules (rules that define visual properties)</a:t>
            </a:r>
          </a:p>
          <a:p>
            <a:r>
              <a:rPr lang="en-US" dirty="0"/>
              <a:t>You can use CSS to describe how a document is presented in different contexts</a:t>
            </a:r>
          </a:p>
          <a:p>
            <a:pPr lvl="1"/>
            <a:r>
              <a:rPr lang="en-US" dirty="0"/>
              <a:t>In a browser</a:t>
            </a:r>
          </a:p>
          <a:p>
            <a:pPr lvl="1"/>
            <a:r>
              <a:rPr lang="en-US" dirty="0"/>
              <a:t>On a projector</a:t>
            </a:r>
          </a:p>
          <a:p>
            <a:pPr lvl="1"/>
            <a:r>
              <a:rPr lang="en-US" dirty="0"/>
              <a:t>When printed</a:t>
            </a:r>
          </a:p>
          <a:p>
            <a:r>
              <a:rPr lang="en-US" dirty="0"/>
              <a:t>It allows you to take your documents and make them look like fully designed pages.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3948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CSS</a:t>
            </a:r>
          </a:p>
        </p:txBody>
      </p:sp>
      <p:sp>
        <p:nvSpPr>
          <p:cNvPr id="3" name="Content Placeholder 2"/>
          <p:cNvSpPr>
            <a:spLocks noGrp="1"/>
          </p:cNvSpPr>
          <p:nvPr>
            <p:ph idx="1"/>
          </p:nvPr>
        </p:nvSpPr>
        <p:spPr/>
        <p:txBody>
          <a:bodyPr/>
          <a:lstStyle/>
          <a:p>
            <a:r>
              <a:rPr lang="en-US" dirty="0"/>
              <a:t>It is very easy to add a CSS </a:t>
            </a:r>
            <a:r>
              <a:rPr lang="en-US" dirty="0" err="1"/>
              <a:t>stylesheet</a:t>
            </a:r>
            <a:r>
              <a:rPr lang="en-US" dirty="0"/>
              <a:t> to your HTML document.</a:t>
            </a:r>
          </a:p>
          <a:p>
            <a:r>
              <a:rPr lang="en-US" dirty="0"/>
              <a:t>In the</a:t>
            </a:r>
            <a:r>
              <a:rPr lang="en-US" b="1" dirty="0"/>
              <a:t> head</a:t>
            </a:r>
            <a:r>
              <a:rPr lang="en-US" dirty="0"/>
              <a:t> element, you add a </a:t>
            </a:r>
            <a:r>
              <a:rPr lang="en-US" i="1" dirty="0"/>
              <a:t>link</a:t>
            </a:r>
            <a:r>
              <a:rPr lang="en-US" dirty="0"/>
              <a:t> element like such:</a:t>
            </a:r>
          </a:p>
          <a:p>
            <a:pPr lvl="1"/>
            <a:r>
              <a:rPr lang="en-US" dirty="0">
                <a:latin typeface="Courier New" charset="0"/>
                <a:ea typeface="Courier New" charset="0"/>
                <a:cs typeface="Courier New" charset="0"/>
              </a:rPr>
              <a:t>&lt;link </a:t>
            </a:r>
            <a:r>
              <a:rPr lang="en-US" dirty="0" err="1">
                <a:latin typeface="Courier New" charset="0"/>
                <a:ea typeface="Courier New" charset="0"/>
                <a:cs typeface="Courier New" charset="0"/>
              </a:rPr>
              <a:t>rel</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stylesheet</a:t>
            </a:r>
            <a:r>
              <a:rPr lang="en-US" dirty="0">
                <a:latin typeface="Courier New" charset="0"/>
                <a:ea typeface="Courier New" charset="0"/>
                <a:cs typeface="Courier New" charset="0"/>
              </a:rPr>
              <a:t>" type="text/</a:t>
            </a:r>
            <a:r>
              <a:rPr lang="en-US" dirty="0" err="1">
                <a:latin typeface="Courier New" charset="0"/>
                <a:ea typeface="Courier New" charset="0"/>
                <a:cs typeface="Courier New" charset="0"/>
              </a:rPr>
              <a:t>css</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href</a:t>
            </a:r>
            <a:r>
              <a:rPr lang="en-US" dirty="0">
                <a:latin typeface="Courier New" charset="0"/>
                <a:ea typeface="Courier New" charset="0"/>
                <a:cs typeface="Courier New" charset="0"/>
              </a:rPr>
              <a:t>=”/path/to/</a:t>
            </a:r>
            <a:r>
              <a:rPr lang="en-US" dirty="0" err="1">
                <a:latin typeface="Courier New" charset="0"/>
                <a:ea typeface="Courier New" charset="0"/>
                <a:cs typeface="Courier New" charset="0"/>
              </a:rPr>
              <a:t>style.css</a:t>
            </a:r>
            <a:r>
              <a:rPr lang="en-US" dirty="0">
                <a:latin typeface="Courier New" charset="0"/>
                <a:ea typeface="Courier New" charset="0"/>
                <a:cs typeface="Courier New" charset="0"/>
              </a:rPr>
              <a:t>"&gt;</a:t>
            </a:r>
          </a:p>
          <a:p>
            <a:endParaRPr lang="en-US"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35163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CSS work?</a:t>
            </a:r>
          </a:p>
        </p:txBody>
      </p:sp>
      <p:sp>
        <p:nvSpPr>
          <p:cNvPr id="3" name="Content Placeholder 2"/>
          <p:cNvSpPr>
            <a:spLocks noGrp="1"/>
          </p:cNvSpPr>
          <p:nvPr>
            <p:ph idx="1"/>
          </p:nvPr>
        </p:nvSpPr>
        <p:spPr/>
        <p:txBody>
          <a:bodyPr/>
          <a:lstStyle/>
          <a:p>
            <a:r>
              <a:rPr lang="en-US" dirty="0"/>
              <a:t>CSS is a simple language based on only three pieces of data:</a:t>
            </a:r>
          </a:p>
          <a:p>
            <a:pPr lvl="1"/>
            <a:r>
              <a:rPr lang="en-US" dirty="0"/>
              <a:t>A selector, which is a pattern that will match elements</a:t>
            </a:r>
          </a:p>
          <a:p>
            <a:pPr lvl="1"/>
            <a:r>
              <a:rPr lang="en-US" dirty="0"/>
              <a:t>A declaration, which has:</a:t>
            </a:r>
          </a:p>
          <a:p>
            <a:pPr lvl="2"/>
            <a:r>
              <a:rPr lang="en-US" dirty="0"/>
              <a:t>A </a:t>
            </a:r>
            <a:r>
              <a:rPr lang="en-US" b="1" dirty="0"/>
              <a:t>property</a:t>
            </a:r>
            <a:r>
              <a:rPr lang="en-US" dirty="0"/>
              <a:t>, which defines what property you will update</a:t>
            </a:r>
          </a:p>
          <a:p>
            <a:pPr lvl="2"/>
            <a:r>
              <a:rPr lang="en-US" dirty="0"/>
              <a:t>A </a:t>
            </a:r>
            <a:r>
              <a:rPr lang="en-US" b="1" dirty="0"/>
              <a:t>value</a:t>
            </a:r>
            <a:r>
              <a:rPr lang="en-US" dirty="0"/>
              <a:t>, which defines what you want to do to that property.</a:t>
            </a:r>
          </a:p>
          <a:p>
            <a:r>
              <a:rPr lang="en-US" dirty="0"/>
              <a:t>A set of selectors and a set of declarations makes a </a:t>
            </a:r>
            <a:r>
              <a:rPr lang="en-US" i="1" dirty="0"/>
              <a:t>rule-set</a:t>
            </a:r>
          </a:p>
          <a:p>
            <a:r>
              <a:rPr lang="en-US" dirty="0"/>
              <a:t>Each rule-set can have multiple selectors, and multiple declarations.</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13517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Version</a:t>
            </a:r>
          </a:p>
        </p:txBody>
      </p:sp>
      <p:sp>
        <p:nvSpPr>
          <p:cNvPr id="3" name="Content Placeholder 2"/>
          <p:cNvSpPr>
            <a:spLocks noGrp="1"/>
          </p:cNvSpPr>
          <p:nvPr>
            <p:ph idx="1"/>
          </p:nvPr>
        </p:nvSpPr>
        <p:spPr/>
        <p:txBody>
          <a:bodyPr/>
          <a:lstStyle/>
          <a:p>
            <a:r>
              <a:rPr lang="en-US" dirty="0"/>
              <a:t>In this course, we will be using Node for our server side language. You should install </a:t>
            </a:r>
            <a:r>
              <a:rPr lang="en-US"/>
              <a:t>the most recent </a:t>
            </a:r>
            <a:r>
              <a:rPr lang="en-US" b="1"/>
              <a:t>current</a:t>
            </a:r>
            <a:r>
              <a:rPr lang="en-US"/>
              <a:t> version of Node for this course.</a:t>
            </a:r>
          </a:p>
          <a:p>
            <a:pPr lvl="1"/>
            <a:r>
              <a:rPr lang="en-US" dirty="0">
                <a:hlinkClick r:id="rId2"/>
              </a:rPr>
              <a:t>https://nodejs.org/en/download/current/</a:t>
            </a:r>
            <a:endParaRPr lang="en-US" dirty="0"/>
          </a:p>
          <a:p>
            <a:r>
              <a:rPr lang="en-US" dirty="0"/>
              <a:t>You may find it easier to install with NVM to maintain many versions of node</a:t>
            </a:r>
          </a:p>
          <a:p>
            <a:pPr lvl="1"/>
            <a:r>
              <a:rPr lang="en-US" dirty="0">
                <a:hlinkClick r:id="rId3"/>
              </a:rPr>
              <a:t>https://github.com/creationix/nvm</a:t>
            </a:r>
            <a:endParaRPr lang="en-US" dirty="0"/>
          </a:p>
          <a:p>
            <a:pPr lvl="1"/>
            <a:r>
              <a:rPr lang="en-US" dirty="0">
                <a:hlinkClick r:id="rId4"/>
              </a:rPr>
              <a:t>https://github.com/coreybutler/nvm-windows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58899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 / Example rule-sets </a:t>
            </a:r>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h2 {</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text-align: center;</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1400" b="1" dirty="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err="1">
                <a:latin typeface="Courier New" charset="0"/>
                <a:ea typeface="Courier New" charset="0"/>
                <a:cs typeface="Courier New" charset="0"/>
              </a:rPr>
              <a:t>p.bio</a:t>
            </a:r>
            <a:r>
              <a:rPr lang="en-US" sz="1400" b="1" dirty="0">
                <a:latin typeface="Courier New" charset="0"/>
                <a:ea typeface="Courier New" charset="0"/>
                <a:cs typeface="Courier New" charset="0"/>
              </a:rPr>
              <a:t>, .about-me .career-info {</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font-size: 16pt;</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  border-bottom: 1px solid #333;</a:t>
            </a: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dirty="0"/>
              <a:t>The first rule-set will target </a:t>
            </a:r>
            <a:r>
              <a:rPr lang="en-US" b="1" dirty="0"/>
              <a:t>all</a:t>
            </a:r>
            <a:r>
              <a:rPr lang="en-US" dirty="0"/>
              <a:t> h2 elements in the document, and center all the text contained inside the element.</a:t>
            </a:r>
          </a:p>
          <a:p>
            <a:pPr>
              <a:lnSpc>
                <a:spcPct val="100000"/>
              </a:lnSpc>
              <a:spcBef>
                <a:spcPts val="0"/>
              </a:spcBef>
              <a:spcAft>
                <a:spcPts val="0"/>
              </a:spcAft>
              <a:buClrTx/>
              <a:buSzTx/>
            </a:pPr>
            <a:endParaRPr lang="en-US" dirty="0"/>
          </a:p>
          <a:p>
            <a:pPr>
              <a:lnSpc>
                <a:spcPct val="100000"/>
              </a:lnSpc>
              <a:spcBef>
                <a:spcPts val="0"/>
              </a:spcBef>
              <a:spcAft>
                <a:spcPts val="0"/>
              </a:spcAft>
              <a:buClrTx/>
              <a:buSzTx/>
            </a:pPr>
            <a:r>
              <a:rPr lang="en-US" dirty="0"/>
              <a:t>The second rule-set will target all </a:t>
            </a:r>
            <a:r>
              <a:rPr lang="en-US" b="1" dirty="0"/>
              <a:t>p</a:t>
            </a:r>
            <a:r>
              <a:rPr lang="en-US" dirty="0"/>
              <a:t> tags that have a class of </a:t>
            </a:r>
            <a:r>
              <a:rPr lang="en-US" b="1" dirty="0"/>
              <a:t>bio</a:t>
            </a:r>
            <a:r>
              <a:rPr lang="en-US" dirty="0"/>
              <a:t>, as well as all elements with a class of </a:t>
            </a:r>
            <a:r>
              <a:rPr lang="en-US" b="1" dirty="0"/>
              <a:t>career-info</a:t>
            </a:r>
            <a:r>
              <a:rPr lang="en-US" dirty="0"/>
              <a:t> that are contained inside an element that has a class of </a:t>
            </a:r>
            <a:r>
              <a:rPr lang="en-US" b="1" dirty="0"/>
              <a:t>about-me</a:t>
            </a:r>
            <a:r>
              <a:rPr lang="en-US" dirty="0"/>
              <a:t>; there can be any number of elements and nested layers of elements between </a:t>
            </a:r>
            <a:r>
              <a:rPr lang="en-US" b="1" dirty="0"/>
              <a:t>about-me </a:t>
            </a:r>
            <a:r>
              <a:rPr lang="en-US" dirty="0"/>
              <a:t>and </a:t>
            </a:r>
            <a:r>
              <a:rPr lang="en-US" b="1" dirty="0"/>
              <a:t>career-info</a:t>
            </a:r>
            <a:r>
              <a:rPr lang="en-US" dirty="0"/>
              <a:t>. Any matching elements will have a bottom-border that is 1 pixel in size, grey colored, and a solid line; they will also have their font set to be 16pt.</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808963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nvPr>
        </p:nvGraphicFramePr>
        <p:xfrm>
          <a:off x="1096961" y="1846263"/>
          <a:ext cx="10058718" cy="4287520"/>
        </p:xfrm>
        <a:graphic>
          <a:graphicData uri="http://schemas.openxmlformats.org/drawingml/2006/table">
            <a:tbl>
              <a:tblPr firstRow="1" bandRow="1">
                <a:tableStyleId>{5C22544A-7EE6-4342-B048-85BDC9FD1C3A}</a:tableStyleId>
              </a:tblPr>
              <a:tblGrid>
                <a:gridCol w="2630977">
                  <a:extLst>
                    <a:ext uri="{9D8B030D-6E8A-4147-A177-3AD203B41FA5}">
                      <a16:colId xmlns:a16="http://schemas.microsoft.com/office/drawing/2014/main" val="20000"/>
                    </a:ext>
                  </a:extLst>
                </a:gridCol>
                <a:gridCol w="1786597">
                  <a:extLst>
                    <a:ext uri="{9D8B030D-6E8A-4147-A177-3AD203B41FA5}">
                      <a16:colId xmlns:a16="http://schemas.microsoft.com/office/drawing/2014/main" val="20001"/>
                    </a:ext>
                  </a:extLst>
                </a:gridCol>
                <a:gridCol w="5641144">
                  <a:extLst>
                    <a:ext uri="{9D8B030D-6E8A-4147-A177-3AD203B41FA5}">
                      <a16:colId xmlns:a16="http://schemas.microsoft.com/office/drawing/2014/main" val="20002"/>
                    </a:ext>
                  </a:extLst>
                </a:gridCol>
              </a:tblGrid>
              <a:tr h="370840">
                <a:tc>
                  <a:txBody>
                    <a:bodyPr/>
                    <a:lstStyle/>
                    <a:p>
                      <a:r>
                        <a:rPr lang="en-US" sz="1600" dirty="0"/>
                        <a:t>CSS</a:t>
                      </a:r>
                    </a:p>
                  </a:txBody>
                  <a:tcPr/>
                </a:tc>
                <a:tc>
                  <a:txBody>
                    <a:bodyPr/>
                    <a:lstStyle/>
                    <a:p>
                      <a:r>
                        <a:rPr lang="en-US" sz="1600" dirty="0"/>
                        <a:t>Name</a:t>
                      </a:r>
                    </a:p>
                  </a:txBody>
                  <a:tcPr/>
                </a:tc>
                <a:tc>
                  <a:txBody>
                    <a:bodyPr/>
                    <a:lstStyle/>
                    <a:p>
                      <a:r>
                        <a:rPr lang="en-US" sz="1600" dirty="0"/>
                        <a:t>Selects</a:t>
                      </a:r>
                    </a:p>
                  </a:txBody>
                  <a:tcPr/>
                </a:tc>
                <a:extLst>
                  <a:ext uri="{0D108BD9-81ED-4DB2-BD59-A6C34878D82A}">
                    <a16:rowId xmlns:a16="http://schemas.microsoft.com/office/drawing/2014/main" val="10000"/>
                  </a:ext>
                </a:extLst>
              </a:tr>
              <a:tr h="370840">
                <a:tc>
                  <a:txBody>
                    <a:bodyPr/>
                    <a:lstStyle/>
                    <a:p>
                      <a:r>
                        <a:rPr lang="en-US" sz="1600" dirty="0">
                          <a:latin typeface="Courier New" charset="0"/>
                          <a:ea typeface="Courier New" charset="0"/>
                          <a:cs typeface="Courier New" charset="0"/>
                        </a:rPr>
                        <a:t>* </a:t>
                      </a:r>
                    </a:p>
                  </a:txBody>
                  <a:tcPr/>
                </a:tc>
                <a:tc>
                  <a:txBody>
                    <a:bodyPr/>
                    <a:lstStyle/>
                    <a:p>
                      <a:r>
                        <a:rPr lang="en-US" sz="1600" dirty="0"/>
                        <a:t>Universal</a:t>
                      </a:r>
                    </a:p>
                  </a:txBody>
                  <a:tcPr/>
                </a:tc>
                <a:tc>
                  <a:txBody>
                    <a:bodyPr/>
                    <a:lstStyle/>
                    <a:p>
                      <a:r>
                        <a:rPr lang="en-US" sz="1600" dirty="0"/>
                        <a:t>Any and every element</a:t>
                      </a:r>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div</a:t>
                      </a:r>
                    </a:p>
                  </a:txBody>
                  <a:tcPr/>
                </a:tc>
                <a:tc>
                  <a:txBody>
                    <a:bodyPr/>
                    <a:lstStyle/>
                    <a:p>
                      <a:r>
                        <a:rPr lang="en-US" sz="1600" dirty="0"/>
                        <a:t>Element</a:t>
                      </a:r>
                    </a:p>
                  </a:txBody>
                  <a:tcPr/>
                </a:tc>
                <a:tc>
                  <a:txBody>
                    <a:bodyPr/>
                    <a:lstStyle/>
                    <a:p>
                      <a:r>
                        <a:rPr lang="en-US" sz="1600" i="0" dirty="0"/>
                        <a:t>All</a:t>
                      </a:r>
                      <a:r>
                        <a:rPr lang="en-US" sz="1600" i="0" baseline="0" dirty="0"/>
                        <a:t> div elements</a:t>
                      </a:r>
                      <a:endParaRPr lang="en-US" sz="1600" i="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.foo { }</a:t>
                      </a:r>
                    </a:p>
                  </a:txBody>
                  <a:tcPr/>
                </a:tc>
                <a:tc>
                  <a:txBody>
                    <a:bodyPr/>
                    <a:lstStyle/>
                    <a:p>
                      <a:r>
                        <a:rPr lang="en-US" sz="1600" dirty="0"/>
                        <a:t>Class</a:t>
                      </a:r>
                    </a:p>
                  </a:txBody>
                  <a:tcPr/>
                </a:tc>
                <a:tc>
                  <a:txBody>
                    <a:bodyPr/>
                    <a:lstStyle/>
                    <a:p>
                      <a:r>
                        <a:rPr lang="en-US" sz="1600" dirty="0"/>
                        <a:t>All</a:t>
                      </a:r>
                      <a:r>
                        <a:rPr lang="en-US" sz="1600" baseline="0" dirty="0"/>
                        <a:t> elements with a class of </a:t>
                      </a:r>
                      <a:r>
                        <a:rPr lang="en-US" sz="1600" i="1" baseline="0" dirty="0"/>
                        <a:t>foo</a:t>
                      </a:r>
                      <a:endParaRPr lang="en-US" sz="1600" i="1" dirty="0"/>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#bar</a:t>
                      </a:r>
                      <a:r>
                        <a:rPr lang="en-US" sz="1600" baseline="0" dirty="0">
                          <a:latin typeface="Courier New" charset="0"/>
                          <a:ea typeface="Courier New" charset="0"/>
                          <a:cs typeface="Courier New" charset="0"/>
                        </a:rPr>
                        <a:t> { }</a:t>
                      </a:r>
                      <a:endParaRPr lang="en-US" sz="1600" dirty="0">
                        <a:latin typeface="Courier New" charset="0"/>
                        <a:ea typeface="Courier New" charset="0"/>
                        <a:cs typeface="Courier New" charset="0"/>
                      </a:endParaRPr>
                    </a:p>
                  </a:txBody>
                  <a:tcPr/>
                </a:tc>
                <a:tc>
                  <a:txBody>
                    <a:bodyPr/>
                    <a:lstStyle/>
                    <a:p>
                      <a:r>
                        <a:rPr lang="en-US" sz="1600" dirty="0"/>
                        <a:t>ID</a:t>
                      </a:r>
                    </a:p>
                  </a:txBody>
                  <a:tcPr/>
                </a:tc>
                <a:tc>
                  <a:txBody>
                    <a:bodyPr/>
                    <a:lstStyle/>
                    <a:p>
                      <a:r>
                        <a:rPr lang="en-US" sz="1600" dirty="0"/>
                        <a:t>The </a:t>
                      </a:r>
                      <a:r>
                        <a:rPr lang="en-US" sz="1600" baseline="0" dirty="0"/>
                        <a:t>single element with the id of </a:t>
                      </a:r>
                      <a:r>
                        <a:rPr lang="en-US" sz="1600" i="1" baseline="0" dirty="0"/>
                        <a:t>bar</a:t>
                      </a:r>
                      <a:endParaRPr lang="en-US" sz="1600" dirty="0"/>
                    </a:p>
                  </a:txBody>
                  <a:tcPr/>
                </a:tc>
                <a:extLst>
                  <a:ext uri="{0D108BD9-81ED-4DB2-BD59-A6C34878D82A}">
                    <a16:rowId xmlns:a16="http://schemas.microsoft.com/office/drawing/2014/main" val="10004"/>
                  </a:ext>
                </a:extLst>
              </a:tr>
              <a:tr h="370840">
                <a:tc>
                  <a:txBody>
                    <a:bodyPr/>
                    <a:lstStyle/>
                    <a:p>
                      <a:r>
                        <a:rPr lang="en-US" sz="1600" dirty="0">
                          <a:latin typeface="Courier New" charset="0"/>
                          <a:ea typeface="Courier New" charset="0"/>
                          <a:cs typeface="Courier New" charset="0"/>
                        </a:rPr>
                        <a:t>#bar</a:t>
                      </a:r>
                      <a:r>
                        <a:rPr lang="en-US" sz="1600" baseline="0" dirty="0">
                          <a:latin typeface="Courier New" charset="0"/>
                          <a:ea typeface="Courier New" charset="0"/>
                          <a:cs typeface="Courier New" charset="0"/>
                        </a:rPr>
                        <a:t> .foo { }</a:t>
                      </a:r>
                      <a:endParaRPr lang="en-US" sz="1600" dirty="0">
                        <a:latin typeface="Courier New" charset="0"/>
                        <a:ea typeface="Courier New" charset="0"/>
                        <a:cs typeface="Courier New" charset="0"/>
                      </a:endParaRPr>
                    </a:p>
                  </a:txBody>
                  <a:tcPr/>
                </a:tc>
                <a:tc>
                  <a:txBody>
                    <a:bodyPr/>
                    <a:lstStyle/>
                    <a:p>
                      <a:r>
                        <a:rPr lang="en-US" sz="1600" dirty="0"/>
                        <a:t>Descendant</a:t>
                      </a:r>
                    </a:p>
                  </a:txBody>
                  <a:tcPr/>
                </a:tc>
                <a:tc>
                  <a:txBody>
                    <a:bodyPr/>
                    <a:lstStyle/>
                    <a:p>
                      <a:r>
                        <a:rPr lang="en-US" sz="1600" dirty="0"/>
                        <a:t>All .</a:t>
                      </a:r>
                      <a:r>
                        <a:rPr lang="en-US" sz="1600" i="1" dirty="0"/>
                        <a:t>foo</a:t>
                      </a:r>
                      <a:r>
                        <a:rPr lang="en-US" sz="1600" i="0" dirty="0"/>
                        <a:t> that are contained</a:t>
                      </a:r>
                      <a:r>
                        <a:rPr lang="en-US" sz="1600" i="0" baseline="0" dirty="0"/>
                        <a:t> inside #</a:t>
                      </a:r>
                      <a:r>
                        <a:rPr lang="en-US" sz="1600" i="1" baseline="0" dirty="0"/>
                        <a:t>bar</a:t>
                      </a:r>
                      <a:endParaRPr lang="en-US" sz="1600" dirty="0"/>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.parent</a:t>
                      </a:r>
                      <a:r>
                        <a:rPr lang="en-US" sz="1600" baseline="0" dirty="0">
                          <a:latin typeface="Courier New" charset="0"/>
                          <a:ea typeface="Courier New" charset="0"/>
                          <a:cs typeface="Courier New" charset="0"/>
                        </a:rPr>
                        <a:t> &gt; .child</a:t>
                      </a:r>
                      <a:endParaRPr lang="en-US" sz="1600" dirty="0">
                        <a:latin typeface="Courier New" charset="0"/>
                        <a:ea typeface="Courier New" charset="0"/>
                        <a:cs typeface="Courier New" charset="0"/>
                      </a:endParaRPr>
                    </a:p>
                  </a:txBody>
                  <a:tcPr/>
                </a:tc>
                <a:tc>
                  <a:txBody>
                    <a:bodyPr/>
                    <a:lstStyle/>
                    <a:p>
                      <a:r>
                        <a:rPr lang="en-US" sz="1600" dirty="0"/>
                        <a:t>Child</a:t>
                      </a:r>
                    </a:p>
                  </a:txBody>
                  <a:tcPr/>
                </a:tc>
                <a:tc>
                  <a:txBody>
                    <a:bodyPr/>
                    <a:lstStyle/>
                    <a:p>
                      <a:r>
                        <a:rPr lang="en-US" sz="1600" dirty="0"/>
                        <a:t>All .child directly</a:t>
                      </a:r>
                      <a:r>
                        <a:rPr lang="en-US" sz="1600" baseline="0" dirty="0"/>
                        <a:t> inside of .parent</a:t>
                      </a:r>
                      <a:endParaRPr lang="en-US" sz="1600" dirty="0"/>
                    </a:p>
                  </a:txBody>
                  <a:tcPr/>
                </a:tc>
                <a:extLst>
                  <a:ext uri="{0D108BD9-81ED-4DB2-BD59-A6C34878D82A}">
                    <a16:rowId xmlns:a16="http://schemas.microsoft.com/office/drawing/2014/main" val="10006"/>
                  </a:ext>
                </a:extLst>
              </a:tr>
              <a:tr h="370840">
                <a:tc>
                  <a:txBody>
                    <a:bodyPr/>
                    <a:lstStyle/>
                    <a:p>
                      <a:r>
                        <a:rPr lang="en-US" sz="1600" dirty="0">
                          <a:latin typeface="Courier New" charset="0"/>
                          <a:ea typeface="Courier New" charset="0"/>
                          <a:cs typeface="Courier New" charset="0"/>
                        </a:rPr>
                        <a:t>.post</a:t>
                      </a:r>
                      <a:r>
                        <a:rPr lang="en-US" sz="1600" baseline="0" dirty="0">
                          <a:latin typeface="Courier New" charset="0"/>
                          <a:ea typeface="Courier New" charset="0"/>
                          <a:cs typeface="Courier New" charset="0"/>
                        </a:rPr>
                        <a:t> </a:t>
                      </a:r>
                      <a:r>
                        <a:rPr lang="en-US" sz="1600" dirty="0">
                          <a:latin typeface="Courier New" charset="0"/>
                          <a:ea typeface="Courier New" charset="0"/>
                          <a:cs typeface="Courier New" charset="0"/>
                        </a:rPr>
                        <a:t>+ .divider</a:t>
                      </a:r>
                    </a:p>
                  </a:txBody>
                  <a:tcPr/>
                </a:tc>
                <a:tc>
                  <a:txBody>
                    <a:bodyPr/>
                    <a:lstStyle/>
                    <a:p>
                      <a:r>
                        <a:rPr lang="en-US" sz="1600" dirty="0"/>
                        <a:t>Adjacent Sibling</a:t>
                      </a:r>
                    </a:p>
                  </a:txBody>
                  <a:tcPr/>
                </a:tc>
                <a:tc>
                  <a:txBody>
                    <a:bodyPr/>
                    <a:lstStyle/>
                    <a:p>
                      <a:r>
                        <a:rPr lang="en-US" sz="1600" dirty="0"/>
                        <a:t>All .divider that are directly after .post in</a:t>
                      </a:r>
                      <a:r>
                        <a:rPr lang="en-US" sz="1600" baseline="0" dirty="0"/>
                        <a:t> their parent.</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.post ~</a:t>
                      </a:r>
                      <a:r>
                        <a:rPr lang="en-US" sz="1600" baseline="0" dirty="0">
                          <a:latin typeface="Courier New" charset="0"/>
                          <a:ea typeface="Courier New" charset="0"/>
                          <a:cs typeface="Courier New" charset="0"/>
                        </a:rPr>
                        <a:t> .subtext</a:t>
                      </a:r>
                      <a:endParaRPr lang="en-US" sz="1600" dirty="0">
                        <a:latin typeface="Courier New" charset="0"/>
                        <a:ea typeface="Courier New" charset="0"/>
                        <a:cs typeface="Courier New" charset="0"/>
                      </a:endParaRPr>
                    </a:p>
                  </a:txBody>
                  <a:tcPr/>
                </a:tc>
                <a:tc>
                  <a:txBody>
                    <a:bodyPr/>
                    <a:lstStyle/>
                    <a:p>
                      <a:r>
                        <a:rPr lang="en-US" sz="1600" dirty="0"/>
                        <a:t>General Sibling</a:t>
                      </a:r>
                    </a:p>
                  </a:txBody>
                  <a:tcPr/>
                </a:tc>
                <a:tc>
                  <a:txBody>
                    <a:bodyPr/>
                    <a:lstStyle/>
                    <a:p>
                      <a:r>
                        <a:rPr lang="en-US" sz="1600" dirty="0"/>
                        <a:t>All .</a:t>
                      </a:r>
                      <a:r>
                        <a:rPr lang="en-US" sz="1600" baseline="0" dirty="0"/>
                        <a:t>subtext that come anywhere after .post in their parent.</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a:t>
                      </a:r>
                      <a:r>
                        <a:rPr lang="en-US" sz="1600" dirty="0" err="1">
                          <a:latin typeface="Courier New" charset="0"/>
                          <a:ea typeface="Courier New" charset="0"/>
                          <a:cs typeface="Courier New" charset="0"/>
                        </a:rPr>
                        <a:t>post:pseudoclass</a:t>
                      </a:r>
                      <a:endParaRPr lang="en-US" sz="1600" dirty="0">
                        <a:latin typeface="Courier New" charset="0"/>
                        <a:ea typeface="Courier New" charset="0"/>
                        <a:cs typeface="Courier New" charset="0"/>
                      </a:endParaRPr>
                    </a:p>
                  </a:txBody>
                  <a:tcPr/>
                </a:tc>
                <a:tc>
                  <a:txBody>
                    <a:bodyPr/>
                    <a:lstStyle/>
                    <a:p>
                      <a:r>
                        <a:rPr lang="en-US" sz="1600" dirty="0"/>
                        <a:t>Pseudo-Class</a:t>
                      </a:r>
                    </a:p>
                  </a:txBody>
                  <a:tcPr/>
                </a:tc>
                <a:tc>
                  <a:txBody>
                    <a:bodyPr/>
                    <a:lstStyle/>
                    <a:p>
                      <a:r>
                        <a:rPr lang="en-US" sz="1600" dirty="0"/>
                        <a:t>A</a:t>
                      </a:r>
                      <a:r>
                        <a:rPr lang="en-US" sz="1600" baseline="0" dirty="0"/>
                        <a:t>ll .post that have a particular </a:t>
                      </a:r>
                      <a:r>
                        <a:rPr lang="en-US" sz="1600" baseline="0" dirty="0" err="1"/>
                        <a:t>pseudoclass</a:t>
                      </a:r>
                      <a:r>
                        <a:rPr lang="en-US" sz="1600" baseline="0" dirty="0"/>
                        <a:t>.</a:t>
                      </a:r>
                      <a:endParaRPr lang="en-US" sz="1600" dirty="0"/>
                    </a:p>
                  </a:txBody>
                  <a:tcPr/>
                </a:tc>
                <a:extLst>
                  <a:ext uri="{0D108BD9-81ED-4DB2-BD59-A6C34878D82A}">
                    <a16:rowId xmlns:a16="http://schemas.microsoft.com/office/drawing/2014/main" val="10009"/>
                  </a:ext>
                </a:extLst>
              </a:tr>
              <a:tr h="370840">
                <a:tc>
                  <a:txBody>
                    <a:bodyPr/>
                    <a:lstStyle/>
                    <a:p>
                      <a:r>
                        <a:rPr lang="en-US" sz="1600" dirty="0">
                          <a:latin typeface="Courier New" charset="0"/>
                          <a:ea typeface="Courier New" charset="0"/>
                          <a:cs typeface="Courier New" charset="0"/>
                        </a:rPr>
                        <a:t>[role='navigation']</a:t>
                      </a:r>
                    </a:p>
                  </a:txBody>
                  <a:tcPr/>
                </a:tc>
                <a:tc>
                  <a:txBody>
                    <a:bodyPr/>
                    <a:lstStyle/>
                    <a:p>
                      <a:r>
                        <a:rPr lang="en-US" sz="1600" dirty="0"/>
                        <a:t>Attribute</a:t>
                      </a:r>
                    </a:p>
                  </a:txBody>
                  <a:tcPr/>
                </a:tc>
                <a:tc>
                  <a:txBody>
                    <a:bodyPr/>
                    <a:lstStyle/>
                    <a:p>
                      <a:r>
                        <a:rPr lang="en-US" sz="1600" dirty="0"/>
                        <a:t>All elements that have an attribute named 'role' with the value of</a:t>
                      </a:r>
                      <a:r>
                        <a:rPr lang="en-US" sz="1600" baseline="0" dirty="0"/>
                        <a:t> 'navigation'. You can do this for any attribute and value.</a:t>
                      </a:r>
                      <a:endParaRPr lang="en-US" sz="1600" dirty="0"/>
                    </a:p>
                  </a:txBody>
                  <a:tcPr/>
                </a:tc>
                <a:extLst>
                  <a:ext uri="{0D108BD9-81ED-4DB2-BD59-A6C34878D82A}">
                    <a16:rowId xmlns:a16="http://schemas.microsoft.com/office/drawing/2014/main" val="10010"/>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012724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(All Types)</a:t>
            </a:r>
          </a:p>
        </p:txBody>
      </p:sp>
      <p:graphicFrame>
        <p:nvGraphicFramePr>
          <p:cNvPr id="4" name="Content Placeholder 3"/>
          <p:cNvGraphicFramePr>
            <a:graphicFrameLocks noGrp="1"/>
          </p:cNvGraphicFramePr>
          <p:nvPr>
            <p:ph idx="1"/>
            <p:extLst/>
          </p:nvPr>
        </p:nvGraphicFramePr>
        <p:xfrm>
          <a:off x="1096960" y="1846263"/>
          <a:ext cx="10058719" cy="4160520"/>
        </p:xfrm>
        <a:graphic>
          <a:graphicData uri="http://schemas.openxmlformats.org/drawingml/2006/table">
            <a:tbl>
              <a:tblPr firstRow="1" bandRow="1">
                <a:tableStyleId>{5C22544A-7EE6-4342-B048-85BDC9FD1C3A}</a:tableStyleId>
              </a:tblPr>
              <a:tblGrid>
                <a:gridCol w="2853376">
                  <a:extLst>
                    <a:ext uri="{9D8B030D-6E8A-4147-A177-3AD203B41FA5}">
                      <a16:colId xmlns:a16="http://schemas.microsoft.com/office/drawing/2014/main" val="20000"/>
                    </a:ext>
                  </a:extLst>
                </a:gridCol>
                <a:gridCol w="7205343">
                  <a:extLst>
                    <a:ext uri="{9D8B030D-6E8A-4147-A177-3AD203B41FA5}">
                      <a16:colId xmlns:a16="http://schemas.microsoft.com/office/drawing/2014/main" val="20001"/>
                    </a:ext>
                  </a:extLst>
                </a:gridCol>
              </a:tblGrid>
              <a:tr h="370840">
                <a:tc>
                  <a:txBody>
                    <a:bodyPr/>
                    <a:lstStyle/>
                    <a:p>
                      <a:r>
                        <a:rPr lang="en-US" sz="1600" dirty="0"/>
                        <a:t>Pseudo</a:t>
                      </a:r>
                      <a:r>
                        <a:rPr lang="en-US" sz="1600" baseline="0" dirty="0"/>
                        <a:t> Class</a:t>
                      </a:r>
                      <a:endParaRPr lang="en-US" sz="1600" dirty="0"/>
                    </a:p>
                  </a:txBody>
                  <a:tcPr/>
                </a:tc>
                <a:tc>
                  <a:txBody>
                    <a:bodyPr/>
                    <a:lstStyle/>
                    <a:p>
                      <a:r>
                        <a:rPr lang="en-US" sz="1600" dirty="0"/>
                        <a:t>Selects</a:t>
                      </a:r>
                    </a:p>
                  </a:txBody>
                  <a:tcPr/>
                </a:tc>
                <a:extLst>
                  <a:ext uri="{0D108BD9-81ED-4DB2-BD59-A6C34878D82A}">
                    <a16:rowId xmlns:a16="http://schemas.microsoft.com/office/drawing/2014/main" val="10000"/>
                  </a:ext>
                </a:extLst>
              </a:tr>
              <a:tr h="370840">
                <a:tc>
                  <a:txBody>
                    <a:bodyPr/>
                    <a:lstStyle/>
                    <a:p>
                      <a:r>
                        <a:rPr lang="en-US" sz="1600" dirty="0">
                          <a:latin typeface="Courier New" charset="0"/>
                          <a:ea typeface="Courier New" charset="0"/>
                          <a:cs typeface="Courier New" charset="0"/>
                        </a:rPr>
                        <a:t>:first-child</a:t>
                      </a:r>
                    </a:p>
                  </a:txBody>
                  <a:tcPr/>
                </a:tc>
                <a:tc>
                  <a:txBody>
                    <a:bodyPr/>
                    <a:lstStyle/>
                    <a:p>
                      <a:r>
                        <a:rPr lang="en-US" sz="1600" dirty="0"/>
                        <a:t>The first child of a parent</a:t>
                      </a:r>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:last-child</a:t>
                      </a:r>
                    </a:p>
                  </a:txBody>
                  <a:tcPr/>
                </a:tc>
                <a:tc>
                  <a:txBody>
                    <a:bodyPr/>
                    <a:lstStyle/>
                    <a:p>
                      <a:r>
                        <a:rPr lang="en-US" sz="1600" dirty="0"/>
                        <a:t>The last child of a parent</a:t>
                      </a:r>
                      <a:endParaRPr lang="en-US" sz="1600" i="1"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:first-of-type</a:t>
                      </a:r>
                    </a:p>
                  </a:txBody>
                  <a:tcPr/>
                </a:tc>
                <a:tc>
                  <a:txBody>
                    <a:bodyPr/>
                    <a:lstStyle/>
                    <a:p>
                      <a:r>
                        <a:rPr lang="en-US" sz="1600" dirty="0"/>
                        <a:t>The</a:t>
                      </a:r>
                      <a:r>
                        <a:rPr lang="en-US" sz="1600" baseline="0" dirty="0"/>
                        <a:t> first element of a type, inside of a parent; does not accept a class or id.</a:t>
                      </a:r>
                      <a:endParaRPr lang="en-US" sz="1600" dirty="0"/>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:last-of-type</a:t>
                      </a:r>
                    </a:p>
                  </a:txBody>
                  <a:tcPr/>
                </a:tc>
                <a:tc>
                  <a:txBody>
                    <a:bodyPr/>
                    <a:lstStyle/>
                    <a:p>
                      <a:r>
                        <a:rPr lang="en-US" sz="1600" dirty="0"/>
                        <a:t>The last element of a type, inside of a parent; does not accept a class or id.</a:t>
                      </a:r>
                    </a:p>
                  </a:txBody>
                  <a:tcPr/>
                </a:tc>
                <a:extLst>
                  <a:ext uri="{0D108BD9-81ED-4DB2-BD59-A6C34878D82A}">
                    <a16:rowId xmlns:a16="http://schemas.microsoft.com/office/drawing/2014/main" val="10004"/>
                  </a:ext>
                </a:extLst>
              </a:tr>
              <a:tr h="370840">
                <a:tc>
                  <a:txBody>
                    <a:bodyPr/>
                    <a:lstStyle/>
                    <a:p>
                      <a:r>
                        <a:rPr lang="en-US" sz="1600" dirty="0">
                          <a:latin typeface="Courier New" charset="0"/>
                          <a:ea typeface="Courier New" charset="0"/>
                          <a:cs typeface="Courier New" charset="0"/>
                        </a:rPr>
                        <a:t>:nth-child(</a:t>
                      </a:r>
                      <a:r>
                        <a:rPr lang="en-US" sz="1600" dirty="0" err="1">
                          <a:latin typeface="Courier New" charset="0"/>
                          <a:ea typeface="Courier New" charset="0"/>
                          <a:cs typeface="Courier New" charset="0"/>
                        </a:rPr>
                        <a:t>an+b</a:t>
                      </a:r>
                      <a:r>
                        <a:rPr lang="en-US" sz="1600" dirty="0">
                          <a:latin typeface="Courier New" charset="0"/>
                          <a:ea typeface="Courier New" charset="0"/>
                          <a:cs typeface="Courier New" charset="0"/>
                        </a:rPr>
                        <a:t>)</a:t>
                      </a:r>
                    </a:p>
                  </a:txBody>
                  <a:tcPr/>
                </a:tc>
                <a:tc>
                  <a:txBody>
                    <a:bodyPr/>
                    <a:lstStyle/>
                    <a:p>
                      <a:r>
                        <a:rPr lang="en-US" sz="1600" dirty="0"/>
                        <a:t>Selects all .child directly</a:t>
                      </a:r>
                      <a:r>
                        <a:rPr lang="en-US" sz="1600" baseline="0" dirty="0"/>
                        <a:t> inside of .parent</a:t>
                      </a:r>
                    </a:p>
                    <a:p>
                      <a:r>
                        <a:rPr lang="en-US" sz="1600" baseline="0" dirty="0"/>
                        <a:t>The formula </a:t>
                      </a:r>
                      <a:r>
                        <a:rPr lang="en-US" sz="1600" i="0" baseline="0" dirty="0"/>
                        <a:t>(</a:t>
                      </a:r>
                      <a:r>
                        <a:rPr lang="en-US" sz="1600" i="1" baseline="0" dirty="0" err="1"/>
                        <a:t>an+b</a:t>
                      </a:r>
                      <a:r>
                        <a:rPr lang="en-US" sz="1600" i="0" baseline="0" dirty="0"/>
                        <a:t>) describes which elements are targeted; elements start at index 0. (</a:t>
                      </a:r>
                      <a:r>
                        <a:rPr lang="en-US" sz="1600" i="1" baseline="0" dirty="0"/>
                        <a:t>2n+1</a:t>
                      </a:r>
                      <a:r>
                        <a:rPr lang="en-US" sz="1600" i="0" baseline="0" dirty="0"/>
                        <a:t>) would select elements at index 1, 3, 5, 7 while (</a:t>
                      </a:r>
                      <a:r>
                        <a:rPr lang="en-US" sz="1600" i="1" baseline="0" dirty="0"/>
                        <a:t>3n</a:t>
                      </a:r>
                      <a:r>
                        <a:rPr lang="en-US" sz="1600" i="0" baseline="0" dirty="0"/>
                        <a:t>) matches at index 0, 3, etc.</a:t>
                      </a:r>
                      <a:endParaRPr lang="en-US" sz="1600" i="0" dirty="0"/>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:nth-last-child</a:t>
                      </a:r>
                    </a:p>
                  </a:txBody>
                  <a:tcPr/>
                </a:tc>
                <a:tc>
                  <a:txBody>
                    <a:bodyPr/>
                    <a:lstStyle/>
                    <a:p>
                      <a:r>
                        <a:rPr lang="en-US" sz="1600" dirty="0"/>
                        <a:t>Same</a:t>
                      </a:r>
                      <a:r>
                        <a:rPr lang="en-US" sz="1600" baseline="0" dirty="0"/>
                        <a:t> as :nth-child, except starts from the last element</a:t>
                      </a:r>
                      <a:endParaRPr lang="en-US" sz="1600" dirty="0"/>
                    </a:p>
                  </a:txBody>
                  <a:tcPr/>
                </a:tc>
                <a:extLst>
                  <a:ext uri="{0D108BD9-81ED-4DB2-BD59-A6C34878D82A}">
                    <a16:rowId xmlns:a16="http://schemas.microsoft.com/office/drawing/2014/main" val="10006"/>
                  </a:ext>
                </a:extLst>
              </a:tr>
              <a:tr h="370840">
                <a:tc>
                  <a:txBody>
                    <a:bodyPr/>
                    <a:lstStyle/>
                    <a:p>
                      <a:r>
                        <a:rPr lang="en-US" sz="1600" dirty="0">
                          <a:latin typeface="Courier New" charset="0"/>
                          <a:ea typeface="Courier New" charset="0"/>
                          <a:cs typeface="Courier New" charset="0"/>
                        </a:rPr>
                        <a:t>:nth-of-type</a:t>
                      </a:r>
                    </a:p>
                  </a:txBody>
                  <a:tcPr/>
                </a:tc>
                <a:tc>
                  <a:txBody>
                    <a:bodyPr/>
                    <a:lstStyle/>
                    <a:p>
                      <a:r>
                        <a:rPr lang="en-US" sz="1600" dirty="0"/>
                        <a:t>As</a:t>
                      </a:r>
                      <a:r>
                        <a:rPr lang="en-US" sz="1600" baseline="0" dirty="0"/>
                        <a:t> as :nth-child, except works with element types</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:empty</a:t>
                      </a:r>
                    </a:p>
                  </a:txBody>
                  <a:tcPr/>
                </a:tc>
                <a:tc>
                  <a:txBody>
                    <a:bodyPr/>
                    <a:lstStyle/>
                    <a:p>
                      <a:r>
                        <a:rPr lang="en-US" sz="1600" baseline="0" dirty="0"/>
                        <a:t>An element that has no content, including whitespace; can have comments.</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:target</a:t>
                      </a:r>
                    </a:p>
                  </a:txBody>
                  <a:tcPr/>
                </a:tc>
                <a:tc>
                  <a:txBody>
                    <a:bodyPr/>
                    <a:lstStyle/>
                    <a:p>
                      <a:r>
                        <a:rPr lang="en-US" sz="1600" dirty="0"/>
                        <a:t>The</a:t>
                      </a:r>
                      <a:r>
                        <a:rPr lang="en-US" sz="1600" baseline="0" dirty="0"/>
                        <a:t> element matching the target of your current hash.</a:t>
                      </a:r>
                      <a:endParaRPr lang="en-US" sz="16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05020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Units</a:t>
            </a:r>
          </a:p>
        </p:txBody>
      </p:sp>
      <p:graphicFrame>
        <p:nvGraphicFramePr>
          <p:cNvPr id="5" name="Content Placeholder 4"/>
          <p:cNvGraphicFramePr>
            <a:graphicFrameLocks noGrp="1"/>
          </p:cNvGraphicFramePr>
          <p:nvPr>
            <p:ph idx="1"/>
            <p:extLst/>
          </p:nvPr>
        </p:nvGraphicFramePr>
        <p:xfrm>
          <a:off x="1096963" y="1846263"/>
          <a:ext cx="9279133" cy="4124960"/>
        </p:xfrm>
        <a:graphic>
          <a:graphicData uri="http://schemas.openxmlformats.org/drawingml/2006/table">
            <a:tbl>
              <a:tblPr firstRow="1" bandRow="1">
                <a:tableStyleId>{5C22544A-7EE6-4342-B048-85BDC9FD1C3A}</a:tableStyleId>
              </a:tblPr>
              <a:tblGrid>
                <a:gridCol w="731837">
                  <a:extLst>
                    <a:ext uri="{9D8B030D-6E8A-4147-A177-3AD203B41FA5}">
                      <a16:colId xmlns:a16="http://schemas.microsoft.com/office/drawing/2014/main" val="20000"/>
                    </a:ext>
                  </a:extLst>
                </a:gridCol>
                <a:gridCol w="1252025">
                  <a:extLst>
                    <a:ext uri="{9D8B030D-6E8A-4147-A177-3AD203B41FA5}">
                      <a16:colId xmlns:a16="http://schemas.microsoft.com/office/drawing/2014/main" val="20001"/>
                    </a:ext>
                  </a:extLst>
                </a:gridCol>
                <a:gridCol w="7295271">
                  <a:extLst>
                    <a:ext uri="{9D8B030D-6E8A-4147-A177-3AD203B41FA5}">
                      <a16:colId xmlns:a16="http://schemas.microsoft.com/office/drawing/2014/main" val="20002"/>
                    </a:ext>
                  </a:extLst>
                </a:gridCol>
              </a:tblGrid>
              <a:tr h="370840">
                <a:tc>
                  <a:txBody>
                    <a:bodyPr/>
                    <a:lstStyle/>
                    <a:p>
                      <a:r>
                        <a:rPr lang="en-US" sz="1600" dirty="0"/>
                        <a:t>Unit</a:t>
                      </a:r>
                    </a:p>
                  </a:txBody>
                  <a:tcPr/>
                </a:tc>
                <a:tc>
                  <a:txBody>
                    <a:bodyPr/>
                    <a:lstStyle/>
                    <a:p>
                      <a:r>
                        <a:rPr lang="en-US" sz="1600" dirty="0"/>
                        <a:t>Name</a:t>
                      </a:r>
                    </a:p>
                  </a:txBody>
                  <a:tcPr/>
                </a:tc>
                <a:tc>
                  <a:txBody>
                    <a:bodyPr/>
                    <a:lstStyle/>
                    <a:p>
                      <a:r>
                        <a:rPr lang="en-US" sz="1600" dirty="0"/>
                        <a:t>Description</a:t>
                      </a:r>
                    </a:p>
                  </a:txBody>
                  <a:tcPr/>
                </a:tc>
                <a:extLst>
                  <a:ext uri="{0D108BD9-81ED-4DB2-BD59-A6C34878D82A}">
                    <a16:rowId xmlns:a16="http://schemas.microsoft.com/office/drawing/2014/main" val="10000"/>
                  </a:ext>
                </a:extLst>
              </a:tr>
              <a:tr h="370840">
                <a:tc>
                  <a:txBody>
                    <a:bodyPr/>
                    <a:lstStyle/>
                    <a:p>
                      <a:r>
                        <a:rPr lang="en-US" sz="1600" dirty="0" err="1">
                          <a:latin typeface="Courier New" charset="0"/>
                          <a:ea typeface="Courier New" charset="0"/>
                          <a:cs typeface="Courier New" charset="0"/>
                        </a:rPr>
                        <a:t>px</a:t>
                      </a:r>
                      <a:endParaRPr lang="en-US" sz="1600" dirty="0">
                        <a:latin typeface="Courier New" charset="0"/>
                        <a:ea typeface="Courier New" charset="0"/>
                        <a:cs typeface="Courier New" charset="0"/>
                      </a:endParaRPr>
                    </a:p>
                  </a:txBody>
                  <a:tcPr/>
                </a:tc>
                <a:tc>
                  <a:txBody>
                    <a:bodyPr/>
                    <a:lstStyle/>
                    <a:p>
                      <a:r>
                        <a:rPr lang="en-US" sz="1600" dirty="0"/>
                        <a:t>Pixel</a:t>
                      </a:r>
                    </a:p>
                  </a:txBody>
                  <a:tcPr/>
                </a:tc>
                <a:tc>
                  <a:txBody>
                    <a:bodyPr/>
                    <a:lstStyle/>
                    <a:p>
                      <a:r>
                        <a:rPr lang="en-US" sz="1600" dirty="0"/>
                        <a:t>Size</a:t>
                      </a:r>
                      <a:r>
                        <a:rPr lang="en-US" sz="1600" baseline="0" dirty="0"/>
                        <a:t> of a</a:t>
                      </a:r>
                      <a:r>
                        <a:rPr lang="en-US" sz="1600" dirty="0"/>
                        <a:t> pixel</a:t>
                      </a:r>
                      <a:r>
                        <a:rPr lang="en-US" sz="1600" baseline="0" dirty="0"/>
                        <a:t> on the screen</a:t>
                      </a:r>
                      <a:endParaRPr lang="en-US" sz="1600" dirty="0"/>
                    </a:p>
                  </a:txBody>
                  <a:tcPr/>
                </a:tc>
                <a:extLst>
                  <a:ext uri="{0D108BD9-81ED-4DB2-BD59-A6C34878D82A}">
                    <a16:rowId xmlns:a16="http://schemas.microsoft.com/office/drawing/2014/main" val="10001"/>
                  </a:ext>
                </a:extLst>
              </a:tr>
              <a:tr h="370840">
                <a:tc>
                  <a:txBody>
                    <a:bodyPr/>
                    <a:lstStyle/>
                    <a:p>
                      <a:r>
                        <a:rPr lang="en-US" sz="1600" dirty="0">
                          <a:latin typeface="Courier New" charset="0"/>
                          <a:ea typeface="Courier New" charset="0"/>
                          <a:cs typeface="Courier New" charset="0"/>
                        </a:rPr>
                        <a:t>mm</a:t>
                      </a:r>
                    </a:p>
                  </a:txBody>
                  <a:tcPr/>
                </a:tc>
                <a:tc>
                  <a:txBody>
                    <a:bodyPr/>
                    <a:lstStyle/>
                    <a:p>
                      <a:r>
                        <a:rPr lang="en-US" sz="1600" dirty="0"/>
                        <a:t>Millimeter</a:t>
                      </a:r>
                    </a:p>
                  </a:txBody>
                  <a:tcPr/>
                </a:tc>
                <a:tc>
                  <a:txBody>
                    <a:bodyPr/>
                    <a:lstStyle/>
                    <a:p>
                      <a:r>
                        <a:rPr lang="en-US" sz="1600" dirty="0"/>
                        <a:t>Size</a:t>
                      </a:r>
                      <a:r>
                        <a:rPr lang="en-US" sz="1600" baseline="0" dirty="0"/>
                        <a:t> of a</a:t>
                      </a:r>
                      <a:r>
                        <a:rPr lang="en-US" sz="1600" dirty="0"/>
                        <a:t> </a:t>
                      </a:r>
                      <a:r>
                        <a:rPr lang="en-US" sz="1600" baseline="0" dirty="0"/>
                        <a:t>millimeter</a:t>
                      </a:r>
                      <a:endParaRPr lang="en-US" sz="160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cm</a:t>
                      </a:r>
                    </a:p>
                  </a:txBody>
                  <a:tcPr/>
                </a:tc>
                <a:tc>
                  <a:txBody>
                    <a:bodyPr/>
                    <a:lstStyle/>
                    <a:p>
                      <a:r>
                        <a:rPr lang="en-US" sz="1600" dirty="0"/>
                        <a:t>Centimeter</a:t>
                      </a:r>
                    </a:p>
                  </a:txBody>
                  <a:tcPr/>
                </a:tc>
                <a:tc>
                  <a:txBody>
                    <a:bodyPr/>
                    <a:lstStyle/>
                    <a:p>
                      <a:r>
                        <a:rPr lang="en-US" sz="1600" dirty="0"/>
                        <a:t>Size</a:t>
                      </a:r>
                      <a:r>
                        <a:rPr lang="en-US" sz="1600" baseline="0" dirty="0"/>
                        <a:t> of a </a:t>
                      </a:r>
                      <a:r>
                        <a:rPr lang="en-US" sz="1600" dirty="0"/>
                        <a:t> centimeter</a:t>
                      </a:r>
                    </a:p>
                  </a:txBody>
                  <a:tcPr/>
                </a:tc>
                <a:extLst>
                  <a:ext uri="{0D108BD9-81ED-4DB2-BD59-A6C34878D82A}">
                    <a16:rowId xmlns:a16="http://schemas.microsoft.com/office/drawing/2014/main" val="10003"/>
                  </a:ext>
                </a:extLst>
              </a:tr>
              <a:tr h="370840">
                <a:tc>
                  <a:txBody>
                    <a:bodyPr/>
                    <a:lstStyle/>
                    <a:p>
                      <a:r>
                        <a:rPr lang="en-US" sz="1600" dirty="0">
                          <a:latin typeface="Courier New" charset="0"/>
                          <a:ea typeface="Courier New" charset="0"/>
                          <a:cs typeface="Courier New" charset="0"/>
                        </a:rPr>
                        <a:t>in</a:t>
                      </a:r>
                    </a:p>
                  </a:txBody>
                  <a:tcPr/>
                </a:tc>
                <a:tc>
                  <a:txBody>
                    <a:bodyPr/>
                    <a:lstStyle/>
                    <a:p>
                      <a:r>
                        <a:rPr lang="en-US" sz="1600" dirty="0"/>
                        <a:t>Inch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Size of 1 Inch; generally, 96 pixels per inch</a:t>
                      </a:r>
                    </a:p>
                  </a:txBody>
                  <a:tcPr/>
                </a:tc>
                <a:extLst>
                  <a:ext uri="{0D108BD9-81ED-4DB2-BD59-A6C34878D82A}">
                    <a16:rowId xmlns:a16="http://schemas.microsoft.com/office/drawing/2014/main" val="10004"/>
                  </a:ext>
                </a:extLst>
              </a:tr>
              <a:tr h="370840">
                <a:tc>
                  <a:txBody>
                    <a:bodyPr/>
                    <a:lstStyle/>
                    <a:p>
                      <a:r>
                        <a:rPr lang="en-US" sz="1600" dirty="0" err="1">
                          <a:latin typeface="Courier New" charset="0"/>
                          <a:ea typeface="Courier New" charset="0"/>
                          <a:cs typeface="Courier New" charset="0"/>
                        </a:rPr>
                        <a:t>pt</a:t>
                      </a:r>
                      <a:endParaRPr lang="en-US" sz="1600" dirty="0">
                        <a:latin typeface="Courier New" charset="0"/>
                        <a:ea typeface="Courier New" charset="0"/>
                        <a:cs typeface="Courier New" charset="0"/>
                      </a:endParaRPr>
                    </a:p>
                  </a:txBody>
                  <a:tcPr/>
                </a:tc>
                <a:tc>
                  <a:txBody>
                    <a:bodyPr/>
                    <a:lstStyle/>
                    <a:p>
                      <a:r>
                        <a:rPr lang="en-US" sz="1600" dirty="0"/>
                        <a:t>Point</a:t>
                      </a:r>
                    </a:p>
                  </a:txBody>
                  <a:tcPr/>
                </a:tc>
                <a:tc>
                  <a:txBody>
                    <a:bodyPr/>
                    <a:lstStyle/>
                    <a:p>
                      <a:r>
                        <a:rPr lang="en-US" sz="1600" dirty="0"/>
                        <a:t>Size of 1/72 inch</a:t>
                      </a:r>
                    </a:p>
                  </a:txBody>
                  <a:tcPr/>
                </a:tc>
                <a:extLst>
                  <a:ext uri="{0D108BD9-81ED-4DB2-BD59-A6C34878D82A}">
                    <a16:rowId xmlns:a16="http://schemas.microsoft.com/office/drawing/2014/main" val="10005"/>
                  </a:ext>
                </a:extLst>
              </a:tr>
              <a:tr h="370840">
                <a:tc>
                  <a:txBody>
                    <a:bodyPr/>
                    <a:lstStyle/>
                    <a:p>
                      <a:r>
                        <a:rPr lang="en-US" sz="1600" dirty="0">
                          <a:latin typeface="Courier New" charset="0"/>
                          <a:ea typeface="Courier New" charset="0"/>
                          <a:cs typeface="Courier New" charset="0"/>
                        </a:rPr>
                        <a:t>pc</a:t>
                      </a:r>
                    </a:p>
                  </a:txBody>
                  <a:tcPr/>
                </a:tc>
                <a:tc>
                  <a:txBody>
                    <a:bodyPr/>
                    <a:lstStyle/>
                    <a:p>
                      <a:r>
                        <a:rPr lang="en-US" sz="1600" dirty="0"/>
                        <a:t>Pica</a:t>
                      </a:r>
                    </a:p>
                  </a:txBody>
                  <a:tcPr/>
                </a:tc>
                <a:tc>
                  <a:txBody>
                    <a:bodyPr/>
                    <a:lstStyle/>
                    <a:p>
                      <a:r>
                        <a:rPr lang="en-US" sz="1600" dirty="0"/>
                        <a:t>Size of 12 Points</a:t>
                      </a:r>
                    </a:p>
                  </a:txBody>
                  <a:tcPr/>
                </a:tc>
                <a:extLst>
                  <a:ext uri="{0D108BD9-81ED-4DB2-BD59-A6C34878D82A}">
                    <a16:rowId xmlns:a16="http://schemas.microsoft.com/office/drawing/2014/main" val="10006"/>
                  </a:ext>
                </a:extLst>
              </a:tr>
              <a:tr h="370840">
                <a:tc>
                  <a:txBody>
                    <a:bodyPr/>
                    <a:lstStyle/>
                    <a:p>
                      <a:r>
                        <a:rPr lang="en-US" sz="1600" dirty="0" err="1">
                          <a:latin typeface="Courier New" charset="0"/>
                          <a:ea typeface="Courier New" charset="0"/>
                          <a:cs typeface="Courier New" charset="0"/>
                        </a:rPr>
                        <a:t>em</a:t>
                      </a:r>
                      <a:endParaRPr lang="en-US" sz="1600" dirty="0">
                        <a:latin typeface="Courier New" charset="0"/>
                        <a:ea typeface="Courier New" charset="0"/>
                        <a:cs typeface="Courier New" charset="0"/>
                      </a:endParaRPr>
                    </a:p>
                  </a:txBody>
                  <a:tcPr/>
                </a:tc>
                <a:tc>
                  <a:txBody>
                    <a:bodyPr/>
                    <a:lstStyle/>
                    <a:p>
                      <a:r>
                        <a:rPr lang="en-US" sz="1600" dirty="0" err="1"/>
                        <a:t>em</a:t>
                      </a:r>
                      <a:endParaRPr lang="en-US" sz="1600" dirty="0"/>
                    </a:p>
                  </a:txBody>
                  <a:tcPr/>
                </a:tc>
                <a:tc>
                  <a:txBody>
                    <a:bodyPr/>
                    <a:lstStyle/>
                    <a:p>
                      <a:r>
                        <a:rPr lang="en-US" sz="1600" dirty="0"/>
                        <a:t>Calculates</a:t>
                      </a:r>
                      <a:r>
                        <a:rPr lang="en-US" sz="1600" baseline="0" dirty="0"/>
                        <a:t> the size based on the elements font size, or parent's font size. Literally, relative to the "M" in a font at a size.</a:t>
                      </a:r>
                      <a:endParaRPr lang="en-US" sz="1600" dirty="0"/>
                    </a:p>
                  </a:txBody>
                  <a:tcPr/>
                </a:tc>
                <a:extLst>
                  <a:ext uri="{0D108BD9-81ED-4DB2-BD59-A6C34878D82A}">
                    <a16:rowId xmlns:a16="http://schemas.microsoft.com/office/drawing/2014/main" val="10007"/>
                  </a:ext>
                </a:extLst>
              </a:tr>
              <a:tr h="370840">
                <a:tc>
                  <a:txBody>
                    <a:bodyPr/>
                    <a:lstStyle/>
                    <a:p>
                      <a:r>
                        <a:rPr lang="en-US" sz="1600" dirty="0">
                          <a:latin typeface="Courier New" charset="0"/>
                          <a:ea typeface="Courier New" charset="0"/>
                          <a:cs typeface="Courier New" charset="0"/>
                        </a:rPr>
                        <a:t>%</a:t>
                      </a:r>
                    </a:p>
                  </a:txBody>
                  <a:tcPr/>
                </a:tc>
                <a:tc>
                  <a:txBody>
                    <a:bodyPr/>
                    <a:lstStyle/>
                    <a:p>
                      <a:r>
                        <a:rPr lang="en-US" sz="1600" dirty="0"/>
                        <a:t>Percent</a:t>
                      </a:r>
                    </a:p>
                  </a:txBody>
                  <a:tcPr/>
                </a:tc>
                <a:tc>
                  <a:txBody>
                    <a:bodyPr/>
                    <a:lstStyle/>
                    <a:p>
                      <a:r>
                        <a:rPr lang="en-US" sz="1600" dirty="0"/>
                        <a:t>Calculates</a:t>
                      </a:r>
                      <a:r>
                        <a:rPr lang="en-US" sz="1600" baseline="0" dirty="0"/>
                        <a:t> the percentage of a size relative to a property on the parent element.</a:t>
                      </a:r>
                      <a:endParaRPr lang="en-US" sz="1600" dirty="0"/>
                    </a:p>
                  </a:txBody>
                  <a:tcPr/>
                </a:tc>
                <a:extLst>
                  <a:ext uri="{0D108BD9-81ED-4DB2-BD59-A6C34878D82A}">
                    <a16:rowId xmlns:a16="http://schemas.microsoft.com/office/drawing/2014/main" val="10008"/>
                  </a:ext>
                </a:extLst>
              </a:tr>
              <a:tr h="370840">
                <a:tc>
                  <a:txBody>
                    <a:bodyPr/>
                    <a:lstStyle/>
                    <a:p>
                      <a:r>
                        <a:rPr lang="en-US" sz="1600" dirty="0">
                          <a:latin typeface="Courier New" charset="0"/>
                          <a:ea typeface="Courier New" charset="0"/>
                          <a:cs typeface="Courier New" charset="0"/>
                        </a:rPr>
                        <a:t>rem</a:t>
                      </a:r>
                    </a:p>
                  </a:txBody>
                  <a:tcPr/>
                </a:tc>
                <a:tc>
                  <a:txBody>
                    <a:bodyPr/>
                    <a:lstStyle/>
                    <a:p>
                      <a:r>
                        <a:rPr lang="en-US" sz="1600" dirty="0"/>
                        <a:t>Rem’s</a:t>
                      </a:r>
                    </a:p>
                  </a:txBody>
                  <a:tcPr/>
                </a:tc>
                <a:tc>
                  <a:txBody>
                    <a:bodyPr/>
                    <a:lstStyle/>
                    <a:p>
                      <a:r>
                        <a:rPr lang="en-US" sz="1600" dirty="0"/>
                        <a:t>Same as </a:t>
                      </a:r>
                      <a:r>
                        <a:rPr lang="en-US" sz="1600" dirty="0" err="1"/>
                        <a:t>em</a:t>
                      </a:r>
                      <a:r>
                        <a:rPr lang="en-US" sz="1600" dirty="0"/>
                        <a:t>,</a:t>
                      </a:r>
                      <a:r>
                        <a:rPr lang="en-US" sz="1600" baseline="0" dirty="0"/>
                        <a:t> but based on the root element. Allows for very responsive layouts just by updating the root element.</a:t>
                      </a:r>
                      <a:endParaRPr lang="en-US" sz="16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10078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Units</a:t>
            </a:r>
          </a:p>
        </p:txBody>
      </p:sp>
      <p:graphicFrame>
        <p:nvGraphicFramePr>
          <p:cNvPr id="5" name="Content Placeholder 4"/>
          <p:cNvGraphicFramePr>
            <a:graphicFrameLocks noGrp="1"/>
          </p:cNvGraphicFramePr>
          <p:nvPr>
            <p:ph idx="1"/>
            <p:extLst/>
          </p:nvPr>
        </p:nvGraphicFramePr>
        <p:xfrm>
          <a:off x="1096963" y="1846263"/>
          <a:ext cx="10058718" cy="3997960"/>
        </p:xfrm>
        <a:graphic>
          <a:graphicData uri="http://schemas.openxmlformats.org/drawingml/2006/table">
            <a:tbl>
              <a:tblPr firstRow="1" bandRow="1">
                <a:tableStyleId>{5C22544A-7EE6-4342-B048-85BDC9FD1C3A}</a:tableStyleId>
              </a:tblPr>
              <a:tblGrid>
                <a:gridCol w="2827923">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401995">
                  <a:extLst>
                    <a:ext uri="{9D8B030D-6E8A-4147-A177-3AD203B41FA5}">
                      <a16:colId xmlns:a16="http://schemas.microsoft.com/office/drawing/2014/main" val="20002"/>
                    </a:ext>
                  </a:extLst>
                </a:gridCol>
              </a:tblGrid>
              <a:tr h="370840">
                <a:tc>
                  <a:txBody>
                    <a:bodyPr/>
                    <a:lstStyle/>
                    <a:p>
                      <a:r>
                        <a:rPr lang="en-US" sz="1600" dirty="0"/>
                        <a:t>Color</a:t>
                      </a:r>
                    </a:p>
                  </a:txBody>
                  <a:tcPr/>
                </a:tc>
                <a:tc>
                  <a:txBody>
                    <a:bodyPr/>
                    <a:lstStyle/>
                    <a:p>
                      <a:r>
                        <a:rPr lang="en-US" sz="1600" dirty="0"/>
                        <a:t>Unit Name</a:t>
                      </a:r>
                    </a:p>
                  </a:txBody>
                  <a:tcPr/>
                </a:tc>
                <a:tc>
                  <a:txBody>
                    <a:bodyPr/>
                    <a:lstStyle/>
                    <a:p>
                      <a:r>
                        <a:rPr lang="en-US" sz="1600" dirty="0"/>
                        <a:t>Description</a:t>
                      </a:r>
                    </a:p>
                  </a:txBody>
                  <a:tcPr/>
                </a:tc>
                <a:extLst>
                  <a:ext uri="{0D108BD9-81ED-4DB2-BD59-A6C34878D82A}">
                    <a16:rowId xmlns:a16="http://schemas.microsoft.com/office/drawing/2014/main" val="10000"/>
                  </a:ext>
                </a:extLst>
              </a:tr>
              <a:tr h="370840">
                <a:tc>
                  <a:txBody>
                    <a:bodyPr/>
                    <a:lstStyle/>
                    <a:p>
                      <a:r>
                        <a:rPr lang="en-US" sz="1600" dirty="0" err="1">
                          <a:latin typeface="Courier New" charset="0"/>
                          <a:ea typeface="Courier New" charset="0"/>
                          <a:cs typeface="Courier New" charset="0"/>
                        </a:rPr>
                        <a:t>rgb</a:t>
                      </a:r>
                      <a:r>
                        <a:rPr lang="en-US" sz="1600" dirty="0">
                          <a:latin typeface="Courier New" charset="0"/>
                          <a:ea typeface="Courier New" charset="0"/>
                          <a:cs typeface="Courier New" charset="0"/>
                        </a:rPr>
                        <a:t>(255, 255,</a:t>
                      </a:r>
                      <a:r>
                        <a:rPr lang="en-US" sz="1600" baseline="0" dirty="0">
                          <a:latin typeface="Courier New" charset="0"/>
                          <a:ea typeface="Courier New" charset="0"/>
                          <a:cs typeface="Courier New" charset="0"/>
                        </a:rPr>
                        <a:t> 255)</a:t>
                      </a:r>
                      <a:endParaRPr lang="en-US" sz="1600" dirty="0">
                        <a:latin typeface="Courier New" charset="0"/>
                        <a:ea typeface="Courier New" charset="0"/>
                        <a:cs typeface="Courier New" charset="0"/>
                      </a:endParaRPr>
                    </a:p>
                  </a:txBody>
                  <a:tcPr/>
                </a:tc>
                <a:tc>
                  <a:txBody>
                    <a:bodyPr/>
                    <a:lstStyle/>
                    <a:p>
                      <a:r>
                        <a:rPr lang="en-US" sz="1600" dirty="0"/>
                        <a:t>RGB</a:t>
                      </a:r>
                    </a:p>
                  </a:txBody>
                  <a:tcPr/>
                </a:tc>
                <a:tc>
                  <a:txBody>
                    <a:bodyPr/>
                    <a:lstStyle/>
                    <a:p>
                      <a:r>
                        <a:rPr lang="en-US" sz="1600" dirty="0"/>
                        <a:t>Allows you to describe</a:t>
                      </a:r>
                      <a:r>
                        <a:rPr lang="en-US" sz="1600" baseline="0" dirty="0"/>
                        <a:t> colors as how red, green, and blue they are from 0 to 255 each. Allows for </a:t>
                      </a:r>
                      <a:r>
                        <a:rPr lang="is-IS" sz="1600" dirty="0"/>
                        <a:t>16,581,375 colors.</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latin typeface="Courier New" charset="0"/>
                          <a:ea typeface="Courier New" charset="0"/>
                          <a:cs typeface="Courier New" charset="0"/>
                        </a:rPr>
                        <a:t>rgba</a:t>
                      </a:r>
                      <a:r>
                        <a:rPr lang="en-US" sz="1600" dirty="0">
                          <a:latin typeface="Courier New" charset="0"/>
                          <a:ea typeface="Courier New" charset="0"/>
                          <a:cs typeface="Courier New" charset="0"/>
                        </a:rPr>
                        <a:t>(0, 192,</a:t>
                      </a:r>
                      <a:r>
                        <a:rPr lang="en-US" sz="1600" baseline="0" dirty="0">
                          <a:latin typeface="Courier New" charset="0"/>
                          <a:ea typeface="Courier New" charset="0"/>
                          <a:cs typeface="Courier New" charset="0"/>
                        </a:rPr>
                        <a:t> 45, .5)</a:t>
                      </a:r>
                      <a:endParaRPr lang="en-US" sz="1600" dirty="0">
                        <a:latin typeface="Courier New" charset="0"/>
                        <a:ea typeface="Courier New" charset="0"/>
                        <a:cs typeface="Courier New" charset="0"/>
                      </a:endParaRPr>
                    </a:p>
                  </a:txBody>
                  <a:tcPr/>
                </a:tc>
                <a:tc>
                  <a:txBody>
                    <a:bodyPr/>
                    <a:lstStyle/>
                    <a:p>
                      <a:r>
                        <a:rPr lang="en-US" sz="1600" dirty="0"/>
                        <a:t>RGB Alpha</a:t>
                      </a:r>
                    </a:p>
                  </a:txBody>
                  <a:tcPr/>
                </a:tc>
                <a:tc>
                  <a:txBody>
                    <a:bodyPr/>
                    <a:lstStyle/>
                    <a:p>
                      <a:r>
                        <a:rPr lang="en-US" sz="1600" dirty="0"/>
                        <a:t>Same as hex, where the last decimal is transparency</a:t>
                      </a:r>
                      <a:r>
                        <a:rPr lang="en-US" sz="1600" baseline="0" dirty="0"/>
                        <a:t> from 0 (clear) to 1.0 (solid)</a:t>
                      </a:r>
                      <a:endParaRPr lang="en-US" sz="1600" dirty="0"/>
                    </a:p>
                  </a:txBody>
                  <a:tcPr/>
                </a:tc>
                <a:extLst>
                  <a:ext uri="{0D108BD9-81ED-4DB2-BD59-A6C34878D82A}">
                    <a16:rowId xmlns:a16="http://schemas.microsoft.com/office/drawing/2014/main" val="10002"/>
                  </a:ext>
                </a:extLst>
              </a:tr>
              <a:tr h="370840">
                <a:tc>
                  <a:txBody>
                    <a:bodyPr/>
                    <a:lstStyle/>
                    <a:p>
                      <a:r>
                        <a:rPr lang="en-US" sz="1600" dirty="0">
                          <a:latin typeface="Courier New" charset="0"/>
                          <a:ea typeface="Courier New" charset="0"/>
                          <a:cs typeface="Courier New" charset="0"/>
                        </a:rPr>
                        <a:t>#A90BEF</a:t>
                      </a:r>
                    </a:p>
                  </a:txBody>
                  <a:tcPr/>
                </a:tc>
                <a:tc>
                  <a:txBody>
                    <a:bodyPr/>
                    <a:lstStyle/>
                    <a:p>
                      <a:r>
                        <a:rPr lang="en-US" sz="1600" dirty="0"/>
                        <a:t>Hex</a:t>
                      </a:r>
                    </a:p>
                  </a:txBody>
                  <a:tcPr/>
                </a:tc>
                <a:tc>
                  <a:txBody>
                    <a:bodyPr/>
                    <a:lstStyle/>
                    <a:p>
                      <a:r>
                        <a:rPr lang="en-US" sz="1600" dirty="0"/>
                        <a:t>A hex triplet; has</a:t>
                      </a:r>
                      <a:r>
                        <a:rPr lang="en-US" sz="1600" baseline="0" dirty="0"/>
                        <a:t> 2 hex digits representing each color (Red, Green, Blue). </a:t>
                      </a:r>
                      <a:r>
                        <a:rPr lang="en-US" sz="1600" dirty="0"/>
                        <a:t>Describes your color from Allows</a:t>
                      </a:r>
                      <a:r>
                        <a:rPr lang="en-US" sz="1600" baseline="0" dirty="0"/>
                        <a:t> for </a:t>
                      </a:r>
                      <a:r>
                        <a:rPr lang="is-IS" sz="1600" dirty="0"/>
                        <a:t>16,777,216</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latin typeface="Courier New" charset="0"/>
                          <a:ea typeface="Courier New" charset="0"/>
                          <a:cs typeface="Courier New" charset="0"/>
                        </a:rPr>
                        <a:t>hsl</a:t>
                      </a:r>
                      <a:r>
                        <a:rPr lang="en-US" sz="1600" dirty="0">
                          <a:latin typeface="Courier New" charset="0"/>
                          <a:ea typeface="Courier New" charset="0"/>
                          <a:cs typeface="Courier New" charset="0"/>
                        </a:rPr>
                        <a:t>(0, 20%,</a:t>
                      </a:r>
                      <a:r>
                        <a:rPr lang="en-US" sz="1600" baseline="0" dirty="0">
                          <a:latin typeface="Courier New" charset="0"/>
                          <a:ea typeface="Courier New" charset="0"/>
                          <a:cs typeface="Courier New" charset="0"/>
                        </a:rPr>
                        <a:t> 50%)</a:t>
                      </a:r>
                      <a:endParaRPr lang="en-US" sz="1600" dirty="0">
                        <a:latin typeface="Courier New" charset="0"/>
                        <a:ea typeface="Courier New" charset="0"/>
                        <a:cs typeface="Courier New" charset="0"/>
                      </a:endParaRPr>
                    </a:p>
                  </a:txBody>
                  <a:tcPr/>
                </a:tc>
                <a:tc>
                  <a:txBody>
                    <a:bodyPr/>
                    <a:lstStyle/>
                    <a:p>
                      <a:r>
                        <a:rPr lang="en-US" sz="1600" dirty="0"/>
                        <a:t>Hue, Saturation, Lightness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Takes the hue from</a:t>
                      </a:r>
                      <a:r>
                        <a:rPr lang="en-US" sz="1600" baseline="0" dirty="0"/>
                        <a:t> 0 to 360; 0/360 are red, 120 green, 240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Saturation determines what percent of that color you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Lightness is a mask over saturation, adding a white layer. 50% is the normal value.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latin typeface="Courier New" charset="0"/>
                          <a:ea typeface="Courier New" charset="0"/>
                          <a:cs typeface="Courier New" charset="0"/>
                        </a:rPr>
                        <a:t>hsla</a:t>
                      </a:r>
                      <a:r>
                        <a:rPr lang="en-US" sz="1600" dirty="0">
                          <a:latin typeface="Courier New" charset="0"/>
                          <a:ea typeface="Courier New" charset="0"/>
                          <a:cs typeface="Courier New" charset="0"/>
                        </a:rPr>
                        <a:t>(0, 20%, 50%, .5)</a:t>
                      </a:r>
                    </a:p>
                  </a:txBody>
                  <a:tcPr/>
                </a:tc>
                <a:tc>
                  <a:txBody>
                    <a:bodyPr/>
                    <a:lstStyle/>
                    <a:p>
                      <a:r>
                        <a:rPr lang="en-US" sz="1600" dirty="0"/>
                        <a:t>Hue, Saturation, Lightness, Alpha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Same as above, where the last value is transparency.</a:t>
                      </a:r>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777926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Rules</a:t>
            </a:r>
          </a:p>
        </p:txBody>
      </p:sp>
      <p:graphicFrame>
        <p:nvGraphicFramePr>
          <p:cNvPr id="4" name="Content Placeholder 3"/>
          <p:cNvGraphicFramePr>
            <a:graphicFrameLocks noGrp="1"/>
          </p:cNvGraphicFramePr>
          <p:nvPr>
            <p:ph idx="1"/>
            <p:extLst/>
          </p:nvPr>
        </p:nvGraphicFramePr>
        <p:xfrm>
          <a:off x="1096963" y="1846263"/>
          <a:ext cx="10058400" cy="4003040"/>
        </p:xfrm>
        <a:graphic>
          <a:graphicData uri="http://schemas.openxmlformats.org/drawingml/2006/table">
            <a:tbl>
              <a:tblPr firstRow="1" bandRow="1">
                <a:tableStyleId>{5C22544A-7EE6-4342-B048-85BDC9FD1C3A}</a:tableStyleId>
              </a:tblPr>
              <a:tblGrid>
                <a:gridCol w="1557337">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5427663">
                  <a:extLst>
                    <a:ext uri="{9D8B030D-6E8A-4147-A177-3AD203B41FA5}">
                      <a16:colId xmlns:a16="http://schemas.microsoft.com/office/drawing/2014/main" val="20002"/>
                    </a:ext>
                  </a:extLst>
                </a:gridCol>
              </a:tblGrid>
              <a:tr h="370840">
                <a:tc>
                  <a:txBody>
                    <a:bodyPr/>
                    <a:lstStyle/>
                    <a:p>
                      <a:r>
                        <a:rPr lang="en-US" sz="1400" dirty="0"/>
                        <a:t>Rule Name</a:t>
                      </a:r>
                    </a:p>
                  </a:txBody>
                  <a:tcPr/>
                </a:tc>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sz="1400" dirty="0"/>
                        <a:t>font-family</a:t>
                      </a:r>
                    </a:p>
                  </a:txBody>
                  <a:tcPr/>
                </a:tc>
                <a:tc>
                  <a:txBody>
                    <a:bodyPr/>
                    <a:lstStyle/>
                    <a:p>
                      <a:r>
                        <a:rPr lang="en-US" sz="1400" dirty="0">
                          <a:latin typeface="Courier New" charset="0"/>
                          <a:ea typeface="Courier New" charset="0"/>
                          <a:cs typeface="Courier New" charset="0"/>
                        </a:rPr>
                        <a:t>font-family: "Open Sans",</a:t>
                      </a:r>
                      <a:r>
                        <a:rPr lang="en-US" sz="1400" baseline="0" dirty="0">
                          <a:latin typeface="Courier New" charset="0"/>
                          <a:ea typeface="Courier New" charset="0"/>
                          <a:cs typeface="Courier New" charset="0"/>
                        </a:rPr>
                        <a:t> "Helvetica", sans-serif;</a:t>
                      </a:r>
                      <a:endParaRPr lang="en-US" sz="1400" dirty="0">
                        <a:latin typeface="Courier New" charset="0"/>
                        <a:ea typeface="Courier New" charset="0"/>
                        <a:cs typeface="Courier New" charset="0"/>
                      </a:endParaRPr>
                    </a:p>
                  </a:txBody>
                  <a:tcPr/>
                </a:tc>
                <a:tc>
                  <a:txBody>
                    <a:bodyPr/>
                    <a:lstStyle/>
                    <a:p>
                      <a:r>
                        <a:rPr lang="en-US" sz="1400" dirty="0"/>
                        <a:t>If the user has Open Sans font,</a:t>
                      </a:r>
                      <a:r>
                        <a:rPr lang="en-US" sz="1400" baseline="0" dirty="0"/>
                        <a:t> will use open sans; else Helvetica; else sans-serif (generic font).</a:t>
                      </a:r>
                      <a:endParaRPr lang="en-US" sz="1400" dirty="0"/>
                    </a:p>
                  </a:txBody>
                  <a:tcPr/>
                </a:tc>
                <a:extLst>
                  <a:ext uri="{0D108BD9-81ED-4DB2-BD59-A6C34878D82A}">
                    <a16:rowId xmlns:a16="http://schemas.microsoft.com/office/drawing/2014/main" val="10001"/>
                  </a:ext>
                </a:extLst>
              </a:tr>
              <a:tr h="370840">
                <a:tc>
                  <a:txBody>
                    <a:bodyPr/>
                    <a:lstStyle/>
                    <a:p>
                      <a:r>
                        <a:rPr lang="en-US" sz="1400" dirty="0"/>
                        <a:t>font-size</a:t>
                      </a:r>
                    </a:p>
                  </a:txBody>
                  <a:tcPr/>
                </a:tc>
                <a:tc>
                  <a:txBody>
                    <a:bodyPr/>
                    <a:lstStyle/>
                    <a:p>
                      <a:r>
                        <a:rPr lang="en-US" sz="1400" dirty="0">
                          <a:latin typeface="Courier New" charset="0"/>
                          <a:ea typeface="Courier New" charset="0"/>
                          <a:cs typeface="Courier New" charset="0"/>
                        </a:rPr>
                        <a:t>font-size: 18pt;</a:t>
                      </a:r>
                    </a:p>
                  </a:txBody>
                  <a:tcPr/>
                </a:tc>
                <a:tc>
                  <a:txBody>
                    <a:bodyPr/>
                    <a:lstStyle/>
                    <a:p>
                      <a:r>
                        <a:rPr lang="en-US" sz="1400" dirty="0"/>
                        <a:t>Sets</a:t>
                      </a:r>
                      <a:r>
                        <a:rPr lang="en-US" sz="1400" baseline="0" dirty="0"/>
                        <a:t> font size at 18pt (about ¼ of an inch)</a:t>
                      </a:r>
                      <a:endParaRPr lang="en-US" sz="1400" dirty="0"/>
                    </a:p>
                  </a:txBody>
                  <a:tcPr/>
                </a:tc>
                <a:extLst>
                  <a:ext uri="{0D108BD9-81ED-4DB2-BD59-A6C34878D82A}">
                    <a16:rowId xmlns:a16="http://schemas.microsoft.com/office/drawing/2014/main" val="10002"/>
                  </a:ext>
                </a:extLst>
              </a:tr>
              <a:tr h="370840">
                <a:tc>
                  <a:txBody>
                    <a:bodyPr/>
                    <a:lstStyle/>
                    <a:p>
                      <a:r>
                        <a:rPr lang="en-US" sz="1400" dirty="0"/>
                        <a:t>line-height</a:t>
                      </a:r>
                    </a:p>
                  </a:txBody>
                  <a:tcPr/>
                </a:tc>
                <a:tc>
                  <a:txBody>
                    <a:bodyPr/>
                    <a:lstStyle/>
                    <a:p>
                      <a:r>
                        <a:rPr lang="en-US" sz="1400" dirty="0">
                          <a:latin typeface="Courier New" charset="0"/>
                          <a:ea typeface="Courier New" charset="0"/>
                          <a:cs typeface="Courier New" charset="0"/>
                        </a:rPr>
                        <a:t>line-height: 3;</a:t>
                      </a:r>
                    </a:p>
                  </a:txBody>
                  <a:tcPr/>
                </a:tc>
                <a:tc>
                  <a:txBody>
                    <a:bodyPr/>
                    <a:lstStyle/>
                    <a:p>
                      <a:r>
                        <a:rPr lang="en-US" sz="1400" dirty="0"/>
                        <a:t>Will</a:t>
                      </a:r>
                      <a:r>
                        <a:rPr lang="en-US" sz="1400" baseline="0" dirty="0"/>
                        <a:t> make each line have a height of 3x font size.</a:t>
                      </a:r>
                      <a:endParaRPr lang="en-US" sz="1400" dirty="0"/>
                    </a:p>
                  </a:txBody>
                  <a:tcPr/>
                </a:tc>
                <a:extLst>
                  <a:ext uri="{0D108BD9-81ED-4DB2-BD59-A6C34878D82A}">
                    <a16:rowId xmlns:a16="http://schemas.microsoft.com/office/drawing/2014/main" val="10003"/>
                  </a:ext>
                </a:extLst>
              </a:tr>
              <a:tr h="370840">
                <a:tc>
                  <a:txBody>
                    <a:bodyPr/>
                    <a:lstStyle/>
                    <a:p>
                      <a:r>
                        <a:rPr lang="en-US" sz="1400" dirty="0"/>
                        <a:t>text-decoration</a:t>
                      </a:r>
                    </a:p>
                  </a:txBody>
                  <a:tcPr/>
                </a:tc>
                <a:tc>
                  <a:txBody>
                    <a:bodyPr/>
                    <a:lstStyle/>
                    <a:p>
                      <a:r>
                        <a:rPr lang="en-US" sz="1400" dirty="0">
                          <a:latin typeface="Courier New" charset="0"/>
                          <a:ea typeface="Courier New" charset="0"/>
                          <a:cs typeface="Courier New" charset="0"/>
                        </a:rPr>
                        <a:t>text-decoration: underline;</a:t>
                      </a:r>
                    </a:p>
                  </a:txBody>
                  <a:tcPr/>
                </a:tc>
                <a:tc>
                  <a:txBody>
                    <a:bodyPr/>
                    <a:lstStyle/>
                    <a:p>
                      <a:r>
                        <a:rPr lang="en-US" sz="1400" dirty="0"/>
                        <a:t>Text will be underlined.</a:t>
                      </a:r>
                    </a:p>
                  </a:txBody>
                  <a:tcPr/>
                </a:tc>
                <a:extLst>
                  <a:ext uri="{0D108BD9-81ED-4DB2-BD59-A6C34878D82A}">
                    <a16:rowId xmlns:a16="http://schemas.microsoft.com/office/drawing/2014/main" val="10004"/>
                  </a:ext>
                </a:extLst>
              </a:tr>
              <a:tr h="370840">
                <a:tc>
                  <a:txBody>
                    <a:bodyPr/>
                    <a:lstStyle/>
                    <a:p>
                      <a:r>
                        <a:rPr lang="en-US" sz="1400" dirty="0"/>
                        <a:t>font-weight</a:t>
                      </a:r>
                    </a:p>
                  </a:txBody>
                  <a:tcPr/>
                </a:tc>
                <a:tc>
                  <a:txBody>
                    <a:bodyPr/>
                    <a:lstStyle/>
                    <a:p>
                      <a:r>
                        <a:rPr lang="en-US" sz="1400" dirty="0">
                          <a:latin typeface="Courier New" charset="0"/>
                          <a:ea typeface="Courier New" charset="0"/>
                          <a:cs typeface="Courier New" charset="0"/>
                        </a:rPr>
                        <a:t>font-weight:</a:t>
                      </a:r>
                      <a:r>
                        <a:rPr lang="en-US" sz="1400" baseline="0" dirty="0">
                          <a:latin typeface="Courier New" charset="0"/>
                          <a:ea typeface="Courier New" charset="0"/>
                          <a:cs typeface="Courier New" charset="0"/>
                        </a:rPr>
                        <a:t> 700;</a:t>
                      </a:r>
                      <a:endParaRPr lang="en-US" sz="1400" dirty="0">
                        <a:latin typeface="Courier New" charset="0"/>
                        <a:ea typeface="Courier New" charset="0"/>
                        <a:cs typeface="Courier New" charset="0"/>
                      </a:endParaRPr>
                    </a:p>
                  </a:txBody>
                  <a:tcPr/>
                </a:tc>
                <a:tc>
                  <a:txBody>
                    <a:bodyPr/>
                    <a:lstStyle/>
                    <a:p>
                      <a:r>
                        <a:rPr lang="en-US" sz="1400" dirty="0"/>
                        <a:t>Font will be bold; norm is 300.</a:t>
                      </a:r>
                    </a:p>
                  </a:txBody>
                  <a:tcPr/>
                </a:tc>
                <a:extLst>
                  <a:ext uri="{0D108BD9-81ED-4DB2-BD59-A6C34878D82A}">
                    <a16:rowId xmlns:a16="http://schemas.microsoft.com/office/drawing/2014/main" val="10005"/>
                  </a:ext>
                </a:extLst>
              </a:tr>
              <a:tr h="370840">
                <a:tc>
                  <a:txBody>
                    <a:bodyPr/>
                    <a:lstStyle/>
                    <a:p>
                      <a:r>
                        <a:rPr lang="en-US" sz="1400" dirty="0"/>
                        <a:t>text-align</a:t>
                      </a:r>
                    </a:p>
                  </a:txBody>
                  <a:tcPr/>
                </a:tc>
                <a:tc>
                  <a:txBody>
                    <a:bodyPr/>
                    <a:lstStyle/>
                    <a:p>
                      <a:r>
                        <a:rPr lang="en-US" sz="1400" dirty="0">
                          <a:latin typeface="Courier New" charset="0"/>
                          <a:ea typeface="Courier New" charset="0"/>
                          <a:cs typeface="Courier New" charset="0"/>
                        </a:rPr>
                        <a:t>text-align: center;</a:t>
                      </a:r>
                    </a:p>
                  </a:txBody>
                  <a:tcPr/>
                </a:tc>
                <a:tc>
                  <a:txBody>
                    <a:bodyPr/>
                    <a:lstStyle/>
                    <a:p>
                      <a:r>
                        <a:rPr lang="en-US" sz="1400" dirty="0"/>
                        <a:t>Text will be centered inside parent element.</a:t>
                      </a:r>
                    </a:p>
                  </a:txBody>
                  <a:tcPr/>
                </a:tc>
                <a:extLst>
                  <a:ext uri="{0D108BD9-81ED-4DB2-BD59-A6C34878D82A}">
                    <a16:rowId xmlns:a16="http://schemas.microsoft.com/office/drawing/2014/main" val="10006"/>
                  </a:ext>
                </a:extLst>
              </a:tr>
              <a:tr h="370840">
                <a:tc>
                  <a:txBody>
                    <a:bodyPr/>
                    <a:lstStyle/>
                    <a:p>
                      <a:r>
                        <a:rPr lang="en-US" sz="1400" dirty="0"/>
                        <a:t>font-variant</a:t>
                      </a:r>
                    </a:p>
                  </a:txBody>
                  <a:tcPr/>
                </a:tc>
                <a:tc>
                  <a:txBody>
                    <a:bodyPr/>
                    <a:lstStyle/>
                    <a:p>
                      <a:r>
                        <a:rPr lang="en-US" sz="1400" dirty="0">
                          <a:latin typeface="Courier New" charset="0"/>
                          <a:ea typeface="Courier New" charset="0"/>
                          <a:cs typeface="Courier New" charset="0"/>
                        </a:rPr>
                        <a:t>font-variant: small-caps;</a:t>
                      </a:r>
                    </a:p>
                  </a:txBody>
                  <a:tcPr/>
                </a:tc>
                <a:tc>
                  <a:txBody>
                    <a:bodyPr/>
                    <a:lstStyle/>
                    <a:p>
                      <a:r>
                        <a:rPr lang="en-US" sz="1400" dirty="0"/>
                        <a:t>Makes an element use small capitalized</a:t>
                      </a:r>
                      <a:r>
                        <a:rPr lang="en-US" sz="1400" baseline="0" dirty="0"/>
                        <a:t> letters for lowercase.</a:t>
                      </a:r>
                      <a:endParaRPr lang="en-US" sz="1400" dirty="0"/>
                    </a:p>
                  </a:txBody>
                  <a:tcPr/>
                </a:tc>
                <a:extLst>
                  <a:ext uri="{0D108BD9-81ED-4DB2-BD59-A6C34878D82A}">
                    <a16:rowId xmlns:a16="http://schemas.microsoft.com/office/drawing/2014/main" val="10007"/>
                  </a:ext>
                </a:extLst>
              </a:tr>
              <a:tr h="370840">
                <a:tc>
                  <a:txBody>
                    <a:bodyPr/>
                    <a:lstStyle/>
                    <a:p>
                      <a:r>
                        <a:rPr lang="en-US" sz="1400" dirty="0"/>
                        <a:t>font-style</a:t>
                      </a:r>
                    </a:p>
                  </a:txBody>
                  <a:tcPr/>
                </a:tc>
                <a:tc>
                  <a:txBody>
                    <a:bodyPr/>
                    <a:lstStyle/>
                    <a:p>
                      <a:r>
                        <a:rPr lang="en-US" sz="1400" dirty="0">
                          <a:latin typeface="Courier New" charset="0"/>
                          <a:ea typeface="Courier New" charset="0"/>
                          <a:cs typeface="Courier New" charset="0"/>
                        </a:rPr>
                        <a:t>font-style: italic;</a:t>
                      </a:r>
                    </a:p>
                  </a:txBody>
                  <a:tcPr/>
                </a:tc>
                <a:tc>
                  <a:txBody>
                    <a:bodyPr/>
                    <a:lstStyle/>
                    <a:p>
                      <a:r>
                        <a:rPr lang="en-US" sz="1400" dirty="0"/>
                        <a:t>Makes text italicized.</a:t>
                      </a:r>
                    </a:p>
                  </a:txBody>
                  <a:tcPr/>
                </a:tc>
                <a:extLst>
                  <a:ext uri="{0D108BD9-81ED-4DB2-BD59-A6C34878D82A}">
                    <a16:rowId xmlns:a16="http://schemas.microsoft.com/office/drawing/2014/main" val="10008"/>
                  </a:ext>
                </a:extLst>
              </a:tr>
              <a:tr h="370840">
                <a:tc>
                  <a:txBody>
                    <a:bodyPr/>
                    <a:lstStyle/>
                    <a:p>
                      <a:r>
                        <a:rPr lang="en-US" sz="1400" dirty="0"/>
                        <a:t>font</a:t>
                      </a:r>
                    </a:p>
                  </a:txBody>
                  <a:tcPr/>
                </a:tc>
                <a:tc>
                  <a:txBody>
                    <a:bodyPr/>
                    <a:lstStyle/>
                    <a:p>
                      <a:r>
                        <a:rPr lang="en-US" sz="1400" dirty="0">
                          <a:latin typeface="Courier New" charset="0"/>
                          <a:ea typeface="Courier New" charset="0"/>
                          <a:cs typeface="Courier New" charset="0"/>
                        </a:rPr>
                        <a:t>font: 2em "Open Sans", sans-serif; </a:t>
                      </a:r>
                    </a:p>
                  </a:txBody>
                  <a:tcPr/>
                </a:tc>
                <a:tc>
                  <a:txBody>
                    <a:bodyPr/>
                    <a:lstStyle/>
                    <a:p>
                      <a:r>
                        <a:rPr lang="en-US" sz="1400" dirty="0"/>
                        <a:t>Sets</a:t>
                      </a:r>
                      <a:r>
                        <a:rPr lang="en-US" sz="1400" baseline="0" dirty="0"/>
                        <a:t> font at 2em large, Open Sans (fallback to sans-serif)</a:t>
                      </a:r>
                      <a:endParaRPr lang="en-US" sz="14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95232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and Background</a:t>
            </a:r>
          </a:p>
        </p:txBody>
      </p:sp>
      <p:graphicFrame>
        <p:nvGraphicFramePr>
          <p:cNvPr id="4" name="Content Placeholder 3"/>
          <p:cNvGraphicFramePr>
            <a:graphicFrameLocks noGrp="1"/>
          </p:cNvGraphicFramePr>
          <p:nvPr>
            <p:ph idx="1"/>
            <p:extLst/>
          </p:nvPr>
        </p:nvGraphicFramePr>
        <p:xfrm>
          <a:off x="1096963" y="1846263"/>
          <a:ext cx="10058400" cy="4150360"/>
        </p:xfrm>
        <a:graphic>
          <a:graphicData uri="http://schemas.openxmlformats.org/drawingml/2006/table">
            <a:tbl>
              <a:tblPr firstRow="1" bandRow="1">
                <a:tableStyleId>{5C22544A-7EE6-4342-B048-85BDC9FD1C3A}</a:tableStyleId>
              </a:tblPr>
              <a:tblGrid>
                <a:gridCol w="1941659">
                  <a:extLst>
                    <a:ext uri="{9D8B030D-6E8A-4147-A177-3AD203B41FA5}">
                      <a16:colId xmlns:a16="http://schemas.microsoft.com/office/drawing/2014/main" val="20000"/>
                    </a:ext>
                  </a:extLst>
                </a:gridCol>
                <a:gridCol w="3713870">
                  <a:extLst>
                    <a:ext uri="{9D8B030D-6E8A-4147-A177-3AD203B41FA5}">
                      <a16:colId xmlns:a16="http://schemas.microsoft.com/office/drawing/2014/main" val="20001"/>
                    </a:ext>
                  </a:extLst>
                </a:gridCol>
                <a:gridCol w="4402871">
                  <a:extLst>
                    <a:ext uri="{9D8B030D-6E8A-4147-A177-3AD203B41FA5}">
                      <a16:colId xmlns:a16="http://schemas.microsoft.com/office/drawing/2014/main" val="20002"/>
                    </a:ext>
                  </a:extLst>
                </a:gridCol>
              </a:tblGrid>
              <a:tr h="370840">
                <a:tc>
                  <a:txBody>
                    <a:bodyPr/>
                    <a:lstStyle/>
                    <a:p>
                      <a:r>
                        <a:rPr lang="en-US" sz="1400" dirty="0"/>
                        <a:t>Rule Name</a:t>
                      </a:r>
                    </a:p>
                  </a:txBody>
                  <a:tcPr/>
                </a:tc>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sz="1400" dirty="0"/>
                        <a:t>color</a:t>
                      </a:r>
                    </a:p>
                  </a:txBody>
                  <a:tcPr/>
                </a:tc>
                <a:tc>
                  <a:txBody>
                    <a:bodyPr/>
                    <a:lstStyle/>
                    <a:p>
                      <a:r>
                        <a:rPr lang="en-US" sz="1400" dirty="0">
                          <a:latin typeface="Courier New" charset="0"/>
                          <a:ea typeface="Courier New" charset="0"/>
                          <a:cs typeface="Courier New" charset="0"/>
                        </a:rPr>
                        <a:t>color:</a:t>
                      </a:r>
                      <a:r>
                        <a:rPr lang="en-US" sz="1400" baseline="0" dirty="0">
                          <a:latin typeface="Courier New" charset="0"/>
                          <a:ea typeface="Courier New" charset="0"/>
                          <a:cs typeface="Courier New" charset="0"/>
                        </a:rPr>
                        <a:t> </a:t>
                      </a:r>
                      <a:r>
                        <a:rPr lang="uk-UA" sz="1400" baseline="0" dirty="0">
                          <a:latin typeface="Courier New" charset="0"/>
                          <a:ea typeface="Courier New" charset="0"/>
                          <a:cs typeface="Courier New" charset="0"/>
                        </a:rPr>
                        <a:t>#690</a:t>
                      </a:r>
                      <a:r>
                        <a:rPr lang="en-US" sz="1400" baseline="0" dirty="0">
                          <a:latin typeface="Courier New" charset="0"/>
                          <a:ea typeface="Courier New" charset="0"/>
                          <a:cs typeface="Courier New" charset="0"/>
                        </a:rPr>
                        <a:t>;</a:t>
                      </a:r>
                      <a:endParaRPr lang="en-US" sz="1400" dirty="0">
                        <a:latin typeface="Courier New" charset="0"/>
                        <a:ea typeface="Courier New" charset="0"/>
                        <a:cs typeface="Courier New" charset="0"/>
                      </a:endParaRPr>
                    </a:p>
                  </a:txBody>
                  <a:tcPr/>
                </a:tc>
                <a:tc>
                  <a:txBody>
                    <a:bodyPr/>
                    <a:lstStyle/>
                    <a:p>
                      <a:r>
                        <a:rPr lang="en-US" sz="1400" dirty="0"/>
                        <a:t>Changes</a:t>
                      </a:r>
                      <a:r>
                        <a:rPr lang="en-US" sz="1400" baseline="0" dirty="0"/>
                        <a:t> text color to a green.</a:t>
                      </a:r>
                      <a:endParaRPr lang="en-US" sz="1400" dirty="0"/>
                    </a:p>
                  </a:txBody>
                  <a:tcPr/>
                </a:tc>
                <a:extLst>
                  <a:ext uri="{0D108BD9-81ED-4DB2-BD59-A6C34878D82A}">
                    <a16:rowId xmlns:a16="http://schemas.microsoft.com/office/drawing/2014/main" val="10001"/>
                  </a:ext>
                </a:extLst>
              </a:tr>
              <a:tr h="370840">
                <a:tc>
                  <a:txBody>
                    <a:bodyPr/>
                    <a:lstStyle/>
                    <a:p>
                      <a:r>
                        <a:rPr lang="en-US" sz="1400" dirty="0"/>
                        <a:t>background-color</a:t>
                      </a:r>
                    </a:p>
                  </a:txBody>
                  <a:tcPr/>
                </a:tc>
                <a:tc>
                  <a:txBody>
                    <a:bodyPr/>
                    <a:lstStyle/>
                    <a:p>
                      <a:r>
                        <a:rPr lang="en-US" sz="1400" dirty="0">
                          <a:latin typeface="Courier New" charset="0"/>
                          <a:ea typeface="Courier New" charset="0"/>
                          <a:cs typeface="Courier New" charset="0"/>
                        </a:rPr>
                        <a:t>background-color: #000;</a:t>
                      </a:r>
                    </a:p>
                  </a:txBody>
                  <a:tcPr/>
                </a:tc>
                <a:tc>
                  <a:txBody>
                    <a:bodyPr/>
                    <a:lstStyle/>
                    <a:p>
                      <a:r>
                        <a:rPr lang="en-US" sz="1400" dirty="0"/>
                        <a:t>Sets background color to black.</a:t>
                      </a:r>
                    </a:p>
                  </a:txBody>
                  <a:tcPr/>
                </a:tc>
                <a:extLst>
                  <a:ext uri="{0D108BD9-81ED-4DB2-BD59-A6C34878D82A}">
                    <a16:rowId xmlns:a16="http://schemas.microsoft.com/office/drawing/2014/main" val="10002"/>
                  </a:ext>
                </a:extLst>
              </a:tr>
              <a:tr h="370840">
                <a:tc>
                  <a:txBody>
                    <a:bodyPr/>
                    <a:lstStyle/>
                    <a:p>
                      <a:r>
                        <a:rPr lang="en-US" sz="1400" dirty="0"/>
                        <a:t>background-image</a:t>
                      </a:r>
                    </a:p>
                  </a:txBody>
                  <a:tcPr/>
                </a:tc>
                <a:tc>
                  <a:txBody>
                    <a:bodyPr/>
                    <a:lstStyle/>
                    <a:p>
                      <a:r>
                        <a:rPr lang="en-US" sz="1400" dirty="0">
                          <a:latin typeface="Courier New" charset="0"/>
                          <a:ea typeface="Courier New" charset="0"/>
                          <a:cs typeface="Courier New" charset="0"/>
                        </a:rPr>
                        <a:t>background-image:</a:t>
                      </a:r>
                      <a:r>
                        <a:rPr lang="en-US" sz="1400" baseline="0" dirty="0">
                          <a:latin typeface="Courier New" charset="0"/>
                          <a:ea typeface="Courier New" charset="0"/>
                          <a:cs typeface="Courier New" charset="0"/>
                        </a:rPr>
                        <a:t> </a:t>
                      </a:r>
                      <a:r>
                        <a:rPr lang="en-US" sz="1400" baseline="0" dirty="0" err="1">
                          <a:latin typeface="Courier New" charset="0"/>
                          <a:ea typeface="Courier New" charset="0"/>
                          <a:cs typeface="Courier New" charset="0"/>
                        </a:rPr>
                        <a:t>url</a:t>
                      </a:r>
                      <a:r>
                        <a:rPr lang="en-US" sz="1400" baseline="0" dirty="0">
                          <a:latin typeface="Courier New" charset="0"/>
                          <a:ea typeface="Courier New" charset="0"/>
                          <a:cs typeface="Courier New" charset="0"/>
                        </a:rPr>
                        <a:t>(</a:t>
                      </a:r>
                      <a:r>
                        <a:rPr lang="en-US" sz="1400" baseline="0" dirty="0" err="1">
                          <a:latin typeface="Courier New" charset="0"/>
                          <a:ea typeface="Courier New" charset="0"/>
                          <a:cs typeface="Courier New" charset="0"/>
                        </a:rPr>
                        <a:t>gradient.png</a:t>
                      </a:r>
                      <a:r>
                        <a:rPr lang="en-US" sz="1400" baseline="0" dirty="0">
                          <a:latin typeface="Courier New" charset="0"/>
                          <a:ea typeface="Courier New" charset="0"/>
                          <a:cs typeface="Courier New" charset="0"/>
                        </a:rPr>
                        <a:t>);</a:t>
                      </a:r>
                      <a:endParaRPr lang="en-US" sz="1400" dirty="0">
                        <a:latin typeface="Courier New" charset="0"/>
                        <a:ea typeface="Courier New" charset="0"/>
                        <a:cs typeface="Courier New" charset="0"/>
                      </a:endParaRPr>
                    </a:p>
                  </a:txBody>
                  <a:tcPr/>
                </a:tc>
                <a:tc>
                  <a:txBody>
                    <a:bodyPr/>
                    <a:lstStyle/>
                    <a:p>
                      <a:r>
                        <a:rPr lang="en-US" sz="1400" dirty="0"/>
                        <a:t>Uses </a:t>
                      </a:r>
                      <a:r>
                        <a:rPr lang="en-US" sz="1400" dirty="0" err="1"/>
                        <a:t>gradient.png</a:t>
                      </a:r>
                      <a:r>
                        <a:rPr lang="en-US" sz="1400" dirty="0"/>
                        <a:t> as background for element.</a:t>
                      </a:r>
                    </a:p>
                  </a:txBody>
                  <a:tcPr/>
                </a:tc>
                <a:extLst>
                  <a:ext uri="{0D108BD9-81ED-4DB2-BD59-A6C34878D82A}">
                    <a16:rowId xmlns:a16="http://schemas.microsoft.com/office/drawing/2014/main" val="10003"/>
                  </a:ext>
                </a:extLst>
              </a:tr>
              <a:tr h="370840">
                <a:tc>
                  <a:txBody>
                    <a:bodyPr/>
                    <a:lstStyle/>
                    <a:p>
                      <a:r>
                        <a:rPr lang="en-US" sz="1400" dirty="0"/>
                        <a:t>background-attachment</a:t>
                      </a:r>
                    </a:p>
                  </a:txBody>
                  <a:tcPr/>
                </a:tc>
                <a:tc>
                  <a:txBody>
                    <a:bodyPr/>
                    <a:lstStyle/>
                    <a:p>
                      <a:r>
                        <a:rPr lang="en-US" sz="1400" dirty="0">
                          <a:latin typeface="Courier New" charset="0"/>
                          <a:ea typeface="Courier New" charset="0"/>
                          <a:cs typeface="Courier New" charset="0"/>
                        </a:rPr>
                        <a:t>background-attachment: fixed;</a:t>
                      </a:r>
                    </a:p>
                  </a:txBody>
                  <a:tcPr/>
                </a:tc>
                <a:tc>
                  <a:txBody>
                    <a:bodyPr/>
                    <a:lstStyle/>
                    <a:p>
                      <a:r>
                        <a:rPr lang="en-US" sz="1400" dirty="0"/>
                        <a:t>Makes the background image fixed in browser.</a:t>
                      </a:r>
                    </a:p>
                  </a:txBody>
                  <a:tcPr/>
                </a:tc>
                <a:extLst>
                  <a:ext uri="{0D108BD9-81ED-4DB2-BD59-A6C34878D82A}">
                    <a16:rowId xmlns:a16="http://schemas.microsoft.com/office/drawing/2014/main" val="10004"/>
                  </a:ext>
                </a:extLst>
              </a:tr>
              <a:tr h="370840">
                <a:tc>
                  <a:txBody>
                    <a:bodyPr/>
                    <a:lstStyle/>
                    <a:p>
                      <a:r>
                        <a:rPr lang="en-US" sz="1400" dirty="0"/>
                        <a:t>background-clip</a:t>
                      </a:r>
                    </a:p>
                  </a:txBody>
                  <a:tcPr/>
                </a:tc>
                <a:tc>
                  <a:txBody>
                    <a:bodyPr/>
                    <a:lstStyle/>
                    <a:p>
                      <a:r>
                        <a:rPr lang="en-US" sz="1400" dirty="0">
                          <a:latin typeface="Courier New" charset="0"/>
                          <a:ea typeface="Courier New" charset="0"/>
                          <a:cs typeface="Courier New" charset="0"/>
                        </a:rPr>
                        <a:t>background-clip: border-box;</a:t>
                      </a:r>
                    </a:p>
                  </a:txBody>
                  <a:tcPr/>
                </a:tc>
                <a:tc>
                  <a:txBody>
                    <a:bodyPr/>
                    <a:lstStyle/>
                    <a:p>
                      <a:r>
                        <a:rPr lang="en-US" sz="1400" dirty="0"/>
                        <a:t>Sets the background to fill </a:t>
                      </a:r>
                      <a:r>
                        <a:rPr lang="en-US" sz="1400" baseline="0" dirty="0"/>
                        <a:t>entire box model.</a:t>
                      </a:r>
                      <a:endParaRPr lang="en-US" sz="1400" dirty="0"/>
                    </a:p>
                  </a:txBody>
                  <a:tcPr/>
                </a:tc>
                <a:extLst>
                  <a:ext uri="{0D108BD9-81ED-4DB2-BD59-A6C34878D82A}">
                    <a16:rowId xmlns:a16="http://schemas.microsoft.com/office/drawing/2014/main" val="10005"/>
                  </a:ext>
                </a:extLst>
              </a:tr>
              <a:tr h="370840">
                <a:tc>
                  <a:txBody>
                    <a:bodyPr/>
                    <a:lstStyle/>
                    <a:p>
                      <a:r>
                        <a:rPr lang="en-US" sz="1400" dirty="0"/>
                        <a:t>background-position</a:t>
                      </a:r>
                    </a:p>
                  </a:txBody>
                  <a:tcPr/>
                </a:tc>
                <a:tc>
                  <a:txBody>
                    <a:bodyPr/>
                    <a:lstStyle/>
                    <a:p>
                      <a:r>
                        <a:rPr lang="en-US" sz="1400" dirty="0">
                          <a:latin typeface="Courier New" charset="0"/>
                          <a:ea typeface="Courier New" charset="0"/>
                          <a:cs typeface="Courier New" charset="0"/>
                        </a:rPr>
                        <a:t>background-position: left</a:t>
                      </a:r>
                      <a:r>
                        <a:rPr lang="en-US" sz="1400" baseline="0" dirty="0">
                          <a:latin typeface="Courier New" charset="0"/>
                          <a:ea typeface="Courier New" charset="0"/>
                          <a:cs typeface="Courier New" charset="0"/>
                        </a:rPr>
                        <a:t> center;</a:t>
                      </a:r>
                      <a:endParaRPr lang="en-US" sz="1400" dirty="0">
                        <a:latin typeface="Courier New" charset="0"/>
                        <a:ea typeface="Courier New" charset="0"/>
                        <a:cs typeface="Courier New" charset="0"/>
                      </a:endParaRPr>
                    </a:p>
                  </a:txBody>
                  <a:tcPr/>
                </a:tc>
                <a:tc>
                  <a:txBody>
                    <a:bodyPr/>
                    <a:lstStyle/>
                    <a:p>
                      <a:r>
                        <a:rPr lang="en-US" sz="1400" dirty="0"/>
                        <a:t>Positions</a:t>
                      </a:r>
                      <a:r>
                        <a:rPr lang="en-US" sz="1400" baseline="0" dirty="0"/>
                        <a:t> your background anchored to the left horizontally and center vertically.</a:t>
                      </a:r>
                      <a:endParaRPr lang="en-US" sz="1400" dirty="0"/>
                    </a:p>
                  </a:txBody>
                  <a:tcPr/>
                </a:tc>
                <a:extLst>
                  <a:ext uri="{0D108BD9-81ED-4DB2-BD59-A6C34878D82A}">
                    <a16:rowId xmlns:a16="http://schemas.microsoft.com/office/drawing/2014/main" val="10006"/>
                  </a:ext>
                </a:extLst>
              </a:tr>
              <a:tr h="370840">
                <a:tc>
                  <a:txBody>
                    <a:bodyPr/>
                    <a:lstStyle/>
                    <a:p>
                      <a:r>
                        <a:rPr lang="en-US" sz="1400" dirty="0"/>
                        <a:t>background-repeat</a:t>
                      </a:r>
                    </a:p>
                  </a:txBody>
                  <a:tcPr/>
                </a:tc>
                <a:tc>
                  <a:txBody>
                    <a:bodyPr/>
                    <a:lstStyle/>
                    <a:p>
                      <a:r>
                        <a:rPr lang="en-US" sz="1400" dirty="0">
                          <a:latin typeface="Courier New" charset="0"/>
                          <a:ea typeface="Courier New" charset="0"/>
                          <a:cs typeface="Courier New" charset="0"/>
                        </a:rPr>
                        <a:t>background-repeat: repeat-x;</a:t>
                      </a:r>
                    </a:p>
                  </a:txBody>
                  <a:tcPr/>
                </a:tc>
                <a:tc>
                  <a:txBody>
                    <a:bodyPr/>
                    <a:lstStyle/>
                    <a:p>
                      <a:r>
                        <a:rPr lang="en-US" sz="1400" dirty="0"/>
                        <a:t>Sets background to only repeat horizontally.</a:t>
                      </a:r>
                    </a:p>
                  </a:txBody>
                  <a:tcPr/>
                </a:tc>
                <a:extLst>
                  <a:ext uri="{0D108BD9-81ED-4DB2-BD59-A6C34878D82A}">
                    <a16:rowId xmlns:a16="http://schemas.microsoft.com/office/drawing/2014/main" val="10007"/>
                  </a:ext>
                </a:extLst>
              </a:tr>
              <a:tr h="370840">
                <a:tc>
                  <a:txBody>
                    <a:bodyPr/>
                    <a:lstStyle/>
                    <a:p>
                      <a:r>
                        <a:rPr lang="en-US" sz="1400" dirty="0"/>
                        <a:t>background-size</a:t>
                      </a:r>
                    </a:p>
                  </a:txBody>
                  <a:tcPr/>
                </a:tc>
                <a:tc>
                  <a:txBody>
                    <a:bodyPr/>
                    <a:lstStyle/>
                    <a:p>
                      <a:r>
                        <a:rPr lang="en-US" sz="1400" dirty="0">
                          <a:latin typeface="Courier New" charset="0"/>
                          <a:ea typeface="Courier New" charset="0"/>
                          <a:cs typeface="Courier New" charset="0"/>
                        </a:rPr>
                        <a:t>background-size: contain;</a:t>
                      </a:r>
                    </a:p>
                  </a:txBody>
                  <a:tcPr/>
                </a:tc>
                <a:tc>
                  <a:txBody>
                    <a:bodyPr/>
                    <a:lstStyle/>
                    <a:p>
                      <a:r>
                        <a:rPr lang="en-US" sz="1400" dirty="0"/>
                        <a:t>Scales the background image to</a:t>
                      </a:r>
                      <a:r>
                        <a:rPr lang="en-US" sz="1400" baseline="0" dirty="0"/>
                        <a:t> fit length or width and letterboxes.</a:t>
                      </a:r>
                      <a:endParaRPr lang="en-US" sz="1400" dirty="0"/>
                    </a:p>
                  </a:txBody>
                  <a:tcPr/>
                </a:tc>
                <a:extLst>
                  <a:ext uri="{0D108BD9-81ED-4DB2-BD59-A6C34878D82A}">
                    <a16:rowId xmlns:a16="http://schemas.microsoft.com/office/drawing/2014/main" val="10008"/>
                  </a:ext>
                </a:extLst>
              </a:tr>
              <a:tr h="370840">
                <a:tc>
                  <a:txBody>
                    <a:bodyPr/>
                    <a:lstStyle/>
                    <a:p>
                      <a:r>
                        <a:rPr lang="en-US" sz="1400" dirty="0"/>
                        <a:t>background</a:t>
                      </a:r>
                    </a:p>
                  </a:txBody>
                  <a:tcPr/>
                </a:tc>
                <a:tc>
                  <a:txBody>
                    <a:bodyPr/>
                    <a:lstStyle/>
                    <a:p>
                      <a:r>
                        <a:rPr lang="en-US" sz="1400" dirty="0" err="1">
                          <a:latin typeface="Courier New" charset="0"/>
                          <a:ea typeface="Courier New" charset="0"/>
                          <a:cs typeface="Courier New" charset="0"/>
                        </a:rPr>
                        <a:t>url</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gradient.png</a:t>
                      </a:r>
                      <a:r>
                        <a:rPr lang="en-US" sz="1400" dirty="0">
                          <a:latin typeface="Courier New" charset="0"/>
                          <a:ea typeface="Courier New" charset="0"/>
                          <a:cs typeface="Courier New" charset="0"/>
                        </a:rPr>
                        <a:t>)</a:t>
                      </a:r>
                      <a:r>
                        <a:rPr lang="en-US" sz="1400" baseline="0" dirty="0">
                          <a:latin typeface="Courier New" charset="0"/>
                          <a:ea typeface="Courier New" charset="0"/>
                          <a:cs typeface="Courier New" charset="0"/>
                        </a:rPr>
                        <a:t> no-repeat;</a:t>
                      </a:r>
                      <a:endParaRPr lang="en-US" sz="1400" dirty="0">
                        <a:latin typeface="Courier New" charset="0"/>
                        <a:ea typeface="Courier New" charset="0"/>
                        <a:cs typeface="Courier New" charset="0"/>
                      </a:endParaRPr>
                    </a:p>
                  </a:txBody>
                  <a:tcPr/>
                </a:tc>
                <a:tc>
                  <a:txBody>
                    <a:bodyPr/>
                    <a:lstStyle/>
                    <a:p>
                      <a:r>
                        <a:rPr lang="en-US" sz="1400" dirty="0"/>
                        <a:t>Shorthand</a:t>
                      </a:r>
                      <a:r>
                        <a:rPr lang="en-US" sz="1400" baseline="0" dirty="0"/>
                        <a:t> for multiple properties.</a:t>
                      </a:r>
                      <a:endParaRPr lang="en-US" sz="1400" dirty="0"/>
                    </a:p>
                  </a:txBody>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059451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border</a:t>
            </a:r>
          </a:p>
        </p:txBody>
      </p:sp>
      <p:graphicFrame>
        <p:nvGraphicFramePr>
          <p:cNvPr id="4" name="Content Placeholder 3"/>
          <p:cNvGraphicFramePr>
            <a:graphicFrameLocks noGrp="1"/>
          </p:cNvGraphicFramePr>
          <p:nvPr>
            <p:ph idx="1"/>
            <p:extLst/>
          </p:nvPr>
        </p:nvGraphicFramePr>
        <p:xfrm>
          <a:off x="1096963" y="1846263"/>
          <a:ext cx="10058717" cy="2763520"/>
        </p:xfrm>
        <a:graphic>
          <a:graphicData uri="http://schemas.openxmlformats.org/drawingml/2006/table">
            <a:tbl>
              <a:tblPr firstRow="1" bandRow="1">
                <a:tableStyleId>{5C22544A-7EE6-4342-B048-85BDC9FD1C3A}</a:tableStyleId>
              </a:tblPr>
              <a:tblGrid>
                <a:gridCol w="4755197">
                  <a:extLst>
                    <a:ext uri="{9D8B030D-6E8A-4147-A177-3AD203B41FA5}">
                      <a16:colId xmlns:a16="http://schemas.microsoft.com/office/drawing/2014/main" val="20000"/>
                    </a:ext>
                  </a:extLst>
                </a:gridCol>
                <a:gridCol w="5303520">
                  <a:extLst>
                    <a:ext uri="{9D8B030D-6E8A-4147-A177-3AD203B41FA5}">
                      <a16:colId xmlns:a16="http://schemas.microsoft.com/office/drawing/2014/main" val="20001"/>
                    </a:ext>
                  </a:extLst>
                </a:gridCol>
              </a:tblGrid>
              <a:tr h="370840">
                <a:tc>
                  <a:txBody>
                    <a:bodyPr/>
                    <a:lstStyle/>
                    <a:p>
                      <a:r>
                        <a:rPr lang="en-US" sz="1800" dirty="0"/>
                        <a:t>Example</a:t>
                      </a:r>
                    </a:p>
                  </a:txBody>
                  <a:tcPr/>
                </a:tc>
                <a:tc>
                  <a:txBody>
                    <a:bodyPr/>
                    <a:lstStyle/>
                    <a:p>
                      <a:r>
                        <a:rPr lang="en-US" sz="1800" dirty="0"/>
                        <a:t>Outcome for selected element</a:t>
                      </a:r>
                    </a:p>
                  </a:txBody>
                  <a:tcPr/>
                </a:tc>
                <a:extLst>
                  <a:ext uri="{0D108BD9-81ED-4DB2-BD59-A6C34878D82A}">
                    <a16:rowId xmlns:a16="http://schemas.microsoft.com/office/drawing/2014/main" val="10000"/>
                  </a:ext>
                </a:extLst>
              </a:tr>
              <a:tr h="370840">
                <a:tc>
                  <a:txBody>
                    <a:bodyPr/>
                    <a:lstStyle/>
                    <a:p>
                      <a:r>
                        <a:rPr lang="en-US" sz="1800" dirty="0">
                          <a:latin typeface="Courier New" charset="0"/>
                          <a:ea typeface="Courier New" charset="0"/>
                          <a:cs typeface="Courier New" charset="0"/>
                        </a:rPr>
                        <a:t>border-left: 1px solid</a:t>
                      </a:r>
                      <a:r>
                        <a:rPr lang="en-US" sz="1800" baseline="0" dirty="0">
                          <a:latin typeface="Courier New" charset="0"/>
                          <a:ea typeface="Courier New" charset="0"/>
                          <a:cs typeface="Courier New" charset="0"/>
                        </a:rPr>
                        <a:t> #999;</a:t>
                      </a:r>
                      <a:endParaRPr lang="en-US" sz="1800" dirty="0">
                        <a:latin typeface="Courier New" charset="0"/>
                        <a:ea typeface="Courier New" charset="0"/>
                        <a:cs typeface="Courier New" charset="0"/>
                      </a:endParaRPr>
                    </a:p>
                  </a:txBody>
                  <a:tcPr/>
                </a:tc>
                <a:tc>
                  <a:txBody>
                    <a:bodyPr/>
                    <a:lstStyle/>
                    <a:p>
                      <a:r>
                        <a:rPr lang="en-US" sz="1800" dirty="0"/>
                        <a:t>Sets a 1px wide</a:t>
                      </a:r>
                      <a:r>
                        <a:rPr lang="en-US" sz="1800" baseline="0" dirty="0"/>
                        <a:t> solid border on the left; grey.</a:t>
                      </a:r>
                      <a:endParaRPr lang="en-US" sz="18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ourier New" charset="0"/>
                          <a:ea typeface="Courier New" charset="0"/>
                          <a:cs typeface="Courier New" charset="0"/>
                        </a:rPr>
                        <a:t>border-right: 5px dashed </a:t>
                      </a:r>
                      <a:r>
                        <a:rPr lang="it-IT" sz="1800" dirty="0">
                          <a:latin typeface="Courier New" charset="0"/>
                          <a:ea typeface="Courier New" charset="0"/>
                          <a:cs typeface="Courier New" charset="0"/>
                        </a:rPr>
                        <a:t>#558abb</a:t>
                      </a:r>
                      <a:r>
                        <a:rPr lang="en-US" sz="1800" baseline="0" dirty="0">
                          <a:latin typeface="Courier New" charset="0"/>
                          <a:ea typeface="Courier New" charset="0"/>
                          <a:cs typeface="Courier New" charset="0"/>
                        </a:rPr>
                        <a:t>;</a:t>
                      </a:r>
                      <a:endParaRPr lang="en-US" sz="1800" dirty="0">
                        <a:latin typeface="Courier New" charset="0"/>
                        <a:ea typeface="Courier New" charset="0"/>
                        <a:cs typeface="Courier New" charset="0"/>
                      </a:endParaRPr>
                    </a:p>
                  </a:txBody>
                  <a:tcPr/>
                </a:tc>
                <a:tc>
                  <a:txBody>
                    <a:bodyPr/>
                    <a:lstStyle/>
                    <a:p>
                      <a:r>
                        <a:rPr lang="en-US" sz="1800" dirty="0"/>
                        <a:t>Sets a 5px wide</a:t>
                      </a:r>
                      <a:r>
                        <a:rPr lang="en-US" sz="1800" baseline="0" dirty="0"/>
                        <a:t> dashed border on the right; light blue.</a:t>
                      </a:r>
                      <a:endParaRPr lang="en-US" sz="1800" dirty="0"/>
                    </a:p>
                  </a:txBody>
                  <a:tcPr/>
                </a:tc>
                <a:extLst>
                  <a:ext uri="{0D108BD9-81ED-4DB2-BD59-A6C34878D82A}">
                    <a16:rowId xmlns:a16="http://schemas.microsoft.com/office/drawing/2014/main" val="10002"/>
                  </a:ext>
                </a:extLst>
              </a:tr>
              <a:tr h="370840">
                <a:tc>
                  <a:txBody>
                    <a:bodyPr/>
                    <a:lstStyle/>
                    <a:p>
                      <a:r>
                        <a:rPr lang="en-US" sz="1800" dirty="0">
                          <a:latin typeface="Courier New" charset="0"/>
                          <a:ea typeface="Courier New" charset="0"/>
                          <a:cs typeface="Courier New" charset="0"/>
                        </a:rPr>
                        <a:t>border-top: 1px solid #999;</a:t>
                      </a:r>
                    </a:p>
                  </a:txBody>
                  <a:tcPr/>
                </a:tc>
                <a:tc>
                  <a:txBody>
                    <a:bodyPr/>
                    <a:lstStyle/>
                    <a:p>
                      <a:r>
                        <a:rPr lang="en-US" sz="1800" dirty="0"/>
                        <a:t>Sets a</a:t>
                      </a:r>
                      <a:r>
                        <a:rPr lang="en-US" sz="1800" baseline="0" dirty="0"/>
                        <a:t> 1px wide solid border on the top of the element; grey.</a:t>
                      </a:r>
                      <a:endParaRPr lang="en-US" sz="1800" dirty="0"/>
                    </a:p>
                  </a:txBody>
                  <a:tcPr/>
                </a:tc>
                <a:extLst>
                  <a:ext uri="{0D108BD9-81ED-4DB2-BD59-A6C34878D82A}">
                    <a16:rowId xmlns:a16="http://schemas.microsoft.com/office/drawing/2014/main" val="10003"/>
                  </a:ext>
                </a:extLst>
              </a:tr>
              <a:tr h="370840">
                <a:tc>
                  <a:txBody>
                    <a:bodyPr/>
                    <a:lstStyle/>
                    <a:p>
                      <a:r>
                        <a:rPr lang="en-US" sz="1800" dirty="0">
                          <a:latin typeface="Courier New" charset="0"/>
                          <a:ea typeface="Courier New" charset="0"/>
                          <a:cs typeface="Courier New" charset="0"/>
                        </a:rPr>
                        <a:t>border-bottom: 1px solid #999;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Sets a</a:t>
                      </a:r>
                      <a:r>
                        <a:rPr lang="en-US" sz="1800" baseline="0" dirty="0"/>
                        <a:t> 1px wide solid border on the bottom of the element; grey.</a:t>
                      </a:r>
                      <a:endParaRPr lang="en-US" sz="1800" dirty="0"/>
                    </a:p>
                  </a:txBody>
                  <a:tcPr/>
                </a:tc>
                <a:extLst>
                  <a:ext uri="{0D108BD9-81ED-4DB2-BD59-A6C34878D82A}">
                    <a16:rowId xmlns:a16="http://schemas.microsoft.com/office/drawing/2014/main" val="10004"/>
                  </a:ext>
                </a:extLst>
              </a:tr>
              <a:tr h="370840">
                <a:tc>
                  <a:txBody>
                    <a:bodyPr/>
                    <a:lstStyle/>
                    <a:p>
                      <a:r>
                        <a:rPr lang="en-US" sz="1800" dirty="0">
                          <a:latin typeface="Courier New" charset="0"/>
                          <a:ea typeface="Courier New" charset="0"/>
                          <a:cs typeface="Courier New" charset="0"/>
                        </a:rPr>
                        <a:t>border: 2px dotted</a:t>
                      </a:r>
                      <a:r>
                        <a:rPr lang="en-US" sz="1800" baseline="0" dirty="0">
                          <a:latin typeface="Courier New" charset="0"/>
                          <a:ea typeface="Courier New" charset="0"/>
                          <a:cs typeface="Courier New" charset="0"/>
                        </a:rPr>
                        <a:t> </a:t>
                      </a:r>
                      <a:r>
                        <a:rPr lang="it-IT" sz="1800" baseline="0" dirty="0">
                          <a:latin typeface="Courier New" charset="0"/>
                          <a:ea typeface="Courier New" charset="0"/>
                          <a:cs typeface="Courier New" charset="0"/>
                        </a:rPr>
                        <a:t>#558abb;</a:t>
                      </a:r>
                      <a:endParaRPr lang="en-US" sz="1800" dirty="0">
                        <a:latin typeface="Courier New" charset="0"/>
                        <a:ea typeface="Courier New" charset="0"/>
                        <a:cs typeface="Courier New" charset="0"/>
                      </a:endParaRPr>
                    </a:p>
                  </a:txBody>
                  <a:tcPr/>
                </a:tc>
                <a:tc>
                  <a:txBody>
                    <a:bodyPr/>
                    <a:lstStyle/>
                    <a:p>
                      <a:r>
                        <a:rPr lang="en-US" sz="1800" dirty="0"/>
                        <a:t>Sets a 2px</a:t>
                      </a:r>
                      <a:r>
                        <a:rPr lang="en-US" sz="1800" baseline="0" dirty="0"/>
                        <a:t> wide dotted border on all sides; light blue.</a:t>
                      </a:r>
                      <a:endParaRPr lang="en-US" sz="1800" dirty="0"/>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7904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aphicFrame>
        <p:nvGraphicFramePr>
          <p:cNvPr id="4" name="Content Placeholder 3"/>
          <p:cNvGraphicFramePr>
            <a:graphicFrameLocks noGrp="1"/>
          </p:cNvGraphicFramePr>
          <p:nvPr>
            <p:ph idx="1"/>
            <p:extLst/>
          </p:nvPr>
        </p:nvGraphicFramePr>
        <p:xfrm>
          <a:off x="1096963" y="1846263"/>
          <a:ext cx="10058717" cy="3606800"/>
        </p:xfrm>
        <a:graphic>
          <a:graphicData uri="http://schemas.openxmlformats.org/drawingml/2006/table">
            <a:tbl>
              <a:tblPr firstRow="1" bandRow="1">
                <a:tableStyleId>{5C22544A-7EE6-4342-B048-85BDC9FD1C3A}</a:tableStyleId>
              </a:tblPr>
              <a:tblGrid>
                <a:gridCol w="3513137">
                  <a:extLst>
                    <a:ext uri="{9D8B030D-6E8A-4147-A177-3AD203B41FA5}">
                      <a16:colId xmlns:a16="http://schemas.microsoft.com/office/drawing/2014/main" val="20000"/>
                    </a:ext>
                  </a:extLst>
                </a:gridCol>
                <a:gridCol w="6545580">
                  <a:extLst>
                    <a:ext uri="{9D8B030D-6E8A-4147-A177-3AD203B41FA5}">
                      <a16:colId xmlns:a16="http://schemas.microsoft.com/office/drawing/2014/main" val="20001"/>
                    </a:ext>
                  </a:extLst>
                </a:gridCol>
              </a:tblGrid>
              <a:tr h="370840">
                <a:tc>
                  <a:txBody>
                    <a:bodyPr/>
                    <a:lstStyle/>
                    <a:p>
                      <a:r>
                        <a:rPr lang="en-US" sz="1400" dirty="0"/>
                        <a:t>Example</a:t>
                      </a:r>
                    </a:p>
                  </a:txBody>
                  <a:tcPr/>
                </a:tc>
                <a:tc>
                  <a:txBody>
                    <a:bodyPr/>
                    <a:lstStyle/>
                    <a:p>
                      <a:r>
                        <a:rPr lang="en-US" sz="1400" dirty="0"/>
                        <a:t>Outcome for selected element</a:t>
                      </a:r>
                    </a:p>
                  </a:txBody>
                  <a:tcPr/>
                </a:tc>
                <a:extLst>
                  <a:ext uri="{0D108BD9-81ED-4DB2-BD59-A6C34878D82A}">
                    <a16:rowId xmlns:a16="http://schemas.microsoft.com/office/drawing/2014/main" val="10000"/>
                  </a:ext>
                </a:extLst>
              </a:tr>
              <a:tr h="370840">
                <a:tc>
                  <a:txBody>
                    <a:bodyPr/>
                    <a:lstStyle/>
                    <a:p>
                      <a:r>
                        <a:rPr lang="en-US" dirty="0">
                          <a:latin typeface="Courier New" charset="0"/>
                          <a:ea typeface="Courier New" charset="0"/>
                          <a:cs typeface="Courier New" charset="0"/>
                        </a:rPr>
                        <a:t>box-size: border-box;</a:t>
                      </a:r>
                    </a:p>
                  </a:txBody>
                  <a:tcPr/>
                </a:tc>
                <a:tc>
                  <a:txBody>
                    <a:bodyPr/>
                    <a:lstStyle/>
                    <a:p>
                      <a:r>
                        <a:rPr lang="en-US" dirty="0"/>
                        <a:t>Makes your element include padding and the</a:t>
                      </a:r>
                      <a:r>
                        <a:rPr lang="en-US" baseline="0" dirty="0"/>
                        <a:t> border in width.</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charset="0"/>
                          <a:ea typeface="Courier New" charset="0"/>
                          <a:cs typeface="Courier New" charset="0"/>
                        </a:rPr>
                        <a:t>padding: 5px;</a:t>
                      </a:r>
                    </a:p>
                  </a:txBody>
                  <a:tcPr/>
                </a:tc>
                <a:tc>
                  <a:txBody>
                    <a:bodyPr/>
                    <a:lstStyle/>
                    <a:p>
                      <a:r>
                        <a:rPr lang="en-US" dirty="0"/>
                        <a:t>Adds 5 pixels of padding on the element.</a:t>
                      </a:r>
                    </a:p>
                  </a:txBody>
                  <a:tcPr/>
                </a:tc>
                <a:extLst>
                  <a:ext uri="{0D108BD9-81ED-4DB2-BD59-A6C34878D82A}">
                    <a16:rowId xmlns:a16="http://schemas.microsoft.com/office/drawing/2014/main" val="10002"/>
                  </a:ext>
                </a:extLst>
              </a:tr>
              <a:tr h="370840">
                <a:tc>
                  <a:txBody>
                    <a:bodyPr/>
                    <a:lstStyle/>
                    <a:p>
                      <a:r>
                        <a:rPr lang="en-US" dirty="0">
                          <a:latin typeface="Courier New" charset="0"/>
                          <a:ea typeface="Courier New" charset="0"/>
                          <a:cs typeface="Courier New" charset="0"/>
                        </a:rPr>
                        <a:t>margin: 0px auto;</a:t>
                      </a:r>
                    </a:p>
                  </a:txBody>
                  <a:tcPr/>
                </a:tc>
                <a:tc>
                  <a:txBody>
                    <a:bodyPr/>
                    <a:lstStyle/>
                    <a:p>
                      <a:r>
                        <a:rPr lang="en-US" dirty="0"/>
                        <a:t>No margins on top or bottom; left and right will automatically</a:t>
                      </a:r>
                      <a:r>
                        <a:rPr lang="en-US" baseline="0" dirty="0"/>
                        <a:t> be calculated, possible centering element in parent.</a:t>
                      </a:r>
                      <a:endParaRPr lang="en-US" dirty="0"/>
                    </a:p>
                  </a:txBody>
                  <a:tcPr/>
                </a:tc>
                <a:extLst>
                  <a:ext uri="{0D108BD9-81ED-4DB2-BD59-A6C34878D82A}">
                    <a16:rowId xmlns:a16="http://schemas.microsoft.com/office/drawing/2014/main" val="10003"/>
                  </a:ext>
                </a:extLst>
              </a:tr>
              <a:tr h="370840">
                <a:tc>
                  <a:txBody>
                    <a:bodyPr/>
                    <a:lstStyle/>
                    <a:p>
                      <a:r>
                        <a:rPr lang="en-US" dirty="0">
                          <a:latin typeface="Courier New" charset="0"/>
                          <a:ea typeface="Courier New" charset="0"/>
                          <a:cs typeface="Courier New" charset="0"/>
                        </a:rPr>
                        <a:t>width: 75%;</a:t>
                      </a:r>
                    </a:p>
                  </a:txBody>
                  <a:tcPr/>
                </a:tc>
                <a:tc>
                  <a:txBody>
                    <a:bodyPr/>
                    <a:lstStyle/>
                    <a:p>
                      <a:r>
                        <a:rPr lang="en-US" dirty="0"/>
                        <a:t>Sets width of element to be that of 75% of the parent's width.</a:t>
                      </a:r>
                    </a:p>
                  </a:txBody>
                  <a:tcPr/>
                </a:tc>
                <a:extLst>
                  <a:ext uri="{0D108BD9-81ED-4DB2-BD59-A6C34878D82A}">
                    <a16:rowId xmlns:a16="http://schemas.microsoft.com/office/drawing/2014/main" val="10004"/>
                  </a:ext>
                </a:extLst>
              </a:tr>
              <a:tr h="370840">
                <a:tc>
                  <a:txBody>
                    <a:bodyPr/>
                    <a:lstStyle/>
                    <a:p>
                      <a:r>
                        <a:rPr lang="en-US" dirty="0">
                          <a:latin typeface="Courier New" charset="0"/>
                          <a:ea typeface="Courier New" charset="0"/>
                          <a:cs typeface="Courier New" charset="0"/>
                        </a:rPr>
                        <a:t>height: auto;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Height will automatically be determined by</a:t>
                      </a:r>
                      <a:r>
                        <a:rPr lang="en-US" baseline="0" dirty="0"/>
                        <a:t> content;</a:t>
                      </a:r>
                      <a:endParaRPr lang="en-US" dirty="0"/>
                    </a:p>
                  </a:txBody>
                  <a:tcPr/>
                </a:tc>
                <a:extLst>
                  <a:ext uri="{0D108BD9-81ED-4DB2-BD59-A6C34878D82A}">
                    <a16:rowId xmlns:a16="http://schemas.microsoft.com/office/drawing/2014/main" val="10005"/>
                  </a:ext>
                </a:extLst>
              </a:tr>
              <a:tr h="370840">
                <a:tc>
                  <a:txBody>
                    <a:bodyPr/>
                    <a:lstStyle/>
                    <a:p>
                      <a:r>
                        <a:rPr lang="en-US" dirty="0">
                          <a:latin typeface="Courier New" charset="0"/>
                          <a:ea typeface="Courier New" charset="0"/>
                          <a:cs typeface="Courier New" charset="0"/>
                        </a:rPr>
                        <a:t>max-width: 500px;</a:t>
                      </a:r>
                    </a:p>
                  </a:txBody>
                  <a:tcPr/>
                </a:tc>
                <a:tc>
                  <a:txBody>
                    <a:bodyPr/>
                    <a:lstStyle/>
                    <a:p>
                      <a:r>
                        <a:rPr lang="en-US" dirty="0"/>
                        <a:t>Element</a:t>
                      </a:r>
                      <a:r>
                        <a:rPr lang="en-US" baseline="0" dirty="0"/>
                        <a:t> will not exceed 500px wide.</a:t>
                      </a:r>
                      <a:endParaRPr lang="en-US" dirty="0"/>
                    </a:p>
                  </a:txBody>
                  <a:tcPr/>
                </a:tc>
                <a:extLst>
                  <a:ext uri="{0D108BD9-81ED-4DB2-BD59-A6C34878D82A}">
                    <a16:rowId xmlns:a16="http://schemas.microsoft.com/office/drawing/2014/main" val="10006"/>
                  </a:ext>
                </a:extLst>
              </a:tr>
              <a:tr h="370840">
                <a:tc>
                  <a:txBody>
                    <a:bodyPr/>
                    <a:lstStyle/>
                    <a:p>
                      <a:r>
                        <a:rPr lang="en-US" dirty="0">
                          <a:latin typeface="Courier New" charset="0"/>
                          <a:ea typeface="Courier New" charset="0"/>
                          <a:cs typeface="Courier New" charset="0"/>
                        </a:rPr>
                        <a:t>position: relative;</a:t>
                      </a:r>
                    </a:p>
                  </a:txBody>
                  <a:tcPr/>
                </a:tc>
                <a:tc>
                  <a:txBody>
                    <a:bodyPr/>
                    <a:lstStyle/>
                    <a:p>
                      <a:r>
                        <a:rPr lang="en-US" dirty="0"/>
                        <a:t>Element will be moved relative to static position.</a:t>
                      </a:r>
                    </a:p>
                  </a:txBody>
                  <a:tcPr/>
                </a:tc>
                <a:extLst>
                  <a:ext uri="{0D108BD9-81ED-4DB2-BD59-A6C34878D82A}">
                    <a16:rowId xmlns:a16="http://schemas.microsoft.com/office/drawing/2014/main" val="10007"/>
                  </a:ext>
                </a:extLst>
              </a:tr>
              <a:tr h="370840">
                <a:tc>
                  <a:txBody>
                    <a:bodyPr/>
                    <a:lstStyle/>
                    <a:p>
                      <a:r>
                        <a:rPr lang="en-US" dirty="0">
                          <a:latin typeface="Courier New" charset="0"/>
                          <a:ea typeface="Courier New" charset="0"/>
                          <a:cs typeface="Courier New" charset="0"/>
                        </a:rPr>
                        <a:t>top: 10px;</a:t>
                      </a:r>
                    </a:p>
                  </a:txBody>
                  <a:tcPr/>
                </a:tc>
                <a:tc>
                  <a:txBody>
                    <a:bodyPr/>
                    <a:lstStyle/>
                    <a:p>
                      <a:r>
                        <a:rPr lang="en-US" dirty="0"/>
                        <a:t>Element</a:t>
                      </a:r>
                      <a:r>
                        <a:rPr lang="en-US" baseline="0" dirty="0"/>
                        <a:t> will be </a:t>
                      </a:r>
                      <a:r>
                        <a:rPr lang="en-US" baseline="0"/>
                        <a:t>10px below where it was originally meant to be</a:t>
                      </a:r>
                      <a:endParaRPr lang="en-US" dirty="0"/>
                    </a:p>
                  </a:txBody>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390957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Web Accessibility</a:t>
            </a:r>
          </a:p>
        </p:txBody>
      </p:sp>
      <p:sp>
        <p:nvSpPr>
          <p:cNvPr id="3" name="Subtitle 2"/>
          <p:cNvSpPr>
            <a:spLocks noGrp="1"/>
          </p:cNvSpPr>
          <p:nvPr>
            <p:ph type="subTitle" idx="1"/>
          </p:nvPr>
        </p:nvSpPr>
        <p:spPr/>
        <p:txBody>
          <a:bodyPr/>
          <a:lstStyle/>
          <a:p>
            <a:r>
              <a:rPr lang="en-US" dirty="0"/>
              <a:t>Lecture 10</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1122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a:t>
            </a:r>
          </a:p>
        </p:txBody>
      </p:sp>
      <p:sp>
        <p:nvSpPr>
          <p:cNvPr id="3" name="Content Placeholder 2"/>
          <p:cNvSpPr>
            <a:spLocks noGrp="1"/>
          </p:cNvSpPr>
          <p:nvPr>
            <p:ph idx="1"/>
          </p:nvPr>
        </p:nvSpPr>
        <p:spPr/>
        <p:txBody>
          <a:bodyPr/>
          <a:lstStyle/>
          <a:p>
            <a:r>
              <a:rPr lang="en-US" dirty="0"/>
              <a:t>For most scenarios, we will be using MongoDB for the de facto database of choice.</a:t>
            </a:r>
          </a:p>
          <a:p>
            <a:pPr lvl="1"/>
            <a:r>
              <a:rPr lang="en-US" dirty="0">
                <a:hlinkClick r:id="rId2"/>
              </a:rPr>
              <a:t>https://www.mongodb.com/download-center#community</a:t>
            </a:r>
            <a:endParaRPr lang="en-US" dirty="0"/>
          </a:p>
          <a:p>
            <a:r>
              <a:rPr lang="en-US" dirty="0"/>
              <a:t>It is an easy, simple, key-value database.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133165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accessibility?</a:t>
            </a:r>
            <a:endParaRPr lang="en-US" dirty="0"/>
          </a:p>
        </p:txBody>
      </p:sp>
      <p:sp>
        <p:nvSpPr>
          <p:cNvPr id="3" name="Content Placeholder 2"/>
          <p:cNvSpPr>
            <a:spLocks noGrp="1"/>
          </p:cNvSpPr>
          <p:nvPr>
            <p:ph idx="1"/>
          </p:nvPr>
        </p:nvSpPr>
        <p:spPr/>
        <p:txBody>
          <a:bodyPr/>
          <a:lstStyle/>
          <a:p>
            <a:r>
              <a:rPr lang="en-US"/>
              <a:t>As web developers, we have the opportunity to make sure that our websites and web applications are consumable by people with a number of disabilities.</a:t>
            </a:r>
          </a:p>
          <a:p>
            <a:r>
              <a:rPr lang="en-US"/>
              <a:t>Even simple pages can have a number of issues that cause a person with some form of disability to be unable to fully use it; a form without labels, for example, is much harder for a screen reader to parse. A visually impaired user would struggle.</a:t>
            </a:r>
          </a:p>
          <a:p>
            <a:r>
              <a:rPr lang="en-US"/>
              <a:t>Even your design affects web accessibility: a lack of color contrast can make text nearly invisible to some of your users!</a:t>
            </a:r>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7503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accessibility</a:t>
            </a:r>
            <a:endParaRPr lang="en-US" dirty="0"/>
          </a:p>
        </p:txBody>
      </p:sp>
      <p:sp>
        <p:nvSpPr>
          <p:cNvPr id="3" name="Content Placeholder 2"/>
          <p:cNvSpPr>
            <a:spLocks noGrp="1"/>
          </p:cNvSpPr>
          <p:nvPr>
            <p:ph idx="1"/>
          </p:nvPr>
        </p:nvSpPr>
        <p:spPr/>
        <p:txBody>
          <a:bodyPr/>
          <a:lstStyle/>
          <a:p>
            <a:r>
              <a:rPr lang="en-US" dirty="0"/>
              <a:t>There are many ways we can test for accessibility, but to start, we will be using the tota11y tool</a:t>
            </a:r>
          </a:p>
          <a:p>
            <a:pPr lvl="1"/>
            <a:r>
              <a:rPr lang="en-US" dirty="0">
                <a:hlinkClick r:id="rId2"/>
              </a:rPr>
              <a:t>http://khan.github.io/tota11y/</a:t>
            </a:r>
            <a:endParaRPr lang="en-US" dirty="0"/>
          </a:p>
          <a:p>
            <a:r>
              <a:rPr lang="en-US" dirty="0"/>
              <a:t>The tota11y tool is an accessibility visualizer that can be installed via a </a:t>
            </a:r>
            <a:r>
              <a:rPr lang="en-US" dirty="0" err="1"/>
              <a:t>bookmarklet</a:t>
            </a:r>
            <a:r>
              <a:rPr lang="en-US" dirty="0"/>
              <a:t>.</a:t>
            </a:r>
          </a:p>
          <a:p>
            <a:r>
              <a:rPr lang="en-US" dirty="0"/>
              <a:t>This tool will allow you to identify how assistive technologies would interpret your website. </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129514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Content Placeholder 2"/>
          <p:cNvSpPr>
            <a:spLocks noGrp="1"/>
          </p:cNvSpPr>
          <p:nvPr>
            <p:ph idx="1"/>
          </p:nvPr>
        </p:nvSpPr>
        <p:spPr/>
        <p:txBody>
          <a:bodyPr/>
          <a:lstStyle/>
          <a:p>
            <a:r>
              <a:rPr lang="en-US" dirty="0"/>
              <a:t>Going forward, </a:t>
            </a:r>
            <a:r>
              <a:rPr lang="en-US" b="1" dirty="0"/>
              <a:t>all HTML submitted must pass tota11y tests.</a:t>
            </a:r>
            <a:endParaRPr lang="en-US" dirty="0"/>
          </a:p>
          <a:p>
            <a:r>
              <a:rPr lang="en-US" dirty="0"/>
              <a:t>Points will be deducted for labs and final project components that fail accessibility </a:t>
            </a:r>
            <a:r>
              <a:rPr lang="en-US"/>
              <a:t>checks.</a:t>
            </a:r>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96026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AJAX and Security</a:t>
            </a:r>
          </a:p>
        </p:txBody>
      </p:sp>
      <p:sp>
        <p:nvSpPr>
          <p:cNvPr id="3" name="Subtitle 2"/>
          <p:cNvSpPr>
            <a:spLocks noGrp="1"/>
          </p:cNvSpPr>
          <p:nvPr>
            <p:ph type="subTitle" idx="1"/>
          </p:nvPr>
        </p:nvSpPr>
        <p:spPr/>
        <p:txBody>
          <a:bodyPr/>
          <a:lstStyle/>
          <a:p>
            <a:r>
              <a:rPr lang="en-US" dirty="0"/>
              <a:t>Lecture 10</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072874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AJAX?</a:t>
            </a:r>
          </a:p>
        </p:txBody>
      </p:sp>
      <p:sp>
        <p:nvSpPr>
          <p:cNvPr id="3" name="Content Placeholder 2"/>
          <p:cNvSpPr>
            <a:spLocks noGrp="1"/>
          </p:cNvSpPr>
          <p:nvPr>
            <p:ph idx="1"/>
          </p:nvPr>
        </p:nvSpPr>
        <p:spPr/>
        <p:txBody>
          <a:bodyPr>
            <a:normAutofit/>
          </a:bodyPr>
          <a:lstStyle/>
          <a:p>
            <a:r>
              <a:rPr lang="en-US" dirty="0"/>
              <a:t>AJAX (asynchronous JavaScript and XML) is a series of techniques used to have clients execute JavaScript code in order to request resources without leaving their current page.</a:t>
            </a:r>
          </a:p>
          <a:p>
            <a:r>
              <a:rPr lang="en-US" dirty="0"/>
              <a:t>This means that you can write code that makes network requests on the client's behalf to access data on your server.</a:t>
            </a:r>
          </a:p>
          <a:p>
            <a:r>
              <a:rPr lang="en-US" dirty="0"/>
              <a:t>We will be using jQuery to perform our AJAX requests.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41099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asynchronous mean?</a:t>
            </a:r>
          </a:p>
        </p:txBody>
      </p:sp>
      <p:sp>
        <p:nvSpPr>
          <p:cNvPr id="3" name="Content Placeholder 2"/>
          <p:cNvSpPr>
            <a:spLocks noGrp="1"/>
          </p:cNvSpPr>
          <p:nvPr>
            <p:ph idx="1"/>
          </p:nvPr>
        </p:nvSpPr>
        <p:spPr/>
        <p:txBody>
          <a:bodyPr/>
          <a:lstStyle/>
          <a:p>
            <a:r>
              <a:rPr lang="en-US" dirty="0"/>
              <a:t>AJAX calls are inherently asynchronous; you do not know when they will complete, so they pass data through callbacks.</a:t>
            </a:r>
          </a:p>
          <a:p>
            <a:pPr lvl="1"/>
            <a:r>
              <a:rPr lang="en-US" dirty="0"/>
              <a:t>The request is made on a background thread that does not block the UI</a:t>
            </a:r>
          </a:p>
          <a:p>
            <a:pPr lvl="1"/>
            <a:r>
              <a:rPr lang="en-US" dirty="0"/>
              <a:t>This request can finish anytime after it is sent, so you want to hook into your event listener before the request is sent; a request could theoretically complete before you listen for the response.</a:t>
            </a:r>
          </a:p>
          <a:p>
            <a:pPr lvl="1"/>
            <a:r>
              <a:rPr lang="en-US" dirty="0"/>
              <a:t>The request may not ever complete successfully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59668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Requesting Data (JSON)</a:t>
            </a:r>
          </a:p>
        </p:txBody>
      </p:sp>
      <p:sp>
        <p:nvSpPr>
          <p:cNvPr id="3" name="Content Placeholder 2"/>
          <p:cNvSpPr>
            <a:spLocks noGrp="1"/>
          </p:cNvSpPr>
          <p:nvPr>
            <p:ph idx="1"/>
          </p:nvPr>
        </p:nvSpPr>
        <p:spPr/>
        <p:txBody>
          <a:bodyPr/>
          <a:lstStyle/>
          <a:p>
            <a:r>
              <a:rPr lang="en-US" dirty="0"/>
              <a:t>With Express, having a route return JSON is very easy. </a:t>
            </a:r>
          </a:p>
          <a:p>
            <a:r>
              <a:rPr lang="en-US" dirty="0"/>
              <a:t>You can easily request and use JSON data by:</a:t>
            </a:r>
          </a:p>
          <a:p>
            <a:pPr lvl="1"/>
            <a:r>
              <a:rPr lang="en-US" dirty="0"/>
              <a:t>Make an AJAX request to a route that sends JSON in its response</a:t>
            </a:r>
          </a:p>
          <a:p>
            <a:pPr lvl="1"/>
            <a:r>
              <a:rPr lang="en-US" dirty="0"/>
              <a:t>Listen for a callback state change</a:t>
            </a:r>
          </a:p>
          <a:p>
            <a:pPr lvl="1"/>
            <a:r>
              <a:rPr lang="en-US" dirty="0"/>
              <a:t>Check the data to see what you should do (</a:t>
            </a:r>
            <a:r>
              <a:rPr lang="en-US" dirty="0" err="1"/>
              <a:t>ie</a:t>
            </a:r>
            <a:r>
              <a:rPr lang="en-US" dirty="0"/>
              <a:t>, was it successful? Then render; otherwise, show error)</a:t>
            </a:r>
          </a:p>
          <a:p>
            <a:pPr lvl="1"/>
            <a:r>
              <a:rPr lang="en-US" dirty="0"/>
              <a:t>Manipulate and use the data as needed</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668108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JSON</a:t>
            </a:r>
          </a:p>
        </p:txBody>
      </p:sp>
      <p:sp>
        <p:nvSpPr>
          <p:cNvPr id="3" name="Content Placeholder 2"/>
          <p:cNvSpPr>
            <a:spLocks noGrp="1"/>
          </p:cNvSpPr>
          <p:nvPr>
            <p:ph idx="1"/>
          </p:nvPr>
        </p:nvSpPr>
        <p:spPr/>
        <p:txBody>
          <a:bodyPr/>
          <a:lstStyle/>
          <a:p>
            <a:r>
              <a:rPr lang="en-US" dirty="0"/>
              <a:t>We can post JSON, as well! This is particularly useful, as you can finally start sending numbers and </a:t>
            </a:r>
            <a:r>
              <a:rPr lang="en-US" dirty="0" err="1"/>
              <a:t>booleans</a:t>
            </a:r>
            <a:r>
              <a:rPr lang="en-US" dirty="0"/>
              <a:t> as well as strings by sending JSON.</a:t>
            </a:r>
          </a:p>
          <a:p>
            <a:r>
              <a:rPr lang="en-US" dirty="0"/>
              <a:t>In order to POST data in JSON format, you format your request and pass JSON in the body of the request. </a:t>
            </a:r>
          </a:p>
          <a:p>
            <a:r>
              <a:rPr lang="en-US" dirty="0"/>
              <a:t>Using the </a:t>
            </a:r>
            <a:r>
              <a:rPr lang="en-US" dirty="0" err="1"/>
              <a:t>bodyparser</a:t>
            </a:r>
            <a:r>
              <a:rPr lang="en-US" dirty="0"/>
              <a:t> middleware allows you to have this JSON easily parsed into our request body field in our Express routes and </a:t>
            </a:r>
            <a:r>
              <a:rPr lang="en-US" dirty="0" err="1"/>
              <a:t>middlewares</a:t>
            </a:r>
            <a:r>
              <a:rPr lang="en-US" dirty="0"/>
              <a:t>.</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21702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AJAX</a:t>
            </a:r>
          </a:p>
        </p:txBody>
      </p:sp>
      <p:sp>
        <p:nvSpPr>
          <p:cNvPr id="3" name="Content Placeholder 2"/>
          <p:cNvSpPr>
            <a:spLocks noGrp="1"/>
          </p:cNvSpPr>
          <p:nvPr>
            <p:ph idx="1"/>
          </p:nvPr>
        </p:nvSpPr>
        <p:spPr/>
        <p:txBody>
          <a:bodyPr/>
          <a:lstStyle/>
          <a:p>
            <a:r>
              <a:rPr lang="en-US" dirty="0"/>
              <a:t>Smaller payloads; you can only send down data that the user cares about.</a:t>
            </a:r>
          </a:p>
          <a:p>
            <a:r>
              <a:rPr lang="en-US" dirty="0"/>
              <a:t>You can split up your code into a more modular setup.</a:t>
            </a:r>
          </a:p>
          <a:p>
            <a:r>
              <a:rPr lang="en-US" dirty="0"/>
              <a:t>You can keep updating one page, rather than re-requesting entirely new pages all the time!</a:t>
            </a:r>
          </a:p>
          <a:p>
            <a:pPr lvl="1"/>
            <a:r>
              <a:rPr lang="en-US" dirty="0"/>
              <a:t>Since one page is updating, you will not have to re-request and re-render the same resources such as </a:t>
            </a:r>
            <a:r>
              <a:rPr lang="en-US" dirty="0" err="1"/>
              <a:t>stylesheets</a:t>
            </a:r>
            <a:r>
              <a:rPr lang="en-US" dirty="0"/>
              <a:t> and JS files, making your application often perform much better.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65875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Middlewares</a:t>
            </a:r>
            <a:endParaRPr lang="en-US" dirty="0"/>
          </a:p>
        </p:txBody>
      </p:sp>
      <p:sp>
        <p:nvSpPr>
          <p:cNvPr id="3" name="Subtitle 2"/>
          <p:cNvSpPr>
            <a:spLocks noGrp="1"/>
          </p:cNvSpPr>
          <p:nvPr>
            <p:ph type="subTitle" idx="1"/>
          </p:nvPr>
        </p:nvSpPr>
        <p:spPr/>
        <p:txBody>
          <a:bodyPr/>
          <a:lstStyle/>
          <a:p>
            <a:r>
              <a:rPr lang="en-US" dirty="0"/>
              <a:t>Lecture 11</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443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Redis</a:t>
            </a:r>
            <a:endParaRPr lang="en-US" dirty="0"/>
          </a:p>
        </p:txBody>
      </p:sp>
      <p:sp>
        <p:nvSpPr>
          <p:cNvPr id="3" name="Content Placeholder 2"/>
          <p:cNvSpPr>
            <a:spLocks noGrp="1"/>
          </p:cNvSpPr>
          <p:nvPr>
            <p:ph idx="1"/>
          </p:nvPr>
        </p:nvSpPr>
        <p:spPr/>
        <p:txBody>
          <a:bodyPr/>
          <a:lstStyle/>
          <a:p>
            <a:r>
              <a:rPr lang="en-US" dirty="0"/>
              <a:t>Later on in the course, we will be using </a:t>
            </a:r>
            <a:r>
              <a:rPr lang="en-US" dirty="0" err="1"/>
              <a:t>Redis</a:t>
            </a:r>
            <a:r>
              <a:rPr lang="en-US" dirty="0"/>
              <a:t>.</a:t>
            </a:r>
          </a:p>
          <a:p>
            <a:pPr lvl="1"/>
            <a:r>
              <a:rPr lang="en-US" dirty="0">
                <a:hlinkClick r:id="rId2"/>
              </a:rPr>
              <a:t>https://redis.io/</a:t>
            </a:r>
            <a:endParaRPr lang="en-US" dirty="0"/>
          </a:p>
          <a:p>
            <a:r>
              <a:rPr lang="en-US" dirty="0"/>
              <a:t>I implore you to install this now and early and experiment with it.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2549910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middleware?</a:t>
            </a:r>
          </a:p>
        </p:txBody>
      </p:sp>
      <p:sp>
        <p:nvSpPr>
          <p:cNvPr id="3" name="Content Placeholder 2"/>
          <p:cNvSpPr>
            <a:spLocks noGrp="1"/>
          </p:cNvSpPr>
          <p:nvPr>
            <p:ph idx="1"/>
          </p:nvPr>
        </p:nvSpPr>
        <p:spPr/>
        <p:txBody>
          <a:bodyPr>
            <a:normAutofit/>
          </a:bodyPr>
          <a:lstStyle/>
          <a:p>
            <a:r>
              <a:rPr lang="en-US" dirty="0"/>
              <a:t>A middleware is a function that has access to the request and response objects</a:t>
            </a:r>
          </a:p>
          <a:p>
            <a:r>
              <a:rPr lang="en-US" dirty="0"/>
              <a:t>These functions can:</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a:p>
            <a:r>
              <a:rPr lang="en-US" dirty="0"/>
              <a:t>You can apply middleware to the entire application, or portions of the application</a:t>
            </a:r>
          </a:p>
          <a:p>
            <a:pPr lvl="1"/>
            <a:r>
              <a:rPr lang="en-US" dirty="0"/>
              <a:t>You can apply it to a portion of the application by supplying a path as the first parameter to the middleware function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623506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Uses for Middleware</a:t>
            </a:r>
          </a:p>
        </p:txBody>
      </p:sp>
      <p:sp>
        <p:nvSpPr>
          <p:cNvPr id="3" name="Content Placeholder 2"/>
          <p:cNvSpPr>
            <a:spLocks noGrp="1"/>
          </p:cNvSpPr>
          <p:nvPr>
            <p:ph idx="1"/>
          </p:nvPr>
        </p:nvSpPr>
        <p:spPr/>
        <p:txBody>
          <a:bodyPr/>
          <a:lstStyle/>
          <a:p>
            <a:r>
              <a:rPr lang="en-US" dirty="0" err="1"/>
              <a:t>Middlewares</a:t>
            </a:r>
            <a:r>
              <a:rPr lang="en-US" dirty="0"/>
              <a:t> are useful for a number of reasons, and have many common uses</a:t>
            </a:r>
          </a:p>
          <a:p>
            <a:pPr lvl="1"/>
            <a:r>
              <a:rPr lang="en-US" dirty="0"/>
              <a:t>Logging requests</a:t>
            </a:r>
          </a:p>
          <a:p>
            <a:pPr lvl="1"/>
            <a:r>
              <a:rPr lang="en-US" dirty="0"/>
              <a:t>Authentication</a:t>
            </a:r>
          </a:p>
          <a:p>
            <a:pPr lvl="1"/>
            <a:r>
              <a:rPr lang="en-US" dirty="0"/>
              <a:t>Access control</a:t>
            </a:r>
          </a:p>
          <a:p>
            <a:pPr lvl="1"/>
            <a:r>
              <a:rPr lang="en-US" dirty="0"/>
              <a:t>Caching data</a:t>
            </a:r>
          </a:p>
          <a:p>
            <a:pPr lvl="1"/>
            <a:r>
              <a:rPr lang="en-US" dirty="0"/>
              <a:t>Serialization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32279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middleware</a:t>
            </a:r>
          </a:p>
        </p:txBody>
      </p:sp>
      <p:sp>
        <p:nvSpPr>
          <p:cNvPr id="3" name="Content Placeholder 2"/>
          <p:cNvSpPr>
            <a:spLocks noGrp="1"/>
          </p:cNvSpPr>
          <p:nvPr>
            <p:ph idx="1"/>
          </p:nvPr>
        </p:nvSpPr>
        <p:spPr/>
        <p:txBody>
          <a:bodyPr/>
          <a:lstStyle/>
          <a:p>
            <a:r>
              <a:rPr lang="en-US" dirty="0"/>
              <a:t>Writing a middleware is extremely easy</a:t>
            </a:r>
          </a:p>
          <a:p>
            <a:pPr lvl="1"/>
            <a:r>
              <a:rPr lang="en-US" dirty="0"/>
              <a:t>Register your middleware, optionally providing a path to apply that middleware to</a:t>
            </a:r>
          </a:p>
          <a:p>
            <a:pPr lvl="1"/>
            <a:r>
              <a:rPr lang="en-US" dirty="0"/>
              <a:t>Have your middleware perform a task and when done:</a:t>
            </a:r>
          </a:p>
          <a:p>
            <a:pPr lvl="2"/>
            <a:r>
              <a:rPr lang="en-US" dirty="0"/>
              <a:t>Have your middleware end the response</a:t>
            </a:r>
          </a:p>
          <a:p>
            <a:pPr lvl="2"/>
            <a:r>
              <a:rPr lang="en-US" dirty="0"/>
              <a:t>Have your middleware call the next middleware</a:t>
            </a:r>
          </a:p>
          <a:p>
            <a:r>
              <a:rPr lang="en-US" dirty="0"/>
              <a:t>As an example, see the </a:t>
            </a:r>
            <a:r>
              <a:rPr lang="en-US" i="1" dirty="0" err="1"/>
              <a:t>server.js</a:t>
            </a:r>
            <a:r>
              <a:rPr lang="en-US" dirty="0"/>
              <a:t> file, which has several middleware: </a:t>
            </a:r>
          </a:p>
          <a:p>
            <a:pPr lvl="1"/>
            <a:r>
              <a:rPr lang="en-US" dirty="0"/>
              <a:t>One which will count the number of requests made to your website</a:t>
            </a:r>
          </a:p>
          <a:p>
            <a:pPr lvl="1"/>
            <a:r>
              <a:rPr lang="en-US" dirty="0"/>
              <a:t>One which will count the number of requests that have been made to the current path</a:t>
            </a:r>
          </a:p>
          <a:p>
            <a:pPr lvl="1"/>
            <a:r>
              <a:rPr lang="en-US" dirty="0"/>
              <a:t>One which will log the last time the user has made a request, and store it in a cookie.</a:t>
            </a:r>
          </a:p>
          <a:p>
            <a:pPr lvl="1"/>
            <a:r>
              <a:rPr lang="en-US" dirty="0"/>
              <a:t>One which will deny all users access to the </a:t>
            </a:r>
            <a:r>
              <a:rPr lang="en-US" i="1" dirty="0"/>
              <a:t>/admin </a:t>
            </a:r>
            <a:r>
              <a:rPr lang="en-US" dirty="0"/>
              <a:t>path.</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64120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authentication?</a:t>
            </a:r>
          </a:p>
        </p:txBody>
      </p:sp>
      <p:sp>
        <p:nvSpPr>
          <p:cNvPr id="3" name="Content Placeholder 2"/>
          <p:cNvSpPr>
            <a:spLocks noGrp="1"/>
          </p:cNvSpPr>
          <p:nvPr>
            <p:ph idx="1"/>
          </p:nvPr>
        </p:nvSpPr>
        <p:spPr/>
        <p:txBody>
          <a:bodyPr>
            <a:normAutofit/>
          </a:bodyPr>
          <a:lstStyle/>
          <a:p>
            <a:r>
              <a:rPr lang="en-US" dirty="0"/>
              <a:t>Authentication is the act of confirming the identity of a person, group, or entity. </a:t>
            </a:r>
          </a:p>
          <a:p>
            <a:r>
              <a:rPr lang="en-US" dirty="0"/>
              <a:t>In web technology, this often means creating a </a:t>
            </a:r>
            <a:r>
              <a:rPr lang="en-US" b="1" dirty="0"/>
              <a:t>user login system</a:t>
            </a:r>
          </a:p>
          <a:p>
            <a:pPr lvl="1"/>
            <a:r>
              <a:rPr lang="en-US" dirty="0"/>
              <a:t>You will use a combination of data in order to identify a user.</a:t>
            </a:r>
          </a:p>
          <a:p>
            <a:r>
              <a:rPr lang="en-US" dirty="0"/>
              <a:t>There are many other forms of authentication in web technology:</a:t>
            </a:r>
          </a:p>
          <a:p>
            <a:pPr lvl="1"/>
            <a:r>
              <a:rPr lang="en-US" dirty="0"/>
              <a:t>You can make an authentication system that allows you to limit API Access</a:t>
            </a:r>
          </a:p>
          <a:p>
            <a:pPr lvl="2"/>
            <a:r>
              <a:rPr lang="en-US" dirty="0"/>
              <a:t>Force users to have a token</a:t>
            </a:r>
          </a:p>
          <a:p>
            <a:pPr lvl="2"/>
            <a:r>
              <a:rPr lang="en-US" dirty="0"/>
              <a:t>Allow users a certain number of access hits a month</a:t>
            </a:r>
          </a:p>
          <a:p>
            <a:pPr lvl="1"/>
            <a:r>
              <a:rPr lang="en-US" dirty="0"/>
              <a:t>You can selectively allow or dis-allow access to resources based on user login state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57244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Authentication</a:t>
            </a:r>
          </a:p>
        </p:txBody>
      </p:sp>
      <p:sp>
        <p:nvSpPr>
          <p:cNvPr id="3" name="Content Placeholder 2"/>
          <p:cNvSpPr>
            <a:spLocks noGrp="1"/>
          </p:cNvSpPr>
          <p:nvPr>
            <p:ph idx="1"/>
          </p:nvPr>
        </p:nvSpPr>
        <p:spPr/>
        <p:txBody>
          <a:bodyPr/>
          <a:lstStyle/>
          <a:p>
            <a:r>
              <a:rPr lang="en-US" dirty="0"/>
              <a:t>In order to implement authentication and create a user login system, we will be breaking down the task into several steps:</a:t>
            </a:r>
          </a:p>
          <a:p>
            <a:pPr lvl="1"/>
            <a:r>
              <a:rPr lang="en-US" dirty="0"/>
              <a:t>Creating and storing users</a:t>
            </a:r>
          </a:p>
          <a:p>
            <a:pPr lvl="1"/>
            <a:r>
              <a:rPr lang="en-US" dirty="0"/>
              <a:t>Allowing users to login via a form</a:t>
            </a:r>
          </a:p>
          <a:p>
            <a:pPr lvl="1"/>
            <a:r>
              <a:rPr lang="en-US" dirty="0"/>
              <a:t>Storing session data in a cookie</a:t>
            </a:r>
          </a:p>
          <a:p>
            <a:pPr lvl="1"/>
            <a:r>
              <a:rPr lang="en-US" dirty="0"/>
              <a:t>Validating the data stored in the cookie</a:t>
            </a:r>
          </a:p>
          <a:p>
            <a:pPr lvl="1"/>
            <a:r>
              <a:rPr lang="en-US" dirty="0"/>
              <a:t>Storing the user as part of the request object.</a:t>
            </a:r>
          </a:p>
          <a:p>
            <a:r>
              <a:rPr lang="en-US" dirty="0"/>
              <a:t>Let’s walk through this process.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624502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Out</a:t>
            </a:r>
          </a:p>
        </p:txBody>
      </p:sp>
      <p:sp>
        <p:nvSpPr>
          <p:cNvPr id="3" name="Content Placeholder 2"/>
          <p:cNvSpPr>
            <a:spLocks noGrp="1"/>
          </p:cNvSpPr>
          <p:nvPr>
            <p:ph idx="1"/>
          </p:nvPr>
        </p:nvSpPr>
        <p:spPr/>
        <p:txBody>
          <a:bodyPr/>
          <a:lstStyle/>
          <a:p>
            <a:r>
              <a:rPr lang="en-US" dirty="0"/>
              <a:t>Logging out is extremely easy, and only has two steps!</a:t>
            </a:r>
          </a:p>
          <a:p>
            <a:pPr lvl="1"/>
            <a:r>
              <a:rPr lang="en-US" dirty="0"/>
              <a:t>After hitting a logout route, you will expire the cookie for the session id </a:t>
            </a:r>
          </a:p>
          <a:p>
            <a:pPr lvl="1"/>
            <a:r>
              <a:rPr lang="en-US" dirty="0"/>
              <a:t>You will remove the session id from the user’s session id list</a:t>
            </a:r>
          </a:p>
          <a:p>
            <a:pPr lvl="1"/>
            <a:r>
              <a:rPr lang="en-US" dirty="0"/>
              <a:t>You will invalidate any other cookies that are relevant to the user.</a:t>
            </a:r>
          </a:p>
          <a:p>
            <a:r>
              <a:rPr lang="en-US" dirty="0"/>
              <a:t>By doing both of those, you will have successfully invalidated the session and the user will no longer be authenticated.</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8684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ES6</a:t>
            </a:r>
          </a:p>
        </p:txBody>
      </p:sp>
      <p:sp>
        <p:nvSpPr>
          <p:cNvPr id="3" name="Subtitle 2"/>
          <p:cNvSpPr>
            <a:spLocks noGrp="1"/>
          </p:cNvSpPr>
          <p:nvPr>
            <p:ph type="subTitle" idx="1"/>
          </p:nvPr>
        </p:nvSpPr>
        <p:spPr/>
        <p:txBody>
          <a:bodyPr/>
          <a:lstStyle/>
          <a:p>
            <a:r>
              <a:rPr lang="en-US" dirty="0"/>
              <a:t>Changes to the JavaScript Language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97308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ES6?</a:t>
            </a:r>
          </a:p>
        </p:txBody>
      </p:sp>
      <p:sp>
        <p:nvSpPr>
          <p:cNvPr id="3" name="Content Placeholder 2"/>
          <p:cNvSpPr>
            <a:spLocks noGrp="1"/>
          </p:cNvSpPr>
          <p:nvPr>
            <p:ph idx="1"/>
          </p:nvPr>
        </p:nvSpPr>
        <p:spPr/>
        <p:txBody>
          <a:bodyPr/>
          <a:lstStyle/>
          <a:p>
            <a:r>
              <a:rPr lang="en-US" dirty="0"/>
              <a:t>ES6 is the most recent spec of what constitutes the JavaScript language. It is, at this point, mostly adopted on the Node side.</a:t>
            </a:r>
          </a:p>
          <a:p>
            <a:r>
              <a:rPr lang="en-US" dirty="0"/>
              <a:t>ES6 provides a series of </a:t>
            </a:r>
            <a:r>
              <a:rPr lang="en-US" b="1" dirty="0"/>
              <a:t>very</a:t>
            </a:r>
            <a:r>
              <a:rPr lang="en-US" dirty="0"/>
              <a:t> large conveniences, especially with easier asynchronous code handling.</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769511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20199</TotalTime>
  <Words>6960</Words>
  <Application>Microsoft Macintosh PowerPoint</Application>
  <PresentationFormat>Widescreen</PresentationFormat>
  <Paragraphs>697</Paragraphs>
  <Slides>75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Calibri</vt:lpstr>
      <vt:lpstr>Calibri Light</vt:lpstr>
      <vt:lpstr>Courier New</vt:lpstr>
      <vt:lpstr>Mangal</vt:lpstr>
      <vt:lpstr>Retrospect</vt:lpstr>
      <vt:lpstr>ES6 and Fundamentals of Web Development</vt:lpstr>
      <vt:lpstr>Course Technologies</vt:lpstr>
      <vt:lpstr>Our Tech Stack</vt:lpstr>
      <vt:lpstr>Recommended Operating Systems</vt:lpstr>
      <vt:lpstr>Node Version</vt:lpstr>
      <vt:lpstr>Mongo DB</vt:lpstr>
      <vt:lpstr>Redis</vt:lpstr>
      <vt:lpstr>ES6</vt:lpstr>
      <vt:lpstr>What is ES6?</vt:lpstr>
      <vt:lpstr>What is async / await?</vt:lpstr>
      <vt:lpstr>What does async mean?</vt:lpstr>
      <vt:lpstr>What does awaiting do?</vt:lpstr>
      <vt:lpstr>Example</vt:lpstr>
      <vt:lpstr>Default Parameters</vt:lpstr>
      <vt:lpstr>Template Literals / String Interpolation</vt:lpstr>
      <vt:lpstr>Object Literal Shorthand</vt:lpstr>
      <vt:lpstr>Destructuring Objects</vt:lpstr>
      <vt:lpstr>Destructuring Arrays</vt:lpstr>
      <vt:lpstr>Object Spread</vt:lpstr>
      <vt:lpstr>Web Development Recap</vt:lpstr>
      <vt:lpstr>Intro to JavaScript and Node</vt:lpstr>
      <vt:lpstr>Some basic facts about JavaScript</vt:lpstr>
      <vt:lpstr>Functional Scope in JavaScript</vt:lpstr>
      <vt:lpstr>JavaScript resources</vt:lpstr>
      <vt:lpstr>MongoDB</vt:lpstr>
      <vt:lpstr>What is a database?</vt:lpstr>
      <vt:lpstr>What is a document-based database?</vt:lpstr>
      <vt:lpstr>The structure of MongoDB</vt:lpstr>
      <vt:lpstr>Abstracting Your Queries</vt:lpstr>
      <vt:lpstr>Basic operations in MongoDB</vt:lpstr>
      <vt:lpstr>MongoDB Cheat Sheet</vt:lpstr>
      <vt:lpstr>Fundamentals of Web Development</vt:lpstr>
      <vt:lpstr>The Core Process of the Web</vt:lpstr>
      <vt:lpstr>The request</vt:lpstr>
      <vt:lpstr>Parts of that request</vt:lpstr>
      <vt:lpstr>Status Codes</vt:lpstr>
      <vt:lpstr>Express</vt:lpstr>
      <vt:lpstr>Fundamentals of HTML and CSS</vt:lpstr>
      <vt:lpstr>What’s in an HTML Document?</vt:lpstr>
      <vt:lpstr>The Browser’s Only Half The Battle</vt:lpstr>
      <vt:lpstr>Separating Style and Content</vt:lpstr>
      <vt:lpstr>Types of Text</vt:lpstr>
      <vt:lpstr>The layout of your content</vt:lpstr>
      <vt:lpstr>Validating HTML</vt:lpstr>
      <vt:lpstr>Attributes and properties</vt:lpstr>
      <vt:lpstr>Classes and IDs</vt:lpstr>
      <vt:lpstr>What is CSS?</vt:lpstr>
      <vt:lpstr>Adding CSS</vt:lpstr>
      <vt:lpstr>How does CSS work?</vt:lpstr>
      <vt:lpstr>CSS Syntax / Example rule-sets </vt:lpstr>
      <vt:lpstr>Selectors</vt:lpstr>
      <vt:lpstr>Pseudo Classes (All Types)</vt:lpstr>
      <vt:lpstr>Size Units</vt:lpstr>
      <vt:lpstr>Color Units</vt:lpstr>
      <vt:lpstr>Text Rules</vt:lpstr>
      <vt:lpstr>Color and Background</vt:lpstr>
      <vt:lpstr>Setting a border</vt:lpstr>
      <vt:lpstr>Putting it all together.</vt:lpstr>
      <vt:lpstr>Basic Web Accessibility</vt:lpstr>
      <vt:lpstr>What is accessibility?</vt:lpstr>
      <vt:lpstr>Testing accessibility</vt:lpstr>
      <vt:lpstr>Going forward</vt:lpstr>
      <vt:lpstr>AJAX and Security</vt:lpstr>
      <vt:lpstr>What is AJAX?</vt:lpstr>
      <vt:lpstr>What does asynchronous mean?</vt:lpstr>
      <vt:lpstr>Requesting Data (JSON)</vt:lpstr>
      <vt:lpstr>Submitting JSON</vt:lpstr>
      <vt:lpstr>Benefits of using AJAX</vt:lpstr>
      <vt:lpstr>Middlewares</vt:lpstr>
      <vt:lpstr>What is middleware?</vt:lpstr>
      <vt:lpstr>Practical Uses for Middleware</vt:lpstr>
      <vt:lpstr>Writing a middleware</vt:lpstr>
      <vt:lpstr>What is authentication?</vt:lpstr>
      <vt:lpstr>Implementing Authentication</vt:lpstr>
      <vt:lpstr>Logging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1223</cp:revision>
  <cp:lastPrinted>2018-01-18T02:41:34Z</cp:lastPrinted>
  <dcterms:created xsi:type="dcterms:W3CDTF">2015-08-31T04:24:31Z</dcterms:created>
  <dcterms:modified xsi:type="dcterms:W3CDTF">2018-08-20T04:07:36Z</dcterms:modified>
</cp:coreProperties>
</file>