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5"/>
  </p:notesMasterIdLst>
  <p:handoutMasterIdLst>
    <p:handoutMasterId r:id="rId26"/>
  </p:handoutMasterIdLst>
  <p:sldIdLst>
    <p:sldId id="256" r:id="rId10"/>
    <p:sldId id="257" r:id="rId11"/>
    <p:sldId id="259" r:id="rId12"/>
    <p:sldId id="271" r:id="rId13"/>
    <p:sldId id="260" r:id="rId14"/>
    <p:sldId id="261" r:id="rId15"/>
    <p:sldId id="262" r:id="rId16"/>
    <p:sldId id="264" r:id="rId17"/>
    <p:sldId id="265" r:id="rId18"/>
    <p:sldId id="266" r:id="rId19"/>
    <p:sldId id="268" r:id="rId20"/>
    <p:sldId id="269" r:id="rId21"/>
    <p:sldId id="267" r:id="rId22"/>
    <p:sldId id="270"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9" autoAdjust="0"/>
    <p:restoredTop sz="50000" autoAdjust="0"/>
  </p:normalViewPr>
  <p:slideViewPr>
    <p:cSldViewPr snapToGrid="0">
      <p:cViewPr>
        <p:scale>
          <a:sx n="88" d="100"/>
          <a:sy n="88" d="100"/>
        </p:scale>
        <p:origin x="1864" y="5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2/10/20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2/10/20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1.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2.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1.emf"/><Relationship Id="rId5" Type="http://schemas.openxmlformats.org/officeDocument/2006/relationships/theme" Target="../theme/theme8.xml"/><Relationship Id="rId4"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science/article/pii/S0026265X12000719"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Classification of blue pen ink using infrared spectroscopy and linear discriminant analysis </a:t>
            </a:r>
          </a:p>
          <a:p>
            <a:endParaRPr lang="en-US" dirty="0"/>
          </a:p>
        </p:txBody>
      </p:sp>
      <p:sp>
        <p:nvSpPr>
          <p:cNvPr id="3" name="Text Placeholder 2"/>
          <p:cNvSpPr>
            <a:spLocks noGrp="1"/>
          </p:cNvSpPr>
          <p:nvPr>
            <p:ph type="body" sz="quarter" idx="13"/>
          </p:nvPr>
        </p:nvSpPr>
        <p:spPr>
          <a:xfrm>
            <a:off x="123825" y="1725705"/>
            <a:ext cx="5561867" cy="1648865"/>
          </a:xfrm>
        </p:spPr>
        <p:txBody>
          <a:bodyPr/>
          <a:lstStyle/>
          <a:p>
            <a:r>
              <a:rPr lang="en-US" dirty="0"/>
              <a:t>Linear Discriminant Analysis</a:t>
            </a:r>
          </a:p>
        </p:txBody>
      </p:sp>
      <p:sp>
        <p:nvSpPr>
          <p:cNvPr id="4" name="Text Placeholder 3"/>
          <p:cNvSpPr>
            <a:spLocks noGrp="1"/>
          </p:cNvSpPr>
          <p:nvPr>
            <p:ph type="body" sz="quarter" idx="14"/>
          </p:nvPr>
        </p:nvSpPr>
        <p:spPr/>
        <p:txBody>
          <a:bodyPr/>
          <a:lstStyle/>
          <a:p>
            <a:r>
              <a:rPr lang="en-US" dirty="0"/>
              <a:t>Daniel Kadyrov</a:t>
            </a:r>
          </a:p>
          <a:p>
            <a:r>
              <a:rPr lang="en-US" dirty="0"/>
              <a:t>CS559 – Machine Learning</a:t>
            </a:r>
          </a:p>
          <a:p>
            <a:r>
              <a:rPr lang="en-US" dirty="0"/>
              <a:t>Spring 2020</a:t>
            </a:r>
          </a:p>
          <a:p>
            <a:r>
              <a:rPr lang="en-US" dirty="0"/>
              <a:t>Presentation</a:t>
            </a:r>
          </a:p>
        </p:txBody>
      </p:sp>
    </p:spTree>
    <p:extLst>
      <p:ext uri="{BB962C8B-B14F-4D97-AF65-F5344CB8AC3E}">
        <p14:creationId xmlns:p14="http://schemas.microsoft.com/office/powerpoint/2010/main" val="9127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4D21A-C4B1-5E48-9EF8-1FD452BD2EF2}"/>
              </a:ext>
            </a:extLst>
          </p:cNvPr>
          <p:cNvSpPr>
            <a:spLocks noGrp="1"/>
          </p:cNvSpPr>
          <p:nvPr>
            <p:ph type="sldNum" sz="quarter" idx="15"/>
          </p:nvPr>
        </p:nvSpPr>
        <p:spPr/>
        <p:txBody>
          <a:bodyPr/>
          <a:lstStyle/>
          <a:p>
            <a:fld id="{12342C3A-DD85-7843-B416-BD52AB030D59}" type="slidenum">
              <a:rPr lang="en-US" smtClean="0"/>
              <a:pPr/>
              <a:t>10</a:t>
            </a:fld>
            <a:endParaRPr lang="en-US" dirty="0"/>
          </a:p>
        </p:txBody>
      </p:sp>
      <p:sp>
        <p:nvSpPr>
          <p:cNvPr id="3" name="Text Placeholder 2">
            <a:extLst>
              <a:ext uri="{FF2B5EF4-FFF2-40B4-BE49-F238E27FC236}">
                <a16:creationId xmlns:a16="http://schemas.microsoft.com/office/drawing/2014/main" id="{2EE2C744-36A2-5B42-9839-37065E1718D7}"/>
              </a:ext>
            </a:extLst>
          </p:cNvPr>
          <p:cNvSpPr>
            <a:spLocks noGrp="1"/>
          </p:cNvSpPr>
          <p:nvPr>
            <p:ph type="body" sz="quarter" idx="12"/>
          </p:nvPr>
        </p:nvSpPr>
        <p:spPr/>
        <p:txBody>
          <a:bodyPr/>
          <a:lstStyle/>
          <a:p>
            <a:r>
              <a:rPr lang="en-US" dirty="0"/>
              <a:t>SPA procedure selected 17 type and 39 brand variable combinations to incorporate in the model. </a:t>
            </a:r>
          </a:p>
          <a:p>
            <a:endParaRPr lang="en-US" dirty="0"/>
          </a:p>
          <a:p>
            <a:endParaRPr lang="en-US" dirty="0"/>
          </a:p>
          <a:p>
            <a:r>
              <a:rPr lang="en-US" dirty="0"/>
              <a:t>GA selected 15 types and 59 brand variable combinations. </a:t>
            </a:r>
          </a:p>
          <a:p>
            <a:endParaRPr lang="en-US" dirty="0"/>
          </a:p>
          <a:p>
            <a:endParaRPr lang="en-US" dirty="0"/>
          </a:p>
          <a:p>
            <a:endParaRPr lang="en-US" dirty="0"/>
          </a:p>
          <a:p>
            <a:r>
              <a:rPr lang="en-US" dirty="0"/>
              <a:t>SWA selected 62 types and 67 brand classifications. </a:t>
            </a:r>
          </a:p>
          <a:p>
            <a:endParaRPr lang="en-US" dirty="0"/>
          </a:p>
        </p:txBody>
      </p:sp>
      <p:sp>
        <p:nvSpPr>
          <p:cNvPr id="4" name="Title 3">
            <a:extLst>
              <a:ext uri="{FF2B5EF4-FFF2-40B4-BE49-F238E27FC236}">
                <a16:creationId xmlns:a16="http://schemas.microsoft.com/office/drawing/2014/main" id="{9A5994E1-1ED2-4049-92E3-3592C72400D3}"/>
              </a:ext>
            </a:extLst>
          </p:cNvPr>
          <p:cNvSpPr>
            <a:spLocks noGrp="1"/>
          </p:cNvSpPr>
          <p:nvPr>
            <p:ph type="title"/>
          </p:nvPr>
        </p:nvSpPr>
        <p:spPr/>
        <p:txBody>
          <a:bodyPr/>
          <a:lstStyle/>
          <a:p>
            <a:r>
              <a:rPr lang="en-US" dirty="0"/>
              <a:t>Results and Discussion</a:t>
            </a:r>
          </a:p>
        </p:txBody>
      </p:sp>
      <p:pic>
        <p:nvPicPr>
          <p:cNvPr id="9" name="Picture 8">
            <a:extLst>
              <a:ext uri="{FF2B5EF4-FFF2-40B4-BE49-F238E27FC236}">
                <a16:creationId xmlns:a16="http://schemas.microsoft.com/office/drawing/2014/main" id="{5CE7C67D-4325-7747-AEB7-35214A0326BF}"/>
              </a:ext>
            </a:extLst>
          </p:cNvPr>
          <p:cNvPicPr>
            <a:picLocks noChangeAspect="1"/>
          </p:cNvPicPr>
          <p:nvPr/>
        </p:nvPicPr>
        <p:blipFill>
          <a:blip r:embed="rId2"/>
          <a:stretch>
            <a:fillRect/>
          </a:stretch>
        </p:blipFill>
        <p:spPr>
          <a:xfrm>
            <a:off x="4469027" y="954216"/>
            <a:ext cx="4354353" cy="5169307"/>
          </a:xfrm>
          <a:prstGeom prst="rect">
            <a:avLst/>
          </a:prstGeom>
        </p:spPr>
      </p:pic>
      <p:sp>
        <p:nvSpPr>
          <p:cNvPr id="10" name="TextBox 9">
            <a:extLst>
              <a:ext uri="{FF2B5EF4-FFF2-40B4-BE49-F238E27FC236}">
                <a16:creationId xmlns:a16="http://schemas.microsoft.com/office/drawing/2014/main" id="{30FDBD25-5FC2-5D43-AC16-C87C0451A51B}"/>
              </a:ext>
            </a:extLst>
          </p:cNvPr>
          <p:cNvSpPr txBox="1"/>
          <p:nvPr/>
        </p:nvSpPr>
        <p:spPr>
          <a:xfrm>
            <a:off x="5181600" y="788807"/>
            <a:ext cx="627864" cy="369332"/>
          </a:xfrm>
          <a:prstGeom prst="rect">
            <a:avLst/>
          </a:prstGeom>
          <a:noFill/>
        </p:spPr>
        <p:txBody>
          <a:bodyPr wrap="none" rtlCol="0">
            <a:spAutoFit/>
          </a:bodyPr>
          <a:lstStyle/>
          <a:p>
            <a:r>
              <a:rPr lang="en-US" dirty="0"/>
              <a:t>Type</a:t>
            </a:r>
          </a:p>
        </p:txBody>
      </p:sp>
      <p:sp>
        <p:nvSpPr>
          <p:cNvPr id="11" name="TextBox 10">
            <a:extLst>
              <a:ext uri="{FF2B5EF4-FFF2-40B4-BE49-F238E27FC236}">
                <a16:creationId xmlns:a16="http://schemas.microsoft.com/office/drawing/2014/main" id="{7AF8AAD1-8CA7-0B4B-BF32-2880F827133E}"/>
              </a:ext>
            </a:extLst>
          </p:cNvPr>
          <p:cNvSpPr txBox="1"/>
          <p:nvPr/>
        </p:nvSpPr>
        <p:spPr>
          <a:xfrm>
            <a:off x="7160668" y="793843"/>
            <a:ext cx="739370" cy="369332"/>
          </a:xfrm>
          <a:prstGeom prst="rect">
            <a:avLst/>
          </a:prstGeom>
          <a:noFill/>
        </p:spPr>
        <p:txBody>
          <a:bodyPr wrap="none" rtlCol="0">
            <a:spAutoFit/>
          </a:bodyPr>
          <a:lstStyle/>
          <a:p>
            <a:r>
              <a:rPr lang="en-US" dirty="0"/>
              <a:t>Brand</a:t>
            </a:r>
          </a:p>
        </p:txBody>
      </p:sp>
    </p:spTree>
    <p:extLst>
      <p:ext uri="{BB962C8B-B14F-4D97-AF65-F5344CB8AC3E}">
        <p14:creationId xmlns:p14="http://schemas.microsoft.com/office/powerpoint/2010/main" val="84826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4D21A-C4B1-5E48-9EF8-1FD452BD2EF2}"/>
              </a:ext>
            </a:extLst>
          </p:cNvPr>
          <p:cNvSpPr>
            <a:spLocks noGrp="1"/>
          </p:cNvSpPr>
          <p:nvPr>
            <p:ph type="sldNum" sz="quarter" idx="15"/>
          </p:nvPr>
        </p:nvSpPr>
        <p:spPr/>
        <p:txBody>
          <a:bodyPr/>
          <a:lstStyle/>
          <a:p>
            <a:fld id="{12342C3A-DD85-7843-B416-BD52AB030D59}" type="slidenum">
              <a:rPr lang="en-US" smtClean="0"/>
              <a:pPr/>
              <a:t>11</a:t>
            </a:fld>
            <a:endParaRPr lang="en-US" dirty="0"/>
          </a:p>
        </p:txBody>
      </p:sp>
      <p:sp>
        <p:nvSpPr>
          <p:cNvPr id="3" name="Text Placeholder 2">
            <a:extLst>
              <a:ext uri="{FF2B5EF4-FFF2-40B4-BE49-F238E27FC236}">
                <a16:creationId xmlns:a16="http://schemas.microsoft.com/office/drawing/2014/main" id="{2EE2C744-36A2-5B42-9839-37065E1718D7}"/>
              </a:ext>
            </a:extLst>
          </p:cNvPr>
          <p:cNvSpPr>
            <a:spLocks noGrp="1"/>
          </p:cNvSpPr>
          <p:nvPr>
            <p:ph type="body" sz="quarter" idx="12"/>
          </p:nvPr>
        </p:nvSpPr>
        <p:spPr/>
        <p:txBody>
          <a:bodyPr/>
          <a:lstStyle/>
          <a:p>
            <a:r>
              <a:rPr lang="en-US" dirty="0"/>
              <a:t>Score plot (PC1xPC2xPC3) for all blue ink pens on paper 1 after preprocessing and paper subtraction. </a:t>
            </a:r>
          </a:p>
          <a:p>
            <a:pPr lvl="1"/>
            <a:r>
              <a:rPr lang="en-US" dirty="0"/>
              <a:t>Overlap in spectra between rollerball and gel. </a:t>
            </a:r>
          </a:p>
          <a:p>
            <a:r>
              <a:rPr lang="en-US" dirty="0"/>
              <a:t>Classification rate of 100% was obtained by brand, independent of variable selection algorithm. </a:t>
            </a:r>
          </a:p>
          <a:p>
            <a:r>
              <a:rPr lang="en-US" dirty="0"/>
              <a:t>LDA-SPA and LDA-GA showed a better performance than LDA-SW models. </a:t>
            </a:r>
          </a:p>
          <a:p>
            <a:endParaRPr lang="en-US" dirty="0"/>
          </a:p>
        </p:txBody>
      </p:sp>
      <p:sp>
        <p:nvSpPr>
          <p:cNvPr id="4" name="Title 3">
            <a:extLst>
              <a:ext uri="{FF2B5EF4-FFF2-40B4-BE49-F238E27FC236}">
                <a16:creationId xmlns:a16="http://schemas.microsoft.com/office/drawing/2014/main" id="{9A5994E1-1ED2-4049-92E3-3592C72400D3}"/>
              </a:ext>
            </a:extLst>
          </p:cNvPr>
          <p:cNvSpPr>
            <a:spLocks noGrp="1"/>
          </p:cNvSpPr>
          <p:nvPr>
            <p:ph type="title"/>
          </p:nvPr>
        </p:nvSpPr>
        <p:spPr/>
        <p:txBody>
          <a:bodyPr/>
          <a:lstStyle/>
          <a:p>
            <a:r>
              <a:rPr lang="en-US" dirty="0"/>
              <a:t>Results and Discussion</a:t>
            </a:r>
          </a:p>
        </p:txBody>
      </p:sp>
      <p:pic>
        <p:nvPicPr>
          <p:cNvPr id="8" name="Picture 7" descr="A close up of a map&#10;&#10;Description automatically generated">
            <a:extLst>
              <a:ext uri="{FF2B5EF4-FFF2-40B4-BE49-F238E27FC236}">
                <a16:creationId xmlns:a16="http://schemas.microsoft.com/office/drawing/2014/main" id="{3B07332C-DB70-7846-BC54-BA8904F64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379579"/>
            <a:ext cx="4242014" cy="3225800"/>
          </a:xfrm>
          <a:prstGeom prst="rect">
            <a:avLst/>
          </a:prstGeom>
        </p:spPr>
      </p:pic>
      <p:pic>
        <p:nvPicPr>
          <p:cNvPr id="5" name="Picture 4">
            <a:extLst>
              <a:ext uri="{FF2B5EF4-FFF2-40B4-BE49-F238E27FC236}">
                <a16:creationId xmlns:a16="http://schemas.microsoft.com/office/drawing/2014/main" id="{7830D4C7-4CE4-D346-BEEA-4164E37ECA54}"/>
              </a:ext>
            </a:extLst>
          </p:cNvPr>
          <p:cNvPicPr>
            <a:picLocks noChangeAspect="1"/>
          </p:cNvPicPr>
          <p:nvPr/>
        </p:nvPicPr>
        <p:blipFill>
          <a:blip r:embed="rId3"/>
          <a:stretch>
            <a:fillRect/>
          </a:stretch>
        </p:blipFill>
        <p:spPr>
          <a:xfrm>
            <a:off x="4722555" y="4576292"/>
            <a:ext cx="4194432" cy="1804257"/>
          </a:xfrm>
          <a:prstGeom prst="rect">
            <a:avLst/>
          </a:prstGeom>
        </p:spPr>
      </p:pic>
    </p:spTree>
    <p:extLst>
      <p:ext uri="{BB962C8B-B14F-4D97-AF65-F5344CB8AC3E}">
        <p14:creationId xmlns:p14="http://schemas.microsoft.com/office/powerpoint/2010/main" val="131143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4D21A-C4B1-5E48-9EF8-1FD452BD2EF2}"/>
              </a:ext>
            </a:extLst>
          </p:cNvPr>
          <p:cNvSpPr>
            <a:spLocks noGrp="1"/>
          </p:cNvSpPr>
          <p:nvPr>
            <p:ph type="sldNum" sz="quarter" idx="15"/>
          </p:nvPr>
        </p:nvSpPr>
        <p:spPr/>
        <p:txBody>
          <a:bodyPr/>
          <a:lstStyle/>
          <a:p>
            <a:fld id="{12342C3A-DD85-7843-B416-BD52AB030D59}" type="slidenum">
              <a:rPr lang="en-US" smtClean="0"/>
              <a:pPr/>
              <a:t>12</a:t>
            </a:fld>
            <a:endParaRPr lang="en-US" dirty="0"/>
          </a:p>
        </p:txBody>
      </p:sp>
      <p:sp>
        <p:nvSpPr>
          <p:cNvPr id="4" name="Title 3">
            <a:extLst>
              <a:ext uri="{FF2B5EF4-FFF2-40B4-BE49-F238E27FC236}">
                <a16:creationId xmlns:a16="http://schemas.microsoft.com/office/drawing/2014/main" id="{9A5994E1-1ED2-4049-92E3-3592C72400D3}"/>
              </a:ext>
            </a:extLst>
          </p:cNvPr>
          <p:cNvSpPr>
            <a:spLocks noGrp="1"/>
          </p:cNvSpPr>
          <p:nvPr>
            <p:ph type="title"/>
          </p:nvPr>
        </p:nvSpPr>
        <p:spPr/>
        <p:txBody>
          <a:bodyPr/>
          <a:lstStyle/>
          <a:p>
            <a:r>
              <a:rPr lang="en-US" dirty="0"/>
              <a:t>Conclusion</a:t>
            </a:r>
          </a:p>
        </p:txBody>
      </p:sp>
      <p:sp>
        <p:nvSpPr>
          <p:cNvPr id="7" name="Text Placeholder 6">
            <a:extLst>
              <a:ext uri="{FF2B5EF4-FFF2-40B4-BE49-F238E27FC236}">
                <a16:creationId xmlns:a16="http://schemas.microsoft.com/office/drawing/2014/main" id="{6804675B-8EF9-E44F-BA12-D2B56474B10E}"/>
              </a:ext>
            </a:extLst>
          </p:cNvPr>
          <p:cNvSpPr>
            <a:spLocks noGrp="1"/>
          </p:cNvSpPr>
          <p:nvPr>
            <p:ph type="body" sz="quarter" idx="12"/>
          </p:nvPr>
        </p:nvSpPr>
        <p:spPr/>
        <p:txBody>
          <a:bodyPr/>
          <a:lstStyle/>
          <a:p>
            <a:r>
              <a:rPr lang="en-US" dirty="0"/>
              <a:t>Examination of a method to identify ink without destruction of evidence. </a:t>
            </a:r>
          </a:p>
          <a:p>
            <a:r>
              <a:rPr lang="en-US" dirty="0"/>
              <a:t>Successfully built a model to classify different types of blue ink on various papers. </a:t>
            </a:r>
          </a:p>
          <a:p>
            <a:r>
              <a:rPr lang="en-US" dirty="0"/>
              <a:t>Studied different variable selective methods concluding that LDA-SWA is the most effective. </a:t>
            </a:r>
          </a:p>
        </p:txBody>
      </p:sp>
      <p:pic>
        <p:nvPicPr>
          <p:cNvPr id="9" name="Picture 8">
            <a:extLst>
              <a:ext uri="{FF2B5EF4-FFF2-40B4-BE49-F238E27FC236}">
                <a16:creationId xmlns:a16="http://schemas.microsoft.com/office/drawing/2014/main" id="{F91FAF2C-B712-5145-86EB-04DE511ACAE9}"/>
              </a:ext>
            </a:extLst>
          </p:cNvPr>
          <p:cNvPicPr>
            <a:picLocks noChangeAspect="1"/>
          </p:cNvPicPr>
          <p:nvPr/>
        </p:nvPicPr>
        <p:blipFill>
          <a:blip r:embed="rId2"/>
          <a:stretch>
            <a:fillRect/>
          </a:stretch>
        </p:blipFill>
        <p:spPr>
          <a:xfrm>
            <a:off x="4657713" y="1038803"/>
            <a:ext cx="4213170" cy="5139677"/>
          </a:xfrm>
          <a:prstGeom prst="rect">
            <a:avLst/>
          </a:prstGeom>
        </p:spPr>
      </p:pic>
    </p:spTree>
    <p:extLst>
      <p:ext uri="{BB962C8B-B14F-4D97-AF65-F5344CB8AC3E}">
        <p14:creationId xmlns:p14="http://schemas.microsoft.com/office/powerpoint/2010/main" val="113425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981857-7F6F-6043-B8A5-03FC04AF8C70}"/>
              </a:ext>
            </a:extLst>
          </p:cNvPr>
          <p:cNvSpPr>
            <a:spLocks noGrp="1"/>
          </p:cNvSpPr>
          <p:nvPr>
            <p:ph type="sldNum" sz="quarter" idx="15"/>
          </p:nvPr>
        </p:nvSpPr>
        <p:spPr/>
        <p:txBody>
          <a:bodyPr/>
          <a:lstStyle/>
          <a:p>
            <a:fld id="{12342C3A-DD85-7843-B416-BD52AB030D59}" type="slidenum">
              <a:rPr lang="en-US" smtClean="0"/>
              <a:pPr/>
              <a:t>13</a:t>
            </a:fld>
            <a:endParaRPr lang="en-US" dirty="0"/>
          </a:p>
        </p:txBody>
      </p:sp>
      <p:sp>
        <p:nvSpPr>
          <p:cNvPr id="3" name="Text Placeholder 2">
            <a:extLst>
              <a:ext uri="{FF2B5EF4-FFF2-40B4-BE49-F238E27FC236}">
                <a16:creationId xmlns:a16="http://schemas.microsoft.com/office/drawing/2014/main" id="{1739CAF0-4101-264A-976C-592D52E494FB}"/>
              </a:ext>
            </a:extLst>
          </p:cNvPr>
          <p:cNvSpPr>
            <a:spLocks noGrp="1"/>
          </p:cNvSpPr>
          <p:nvPr>
            <p:ph type="body" sz="quarter" idx="12"/>
          </p:nvPr>
        </p:nvSpPr>
        <p:spPr>
          <a:xfrm>
            <a:off x="227013" y="1709351"/>
            <a:ext cx="8691562" cy="4384542"/>
          </a:xfrm>
        </p:spPr>
        <p:txBody>
          <a:bodyPr/>
          <a:lstStyle/>
          <a:p>
            <a:r>
              <a:rPr lang="en-US" dirty="0"/>
              <a:t>English grammar results in unclear conclusions: </a:t>
            </a:r>
          </a:p>
          <a:p>
            <a:pPr lvl="1"/>
            <a:r>
              <a:rPr lang="en-US" dirty="0"/>
              <a:t>“For SPA selection procedure, 17 and 39 variables were incorporated in the model…”</a:t>
            </a:r>
          </a:p>
          <a:p>
            <a:r>
              <a:rPr lang="en-US" dirty="0"/>
              <a:t>Minimal description of spectra technique i.e. wavenumber</a:t>
            </a:r>
          </a:p>
          <a:p>
            <a:r>
              <a:rPr lang="en-US" dirty="0"/>
              <a:t>No explanation on different pen types</a:t>
            </a:r>
          </a:p>
        </p:txBody>
      </p:sp>
      <p:sp>
        <p:nvSpPr>
          <p:cNvPr id="4" name="Title 3">
            <a:extLst>
              <a:ext uri="{FF2B5EF4-FFF2-40B4-BE49-F238E27FC236}">
                <a16:creationId xmlns:a16="http://schemas.microsoft.com/office/drawing/2014/main" id="{CDFE5EE1-1105-9A4F-978D-8C6A82A44A8C}"/>
              </a:ext>
            </a:extLst>
          </p:cNvPr>
          <p:cNvSpPr>
            <a:spLocks noGrp="1"/>
          </p:cNvSpPr>
          <p:nvPr>
            <p:ph type="title"/>
          </p:nvPr>
        </p:nvSpPr>
        <p:spPr/>
        <p:txBody>
          <a:bodyPr/>
          <a:lstStyle/>
          <a:p>
            <a:r>
              <a:rPr lang="en-US" dirty="0"/>
              <a:t>Comments about Paper</a:t>
            </a:r>
          </a:p>
        </p:txBody>
      </p:sp>
    </p:spTree>
    <p:extLst>
      <p:ext uri="{BB962C8B-B14F-4D97-AF65-F5344CB8AC3E}">
        <p14:creationId xmlns:p14="http://schemas.microsoft.com/office/powerpoint/2010/main" val="350502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9476BD-1028-3E49-BD6F-459C9BBBADBD}"/>
              </a:ext>
            </a:extLst>
          </p:cNvPr>
          <p:cNvSpPr>
            <a:spLocks noGrp="1"/>
          </p:cNvSpPr>
          <p:nvPr>
            <p:ph type="sldNum" sz="quarter" idx="14"/>
          </p:nvPr>
        </p:nvSpPr>
        <p:spPr/>
        <p:txBody>
          <a:bodyPr/>
          <a:lstStyle/>
          <a:p>
            <a:fld id="{12342C3A-DD85-7843-B416-BD52AB030D59}" type="slidenum">
              <a:rPr lang="en-US" smtClean="0"/>
              <a:pPr/>
              <a:t>14</a:t>
            </a:fld>
            <a:endParaRPr lang="en-US" dirty="0"/>
          </a:p>
        </p:txBody>
      </p:sp>
      <p:sp>
        <p:nvSpPr>
          <p:cNvPr id="7" name="Title 6">
            <a:extLst>
              <a:ext uri="{FF2B5EF4-FFF2-40B4-BE49-F238E27FC236}">
                <a16:creationId xmlns:a16="http://schemas.microsoft.com/office/drawing/2014/main" id="{68F4B1F1-F84A-474D-84F1-5AC4DB62F9C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7245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97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Article: Silva, C. S., </a:t>
            </a:r>
            <a:r>
              <a:rPr lang="en-US" dirty="0" err="1"/>
              <a:t>Borba</a:t>
            </a:r>
            <a:r>
              <a:rPr lang="en-US" dirty="0"/>
              <a:t>, F. D. S. L., Pimentel, M. F., Pontes, M. J. C., Honorato, R. S., &amp; </a:t>
            </a:r>
            <a:r>
              <a:rPr lang="en-US" dirty="0" err="1"/>
              <a:t>Pasquini</a:t>
            </a:r>
            <a:r>
              <a:rPr lang="en-US" dirty="0"/>
              <a:t>, C. (2013). Classification of blue pen ink using infrared spectroscopy and linear discriminant analysis. </a:t>
            </a:r>
            <a:r>
              <a:rPr lang="en-US" i="1" dirty="0"/>
              <a:t>Microchemical Journal</a:t>
            </a:r>
            <a:r>
              <a:rPr lang="en-US" dirty="0"/>
              <a:t>, </a:t>
            </a:r>
            <a:r>
              <a:rPr lang="en-US" i="1" dirty="0"/>
              <a:t>109</a:t>
            </a:r>
            <a:r>
              <a:rPr lang="en-US" dirty="0"/>
              <a:t>, 122–127. </a:t>
            </a:r>
            <a:r>
              <a:rPr lang="en-US" dirty="0" err="1"/>
              <a:t>doi</a:t>
            </a:r>
            <a:r>
              <a:rPr lang="en-US" dirty="0"/>
              <a:t>: 10.1016/j.microc.2012.03.025</a:t>
            </a:r>
          </a:p>
          <a:p>
            <a:pPr lvl="1"/>
            <a:r>
              <a:rPr lang="en-US" dirty="0">
                <a:hlinkClick r:id="rId2"/>
              </a:rPr>
              <a:t>https://www.sciencedirect.com/science/article/pii/S0026265X12000719</a:t>
            </a:r>
            <a:endParaRPr lang="en-US" dirty="0"/>
          </a:p>
          <a:p>
            <a:r>
              <a:rPr lang="en-US" dirty="0"/>
              <a:t>Introduction</a:t>
            </a:r>
          </a:p>
          <a:p>
            <a:r>
              <a:rPr lang="en-US" dirty="0"/>
              <a:t>Materials and Methods</a:t>
            </a:r>
          </a:p>
          <a:p>
            <a:r>
              <a:rPr lang="en-US" dirty="0"/>
              <a:t>Results and Discussion</a:t>
            </a:r>
          </a:p>
          <a:p>
            <a:r>
              <a:rPr lang="en-US" dirty="0"/>
              <a:t>Conclusion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itle 3"/>
          <p:cNvSpPr>
            <a:spLocks noGrp="1"/>
          </p:cNvSpPr>
          <p:nvPr>
            <p:ph type="title"/>
          </p:nvPr>
        </p:nvSpPr>
        <p:spPr/>
        <p:txBody>
          <a:bodyPr/>
          <a:lstStyle/>
          <a:p>
            <a:r>
              <a:rPr lang="en-US" dirty="0"/>
              <a:t>Linear Discriminate Analysis</a:t>
            </a:r>
          </a:p>
        </p:txBody>
      </p:sp>
      <p:sp>
        <p:nvSpPr>
          <p:cNvPr id="5" name="Text Placeholder 4"/>
          <p:cNvSpPr>
            <a:spLocks noGrp="1"/>
          </p:cNvSpPr>
          <p:nvPr>
            <p:ph type="body" sz="quarter" idx="13"/>
          </p:nvPr>
        </p:nvSpPr>
        <p:spPr/>
        <p:txBody>
          <a:bodyPr/>
          <a:lstStyle/>
          <a:p>
            <a:r>
              <a:rPr lang="en-US" dirty="0"/>
              <a:t>Contents</a:t>
            </a:r>
          </a:p>
        </p:txBody>
      </p:sp>
    </p:spTree>
    <p:extLst>
      <p:ext uri="{BB962C8B-B14F-4D97-AF65-F5344CB8AC3E}">
        <p14:creationId xmlns:p14="http://schemas.microsoft.com/office/powerpoint/2010/main" val="18155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B3379F-039F-F949-81E3-E6A2610EA19C}"/>
              </a:ext>
            </a:extLst>
          </p:cNvPr>
          <p:cNvPicPr>
            <a:picLocks noChangeAspect="1"/>
          </p:cNvPicPr>
          <p:nvPr/>
        </p:nvPicPr>
        <p:blipFill>
          <a:blip r:embed="rId2"/>
          <a:stretch>
            <a:fillRect/>
          </a:stretch>
        </p:blipFill>
        <p:spPr>
          <a:xfrm>
            <a:off x="5400523" y="1773853"/>
            <a:ext cx="3516464" cy="3407503"/>
          </a:xfrm>
          <a:prstGeom prst="rect">
            <a:avLst/>
          </a:prstGeom>
        </p:spPr>
      </p:pic>
      <p:sp>
        <p:nvSpPr>
          <p:cNvPr id="7" name="Text Placeholder 6">
            <a:extLst>
              <a:ext uri="{FF2B5EF4-FFF2-40B4-BE49-F238E27FC236}">
                <a16:creationId xmlns:a16="http://schemas.microsoft.com/office/drawing/2014/main" id="{9B6559AB-5427-A441-99B5-23827A8B77D6}"/>
              </a:ext>
            </a:extLst>
          </p:cNvPr>
          <p:cNvSpPr>
            <a:spLocks noGrp="1"/>
          </p:cNvSpPr>
          <p:nvPr>
            <p:ph type="body" sz="quarter" idx="12"/>
          </p:nvPr>
        </p:nvSpPr>
        <p:spPr>
          <a:xfrm>
            <a:off x="227012" y="1709351"/>
            <a:ext cx="5468393" cy="4384542"/>
          </a:xfrm>
        </p:spPr>
        <p:txBody>
          <a:bodyPr/>
          <a:lstStyle/>
          <a:p>
            <a:r>
              <a:rPr lang="en-US" dirty="0"/>
              <a:t>Ink analysis is important in forensic document examination to identify manipulated or falsified documents (checks, passports, working papers, etc.)</a:t>
            </a:r>
          </a:p>
          <a:p>
            <a:r>
              <a:rPr lang="en-US" dirty="0"/>
              <a:t>Ink characteristics include color, dye, lubricants, resins, pigments, solvents, emulsifiers, and pH control.</a:t>
            </a:r>
          </a:p>
          <a:p>
            <a:r>
              <a:rPr lang="en-US" dirty="0"/>
              <a:t>In destructive ink analysis methods, ink is removed from documents using solvents which is undesirable for forensic cases.</a:t>
            </a:r>
          </a:p>
          <a:p>
            <a:r>
              <a:rPr lang="en-US" dirty="0"/>
              <a:t>Non-destructive methods use luminescence and reflective </a:t>
            </a:r>
            <a:r>
              <a:rPr lang="en-US" b="1" dirty="0"/>
              <a:t>infrared</a:t>
            </a:r>
            <a:r>
              <a:rPr lang="en-US" dirty="0"/>
              <a:t> </a:t>
            </a:r>
            <a:r>
              <a:rPr lang="en-US" b="1" dirty="0"/>
              <a:t>spectroscopies</a:t>
            </a:r>
            <a:r>
              <a:rPr lang="en-US" dirty="0"/>
              <a:t> to extract chemical components of the ink. </a:t>
            </a:r>
          </a:p>
          <a:p>
            <a:pPr lvl="1"/>
            <a:r>
              <a:rPr lang="en-US" dirty="0"/>
              <a:t>Usually the analytical methods involve visual inspection </a:t>
            </a:r>
          </a:p>
          <a:p>
            <a:pPr lvl="1"/>
            <a:r>
              <a:rPr lang="en-US" dirty="0"/>
              <a:t>This paper investigates using chemometric multivariate analysis to characterize pen ink</a:t>
            </a:r>
          </a:p>
        </p:txBody>
      </p:sp>
      <p:sp>
        <p:nvSpPr>
          <p:cNvPr id="2" name="Slide Number Placeholder 1">
            <a:extLst>
              <a:ext uri="{FF2B5EF4-FFF2-40B4-BE49-F238E27FC236}">
                <a16:creationId xmlns:a16="http://schemas.microsoft.com/office/drawing/2014/main" id="{2ED06F9C-14A1-7A40-AE84-0E39C7A1617A}"/>
              </a:ext>
            </a:extLst>
          </p:cNvPr>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a:extLst>
              <a:ext uri="{FF2B5EF4-FFF2-40B4-BE49-F238E27FC236}">
                <a16:creationId xmlns:a16="http://schemas.microsoft.com/office/drawing/2014/main" id="{B1F646E3-13AD-AC4A-8CD5-270A9797D518}"/>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D592A652-C25D-CC4D-A386-4882DC3AE4EA}"/>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41536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FD1A9E-627D-AC4F-B001-C86FA4751474}"/>
              </a:ext>
            </a:extLst>
          </p:cNvPr>
          <p:cNvSpPr>
            <a:spLocks noGrp="1"/>
          </p:cNvSpPr>
          <p:nvPr>
            <p:ph type="sldNum" sz="quarter" idx="15"/>
          </p:nvPr>
        </p:nvSpPr>
        <p:spPr/>
        <p:txBody>
          <a:bodyPr/>
          <a:lstStyle/>
          <a:p>
            <a:fld id="{12342C3A-DD85-7843-B416-BD52AB030D59}" type="slidenum">
              <a:rPr lang="en-US" smtClean="0"/>
              <a:pPr/>
              <a:t>4</a:t>
            </a:fld>
            <a:endParaRPr lang="en-US" dirty="0"/>
          </a:p>
        </p:txBody>
      </p:sp>
      <p:sp>
        <p:nvSpPr>
          <p:cNvPr id="3" name="Text Placeholder 2">
            <a:extLst>
              <a:ext uri="{FF2B5EF4-FFF2-40B4-BE49-F238E27FC236}">
                <a16:creationId xmlns:a16="http://schemas.microsoft.com/office/drawing/2014/main" id="{2AC2987C-755F-3040-8A6E-04D40F6BEEF0}"/>
              </a:ext>
            </a:extLst>
          </p:cNvPr>
          <p:cNvSpPr>
            <a:spLocks noGrp="1"/>
          </p:cNvSpPr>
          <p:nvPr>
            <p:ph type="body" sz="quarter" idx="12"/>
          </p:nvPr>
        </p:nvSpPr>
        <p:spPr>
          <a:xfrm>
            <a:off x="227012" y="1709351"/>
            <a:ext cx="8691561" cy="4384542"/>
          </a:xfrm>
        </p:spPr>
        <p:txBody>
          <a:bodyPr/>
          <a:lstStyle/>
          <a:p>
            <a:r>
              <a:rPr lang="en-US" dirty="0"/>
              <a:t>Ballpoints use viscous, oil based inks. Made by dissolving dyes in mixtures of alcohols and fatty acids. Little to no bleed through but require more pressure to write. </a:t>
            </a:r>
          </a:p>
          <a:p>
            <a:r>
              <a:rPr lang="en-US" dirty="0"/>
              <a:t>Gel use pigments suspended in water based gel. Smooth ink flow requires less pressure and allows for smaller pen tips. Higher dry times and tend to skip. </a:t>
            </a:r>
          </a:p>
          <a:p>
            <a:r>
              <a:rPr lang="en-US" dirty="0"/>
              <a:t>Rollerball uses liquid ink of dyes dissolved in water (fountain pen). Bleeds through lower quality paper.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Difference Between Ballpoint, Gel, and Rollerball Pens. (n.d.). Retrieved from https://</a:t>
            </a:r>
            <a:r>
              <a:rPr lang="en-US" dirty="0" err="1"/>
              <a:t>www.jetpens.com</a:t>
            </a:r>
            <a:r>
              <a:rPr lang="en-US" dirty="0"/>
              <a:t>/blog/the-difference-between-ballpoint-gel-rollerball-pens/</a:t>
            </a:r>
            <a:r>
              <a:rPr lang="en-US" dirty="0" err="1"/>
              <a:t>pt</a:t>
            </a:r>
            <a:r>
              <a:rPr lang="en-US" dirty="0"/>
              <a:t>/167</a:t>
            </a:r>
          </a:p>
        </p:txBody>
      </p:sp>
      <p:sp>
        <p:nvSpPr>
          <p:cNvPr id="4" name="Title 3">
            <a:extLst>
              <a:ext uri="{FF2B5EF4-FFF2-40B4-BE49-F238E27FC236}">
                <a16:creationId xmlns:a16="http://schemas.microsoft.com/office/drawing/2014/main" id="{209A7E82-1CD8-FF48-BCDE-E27FB259DF8D}"/>
              </a:ext>
            </a:extLst>
          </p:cNvPr>
          <p:cNvSpPr>
            <a:spLocks noGrp="1"/>
          </p:cNvSpPr>
          <p:nvPr>
            <p:ph type="title"/>
          </p:nvPr>
        </p:nvSpPr>
        <p:spPr/>
        <p:txBody>
          <a:bodyPr/>
          <a:lstStyle/>
          <a:p>
            <a:r>
              <a:rPr lang="en-US" dirty="0"/>
              <a:t>Introduction</a:t>
            </a:r>
          </a:p>
        </p:txBody>
      </p:sp>
      <p:sp>
        <p:nvSpPr>
          <p:cNvPr id="5" name="Text Placeholder 4">
            <a:extLst>
              <a:ext uri="{FF2B5EF4-FFF2-40B4-BE49-F238E27FC236}">
                <a16:creationId xmlns:a16="http://schemas.microsoft.com/office/drawing/2014/main" id="{ADF6C24B-0559-284D-93DF-5FD658821B5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9043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1A61D3-4598-EB4C-A1DD-F43EB9A50E71}"/>
              </a:ext>
            </a:extLst>
          </p:cNvPr>
          <p:cNvSpPr>
            <a:spLocks noGrp="1"/>
          </p:cNvSpPr>
          <p:nvPr>
            <p:ph type="sldNum" sz="quarter" idx="15"/>
          </p:nvPr>
        </p:nvSpPr>
        <p:spPr/>
        <p:txBody>
          <a:bodyPr/>
          <a:lstStyle/>
          <a:p>
            <a:fld id="{12342C3A-DD85-7843-B416-BD52AB030D59}" type="slidenum">
              <a:rPr lang="en-US" smtClean="0"/>
              <a:pPr/>
              <a:t>5</a:t>
            </a:fld>
            <a:endParaRPr lang="en-US" dirty="0"/>
          </a:p>
        </p:txBody>
      </p:sp>
      <p:sp>
        <p:nvSpPr>
          <p:cNvPr id="3" name="Text Placeholder 2">
            <a:extLst>
              <a:ext uri="{FF2B5EF4-FFF2-40B4-BE49-F238E27FC236}">
                <a16:creationId xmlns:a16="http://schemas.microsoft.com/office/drawing/2014/main" id="{18B0D899-0C34-AF40-877C-83BA12552744}"/>
              </a:ext>
            </a:extLst>
          </p:cNvPr>
          <p:cNvSpPr>
            <a:spLocks noGrp="1"/>
          </p:cNvSpPr>
          <p:nvPr>
            <p:ph type="body" sz="quarter" idx="12"/>
          </p:nvPr>
        </p:nvSpPr>
        <p:spPr/>
        <p:txBody>
          <a:bodyPr/>
          <a:lstStyle/>
          <a:p>
            <a:r>
              <a:rPr lang="en-US" dirty="0"/>
              <a:t>3 Different types of blue ink pens:</a:t>
            </a:r>
          </a:p>
          <a:p>
            <a:pPr lvl="1"/>
            <a:r>
              <a:rPr lang="en-US" dirty="0"/>
              <a:t>Ballpoint (5 Brands), Rollerball (2 brands), and gel (3 brands) </a:t>
            </a:r>
          </a:p>
          <a:p>
            <a:r>
              <a:rPr lang="en-US" dirty="0"/>
              <a:t>3 Different types of papers: </a:t>
            </a:r>
          </a:p>
          <a:p>
            <a:pPr lvl="1"/>
            <a:r>
              <a:rPr lang="en-US" dirty="0"/>
              <a:t>2 brands of A4 print paper and 1 brand of recycled A4 paper. </a:t>
            </a:r>
          </a:p>
          <a:p>
            <a:r>
              <a:rPr lang="en-US" dirty="0"/>
              <a:t>Spectra acquisition was facilitated using Perkin Elmer Spectrum400 ($25k) </a:t>
            </a:r>
          </a:p>
          <a:p>
            <a:pPr lvl="1"/>
            <a:r>
              <a:rPr lang="en-US" dirty="0"/>
              <a:t>Average of 16 scans </a:t>
            </a:r>
          </a:p>
          <a:p>
            <a:r>
              <a:rPr lang="en-US" dirty="0"/>
              <a:t>Spectra of paper was taken and subtracted from pen spectrum.</a:t>
            </a:r>
          </a:p>
          <a:p>
            <a:r>
              <a:rPr lang="en-US" dirty="0"/>
              <a:t>Sample is completely preserved during acquisition</a:t>
            </a:r>
          </a:p>
        </p:txBody>
      </p:sp>
      <p:sp>
        <p:nvSpPr>
          <p:cNvPr id="4" name="Title 3">
            <a:extLst>
              <a:ext uri="{FF2B5EF4-FFF2-40B4-BE49-F238E27FC236}">
                <a16:creationId xmlns:a16="http://schemas.microsoft.com/office/drawing/2014/main" id="{9472B3BE-822E-E941-9D67-F6C9DE5FE21E}"/>
              </a:ext>
            </a:extLst>
          </p:cNvPr>
          <p:cNvSpPr>
            <a:spLocks noGrp="1"/>
          </p:cNvSpPr>
          <p:nvPr>
            <p:ph type="title"/>
          </p:nvPr>
        </p:nvSpPr>
        <p:spPr/>
        <p:txBody>
          <a:bodyPr/>
          <a:lstStyle/>
          <a:p>
            <a:r>
              <a:rPr lang="en-US" dirty="0"/>
              <a:t>Materials and Methods</a:t>
            </a:r>
          </a:p>
        </p:txBody>
      </p:sp>
      <p:sp>
        <p:nvSpPr>
          <p:cNvPr id="5" name="Text Placeholder 4">
            <a:extLst>
              <a:ext uri="{FF2B5EF4-FFF2-40B4-BE49-F238E27FC236}">
                <a16:creationId xmlns:a16="http://schemas.microsoft.com/office/drawing/2014/main" id="{B3B62EB2-CF7A-424D-A1F5-489F0DAF31A6}"/>
              </a:ext>
            </a:extLst>
          </p:cNvPr>
          <p:cNvSpPr>
            <a:spLocks noGrp="1"/>
          </p:cNvSpPr>
          <p:nvPr>
            <p:ph type="body" sz="quarter" idx="13"/>
          </p:nvPr>
        </p:nvSpPr>
        <p:spPr/>
        <p:txBody>
          <a:bodyPr/>
          <a:lstStyle/>
          <a:p>
            <a:r>
              <a:rPr lang="en-US" dirty="0"/>
              <a:t>Samples</a:t>
            </a:r>
          </a:p>
        </p:txBody>
      </p:sp>
      <p:pic>
        <p:nvPicPr>
          <p:cNvPr id="7" name="Picture 6">
            <a:extLst>
              <a:ext uri="{FF2B5EF4-FFF2-40B4-BE49-F238E27FC236}">
                <a16:creationId xmlns:a16="http://schemas.microsoft.com/office/drawing/2014/main" id="{3D8C994E-BE31-DF49-8CD6-05F43286C580}"/>
              </a:ext>
            </a:extLst>
          </p:cNvPr>
          <p:cNvPicPr>
            <a:picLocks noChangeAspect="1"/>
          </p:cNvPicPr>
          <p:nvPr/>
        </p:nvPicPr>
        <p:blipFill>
          <a:blip r:embed="rId2"/>
          <a:stretch>
            <a:fillRect/>
          </a:stretch>
        </p:blipFill>
        <p:spPr>
          <a:xfrm>
            <a:off x="4794982" y="1709351"/>
            <a:ext cx="4122005" cy="4384542"/>
          </a:xfrm>
          <a:prstGeom prst="rect">
            <a:avLst/>
          </a:prstGeom>
        </p:spPr>
      </p:pic>
    </p:spTree>
    <p:extLst>
      <p:ext uri="{BB962C8B-B14F-4D97-AF65-F5344CB8AC3E}">
        <p14:creationId xmlns:p14="http://schemas.microsoft.com/office/powerpoint/2010/main" val="31268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ACE0E6-392F-604B-BEEA-1EB63BE89296}"/>
              </a:ext>
            </a:extLst>
          </p:cNvPr>
          <p:cNvSpPr>
            <a:spLocks noGrp="1"/>
          </p:cNvSpPr>
          <p:nvPr>
            <p:ph type="body" sz="quarter" idx="12"/>
          </p:nvPr>
        </p:nvSpPr>
        <p:spPr>
          <a:xfrm>
            <a:off x="227013" y="1709351"/>
            <a:ext cx="8319338" cy="4384542"/>
          </a:xfrm>
        </p:spPr>
        <p:txBody>
          <a:bodyPr/>
          <a:lstStyle/>
          <a:p>
            <a:r>
              <a:rPr lang="en-US" dirty="0"/>
              <a:t>Linear Discriminate Analysis (LDA) was used for classification because its ability to reduce dimensional characteristics of the data into a well-defined separation of classes. </a:t>
            </a:r>
          </a:p>
          <a:p>
            <a:pPr lvl="1"/>
            <a:r>
              <a:rPr lang="en-US" dirty="0"/>
              <a:t>Criterion is based on the maximization of the ratio between class variability and within-class variability in the training set. </a:t>
            </a:r>
          </a:p>
          <a:p>
            <a:pPr lvl="1"/>
            <a:r>
              <a:rPr lang="en-US" dirty="0"/>
              <a:t>Number of training vectors must be larger than the number of feature vectors. </a:t>
            </a:r>
          </a:p>
          <a:p>
            <a:pPr lvl="1"/>
            <a:r>
              <a:rPr lang="en-US" dirty="0"/>
              <a:t>Appropriate variable selection procedures (SPA, SW, and GA) is required for the high dimensional infrared spectral data that was used. </a:t>
            </a:r>
          </a:p>
        </p:txBody>
      </p:sp>
      <p:sp>
        <p:nvSpPr>
          <p:cNvPr id="2" name="Slide Number Placeholder 1">
            <a:extLst>
              <a:ext uri="{FF2B5EF4-FFF2-40B4-BE49-F238E27FC236}">
                <a16:creationId xmlns:a16="http://schemas.microsoft.com/office/drawing/2014/main" id="{8F5181C0-AD31-A844-8E7C-EEC599FF98D5}"/>
              </a:ext>
            </a:extLst>
          </p:cNvPr>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a:extLst>
              <a:ext uri="{FF2B5EF4-FFF2-40B4-BE49-F238E27FC236}">
                <a16:creationId xmlns:a16="http://schemas.microsoft.com/office/drawing/2014/main" id="{3C40C04C-9312-1C46-A2A9-340CE07043E8}"/>
              </a:ext>
            </a:extLst>
          </p:cNvPr>
          <p:cNvSpPr>
            <a:spLocks noGrp="1"/>
          </p:cNvSpPr>
          <p:nvPr>
            <p:ph type="title"/>
          </p:nvPr>
        </p:nvSpPr>
        <p:spPr/>
        <p:txBody>
          <a:bodyPr/>
          <a:lstStyle/>
          <a:p>
            <a:r>
              <a:rPr lang="en-US" dirty="0"/>
              <a:t>Materials and Methods</a:t>
            </a:r>
          </a:p>
        </p:txBody>
      </p:sp>
      <p:sp>
        <p:nvSpPr>
          <p:cNvPr id="5" name="Text Placeholder 4">
            <a:extLst>
              <a:ext uri="{FF2B5EF4-FFF2-40B4-BE49-F238E27FC236}">
                <a16:creationId xmlns:a16="http://schemas.microsoft.com/office/drawing/2014/main" id="{139417FF-B1E4-D744-8328-973E773938CC}"/>
              </a:ext>
            </a:extLst>
          </p:cNvPr>
          <p:cNvSpPr>
            <a:spLocks noGrp="1"/>
          </p:cNvSpPr>
          <p:nvPr>
            <p:ph type="body" sz="quarter" idx="13"/>
          </p:nvPr>
        </p:nvSpPr>
        <p:spPr/>
        <p:txBody>
          <a:bodyPr/>
          <a:lstStyle/>
          <a:p>
            <a:r>
              <a:rPr lang="en-US" dirty="0"/>
              <a:t>Classification Models - LDA</a:t>
            </a:r>
          </a:p>
        </p:txBody>
      </p:sp>
    </p:spTree>
    <p:extLst>
      <p:ext uri="{BB962C8B-B14F-4D97-AF65-F5344CB8AC3E}">
        <p14:creationId xmlns:p14="http://schemas.microsoft.com/office/powerpoint/2010/main" val="223918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9DEA83-F3A6-8A45-9AC1-772710801D7E}"/>
              </a:ext>
            </a:extLst>
          </p:cNvPr>
          <p:cNvPicPr>
            <a:picLocks noChangeAspect="1"/>
          </p:cNvPicPr>
          <p:nvPr/>
        </p:nvPicPr>
        <p:blipFill rotWithShape="1">
          <a:blip r:embed="rId2"/>
          <a:srcRect r="72473"/>
          <a:stretch/>
        </p:blipFill>
        <p:spPr>
          <a:xfrm>
            <a:off x="6428806" y="1414163"/>
            <a:ext cx="2117545" cy="1251438"/>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3007A798-E91A-F944-8660-FB5ED6485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399" y="2545879"/>
            <a:ext cx="2543908" cy="1055563"/>
          </a:xfrm>
          <a:prstGeom prst="rect">
            <a:avLst/>
          </a:prstGeom>
        </p:spPr>
      </p:pic>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FACE0E6-392F-604B-BEEA-1EB63BE89296}"/>
                  </a:ext>
                </a:extLst>
              </p:cNvPr>
              <p:cNvSpPr>
                <a:spLocks noGrp="1"/>
              </p:cNvSpPr>
              <p:nvPr>
                <p:ph type="body" sz="quarter" idx="12"/>
              </p:nvPr>
            </p:nvSpPr>
            <p:spPr>
              <a:xfrm>
                <a:off x="227013" y="1709351"/>
                <a:ext cx="6201793" cy="4384542"/>
              </a:xfrm>
            </p:spPr>
            <p:txBody>
              <a:bodyPr/>
              <a:lstStyle/>
              <a:p>
                <a:r>
                  <a:rPr lang="en-US" dirty="0"/>
                  <a:t>Successive Projections Algorithm (SPA) selects the best subset of variables using a minimized cost function corresponding to the average risk of misclassifying a given validation set by LDA. </a:t>
                </a:r>
              </a:p>
              <a:p>
                <a:pPr lvl="1"/>
                <a:r>
                  <a:rPr lang="en-US" dirty="0"/>
                  <a:t>Normally used in multiple linear regression (MLR) models.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oMath>
                </a14:m>
                <a:r>
                  <a:rPr lang="en-US" dirty="0"/>
                  <a:t> is the risk of misclassification of the k-</a:t>
                </a:r>
                <a:r>
                  <a:rPr lang="en-US" dirty="0" err="1"/>
                  <a:t>th</a:t>
                </a:r>
                <a:r>
                  <a:rPr lang="en-US" dirty="0"/>
                  <a:t> validation sample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𝑘</m:t>
                        </m:r>
                      </m:sub>
                    </m:sSub>
                    <m:r>
                      <a:rPr lang="en-US" b="0" i="0" dirty="0" smtClean="0">
                        <a:latin typeface="Cambria Math" panose="02040503050406030204" pitchFamily="18" charset="0"/>
                      </a:rPr>
                      <m:t>, </m:t>
                    </m:r>
                    <m:sSup>
                      <m:sSupPr>
                        <m:ctrlPr>
                          <a:rPr lang="en-US" b="0" i="0" dirty="0" smtClean="0">
                            <a:latin typeface="Cambria Math" panose="02040503050406030204" pitchFamily="18" charset="0"/>
                          </a:rPr>
                        </m:ctrlPr>
                      </m:sSupPr>
                      <m:e>
                        <m:r>
                          <m:rPr>
                            <m:sty m:val="p"/>
                          </m:rPr>
                          <a:rPr lang="en-US" b="0" i="0" dirty="0" smtClean="0">
                            <a:latin typeface="Cambria Math" panose="02040503050406030204" pitchFamily="18" charset="0"/>
                          </a:rPr>
                          <m:t>r</m:t>
                        </m:r>
                      </m:e>
                      <m:sup>
                        <m:r>
                          <a:rPr lang="en-US" b="0" i="0" dirty="0" smtClean="0">
                            <a:latin typeface="Cambria Math" panose="02040503050406030204" pitchFamily="18" charset="0"/>
                          </a:rPr>
                          <m:t>2</m:t>
                        </m:r>
                      </m:sup>
                    </m:sSup>
                    <m:d>
                      <m:dPr>
                        <m:ctrlPr>
                          <a:rPr lang="en-US" b="0" i="0" dirty="0" smtClean="0">
                            <a:latin typeface="Cambria Math" panose="02040503050406030204" pitchFamily="18" charset="0"/>
                          </a:rPr>
                        </m:ctrlPr>
                      </m:dPr>
                      <m:e>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k</m:t>
                            </m:r>
                          </m:sub>
                        </m:sSub>
                        <m:sSub>
                          <m:sSubPr>
                            <m:ctrlPr>
                              <a:rPr lang="en-US" b="0" i="0" dirty="0" smtClean="0">
                                <a:latin typeface="Cambria Math" panose="02040503050406030204" pitchFamily="18" charset="0"/>
                                <a:ea typeface="Cambria Math" panose="02040503050406030204" pitchFamily="18" charset="0"/>
                              </a:rPr>
                            </m:ctrlPr>
                          </m:sSubPr>
                          <m:e>
                            <m:r>
                              <m:rPr>
                                <m:sty m:val="p"/>
                              </m:rPr>
                              <a:rPr lang="en-US" dirty="0">
                                <a:latin typeface="Cambria Math" panose="02040503050406030204" pitchFamily="18" charset="0"/>
                                <a:ea typeface="Cambria Math" panose="02040503050406030204" pitchFamily="18" charset="0"/>
                              </a:rPr>
                              <m:t>μ</m:t>
                            </m:r>
                          </m:e>
                          <m:sub>
                            <m:r>
                              <m:rPr>
                                <m:sty m:val="p"/>
                              </m:rPr>
                              <a:rPr lang="en-US" b="0" i="0" dirty="0" smtClean="0">
                                <a:latin typeface="Cambria Math" panose="02040503050406030204" pitchFamily="18" charset="0"/>
                                <a:ea typeface="Cambria Math" panose="02040503050406030204" pitchFamily="18" charset="0"/>
                              </a:rPr>
                              <m:t>lk</m:t>
                            </m:r>
                          </m:sub>
                        </m:sSub>
                      </m:e>
                    </m:d>
                  </m:oMath>
                </a14:m>
                <a:r>
                  <a:rPr lang="en-US" dirty="0"/>
                  <a:t> is the squared Mahalanobis distance between the sample and the sample mean of its true class. The denominator is the squared Mahalanobis distance between the sample and the center of the closest wrong class. </a:t>
                </a:r>
              </a:p>
              <a:p>
                <a:pPr lvl="2"/>
                <a:r>
                  <a:rPr lang="en-US" dirty="0"/>
                  <a:t>Mahalanobis is the measured distance between a point and a distribution. Commonly used to find multivariate outliers. </a:t>
                </a:r>
              </a:p>
              <a:p>
                <a:pPr marL="0" indent="0">
                  <a:buNone/>
                </a:pPr>
                <a:endParaRPr lang="en-US" dirty="0"/>
              </a:p>
              <a:p>
                <a:pPr lvl="1"/>
                <a:endParaRPr lang="en-US" dirty="0"/>
              </a:p>
            </p:txBody>
          </p:sp>
        </mc:Choice>
        <mc:Fallback>
          <p:sp>
            <p:nvSpPr>
              <p:cNvPr id="3" name="Text Placeholder 2">
                <a:extLst>
                  <a:ext uri="{FF2B5EF4-FFF2-40B4-BE49-F238E27FC236}">
                    <a16:creationId xmlns:a16="http://schemas.microsoft.com/office/drawing/2014/main" id="{5FACE0E6-392F-604B-BEEA-1EB63BE89296}"/>
                  </a:ext>
                </a:extLst>
              </p:cNvPr>
              <p:cNvSpPr>
                <a:spLocks noGrp="1" noRot="1" noChangeAspect="1" noMove="1" noResize="1" noEditPoints="1" noAdjustHandles="1" noChangeArrowheads="1" noChangeShapeType="1" noTextEdit="1"/>
              </p:cNvSpPr>
              <p:nvPr>
                <p:ph type="body" sz="quarter" idx="12"/>
              </p:nvPr>
            </p:nvSpPr>
            <p:spPr>
              <a:xfrm>
                <a:off x="227013" y="1709351"/>
                <a:ext cx="6201793" cy="4384542"/>
              </a:xfrm>
              <a:blipFill>
                <a:blip r:embed="rId4"/>
                <a:stretch>
                  <a:fillRect l="-409" t="-289" r="-102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F5181C0-AD31-A844-8E7C-EEC599FF98D5}"/>
              </a:ext>
            </a:extLst>
          </p:cNvPr>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a:extLst>
              <a:ext uri="{FF2B5EF4-FFF2-40B4-BE49-F238E27FC236}">
                <a16:creationId xmlns:a16="http://schemas.microsoft.com/office/drawing/2014/main" id="{3C40C04C-9312-1C46-A2A9-340CE07043E8}"/>
              </a:ext>
            </a:extLst>
          </p:cNvPr>
          <p:cNvSpPr>
            <a:spLocks noGrp="1"/>
          </p:cNvSpPr>
          <p:nvPr>
            <p:ph type="title"/>
          </p:nvPr>
        </p:nvSpPr>
        <p:spPr/>
        <p:txBody>
          <a:bodyPr/>
          <a:lstStyle/>
          <a:p>
            <a:r>
              <a:rPr lang="en-US" dirty="0"/>
              <a:t>Materials and Methods</a:t>
            </a:r>
          </a:p>
        </p:txBody>
      </p:sp>
      <p:sp>
        <p:nvSpPr>
          <p:cNvPr id="5" name="Text Placeholder 4">
            <a:extLst>
              <a:ext uri="{FF2B5EF4-FFF2-40B4-BE49-F238E27FC236}">
                <a16:creationId xmlns:a16="http://schemas.microsoft.com/office/drawing/2014/main" id="{139417FF-B1E4-D744-8328-973E773938CC}"/>
              </a:ext>
            </a:extLst>
          </p:cNvPr>
          <p:cNvSpPr>
            <a:spLocks noGrp="1"/>
          </p:cNvSpPr>
          <p:nvPr>
            <p:ph type="body" sz="quarter" idx="13"/>
          </p:nvPr>
        </p:nvSpPr>
        <p:spPr/>
        <p:txBody>
          <a:bodyPr/>
          <a:lstStyle/>
          <a:p>
            <a:r>
              <a:rPr lang="en-US" dirty="0"/>
              <a:t>Classification Models - SPA</a:t>
            </a:r>
          </a:p>
        </p:txBody>
      </p:sp>
    </p:spTree>
    <p:extLst>
      <p:ext uri="{BB962C8B-B14F-4D97-AF65-F5344CB8AC3E}">
        <p14:creationId xmlns:p14="http://schemas.microsoft.com/office/powerpoint/2010/main" val="10288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ACE0E6-392F-604B-BEEA-1EB63BE89296}"/>
              </a:ext>
            </a:extLst>
          </p:cNvPr>
          <p:cNvSpPr>
            <a:spLocks noGrp="1"/>
          </p:cNvSpPr>
          <p:nvPr>
            <p:ph type="body" sz="quarter" idx="12"/>
          </p:nvPr>
        </p:nvSpPr>
        <p:spPr>
          <a:xfrm>
            <a:off x="227013" y="1709351"/>
            <a:ext cx="8319338" cy="4384542"/>
          </a:xfrm>
        </p:spPr>
        <p:txBody>
          <a:bodyPr/>
          <a:lstStyle/>
          <a:p>
            <a:r>
              <a:rPr lang="en-US" dirty="0"/>
              <a:t>Smith-Waterman (SW) algorithm evaluates each spectral variable according to its discriminability with respect to the classes under discrimination. </a:t>
            </a:r>
          </a:p>
          <a:p>
            <a:pPr lvl="1"/>
            <a:r>
              <a:rPr lang="en-US" dirty="0"/>
              <a:t>A spectrum variable is selected with the largest discriminability and leave-one-out cross validation is performed. The variables that are highly correlated are discarded.  </a:t>
            </a:r>
          </a:p>
          <a:p>
            <a:r>
              <a:rPr lang="en-US" dirty="0"/>
              <a:t>Genetic Algorithm (GA) generates solutions to optimization and search problems. </a:t>
            </a:r>
          </a:p>
          <a:p>
            <a:pPr lvl="1"/>
            <a:r>
              <a:rPr lang="en-US" dirty="0"/>
              <a:t>Algorithm encodes variables in the form of binary strings (0s and 1s) termed chromosomes.</a:t>
            </a:r>
          </a:p>
          <a:p>
            <a:pPr lvl="1"/>
            <a:r>
              <a:rPr lang="en-US" dirty="0"/>
              <a:t>Each gene of the chromosome is related to one of the variables. When the gene is 1, the corresponding variables are included in the classification model.  </a:t>
            </a:r>
          </a:p>
          <a:p>
            <a:pPr lvl="1"/>
            <a:r>
              <a:rPr lang="en-US" dirty="0"/>
              <a:t>The algorithm starts with a random generated population and through evaluation individuals are stochastically selected and modified to form a new population. </a:t>
            </a:r>
          </a:p>
          <a:p>
            <a:pPr lvl="1"/>
            <a:r>
              <a:rPr lang="en-US" dirty="0"/>
              <a:t>The routine was carried out over 100 generations with 200 chromosomes until the best solution resulted from 3 realizations. </a:t>
            </a:r>
          </a:p>
        </p:txBody>
      </p:sp>
      <p:sp>
        <p:nvSpPr>
          <p:cNvPr id="2" name="Slide Number Placeholder 1">
            <a:extLst>
              <a:ext uri="{FF2B5EF4-FFF2-40B4-BE49-F238E27FC236}">
                <a16:creationId xmlns:a16="http://schemas.microsoft.com/office/drawing/2014/main" id="{8F5181C0-AD31-A844-8E7C-EEC599FF98D5}"/>
              </a:ext>
            </a:extLst>
          </p:cNvPr>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a:extLst>
              <a:ext uri="{FF2B5EF4-FFF2-40B4-BE49-F238E27FC236}">
                <a16:creationId xmlns:a16="http://schemas.microsoft.com/office/drawing/2014/main" id="{3C40C04C-9312-1C46-A2A9-340CE07043E8}"/>
              </a:ext>
            </a:extLst>
          </p:cNvPr>
          <p:cNvSpPr>
            <a:spLocks noGrp="1"/>
          </p:cNvSpPr>
          <p:nvPr>
            <p:ph type="title"/>
          </p:nvPr>
        </p:nvSpPr>
        <p:spPr/>
        <p:txBody>
          <a:bodyPr/>
          <a:lstStyle/>
          <a:p>
            <a:r>
              <a:rPr lang="en-US" dirty="0"/>
              <a:t>Materials and Methods</a:t>
            </a:r>
          </a:p>
        </p:txBody>
      </p:sp>
      <p:sp>
        <p:nvSpPr>
          <p:cNvPr id="5" name="Text Placeholder 4">
            <a:extLst>
              <a:ext uri="{FF2B5EF4-FFF2-40B4-BE49-F238E27FC236}">
                <a16:creationId xmlns:a16="http://schemas.microsoft.com/office/drawing/2014/main" id="{139417FF-B1E4-D744-8328-973E773938CC}"/>
              </a:ext>
            </a:extLst>
          </p:cNvPr>
          <p:cNvSpPr>
            <a:spLocks noGrp="1"/>
          </p:cNvSpPr>
          <p:nvPr>
            <p:ph type="body" sz="quarter" idx="13"/>
          </p:nvPr>
        </p:nvSpPr>
        <p:spPr/>
        <p:txBody>
          <a:bodyPr/>
          <a:lstStyle/>
          <a:p>
            <a:r>
              <a:rPr lang="en-US" dirty="0"/>
              <a:t>Classification Models – SW and GA</a:t>
            </a:r>
          </a:p>
        </p:txBody>
      </p:sp>
    </p:spTree>
    <p:extLst>
      <p:ext uri="{BB962C8B-B14F-4D97-AF65-F5344CB8AC3E}">
        <p14:creationId xmlns:p14="http://schemas.microsoft.com/office/powerpoint/2010/main" val="219498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1459A8-E5C0-124A-98FC-96CF5394B26F}"/>
              </a:ext>
            </a:extLst>
          </p:cNvPr>
          <p:cNvPicPr>
            <a:picLocks noChangeAspect="1"/>
          </p:cNvPicPr>
          <p:nvPr/>
        </p:nvPicPr>
        <p:blipFill rotWithShape="1">
          <a:blip r:embed="rId2"/>
          <a:srcRect t="32495" b="33898"/>
          <a:stretch/>
        </p:blipFill>
        <p:spPr>
          <a:xfrm>
            <a:off x="5463621" y="2436293"/>
            <a:ext cx="2710797" cy="1828800"/>
          </a:xfrm>
          <a:prstGeom prst="rect">
            <a:avLst/>
          </a:prstGeom>
        </p:spPr>
      </p:pic>
      <p:pic>
        <p:nvPicPr>
          <p:cNvPr id="10" name="Picture 9">
            <a:extLst>
              <a:ext uri="{FF2B5EF4-FFF2-40B4-BE49-F238E27FC236}">
                <a16:creationId xmlns:a16="http://schemas.microsoft.com/office/drawing/2014/main" id="{14E14476-A0AC-514A-8DFA-452D78CAAF2C}"/>
              </a:ext>
            </a:extLst>
          </p:cNvPr>
          <p:cNvPicPr>
            <a:picLocks noChangeAspect="1"/>
          </p:cNvPicPr>
          <p:nvPr/>
        </p:nvPicPr>
        <p:blipFill rotWithShape="1">
          <a:blip r:embed="rId2"/>
          <a:srcRect t="62988"/>
          <a:stretch/>
        </p:blipFill>
        <p:spPr>
          <a:xfrm>
            <a:off x="5463621" y="4265093"/>
            <a:ext cx="2461406" cy="1828800"/>
          </a:xfrm>
          <a:prstGeom prst="rect">
            <a:avLst/>
          </a:prstGeom>
        </p:spPr>
      </p:pic>
      <p:pic>
        <p:nvPicPr>
          <p:cNvPr id="11" name="Picture 10">
            <a:extLst>
              <a:ext uri="{FF2B5EF4-FFF2-40B4-BE49-F238E27FC236}">
                <a16:creationId xmlns:a16="http://schemas.microsoft.com/office/drawing/2014/main" id="{2D3D5C21-B983-4143-B5E5-4717216C1D4B}"/>
              </a:ext>
            </a:extLst>
          </p:cNvPr>
          <p:cNvPicPr>
            <a:picLocks noChangeAspect="1"/>
          </p:cNvPicPr>
          <p:nvPr/>
        </p:nvPicPr>
        <p:blipFill rotWithShape="1">
          <a:blip r:embed="rId2"/>
          <a:srcRect b="67369"/>
          <a:stretch/>
        </p:blipFill>
        <p:spPr>
          <a:xfrm>
            <a:off x="5463621" y="607493"/>
            <a:ext cx="2791886" cy="1828800"/>
          </a:xfrm>
          <a:prstGeom prst="rect">
            <a:avLst/>
          </a:prstGeom>
        </p:spPr>
      </p:pic>
      <p:sp>
        <p:nvSpPr>
          <p:cNvPr id="2" name="Slide Number Placeholder 1">
            <a:extLst>
              <a:ext uri="{FF2B5EF4-FFF2-40B4-BE49-F238E27FC236}">
                <a16:creationId xmlns:a16="http://schemas.microsoft.com/office/drawing/2014/main" id="{8AA79981-D18B-D449-9453-51665E2644F1}"/>
              </a:ext>
            </a:extLst>
          </p:cNvPr>
          <p:cNvSpPr>
            <a:spLocks noGrp="1"/>
          </p:cNvSpPr>
          <p:nvPr>
            <p:ph type="sldNum" sz="quarter" idx="15"/>
          </p:nvPr>
        </p:nvSpPr>
        <p:spPr/>
        <p:txBody>
          <a:bodyPr/>
          <a:lstStyle/>
          <a:p>
            <a:fld id="{12342C3A-DD85-7843-B416-BD52AB030D59}" type="slidenum">
              <a:rPr lang="en-US" smtClean="0"/>
              <a:pPr/>
              <a:t>9</a:t>
            </a:fld>
            <a:endParaRPr lang="en-US" dirty="0"/>
          </a:p>
        </p:txBody>
      </p:sp>
      <p:sp>
        <p:nvSpPr>
          <p:cNvPr id="3" name="Text Placeholder 2">
            <a:extLst>
              <a:ext uri="{FF2B5EF4-FFF2-40B4-BE49-F238E27FC236}">
                <a16:creationId xmlns:a16="http://schemas.microsoft.com/office/drawing/2014/main" id="{A1A9D0A1-F534-EA45-8A3C-E7567A0D86B8}"/>
              </a:ext>
            </a:extLst>
          </p:cNvPr>
          <p:cNvSpPr>
            <a:spLocks noGrp="1"/>
          </p:cNvSpPr>
          <p:nvPr>
            <p:ph type="body" sz="quarter" idx="12"/>
          </p:nvPr>
        </p:nvSpPr>
        <p:spPr/>
        <p:txBody>
          <a:bodyPr/>
          <a:lstStyle/>
          <a:p>
            <a:r>
              <a:rPr lang="en-US" dirty="0"/>
              <a:t>Wavenumber: the number of waves per unit distance between probes. </a:t>
            </a:r>
          </a:p>
          <a:p>
            <a:r>
              <a:rPr lang="en-US" dirty="0"/>
              <a:t>Typical absorption bands are found between 1800 and 650 cm-1</a:t>
            </a:r>
          </a:p>
          <a:p>
            <a:pPr lvl="1"/>
            <a:r>
              <a:rPr lang="en-US" dirty="0"/>
              <a:t>Peaks are at 1430, 875, and 712 cm-1</a:t>
            </a:r>
          </a:p>
          <a:p>
            <a:r>
              <a:rPr lang="en-US" dirty="0"/>
              <a:t>Spectra for papers 1 and 2 are similar but the recycled paper is different especially between 1500 cm-1 and 1300 cm-1. </a:t>
            </a:r>
          </a:p>
          <a:p>
            <a:pPr lvl="1"/>
            <a:r>
              <a:rPr lang="en-US" dirty="0"/>
              <a:t>This is associated with the cellulose bands of the paper. </a:t>
            </a:r>
          </a:p>
          <a:p>
            <a:endParaRPr lang="en-US" dirty="0"/>
          </a:p>
        </p:txBody>
      </p:sp>
      <p:sp>
        <p:nvSpPr>
          <p:cNvPr id="4" name="Title 3">
            <a:extLst>
              <a:ext uri="{FF2B5EF4-FFF2-40B4-BE49-F238E27FC236}">
                <a16:creationId xmlns:a16="http://schemas.microsoft.com/office/drawing/2014/main" id="{F482AB56-97B9-404A-97D2-806FE8630503}"/>
              </a:ext>
            </a:extLst>
          </p:cNvPr>
          <p:cNvSpPr>
            <a:spLocks noGrp="1"/>
          </p:cNvSpPr>
          <p:nvPr>
            <p:ph type="title"/>
          </p:nvPr>
        </p:nvSpPr>
        <p:spPr/>
        <p:txBody>
          <a:bodyPr/>
          <a:lstStyle/>
          <a:p>
            <a:r>
              <a:rPr lang="en-US" dirty="0"/>
              <a:t>Results and Discussion</a:t>
            </a:r>
          </a:p>
        </p:txBody>
      </p:sp>
    </p:spTree>
    <p:extLst>
      <p:ext uri="{BB962C8B-B14F-4D97-AF65-F5344CB8AC3E}">
        <p14:creationId xmlns:p14="http://schemas.microsoft.com/office/powerpoint/2010/main" val="2807752252"/>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38894</TotalTime>
  <Words>1053</Words>
  <Application>Microsoft Macintosh PowerPoint</Application>
  <PresentationFormat>On-screen Show (4:3)</PresentationFormat>
  <Paragraphs>106</Paragraphs>
  <Slides>15</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15</vt:i4>
      </vt:variant>
    </vt:vector>
  </HeadingPairs>
  <TitlesOfParts>
    <vt:vector size="29" baseType="lpstr">
      <vt:lpstr>Arial</vt:lpstr>
      <vt:lpstr>Calibri</vt:lpstr>
      <vt:lpstr>Cambria Math</vt:lpstr>
      <vt:lpstr>Century Gothic</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Linear Discriminate Analysis</vt:lpstr>
      <vt:lpstr>Introduction</vt:lpstr>
      <vt:lpstr>Introduction</vt:lpstr>
      <vt:lpstr>Materials and Methods</vt:lpstr>
      <vt:lpstr>Materials and Methods</vt:lpstr>
      <vt:lpstr>Materials and Methods</vt:lpstr>
      <vt:lpstr>Materials and Methods</vt:lpstr>
      <vt:lpstr>Results and Discussion</vt:lpstr>
      <vt:lpstr>Results and Discussion</vt:lpstr>
      <vt:lpstr>Results and Discussion</vt:lpstr>
      <vt:lpstr>Conclusion</vt:lpstr>
      <vt:lpstr>Comments about Paper</vt:lpstr>
      <vt:lpstr>Thank you</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Daniel Kadyrov</cp:lastModifiedBy>
  <cp:revision>972</cp:revision>
  <cp:lastPrinted>2016-08-09T14:57:31Z</cp:lastPrinted>
  <dcterms:created xsi:type="dcterms:W3CDTF">2013-11-01T14:42:31Z</dcterms:created>
  <dcterms:modified xsi:type="dcterms:W3CDTF">2020-02-10T22:38:10Z</dcterms:modified>
</cp:coreProperties>
</file>