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66" r:id="rId2"/>
    <p:sldId id="370" r:id="rId3"/>
    <p:sldId id="371" r:id="rId4"/>
    <p:sldId id="372" r:id="rId5"/>
    <p:sldId id="373" r:id="rId6"/>
    <p:sldId id="374" r:id="rId7"/>
    <p:sldId id="375" r:id="rId8"/>
    <p:sldId id="37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54B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7" autoAdjust="0"/>
    <p:restoredTop sz="96562" autoAdjust="0"/>
  </p:normalViewPr>
  <p:slideViewPr>
    <p:cSldViewPr>
      <p:cViewPr varScale="1">
        <p:scale>
          <a:sx n="97" d="100"/>
          <a:sy n="97" d="100"/>
        </p:scale>
        <p:origin x="-89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390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832AA-C456-425F-804B-8DDA5CEF2A0A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1C810-2F65-457A-916D-8A85BF1406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57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91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75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309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01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061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11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732" name="Picture 1148" descr="Powerpoint"/>
          <p:cNvPicPr>
            <a:picLocks noChangeAspect="1" noChangeArrowheads="1"/>
          </p:cNvPicPr>
          <p:nvPr userDrawn="1"/>
        </p:nvPicPr>
        <p:blipFill>
          <a:blip r:embed="rId2" cstate="print"/>
          <a:srcRect l="276" r="29376"/>
          <a:stretch>
            <a:fillRect/>
          </a:stretch>
        </p:blipFill>
        <p:spPr bwMode="auto">
          <a:xfrm>
            <a:off x="0" y="2036763"/>
            <a:ext cx="9144000" cy="26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58750" y="1473200"/>
            <a:ext cx="8369300" cy="487363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8612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57925" y="5070475"/>
            <a:ext cx="2438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600">
                <a:solidFill>
                  <a:srgbClr val="777777"/>
                </a:solidFill>
              </a:defRPr>
            </a:lvl1pPr>
          </a:lstStyle>
          <a:p>
            <a:fld id="{21F7A026-000E-4722-ACC0-CD33932DE17E}" type="datetime4">
              <a:rPr lang="en-US"/>
              <a:pPr/>
              <a:t>September 4, 2019</a:t>
            </a:fld>
            <a:endParaRPr lang="en-US" dirty="0"/>
          </a:p>
        </p:txBody>
      </p:sp>
      <p:pic>
        <p:nvPicPr>
          <p:cNvPr id="68679" name="Picture 1095" descr="topbluedk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75"/>
            <a:ext cx="9144000" cy="374650"/>
          </a:xfrm>
          <a:prstGeom prst="rect">
            <a:avLst/>
          </a:prstGeom>
          <a:solidFill>
            <a:srgbClr val="013161"/>
          </a:solidFill>
        </p:spPr>
      </p:pic>
      <p:sp>
        <p:nvSpPr>
          <p:cNvPr id="6861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886325" y="2574925"/>
            <a:ext cx="3522663" cy="2119313"/>
          </a:xfrm>
        </p:spPr>
        <p:txBody>
          <a:bodyPr lIns="0" tIns="0" rIns="0" bIns="0"/>
          <a:lstStyle>
            <a:lvl1pPr marL="0" indent="0">
              <a:lnSpc>
                <a:spcPts val="3900"/>
              </a:lnSpc>
              <a:buFont typeface="Wingdings" pitchFamily="2" charset="2"/>
              <a:buNone/>
              <a:defRPr sz="1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Presented by:</a:t>
            </a:r>
            <a:br>
              <a:rPr lang="en-US"/>
            </a:br>
            <a:r>
              <a:rPr lang="en-US"/>
              <a:t>John Doe, Vice President,</a:t>
            </a:r>
            <a:br>
              <a:rPr lang="en-US"/>
            </a:br>
            <a:r>
              <a:rPr lang="en-US"/>
              <a:t>Market Research</a:t>
            </a:r>
          </a:p>
        </p:txBody>
      </p:sp>
      <p:sp>
        <p:nvSpPr>
          <p:cNvPr id="68683" name="Line 1099"/>
          <p:cNvSpPr>
            <a:spLocks noChangeShapeType="1"/>
          </p:cNvSpPr>
          <p:nvPr userDrawn="1"/>
        </p:nvSpPr>
        <p:spPr bwMode="ltGray">
          <a:xfrm>
            <a:off x="0" y="4648200"/>
            <a:ext cx="9144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8684" name="Line 1100"/>
          <p:cNvSpPr>
            <a:spLocks noChangeShapeType="1"/>
          </p:cNvSpPr>
          <p:nvPr userDrawn="1"/>
        </p:nvSpPr>
        <p:spPr bwMode="ltGray">
          <a:xfrm>
            <a:off x="-4763" y="2246313"/>
            <a:ext cx="9144001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8731" name="Rectangle 1147"/>
          <p:cNvSpPr>
            <a:spLocks noChangeArrowheads="1"/>
          </p:cNvSpPr>
          <p:nvPr userDrawn="1"/>
        </p:nvSpPr>
        <p:spPr bwMode="auto">
          <a:xfrm>
            <a:off x="0" y="0"/>
            <a:ext cx="9144000" cy="371475"/>
          </a:xfrm>
          <a:prstGeom prst="rect">
            <a:avLst/>
          </a:prstGeom>
          <a:solidFill>
            <a:srgbClr val="2767A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8734" name="Rectangle 1150"/>
          <p:cNvSpPr>
            <a:spLocks noChangeArrowheads="1"/>
          </p:cNvSpPr>
          <p:nvPr userDrawn="1"/>
        </p:nvSpPr>
        <p:spPr bwMode="auto">
          <a:xfrm>
            <a:off x="0" y="6521450"/>
            <a:ext cx="9144000" cy="336550"/>
          </a:xfrm>
          <a:prstGeom prst="rect">
            <a:avLst/>
          </a:prstGeom>
          <a:solidFill>
            <a:srgbClr val="2767A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8735" name="Rectangle 1151"/>
          <p:cNvSpPr>
            <a:spLocks noChangeArrowheads="1"/>
          </p:cNvSpPr>
          <p:nvPr userDrawn="1"/>
        </p:nvSpPr>
        <p:spPr bwMode="auto">
          <a:xfrm>
            <a:off x="0" y="6446838"/>
            <a:ext cx="9144000" cy="231775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8736" name="Rectangle 1152"/>
          <p:cNvSpPr>
            <a:spLocks noChangeArrowheads="1"/>
          </p:cNvSpPr>
          <p:nvPr userDrawn="1"/>
        </p:nvSpPr>
        <p:spPr bwMode="auto">
          <a:xfrm>
            <a:off x="0" y="255588"/>
            <a:ext cx="9144000" cy="231775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F2A71773-2138-425B-A157-710E0FAA29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0025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84835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fld id="{54AB7A06-5DD6-40BC-9D3C-43E630F2A49C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715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762000"/>
            <a:ext cx="43053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762000"/>
            <a:ext cx="43053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76400" y="6454775"/>
            <a:ext cx="6400800" cy="203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xfrm>
            <a:off x="-1588" y="6456363"/>
            <a:ext cx="1601788" cy="1984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FFFFFF"/>
                </a:solidFill>
              </a:rPr>
              <a:t>8/27/2002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A258E-A8D1-47B4-9166-C9B04AB6570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5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37600" y="6248400"/>
            <a:ext cx="406400" cy="311150"/>
          </a:xfrm>
        </p:spPr>
        <p:txBody>
          <a:bodyPr/>
          <a:lstStyle>
            <a:lvl1pPr>
              <a:defRPr/>
            </a:lvl1pPr>
          </a:lstStyle>
          <a:p>
            <a:pPr algn="r"/>
            <a:fld id="{30E4B33F-FAE9-45EA-9857-781CA2CDDF00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fld id="{797540D0-CAD8-4963-BD94-FC94250AFAC8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733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76400"/>
            <a:ext cx="3733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1706BF-CFA7-4BA7-B5A0-616562AAFB7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fld id="{49AA030A-8914-4D99-A5ED-9C51EB15E62D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86F10B-3AE0-4D44-9287-37132B07356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5CC6C2-2D15-4F02-A7B6-6F5B84B791F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E166E2-CAA5-4F40-9778-E61CBEE36E4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FD531A-B36C-42D4-B187-F89614E247E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92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7620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24875" y="6229350"/>
            <a:ext cx="406400" cy="311150"/>
          </a:xfrm>
          <a:prstGeom prst="rect">
            <a:avLst/>
          </a:prstGeom>
          <a:noFill/>
          <a:ln w="9525">
            <a:solidFill>
              <a:srgbClr val="144C76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rgbClr val="1D4683"/>
                </a:solidFill>
                <a:latin typeface="Arial Black" pitchFamily="34" charset="0"/>
              </a:defRPr>
            </a:lvl1pPr>
          </a:lstStyle>
          <a:p>
            <a:fld id="{2B56304C-5BF0-4A9C-B47F-0DB487DA546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304800" y="1219200"/>
            <a:ext cx="426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  <a:buClr>
                <a:srgbClr val="FF9933"/>
              </a:buClr>
              <a:buFont typeface="Wingdings" pitchFamily="2" charset="2"/>
              <a:buNone/>
            </a:pPr>
            <a:endParaRPr lang="en-US" sz="2000" dirty="0">
              <a:solidFill>
                <a:srgbClr val="F2F2F2"/>
              </a:solidFill>
            </a:endParaRPr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ltGray">
          <a:xfrm>
            <a:off x="-4763" y="6700838"/>
            <a:ext cx="9144001" cy="0"/>
          </a:xfrm>
          <a:prstGeom prst="line">
            <a:avLst/>
          </a:prstGeom>
          <a:noFill/>
          <a:ln w="6350">
            <a:solidFill>
              <a:srgbClr val="004D7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54" name="Rectangle 130"/>
          <p:cNvSpPr>
            <a:spLocks noChangeArrowheads="1"/>
          </p:cNvSpPr>
          <p:nvPr/>
        </p:nvSpPr>
        <p:spPr bwMode="auto">
          <a:xfrm>
            <a:off x="-4763" y="6784975"/>
            <a:ext cx="9148763" cy="73025"/>
          </a:xfrm>
          <a:prstGeom prst="rect">
            <a:avLst/>
          </a:prstGeom>
          <a:solidFill>
            <a:srgbClr val="2767A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156" name="Picture 132" descr="Powerpoint"/>
          <p:cNvPicPr>
            <a:picLocks noChangeAspect="1" noChangeArrowheads="1"/>
          </p:cNvPicPr>
          <p:nvPr/>
        </p:nvPicPr>
        <p:blipFill>
          <a:blip r:embed="rId14" cstate="print"/>
          <a:srcRect l="17302" t="19307" b="55693"/>
          <a:stretch>
            <a:fillRect/>
          </a:stretch>
        </p:blipFill>
        <p:spPr bwMode="auto">
          <a:xfrm>
            <a:off x="0" y="0"/>
            <a:ext cx="9144000" cy="371475"/>
          </a:xfrm>
          <a:prstGeom prst="rect">
            <a:avLst/>
          </a:prstGeom>
          <a:noFill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ts val="3200"/>
        </a:lnSpc>
        <a:spcBef>
          <a:spcPts val="1400"/>
        </a:spcBef>
        <a:spcAft>
          <a:spcPct val="0"/>
        </a:spcAft>
        <a:buClr>
          <a:srgbClr val="1D4683"/>
        </a:buClr>
        <a:buSzPct val="65000"/>
        <a:buFont typeface="Wingdings" pitchFamily="2" charset="2"/>
        <a:buChar char="n"/>
        <a:defRPr sz="2100" b="1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ts val="2800"/>
        </a:lnSpc>
        <a:spcBef>
          <a:spcPts val="1200"/>
        </a:spcBef>
        <a:spcAft>
          <a:spcPct val="0"/>
        </a:spcAft>
        <a:buClr>
          <a:srgbClr val="4D4D4D"/>
        </a:buClr>
        <a:buSzPct val="50000"/>
        <a:buFont typeface="Times New Roman" pitchFamily="18" charset="0"/>
        <a:buChar char="►"/>
        <a:defRPr sz="1900" b="1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lnSpc>
          <a:spcPts val="2800"/>
        </a:lnSpc>
        <a:spcBef>
          <a:spcPts val="1200"/>
        </a:spcBef>
        <a:spcAft>
          <a:spcPct val="0"/>
        </a:spcAft>
        <a:buChar char="•"/>
        <a:defRPr b="1"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lnSpc>
          <a:spcPts val="2800"/>
        </a:lnSpc>
        <a:spcBef>
          <a:spcPts val="1200"/>
        </a:spcBef>
        <a:spcAft>
          <a:spcPct val="0"/>
        </a:spcAft>
        <a:buChar char="–"/>
        <a:defRPr sz="1600" b="1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lnSpc>
          <a:spcPts val="2800"/>
        </a:lnSpc>
        <a:spcBef>
          <a:spcPts val="1200"/>
        </a:spcBef>
        <a:spcAft>
          <a:spcPct val="0"/>
        </a:spcAft>
        <a:buChar char="»"/>
        <a:defRPr sz="1600" b="1">
          <a:solidFill>
            <a:srgbClr val="4D4D4D"/>
          </a:solidFill>
          <a:latin typeface="+mn-lt"/>
        </a:defRPr>
      </a:lvl5pPr>
      <a:lvl6pPr marL="2514600" indent="-228600" algn="l" rtl="0" eaLnBrk="0" fontAlgn="base" hangingPunct="0">
        <a:lnSpc>
          <a:spcPts val="2800"/>
        </a:lnSpc>
        <a:spcBef>
          <a:spcPts val="1200"/>
        </a:spcBef>
        <a:spcAft>
          <a:spcPct val="0"/>
        </a:spcAft>
        <a:buChar char="»"/>
        <a:defRPr sz="1600" b="1">
          <a:solidFill>
            <a:srgbClr val="4D4D4D"/>
          </a:solidFill>
          <a:latin typeface="+mn-lt"/>
        </a:defRPr>
      </a:lvl6pPr>
      <a:lvl7pPr marL="2971800" indent="-228600" algn="l" rtl="0" eaLnBrk="0" fontAlgn="base" hangingPunct="0">
        <a:lnSpc>
          <a:spcPts val="2800"/>
        </a:lnSpc>
        <a:spcBef>
          <a:spcPts val="1200"/>
        </a:spcBef>
        <a:spcAft>
          <a:spcPct val="0"/>
        </a:spcAft>
        <a:buChar char="»"/>
        <a:defRPr sz="1600" b="1">
          <a:solidFill>
            <a:srgbClr val="4D4D4D"/>
          </a:solidFill>
          <a:latin typeface="+mn-lt"/>
        </a:defRPr>
      </a:lvl7pPr>
      <a:lvl8pPr marL="3429000" indent="-228600" algn="l" rtl="0" eaLnBrk="0" fontAlgn="base" hangingPunct="0">
        <a:lnSpc>
          <a:spcPts val="2800"/>
        </a:lnSpc>
        <a:spcBef>
          <a:spcPts val="1200"/>
        </a:spcBef>
        <a:spcAft>
          <a:spcPct val="0"/>
        </a:spcAft>
        <a:buChar char="»"/>
        <a:defRPr sz="1600" b="1">
          <a:solidFill>
            <a:srgbClr val="4D4D4D"/>
          </a:solidFill>
          <a:latin typeface="+mn-lt"/>
        </a:defRPr>
      </a:lvl8pPr>
      <a:lvl9pPr marL="3886200" indent="-228600" algn="l" rtl="0" eaLnBrk="0" fontAlgn="base" hangingPunct="0">
        <a:lnSpc>
          <a:spcPts val="2800"/>
        </a:lnSpc>
        <a:spcBef>
          <a:spcPts val="1200"/>
        </a:spcBef>
        <a:spcAft>
          <a:spcPct val="0"/>
        </a:spcAft>
        <a:buChar char="»"/>
        <a:defRPr sz="1600" b="1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24875" y="6229350"/>
            <a:ext cx="406400" cy="311150"/>
          </a:xfrm>
        </p:spPr>
        <p:txBody>
          <a:bodyPr/>
          <a:lstStyle/>
          <a:p>
            <a:pPr algn="ctr"/>
            <a:fld id="{30E4B33F-FAE9-45EA-9857-781CA2CDDF00}" type="slidenum">
              <a:rPr lang="en-US" smtClean="0"/>
              <a:pPr algn="ctr"/>
              <a:t>1</a:t>
            </a:fld>
            <a:endParaRPr lang="en-US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04800" y="761999"/>
            <a:ext cx="8458200" cy="156966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2400" b="1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</a:rPr>
              <a:t>Probability Assignment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en-US" sz="2400" b="1" dirty="0">
                <a:latin typeface="Times New Roman" pitchFamily="18" charset="0"/>
              </a:rPr>
              <a:t>Spring 2013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578224" y="369887"/>
            <a:ext cx="8534400" cy="715963"/>
          </a:xfrm>
        </p:spPr>
        <p:txBody>
          <a:bodyPr/>
          <a:lstStyle/>
          <a:p>
            <a:pPr eaLnBrk="1" hangingPunct="1"/>
            <a:r>
              <a:rPr lang="en-US" dirty="0"/>
              <a:t>Homework </a:t>
            </a:r>
            <a:r>
              <a:rPr lang="en-US" dirty="0" smtClean="0"/>
              <a:t>1.1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95400"/>
            <a:ext cx="8305800" cy="4724400"/>
          </a:xfrm>
        </p:spPr>
        <p:txBody>
          <a:bodyPr/>
          <a:lstStyle/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Jerry and Susan have a joint bank account.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Jerry goes to the bank 20% of the days.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Susan goes there 30% of the days.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Together they are at the bank 8% of the days.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AutoNum type="alphaLcPeriod"/>
            </a:pPr>
            <a:r>
              <a:rPr lang="en-US" sz="2000" dirty="0" smtClean="0"/>
              <a:t>Susan was at the bank last Monday. What’s the probability that Jerry was there too?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AutoNum type="alphaLcPeriod"/>
            </a:pPr>
            <a:r>
              <a:rPr lang="en-US" sz="2000" dirty="0" smtClean="0"/>
              <a:t>Last Friday, Susan wasn’t at the bank. What’s the probability that Jerry was there?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AutoNum type="alphaLcPeriod"/>
            </a:pPr>
            <a:r>
              <a:rPr lang="en-US" sz="2000" dirty="0" smtClean="0"/>
              <a:t>Last Wednesday at least one of them was at the bank. What is the probability that both of them were there?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endParaRPr lang="en-US" sz="2000" dirty="0" smtClean="0"/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21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587188" y="381000"/>
            <a:ext cx="8534400" cy="715963"/>
          </a:xfrm>
        </p:spPr>
        <p:txBody>
          <a:bodyPr/>
          <a:lstStyle/>
          <a:p>
            <a:pPr eaLnBrk="1" hangingPunct="1"/>
            <a:r>
              <a:rPr lang="en-US" dirty="0"/>
              <a:t> Homework </a:t>
            </a:r>
            <a:r>
              <a:rPr lang="en-US" dirty="0" smtClean="0"/>
              <a:t>1.2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8686800" cy="5029200"/>
          </a:xfrm>
        </p:spPr>
        <p:txBody>
          <a:bodyPr/>
          <a:lstStyle/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Harold and Sharon are studying for a test.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Harold’s chances of getting a “B” are 80%. Sharon’s chances of getting a “B” are 90%.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The probability of at least one of them getting a “B” is 91%.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AutoNum type="alphaLcPeriod"/>
            </a:pPr>
            <a:r>
              <a:rPr lang="en-US" sz="2000" dirty="0" smtClean="0"/>
              <a:t>What is the probability that only Harold gets a “B”?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AutoNum type="alphaLcPeriod"/>
            </a:pPr>
            <a:r>
              <a:rPr lang="en-US" sz="2000" dirty="0" smtClean="0"/>
              <a:t>What is the probability that only Sharon gets a “B”?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AutoNum type="alphaLcPeriod"/>
            </a:pPr>
            <a:r>
              <a:rPr lang="en-US" sz="2000" dirty="0" smtClean="0"/>
              <a:t>What is the probability that both won’t get a “B”?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0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43435" y="381000"/>
            <a:ext cx="8534400" cy="715963"/>
          </a:xfrm>
        </p:spPr>
        <p:txBody>
          <a:bodyPr/>
          <a:lstStyle/>
          <a:p>
            <a:pPr eaLnBrk="1" hangingPunct="1"/>
            <a:r>
              <a:rPr lang="en-US" dirty="0"/>
              <a:t>Homework </a:t>
            </a:r>
            <a:r>
              <a:rPr lang="en-US" dirty="0" smtClean="0"/>
              <a:t>1.3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19200"/>
            <a:ext cx="8915400" cy="5029200"/>
          </a:xfrm>
        </p:spPr>
        <p:txBody>
          <a:bodyPr/>
          <a:lstStyle/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Jerry and Susan have a joint bank account.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Jerry goes to the bank 20% of the days.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Susan goes there 30% of the days.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Together they are at the bank 8% of the days.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Are the events “Jerry is at the bank” and “Susan is at the bank” independent?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endParaRPr lang="en-US" sz="2000" dirty="0" smtClean="0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26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503237"/>
            <a:ext cx="8534400" cy="715963"/>
          </a:xfrm>
        </p:spPr>
        <p:txBody>
          <a:bodyPr/>
          <a:lstStyle/>
          <a:p>
            <a:pPr eaLnBrk="1" hangingPunct="1"/>
            <a:r>
              <a:rPr lang="en-US" dirty="0"/>
              <a:t>Homework </a:t>
            </a:r>
            <a:r>
              <a:rPr lang="en-US" dirty="0" smtClean="0"/>
              <a:t>1.4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19200"/>
            <a:ext cx="8915400" cy="5029200"/>
          </a:xfrm>
        </p:spPr>
        <p:txBody>
          <a:bodyPr/>
          <a:lstStyle/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You roll 2 dice. 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AutoNum type="alphaLcPeriod"/>
            </a:pPr>
            <a:r>
              <a:rPr lang="en-US" sz="2000" dirty="0" smtClean="0"/>
              <a:t>Are the events “the sum is 6” and “the second die shows 5” independent?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Tx/>
              <a:buAutoNum type="alphaLcPeriod"/>
            </a:pPr>
            <a:r>
              <a:rPr lang="en-US" sz="2000" dirty="0" smtClean="0"/>
              <a:t>Are the events “the sum is 7” and “the first die shows 5” independent?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73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 Homework </a:t>
            </a:r>
            <a:r>
              <a:rPr lang="en-US" dirty="0" smtClean="0"/>
              <a:t>1.5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19200"/>
            <a:ext cx="8915400" cy="5029200"/>
          </a:xfrm>
        </p:spPr>
        <p:txBody>
          <a:bodyPr/>
          <a:lstStyle/>
          <a:p>
            <a:pPr marL="463550" indent="-46355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An oil company is considering drilling in either TX, AK and NJ. The company may operate in only one state. There is 60% chance the company will choose TX and 10% chance – NJ.</a:t>
            </a:r>
          </a:p>
          <a:p>
            <a:pPr marL="463550" indent="-46355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There is 30% chance of finding oil in TX, 20% - in AK, and 10% - in NJ.</a:t>
            </a:r>
          </a:p>
          <a:p>
            <a:pPr marL="463550" indent="-46355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endParaRPr lang="en-US" sz="2000" dirty="0" smtClean="0"/>
          </a:p>
          <a:p>
            <a:pPr marL="463550" indent="-463550" eaLnBrk="1" hangingPunct="1">
              <a:lnSpc>
                <a:spcPct val="125000"/>
              </a:lnSpc>
              <a:spcBef>
                <a:spcPct val="50000"/>
              </a:spcBef>
              <a:buFontTx/>
              <a:buAutoNum type="arabicPeriod"/>
            </a:pPr>
            <a:r>
              <a:rPr lang="en-US" sz="2000" dirty="0" smtClean="0"/>
              <a:t>What’s the probability of finding oil?</a:t>
            </a:r>
          </a:p>
          <a:p>
            <a:pPr marL="463550" indent="-463550" eaLnBrk="1" hangingPunct="1">
              <a:lnSpc>
                <a:spcPct val="125000"/>
              </a:lnSpc>
              <a:spcBef>
                <a:spcPct val="50000"/>
              </a:spcBef>
              <a:buFontTx/>
              <a:buAutoNum type="arabicPeriod"/>
            </a:pPr>
            <a:r>
              <a:rPr lang="en-US" sz="2000" dirty="0" smtClean="0"/>
              <a:t>The company decided to drill and found oil. What is the probability that they drilled in TX?</a:t>
            </a:r>
          </a:p>
          <a:p>
            <a:pPr marL="463550" indent="-46355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endParaRPr lang="en-US" sz="2000" baseline="-25000" dirty="0" smtClean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76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 Homework </a:t>
            </a:r>
            <a:r>
              <a:rPr lang="en-US" dirty="0" smtClean="0"/>
              <a:t>1.6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" y="762000"/>
            <a:ext cx="8915400" cy="5029200"/>
          </a:xfrm>
        </p:spPr>
        <p:txBody>
          <a:bodyPr/>
          <a:lstStyle/>
          <a:p>
            <a:pPr marL="463550" indent="-463550" eaLnBrk="1" hangingPunct="1">
              <a:lnSpc>
                <a:spcPct val="125000"/>
              </a:lnSpc>
              <a:buFontTx/>
              <a:buNone/>
            </a:pPr>
            <a:endParaRPr lang="en-US" sz="1800" dirty="0" smtClean="0"/>
          </a:p>
          <a:p>
            <a:pPr marL="463550" indent="-463550" eaLnBrk="1" hangingPunct="1">
              <a:lnSpc>
                <a:spcPct val="125000"/>
              </a:lnSpc>
              <a:buFontTx/>
              <a:buNone/>
            </a:pPr>
            <a:r>
              <a:rPr lang="en-US" sz="1800" dirty="0" smtClean="0"/>
              <a:t>      The following slide shows </a:t>
            </a:r>
            <a:r>
              <a:rPr lang="en-US" sz="1800" dirty="0"/>
              <a:t>the survival status of </a:t>
            </a:r>
            <a:r>
              <a:rPr lang="en-US" sz="1800" dirty="0" smtClean="0"/>
              <a:t>individual passengers </a:t>
            </a:r>
            <a:r>
              <a:rPr lang="en-US" sz="1800" dirty="0"/>
              <a:t>on the Titanic</a:t>
            </a:r>
            <a:r>
              <a:rPr lang="en-US" sz="1800" dirty="0" smtClean="0"/>
              <a:t>. Use this information to answer the following questions</a:t>
            </a:r>
            <a:endParaRPr lang="en-US" sz="1800" dirty="0"/>
          </a:p>
          <a:p>
            <a:pPr lvl="0">
              <a:lnSpc>
                <a:spcPct val="150000"/>
              </a:lnSpc>
            </a:pPr>
            <a:r>
              <a:rPr lang="en-US" sz="1100" dirty="0" smtClean="0"/>
              <a:t>What is </a:t>
            </a:r>
            <a:r>
              <a:rPr lang="en-US" sz="1100" dirty="0"/>
              <a:t>the probability </a:t>
            </a:r>
            <a:r>
              <a:rPr lang="en-US" sz="1100" dirty="0" smtClean="0"/>
              <a:t>that a passenger did not survive?</a:t>
            </a:r>
          </a:p>
          <a:p>
            <a:pPr lvl="0">
              <a:lnSpc>
                <a:spcPct val="150000"/>
              </a:lnSpc>
            </a:pPr>
            <a:r>
              <a:rPr lang="en-US" sz="1100" dirty="0" smtClean="0"/>
              <a:t>What is the probability that a passenger was staying in the first class?</a:t>
            </a:r>
          </a:p>
          <a:p>
            <a:pPr lvl="0">
              <a:lnSpc>
                <a:spcPct val="150000"/>
              </a:lnSpc>
            </a:pPr>
            <a:r>
              <a:rPr lang="en-US" sz="1100" u="sng" dirty="0" smtClean="0"/>
              <a:t>Given that a passenger survived</a:t>
            </a:r>
            <a:r>
              <a:rPr lang="en-US" sz="1100" dirty="0" smtClean="0"/>
              <a:t>, what </a:t>
            </a:r>
            <a:r>
              <a:rPr lang="en-US" sz="1100" dirty="0"/>
              <a:t>is the probability that </a:t>
            </a:r>
            <a:r>
              <a:rPr lang="en-US" sz="1100" dirty="0" smtClean="0"/>
              <a:t>the </a:t>
            </a:r>
            <a:r>
              <a:rPr lang="en-US" sz="1100" dirty="0"/>
              <a:t>passenger was staying in the first class?</a:t>
            </a:r>
            <a:endParaRPr lang="en-US" sz="1100" dirty="0" smtClean="0"/>
          </a:p>
          <a:p>
            <a:pPr>
              <a:lnSpc>
                <a:spcPct val="150000"/>
              </a:lnSpc>
            </a:pPr>
            <a:r>
              <a:rPr lang="en-US" sz="1100" dirty="0"/>
              <a:t> Are survival and staying in the first class independent</a:t>
            </a:r>
            <a:r>
              <a:rPr lang="en-US" sz="11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sz="1100" u="sng" dirty="0"/>
              <a:t>Given that a passenger survived</a:t>
            </a:r>
            <a:r>
              <a:rPr lang="en-US" sz="1100" dirty="0"/>
              <a:t>, what is the probability that the passenger was </a:t>
            </a:r>
            <a:r>
              <a:rPr lang="en-US" sz="1100" dirty="0" smtClean="0"/>
              <a:t>staying in the first class </a:t>
            </a:r>
            <a:r>
              <a:rPr lang="en-US" sz="1100" u="sng" dirty="0" smtClean="0"/>
              <a:t>and</a:t>
            </a:r>
            <a:r>
              <a:rPr lang="en-US" sz="1100" dirty="0" smtClean="0"/>
              <a:t> the passenger was a child?</a:t>
            </a:r>
          </a:p>
          <a:p>
            <a:pPr>
              <a:lnSpc>
                <a:spcPct val="150000"/>
              </a:lnSpc>
            </a:pPr>
            <a:r>
              <a:rPr lang="en-US" sz="1100" u="sng" dirty="0"/>
              <a:t>Given that a passenger survived</a:t>
            </a:r>
            <a:r>
              <a:rPr lang="en-US" sz="1100" dirty="0" smtClean="0"/>
              <a:t>, what is the probability that the passenger was an adult?</a:t>
            </a:r>
          </a:p>
          <a:p>
            <a:pPr>
              <a:lnSpc>
                <a:spcPct val="150000"/>
              </a:lnSpc>
            </a:pPr>
            <a:r>
              <a:rPr lang="en-US" sz="1100" u="sng" dirty="0" smtClean="0"/>
              <a:t>Given </a:t>
            </a:r>
            <a:r>
              <a:rPr lang="en-US" sz="1100" u="sng" dirty="0"/>
              <a:t>that a passenger survived</a:t>
            </a:r>
            <a:r>
              <a:rPr lang="en-US" sz="1100" dirty="0" smtClean="0"/>
              <a:t>, are age and staying in the first class independent? </a:t>
            </a:r>
            <a:endParaRPr lang="en-US" sz="1100" dirty="0"/>
          </a:p>
          <a:p>
            <a:pPr lvl="0">
              <a:lnSpc>
                <a:spcPct val="150000"/>
              </a:lnSpc>
            </a:pPr>
            <a:endParaRPr lang="en-US" sz="1100" dirty="0" smtClean="0"/>
          </a:p>
          <a:p>
            <a:pPr marL="463550" indent="-463550" eaLnBrk="1" hangingPunct="1">
              <a:lnSpc>
                <a:spcPct val="150000"/>
              </a:lnSpc>
              <a:buFontTx/>
              <a:buNone/>
            </a:pPr>
            <a:endParaRPr lang="en-US" sz="1800" dirty="0" smtClean="0"/>
          </a:p>
          <a:p>
            <a:pPr marL="463550" indent="-463550" eaLnBrk="1" hangingPunct="1">
              <a:lnSpc>
                <a:spcPct val="125000"/>
              </a:lnSpc>
              <a:buFontTx/>
              <a:buNone/>
            </a:pPr>
            <a:endParaRPr lang="en-US" sz="1800" dirty="0" smtClean="0"/>
          </a:p>
          <a:p>
            <a:pPr marL="463550" indent="-463550" eaLnBrk="1" hangingPunct="1">
              <a:lnSpc>
                <a:spcPct val="125000"/>
              </a:lnSpc>
              <a:buFontTx/>
              <a:buNone/>
            </a:pPr>
            <a:endParaRPr lang="en-US" sz="1800" dirty="0" smtClean="0"/>
          </a:p>
          <a:p>
            <a:pPr marL="463550" indent="-463550" eaLnBrk="1" hangingPunct="1">
              <a:lnSpc>
                <a:spcPct val="125000"/>
              </a:lnSpc>
              <a:buFontTx/>
              <a:buNone/>
            </a:pPr>
            <a:endParaRPr lang="en-US" sz="1800" baseline="-25000" dirty="0" smtClean="0"/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1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537923"/>
              </p:ext>
            </p:extLst>
          </p:nvPr>
        </p:nvGraphicFramePr>
        <p:xfrm>
          <a:off x="1600200" y="914400"/>
          <a:ext cx="6172200" cy="3398985"/>
        </p:xfrm>
        <a:graphic>
          <a:graphicData uri="http://schemas.openxmlformats.org/drawingml/2006/table">
            <a:tbl>
              <a:tblPr/>
              <a:tblGrid>
                <a:gridCol w="916095"/>
                <a:gridCol w="732877"/>
                <a:gridCol w="744329"/>
                <a:gridCol w="935182"/>
                <a:gridCol w="935182"/>
                <a:gridCol w="935182"/>
                <a:gridCol w="973353"/>
              </a:tblGrid>
              <a:tr h="26029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Survived</a:t>
                      </a: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909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Cabin</a:t>
                      </a: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5569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03" marR="6903" marT="69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</a:t>
                      </a: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2nd</a:t>
                      </a: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3rd</a:t>
                      </a: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Crew</a:t>
                      </a: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 Total</a:t>
                      </a:r>
                    </a:p>
                  </a:txBody>
                  <a:tcPr marL="6903" marR="6903" marT="690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402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Adult</a:t>
                      </a:r>
                    </a:p>
                  </a:txBody>
                  <a:tcPr marL="6903" marR="6903" marT="69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197 </a:t>
                      </a:r>
                    </a:p>
                  </a:txBody>
                  <a:tcPr marL="6903" marR="6903" marT="69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94 </a:t>
                      </a: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151 </a:t>
                      </a: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212 </a:t>
                      </a:r>
                    </a:p>
                  </a:txBody>
                  <a:tcPr marL="6903" marR="6903" marT="690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654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4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6903" marR="6903" marT="690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Child</a:t>
                      </a:r>
                    </a:p>
                  </a:txBody>
                  <a:tcPr marL="6903" marR="6903" marT="69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6 </a:t>
                      </a:r>
                    </a:p>
                  </a:txBody>
                  <a:tcPr marL="6903" marR="6903" marT="69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24 </a:t>
                      </a: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27 </a:t>
                      </a: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-   </a:t>
                      </a:r>
                    </a:p>
                  </a:txBody>
                  <a:tcPr marL="6903" marR="6903" marT="690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2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 Total</a:t>
                      </a:r>
                    </a:p>
                  </a:txBody>
                  <a:tcPr marL="6903" marR="6903" marT="69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203 </a:t>
                      </a: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118 </a:t>
                      </a: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178 </a:t>
                      </a: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212 </a:t>
                      </a: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711</a:t>
                      </a:r>
                    </a:p>
                  </a:txBody>
                  <a:tcPr marL="6903" marR="6903" marT="690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2514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3014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14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029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Survived</a:t>
                      </a: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909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Cabin</a:t>
                      </a: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5569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6903" marR="6903" marT="69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</a:t>
                      </a: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2nd</a:t>
                      </a: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3rd</a:t>
                      </a: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Crew</a:t>
                      </a: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 Total</a:t>
                      </a:r>
                    </a:p>
                  </a:txBody>
                  <a:tcPr marL="6903" marR="6903" marT="690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402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Adult</a:t>
                      </a:r>
                    </a:p>
                  </a:txBody>
                  <a:tcPr marL="6903" marR="6903" marT="69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122 </a:t>
                      </a:r>
                    </a:p>
                  </a:txBody>
                  <a:tcPr marL="6903" marR="6903" marT="69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167 </a:t>
                      </a: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476 </a:t>
                      </a: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673 </a:t>
                      </a:r>
                    </a:p>
                  </a:txBody>
                  <a:tcPr marL="6903" marR="6903" marT="690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1,438 </a:t>
                      </a:r>
                    </a:p>
                  </a:txBody>
                  <a:tcPr marL="6903" marR="6903" marT="69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69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6903" marR="6903" marT="690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Child</a:t>
                      </a:r>
                    </a:p>
                  </a:txBody>
                  <a:tcPr marL="6903" marR="6903" marT="69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03" marR="6903" marT="69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52 </a:t>
                      </a: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03" marR="6903" marT="690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52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2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03" marR="6903" marT="690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 Total</a:t>
                      </a:r>
                    </a:p>
                  </a:txBody>
                  <a:tcPr marL="6903" marR="6903" marT="69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122 </a:t>
                      </a: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167 </a:t>
                      </a: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528 </a:t>
                      </a: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673 </a:t>
                      </a:r>
                    </a:p>
                  </a:txBody>
                  <a:tcPr marL="6903" marR="6903" marT="690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1,490 </a:t>
                      </a:r>
                    </a:p>
                  </a:txBody>
                  <a:tcPr marL="6903" marR="6903" marT="690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823001"/>
              </p:ext>
            </p:extLst>
          </p:nvPr>
        </p:nvGraphicFramePr>
        <p:xfrm>
          <a:off x="1447800" y="4648200"/>
          <a:ext cx="6400801" cy="1539240"/>
        </p:xfrm>
        <a:graphic>
          <a:graphicData uri="http://schemas.openxmlformats.org/drawingml/2006/table">
            <a:tbl>
              <a:tblPr/>
              <a:tblGrid>
                <a:gridCol w="872836"/>
                <a:gridCol w="1036493"/>
                <a:gridCol w="891021"/>
                <a:gridCol w="891021"/>
                <a:gridCol w="891021"/>
                <a:gridCol w="891021"/>
                <a:gridCol w="927388"/>
              </a:tblGrid>
              <a:tr h="36576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Cabin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2nd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3rd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Adult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319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261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627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885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2,092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6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24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79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109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325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285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706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885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2,201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738283"/>
      </p:ext>
    </p:extLst>
  </p:cSld>
  <p:clrMapOvr>
    <a:masterClrMapping/>
  </p:clrMapOvr>
</p:sld>
</file>

<file path=ppt/theme/theme1.xml><?xml version="1.0" encoding="utf-8"?>
<a:theme xmlns:a="http://schemas.openxmlformats.org/drawingml/2006/main" name="Moodys Dark">
  <a:themeElements>
    <a:clrScheme name="Moodys Dark 9">
      <a:dk1>
        <a:srgbClr val="000000"/>
      </a:dk1>
      <a:lt1>
        <a:srgbClr val="FFFFFF"/>
      </a:lt1>
      <a:dk2>
        <a:srgbClr val="172F47"/>
      </a:dk2>
      <a:lt2>
        <a:srgbClr val="0099CC"/>
      </a:lt2>
      <a:accent1>
        <a:srgbClr val="00CC99"/>
      </a:accent1>
      <a:accent2>
        <a:srgbClr val="3333CC"/>
      </a:accent2>
      <a:accent3>
        <a:srgbClr val="ABADB1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odys Dar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6EA92"/>
            </a:gs>
            <a:gs pos="100000">
              <a:srgbClr val="E6EA92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TopRight"/>
          <a:lightRig rig="legacyFlat3" dir="b"/>
        </a:scene3d>
        <a:sp3d extrusionH="227000" prstMaterial="legacyMatte">
          <a:bevelT w="13500" h="13500" prst="angle"/>
          <a:bevelB w="13500" h="13500" prst="angle"/>
          <a:extrusionClr>
            <a:srgbClr val="E6EA92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15000"/>
          </a:lnSpc>
          <a:spcBef>
            <a:spcPct val="50000"/>
          </a:spcBef>
          <a:spcAft>
            <a:spcPct val="0"/>
          </a:spcAft>
          <a:buClr>
            <a:srgbClr val="66CCFF"/>
          </a:buClr>
          <a:buSzPct val="65000"/>
          <a:buFont typeface="Wingdings" pitchFamily="2" charset="2"/>
          <a:buChar char="n"/>
          <a:tabLst/>
          <a:defRPr kumimoji="0" lang="en-US" sz="21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Verdana" pitchFamily="34" charset="0"/>
          </a:defRPr>
        </a:defPPr>
      </a:lstStyle>
    </a:spDef>
    <a:lnDef>
      <a:spPr bwMode="auto">
        <a:gradFill rotWithShape="1">
          <a:gsLst>
            <a:gs pos="0">
              <a:srgbClr val="E6EA92"/>
            </a:gs>
            <a:gs pos="100000">
              <a:srgbClr val="E6EA92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arrow"/>
        </a:ln>
        <a:effectLst/>
        <a:scene3d>
          <a:camera prst="legacyPerspectiveTopRight"/>
          <a:lightRig rig="legacyFlat3" dir="b"/>
        </a:scene3d>
        <a:sp3d extrusionH="227000" prstMaterial="legacyMatte">
          <a:bevelT w="13500" h="13500" prst="angle"/>
          <a:bevelB w="13500" h="13500" prst="angle"/>
          <a:extrusionClr>
            <a:srgbClr val="E6EA92"/>
          </a:extrusionClr>
        </a:sp3d>
      </a:spPr>
      <a:bodyPr/>
      <a:lstStyle/>
    </a:lnDef>
  </a:objectDefaults>
  <a:extraClrSchemeLst>
    <a:extraClrScheme>
      <a:clrScheme name="Moodys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odys 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odys 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odys 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odys 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odys 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odys 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odys Dark 8">
        <a:dk1>
          <a:srgbClr val="808080"/>
        </a:dk1>
        <a:lt1>
          <a:srgbClr val="FFFFFF"/>
        </a:lt1>
        <a:dk2>
          <a:srgbClr val="336699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ADB8C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odys Dark 9">
        <a:dk1>
          <a:srgbClr val="000000"/>
        </a:dk1>
        <a:lt1>
          <a:srgbClr val="FFFFFF"/>
        </a:lt1>
        <a:dk2>
          <a:srgbClr val="172F47"/>
        </a:dk2>
        <a:lt2>
          <a:srgbClr val="0099CC"/>
        </a:lt2>
        <a:accent1>
          <a:srgbClr val="00CC99"/>
        </a:accent1>
        <a:accent2>
          <a:srgbClr val="3333CC"/>
        </a:accent2>
        <a:accent3>
          <a:srgbClr val="ABADB1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odys Dark 10">
        <a:dk1>
          <a:srgbClr val="000000"/>
        </a:dk1>
        <a:lt1>
          <a:srgbClr val="FFFFFF"/>
        </a:lt1>
        <a:dk2>
          <a:srgbClr val="003366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88110</TotalTime>
  <Words>655</Words>
  <Application>Microsoft Office PowerPoint</Application>
  <PresentationFormat>On-screen Show (4:3)</PresentationFormat>
  <Paragraphs>130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Moodys Dark</vt:lpstr>
      <vt:lpstr>PowerPoint Presentation</vt:lpstr>
      <vt:lpstr>Homework 1.1</vt:lpstr>
      <vt:lpstr> Homework 1.2</vt:lpstr>
      <vt:lpstr>Homework 1.3</vt:lpstr>
      <vt:lpstr>Homework 1.4</vt:lpstr>
      <vt:lpstr> Homework 1.5</vt:lpstr>
      <vt:lpstr> Homework 1.6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Khasha</dc:creator>
  <cp:lastModifiedBy>Khasha</cp:lastModifiedBy>
  <cp:revision>1116</cp:revision>
  <dcterms:created xsi:type="dcterms:W3CDTF">2011-11-26T22:19:21Z</dcterms:created>
  <dcterms:modified xsi:type="dcterms:W3CDTF">2019-09-04T21:48:11Z</dcterms:modified>
</cp:coreProperties>
</file>