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3716000" cx="24384000"/>
  <p:notesSz cx="6858000" cy="9144000"/>
  <p:embeddedFontLst>
    <p:embeddedFont>
      <p:font typeface="Arial Narrow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48a407b8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мотивация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постановка задачи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методы исследования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ожидаемй результат</a:t>
            </a:r>
            <a:endParaRPr/>
          </a:p>
        </p:txBody>
      </p:sp>
      <p:sp>
        <p:nvSpPr>
          <p:cNvPr id="65" name="Google Shape;65;ga48a407b8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9cc8ced0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a49cc8ced0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8a407b89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(“автоматизировать процесс”)</a:t>
            </a:r>
            <a:endParaRPr/>
          </a:p>
        </p:txBody>
      </p:sp>
      <p:sp>
        <p:nvSpPr>
          <p:cNvPr id="93" name="Google Shape;93;ga48a407b8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a407b89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(такая картинка не нужна, лучше взять из статей, либо вообще не ставить)</a:t>
            </a:r>
            <a:endParaRPr/>
          </a:p>
        </p:txBody>
      </p:sp>
      <p:sp>
        <p:nvSpPr>
          <p:cNvPr id="107" name="Google Shape;107;ga48a407b8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8a407b89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48a407b8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ea33ef44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ea33ef44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230254" y="-37339"/>
            <a:ext cx="19217709" cy="13716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по центру" type="tx">
  <p:cSld name="TITLE_AND_BODY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вверху">
  <p:cSld name="Заголовок — вверх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>
  <p:cSld name="Фото — горизонтально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>
  <p:cSld name="Фото — вертикально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Заголовок и пункты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3 шт.">
  <p:cSld name="Фото — 3 шт.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Google Shape;40;p10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" name="Google Shape;41;p10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95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4"/>
          <p:cNvCxnSpPr/>
          <p:nvPr/>
        </p:nvCxnSpPr>
        <p:spPr>
          <a:xfrm flipH="1" rot="10800000">
            <a:off x="10370343" y="1604166"/>
            <a:ext cx="1" cy="2777349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/>
        </p:nvSpPr>
        <p:spPr>
          <a:xfrm>
            <a:off x="5569400" y="3485500"/>
            <a:ext cx="18519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6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398 Развитие методов глубокого машинного обучения для анализа микроструктур твердых сплавов</a:t>
            </a:r>
            <a:endParaRPr sz="800"/>
          </a:p>
        </p:txBody>
      </p:sp>
      <p:sp>
        <p:nvSpPr>
          <p:cNvPr id="58" name="Google Shape;58;p14"/>
          <p:cNvSpPr txBox="1"/>
          <p:nvPr/>
        </p:nvSpPr>
        <p:spPr>
          <a:xfrm>
            <a:off x="7116915" y="1561709"/>
            <a:ext cx="9443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институт электроники и математики им. А.Н. Тихонова</a:t>
            </a: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858093" y="11823600"/>
            <a:ext cx="2567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Москва, 20</a:t>
            </a: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970" y="1330739"/>
            <a:ext cx="2736119" cy="26455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569400" y="6904700"/>
            <a:ext cx="159006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Участники проекта:</a:t>
            </a:r>
            <a:endParaRPr sz="4500" u="sng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Камалова Даяна</a:t>
            </a:r>
            <a:r>
              <a:rPr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- исследователь</a:t>
            </a:r>
            <a:r>
              <a:rPr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(группа ММПН-201)</a:t>
            </a:r>
            <a:br>
              <a:rPr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Каграманян Давид</a:t>
            </a:r>
            <a:r>
              <a:rPr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- исследователь</a:t>
            </a:r>
            <a:r>
              <a:rPr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(группа БИВ-184)</a:t>
            </a:r>
            <a:br>
              <a:rPr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45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834275" y="10896900"/>
            <a:ext cx="50136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Руководитель:</a:t>
            </a:r>
            <a:endParaRPr sz="4500" u="sng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Профессор </a:t>
            </a:r>
            <a:r>
              <a:rPr b="1" lang="en-US" sz="45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Щур Л.Н.</a:t>
            </a:r>
            <a:endParaRPr b="1" sz="45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1063225" y="2987125"/>
            <a:ext cx="48216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/>
              <a:t>Мотивировка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821975" y="4892425"/>
            <a:ext cx="11128800" cy="7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Разработка технологии новы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х материалов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Твердые сплавы, например, для покрытия буров - глубокое бурения</a:t>
            </a: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скважин. 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институт электроники и математики им. А.Н. Тихонова</a:t>
            </a:r>
            <a:r>
              <a:rPr b="0" i="0" lang="en-US" sz="3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000"/>
          </a:p>
        </p:txBody>
      </p:sp>
      <p:pic>
        <p:nvPicPr>
          <p:cNvPr descr="Изображение"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5613675" y="5376125"/>
            <a:ext cx="85206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53957"/>
                </a:solidFill>
              </a:rPr>
              <a:t>Исследование проводится в кооперации с </a:t>
            </a:r>
            <a:r>
              <a:rPr b="1" lang="en-US" sz="3400">
                <a:solidFill>
                  <a:srgbClr val="253957"/>
                </a:solidFill>
              </a:rPr>
              <a:t>МИСиС (Москва) и организацией </a:t>
            </a:r>
            <a:r>
              <a:rPr b="1" lang="en-US" sz="3400">
                <a:solidFill>
                  <a:srgbClr val="253957"/>
                </a:solidFill>
              </a:rPr>
              <a:t>Element Six GmBH (Германия)</a:t>
            </a:r>
            <a:endParaRPr b="1" sz="3400">
              <a:solidFill>
                <a:srgbClr val="253957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8176" y="10503276"/>
            <a:ext cx="5399197" cy="15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19593" l="18931" r="8478" t="23380"/>
          <a:stretch/>
        </p:blipFill>
        <p:spPr>
          <a:xfrm>
            <a:off x="16754886" y="7658000"/>
            <a:ext cx="4933163" cy="2680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flipH="1">
            <a:off x="13779525" y="5376125"/>
            <a:ext cx="5400" cy="734010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1063225" y="2987125"/>
            <a:ext cx="48216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Постанолвк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821975" y="4892425"/>
            <a:ext cx="11128800" cy="7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Мы хотим обучить нейронную сеть распознавать и анализировать предлагаемую микроструктуру с высокой точностью, чтобы определить следующие характеристики: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Char char="●"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структурно-фазовый состав сплавов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Char char="●"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неметаллические включения и внутренние дефекты кристаллического строения сплавов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Char char="●"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какие изменения внутреннего строения происходят в исследуемом материале (сплаве) под влиянием различного рода воздействий </a:t>
            </a:r>
            <a:endParaRPr sz="5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институт электроники и математики им. А.Н. Тихонова</a:t>
            </a:r>
            <a:r>
              <a:rPr b="0" i="0" lang="en-US" sz="3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000"/>
          </a:p>
        </p:txBody>
      </p:sp>
      <p:pic>
        <p:nvPicPr>
          <p:cNvPr descr="Изображение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5613675" y="5376133"/>
            <a:ext cx="7168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53957"/>
                </a:solidFill>
              </a:rPr>
              <a:t>Исследование проводится в кооперации с МИСиС (Москва) и организацией Element Six GmBH (Германия)</a:t>
            </a:r>
            <a:endParaRPr b="1" sz="3400">
              <a:solidFill>
                <a:srgbClr val="253957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8176" y="10503276"/>
            <a:ext cx="5399197" cy="15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19593" l="18931" r="8478" t="23380"/>
          <a:stretch/>
        </p:blipFill>
        <p:spPr>
          <a:xfrm>
            <a:off x="16754886" y="7658000"/>
            <a:ext cx="4933163" cy="2680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 flipH="1">
            <a:off x="13779525" y="5376125"/>
            <a:ext cx="5400" cy="734010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7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890925" y="2938325"/>
            <a:ext cx="89568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Мотивировка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799150" y="4627625"/>
            <a:ext cx="11717100" cy="71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Ц</a:t>
            </a: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елью нашего проекта является является ответ на вопрос:</a:t>
            </a:r>
            <a:r>
              <a:rPr b="1" lang="en-US" sz="4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1" sz="4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rtl="0" algn="l"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Можно ли перепоручить задачу определения характеристик сплава и взаимосвязи одних параметров материала  с другими  при помощи глубокой сети?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Задачами нашего проекта являются:</a:t>
            </a:r>
            <a:endParaRPr b="1"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rtl="0" algn="l"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Исследование снимков срезов микроструктур твердых сплавов.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Разработка методики анализа снимков срезов микроструктур твердых сплавов. 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Разработка программного инструментария для реализации такого анализа методами глубокого машинного обучения при помощи фреймворка Tensorflow и языка Python. 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институт электроники и математики им. А.Н. Тихонова</a:t>
            </a:r>
            <a:r>
              <a:rPr b="0" i="0" lang="en-US" sz="3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000"/>
          </a:p>
        </p:txBody>
      </p:sp>
      <p:pic>
        <p:nvPicPr>
          <p:cNvPr descr="Изображение"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8975" y="4627619"/>
            <a:ext cx="3448500" cy="261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9250" y="4627618"/>
            <a:ext cx="3448500" cy="261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33250" y="4627619"/>
            <a:ext cx="3448500" cy="261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7">
            <a:alphaModFix/>
          </a:blip>
          <a:srcRect b="-3560" l="-2500" r="2499" t="3560"/>
          <a:stretch/>
        </p:blipFill>
        <p:spPr>
          <a:xfrm>
            <a:off x="12430875" y="8960200"/>
            <a:ext cx="11953126" cy="49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8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1209450" y="2972775"/>
            <a:ext cx="48558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Постановка задачи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институт электроники и математики им. А.Н. Тихонова</a:t>
            </a:r>
            <a:r>
              <a:rPr b="0" i="0" lang="en-US" sz="3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000"/>
          </a:p>
        </p:txBody>
      </p:sp>
      <p:pic>
        <p:nvPicPr>
          <p:cNvPr descr="Изображение"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1201075" y="5221350"/>
            <a:ext cx="11166300" cy="4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Данный проект интересен многими аспектами, например: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основе лежит решение старой задачи новым инструментом - нейронной сетью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можно применить полученные знания материаловедения и анализа данных на практике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t/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9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201075" y="2987125"/>
            <a:ext cx="171246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Этапы реализации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489025" y="4371913"/>
            <a:ext cx="133077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Сбор данных: срезов различных металлов, результатов тестирования под действием внешних сил и тд.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Анализ и выявления особенностей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Разметка и предподготовка датасета для обучения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Создание нескольких моделей нейросети и их тестирование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Сравнение результатов и выявление лучшей архитектуры нейросети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институт электроники и математики им. А.Н. Тихонова</a:t>
            </a:r>
            <a:r>
              <a:rPr b="0" i="0" lang="en-US" sz="3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000"/>
          </a:p>
        </p:txBody>
      </p:sp>
      <p:pic>
        <p:nvPicPr>
          <p:cNvPr descr="Изображение"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8625" y="5018500"/>
            <a:ext cx="8979352" cy="448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1" name="Google Shape;131;p20"/>
          <p:cNvSpPr txBox="1"/>
          <p:nvPr/>
        </p:nvSpPr>
        <p:spPr>
          <a:xfrm>
            <a:off x="1201075" y="2987125"/>
            <a:ext cx="171246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Ожидаемый результат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89025" y="4371913"/>
            <a:ext cx="133077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Методы анализа снимков микроструктур на основе машинного обучения.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Программный инструментарий для обучения и анализа микроструктур.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Отчеты по проделанной работе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доклад на конференции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400"/>
              <a:buFont typeface="Arial Narrow"/>
              <a:buChar char="●"/>
            </a:pPr>
            <a:r>
              <a:rPr lang="en-US" sz="3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подготовка статьи в научный журнал</a:t>
            </a:r>
            <a:endParaRPr sz="3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1338744" y="956276"/>
            <a:ext cx="1136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институт электроники и математики им. А.Н. Тихонова</a:t>
            </a:r>
            <a:r>
              <a:rPr b="0" i="0" lang="en-US" sz="3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000"/>
          </a:p>
        </p:txBody>
      </p:sp>
      <p:pic>
        <p:nvPicPr>
          <p:cNvPr descr="Изображение"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8625" y="5018500"/>
            <a:ext cx="8979352" cy="448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12968563" y="11508581"/>
            <a:ext cx="8579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Адрес: 123458, </a:t>
            </a:r>
            <a:r>
              <a:rPr lang="en-US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Москва, Таллинская, 34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310351" y="11508575"/>
            <a:ext cx="2533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 Narrow"/>
              <a:buNone/>
            </a:pPr>
            <a:r>
              <a:rPr lang="en-US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https://miem.hse.ru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7915483" y="11508581"/>
            <a:ext cx="4328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Телефон.: </a:t>
            </a:r>
            <a:r>
              <a:rPr lang="en-US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8(495)916-88-29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pic>
        <p:nvPicPr>
          <p:cNvPr descr="Изображение"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4075" y="4920064"/>
            <a:ext cx="3195850" cy="309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